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rawings/legacyDiagramText27.bin" ContentType="application/vnd.ms-office.legacyDiagramText"/>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drawings/legacyDiagramText16.bin" ContentType="application/vnd.ms-office.legacyDiagramText"/>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rawings/legacyDiagramText8.bin" ContentType="application/vnd.ms-office.legacyDiagramText"/>
  <Override PartName="/ppt/drawings/legacyDiagramText23.bin" ContentType="application/vnd.ms-office.legacyDiagramText"/>
  <Override PartName="/ppt/notesSlides/notesSlide23.xml" ContentType="application/vnd.openxmlformats-officedocument.presentationml.notesSlide+xml"/>
  <Override PartName="/ppt/notesSlides/notesSlide12.xml" ContentType="application/vnd.openxmlformats-officedocument.presentationml.notesSlide+xml"/>
  <Override PartName="/ppt/drawings/legacyDiagramText12.bin" ContentType="application/vnd.ms-office.legacyDiagramText"/>
  <Override PartName="/ppt/drawings/legacyDiagramText30.bin" ContentType="application/vnd.ms-office.legacyDiagramText"/>
  <Override PartName="/ppt/notesSlides/notesSlide7.xml" ContentType="application/vnd.openxmlformats-officedocument.presentationml.notesSlide+xml"/>
  <Override PartName="/ppt/drawings/legacyDiagramText4.bin" ContentType="application/vnd.ms-office.legacyDiagramText"/>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rawings/legacyDiagramText19.bin" ContentType="application/vnd.ms-office.legacyDiagramText"/>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drawings/legacyDiagramText17.bin" ContentType="application/vnd.ms-office.legacyDiagramText"/>
  <Override PartName="/ppt/drawings/legacyDiagramText28.bin" ContentType="application/vnd.ms-office.legacyDiagramText"/>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rawings/legacyDiagramText15.bin" ContentType="application/vnd.ms-office.legacyDiagramText"/>
  <Override PartName="/ppt/drawings/legacyDiagramText26.bin" ContentType="application/vnd.ms-office.legacyDiagramText"/>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rawings/legacyDiagramText9.bin" ContentType="application/vnd.ms-office.legacyDiagramText"/>
  <Override PartName="/ppt/drawings/legacyDiagramText13.bin" ContentType="application/vnd.ms-office.legacyDiagramText"/>
  <Override PartName="/ppt/drawings/legacyDiagramText24.bin" ContentType="application/vnd.ms-office.legacyDiagramText"/>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rawings/legacyDiagramText7.bin" ContentType="application/vnd.ms-office.legacyDiagramText"/>
  <Override PartName="/ppt/drawings/legacyDiagramText11.bin" ContentType="application/vnd.ms-office.legacyDiagramText"/>
  <Override PartName="/ppt/drawings/legacyDiagramText20.bin" ContentType="application/vnd.ms-office.legacyDiagramText"/>
  <Override PartName="/ppt/drawings/legacyDiagramText22.bin" ContentType="application/vnd.ms-office.legacyDiagramText"/>
  <Override PartName="/ppt/notesSlides/notesSlide6.xml" ContentType="application/vnd.openxmlformats-officedocument.presentationml.notesSlide+xml"/>
  <Override PartName="/ppt/drawings/legacyDiagramText5.bin" ContentType="application/vnd.ms-office.legacyDiagramText"/>
  <Override PartName="/ppt/legacyDocTextInfo.bin" ContentType="application/vnd.ms-office.legacyDocTextInfo"/>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rawings/legacyDiagramText1.bin" ContentType="application/vnd.ms-office.legacyDiagramText"/>
  <Override PartName="/ppt/drawings/legacyDiagramText3.bin" ContentType="application/vnd.ms-office.legacyDiagramText"/>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rawings/legacyDiagramText29.bin" ContentType="application/vnd.ms-office.legacyDiagramText"/>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drawings/legacyDiagramText18.bin" ContentType="application/vnd.ms-office.legacyDiagramText"/>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rawings/legacyDiagramText25.bin" ContentType="application/vnd.ms-office.legacyDiagramText"/>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rawings/legacyDiagramText14.bin" ContentType="application/vnd.ms-office.legacyDiagramText"/>
  <Override PartName="/ppt/notesSlides/notesSlide9.xml" ContentType="application/vnd.openxmlformats-officedocument.presentationml.notesSlide+xml"/>
  <Override PartName="/ppt/drawings/legacyDiagramText6.bin" ContentType="application/vnd.ms-office.legacyDiagramText"/>
  <Override PartName="/ppt/drawings/legacyDiagramText21.bin" ContentType="application/vnd.ms-office.legacyDiagramText"/>
  <Override PartName="/ppt/notesSlides/notesSlide21.xml" ContentType="application/vnd.openxmlformats-officedocument.presentationml.notesSlide+xml"/>
  <Override PartName="/ppt/notesSlides/notesSlide10.xml" ContentType="application/vnd.openxmlformats-officedocument.presentationml.notesSlide+xml"/>
  <Override PartName="/ppt/drawings/legacyDiagramText10.bin" ContentType="application/vnd.ms-office.legacyDiagramText"/>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rawings/legacyDiagramText2.bin" ContentType="application/vnd.ms-office.legacyDiagramText"/>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60"/>
  </p:notesMasterIdLst>
  <p:handoutMasterIdLst>
    <p:handoutMasterId r:id="rId61"/>
  </p:handoutMasterIdLst>
  <p:sldIdLst>
    <p:sldId id="257" r:id="rId2"/>
    <p:sldId id="258" r:id="rId3"/>
    <p:sldId id="303" r:id="rId4"/>
    <p:sldId id="259" r:id="rId5"/>
    <p:sldId id="315" r:id="rId6"/>
    <p:sldId id="309" r:id="rId7"/>
    <p:sldId id="310" r:id="rId8"/>
    <p:sldId id="311" r:id="rId9"/>
    <p:sldId id="313" r:id="rId10"/>
    <p:sldId id="299" r:id="rId11"/>
    <p:sldId id="263" r:id="rId12"/>
    <p:sldId id="336" r:id="rId13"/>
    <p:sldId id="284" r:id="rId14"/>
    <p:sldId id="266" r:id="rId15"/>
    <p:sldId id="317" r:id="rId16"/>
    <p:sldId id="318" r:id="rId17"/>
    <p:sldId id="267" r:id="rId18"/>
    <p:sldId id="268" r:id="rId19"/>
    <p:sldId id="269" r:id="rId20"/>
    <p:sldId id="270" r:id="rId21"/>
    <p:sldId id="321" r:id="rId22"/>
    <p:sldId id="326" r:id="rId23"/>
    <p:sldId id="323" r:id="rId24"/>
    <p:sldId id="324" r:id="rId25"/>
    <p:sldId id="325" r:id="rId26"/>
    <p:sldId id="296" r:id="rId27"/>
    <p:sldId id="322" r:id="rId28"/>
    <p:sldId id="272" r:id="rId29"/>
    <p:sldId id="327" r:id="rId30"/>
    <p:sldId id="289" r:id="rId31"/>
    <p:sldId id="290" r:id="rId32"/>
    <p:sldId id="291" r:id="rId33"/>
    <p:sldId id="292" r:id="rId34"/>
    <p:sldId id="294" r:id="rId35"/>
    <p:sldId id="273" r:id="rId36"/>
    <p:sldId id="328" r:id="rId37"/>
    <p:sldId id="329" r:id="rId38"/>
    <p:sldId id="330" r:id="rId39"/>
    <p:sldId id="331" r:id="rId40"/>
    <p:sldId id="332" r:id="rId41"/>
    <p:sldId id="333" r:id="rId42"/>
    <p:sldId id="274" r:id="rId43"/>
    <p:sldId id="337" r:id="rId44"/>
    <p:sldId id="275" r:id="rId45"/>
    <p:sldId id="334" r:id="rId46"/>
    <p:sldId id="276" r:id="rId47"/>
    <p:sldId id="338" r:id="rId48"/>
    <p:sldId id="277" r:id="rId49"/>
    <p:sldId id="282" r:id="rId50"/>
    <p:sldId id="319" r:id="rId51"/>
    <p:sldId id="348" r:id="rId52"/>
    <p:sldId id="349" r:id="rId53"/>
    <p:sldId id="350" r:id="rId54"/>
    <p:sldId id="347" r:id="rId55"/>
    <p:sldId id="342" r:id="rId56"/>
    <p:sldId id="343" r:id="rId57"/>
    <p:sldId id="344" r:id="rId58"/>
    <p:sldId id="345" r:id="rId5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00B485"/>
    <a:srgbClr val="3399FF"/>
    <a:srgbClr val="000099"/>
    <a:srgbClr val="FF6699"/>
    <a:srgbClr val="6699FF"/>
    <a:srgbClr val="66FFFF"/>
    <a:srgbClr val="CCFFCC"/>
    <a:srgbClr val="CC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2843" autoAdjust="0"/>
  </p:normalViewPr>
  <p:slideViewPr>
    <p:cSldViewPr>
      <p:cViewPr>
        <p:scale>
          <a:sx n="110" d="100"/>
          <a:sy n="110" d="100"/>
        </p:scale>
        <p:origin x="-720" y="1134"/>
      </p:cViewPr>
      <p:guideLst>
        <p:guide orient="horz" pos="2160"/>
        <p:guide pos="2880"/>
      </p:guideLst>
    </p:cSldViewPr>
  </p:slideViewPr>
  <p:outlineViewPr>
    <p:cViewPr>
      <p:scale>
        <a:sx n="33" d="100"/>
        <a:sy n="33" d="100"/>
      </p:scale>
      <p:origin x="0" y="647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9" d="100"/>
          <a:sy n="69" d="100"/>
        </p:scale>
        <p:origin x="-3270"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06/relationships/legacyDocTextInfo" Target="legacyDocTextInfo.bin"/><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7.vml.rels><?xml version="1.0" encoding="UTF-8" standalone="yes"?>
<Relationships xmlns="http://schemas.openxmlformats.org/package/2006/relationships"><Relationship Id="rId8" Type="http://schemas.microsoft.com/office/2006/relationships/legacyDiagramText" Target="legacyDiagramText8.bin"/><Relationship Id="rId13" Type="http://schemas.microsoft.com/office/2006/relationships/legacyDiagramText" Target="legacyDiagramText13.bin"/><Relationship Id="rId18" Type="http://schemas.microsoft.com/office/2006/relationships/legacyDiagramText" Target="legacyDiagramText18.bin"/><Relationship Id="rId26" Type="http://schemas.microsoft.com/office/2006/relationships/legacyDiagramText" Target="legacyDiagramText26.bin"/><Relationship Id="rId3" Type="http://schemas.microsoft.com/office/2006/relationships/legacyDiagramText" Target="legacyDiagramText3.bin"/><Relationship Id="rId21" Type="http://schemas.microsoft.com/office/2006/relationships/legacyDiagramText" Target="legacyDiagramText21.bin"/><Relationship Id="rId7" Type="http://schemas.microsoft.com/office/2006/relationships/legacyDiagramText" Target="legacyDiagramText7.bin"/><Relationship Id="rId12" Type="http://schemas.microsoft.com/office/2006/relationships/legacyDiagramText" Target="legacyDiagramText12.bin"/><Relationship Id="rId17" Type="http://schemas.microsoft.com/office/2006/relationships/legacyDiagramText" Target="legacyDiagramText17.bin"/><Relationship Id="rId25" Type="http://schemas.microsoft.com/office/2006/relationships/legacyDiagramText" Target="legacyDiagramText25.bin"/><Relationship Id="rId2" Type="http://schemas.microsoft.com/office/2006/relationships/legacyDiagramText" Target="legacyDiagramText2.bin"/><Relationship Id="rId16" Type="http://schemas.microsoft.com/office/2006/relationships/legacyDiagramText" Target="legacyDiagramText16.bin"/><Relationship Id="rId20" Type="http://schemas.microsoft.com/office/2006/relationships/legacyDiagramText" Target="legacyDiagramText20.bin"/><Relationship Id="rId29" Type="http://schemas.microsoft.com/office/2006/relationships/legacyDiagramText" Target="legacyDiagramText29.bin"/><Relationship Id="rId1" Type="http://schemas.microsoft.com/office/2006/relationships/legacyDiagramText" Target="legacyDiagramText1.bin"/><Relationship Id="rId6" Type="http://schemas.microsoft.com/office/2006/relationships/legacyDiagramText" Target="legacyDiagramText6.bin"/><Relationship Id="rId11" Type="http://schemas.microsoft.com/office/2006/relationships/legacyDiagramText" Target="legacyDiagramText11.bin"/><Relationship Id="rId24" Type="http://schemas.microsoft.com/office/2006/relationships/legacyDiagramText" Target="legacyDiagramText24.bin"/><Relationship Id="rId5" Type="http://schemas.microsoft.com/office/2006/relationships/legacyDiagramText" Target="legacyDiagramText5.bin"/><Relationship Id="rId15" Type="http://schemas.microsoft.com/office/2006/relationships/legacyDiagramText" Target="legacyDiagramText15.bin"/><Relationship Id="rId23" Type="http://schemas.microsoft.com/office/2006/relationships/legacyDiagramText" Target="legacyDiagramText23.bin"/><Relationship Id="rId28" Type="http://schemas.microsoft.com/office/2006/relationships/legacyDiagramText" Target="legacyDiagramText28.bin"/><Relationship Id="rId10" Type="http://schemas.microsoft.com/office/2006/relationships/legacyDiagramText" Target="legacyDiagramText10.bin"/><Relationship Id="rId19" Type="http://schemas.microsoft.com/office/2006/relationships/legacyDiagramText" Target="legacyDiagramText19.bin"/><Relationship Id="rId4" Type="http://schemas.microsoft.com/office/2006/relationships/legacyDiagramText" Target="legacyDiagramText4.bin"/><Relationship Id="rId9" Type="http://schemas.microsoft.com/office/2006/relationships/legacyDiagramText" Target="legacyDiagramText9.bin"/><Relationship Id="rId14" Type="http://schemas.microsoft.com/office/2006/relationships/legacyDiagramText" Target="legacyDiagramText14.bin"/><Relationship Id="rId22" Type="http://schemas.microsoft.com/office/2006/relationships/legacyDiagramText" Target="legacyDiagramText22.bin"/><Relationship Id="rId27" Type="http://schemas.microsoft.com/office/2006/relationships/legacyDiagramText" Target="legacyDiagramText27.bin"/><Relationship Id="rId30" Type="http://schemas.microsoft.com/office/2006/relationships/legacyDiagramText" Target="legacyDiagramText30.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C78CC71-53E9-4D02-B19D-B81498C55927}" type="datetimeFigureOut">
              <a:rPr lang="en-US" smtClean="0"/>
              <a:t>1/19/2015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C9C377-A119-4FEA-95D9-CD87B97EA778}"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47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47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47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47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5AA42212-65A3-40A4-BC6C-209395F9E90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AA42212-65A3-40A4-BC6C-209395F9E906}"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3F62C452-43EC-4924-974B-9D94A6C878D1}" type="slidenum">
              <a:rPr lang="en-US" smtClean="0"/>
              <a:pPr/>
              <a:t>18</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smtClean="0"/>
              <a:t>Dennis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30C5932-EF04-4796-A3D9-9030F332F276}" type="slidenum">
              <a:rPr lang="en-US" smtClean="0"/>
              <a:pPr/>
              <a:t>19</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smtClean="0"/>
              <a:t>Dennis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3FD4C0-546B-43DF-9F75-944A7692EC81}" type="slidenum">
              <a:rPr lang="en-US"/>
              <a:pPr/>
              <a:t>21</a:t>
            </a:fld>
            <a:endParaRPr lang="en-US"/>
          </a:p>
        </p:txBody>
      </p:sp>
      <p:sp>
        <p:nvSpPr>
          <p:cNvPr id="194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4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B0EF53-092D-4477-B1AF-C92F7616680C}" type="slidenum">
              <a:rPr lang="en-US"/>
              <a:pPr/>
              <a:t>22</a:t>
            </a:fld>
            <a:endParaRPr lang="en-US"/>
          </a:p>
        </p:txBody>
      </p:sp>
      <p:sp>
        <p:nvSpPr>
          <p:cNvPr id="2969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96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marL="228600" indent="-228600"/>
            <a:r>
              <a:rPr lang="en-US" sz="1000" dirty="0">
                <a:latin typeface="Arial" charset="0"/>
              </a:rPr>
              <a:t>SLIDE ILLUSTRATES HOW THE TOP DOWN FUNCTIONAL ANALYSIS (TDFA) ESTABLISHES THE FOUNDATIONAL AUDIT TRAIL THAT ALLOWS ALL DISCIPLINES (ENGINEERING, LOGISTICS, HSI, ETC.) TO BE CONNECTED TO THE METL (MISSION ESSENTIAL TASK LIST).  THIS IS IMPORTANT BECAUSE EACH METL HAS ASSOCIATED CONDITIONS AND STANDARDS THAT CAN BE USED TO ESTABLISH METRICS/MEASURES (MOE, MOP) AT VARIOUS LEVELS OF ORGANIZATIONAL HIERARCHY (WINGS-SQUADRONS-INDIVIDUALS, ETC.)</a:t>
            </a:r>
          </a:p>
          <a:p>
            <a:pPr marL="228600" indent="-228600">
              <a:buFontTx/>
              <a:buAutoNum type="arabicPeriod"/>
            </a:pPr>
            <a:r>
              <a:rPr lang="en-US" sz="1000" dirty="0">
                <a:latin typeface="Arial" charset="0"/>
              </a:rPr>
              <a:t>IN THE TDFA – THE ANALYST DETERMINES THE FUNCTIONS BASED UPON THE REQUIREMENTS ESTABLISHED BY THE MISSIONS (MISSION ESSENTIAL TASKS – BOTH ARMY AND NAVY).  THESE MISSION REQUIREMENTS, ALONG WITH THE UNIQUE FUNCTIONS DEEMED NECESSARY TO SUPPORT THE MISSION UNDER VARIOUS CONDITIONS AND TO VARIOUS STANDARDS, ARE CONSIDERED TO DETERMINE THE OPTIMAL ORGANIZATIONAL DESIGN (NUMBER OF SQUADRONS, LOCATION, MAINTENANCE REQUIREMENT, ETC.).  ONCE AN ORGANIZATIONAL DESIGN IS ESTABLISHED THEN AN ACCURATE MANPOWER ESTIMATION CAN BE MADE.</a:t>
            </a:r>
          </a:p>
          <a:p>
            <a:pPr marL="228600" indent="-228600">
              <a:buFontTx/>
              <a:buAutoNum type="arabicPeriod"/>
            </a:pPr>
            <a:endParaRPr lang="en-US" sz="1000" dirty="0">
              <a:latin typeface="Arial" charset="0"/>
            </a:endParaRPr>
          </a:p>
          <a:p>
            <a:pPr marL="228600" indent="-228600">
              <a:buFontTx/>
              <a:buAutoNum type="arabicPeriod"/>
            </a:pPr>
            <a:r>
              <a:rPr lang="en-US" sz="1000" dirty="0">
                <a:latin typeface="Arial" charset="0"/>
              </a:rPr>
              <a:t>THE PURPOSE OF THE FUNCTIONAL ALLOCATION IS TO DETERMINE THE TYPE OF TASKS (HARDWARE, SOFTWARE, HUMAN) NEEDED TO SUCCESSFULLY ACCOMPLISH THE VARIOUS FUNCTIONS.  THE KEY TO THE TDFA TEMPLATE (REPRESENTED BY THE PURPLE BACKGROUND BOX) IS THAT BOTH ARMY AND NAVY WILL USE THE SAME PROCESS TO DETERMINE MISSIONS, FUNCTIONS,AND TASKS. THIS WILL ALLOW VALID COMPARISONS TO BE MADE IN ORDER TO DETERMINE COMMONALITY IN TASKS (THUS AFFECTING TRAINING PIPELINES).  IN ADDITION, THE ENGINEERING AND LOGISTICS DISCIPLINES CAN USE THE TEMPLATE TO STRUCTURE A COMMON DATABASE FOR COLLECTING NEEDED INFORMATION DURING DESIGN DEVELOPMENT AND LIFE CYCLE SUPPORT OF THE AIRCRAFT.  FOR EXAMPLE, FUNCTIONS ARE ACCOMPLISHED BY HARDWARE/SOFTWARE SYSTEMS (ENGINEERING) WHICH ARE OPERATED AND MAINTAINED BY HUMAN TASKS (HSI AND LOGISTICS).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6FADDD-4125-4583-A7C5-B9EE46D6AA0D}" type="slidenum">
              <a:rPr lang="en-US"/>
              <a:pPr/>
              <a:t>23</a:t>
            </a:fld>
            <a:endParaRPr lang="en-US"/>
          </a:p>
        </p:txBody>
      </p:sp>
      <p:sp>
        <p:nvSpPr>
          <p:cNvPr id="2355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5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536266-42CD-4550-877D-5F5684053931}" type="slidenum">
              <a:rPr lang="en-US"/>
              <a:pPr/>
              <a:t>24</a:t>
            </a:fld>
            <a:endParaRPr lang="en-US"/>
          </a:p>
        </p:txBody>
      </p:sp>
      <p:sp>
        <p:nvSpPr>
          <p:cNvPr id="2560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6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3B1B6A-822A-4924-97E8-24E10793054D}" type="slidenum">
              <a:rPr lang="en-US"/>
              <a:pPr/>
              <a:t>25</a:t>
            </a:fld>
            <a:endParaRPr lang="en-US"/>
          </a:p>
        </p:txBody>
      </p:sp>
      <p:sp>
        <p:nvSpPr>
          <p:cNvPr id="2765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6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4D77EA8C-C81A-48ED-8311-5E70537E2976}" type="slidenum">
              <a:rPr lang="en-US" smtClean="0"/>
              <a:pPr/>
              <a:t>26</a:t>
            </a:fld>
            <a:endParaRPr lang="en-US" smtClean="0"/>
          </a:p>
        </p:txBody>
      </p:sp>
      <p:sp>
        <p:nvSpPr>
          <p:cNvPr id="49155" name="Rectangle 2"/>
          <p:cNvSpPr>
            <a:spLocks noGrp="1" noRot="1" noChangeAspect="1" noChangeArrowheads="1" noTextEdit="1"/>
          </p:cNvSpPr>
          <p:nvPr>
            <p:ph type="sldImg"/>
          </p:nvPr>
        </p:nvSpPr>
        <p:spPr>
          <a:xfrm>
            <a:off x="1147763" y="687388"/>
            <a:ext cx="4567237" cy="3425825"/>
          </a:xfrm>
          <a:solidFill>
            <a:srgbClr val="FFFFFF"/>
          </a:solidFill>
          <a:ln/>
        </p:spPr>
      </p:sp>
      <p:sp>
        <p:nvSpPr>
          <p:cNvPr id="49156" name="Rectangle 3"/>
          <p:cNvSpPr>
            <a:spLocks noGrp="1" noChangeArrowheads="1"/>
          </p:cNvSpPr>
          <p:nvPr>
            <p:ph type="body" idx="1"/>
          </p:nvPr>
        </p:nvSpPr>
        <p:spPr>
          <a:xfrm>
            <a:off x="915988" y="4343400"/>
            <a:ext cx="5026025" cy="4113213"/>
          </a:xfrm>
          <a:solidFill>
            <a:srgbClr val="FFFFFF"/>
          </a:solidFill>
          <a:ln>
            <a:solidFill>
              <a:srgbClr val="000000"/>
            </a:solid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904921-9FD8-4394-82EF-F2FE4122573A}" type="slidenum">
              <a:rPr lang="en-US"/>
              <a:pPr/>
              <a:t>27</a:t>
            </a:fld>
            <a:endParaRPr lang="en-US"/>
          </a:p>
        </p:txBody>
      </p:sp>
      <p:sp>
        <p:nvSpPr>
          <p:cNvPr id="2150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5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85D9B948-C300-40F5-B8F9-62ED691FFBC4}" type="slidenum">
              <a:rPr lang="en-US" smtClean="0"/>
              <a:pPr/>
              <a:t>28</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dirty="0" smtClean="0"/>
              <a:t>Dennis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AA42212-65A3-40A4-BC6C-209395F9E906}" type="slidenum">
              <a:rPr lang="en-US" smtClean="0"/>
              <a:pPr>
                <a:defRPr/>
              </a:pPr>
              <a:t>7</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5AB8C312-3C55-4B25-A623-878F707817D4}" type="slidenum">
              <a:rPr lang="en-US" smtClean="0"/>
              <a:pPr/>
              <a:t>35</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smtClean="0"/>
              <a:t>Dennis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11C5703C-94E4-4720-9990-11315B343A36}" type="slidenum">
              <a:rPr lang="en-US" smtClean="0"/>
              <a:pPr/>
              <a:t>42</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5951246-E0DB-4949-BB82-DF9D6D45EB4E}" type="slidenum">
              <a:rPr lang="en-US" smtClean="0"/>
              <a:pPr/>
              <a:t>44</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mtClean="0"/>
              <a:t>Dennis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AA42212-65A3-40A4-BC6C-209395F9E906}" type="slidenum">
              <a:rPr lang="en-US" smtClean="0"/>
              <a:pPr>
                <a:defRPr/>
              </a:pPr>
              <a:t>45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07AD737-E343-4E49-B4BC-2CCDC770443D}" type="slidenum">
              <a:rPr lang="en-US" smtClean="0"/>
              <a:pPr/>
              <a:t>46</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C452CC5-7A59-40FD-B73A-D27AB96FA442}" type="slidenum">
              <a:rPr lang="en-US" smtClean="0"/>
              <a:pPr/>
              <a:t>48</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972FA8C8-F3BF-4574-BAB6-F035D84C0AA7}" type="slidenum">
              <a:rPr lang="en-US" smtClean="0"/>
              <a:pPr/>
              <a:t>49</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BD4A80-F191-4255-A2B0-F8B173035DCC}" type="slidenum">
              <a:rPr lang="en-US"/>
              <a:pPr/>
              <a:t>50</a:t>
            </a:fld>
            <a:endParaRPr lang="en-US"/>
          </a:p>
        </p:txBody>
      </p:sp>
      <p:sp>
        <p:nvSpPr>
          <p:cNvPr id="491522" name="Rectangle 2"/>
          <p:cNvSpPr>
            <a:spLocks noGrp="1" noRot="1" noChangeAspect="1" noChangeArrowheads="1" noTextEdit="1"/>
          </p:cNvSpPr>
          <p:nvPr>
            <p:ph type="sldImg"/>
          </p:nvPr>
        </p:nvSpPr>
        <p:spPr>
          <a:ln/>
        </p:spPr>
      </p:sp>
      <p:sp>
        <p:nvSpPr>
          <p:cNvPr id="491523" name="Rectangle 3"/>
          <p:cNvSpPr>
            <a:spLocks noGrp="1" noChangeArrowheads="1"/>
          </p:cNvSpPr>
          <p:nvPr>
            <p:ph type="body" idx="1"/>
          </p:nvPr>
        </p:nvSpPr>
        <p:spPr>
          <a:xfrm>
            <a:off x="914400" y="4344025"/>
            <a:ext cx="5029200" cy="4114488"/>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1C2B40-0B0C-4130-9F25-330D3C50A44B}" type="slidenum">
              <a:rPr lang="en-US"/>
              <a:pPr/>
              <a:t>9</a:t>
            </a:fld>
            <a:endParaRPr lang="en-US"/>
          </a:p>
        </p:txBody>
      </p:sp>
      <p:sp>
        <p:nvSpPr>
          <p:cNvPr id="1024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2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4F97669D-3C67-48B6-B76A-18F9D2E58172}" type="slidenum">
              <a:rPr lang="en-US" smtClean="0"/>
              <a:pPr/>
              <a:t>11</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9280632D-E982-4F87-BA00-C5946037AEE7}" type="slidenum">
              <a:rPr lang="en-US" smtClean="0"/>
              <a:pPr/>
              <a:t>12</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6B4C9E6A-B1DB-4EE9-A08C-2B373E0AC37A}" type="slidenum">
              <a:rPr lang="en-US" smtClean="0"/>
              <a:pPr/>
              <a:t>14</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C7A0DB-8D55-48F8-AFD7-F5B1B87FF8E9}" type="slidenum">
              <a:rPr lang="en-US"/>
              <a:pPr/>
              <a:t>15</a:t>
            </a:fld>
            <a:endParaRPr lang="en-US"/>
          </a:p>
        </p:txBody>
      </p:sp>
      <p:sp>
        <p:nvSpPr>
          <p:cNvPr id="1591298" name="Rectangle 2"/>
          <p:cNvSpPr>
            <a:spLocks noGrp="1" noRot="1" noChangeAspect="1" noChangeArrowheads="1" noTextEdit="1"/>
          </p:cNvSpPr>
          <p:nvPr>
            <p:ph type="sldImg"/>
          </p:nvPr>
        </p:nvSpPr>
        <p:spPr>
          <a:ln/>
        </p:spPr>
      </p:sp>
      <p:sp>
        <p:nvSpPr>
          <p:cNvPr id="1591299" name="Rectangle 3"/>
          <p:cNvSpPr>
            <a:spLocks noGrp="1" noChangeArrowheads="1"/>
          </p:cNvSpPr>
          <p:nvPr>
            <p:ph type="body" idx="1"/>
          </p:nvPr>
        </p:nvSpPr>
        <p:spPr/>
        <p:txBody>
          <a:bodyPr/>
          <a:lstStyle/>
          <a:p>
            <a:r>
              <a:rPr lang="en-US" dirty="0" smtClean="0">
                <a:latin typeface="Bookman Old Style" pitchFamily="18" charset="0"/>
                <a:cs typeface="Times New Roman" pitchFamily="18" charset="0"/>
              </a:rPr>
              <a:t>.</a:t>
            </a:r>
            <a:endParaRPr lang="en-US" dirty="0">
              <a:latin typeface="Bookman Old Style" pitchFamily="18" charset="0"/>
              <a:cs typeface="Times New Roman" pitchFamily="18" charset="0"/>
            </a:endParaRPr>
          </a:p>
          <a:p>
            <a:r>
              <a:rPr lang="en-US" dirty="0">
                <a:latin typeface="Bookman Old Style" pitchFamily="18" charset="0"/>
                <a:cs typeface="Times New Roman" pitchFamily="18" charset="0"/>
              </a:rPr>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B15EEC-F9A7-4C71-97C5-329DEBF37235}" type="slidenum">
              <a:rPr lang="en-US"/>
              <a:pPr/>
              <a:t>16</a:t>
            </a:fld>
            <a:endParaRPr lang="en-US"/>
          </a:p>
        </p:txBody>
      </p:sp>
      <p:sp>
        <p:nvSpPr>
          <p:cNvPr id="1592322" name="Rectangle 2"/>
          <p:cNvSpPr>
            <a:spLocks noGrp="1" noRot="1" noChangeAspect="1" noChangeArrowheads="1" noTextEdit="1"/>
          </p:cNvSpPr>
          <p:nvPr>
            <p:ph type="sldImg"/>
          </p:nvPr>
        </p:nvSpPr>
        <p:spPr>
          <a:ln/>
        </p:spPr>
      </p:sp>
      <p:sp>
        <p:nvSpPr>
          <p:cNvPr id="1592323" name="Rectangle 3"/>
          <p:cNvSpPr>
            <a:spLocks noGrp="1" noChangeArrowheads="1"/>
          </p:cNvSpPr>
          <p:nvPr>
            <p:ph type="body" idx="1"/>
          </p:nvPr>
        </p:nvSpPr>
        <p:spPr/>
        <p:txBody>
          <a:bodyPr/>
          <a:lstStyle/>
          <a:p>
            <a:endParaRPr lang="en-US" dirty="0"/>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49666CF0-9B4E-4D91-B1B2-8D9E54C5CE5C}" type="slidenum">
              <a:rPr lang="en-US" smtClean="0"/>
              <a:pPr/>
              <a:t>17</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smtClean="0"/>
              <a:t>Dennis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222625" y="304800"/>
            <a:ext cx="11909425" cy="4724400"/>
            <a:chOff x="-2030" y="192"/>
            <a:chExt cx="7502" cy="2976"/>
          </a:xfrm>
        </p:grpSpPr>
        <p:sp>
          <p:nvSpPr>
            <p:cNvPr id="5" name="Line 3"/>
            <p:cNvSpPr>
              <a:spLocks noChangeShapeType="1"/>
            </p:cNvSpPr>
            <p:nvPr/>
          </p:nvSpPr>
          <p:spPr bwMode="auto">
            <a:xfrm>
              <a:off x="912" y="1584"/>
              <a:ext cx="4560" cy="0"/>
            </a:xfrm>
            <a:prstGeom prst="line">
              <a:avLst/>
            </a:prstGeom>
            <a:noFill/>
            <a:ln w="12700">
              <a:solidFill>
                <a:schemeClr val="tx1"/>
              </a:solidFill>
              <a:round/>
              <a:headEnd/>
              <a:tailEnd/>
            </a:ln>
            <a:effectLst/>
          </p:spPr>
          <p:txBody>
            <a:bodyPr/>
            <a:lstStyle/>
            <a:p>
              <a:pPr>
                <a:defRPr/>
              </a:pPr>
              <a:endParaRPr lang="en-US"/>
            </a:p>
          </p:txBody>
        </p:sp>
        <p:sp>
          <p:nvSpPr>
            <p:cNvPr id="6"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4083" y="2368"/>
                </a:cxn>
                <a:cxn ang="0">
                  <a:pos x="64000" y="32000"/>
                </a:cxn>
                <a:cxn ang="0">
                  <a:pos x="44083" y="61631"/>
                </a:cxn>
                <a:cxn ang="0">
                  <a:pos x="44083" y="61631"/>
                </a:cxn>
                <a:cxn ang="0">
                  <a:pos x="44082" y="61631"/>
                </a:cxn>
                <a:cxn ang="0">
                  <a:pos x="44083" y="61632"/>
                </a:cxn>
                <a:cxn ang="0">
                  <a:pos x="44083" y="2368"/>
                </a:cxn>
                <a:cxn ang="0">
                  <a:pos x="44082" y="2368"/>
                </a:cxn>
                <a:cxn ang="0">
                  <a:pos x="44083" y="2368"/>
                </a:cxn>
              </a:cxnLst>
              <a:rect l="T13" t="T15" r="T17" b="T19"/>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w="9525">
              <a:noFill/>
              <a:miter lim="800000"/>
              <a:headEnd/>
              <a:tailEnd/>
            </a:ln>
          </p:spPr>
          <p:txBody>
            <a:bodyPr/>
            <a:lstStyle/>
            <a:p>
              <a:pPr eaLnBrk="1" hangingPunct="1">
                <a:defRPr/>
              </a:pPr>
              <a:endParaRPr lang="en-US" sz="2400">
                <a:latin typeface="Times New Roman" pitchFamily="18" charset="0"/>
              </a:endParaRPr>
            </a:p>
          </p:txBody>
        </p:sp>
        <p:sp>
          <p:nvSpPr>
            <p:cNvPr id="7"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994" y="6246"/>
                </a:cxn>
                <a:cxn ang="0">
                  <a:pos x="64000" y="32000"/>
                </a:cxn>
                <a:cxn ang="0">
                  <a:pos x="50994" y="57753"/>
                </a:cxn>
                <a:cxn ang="0">
                  <a:pos x="50994" y="57753"/>
                </a:cxn>
                <a:cxn ang="0">
                  <a:pos x="50993" y="57753"/>
                </a:cxn>
                <a:cxn ang="0">
                  <a:pos x="50994" y="57754"/>
                </a:cxn>
                <a:cxn ang="0">
                  <a:pos x="50994" y="6246"/>
                </a:cxn>
                <a:cxn ang="0">
                  <a:pos x="50993" y="6246"/>
                </a:cxn>
                <a:cxn ang="0">
                  <a:pos x="50994" y="6246"/>
                </a:cxn>
              </a:cxnLst>
              <a:rect l="T13" t="T15" r="T17" b="T19"/>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w="9525">
              <a:noFill/>
              <a:miter lim="800000"/>
              <a:headEnd/>
              <a:tailEnd/>
            </a:ln>
          </p:spPr>
          <p:txBody>
            <a:bodyPr/>
            <a:lstStyle/>
            <a:p>
              <a:pPr eaLnBrk="1" hangingPunct="1">
                <a:defRPr/>
              </a:pPr>
              <a:endParaRPr lang="en-US">
                <a:latin typeface="Arial" charset="0"/>
              </a:endParaRPr>
            </a:p>
          </p:txBody>
        </p:sp>
      </p:grpSp>
      <p:sp>
        <p:nvSpPr>
          <p:cNvPr id="44038" name="Rectangle 6"/>
          <p:cNvSpPr>
            <a:spLocks noGrp="1" noChangeArrowheads="1"/>
          </p:cNvSpPr>
          <p:nvPr>
            <p:ph type="ctrTitle"/>
          </p:nvPr>
        </p:nvSpPr>
        <p:spPr>
          <a:xfrm>
            <a:off x="1447800" y="685800"/>
            <a:ext cx="7239000" cy="1444625"/>
          </a:xfrm>
        </p:spPr>
        <p:txBody>
          <a:bodyPr/>
          <a:lstStyle>
            <a:lvl1pPr>
              <a:defRPr sz="4000"/>
            </a:lvl1pPr>
          </a:lstStyle>
          <a:p>
            <a:r>
              <a:rPr lang="en-US"/>
              <a:t>Click to edit Master title style</a:t>
            </a:r>
          </a:p>
        </p:txBody>
      </p:sp>
      <p:sp>
        <p:nvSpPr>
          <p:cNvPr id="44039"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r>
              <a:rPr lang="en-US"/>
              <a:t>Click to edit Master subtitle style</a:t>
            </a:r>
          </a:p>
        </p:txBody>
      </p:sp>
      <p:sp>
        <p:nvSpPr>
          <p:cNvPr id="8" name="Rectangle 8"/>
          <p:cNvSpPr>
            <a:spLocks noGrp="1" noChangeArrowheads="1"/>
          </p:cNvSpPr>
          <p:nvPr>
            <p:ph type="dt" sz="half" idx="10"/>
          </p:nvPr>
        </p:nvSpPr>
        <p:spPr/>
        <p:txBody>
          <a:bodyPr/>
          <a:lstStyle>
            <a:lvl1pPr>
              <a:defRPr/>
            </a:lvl1pPr>
          </a:lstStyle>
          <a:p>
            <a:fld id="{ACC4C1B2-1BBF-42B4-9E4C-B6F97B63BB52}" type="datetime1">
              <a:rPr lang="en-US"/>
              <a:pPr/>
              <a:t>1/19/2015</a:t>
            </a:fld>
            <a:endParaRPr lang="en-US"/>
          </a:p>
        </p:txBody>
      </p:sp>
      <p:sp>
        <p:nvSpPr>
          <p:cNvPr id="9" name="Rectangle 9"/>
          <p:cNvSpPr>
            <a:spLocks noGrp="1" noChangeArrowheads="1"/>
          </p:cNvSpPr>
          <p:nvPr>
            <p:ph type="ftr" sz="quarter" idx="11"/>
          </p:nvPr>
        </p:nvSpPr>
        <p:spPr/>
        <p:txBody>
          <a:bodyPr/>
          <a:lstStyle>
            <a:lvl1pPr>
              <a:defRPr/>
            </a:lvl1pPr>
          </a:lstStyle>
          <a:p>
            <a:endParaRPr lang="en-US"/>
          </a:p>
        </p:txBody>
      </p:sp>
      <p:sp>
        <p:nvSpPr>
          <p:cNvPr id="10" name="Rectangle 10"/>
          <p:cNvSpPr>
            <a:spLocks noGrp="1" noChangeArrowheads="1"/>
          </p:cNvSpPr>
          <p:nvPr>
            <p:ph type="sldNum" sz="quarter" idx="12"/>
          </p:nvPr>
        </p:nvSpPr>
        <p:spPr/>
        <p:txBody>
          <a:bodyPr/>
          <a:lstStyle>
            <a:lvl1pPr>
              <a:defRPr/>
            </a:lvl1pPr>
          </a:lstStyle>
          <a:p>
            <a:pPr>
              <a:defRPr/>
            </a:pPr>
            <a:fld id="{C18E981B-4F59-47D0-86D3-8A0A585EDD6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fld id="{89C15CB5-52F7-4BA3-B041-2DCF48C410EA}" type="datetime1">
              <a:rPr lang="en-US"/>
              <a:pPr/>
              <a:t>1/19/2015</a:t>
            </a:fld>
            <a:endParaRPr lang="en-US"/>
          </a:p>
        </p:txBody>
      </p:sp>
      <p:sp>
        <p:nvSpPr>
          <p:cNvPr id="5" name="Rectangle 9"/>
          <p:cNvSpPr>
            <a:spLocks noGrp="1" noChangeArrowheads="1"/>
          </p:cNvSpPr>
          <p:nvPr>
            <p:ph type="ftr" sz="quarter" idx="11"/>
          </p:nvPr>
        </p:nvSpPr>
        <p:spPr>
          <a:ln/>
        </p:spPr>
        <p:txBody>
          <a:bodyPr/>
          <a:lstStyle>
            <a:lvl1pPr>
              <a:defRPr/>
            </a:lvl1pPr>
          </a:lstStyle>
          <a:p>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8A544698-352B-4D2D-81A5-DF23AC5A5FB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4800"/>
            <a:ext cx="1828800" cy="56372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0013" y="304800"/>
            <a:ext cx="5334000" cy="56372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fld id="{8A41C779-0083-4A0B-8028-2CBE5BDF3786}" type="datetime1">
              <a:rPr lang="en-US"/>
              <a:pPr/>
              <a:t>1/19/2015</a:t>
            </a:fld>
            <a:endParaRPr lang="en-US"/>
          </a:p>
        </p:txBody>
      </p:sp>
      <p:sp>
        <p:nvSpPr>
          <p:cNvPr id="5" name="Rectangle 9"/>
          <p:cNvSpPr>
            <a:spLocks noGrp="1" noChangeArrowheads="1"/>
          </p:cNvSpPr>
          <p:nvPr>
            <p:ph type="ftr" sz="quarter" idx="11"/>
          </p:nvPr>
        </p:nvSpPr>
        <p:spPr>
          <a:ln/>
        </p:spPr>
        <p:txBody>
          <a:bodyPr/>
          <a:lstStyle>
            <a:lvl1pPr>
              <a:defRPr/>
            </a:lvl1pPr>
          </a:lstStyle>
          <a:p>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97FCB82D-FBBC-4D2C-9EE4-E29752BF912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fld id="{D6B1D9F7-EC99-4C99-B2FC-7FD3D6FEF073}" type="datetime1">
              <a:rPr lang="en-US"/>
              <a:pPr/>
              <a:t>1/19/2015</a:t>
            </a:fld>
            <a:endParaRPr lang="en-US"/>
          </a:p>
        </p:txBody>
      </p:sp>
      <p:sp>
        <p:nvSpPr>
          <p:cNvPr id="5" name="Rectangle 9"/>
          <p:cNvSpPr>
            <a:spLocks noGrp="1" noChangeArrowheads="1"/>
          </p:cNvSpPr>
          <p:nvPr>
            <p:ph type="ftr" sz="quarter" idx="11"/>
          </p:nvPr>
        </p:nvSpPr>
        <p:spPr>
          <a:ln/>
        </p:spPr>
        <p:txBody>
          <a:bodyPr/>
          <a:lstStyle>
            <a:lvl1pPr>
              <a:defRPr/>
            </a:lvl1pPr>
          </a:lstStyle>
          <a:p>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D92A4E86-1D04-4CF1-A2A3-93553EA3635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fld id="{41658940-C2E7-4361-9F29-C63A1D5D2AF2}" type="datetime1">
              <a:rPr lang="en-US"/>
              <a:pPr/>
              <a:t>1/19/2015</a:t>
            </a:fld>
            <a:endParaRPr lang="en-US"/>
          </a:p>
        </p:txBody>
      </p:sp>
      <p:sp>
        <p:nvSpPr>
          <p:cNvPr id="5" name="Rectangle 9"/>
          <p:cNvSpPr>
            <a:spLocks noGrp="1" noChangeArrowheads="1"/>
          </p:cNvSpPr>
          <p:nvPr>
            <p:ph type="ftr" sz="quarter" idx="11"/>
          </p:nvPr>
        </p:nvSpPr>
        <p:spPr>
          <a:ln/>
        </p:spPr>
        <p:txBody>
          <a:bodyPr/>
          <a:lstStyle>
            <a:lvl1pPr>
              <a:defRPr/>
            </a:lvl1pPr>
          </a:lstStyle>
          <a:p>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15FE3EC5-5AD5-4EAC-9C2F-045163A9ED8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fld id="{B52FB7C8-C427-4EED-81FA-BCA5026EBC20}" type="datetime1">
              <a:rPr lang="en-US"/>
              <a:pPr/>
              <a:t>1/19/2015</a:t>
            </a:fld>
            <a:endParaRPr lang="en-US"/>
          </a:p>
        </p:txBody>
      </p:sp>
      <p:sp>
        <p:nvSpPr>
          <p:cNvPr id="6" name="Rectangle 9"/>
          <p:cNvSpPr>
            <a:spLocks noGrp="1" noChangeArrowheads="1"/>
          </p:cNvSpPr>
          <p:nvPr>
            <p:ph type="ftr" sz="quarter" idx="11"/>
          </p:nvPr>
        </p:nvSpPr>
        <p:spPr>
          <a:ln/>
        </p:spPr>
        <p:txBody>
          <a:bodyPr/>
          <a:lstStyle>
            <a:lvl1pPr>
              <a:defRPr/>
            </a:lvl1pPr>
          </a:lstStyle>
          <a:p>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FC116DB1-9A49-4B7E-A8EB-8DADC2D48D1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fld id="{2F79204B-5B4E-433C-AE5C-9320C7B65B05}" type="datetime1">
              <a:rPr lang="en-US"/>
              <a:pPr/>
              <a:t>1/19/2015</a:t>
            </a:fld>
            <a:endParaRPr lang="en-US"/>
          </a:p>
        </p:txBody>
      </p:sp>
      <p:sp>
        <p:nvSpPr>
          <p:cNvPr id="8" name="Rectangle 9"/>
          <p:cNvSpPr>
            <a:spLocks noGrp="1" noChangeArrowheads="1"/>
          </p:cNvSpPr>
          <p:nvPr>
            <p:ph type="ftr" sz="quarter" idx="11"/>
          </p:nvPr>
        </p:nvSpPr>
        <p:spPr>
          <a:ln/>
        </p:spPr>
        <p:txBody>
          <a:bodyPr/>
          <a:lstStyle>
            <a:lvl1pPr>
              <a:defRPr/>
            </a:lvl1pPr>
          </a:lstStyle>
          <a:p>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C21D528B-D3CC-4968-A881-B85F38C42CF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fld id="{21727D6B-6F67-4F02-B82F-176FCB3565D2}" type="datetime1">
              <a:rPr lang="en-US"/>
              <a:pPr/>
              <a:t>1/19/2015</a:t>
            </a:fld>
            <a:endParaRPr lang="en-US"/>
          </a:p>
        </p:txBody>
      </p:sp>
      <p:sp>
        <p:nvSpPr>
          <p:cNvPr id="4" name="Rectangle 9"/>
          <p:cNvSpPr>
            <a:spLocks noGrp="1" noChangeArrowheads="1"/>
          </p:cNvSpPr>
          <p:nvPr>
            <p:ph type="ftr" sz="quarter" idx="11"/>
          </p:nvPr>
        </p:nvSpPr>
        <p:spPr>
          <a:ln/>
        </p:spPr>
        <p:txBody>
          <a:bodyPr/>
          <a:lstStyle>
            <a:lvl1pPr>
              <a:defRPr/>
            </a:lvl1pPr>
          </a:lstStyle>
          <a:p>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B2E11A1A-B606-4E2C-AF9C-65308233424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fld id="{EA1F069A-221B-45DF-8F18-1EE2BA5DAFF3}" type="datetime1">
              <a:rPr lang="en-US"/>
              <a:pPr/>
              <a:t>1/19/2015</a:t>
            </a:fld>
            <a:endParaRPr lang="en-US"/>
          </a:p>
        </p:txBody>
      </p:sp>
      <p:sp>
        <p:nvSpPr>
          <p:cNvPr id="3" name="Rectangle 9"/>
          <p:cNvSpPr>
            <a:spLocks noGrp="1" noChangeArrowheads="1"/>
          </p:cNvSpPr>
          <p:nvPr>
            <p:ph type="ftr" sz="quarter" idx="11"/>
          </p:nvPr>
        </p:nvSpPr>
        <p:spPr>
          <a:ln/>
        </p:spPr>
        <p:txBody>
          <a:bodyPr/>
          <a:lstStyle>
            <a:lvl1pPr>
              <a:defRPr/>
            </a:lvl1pPr>
          </a:lstStyle>
          <a:p>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CB57392B-A0B2-4C27-B221-D0E5C66CB26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fld id="{59A1EACE-8F6A-42C7-8520-D905E54B6B45}" type="datetime1">
              <a:rPr lang="en-US"/>
              <a:pPr/>
              <a:t>1/19/2015</a:t>
            </a:fld>
            <a:endParaRPr lang="en-US"/>
          </a:p>
        </p:txBody>
      </p:sp>
      <p:sp>
        <p:nvSpPr>
          <p:cNvPr id="6" name="Rectangle 9"/>
          <p:cNvSpPr>
            <a:spLocks noGrp="1" noChangeArrowheads="1"/>
          </p:cNvSpPr>
          <p:nvPr>
            <p:ph type="ftr" sz="quarter" idx="11"/>
          </p:nvPr>
        </p:nvSpPr>
        <p:spPr>
          <a:ln/>
        </p:spPr>
        <p:txBody>
          <a:bodyPr/>
          <a:lstStyle>
            <a:lvl1pPr>
              <a:defRPr/>
            </a:lvl1pPr>
          </a:lstStyle>
          <a:p>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FCADBAD0-F29E-42F3-A098-A9B2837CF1E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fld id="{C8CEE47C-6C2C-49EC-A3D8-C780F663AE40}" type="datetime1">
              <a:rPr lang="en-US"/>
              <a:pPr/>
              <a:t>1/19/2015</a:t>
            </a:fld>
            <a:endParaRPr lang="en-US"/>
          </a:p>
        </p:txBody>
      </p:sp>
      <p:sp>
        <p:nvSpPr>
          <p:cNvPr id="6" name="Rectangle 9"/>
          <p:cNvSpPr>
            <a:spLocks noGrp="1" noChangeArrowheads="1"/>
          </p:cNvSpPr>
          <p:nvPr>
            <p:ph type="ftr" sz="quarter" idx="11"/>
          </p:nvPr>
        </p:nvSpPr>
        <p:spPr>
          <a:ln/>
        </p:spPr>
        <p:txBody>
          <a:bodyPr/>
          <a:lstStyle>
            <a:lvl1pPr>
              <a:defRPr/>
            </a:lvl1pPr>
          </a:lstStyle>
          <a:p>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68478C65-0493-4A64-B4E1-34289F78922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grpSp>
        <p:nvGrpSpPr>
          <p:cNvPr id="5122" name="Group 2"/>
          <p:cNvGrpSpPr>
            <a:grpSpLocks/>
          </p:cNvGrpSpPr>
          <p:nvPr userDrawn="1"/>
        </p:nvGrpSpPr>
        <p:grpSpPr bwMode="auto">
          <a:xfrm>
            <a:off x="-3238500" y="0"/>
            <a:ext cx="11925300" cy="3810000"/>
            <a:chOff x="-2040" y="0"/>
            <a:chExt cx="7512" cy="2400"/>
          </a:xfrm>
        </p:grpSpPr>
        <p:sp>
          <p:nvSpPr>
            <p:cNvPr id="43011" name="AutoShape 3"/>
            <p:cNvSpPr>
              <a:spLocks noChangeArrowheads="1"/>
            </p:cNvSpPr>
            <p:nvPr userDrawn="1"/>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296" y="5746"/>
                </a:cxn>
                <a:cxn ang="0">
                  <a:pos x="64000" y="32000"/>
                </a:cxn>
                <a:cxn ang="0">
                  <a:pos x="50296" y="58253"/>
                </a:cxn>
                <a:cxn ang="0">
                  <a:pos x="50296" y="58253"/>
                </a:cxn>
                <a:cxn ang="0">
                  <a:pos x="50295" y="58253"/>
                </a:cxn>
                <a:cxn ang="0">
                  <a:pos x="50296" y="58254"/>
                </a:cxn>
                <a:cxn ang="0">
                  <a:pos x="50296" y="5746"/>
                </a:cxn>
                <a:cxn ang="0">
                  <a:pos x="50295" y="5746"/>
                </a:cxn>
                <a:cxn ang="0">
                  <a:pos x="50296" y="5746"/>
                </a:cxn>
              </a:cxnLst>
              <a:rect l="T13" t="T15" r="T17" b="T19"/>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w="9525">
              <a:noFill/>
              <a:miter lim="800000"/>
              <a:headEnd/>
              <a:tailEnd/>
            </a:ln>
          </p:spPr>
          <p:txBody>
            <a:bodyPr/>
            <a:lstStyle/>
            <a:p>
              <a:pPr eaLnBrk="1" hangingPunct="1">
                <a:defRPr/>
              </a:pPr>
              <a:endParaRPr lang="en-US" sz="2400">
                <a:latin typeface="Times New Roman" pitchFamily="18" charset="0"/>
              </a:endParaRPr>
            </a:p>
          </p:txBody>
        </p:sp>
        <p:sp>
          <p:nvSpPr>
            <p:cNvPr id="43012" name="AutoShape 4"/>
            <p:cNvSpPr>
              <a:spLocks noChangeArrowheads="1"/>
            </p:cNvSpPr>
            <p:nvPr userDrawn="1"/>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077" y="5595"/>
                </a:cxn>
                <a:cxn ang="0">
                  <a:pos x="64000" y="32000"/>
                </a:cxn>
                <a:cxn ang="0">
                  <a:pos x="50077" y="58404"/>
                </a:cxn>
                <a:cxn ang="0">
                  <a:pos x="50077" y="58404"/>
                </a:cxn>
                <a:cxn ang="0">
                  <a:pos x="50076" y="58404"/>
                </a:cxn>
                <a:cxn ang="0">
                  <a:pos x="50077" y="58405"/>
                </a:cxn>
                <a:cxn ang="0">
                  <a:pos x="50077" y="5595"/>
                </a:cxn>
                <a:cxn ang="0">
                  <a:pos x="50076" y="5595"/>
                </a:cxn>
                <a:cxn ang="0">
                  <a:pos x="50077" y="5595"/>
                </a:cxn>
              </a:cxnLst>
              <a:rect l="T13" t="T15" r="T17" b="T19"/>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w="9525">
              <a:noFill/>
              <a:miter lim="800000"/>
              <a:headEnd/>
              <a:tailEnd/>
            </a:ln>
          </p:spPr>
          <p:txBody>
            <a:bodyPr/>
            <a:lstStyle/>
            <a:p>
              <a:pPr eaLnBrk="1" hangingPunct="1">
                <a:defRPr/>
              </a:pPr>
              <a:endParaRPr lang="en-US">
                <a:latin typeface="Arial" charset="0"/>
              </a:endParaRPr>
            </a:p>
          </p:txBody>
        </p:sp>
        <p:sp>
          <p:nvSpPr>
            <p:cNvPr id="43013" name="Line 5"/>
            <p:cNvSpPr>
              <a:spLocks noChangeShapeType="1"/>
            </p:cNvSpPr>
            <p:nvPr userDrawn="1"/>
          </p:nvSpPr>
          <p:spPr bwMode="auto">
            <a:xfrm>
              <a:off x="864" y="960"/>
              <a:ext cx="4608" cy="0"/>
            </a:xfrm>
            <a:prstGeom prst="line">
              <a:avLst/>
            </a:prstGeom>
            <a:noFill/>
            <a:ln w="12700">
              <a:solidFill>
                <a:schemeClr val="tx1"/>
              </a:solidFill>
              <a:round/>
              <a:headEnd/>
              <a:tailEnd/>
            </a:ln>
            <a:effectLst/>
          </p:spPr>
          <p:txBody>
            <a:bodyPr/>
            <a:lstStyle/>
            <a:p>
              <a:pPr>
                <a:defRPr/>
              </a:pPr>
              <a:endParaRPr lang="en-US"/>
            </a:p>
          </p:txBody>
        </p:sp>
      </p:grpSp>
      <p:sp>
        <p:nvSpPr>
          <p:cNvPr id="5123" name="Rectangle 6"/>
          <p:cNvSpPr>
            <a:spLocks noGrp="1" noChangeArrowheads="1"/>
          </p:cNvSpPr>
          <p:nvPr>
            <p:ph type="title"/>
          </p:nvPr>
        </p:nvSpPr>
        <p:spPr bwMode="auto">
          <a:xfrm>
            <a:off x="1371600" y="304800"/>
            <a:ext cx="7313613"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124" name="Rectangle 7"/>
          <p:cNvSpPr>
            <a:spLocks noGrp="1" noChangeArrowheads="1"/>
          </p:cNvSpPr>
          <p:nvPr>
            <p:ph type="body" idx="1"/>
          </p:nvPr>
        </p:nvSpPr>
        <p:spPr bwMode="auto">
          <a:xfrm>
            <a:off x="1370013" y="1827213"/>
            <a:ext cx="7313612"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016"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fld id="{F821E728-58AE-4602-A29C-C1E77A9727B9}" type="datetime1">
              <a:rPr lang="en-US"/>
              <a:pPr/>
              <a:t>1/19/2015</a:t>
            </a:fld>
            <a:endParaRPr lang="en-US"/>
          </a:p>
        </p:txBody>
      </p:sp>
      <p:sp>
        <p:nvSpPr>
          <p:cNvPr id="43017"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p>
        </p:txBody>
      </p:sp>
      <p:sp>
        <p:nvSpPr>
          <p:cNvPr id="43018"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B76260F-ED88-4908-AB8E-1AF7BAF3E2F2}" type="slidenum">
              <a:rPr lang="en-US"/>
              <a:pPr>
                <a:defRPr/>
              </a:pPr>
              <a:t>‹#›</a:t>
            </a:fld>
            <a:endParaRPr lang="en-US"/>
          </a:p>
        </p:txBody>
      </p:sp>
      <p:sp>
        <p:nvSpPr>
          <p:cNvPr id="43019" name="Rectangle 11"/>
          <p:cNvSpPr>
            <a:spLocks noChangeArrowheads="1"/>
          </p:cNvSpPr>
          <p:nvPr userDrawn="1"/>
        </p:nvSpPr>
        <p:spPr bwMode="auto">
          <a:xfrm>
            <a:off x="1219200" y="1371600"/>
            <a:ext cx="7543800" cy="304800"/>
          </a:xfrm>
          <a:prstGeom prst="rect">
            <a:avLst/>
          </a:prstGeom>
          <a:solidFill>
            <a:srgbClr val="CCFFFF"/>
          </a:solidFill>
          <a:ln w="12700">
            <a:noFill/>
            <a:miter lim="800000"/>
            <a:headEnd type="none" w="sm" len="sm"/>
            <a:tailEnd type="none" w="sm" len="sm"/>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719"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7.xml"/><Relationship Id="rId7" Type="http://schemas.openxmlformats.org/officeDocument/2006/relationships/image" Target="../media/image31.w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30.png"/><Relationship Id="rId5" Type="http://schemas.openxmlformats.org/officeDocument/2006/relationships/slide" Target="slide30.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4.v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vmlDrawing" Target="../drawings/vmlDrawing7.v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notesSlide" Target="../notesSlides/notesSlide3.xml"/><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oleObject" Target="../embeddings/oleObject2.bin"/><Relationship Id="rId2" Type="http://schemas.openxmlformats.org/officeDocument/2006/relationships/slideLayout" Target="../slideLayouts/slideLayout2.xml"/><Relationship Id="rId16" Type="http://schemas.openxmlformats.org/officeDocument/2006/relationships/image" Target="../media/image19.png"/><Relationship Id="rId1" Type="http://schemas.openxmlformats.org/officeDocument/2006/relationships/vmlDrawing" Target="../drawings/vmlDrawing1.v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oleObject" Target="../embeddings/oleObject1.bin"/><Relationship Id="rId10" Type="http://schemas.openxmlformats.org/officeDocument/2006/relationships/image" Target="../media/image14.wmf"/><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
          <p:cNvSpPr>
            <a:spLocks noGrp="1" noChangeArrowheads="1"/>
          </p:cNvSpPr>
          <p:nvPr>
            <p:ph type="sldNum" sz="quarter" idx="12"/>
          </p:nvPr>
        </p:nvSpPr>
        <p:spPr>
          <a:ln/>
        </p:spPr>
        <p:txBody>
          <a:bodyPr/>
          <a:lstStyle/>
          <a:p>
            <a:pPr>
              <a:defRPr/>
            </a:pPr>
            <a:fld id="{086C6E1C-5A42-4DB8-8D77-4905281A92E0}" type="slidenum">
              <a:rPr lang="en-US"/>
              <a:pPr>
                <a:defRPr/>
              </a:pPr>
              <a:t>1</a:t>
            </a:fld>
            <a:endParaRPr lang="en-US"/>
          </a:p>
        </p:txBody>
      </p:sp>
      <p:sp>
        <p:nvSpPr>
          <p:cNvPr id="1027" name="Text Box 2"/>
          <p:cNvSpPr txBox="1">
            <a:spLocks noChangeArrowheads="1"/>
          </p:cNvSpPr>
          <p:nvPr/>
        </p:nvSpPr>
        <p:spPr bwMode="auto">
          <a:xfrm>
            <a:off x="1066800" y="609600"/>
            <a:ext cx="6946900" cy="2062103"/>
          </a:xfrm>
          <a:prstGeom prst="rect">
            <a:avLst/>
          </a:prstGeom>
          <a:noFill/>
          <a:ln w="9525">
            <a:noFill/>
            <a:miter lim="800000"/>
            <a:headEnd/>
            <a:tailEnd/>
          </a:ln>
        </p:spPr>
        <p:txBody>
          <a:bodyPr>
            <a:spAutoFit/>
          </a:bodyPr>
          <a:lstStyle/>
          <a:p>
            <a:pPr algn="ctr"/>
            <a:r>
              <a:rPr lang="en-US" sz="3200" b="1" dirty="0">
                <a:latin typeface="Arial" charset="0"/>
              </a:rPr>
              <a:t>Using Department of Defense Architectural Framework (DODAF) to Identify Initial Training System Requirements</a:t>
            </a:r>
          </a:p>
        </p:txBody>
      </p:sp>
      <p:sp>
        <p:nvSpPr>
          <p:cNvPr id="70663" name="Rectangle 7"/>
          <p:cNvSpPr>
            <a:spLocks noChangeArrowheads="1"/>
          </p:cNvSpPr>
          <p:nvPr/>
        </p:nvSpPr>
        <p:spPr bwMode="auto">
          <a:xfrm>
            <a:off x="2362200" y="3962400"/>
            <a:ext cx="4572000" cy="1619931"/>
          </a:xfrm>
          <a:prstGeom prst="rect">
            <a:avLst/>
          </a:prstGeom>
          <a:noFill/>
          <a:ln w="9525">
            <a:noFill/>
            <a:miter lim="800000"/>
            <a:headEnd/>
            <a:tailEnd/>
          </a:ln>
          <a:effectLst/>
        </p:spPr>
        <p:txBody>
          <a:bodyPr>
            <a:spAutoFit/>
          </a:bodyPr>
          <a:lstStyle/>
          <a:p>
            <a:pPr algn="ctr">
              <a:lnSpc>
                <a:spcPct val="70000"/>
              </a:lnSpc>
              <a:spcBef>
                <a:spcPct val="50000"/>
              </a:spcBef>
            </a:pPr>
            <a:r>
              <a:rPr lang="en-US" dirty="0">
                <a:solidFill>
                  <a:srgbClr val="000099"/>
                </a:solidFill>
                <a:latin typeface="Arial" charset="0"/>
              </a:rPr>
              <a:t>Dr. Dennis </a:t>
            </a:r>
            <a:r>
              <a:rPr lang="en-US" dirty="0" smtClean="0">
                <a:solidFill>
                  <a:srgbClr val="000099"/>
                </a:solidFill>
                <a:latin typeface="Arial" charset="0"/>
              </a:rPr>
              <a:t>Duke</a:t>
            </a:r>
            <a:endParaRPr lang="en-US" dirty="0">
              <a:solidFill>
                <a:srgbClr val="000099"/>
              </a:solidFill>
              <a:latin typeface="Arial" charset="0"/>
            </a:endParaRPr>
          </a:p>
          <a:p>
            <a:pPr algn="ctr">
              <a:lnSpc>
                <a:spcPct val="70000"/>
              </a:lnSpc>
              <a:spcBef>
                <a:spcPct val="50000"/>
              </a:spcBef>
            </a:pPr>
            <a:r>
              <a:rPr lang="en-US" dirty="0" smtClean="0">
                <a:solidFill>
                  <a:srgbClr val="000099"/>
                </a:solidFill>
                <a:latin typeface="Arial" charset="0"/>
              </a:rPr>
              <a:t>Florida Institute of Technology</a:t>
            </a:r>
          </a:p>
          <a:p>
            <a:pPr algn="ctr">
              <a:lnSpc>
                <a:spcPct val="70000"/>
              </a:lnSpc>
              <a:spcBef>
                <a:spcPct val="50000"/>
              </a:spcBef>
            </a:pPr>
            <a:r>
              <a:rPr lang="en-US" dirty="0" smtClean="0">
                <a:solidFill>
                  <a:srgbClr val="000099"/>
                </a:solidFill>
                <a:latin typeface="Arial" charset="0"/>
              </a:rPr>
              <a:t>Graduate School of Business</a:t>
            </a:r>
            <a:endParaRPr lang="en-US" dirty="0">
              <a:solidFill>
                <a:srgbClr val="000099"/>
              </a:solidFill>
              <a:latin typeface="Arial" charset="0"/>
            </a:endParaRPr>
          </a:p>
          <a:p>
            <a:pPr algn="ctr">
              <a:lnSpc>
                <a:spcPct val="70000"/>
              </a:lnSpc>
              <a:spcBef>
                <a:spcPct val="50000"/>
              </a:spcBef>
            </a:pPr>
            <a:r>
              <a:rPr lang="en-US" dirty="0">
                <a:solidFill>
                  <a:srgbClr val="000099"/>
                </a:solidFill>
                <a:latin typeface="Arial" charset="0"/>
              </a:rPr>
              <a:t>Orlando, FL</a:t>
            </a:r>
          </a:p>
          <a:p>
            <a:pPr algn="ctr">
              <a:lnSpc>
                <a:spcPct val="70000"/>
              </a:lnSpc>
              <a:spcBef>
                <a:spcPct val="50000"/>
              </a:spcBef>
            </a:pPr>
            <a:r>
              <a:rPr lang="en-US" dirty="0" smtClean="0">
                <a:solidFill>
                  <a:srgbClr val="000099"/>
                </a:solidFill>
                <a:latin typeface="Arial" charset="0"/>
              </a:rPr>
              <a:t>dduke@fit.edu</a:t>
            </a:r>
            <a:endParaRPr lang="en-US" dirty="0">
              <a:solidFill>
                <a:srgbClr val="000099"/>
              </a:solidFill>
              <a:latin typeface="Arial" charset="0"/>
            </a:endParaRPr>
          </a:p>
        </p:txBody>
      </p:sp>
      <p:sp>
        <p:nvSpPr>
          <p:cNvPr id="1031" name="Text Box 8"/>
          <p:cNvSpPr txBox="1">
            <a:spLocks noChangeArrowheads="1"/>
          </p:cNvSpPr>
          <p:nvPr/>
        </p:nvSpPr>
        <p:spPr bwMode="auto">
          <a:xfrm>
            <a:off x="1041400" y="2667000"/>
            <a:ext cx="6946900" cy="1015663"/>
          </a:xfrm>
          <a:prstGeom prst="rect">
            <a:avLst/>
          </a:prstGeom>
          <a:noFill/>
          <a:ln w="9525">
            <a:noFill/>
            <a:miter lim="800000"/>
            <a:headEnd/>
            <a:tailEnd/>
          </a:ln>
        </p:spPr>
        <p:txBody>
          <a:bodyPr>
            <a:spAutoFit/>
          </a:bodyPr>
          <a:lstStyle/>
          <a:p>
            <a:pPr algn="ctr"/>
            <a:r>
              <a:rPr lang="en-US" sz="2000" b="1" dirty="0" smtClean="0">
                <a:latin typeface="Arial" charset="0"/>
              </a:rPr>
              <a:t>INCOSE Meeting</a:t>
            </a:r>
          </a:p>
          <a:p>
            <a:pPr algn="ctr"/>
            <a:r>
              <a:rPr lang="en-US" sz="2000" b="1" dirty="0" smtClean="0">
                <a:latin typeface="Arial" charset="0"/>
              </a:rPr>
              <a:t>January 22, 2015</a:t>
            </a:r>
            <a:endParaRPr lang="en-US" sz="2000" b="1" dirty="0">
              <a:latin typeface="Arial" charset="0"/>
            </a:endParaRPr>
          </a:p>
          <a:p>
            <a:pPr algn="ctr"/>
            <a:r>
              <a:rPr lang="en-US" sz="2000" b="1" dirty="0">
                <a:latin typeface="Arial" charset="0"/>
              </a:rPr>
              <a:t>Orlando, FL</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6" name="Rectangle 25"/>
          <p:cNvSpPr/>
          <p:nvPr/>
        </p:nvSpPr>
        <p:spPr bwMode="auto">
          <a:xfrm>
            <a:off x="0" y="152400"/>
            <a:ext cx="1066800" cy="3429000"/>
          </a:xfrm>
          <a:prstGeom prst="rect">
            <a:avLst/>
          </a:prstGeom>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Verdana" pitchFamily="34" charset="0"/>
            </a:endParaRPr>
          </a:p>
        </p:txBody>
      </p:sp>
      <p:sp>
        <p:nvSpPr>
          <p:cNvPr id="2" name="Title 1"/>
          <p:cNvSpPr>
            <a:spLocks noGrp="1"/>
          </p:cNvSpPr>
          <p:nvPr>
            <p:ph type="title"/>
          </p:nvPr>
        </p:nvSpPr>
        <p:spPr>
          <a:xfrm>
            <a:off x="1371600" y="-533400"/>
            <a:ext cx="7313613" cy="1143000"/>
          </a:xfrm>
        </p:spPr>
        <p:txBody>
          <a:bodyPr/>
          <a:lstStyle/>
          <a:p>
            <a:r>
              <a:rPr lang="en-US" dirty="0" smtClean="0"/>
              <a:t>Traditional Analyses</a:t>
            </a:r>
            <a:endParaRPr lang="en-US" dirty="0"/>
          </a:p>
        </p:txBody>
      </p:sp>
      <p:sp>
        <p:nvSpPr>
          <p:cNvPr id="3" name="Slide Number Placeholder 2"/>
          <p:cNvSpPr>
            <a:spLocks noGrp="1"/>
          </p:cNvSpPr>
          <p:nvPr>
            <p:ph type="sldNum" sz="quarter" idx="12"/>
          </p:nvPr>
        </p:nvSpPr>
        <p:spPr/>
        <p:txBody>
          <a:bodyPr/>
          <a:lstStyle/>
          <a:p>
            <a:pPr>
              <a:defRPr/>
            </a:pPr>
            <a:fld id="{B2E11A1A-B606-4E2C-AF9C-65308233424B}" type="slidenum">
              <a:rPr lang="en-US" smtClean="0"/>
              <a:pPr>
                <a:defRPr/>
              </a:pPr>
              <a:t>10</a:t>
            </a:fld>
            <a:endParaRPr lang="en-US"/>
          </a:p>
        </p:txBody>
      </p:sp>
      <p:pic>
        <p:nvPicPr>
          <p:cNvPr id="4" name="Picture 462" descr="j0315798"/>
          <p:cNvPicPr>
            <a:picLocks noChangeAspect="1" noChangeArrowheads="1" noCrop="1"/>
          </p:cNvPicPr>
          <p:nvPr/>
        </p:nvPicPr>
        <p:blipFill>
          <a:blip r:embed="rId3" cstate="print"/>
          <a:srcRect/>
          <a:stretch>
            <a:fillRect/>
          </a:stretch>
        </p:blipFill>
        <p:spPr bwMode="auto">
          <a:xfrm rot="10800000" flipV="1">
            <a:off x="0" y="3581400"/>
            <a:ext cx="9017000" cy="152400"/>
          </a:xfrm>
          <a:prstGeom prst="rect">
            <a:avLst/>
          </a:prstGeom>
          <a:noFill/>
        </p:spPr>
      </p:pic>
      <p:pic>
        <p:nvPicPr>
          <p:cNvPr id="5" name="Picture 462" descr="j0315798"/>
          <p:cNvPicPr>
            <a:picLocks noChangeAspect="1" noChangeArrowheads="1" noCrop="1"/>
          </p:cNvPicPr>
          <p:nvPr/>
        </p:nvPicPr>
        <p:blipFill>
          <a:blip r:embed="rId3" cstate="print"/>
          <a:srcRect/>
          <a:stretch>
            <a:fillRect/>
          </a:stretch>
        </p:blipFill>
        <p:spPr bwMode="auto">
          <a:xfrm rot="16200000" flipV="1">
            <a:off x="1590312" y="3588710"/>
            <a:ext cx="6096000" cy="137780"/>
          </a:xfrm>
          <a:prstGeom prst="rect">
            <a:avLst/>
          </a:prstGeom>
          <a:noFill/>
        </p:spPr>
      </p:pic>
      <p:grpSp>
        <p:nvGrpSpPr>
          <p:cNvPr id="6" name="Group 5"/>
          <p:cNvGrpSpPr/>
          <p:nvPr/>
        </p:nvGrpSpPr>
        <p:grpSpPr>
          <a:xfrm>
            <a:off x="304800" y="838200"/>
            <a:ext cx="4191000" cy="2057400"/>
            <a:chOff x="1524000" y="1905000"/>
            <a:chExt cx="7086600" cy="3657600"/>
          </a:xfrm>
        </p:grpSpPr>
        <p:sp>
          <p:nvSpPr>
            <p:cNvPr id="7" name="AutoShape 3"/>
            <p:cNvSpPr>
              <a:spLocks noChangeArrowheads="1"/>
            </p:cNvSpPr>
            <p:nvPr/>
          </p:nvSpPr>
          <p:spPr bwMode="auto">
            <a:xfrm>
              <a:off x="1524000" y="1905000"/>
              <a:ext cx="1752600" cy="914400"/>
            </a:xfrm>
            <a:prstGeom prst="roundRect">
              <a:avLst>
                <a:gd name="adj" fmla="val 16667"/>
              </a:avLst>
            </a:prstGeom>
            <a:noFill/>
            <a:ln w="9525">
              <a:solidFill>
                <a:schemeClr val="tx1"/>
              </a:solidFill>
              <a:round/>
              <a:headEnd/>
              <a:tailEnd/>
            </a:ln>
          </p:spPr>
          <p:txBody>
            <a:bodyPr wrap="none" anchor="ctr"/>
            <a:lstStyle/>
            <a:p>
              <a:pPr algn="ctr" eaLnBrk="1" hangingPunct="1"/>
              <a:r>
                <a:rPr lang="en-US" sz="1100" b="1" dirty="0">
                  <a:latin typeface="Arial" charset="0"/>
                </a:rPr>
                <a:t>Requirements</a:t>
              </a:r>
            </a:p>
            <a:p>
              <a:pPr algn="ctr" eaLnBrk="1" hangingPunct="1"/>
              <a:r>
                <a:rPr lang="en-US" sz="1100" b="1" dirty="0">
                  <a:latin typeface="Arial" charset="0"/>
                </a:rPr>
                <a:t>Analysis</a:t>
              </a:r>
            </a:p>
          </p:txBody>
        </p:sp>
        <p:sp>
          <p:nvSpPr>
            <p:cNvPr id="8" name="AutoShape 4"/>
            <p:cNvSpPr>
              <a:spLocks noChangeArrowheads="1"/>
            </p:cNvSpPr>
            <p:nvPr/>
          </p:nvSpPr>
          <p:spPr bwMode="auto">
            <a:xfrm>
              <a:off x="3200400" y="3276600"/>
              <a:ext cx="1752600" cy="990600"/>
            </a:xfrm>
            <a:prstGeom prst="roundRect">
              <a:avLst>
                <a:gd name="adj" fmla="val 16667"/>
              </a:avLst>
            </a:prstGeom>
            <a:noFill/>
            <a:ln w="9525">
              <a:solidFill>
                <a:schemeClr val="tx1"/>
              </a:solidFill>
              <a:round/>
              <a:headEnd/>
              <a:tailEnd/>
            </a:ln>
          </p:spPr>
          <p:txBody>
            <a:bodyPr wrap="none" anchor="ctr"/>
            <a:lstStyle/>
            <a:p>
              <a:pPr algn="ctr" eaLnBrk="1" hangingPunct="1"/>
              <a:r>
                <a:rPr lang="en-US" sz="1100" b="1">
                  <a:latin typeface="Arial" charset="0"/>
                </a:rPr>
                <a:t>Function</a:t>
              </a:r>
            </a:p>
            <a:p>
              <a:pPr algn="ctr" eaLnBrk="1" hangingPunct="1"/>
              <a:r>
                <a:rPr lang="en-US" sz="1100" b="1">
                  <a:latin typeface="Arial" charset="0"/>
                </a:rPr>
                <a:t>Analysis</a:t>
              </a:r>
            </a:p>
            <a:p>
              <a:pPr algn="ctr" eaLnBrk="1" hangingPunct="1"/>
              <a:r>
                <a:rPr lang="en-US" sz="1100" b="1">
                  <a:latin typeface="Arial" charset="0"/>
                </a:rPr>
                <a:t>(What)</a:t>
              </a:r>
            </a:p>
          </p:txBody>
        </p:sp>
        <p:sp>
          <p:nvSpPr>
            <p:cNvPr id="9" name="AutoShape 5"/>
            <p:cNvSpPr>
              <a:spLocks noChangeArrowheads="1"/>
            </p:cNvSpPr>
            <p:nvPr/>
          </p:nvSpPr>
          <p:spPr bwMode="auto">
            <a:xfrm>
              <a:off x="6553200" y="1905000"/>
              <a:ext cx="2057400" cy="1143000"/>
            </a:xfrm>
            <a:prstGeom prst="roundRect">
              <a:avLst>
                <a:gd name="adj" fmla="val 16667"/>
              </a:avLst>
            </a:prstGeom>
            <a:noFill/>
            <a:ln w="9525">
              <a:solidFill>
                <a:schemeClr val="tx1"/>
              </a:solidFill>
              <a:round/>
              <a:headEnd/>
              <a:tailEnd/>
            </a:ln>
          </p:spPr>
          <p:txBody>
            <a:bodyPr wrap="none" anchor="ctr"/>
            <a:lstStyle/>
            <a:p>
              <a:pPr algn="ctr" eaLnBrk="1" hangingPunct="1"/>
              <a:r>
                <a:rPr lang="en-US" sz="1100" b="1" dirty="0">
                  <a:latin typeface="Arial" charset="0"/>
                </a:rPr>
                <a:t>System</a:t>
              </a:r>
            </a:p>
            <a:p>
              <a:pPr algn="ctr" eaLnBrk="1" hangingPunct="1"/>
              <a:r>
                <a:rPr lang="en-US" sz="1100" b="1" dirty="0">
                  <a:latin typeface="Arial" charset="0"/>
                </a:rPr>
                <a:t> Analysis &amp; </a:t>
              </a:r>
            </a:p>
            <a:p>
              <a:pPr algn="ctr" eaLnBrk="1" hangingPunct="1"/>
              <a:r>
                <a:rPr lang="en-US" sz="1100" b="1" dirty="0">
                  <a:latin typeface="Arial" charset="0"/>
                </a:rPr>
                <a:t>Control</a:t>
              </a:r>
            </a:p>
            <a:p>
              <a:pPr algn="ctr" eaLnBrk="1" hangingPunct="1"/>
              <a:r>
                <a:rPr lang="en-US" sz="1100" b="1" dirty="0">
                  <a:latin typeface="Arial" charset="0"/>
                </a:rPr>
                <a:t>(</a:t>
              </a:r>
              <a:r>
                <a:rPr lang="en-US" sz="1050" b="1" dirty="0">
                  <a:latin typeface="Arial" charset="0"/>
                </a:rPr>
                <a:t>Operational</a:t>
              </a:r>
              <a:r>
                <a:rPr lang="en-US" sz="1100" b="1" dirty="0">
                  <a:latin typeface="Arial" charset="0"/>
                </a:rPr>
                <a:t> View)</a:t>
              </a:r>
            </a:p>
          </p:txBody>
        </p:sp>
        <p:sp>
          <p:nvSpPr>
            <p:cNvPr id="10" name="AutoShape 6"/>
            <p:cNvSpPr>
              <a:spLocks noChangeArrowheads="1"/>
            </p:cNvSpPr>
            <p:nvPr/>
          </p:nvSpPr>
          <p:spPr bwMode="auto">
            <a:xfrm>
              <a:off x="5257800" y="4572000"/>
              <a:ext cx="1752600" cy="990600"/>
            </a:xfrm>
            <a:prstGeom prst="roundRect">
              <a:avLst>
                <a:gd name="adj" fmla="val 16667"/>
              </a:avLst>
            </a:prstGeom>
            <a:noFill/>
            <a:ln w="9525">
              <a:solidFill>
                <a:schemeClr val="tx1"/>
              </a:solidFill>
              <a:round/>
              <a:headEnd/>
              <a:tailEnd/>
            </a:ln>
          </p:spPr>
          <p:txBody>
            <a:bodyPr wrap="none" anchor="ctr"/>
            <a:lstStyle/>
            <a:p>
              <a:pPr algn="ctr" eaLnBrk="1" hangingPunct="1"/>
              <a:r>
                <a:rPr lang="en-US" sz="1100" b="1" dirty="0">
                  <a:latin typeface="Arial" charset="0"/>
                </a:rPr>
                <a:t>Design</a:t>
              </a:r>
            </a:p>
            <a:p>
              <a:pPr algn="ctr" eaLnBrk="1" hangingPunct="1"/>
              <a:r>
                <a:rPr lang="en-US" sz="1100" b="1" dirty="0">
                  <a:latin typeface="Arial" charset="0"/>
                </a:rPr>
                <a:t>Synthesis</a:t>
              </a:r>
            </a:p>
            <a:p>
              <a:pPr algn="ctr" eaLnBrk="1" hangingPunct="1"/>
              <a:r>
                <a:rPr lang="en-US" sz="1100" b="1" dirty="0">
                  <a:latin typeface="Arial" charset="0"/>
                </a:rPr>
                <a:t>(Physical View)</a:t>
              </a:r>
            </a:p>
          </p:txBody>
        </p:sp>
        <p:sp>
          <p:nvSpPr>
            <p:cNvPr id="11" name="Line 7"/>
            <p:cNvSpPr>
              <a:spLocks noChangeShapeType="1"/>
            </p:cNvSpPr>
            <p:nvPr/>
          </p:nvSpPr>
          <p:spPr bwMode="auto">
            <a:xfrm flipH="1">
              <a:off x="2133600" y="4953000"/>
              <a:ext cx="3124200" cy="0"/>
            </a:xfrm>
            <a:prstGeom prst="line">
              <a:avLst/>
            </a:prstGeom>
            <a:noFill/>
            <a:ln w="38100">
              <a:solidFill>
                <a:schemeClr val="tx1"/>
              </a:solidFill>
              <a:round/>
              <a:headEnd/>
              <a:tailEnd/>
            </a:ln>
          </p:spPr>
          <p:txBody>
            <a:bodyPr/>
            <a:lstStyle/>
            <a:p>
              <a:endParaRPr lang="en-US" sz="1200"/>
            </a:p>
          </p:txBody>
        </p:sp>
        <p:sp>
          <p:nvSpPr>
            <p:cNvPr id="12" name="Line 8"/>
            <p:cNvSpPr>
              <a:spLocks noChangeShapeType="1"/>
            </p:cNvSpPr>
            <p:nvPr/>
          </p:nvSpPr>
          <p:spPr bwMode="auto">
            <a:xfrm flipV="1">
              <a:off x="2133600" y="2819400"/>
              <a:ext cx="0" cy="2133600"/>
            </a:xfrm>
            <a:prstGeom prst="line">
              <a:avLst/>
            </a:prstGeom>
            <a:noFill/>
            <a:ln w="38100">
              <a:solidFill>
                <a:schemeClr val="tx1"/>
              </a:solidFill>
              <a:round/>
              <a:headEnd/>
              <a:tailEnd type="triangle" w="med" len="med"/>
            </a:ln>
          </p:spPr>
          <p:txBody>
            <a:bodyPr/>
            <a:lstStyle/>
            <a:p>
              <a:endParaRPr lang="en-US" sz="1200"/>
            </a:p>
          </p:txBody>
        </p:sp>
        <p:sp>
          <p:nvSpPr>
            <p:cNvPr id="13" name="Line 9"/>
            <p:cNvSpPr>
              <a:spLocks noChangeShapeType="1"/>
            </p:cNvSpPr>
            <p:nvPr/>
          </p:nvSpPr>
          <p:spPr bwMode="auto">
            <a:xfrm flipH="1">
              <a:off x="7010400" y="5029200"/>
              <a:ext cx="838200" cy="0"/>
            </a:xfrm>
            <a:prstGeom prst="line">
              <a:avLst/>
            </a:prstGeom>
            <a:noFill/>
            <a:ln w="38100">
              <a:solidFill>
                <a:schemeClr val="tx1"/>
              </a:solidFill>
              <a:round/>
              <a:headEnd/>
              <a:tailEnd type="triangle" w="med" len="med"/>
            </a:ln>
          </p:spPr>
          <p:txBody>
            <a:bodyPr/>
            <a:lstStyle/>
            <a:p>
              <a:endParaRPr lang="en-US" sz="1200"/>
            </a:p>
          </p:txBody>
        </p:sp>
        <p:sp>
          <p:nvSpPr>
            <p:cNvPr id="14" name="Line 10"/>
            <p:cNvSpPr>
              <a:spLocks noChangeShapeType="1"/>
            </p:cNvSpPr>
            <p:nvPr/>
          </p:nvSpPr>
          <p:spPr bwMode="auto">
            <a:xfrm flipV="1">
              <a:off x="7848600" y="3048000"/>
              <a:ext cx="0" cy="1981200"/>
            </a:xfrm>
            <a:prstGeom prst="line">
              <a:avLst/>
            </a:prstGeom>
            <a:noFill/>
            <a:ln w="38100">
              <a:solidFill>
                <a:schemeClr val="tx1"/>
              </a:solidFill>
              <a:round/>
              <a:headEnd/>
              <a:tailEnd type="triangle" w="med" len="med"/>
            </a:ln>
          </p:spPr>
          <p:txBody>
            <a:bodyPr/>
            <a:lstStyle/>
            <a:p>
              <a:endParaRPr lang="en-US" sz="1200"/>
            </a:p>
          </p:txBody>
        </p:sp>
        <p:sp>
          <p:nvSpPr>
            <p:cNvPr id="15" name="Line 11"/>
            <p:cNvSpPr>
              <a:spLocks noChangeShapeType="1"/>
            </p:cNvSpPr>
            <p:nvPr/>
          </p:nvSpPr>
          <p:spPr bwMode="auto">
            <a:xfrm>
              <a:off x="3276600" y="2286000"/>
              <a:ext cx="3276600" cy="0"/>
            </a:xfrm>
            <a:prstGeom prst="line">
              <a:avLst/>
            </a:prstGeom>
            <a:noFill/>
            <a:ln w="38100">
              <a:solidFill>
                <a:schemeClr val="tx1"/>
              </a:solidFill>
              <a:round/>
              <a:headEnd type="triangle" w="med" len="med"/>
              <a:tailEnd type="triangle" w="med" len="med"/>
            </a:ln>
          </p:spPr>
          <p:txBody>
            <a:bodyPr/>
            <a:lstStyle/>
            <a:p>
              <a:endParaRPr lang="en-US" sz="1200"/>
            </a:p>
          </p:txBody>
        </p:sp>
        <p:sp>
          <p:nvSpPr>
            <p:cNvPr id="16" name="Line 12"/>
            <p:cNvSpPr>
              <a:spLocks noChangeShapeType="1"/>
            </p:cNvSpPr>
            <p:nvPr/>
          </p:nvSpPr>
          <p:spPr bwMode="auto">
            <a:xfrm>
              <a:off x="3962400" y="4267200"/>
              <a:ext cx="0" cy="457200"/>
            </a:xfrm>
            <a:prstGeom prst="line">
              <a:avLst/>
            </a:prstGeom>
            <a:noFill/>
            <a:ln w="38100">
              <a:solidFill>
                <a:schemeClr val="tx1"/>
              </a:solidFill>
              <a:round/>
              <a:headEnd/>
              <a:tailEnd/>
            </a:ln>
          </p:spPr>
          <p:txBody>
            <a:bodyPr/>
            <a:lstStyle/>
            <a:p>
              <a:endParaRPr lang="en-US" sz="1200"/>
            </a:p>
          </p:txBody>
        </p:sp>
        <p:sp>
          <p:nvSpPr>
            <p:cNvPr id="17" name="Line 13"/>
            <p:cNvSpPr>
              <a:spLocks noChangeShapeType="1"/>
            </p:cNvSpPr>
            <p:nvPr/>
          </p:nvSpPr>
          <p:spPr bwMode="auto">
            <a:xfrm>
              <a:off x="3962400" y="4724400"/>
              <a:ext cx="1295400" cy="0"/>
            </a:xfrm>
            <a:prstGeom prst="line">
              <a:avLst/>
            </a:prstGeom>
            <a:noFill/>
            <a:ln w="38100">
              <a:solidFill>
                <a:schemeClr val="tx1"/>
              </a:solidFill>
              <a:round/>
              <a:headEnd/>
              <a:tailEnd type="triangle" w="med" len="med"/>
            </a:ln>
          </p:spPr>
          <p:txBody>
            <a:bodyPr/>
            <a:lstStyle/>
            <a:p>
              <a:endParaRPr lang="en-US" sz="1200"/>
            </a:p>
          </p:txBody>
        </p:sp>
        <p:sp>
          <p:nvSpPr>
            <p:cNvPr id="18" name="Line 14"/>
            <p:cNvSpPr>
              <a:spLocks noChangeShapeType="1"/>
            </p:cNvSpPr>
            <p:nvPr/>
          </p:nvSpPr>
          <p:spPr bwMode="auto">
            <a:xfrm flipV="1">
              <a:off x="5791200" y="3962400"/>
              <a:ext cx="0" cy="609600"/>
            </a:xfrm>
            <a:prstGeom prst="line">
              <a:avLst/>
            </a:prstGeom>
            <a:noFill/>
            <a:ln w="38100">
              <a:solidFill>
                <a:schemeClr val="tx1"/>
              </a:solidFill>
              <a:round/>
              <a:headEnd/>
              <a:tailEnd/>
            </a:ln>
          </p:spPr>
          <p:txBody>
            <a:bodyPr/>
            <a:lstStyle/>
            <a:p>
              <a:endParaRPr lang="en-US" sz="1200"/>
            </a:p>
          </p:txBody>
        </p:sp>
        <p:sp>
          <p:nvSpPr>
            <p:cNvPr id="19" name="Line 15"/>
            <p:cNvSpPr>
              <a:spLocks noChangeShapeType="1"/>
            </p:cNvSpPr>
            <p:nvPr/>
          </p:nvSpPr>
          <p:spPr bwMode="auto">
            <a:xfrm flipH="1">
              <a:off x="4953000" y="3962400"/>
              <a:ext cx="838200" cy="0"/>
            </a:xfrm>
            <a:prstGeom prst="line">
              <a:avLst/>
            </a:prstGeom>
            <a:noFill/>
            <a:ln w="38100">
              <a:solidFill>
                <a:schemeClr val="tx1"/>
              </a:solidFill>
              <a:round/>
              <a:headEnd/>
              <a:tailEnd type="triangle" w="med" len="med"/>
            </a:ln>
          </p:spPr>
          <p:txBody>
            <a:bodyPr/>
            <a:lstStyle/>
            <a:p>
              <a:endParaRPr lang="en-US" sz="1200"/>
            </a:p>
          </p:txBody>
        </p:sp>
        <p:sp>
          <p:nvSpPr>
            <p:cNvPr id="20" name="Line 16"/>
            <p:cNvSpPr>
              <a:spLocks noChangeShapeType="1"/>
            </p:cNvSpPr>
            <p:nvPr/>
          </p:nvSpPr>
          <p:spPr bwMode="auto">
            <a:xfrm flipH="1">
              <a:off x="4953000" y="3657600"/>
              <a:ext cx="2286000" cy="0"/>
            </a:xfrm>
            <a:prstGeom prst="line">
              <a:avLst/>
            </a:prstGeom>
            <a:noFill/>
            <a:ln w="38100">
              <a:solidFill>
                <a:schemeClr val="tx1"/>
              </a:solidFill>
              <a:round/>
              <a:headEnd/>
              <a:tailEnd type="triangle" w="med" len="med"/>
            </a:ln>
          </p:spPr>
          <p:txBody>
            <a:bodyPr/>
            <a:lstStyle/>
            <a:p>
              <a:endParaRPr lang="en-US" sz="1200"/>
            </a:p>
          </p:txBody>
        </p:sp>
        <p:sp>
          <p:nvSpPr>
            <p:cNvPr id="21" name="Line 17"/>
            <p:cNvSpPr>
              <a:spLocks noChangeShapeType="1"/>
            </p:cNvSpPr>
            <p:nvPr/>
          </p:nvSpPr>
          <p:spPr bwMode="auto">
            <a:xfrm flipV="1">
              <a:off x="7239000" y="3048000"/>
              <a:ext cx="0" cy="609600"/>
            </a:xfrm>
            <a:prstGeom prst="line">
              <a:avLst/>
            </a:prstGeom>
            <a:noFill/>
            <a:ln w="38100">
              <a:solidFill>
                <a:schemeClr val="tx1"/>
              </a:solidFill>
              <a:round/>
              <a:headEnd/>
              <a:tailEnd type="triangle" w="med" len="med"/>
            </a:ln>
          </p:spPr>
          <p:txBody>
            <a:bodyPr/>
            <a:lstStyle/>
            <a:p>
              <a:endParaRPr lang="en-US" sz="1200"/>
            </a:p>
          </p:txBody>
        </p:sp>
        <p:sp>
          <p:nvSpPr>
            <p:cNvPr id="22" name="Line 18"/>
            <p:cNvSpPr>
              <a:spLocks noChangeShapeType="1"/>
            </p:cNvSpPr>
            <p:nvPr/>
          </p:nvSpPr>
          <p:spPr bwMode="auto">
            <a:xfrm flipV="1">
              <a:off x="3962400" y="2590800"/>
              <a:ext cx="0" cy="685800"/>
            </a:xfrm>
            <a:prstGeom prst="line">
              <a:avLst/>
            </a:prstGeom>
            <a:noFill/>
            <a:ln w="38100">
              <a:solidFill>
                <a:schemeClr val="tx1"/>
              </a:solidFill>
              <a:round/>
              <a:headEnd/>
              <a:tailEnd/>
            </a:ln>
          </p:spPr>
          <p:txBody>
            <a:bodyPr/>
            <a:lstStyle/>
            <a:p>
              <a:endParaRPr lang="en-US" sz="1200"/>
            </a:p>
          </p:txBody>
        </p:sp>
        <p:sp>
          <p:nvSpPr>
            <p:cNvPr id="23" name="Line 19"/>
            <p:cNvSpPr>
              <a:spLocks noChangeShapeType="1"/>
            </p:cNvSpPr>
            <p:nvPr/>
          </p:nvSpPr>
          <p:spPr bwMode="auto">
            <a:xfrm flipH="1">
              <a:off x="3276600" y="2590800"/>
              <a:ext cx="685800" cy="0"/>
            </a:xfrm>
            <a:prstGeom prst="line">
              <a:avLst/>
            </a:prstGeom>
            <a:noFill/>
            <a:ln w="38100">
              <a:solidFill>
                <a:schemeClr val="tx1"/>
              </a:solidFill>
              <a:round/>
              <a:headEnd/>
              <a:tailEnd type="triangle" w="med" len="med"/>
            </a:ln>
          </p:spPr>
          <p:txBody>
            <a:bodyPr/>
            <a:lstStyle/>
            <a:p>
              <a:endParaRPr lang="en-US" sz="1200"/>
            </a:p>
          </p:txBody>
        </p:sp>
        <p:sp>
          <p:nvSpPr>
            <p:cNvPr id="24" name="Line 20"/>
            <p:cNvSpPr>
              <a:spLocks noChangeShapeType="1"/>
            </p:cNvSpPr>
            <p:nvPr/>
          </p:nvSpPr>
          <p:spPr bwMode="auto">
            <a:xfrm>
              <a:off x="2590800" y="2819400"/>
              <a:ext cx="0" cy="762000"/>
            </a:xfrm>
            <a:prstGeom prst="line">
              <a:avLst/>
            </a:prstGeom>
            <a:noFill/>
            <a:ln w="38100">
              <a:solidFill>
                <a:schemeClr val="tx1"/>
              </a:solidFill>
              <a:round/>
              <a:headEnd/>
              <a:tailEnd/>
            </a:ln>
          </p:spPr>
          <p:txBody>
            <a:bodyPr/>
            <a:lstStyle/>
            <a:p>
              <a:endParaRPr lang="en-US" sz="1200"/>
            </a:p>
          </p:txBody>
        </p:sp>
        <p:sp>
          <p:nvSpPr>
            <p:cNvPr id="25" name="Line 21"/>
            <p:cNvSpPr>
              <a:spLocks noChangeShapeType="1"/>
            </p:cNvSpPr>
            <p:nvPr/>
          </p:nvSpPr>
          <p:spPr bwMode="auto">
            <a:xfrm>
              <a:off x="2590800" y="3581400"/>
              <a:ext cx="609600" cy="0"/>
            </a:xfrm>
            <a:prstGeom prst="line">
              <a:avLst/>
            </a:prstGeom>
            <a:noFill/>
            <a:ln w="38100">
              <a:solidFill>
                <a:schemeClr val="tx1"/>
              </a:solidFill>
              <a:round/>
              <a:headEnd/>
              <a:tailEnd type="triangle" w="med" len="med"/>
            </a:ln>
          </p:spPr>
          <p:txBody>
            <a:bodyPr/>
            <a:lstStyle/>
            <a:p>
              <a:endParaRPr lang="en-US" sz="1200"/>
            </a:p>
          </p:txBody>
        </p:sp>
      </p:grpSp>
      <p:sp>
        <p:nvSpPr>
          <p:cNvPr id="27" name="TextBox 26"/>
          <p:cNvSpPr txBox="1"/>
          <p:nvPr/>
        </p:nvSpPr>
        <p:spPr>
          <a:xfrm>
            <a:off x="1066800" y="3048000"/>
            <a:ext cx="2624245" cy="369332"/>
          </a:xfrm>
          <a:prstGeom prst="rect">
            <a:avLst/>
          </a:prstGeom>
          <a:noFill/>
        </p:spPr>
        <p:txBody>
          <a:bodyPr wrap="none" rtlCol="0">
            <a:spAutoFit/>
          </a:bodyPr>
          <a:lstStyle/>
          <a:p>
            <a:r>
              <a:rPr lang="en-US" dirty="0" smtClean="0"/>
              <a:t>Systems Engineering</a:t>
            </a:r>
            <a:endParaRPr lang="en-US" dirty="0"/>
          </a:p>
        </p:txBody>
      </p:sp>
      <p:graphicFrame>
        <p:nvGraphicFramePr>
          <p:cNvPr id="92163" name="Object 3"/>
          <p:cNvGraphicFramePr>
            <a:graphicFrameLocks noChangeAspect="1"/>
          </p:cNvGraphicFramePr>
          <p:nvPr/>
        </p:nvGraphicFramePr>
        <p:xfrm>
          <a:off x="5410200" y="152400"/>
          <a:ext cx="3276600" cy="3238052"/>
        </p:xfrm>
        <a:graphic>
          <a:graphicData uri="http://schemas.openxmlformats.org/presentationml/2006/ole">
            <p:oleObj spid="_x0000_s92163" name="Visio" r:id="rId4" imgW="6495639" imgH="9051264" progId="">
              <p:embed/>
            </p:oleObj>
          </a:graphicData>
        </a:graphic>
      </p:graphicFrame>
      <p:sp>
        <p:nvSpPr>
          <p:cNvPr id="33" name="TextBox 32"/>
          <p:cNvSpPr txBox="1"/>
          <p:nvPr/>
        </p:nvSpPr>
        <p:spPr>
          <a:xfrm>
            <a:off x="6842749" y="3276600"/>
            <a:ext cx="624851" cy="369332"/>
          </a:xfrm>
          <a:prstGeom prst="rect">
            <a:avLst/>
          </a:prstGeom>
          <a:noFill/>
        </p:spPr>
        <p:txBody>
          <a:bodyPr wrap="none" rtlCol="0">
            <a:spAutoFit/>
          </a:bodyPr>
          <a:lstStyle/>
          <a:p>
            <a:r>
              <a:rPr lang="en-US" dirty="0" smtClean="0"/>
              <a:t>LSA</a:t>
            </a:r>
            <a:endParaRPr lang="en-US" dirty="0"/>
          </a:p>
        </p:txBody>
      </p:sp>
      <p:grpSp>
        <p:nvGrpSpPr>
          <p:cNvPr id="36" name="Group 7"/>
          <p:cNvGrpSpPr>
            <a:grpSpLocks/>
          </p:cNvGrpSpPr>
          <p:nvPr/>
        </p:nvGrpSpPr>
        <p:grpSpPr bwMode="auto">
          <a:xfrm>
            <a:off x="304800" y="3886200"/>
            <a:ext cx="4038599" cy="2622550"/>
            <a:chOff x="160" y="1342"/>
            <a:chExt cx="4031" cy="2802"/>
          </a:xfrm>
        </p:grpSpPr>
        <p:sp>
          <p:nvSpPr>
            <p:cNvPr id="37" name="Rectangle 8"/>
            <p:cNvSpPr>
              <a:spLocks noChangeArrowheads="1"/>
            </p:cNvSpPr>
            <p:nvPr/>
          </p:nvSpPr>
          <p:spPr bwMode="auto">
            <a:xfrm>
              <a:off x="933" y="3048"/>
              <a:ext cx="789" cy="381"/>
            </a:xfrm>
            <a:prstGeom prst="rect">
              <a:avLst/>
            </a:prstGeom>
            <a:solidFill>
              <a:srgbClr val="F8F0DD"/>
            </a:solidFill>
            <a:ln w="9525">
              <a:noFill/>
              <a:miter lim="800000"/>
              <a:headEnd/>
              <a:tailEnd/>
            </a:ln>
          </p:spPr>
          <p:txBody>
            <a:bodyPr wrap="none" anchor="ctr"/>
            <a:lstStyle/>
            <a:p>
              <a:endParaRPr lang="en-US" sz="1400"/>
            </a:p>
          </p:txBody>
        </p:sp>
        <p:sp>
          <p:nvSpPr>
            <p:cNvPr id="38" name="Rectangle 9"/>
            <p:cNvSpPr>
              <a:spLocks noChangeArrowheads="1"/>
            </p:cNvSpPr>
            <p:nvPr/>
          </p:nvSpPr>
          <p:spPr bwMode="auto">
            <a:xfrm>
              <a:off x="2640" y="3420"/>
              <a:ext cx="336" cy="184"/>
            </a:xfrm>
            <a:prstGeom prst="rect">
              <a:avLst/>
            </a:prstGeom>
            <a:solidFill>
              <a:srgbClr val="F8F0DD"/>
            </a:solidFill>
            <a:ln w="9525">
              <a:noFill/>
              <a:miter lim="800000"/>
              <a:headEnd/>
              <a:tailEnd/>
            </a:ln>
          </p:spPr>
          <p:txBody>
            <a:bodyPr wrap="none" anchor="ctr"/>
            <a:lstStyle/>
            <a:p>
              <a:endParaRPr lang="en-US" sz="1400"/>
            </a:p>
          </p:txBody>
        </p:sp>
        <p:sp>
          <p:nvSpPr>
            <p:cNvPr id="39" name="Rectangle 10"/>
            <p:cNvSpPr>
              <a:spLocks noChangeArrowheads="1"/>
            </p:cNvSpPr>
            <p:nvPr/>
          </p:nvSpPr>
          <p:spPr bwMode="auto">
            <a:xfrm>
              <a:off x="1968" y="1642"/>
              <a:ext cx="1008" cy="257"/>
            </a:xfrm>
            <a:prstGeom prst="rect">
              <a:avLst/>
            </a:prstGeom>
            <a:solidFill>
              <a:srgbClr val="FFFFFF"/>
            </a:solidFill>
            <a:ln w="9525">
              <a:noFill/>
              <a:miter lim="800000"/>
              <a:headEnd/>
              <a:tailEnd/>
            </a:ln>
          </p:spPr>
          <p:txBody>
            <a:bodyPr/>
            <a:lstStyle/>
            <a:p>
              <a:endParaRPr lang="en-US" sz="1400"/>
            </a:p>
          </p:txBody>
        </p:sp>
        <p:sp>
          <p:nvSpPr>
            <p:cNvPr id="40" name="Rectangle 11"/>
            <p:cNvSpPr>
              <a:spLocks noChangeArrowheads="1"/>
            </p:cNvSpPr>
            <p:nvPr/>
          </p:nvSpPr>
          <p:spPr bwMode="auto">
            <a:xfrm>
              <a:off x="1132" y="2375"/>
              <a:ext cx="506" cy="497"/>
            </a:xfrm>
            <a:prstGeom prst="rect">
              <a:avLst/>
            </a:prstGeom>
            <a:solidFill>
              <a:srgbClr val="FFFFFF"/>
            </a:solidFill>
            <a:ln w="9525">
              <a:noFill/>
              <a:miter lim="800000"/>
              <a:headEnd/>
              <a:tailEnd/>
            </a:ln>
          </p:spPr>
          <p:txBody>
            <a:bodyPr/>
            <a:lstStyle/>
            <a:p>
              <a:endParaRPr lang="en-US" sz="1400"/>
            </a:p>
          </p:txBody>
        </p:sp>
        <p:sp>
          <p:nvSpPr>
            <p:cNvPr id="41" name="Text Box 12"/>
            <p:cNvSpPr txBox="1">
              <a:spLocks noChangeArrowheads="1"/>
            </p:cNvSpPr>
            <p:nvPr/>
          </p:nvSpPr>
          <p:spPr bwMode="auto">
            <a:xfrm>
              <a:off x="747" y="2831"/>
              <a:ext cx="712" cy="288"/>
            </a:xfrm>
            <a:prstGeom prst="rect">
              <a:avLst/>
            </a:prstGeom>
            <a:solidFill>
              <a:schemeClr val="accent1"/>
            </a:solidFill>
            <a:ln w="9525">
              <a:solidFill>
                <a:schemeClr val="tx1"/>
              </a:solidFill>
              <a:miter lim="800000"/>
              <a:headEnd/>
              <a:tailEnd/>
            </a:ln>
          </p:spPr>
          <p:txBody>
            <a:bodyPr wrap="none">
              <a:spAutoFit/>
            </a:bodyPr>
            <a:lstStyle/>
            <a:p>
              <a:pPr eaLnBrk="1" hangingPunct="1"/>
              <a:r>
                <a:rPr lang="en-US" sz="1050" b="1">
                  <a:latin typeface="Arial" charset="0"/>
                </a:rPr>
                <a:t>ESOH</a:t>
              </a:r>
            </a:p>
          </p:txBody>
        </p:sp>
        <p:sp>
          <p:nvSpPr>
            <p:cNvPr id="42" name="Freeform 13"/>
            <p:cNvSpPr>
              <a:spLocks noEditPoints="1"/>
            </p:cNvSpPr>
            <p:nvPr/>
          </p:nvSpPr>
          <p:spPr bwMode="auto">
            <a:xfrm>
              <a:off x="3100" y="2841"/>
              <a:ext cx="603" cy="896"/>
            </a:xfrm>
            <a:custGeom>
              <a:avLst/>
              <a:gdLst>
                <a:gd name="T0" fmla="*/ 0 w 898"/>
                <a:gd name="T1" fmla="*/ 1089 h 1104"/>
                <a:gd name="T2" fmla="*/ 851 w 898"/>
                <a:gd name="T3" fmla="*/ 39 h 1104"/>
                <a:gd name="T4" fmla="*/ 870 w 898"/>
                <a:gd name="T5" fmla="*/ 54 h 1104"/>
                <a:gd name="T6" fmla="*/ 19 w 898"/>
                <a:gd name="T7" fmla="*/ 1104 h 1104"/>
                <a:gd name="T8" fmla="*/ 0 w 898"/>
                <a:gd name="T9" fmla="*/ 1089 h 1104"/>
                <a:gd name="T10" fmla="*/ 825 w 898"/>
                <a:gd name="T11" fmla="*/ 33 h 1104"/>
                <a:gd name="T12" fmla="*/ 898 w 898"/>
                <a:gd name="T13" fmla="*/ 0 h 1104"/>
                <a:gd name="T14" fmla="*/ 881 w 898"/>
                <a:gd name="T15" fmla="*/ 78 h 1104"/>
                <a:gd name="T16" fmla="*/ 825 w 898"/>
                <a:gd name="T17" fmla="*/ 33 h 1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98"/>
                <a:gd name="T28" fmla="*/ 0 h 1104"/>
                <a:gd name="T29" fmla="*/ 898 w 898"/>
                <a:gd name="T30" fmla="*/ 1104 h 1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98" h="1104">
                  <a:moveTo>
                    <a:pt x="0" y="1089"/>
                  </a:moveTo>
                  <a:lnTo>
                    <a:pt x="851" y="39"/>
                  </a:lnTo>
                  <a:lnTo>
                    <a:pt x="870" y="54"/>
                  </a:lnTo>
                  <a:lnTo>
                    <a:pt x="19" y="1104"/>
                  </a:lnTo>
                  <a:lnTo>
                    <a:pt x="0" y="1089"/>
                  </a:lnTo>
                  <a:close/>
                  <a:moveTo>
                    <a:pt x="825" y="33"/>
                  </a:moveTo>
                  <a:lnTo>
                    <a:pt x="898" y="0"/>
                  </a:lnTo>
                  <a:lnTo>
                    <a:pt x="881" y="78"/>
                  </a:lnTo>
                  <a:lnTo>
                    <a:pt x="825" y="33"/>
                  </a:lnTo>
                  <a:close/>
                </a:path>
              </a:pathLst>
            </a:custGeom>
            <a:solidFill>
              <a:srgbClr val="000000"/>
            </a:solidFill>
            <a:ln w="3175" cap="flat">
              <a:solidFill>
                <a:srgbClr val="000000"/>
              </a:solidFill>
              <a:prstDash val="solid"/>
              <a:bevel/>
              <a:headEnd/>
              <a:tailEnd/>
            </a:ln>
          </p:spPr>
          <p:txBody>
            <a:bodyPr/>
            <a:lstStyle/>
            <a:p>
              <a:endParaRPr lang="en-US" sz="1100"/>
            </a:p>
          </p:txBody>
        </p:sp>
        <p:grpSp>
          <p:nvGrpSpPr>
            <p:cNvPr id="43" name="Group 14"/>
            <p:cNvGrpSpPr>
              <a:grpSpLocks/>
            </p:cNvGrpSpPr>
            <p:nvPr/>
          </p:nvGrpSpPr>
          <p:grpSpPr bwMode="auto">
            <a:xfrm>
              <a:off x="2709" y="3680"/>
              <a:ext cx="858" cy="240"/>
              <a:chOff x="3655" y="3830"/>
              <a:chExt cx="1365" cy="396"/>
            </a:xfrm>
          </p:grpSpPr>
          <p:grpSp>
            <p:nvGrpSpPr>
              <p:cNvPr id="164" name="Group 15"/>
              <p:cNvGrpSpPr>
                <a:grpSpLocks/>
              </p:cNvGrpSpPr>
              <p:nvPr/>
            </p:nvGrpSpPr>
            <p:grpSpPr bwMode="auto">
              <a:xfrm>
                <a:off x="3655" y="3830"/>
                <a:ext cx="904" cy="396"/>
                <a:chOff x="3477" y="3157"/>
                <a:chExt cx="847" cy="302"/>
              </a:xfrm>
            </p:grpSpPr>
            <p:sp>
              <p:nvSpPr>
                <p:cNvPr id="166" name="Rectangle 16"/>
                <p:cNvSpPr>
                  <a:spLocks noChangeArrowheads="1"/>
                </p:cNvSpPr>
                <p:nvPr/>
              </p:nvSpPr>
              <p:spPr bwMode="auto">
                <a:xfrm>
                  <a:off x="3477" y="3157"/>
                  <a:ext cx="847" cy="12"/>
                </a:xfrm>
                <a:prstGeom prst="rect">
                  <a:avLst/>
                </a:prstGeom>
                <a:solidFill>
                  <a:srgbClr val="99CCFF"/>
                </a:solidFill>
                <a:ln w="9525">
                  <a:noFill/>
                  <a:miter lim="800000"/>
                  <a:headEnd/>
                  <a:tailEnd/>
                </a:ln>
              </p:spPr>
              <p:txBody>
                <a:bodyPr/>
                <a:lstStyle/>
                <a:p>
                  <a:endParaRPr lang="en-US" sz="1400"/>
                </a:p>
              </p:txBody>
            </p:sp>
            <p:sp>
              <p:nvSpPr>
                <p:cNvPr id="167" name="Rectangle 17"/>
                <p:cNvSpPr>
                  <a:spLocks noChangeArrowheads="1"/>
                </p:cNvSpPr>
                <p:nvPr/>
              </p:nvSpPr>
              <p:spPr bwMode="auto">
                <a:xfrm>
                  <a:off x="3477" y="3169"/>
                  <a:ext cx="847" cy="15"/>
                </a:xfrm>
                <a:prstGeom prst="rect">
                  <a:avLst/>
                </a:prstGeom>
                <a:solidFill>
                  <a:srgbClr val="9BCDFF"/>
                </a:solidFill>
                <a:ln w="9525">
                  <a:noFill/>
                  <a:miter lim="800000"/>
                  <a:headEnd/>
                  <a:tailEnd/>
                </a:ln>
              </p:spPr>
              <p:txBody>
                <a:bodyPr/>
                <a:lstStyle/>
                <a:p>
                  <a:endParaRPr lang="en-US" sz="1400"/>
                </a:p>
              </p:txBody>
            </p:sp>
            <p:sp>
              <p:nvSpPr>
                <p:cNvPr id="168" name="Rectangle 18"/>
                <p:cNvSpPr>
                  <a:spLocks noChangeArrowheads="1"/>
                </p:cNvSpPr>
                <p:nvPr/>
              </p:nvSpPr>
              <p:spPr bwMode="auto">
                <a:xfrm>
                  <a:off x="3477" y="3184"/>
                  <a:ext cx="847" cy="10"/>
                </a:xfrm>
                <a:prstGeom prst="rect">
                  <a:avLst/>
                </a:prstGeom>
                <a:solidFill>
                  <a:srgbClr val="9DCEFF"/>
                </a:solidFill>
                <a:ln w="9525">
                  <a:noFill/>
                  <a:miter lim="800000"/>
                  <a:headEnd/>
                  <a:tailEnd/>
                </a:ln>
              </p:spPr>
              <p:txBody>
                <a:bodyPr/>
                <a:lstStyle/>
                <a:p>
                  <a:endParaRPr lang="en-US" sz="1400"/>
                </a:p>
              </p:txBody>
            </p:sp>
            <p:sp>
              <p:nvSpPr>
                <p:cNvPr id="169" name="Rectangle 19"/>
                <p:cNvSpPr>
                  <a:spLocks noChangeArrowheads="1"/>
                </p:cNvSpPr>
                <p:nvPr/>
              </p:nvSpPr>
              <p:spPr bwMode="auto">
                <a:xfrm>
                  <a:off x="3477" y="3194"/>
                  <a:ext cx="847" cy="6"/>
                </a:xfrm>
                <a:prstGeom prst="rect">
                  <a:avLst/>
                </a:prstGeom>
                <a:solidFill>
                  <a:srgbClr val="9FCFFF"/>
                </a:solidFill>
                <a:ln w="9525">
                  <a:noFill/>
                  <a:miter lim="800000"/>
                  <a:headEnd/>
                  <a:tailEnd/>
                </a:ln>
              </p:spPr>
              <p:txBody>
                <a:bodyPr/>
                <a:lstStyle/>
                <a:p>
                  <a:endParaRPr lang="en-US" sz="1400"/>
                </a:p>
              </p:txBody>
            </p:sp>
            <p:sp>
              <p:nvSpPr>
                <p:cNvPr id="170" name="Rectangle 20"/>
                <p:cNvSpPr>
                  <a:spLocks noChangeArrowheads="1"/>
                </p:cNvSpPr>
                <p:nvPr/>
              </p:nvSpPr>
              <p:spPr bwMode="auto">
                <a:xfrm>
                  <a:off x="3477" y="3200"/>
                  <a:ext cx="847" cy="5"/>
                </a:xfrm>
                <a:prstGeom prst="rect">
                  <a:avLst/>
                </a:prstGeom>
                <a:solidFill>
                  <a:srgbClr val="A1CFFF"/>
                </a:solidFill>
                <a:ln w="9525">
                  <a:noFill/>
                  <a:miter lim="800000"/>
                  <a:headEnd/>
                  <a:tailEnd/>
                </a:ln>
              </p:spPr>
              <p:txBody>
                <a:bodyPr/>
                <a:lstStyle/>
                <a:p>
                  <a:endParaRPr lang="en-US" sz="1400"/>
                </a:p>
              </p:txBody>
            </p:sp>
            <p:sp>
              <p:nvSpPr>
                <p:cNvPr id="171" name="Rectangle 21"/>
                <p:cNvSpPr>
                  <a:spLocks noChangeArrowheads="1"/>
                </p:cNvSpPr>
                <p:nvPr/>
              </p:nvSpPr>
              <p:spPr bwMode="auto">
                <a:xfrm>
                  <a:off x="3477" y="3205"/>
                  <a:ext cx="847" cy="6"/>
                </a:xfrm>
                <a:prstGeom prst="rect">
                  <a:avLst/>
                </a:prstGeom>
                <a:solidFill>
                  <a:srgbClr val="A3D0FF"/>
                </a:solidFill>
                <a:ln w="9525">
                  <a:noFill/>
                  <a:miter lim="800000"/>
                  <a:headEnd/>
                  <a:tailEnd/>
                </a:ln>
              </p:spPr>
              <p:txBody>
                <a:bodyPr/>
                <a:lstStyle/>
                <a:p>
                  <a:endParaRPr lang="en-US" sz="1400"/>
                </a:p>
              </p:txBody>
            </p:sp>
            <p:sp>
              <p:nvSpPr>
                <p:cNvPr id="172" name="Rectangle 22"/>
                <p:cNvSpPr>
                  <a:spLocks noChangeArrowheads="1"/>
                </p:cNvSpPr>
                <p:nvPr/>
              </p:nvSpPr>
              <p:spPr bwMode="auto">
                <a:xfrm>
                  <a:off x="3477" y="3211"/>
                  <a:ext cx="847" cy="6"/>
                </a:xfrm>
                <a:prstGeom prst="rect">
                  <a:avLst/>
                </a:prstGeom>
                <a:solidFill>
                  <a:srgbClr val="A5D1FF"/>
                </a:solidFill>
                <a:ln w="9525">
                  <a:noFill/>
                  <a:miter lim="800000"/>
                  <a:headEnd/>
                  <a:tailEnd/>
                </a:ln>
              </p:spPr>
              <p:txBody>
                <a:bodyPr/>
                <a:lstStyle/>
                <a:p>
                  <a:endParaRPr lang="en-US" sz="1400"/>
                </a:p>
              </p:txBody>
            </p:sp>
            <p:sp>
              <p:nvSpPr>
                <p:cNvPr id="173" name="Rectangle 23"/>
                <p:cNvSpPr>
                  <a:spLocks noChangeArrowheads="1"/>
                </p:cNvSpPr>
                <p:nvPr/>
              </p:nvSpPr>
              <p:spPr bwMode="auto">
                <a:xfrm>
                  <a:off x="3477" y="3217"/>
                  <a:ext cx="847" cy="8"/>
                </a:xfrm>
                <a:prstGeom prst="rect">
                  <a:avLst/>
                </a:prstGeom>
                <a:solidFill>
                  <a:srgbClr val="A7D2FF"/>
                </a:solidFill>
                <a:ln w="9525">
                  <a:noFill/>
                  <a:miter lim="800000"/>
                  <a:headEnd/>
                  <a:tailEnd/>
                </a:ln>
              </p:spPr>
              <p:txBody>
                <a:bodyPr/>
                <a:lstStyle/>
                <a:p>
                  <a:endParaRPr lang="en-US" sz="1400"/>
                </a:p>
              </p:txBody>
            </p:sp>
            <p:sp>
              <p:nvSpPr>
                <p:cNvPr id="174" name="Rectangle 24"/>
                <p:cNvSpPr>
                  <a:spLocks noChangeArrowheads="1"/>
                </p:cNvSpPr>
                <p:nvPr/>
              </p:nvSpPr>
              <p:spPr bwMode="auto">
                <a:xfrm>
                  <a:off x="3477" y="3225"/>
                  <a:ext cx="847" cy="6"/>
                </a:xfrm>
                <a:prstGeom prst="rect">
                  <a:avLst/>
                </a:prstGeom>
                <a:solidFill>
                  <a:srgbClr val="A9D3FF"/>
                </a:solidFill>
                <a:ln w="9525">
                  <a:noFill/>
                  <a:miter lim="800000"/>
                  <a:headEnd/>
                  <a:tailEnd/>
                </a:ln>
              </p:spPr>
              <p:txBody>
                <a:bodyPr/>
                <a:lstStyle/>
                <a:p>
                  <a:endParaRPr lang="en-US" sz="1400"/>
                </a:p>
              </p:txBody>
            </p:sp>
            <p:sp>
              <p:nvSpPr>
                <p:cNvPr id="175" name="Rectangle 25"/>
                <p:cNvSpPr>
                  <a:spLocks noChangeArrowheads="1"/>
                </p:cNvSpPr>
                <p:nvPr/>
              </p:nvSpPr>
              <p:spPr bwMode="auto">
                <a:xfrm>
                  <a:off x="3477" y="3231"/>
                  <a:ext cx="847" cy="3"/>
                </a:xfrm>
                <a:prstGeom prst="rect">
                  <a:avLst/>
                </a:prstGeom>
                <a:solidFill>
                  <a:srgbClr val="ABD4FF"/>
                </a:solidFill>
                <a:ln w="9525">
                  <a:noFill/>
                  <a:miter lim="800000"/>
                  <a:headEnd/>
                  <a:tailEnd/>
                </a:ln>
              </p:spPr>
              <p:txBody>
                <a:bodyPr/>
                <a:lstStyle/>
                <a:p>
                  <a:endParaRPr lang="en-US" sz="1400"/>
                </a:p>
              </p:txBody>
            </p:sp>
            <p:sp>
              <p:nvSpPr>
                <p:cNvPr id="176" name="Rectangle 26"/>
                <p:cNvSpPr>
                  <a:spLocks noChangeArrowheads="1"/>
                </p:cNvSpPr>
                <p:nvPr/>
              </p:nvSpPr>
              <p:spPr bwMode="auto">
                <a:xfrm>
                  <a:off x="3477" y="3234"/>
                  <a:ext cx="847" cy="4"/>
                </a:xfrm>
                <a:prstGeom prst="rect">
                  <a:avLst/>
                </a:prstGeom>
                <a:solidFill>
                  <a:srgbClr val="ADD4FF"/>
                </a:solidFill>
                <a:ln w="9525">
                  <a:noFill/>
                  <a:miter lim="800000"/>
                  <a:headEnd/>
                  <a:tailEnd/>
                </a:ln>
              </p:spPr>
              <p:txBody>
                <a:bodyPr/>
                <a:lstStyle/>
                <a:p>
                  <a:endParaRPr lang="en-US" sz="1400"/>
                </a:p>
              </p:txBody>
            </p:sp>
            <p:sp>
              <p:nvSpPr>
                <p:cNvPr id="177" name="Rectangle 27"/>
                <p:cNvSpPr>
                  <a:spLocks noChangeArrowheads="1"/>
                </p:cNvSpPr>
                <p:nvPr/>
              </p:nvSpPr>
              <p:spPr bwMode="auto">
                <a:xfrm>
                  <a:off x="3477" y="3238"/>
                  <a:ext cx="847" cy="6"/>
                </a:xfrm>
                <a:prstGeom prst="rect">
                  <a:avLst/>
                </a:prstGeom>
                <a:solidFill>
                  <a:srgbClr val="AFD5FF"/>
                </a:solidFill>
                <a:ln w="9525">
                  <a:noFill/>
                  <a:miter lim="800000"/>
                  <a:headEnd/>
                  <a:tailEnd/>
                </a:ln>
              </p:spPr>
              <p:txBody>
                <a:bodyPr/>
                <a:lstStyle/>
                <a:p>
                  <a:endParaRPr lang="en-US" sz="1400"/>
                </a:p>
              </p:txBody>
            </p:sp>
            <p:sp>
              <p:nvSpPr>
                <p:cNvPr id="178" name="Rectangle 28"/>
                <p:cNvSpPr>
                  <a:spLocks noChangeArrowheads="1"/>
                </p:cNvSpPr>
                <p:nvPr/>
              </p:nvSpPr>
              <p:spPr bwMode="auto">
                <a:xfrm>
                  <a:off x="3477" y="3244"/>
                  <a:ext cx="847" cy="4"/>
                </a:xfrm>
                <a:prstGeom prst="rect">
                  <a:avLst/>
                </a:prstGeom>
                <a:solidFill>
                  <a:srgbClr val="B2D7FF"/>
                </a:solidFill>
                <a:ln w="9525">
                  <a:noFill/>
                  <a:miter lim="800000"/>
                  <a:headEnd/>
                  <a:tailEnd/>
                </a:ln>
              </p:spPr>
              <p:txBody>
                <a:bodyPr/>
                <a:lstStyle/>
                <a:p>
                  <a:endParaRPr lang="en-US" sz="1400"/>
                </a:p>
              </p:txBody>
            </p:sp>
            <p:sp>
              <p:nvSpPr>
                <p:cNvPr id="179" name="Rectangle 29"/>
                <p:cNvSpPr>
                  <a:spLocks noChangeArrowheads="1"/>
                </p:cNvSpPr>
                <p:nvPr/>
              </p:nvSpPr>
              <p:spPr bwMode="auto">
                <a:xfrm>
                  <a:off x="3477" y="3248"/>
                  <a:ext cx="847" cy="6"/>
                </a:xfrm>
                <a:prstGeom prst="rect">
                  <a:avLst/>
                </a:prstGeom>
                <a:solidFill>
                  <a:srgbClr val="B4D7FF"/>
                </a:solidFill>
                <a:ln w="9525">
                  <a:noFill/>
                  <a:miter lim="800000"/>
                  <a:headEnd/>
                  <a:tailEnd/>
                </a:ln>
              </p:spPr>
              <p:txBody>
                <a:bodyPr/>
                <a:lstStyle/>
                <a:p>
                  <a:endParaRPr lang="en-US" sz="1400"/>
                </a:p>
              </p:txBody>
            </p:sp>
            <p:sp>
              <p:nvSpPr>
                <p:cNvPr id="180" name="Rectangle 30"/>
                <p:cNvSpPr>
                  <a:spLocks noChangeArrowheads="1"/>
                </p:cNvSpPr>
                <p:nvPr/>
              </p:nvSpPr>
              <p:spPr bwMode="auto">
                <a:xfrm>
                  <a:off x="3477" y="3254"/>
                  <a:ext cx="847" cy="3"/>
                </a:xfrm>
                <a:prstGeom prst="rect">
                  <a:avLst/>
                </a:prstGeom>
                <a:solidFill>
                  <a:srgbClr val="B6D9FF"/>
                </a:solidFill>
                <a:ln w="9525">
                  <a:noFill/>
                  <a:miter lim="800000"/>
                  <a:headEnd/>
                  <a:tailEnd/>
                </a:ln>
              </p:spPr>
              <p:txBody>
                <a:bodyPr/>
                <a:lstStyle/>
                <a:p>
                  <a:endParaRPr lang="en-US" sz="1400"/>
                </a:p>
              </p:txBody>
            </p:sp>
            <p:sp>
              <p:nvSpPr>
                <p:cNvPr id="181" name="Rectangle 31"/>
                <p:cNvSpPr>
                  <a:spLocks noChangeArrowheads="1"/>
                </p:cNvSpPr>
                <p:nvPr/>
              </p:nvSpPr>
              <p:spPr bwMode="auto">
                <a:xfrm>
                  <a:off x="3477" y="3257"/>
                  <a:ext cx="847" cy="4"/>
                </a:xfrm>
                <a:prstGeom prst="rect">
                  <a:avLst/>
                </a:prstGeom>
                <a:solidFill>
                  <a:srgbClr val="B8D9FF"/>
                </a:solidFill>
                <a:ln w="9525">
                  <a:noFill/>
                  <a:miter lim="800000"/>
                  <a:headEnd/>
                  <a:tailEnd/>
                </a:ln>
              </p:spPr>
              <p:txBody>
                <a:bodyPr/>
                <a:lstStyle/>
                <a:p>
                  <a:endParaRPr lang="en-US" sz="1400"/>
                </a:p>
              </p:txBody>
            </p:sp>
            <p:sp>
              <p:nvSpPr>
                <p:cNvPr id="182" name="Rectangle 32"/>
                <p:cNvSpPr>
                  <a:spLocks noChangeArrowheads="1"/>
                </p:cNvSpPr>
                <p:nvPr/>
              </p:nvSpPr>
              <p:spPr bwMode="auto">
                <a:xfrm>
                  <a:off x="3477" y="3261"/>
                  <a:ext cx="847" cy="4"/>
                </a:xfrm>
                <a:prstGeom prst="rect">
                  <a:avLst/>
                </a:prstGeom>
                <a:solidFill>
                  <a:srgbClr val="BADAFF"/>
                </a:solidFill>
                <a:ln w="9525">
                  <a:noFill/>
                  <a:miter lim="800000"/>
                  <a:headEnd/>
                  <a:tailEnd/>
                </a:ln>
              </p:spPr>
              <p:txBody>
                <a:bodyPr/>
                <a:lstStyle/>
                <a:p>
                  <a:endParaRPr lang="en-US" sz="1400"/>
                </a:p>
              </p:txBody>
            </p:sp>
            <p:sp>
              <p:nvSpPr>
                <p:cNvPr id="183" name="Rectangle 33"/>
                <p:cNvSpPr>
                  <a:spLocks noChangeArrowheads="1"/>
                </p:cNvSpPr>
                <p:nvPr/>
              </p:nvSpPr>
              <p:spPr bwMode="auto">
                <a:xfrm>
                  <a:off x="3477" y="3265"/>
                  <a:ext cx="847" cy="4"/>
                </a:xfrm>
                <a:prstGeom prst="rect">
                  <a:avLst/>
                </a:prstGeom>
                <a:solidFill>
                  <a:srgbClr val="BCDCFF"/>
                </a:solidFill>
                <a:ln w="9525">
                  <a:noFill/>
                  <a:miter lim="800000"/>
                  <a:headEnd/>
                  <a:tailEnd/>
                </a:ln>
              </p:spPr>
              <p:txBody>
                <a:bodyPr/>
                <a:lstStyle/>
                <a:p>
                  <a:endParaRPr lang="en-US" sz="1400"/>
                </a:p>
              </p:txBody>
            </p:sp>
            <p:sp>
              <p:nvSpPr>
                <p:cNvPr id="184" name="Rectangle 34"/>
                <p:cNvSpPr>
                  <a:spLocks noChangeArrowheads="1"/>
                </p:cNvSpPr>
                <p:nvPr/>
              </p:nvSpPr>
              <p:spPr bwMode="auto">
                <a:xfrm>
                  <a:off x="3477" y="3269"/>
                  <a:ext cx="847" cy="4"/>
                </a:xfrm>
                <a:prstGeom prst="rect">
                  <a:avLst/>
                </a:prstGeom>
                <a:solidFill>
                  <a:srgbClr val="BEDDFF"/>
                </a:solidFill>
                <a:ln w="9525">
                  <a:noFill/>
                  <a:miter lim="800000"/>
                  <a:headEnd/>
                  <a:tailEnd/>
                </a:ln>
              </p:spPr>
              <p:txBody>
                <a:bodyPr/>
                <a:lstStyle/>
                <a:p>
                  <a:endParaRPr lang="en-US" sz="1400"/>
                </a:p>
              </p:txBody>
            </p:sp>
            <p:sp>
              <p:nvSpPr>
                <p:cNvPr id="185" name="Rectangle 35"/>
                <p:cNvSpPr>
                  <a:spLocks noChangeArrowheads="1"/>
                </p:cNvSpPr>
                <p:nvPr/>
              </p:nvSpPr>
              <p:spPr bwMode="auto">
                <a:xfrm>
                  <a:off x="3477" y="3273"/>
                  <a:ext cx="847" cy="4"/>
                </a:xfrm>
                <a:prstGeom prst="rect">
                  <a:avLst/>
                </a:prstGeom>
                <a:solidFill>
                  <a:srgbClr val="C0DEFF"/>
                </a:solidFill>
                <a:ln w="9525">
                  <a:noFill/>
                  <a:miter lim="800000"/>
                  <a:headEnd/>
                  <a:tailEnd/>
                </a:ln>
              </p:spPr>
              <p:txBody>
                <a:bodyPr/>
                <a:lstStyle/>
                <a:p>
                  <a:endParaRPr lang="en-US" sz="1400"/>
                </a:p>
              </p:txBody>
            </p:sp>
            <p:sp>
              <p:nvSpPr>
                <p:cNvPr id="186" name="Rectangle 36"/>
                <p:cNvSpPr>
                  <a:spLocks noChangeArrowheads="1"/>
                </p:cNvSpPr>
                <p:nvPr/>
              </p:nvSpPr>
              <p:spPr bwMode="auto">
                <a:xfrm>
                  <a:off x="3477" y="3277"/>
                  <a:ext cx="847" cy="2"/>
                </a:xfrm>
                <a:prstGeom prst="rect">
                  <a:avLst/>
                </a:prstGeom>
                <a:solidFill>
                  <a:srgbClr val="C2DEFF"/>
                </a:solidFill>
                <a:ln w="9525">
                  <a:noFill/>
                  <a:miter lim="800000"/>
                  <a:headEnd/>
                  <a:tailEnd/>
                </a:ln>
              </p:spPr>
              <p:txBody>
                <a:bodyPr/>
                <a:lstStyle/>
                <a:p>
                  <a:endParaRPr lang="en-US" sz="1400"/>
                </a:p>
              </p:txBody>
            </p:sp>
            <p:sp>
              <p:nvSpPr>
                <p:cNvPr id="187" name="Rectangle 37"/>
                <p:cNvSpPr>
                  <a:spLocks noChangeArrowheads="1"/>
                </p:cNvSpPr>
                <p:nvPr/>
              </p:nvSpPr>
              <p:spPr bwMode="auto">
                <a:xfrm>
                  <a:off x="3477" y="3279"/>
                  <a:ext cx="847" cy="5"/>
                </a:xfrm>
                <a:prstGeom prst="rect">
                  <a:avLst/>
                </a:prstGeom>
                <a:solidFill>
                  <a:srgbClr val="C4DFFF"/>
                </a:solidFill>
                <a:ln w="9525">
                  <a:noFill/>
                  <a:miter lim="800000"/>
                  <a:headEnd/>
                  <a:tailEnd/>
                </a:ln>
              </p:spPr>
              <p:txBody>
                <a:bodyPr/>
                <a:lstStyle/>
                <a:p>
                  <a:endParaRPr lang="en-US" sz="1400"/>
                </a:p>
              </p:txBody>
            </p:sp>
            <p:sp>
              <p:nvSpPr>
                <p:cNvPr id="188" name="Rectangle 38"/>
                <p:cNvSpPr>
                  <a:spLocks noChangeArrowheads="1"/>
                </p:cNvSpPr>
                <p:nvPr/>
              </p:nvSpPr>
              <p:spPr bwMode="auto">
                <a:xfrm>
                  <a:off x="3477" y="3284"/>
                  <a:ext cx="847" cy="4"/>
                </a:xfrm>
                <a:prstGeom prst="rect">
                  <a:avLst/>
                </a:prstGeom>
                <a:solidFill>
                  <a:srgbClr val="C6E1FF"/>
                </a:solidFill>
                <a:ln w="9525">
                  <a:noFill/>
                  <a:miter lim="800000"/>
                  <a:headEnd/>
                  <a:tailEnd/>
                </a:ln>
              </p:spPr>
              <p:txBody>
                <a:bodyPr/>
                <a:lstStyle/>
                <a:p>
                  <a:endParaRPr lang="en-US" sz="1400"/>
                </a:p>
              </p:txBody>
            </p:sp>
            <p:sp>
              <p:nvSpPr>
                <p:cNvPr id="189" name="Rectangle 39"/>
                <p:cNvSpPr>
                  <a:spLocks noChangeArrowheads="1"/>
                </p:cNvSpPr>
                <p:nvPr/>
              </p:nvSpPr>
              <p:spPr bwMode="auto">
                <a:xfrm>
                  <a:off x="3477" y="3288"/>
                  <a:ext cx="847" cy="4"/>
                </a:xfrm>
                <a:prstGeom prst="rect">
                  <a:avLst/>
                </a:prstGeom>
                <a:solidFill>
                  <a:srgbClr val="C9E2FF"/>
                </a:solidFill>
                <a:ln w="9525">
                  <a:noFill/>
                  <a:miter lim="800000"/>
                  <a:headEnd/>
                  <a:tailEnd/>
                </a:ln>
              </p:spPr>
              <p:txBody>
                <a:bodyPr/>
                <a:lstStyle/>
                <a:p>
                  <a:endParaRPr lang="en-US" sz="1400"/>
                </a:p>
              </p:txBody>
            </p:sp>
            <p:sp>
              <p:nvSpPr>
                <p:cNvPr id="190" name="Rectangle 40"/>
                <p:cNvSpPr>
                  <a:spLocks noChangeArrowheads="1"/>
                </p:cNvSpPr>
                <p:nvPr/>
              </p:nvSpPr>
              <p:spPr bwMode="auto">
                <a:xfrm>
                  <a:off x="3477" y="3292"/>
                  <a:ext cx="847" cy="4"/>
                </a:xfrm>
                <a:prstGeom prst="rect">
                  <a:avLst/>
                </a:prstGeom>
                <a:solidFill>
                  <a:srgbClr val="CBE3FF"/>
                </a:solidFill>
                <a:ln w="9525">
                  <a:noFill/>
                  <a:miter lim="800000"/>
                  <a:headEnd/>
                  <a:tailEnd/>
                </a:ln>
              </p:spPr>
              <p:txBody>
                <a:bodyPr/>
                <a:lstStyle/>
                <a:p>
                  <a:endParaRPr lang="en-US" sz="1400"/>
                </a:p>
              </p:txBody>
            </p:sp>
            <p:sp>
              <p:nvSpPr>
                <p:cNvPr id="191" name="Rectangle 41"/>
                <p:cNvSpPr>
                  <a:spLocks noChangeArrowheads="1"/>
                </p:cNvSpPr>
                <p:nvPr/>
              </p:nvSpPr>
              <p:spPr bwMode="auto">
                <a:xfrm>
                  <a:off x="3477" y="3296"/>
                  <a:ext cx="847" cy="4"/>
                </a:xfrm>
                <a:prstGeom prst="rect">
                  <a:avLst/>
                </a:prstGeom>
                <a:solidFill>
                  <a:srgbClr val="CDE4FF"/>
                </a:solidFill>
                <a:ln w="9525">
                  <a:noFill/>
                  <a:miter lim="800000"/>
                  <a:headEnd/>
                  <a:tailEnd/>
                </a:ln>
              </p:spPr>
              <p:txBody>
                <a:bodyPr/>
                <a:lstStyle/>
                <a:p>
                  <a:endParaRPr lang="en-US" sz="1400"/>
                </a:p>
              </p:txBody>
            </p:sp>
            <p:sp>
              <p:nvSpPr>
                <p:cNvPr id="192" name="Rectangle 42"/>
                <p:cNvSpPr>
                  <a:spLocks noChangeArrowheads="1"/>
                </p:cNvSpPr>
                <p:nvPr/>
              </p:nvSpPr>
              <p:spPr bwMode="auto">
                <a:xfrm>
                  <a:off x="3477" y="3300"/>
                  <a:ext cx="847" cy="4"/>
                </a:xfrm>
                <a:prstGeom prst="rect">
                  <a:avLst/>
                </a:prstGeom>
                <a:solidFill>
                  <a:srgbClr val="CFE5FF"/>
                </a:solidFill>
                <a:ln w="9525">
                  <a:noFill/>
                  <a:miter lim="800000"/>
                  <a:headEnd/>
                  <a:tailEnd/>
                </a:ln>
              </p:spPr>
              <p:txBody>
                <a:bodyPr/>
                <a:lstStyle/>
                <a:p>
                  <a:endParaRPr lang="en-US" sz="1400"/>
                </a:p>
              </p:txBody>
            </p:sp>
            <p:sp>
              <p:nvSpPr>
                <p:cNvPr id="193" name="Rectangle 43"/>
                <p:cNvSpPr>
                  <a:spLocks noChangeArrowheads="1"/>
                </p:cNvSpPr>
                <p:nvPr/>
              </p:nvSpPr>
              <p:spPr bwMode="auto">
                <a:xfrm>
                  <a:off x="3477" y="3304"/>
                  <a:ext cx="847" cy="2"/>
                </a:xfrm>
                <a:prstGeom prst="rect">
                  <a:avLst/>
                </a:prstGeom>
                <a:solidFill>
                  <a:srgbClr val="D1E6FF"/>
                </a:solidFill>
                <a:ln w="9525">
                  <a:noFill/>
                  <a:miter lim="800000"/>
                  <a:headEnd/>
                  <a:tailEnd/>
                </a:ln>
              </p:spPr>
              <p:txBody>
                <a:bodyPr/>
                <a:lstStyle/>
                <a:p>
                  <a:endParaRPr lang="en-US" sz="1400"/>
                </a:p>
              </p:txBody>
            </p:sp>
            <p:sp>
              <p:nvSpPr>
                <p:cNvPr id="194" name="Rectangle 44"/>
                <p:cNvSpPr>
                  <a:spLocks noChangeArrowheads="1"/>
                </p:cNvSpPr>
                <p:nvPr/>
              </p:nvSpPr>
              <p:spPr bwMode="auto">
                <a:xfrm>
                  <a:off x="3477" y="3306"/>
                  <a:ext cx="847" cy="3"/>
                </a:xfrm>
                <a:prstGeom prst="rect">
                  <a:avLst/>
                </a:prstGeom>
                <a:solidFill>
                  <a:srgbClr val="D3E7FF"/>
                </a:solidFill>
                <a:ln w="9525">
                  <a:noFill/>
                  <a:miter lim="800000"/>
                  <a:headEnd/>
                  <a:tailEnd/>
                </a:ln>
              </p:spPr>
              <p:txBody>
                <a:bodyPr/>
                <a:lstStyle/>
                <a:p>
                  <a:endParaRPr lang="en-US" sz="1400"/>
                </a:p>
              </p:txBody>
            </p:sp>
            <p:sp>
              <p:nvSpPr>
                <p:cNvPr id="195" name="Rectangle 45"/>
                <p:cNvSpPr>
                  <a:spLocks noChangeArrowheads="1"/>
                </p:cNvSpPr>
                <p:nvPr/>
              </p:nvSpPr>
              <p:spPr bwMode="auto">
                <a:xfrm>
                  <a:off x="3477" y="3309"/>
                  <a:ext cx="847" cy="4"/>
                </a:xfrm>
                <a:prstGeom prst="rect">
                  <a:avLst/>
                </a:prstGeom>
                <a:solidFill>
                  <a:srgbClr val="D5E8FF"/>
                </a:solidFill>
                <a:ln w="9525">
                  <a:noFill/>
                  <a:miter lim="800000"/>
                  <a:headEnd/>
                  <a:tailEnd/>
                </a:ln>
              </p:spPr>
              <p:txBody>
                <a:bodyPr/>
                <a:lstStyle/>
                <a:p>
                  <a:endParaRPr lang="en-US" sz="1400"/>
                </a:p>
              </p:txBody>
            </p:sp>
            <p:sp>
              <p:nvSpPr>
                <p:cNvPr id="196" name="Rectangle 46"/>
                <p:cNvSpPr>
                  <a:spLocks noChangeArrowheads="1"/>
                </p:cNvSpPr>
                <p:nvPr/>
              </p:nvSpPr>
              <p:spPr bwMode="auto">
                <a:xfrm>
                  <a:off x="3477" y="3313"/>
                  <a:ext cx="847" cy="4"/>
                </a:xfrm>
                <a:prstGeom prst="rect">
                  <a:avLst/>
                </a:prstGeom>
                <a:solidFill>
                  <a:srgbClr val="D7E9FF"/>
                </a:solidFill>
                <a:ln w="9525">
                  <a:noFill/>
                  <a:miter lim="800000"/>
                  <a:headEnd/>
                  <a:tailEnd/>
                </a:ln>
              </p:spPr>
              <p:txBody>
                <a:bodyPr/>
                <a:lstStyle/>
                <a:p>
                  <a:endParaRPr lang="en-US" sz="1400"/>
                </a:p>
              </p:txBody>
            </p:sp>
            <p:sp>
              <p:nvSpPr>
                <p:cNvPr id="197" name="Rectangle 47"/>
                <p:cNvSpPr>
                  <a:spLocks noChangeArrowheads="1"/>
                </p:cNvSpPr>
                <p:nvPr/>
              </p:nvSpPr>
              <p:spPr bwMode="auto">
                <a:xfrm>
                  <a:off x="3477" y="3317"/>
                  <a:ext cx="847" cy="4"/>
                </a:xfrm>
                <a:prstGeom prst="rect">
                  <a:avLst/>
                </a:prstGeom>
                <a:solidFill>
                  <a:srgbClr val="D9EAFF"/>
                </a:solidFill>
                <a:ln w="9525">
                  <a:noFill/>
                  <a:miter lim="800000"/>
                  <a:headEnd/>
                  <a:tailEnd/>
                </a:ln>
              </p:spPr>
              <p:txBody>
                <a:bodyPr/>
                <a:lstStyle/>
                <a:p>
                  <a:endParaRPr lang="en-US" sz="1400"/>
                </a:p>
              </p:txBody>
            </p:sp>
            <p:sp>
              <p:nvSpPr>
                <p:cNvPr id="198" name="Rectangle 48"/>
                <p:cNvSpPr>
                  <a:spLocks noChangeArrowheads="1"/>
                </p:cNvSpPr>
                <p:nvPr/>
              </p:nvSpPr>
              <p:spPr bwMode="auto">
                <a:xfrm>
                  <a:off x="3477" y="3321"/>
                  <a:ext cx="847" cy="6"/>
                </a:xfrm>
                <a:prstGeom prst="rect">
                  <a:avLst/>
                </a:prstGeom>
                <a:solidFill>
                  <a:srgbClr val="DBEBFF"/>
                </a:solidFill>
                <a:ln w="9525">
                  <a:noFill/>
                  <a:miter lim="800000"/>
                  <a:headEnd/>
                  <a:tailEnd/>
                </a:ln>
              </p:spPr>
              <p:txBody>
                <a:bodyPr/>
                <a:lstStyle/>
                <a:p>
                  <a:endParaRPr lang="en-US" sz="1400"/>
                </a:p>
              </p:txBody>
            </p:sp>
            <p:sp>
              <p:nvSpPr>
                <p:cNvPr id="199" name="Rectangle 49"/>
                <p:cNvSpPr>
                  <a:spLocks noChangeArrowheads="1"/>
                </p:cNvSpPr>
                <p:nvPr/>
              </p:nvSpPr>
              <p:spPr bwMode="auto">
                <a:xfrm>
                  <a:off x="3477" y="3327"/>
                  <a:ext cx="847" cy="4"/>
                </a:xfrm>
                <a:prstGeom prst="rect">
                  <a:avLst/>
                </a:prstGeom>
                <a:solidFill>
                  <a:srgbClr val="DDECFF"/>
                </a:solidFill>
                <a:ln w="9525">
                  <a:noFill/>
                  <a:miter lim="800000"/>
                  <a:headEnd/>
                  <a:tailEnd/>
                </a:ln>
              </p:spPr>
              <p:txBody>
                <a:bodyPr/>
                <a:lstStyle/>
                <a:p>
                  <a:endParaRPr lang="en-US" sz="1400"/>
                </a:p>
              </p:txBody>
            </p:sp>
            <p:sp>
              <p:nvSpPr>
                <p:cNvPr id="200" name="Rectangle 50"/>
                <p:cNvSpPr>
                  <a:spLocks noChangeArrowheads="1"/>
                </p:cNvSpPr>
                <p:nvPr/>
              </p:nvSpPr>
              <p:spPr bwMode="auto">
                <a:xfrm>
                  <a:off x="3477" y="3331"/>
                  <a:ext cx="847" cy="5"/>
                </a:xfrm>
                <a:prstGeom prst="rect">
                  <a:avLst/>
                </a:prstGeom>
                <a:solidFill>
                  <a:srgbClr val="E0EEFF"/>
                </a:solidFill>
                <a:ln w="9525">
                  <a:noFill/>
                  <a:miter lim="800000"/>
                  <a:headEnd/>
                  <a:tailEnd/>
                </a:ln>
              </p:spPr>
              <p:txBody>
                <a:bodyPr/>
                <a:lstStyle/>
                <a:p>
                  <a:endParaRPr lang="en-US" sz="1400"/>
                </a:p>
              </p:txBody>
            </p:sp>
            <p:sp>
              <p:nvSpPr>
                <p:cNvPr id="201" name="Rectangle 51"/>
                <p:cNvSpPr>
                  <a:spLocks noChangeArrowheads="1"/>
                </p:cNvSpPr>
                <p:nvPr/>
              </p:nvSpPr>
              <p:spPr bwMode="auto">
                <a:xfrm>
                  <a:off x="3477" y="3336"/>
                  <a:ext cx="847" cy="4"/>
                </a:xfrm>
                <a:prstGeom prst="rect">
                  <a:avLst/>
                </a:prstGeom>
                <a:solidFill>
                  <a:srgbClr val="E2EFFF"/>
                </a:solidFill>
                <a:ln w="9525">
                  <a:noFill/>
                  <a:miter lim="800000"/>
                  <a:headEnd/>
                  <a:tailEnd/>
                </a:ln>
              </p:spPr>
              <p:txBody>
                <a:bodyPr/>
                <a:lstStyle/>
                <a:p>
                  <a:endParaRPr lang="en-US" sz="1400"/>
                </a:p>
              </p:txBody>
            </p:sp>
            <p:sp>
              <p:nvSpPr>
                <p:cNvPr id="202" name="Rectangle 52"/>
                <p:cNvSpPr>
                  <a:spLocks noChangeArrowheads="1"/>
                </p:cNvSpPr>
                <p:nvPr/>
              </p:nvSpPr>
              <p:spPr bwMode="auto">
                <a:xfrm>
                  <a:off x="3477" y="3340"/>
                  <a:ext cx="847" cy="6"/>
                </a:xfrm>
                <a:prstGeom prst="rect">
                  <a:avLst/>
                </a:prstGeom>
                <a:solidFill>
                  <a:srgbClr val="E4F0FF"/>
                </a:solidFill>
                <a:ln w="9525">
                  <a:noFill/>
                  <a:miter lim="800000"/>
                  <a:headEnd/>
                  <a:tailEnd/>
                </a:ln>
              </p:spPr>
              <p:txBody>
                <a:bodyPr/>
                <a:lstStyle/>
                <a:p>
                  <a:endParaRPr lang="en-US" sz="1400"/>
                </a:p>
              </p:txBody>
            </p:sp>
            <p:sp>
              <p:nvSpPr>
                <p:cNvPr id="203" name="Rectangle 53"/>
                <p:cNvSpPr>
                  <a:spLocks noChangeArrowheads="1"/>
                </p:cNvSpPr>
                <p:nvPr/>
              </p:nvSpPr>
              <p:spPr bwMode="auto">
                <a:xfrm>
                  <a:off x="3477" y="3346"/>
                  <a:ext cx="847" cy="4"/>
                </a:xfrm>
                <a:prstGeom prst="rect">
                  <a:avLst/>
                </a:prstGeom>
                <a:solidFill>
                  <a:srgbClr val="E6F1FF"/>
                </a:solidFill>
                <a:ln w="9525">
                  <a:noFill/>
                  <a:miter lim="800000"/>
                  <a:headEnd/>
                  <a:tailEnd/>
                </a:ln>
              </p:spPr>
              <p:txBody>
                <a:bodyPr/>
                <a:lstStyle/>
                <a:p>
                  <a:endParaRPr lang="en-US" sz="1400"/>
                </a:p>
              </p:txBody>
            </p:sp>
            <p:sp>
              <p:nvSpPr>
                <p:cNvPr id="204" name="Rectangle 54"/>
                <p:cNvSpPr>
                  <a:spLocks noChangeArrowheads="1"/>
                </p:cNvSpPr>
                <p:nvPr/>
              </p:nvSpPr>
              <p:spPr bwMode="auto">
                <a:xfrm>
                  <a:off x="3477" y="3350"/>
                  <a:ext cx="847" cy="4"/>
                </a:xfrm>
                <a:prstGeom prst="rect">
                  <a:avLst/>
                </a:prstGeom>
                <a:solidFill>
                  <a:srgbClr val="E8F2FF"/>
                </a:solidFill>
                <a:ln w="9525">
                  <a:noFill/>
                  <a:miter lim="800000"/>
                  <a:headEnd/>
                  <a:tailEnd/>
                </a:ln>
              </p:spPr>
              <p:txBody>
                <a:bodyPr/>
                <a:lstStyle/>
                <a:p>
                  <a:endParaRPr lang="en-US" sz="1400"/>
                </a:p>
              </p:txBody>
            </p:sp>
            <p:sp>
              <p:nvSpPr>
                <p:cNvPr id="205" name="Rectangle 55"/>
                <p:cNvSpPr>
                  <a:spLocks noChangeArrowheads="1"/>
                </p:cNvSpPr>
                <p:nvPr/>
              </p:nvSpPr>
              <p:spPr bwMode="auto">
                <a:xfrm>
                  <a:off x="3477" y="3354"/>
                  <a:ext cx="847" cy="5"/>
                </a:xfrm>
                <a:prstGeom prst="rect">
                  <a:avLst/>
                </a:prstGeom>
                <a:solidFill>
                  <a:srgbClr val="EAF3FF"/>
                </a:solidFill>
                <a:ln w="9525">
                  <a:noFill/>
                  <a:miter lim="800000"/>
                  <a:headEnd/>
                  <a:tailEnd/>
                </a:ln>
              </p:spPr>
              <p:txBody>
                <a:bodyPr/>
                <a:lstStyle/>
                <a:p>
                  <a:endParaRPr lang="en-US" sz="1400"/>
                </a:p>
              </p:txBody>
            </p:sp>
            <p:sp>
              <p:nvSpPr>
                <p:cNvPr id="206" name="Rectangle 56"/>
                <p:cNvSpPr>
                  <a:spLocks noChangeArrowheads="1"/>
                </p:cNvSpPr>
                <p:nvPr/>
              </p:nvSpPr>
              <p:spPr bwMode="auto">
                <a:xfrm>
                  <a:off x="3477" y="3359"/>
                  <a:ext cx="847" cy="4"/>
                </a:xfrm>
                <a:prstGeom prst="rect">
                  <a:avLst/>
                </a:prstGeom>
                <a:solidFill>
                  <a:srgbClr val="ECF4FF"/>
                </a:solidFill>
                <a:ln w="9525">
                  <a:noFill/>
                  <a:miter lim="800000"/>
                  <a:headEnd/>
                  <a:tailEnd/>
                </a:ln>
              </p:spPr>
              <p:txBody>
                <a:bodyPr/>
                <a:lstStyle/>
                <a:p>
                  <a:endParaRPr lang="en-US" sz="1400"/>
                </a:p>
              </p:txBody>
            </p:sp>
            <p:sp>
              <p:nvSpPr>
                <p:cNvPr id="207" name="Rectangle 57"/>
                <p:cNvSpPr>
                  <a:spLocks noChangeArrowheads="1"/>
                </p:cNvSpPr>
                <p:nvPr/>
              </p:nvSpPr>
              <p:spPr bwMode="auto">
                <a:xfrm>
                  <a:off x="3477" y="3363"/>
                  <a:ext cx="847" cy="8"/>
                </a:xfrm>
                <a:prstGeom prst="rect">
                  <a:avLst/>
                </a:prstGeom>
                <a:solidFill>
                  <a:srgbClr val="EEF5FF"/>
                </a:solidFill>
                <a:ln w="9525">
                  <a:noFill/>
                  <a:miter lim="800000"/>
                  <a:headEnd/>
                  <a:tailEnd/>
                </a:ln>
              </p:spPr>
              <p:txBody>
                <a:bodyPr/>
                <a:lstStyle/>
                <a:p>
                  <a:endParaRPr lang="en-US" sz="1400"/>
                </a:p>
              </p:txBody>
            </p:sp>
            <p:sp>
              <p:nvSpPr>
                <p:cNvPr id="208" name="Rectangle 58"/>
                <p:cNvSpPr>
                  <a:spLocks noChangeArrowheads="1"/>
                </p:cNvSpPr>
                <p:nvPr/>
              </p:nvSpPr>
              <p:spPr bwMode="auto">
                <a:xfrm>
                  <a:off x="3477" y="3371"/>
                  <a:ext cx="847" cy="6"/>
                </a:xfrm>
                <a:prstGeom prst="rect">
                  <a:avLst/>
                </a:prstGeom>
                <a:solidFill>
                  <a:srgbClr val="F0F6FF"/>
                </a:solidFill>
                <a:ln w="9525">
                  <a:noFill/>
                  <a:miter lim="800000"/>
                  <a:headEnd/>
                  <a:tailEnd/>
                </a:ln>
              </p:spPr>
              <p:txBody>
                <a:bodyPr/>
                <a:lstStyle/>
                <a:p>
                  <a:endParaRPr lang="en-US" sz="1400"/>
                </a:p>
              </p:txBody>
            </p:sp>
            <p:sp>
              <p:nvSpPr>
                <p:cNvPr id="209" name="Rectangle 59"/>
                <p:cNvSpPr>
                  <a:spLocks noChangeArrowheads="1"/>
                </p:cNvSpPr>
                <p:nvPr/>
              </p:nvSpPr>
              <p:spPr bwMode="auto">
                <a:xfrm>
                  <a:off x="3477" y="3377"/>
                  <a:ext cx="847" cy="6"/>
                </a:xfrm>
                <a:prstGeom prst="rect">
                  <a:avLst/>
                </a:prstGeom>
                <a:solidFill>
                  <a:srgbClr val="F2F8FF"/>
                </a:solidFill>
                <a:ln w="9525">
                  <a:noFill/>
                  <a:miter lim="800000"/>
                  <a:headEnd/>
                  <a:tailEnd/>
                </a:ln>
              </p:spPr>
              <p:txBody>
                <a:bodyPr/>
                <a:lstStyle/>
                <a:p>
                  <a:endParaRPr lang="en-US" sz="1400"/>
                </a:p>
              </p:txBody>
            </p:sp>
            <p:sp>
              <p:nvSpPr>
                <p:cNvPr id="210" name="Rectangle 60"/>
                <p:cNvSpPr>
                  <a:spLocks noChangeArrowheads="1"/>
                </p:cNvSpPr>
                <p:nvPr/>
              </p:nvSpPr>
              <p:spPr bwMode="auto">
                <a:xfrm>
                  <a:off x="3477" y="3383"/>
                  <a:ext cx="847" cy="7"/>
                </a:xfrm>
                <a:prstGeom prst="rect">
                  <a:avLst/>
                </a:prstGeom>
                <a:solidFill>
                  <a:srgbClr val="F4F8FF"/>
                </a:solidFill>
                <a:ln w="9525">
                  <a:noFill/>
                  <a:miter lim="800000"/>
                  <a:headEnd/>
                  <a:tailEnd/>
                </a:ln>
              </p:spPr>
              <p:txBody>
                <a:bodyPr/>
                <a:lstStyle/>
                <a:p>
                  <a:endParaRPr lang="en-US" sz="1400"/>
                </a:p>
              </p:txBody>
            </p:sp>
            <p:sp>
              <p:nvSpPr>
                <p:cNvPr id="211" name="Rectangle 61"/>
                <p:cNvSpPr>
                  <a:spLocks noChangeArrowheads="1"/>
                </p:cNvSpPr>
                <p:nvPr/>
              </p:nvSpPr>
              <p:spPr bwMode="auto">
                <a:xfrm>
                  <a:off x="3477" y="3390"/>
                  <a:ext cx="847" cy="10"/>
                </a:xfrm>
                <a:prstGeom prst="rect">
                  <a:avLst/>
                </a:prstGeom>
                <a:solidFill>
                  <a:srgbClr val="F6FAFF"/>
                </a:solidFill>
                <a:ln w="9525">
                  <a:noFill/>
                  <a:miter lim="800000"/>
                  <a:headEnd/>
                  <a:tailEnd/>
                </a:ln>
              </p:spPr>
              <p:txBody>
                <a:bodyPr/>
                <a:lstStyle/>
                <a:p>
                  <a:endParaRPr lang="en-US" sz="1400"/>
                </a:p>
              </p:txBody>
            </p:sp>
            <p:sp>
              <p:nvSpPr>
                <p:cNvPr id="212" name="Rectangle 62"/>
                <p:cNvSpPr>
                  <a:spLocks noChangeArrowheads="1"/>
                </p:cNvSpPr>
                <p:nvPr/>
              </p:nvSpPr>
              <p:spPr bwMode="auto">
                <a:xfrm>
                  <a:off x="3477" y="3400"/>
                  <a:ext cx="847" cy="9"/>
                </a:xfrm>
                <a:prstGeom prst="rect">
                  <a:avLst/>
                </a:prstGeom>
                <a:solidFill>
                  <a:srgbClr val="F8FBFF"/>
                </a:solidFill>
                <a:ln w="9525">
                  <a:noFill/>
                  <a:miter lim="800000"/>
                  <a:headEnd/>
                  <a:tailEnd/>
                </a:ln>
              </p:spPr>
              <p:txBody>
                <a:bodyPr/>
                <a:lstStyle/>
                <a:p>
                  <a:endParaRPr lang="en-US" sz="1400"/>
                </a:p>
              </p:txBody>
            </p:sp>
            <p:sp>
              <p:nvSpPr>
                <p:cNvPr id="213" name="Rectangle 63"/>
                <p:cNvSpPr>
                  <a:spLocks noChangeArrowheads="1"/>
                </p:cNvSpPr>
                <p:nvPr/>
              </p:nvSpPr>
              <p:spPr bwMode="auto">
                <a:xfrm>
                  <a:off x="3477" y="3409"/>
                  <a:ext cx="847" cy="16"/>
                </a:xfrm>
                <a:prstGeom prst="rect">
                  <a:avLst/>
                </a:prstGeom>
                <a:solidFill>
                  <a:srgbClr val="FAFCFF"/>
                </a:solidFill>
                <a:ln w="9525">
                  <a:noFill/>
                  <a:miter lim="800000"/>
                  <a:headEnd/>
                  <a:tailEnd/>
                </a:ln>
              </p:spPr>
              <p:txBody>
                <a:bodyPr/>
                <a:lstStyle/>
                <a:p>
                  <a:endParaRPr lang="en-US" sz="1400"/>
                </a:p>
              </p:txBody>
            </p:sp>
            <p:sp>
              <p:nvSpPr>
                <p:cNvPr id="214" name="Rectangle 64"/>
                <p:cNvSpPr>
                  <a:spLocks noChangeArrowheads="1"/>
                </p:cNvSpPr>
                <p:nvPr/>
              </p:nvSpPr>
              <p:spPr bwMode="auto">
                <a:xfrm>
                  <a:off x="3477" y="3425"/>
                  <a:ext cx="847" cy="13"/>
                </a:xfrm>
                <a:prstGeom prst="rect">
                  <a:avLst/>
                </a:prstGeom>
                <a:solidFill>
                  <a:srgbClr val="FCFDFF"/>
                </a:solidFill>
                <a:ln w="9525">
                  <a:noFill/>
                  <a:miter lim="800000"/>
                  <a:headEnd/>
                  <a:tailEnd/>
                </a:ln>
              </p:spPr>
              <p:txBody>
                <a:bodyPr/>
                <a:lstStyle/>
                <a:p>
                  <a:endParaRPr lang="en-US" sz="1400"/>
                </a:p>
              </p:txBody>
            </p:sp>
            <p:sp>
              <p:nvSpPr>
                <p:cNvPr id="215" name="Rectangle 65"/>
                <p:cNvSpPr>
                  <a:spLocks noChangeArrowheads="1"/>
                </p:cNvSpPr>
                <p:nvPr/>
              </p:nvSpPr>
              <p:spPr bwMode="auto">
                <a:xfrm>
                  <a:off x="3477" y="3438"/>
                  <a:ext cx="847" cy="21"/>
                </a:xfrm>
                <a:prstGeom prst="rect">
                  <a:avLst/>
                </a:prstGeom>
                <a:solidFill>
                  <a:srgbClr val="FFFFFF"/>
                </a:solidFill>
                <a:ln w="9525">
                  <a:noFill/>
                  <a:miter lim="800000"/>
                  <a:headEnd/>
                  <a:tailEnd/>
                </a:ln>
              </p:spPr>
              <p:txBody>
                <a:bodyPr/>
                <a:lstStyle/>
                <a:p>
                  <a:endParaRPr lang="en-US" sz="1400"/>
                </a:p>
              </p:txBody>
            </p:sp>
            <p:sp>
              <p:nvSpPr>
                <p:cNvPr id="216" name="Rectangle 66"/>
                <p:cNvSpPr>
                  <a:spLocks noChangeArrowheads="1"/>
                </p:cNvSpPr>
                <p:nvPr/>
              </p:nvSpPr>
              <p:spPr bwMode="auto">
                <a:xfrm>
                  <a:off x="3478" y="3158"/>
                  <a:ext cx="846" cy="301"/>
                </a:xfrm>
                <a:prstGeom prst="rect">
                  <a:avLst/>
                </a:prstGeom>
                <a:noFill/>
                <a:ln w="28575" cap="rnd">
                  <a:solidFill>
                    <a:srgbClr val="000000"/>
                  </a:solidFill>
                  <a:miter lim="800000"/>
                  <a:headEnd/>
                  <a:tailEnd/>
                </a:ln>
              </p:spPr>
              <p:txBody>
                <a:bodyPr/>
                <a:lstStyle/>
                <a:p>
                  <a:endParaRPr lang="en-US" sz="1400"/>
                </a:p>
              </p:txBody>
            </p:sp>
          </p:grpSp>
          <p:sp>
            <p:nvSpPr>
              <p:cNvPr id="165" name="Rectangle 67"/>
              <p:cNvSpPr>
                <a:spLocks noChangeArrowheads="1"/>
              </p:cNvSpPr>
              <p:nvPr/>
            </p:nvSpPr>
            <p:spPr bwMode="auto">
              <a:xfrm>
                <a:off x="3734" y="3900"/>
                <a:ext cx="1286" cy="293"/>
              </a:xfrm>
              <a:prstGeom prst="rect">
                <a:avLst/>
              </a:prstGeom>
              <a:noFill/>
              <a:ln w="9525">
                <a:noFill/>
                <a:miter lim="800000"/>
                <a:headEnd/>
                <a:tailEnd/>
              </a:ln>
            </p:spPr>
            <p:txBody>
              <a:bodyPr wrap="none" lIns="0" tIns="0" rIns="0" bIns="0">
                <a:spAutoFit/>
              </a:bodyPr>
              <a:lstStyle/>
              <a:p>
                <a:pPr eaLnBrk="1" hangingPunct="1"/>
                <a:r>
                  <a:rPr lang="en-US" sz="1050" b="1">
                    <a:solidFill>
                      <a:srgbClr val="000000"/>
                    </a:solidFill>
                    <a:latin typeface="Arial" charset="0"/>
                  </a:rPr>
                  <a:t>Manpower</a:t>
                </a:r>
                <a:endParaRPr lang="en-US" sz="1050">
                  <a:latin typeface="Arial" charset="0"/>
                </a:endParaRPr>
              </a:p>
            </p:txBody>
          </p:sp>
        </p:grpSp>
        <p:sp>
          <p:nvSpPr>
            <p:cNvPr id="44" name="Freeform 68"/>
            <p:cNvSpPr>
              <a:spLocks noEditPoints="1"/>
            </p:cNvSpPr>
            <p:nvPr/>
          </p:nvSpPr>
          <p:spPr bwMode="auto">
            <a:xfrm>
              <a:off x="3270" y="2787"/>
              <a:ext cx="665" cy="963"/>
            </a:xfrm>
            <a:custGeom>
              <a:avLst/>
              <a:gdLst>
                <a:gd name="T0" fmla="*/ 990 w 990"/>
                <a:gd name="T1" fmla="*/ 15 h 1187"/>
                <a:gd name="T2" fmla="*/ 48 w 990"/>
                <a:gd name="T3" fmla="*/ 1148 h 1187"/>
                <a:gd name="T4" fmla="*/ 30 w 990"/>
                <a:gd name="T5" fmla="*/ 1133 h 1187"/>
                <a:gd name="T6" fmla="*/ 971 w 990"/>
                <a:gd name="T7" fmla="*/ 0 h 1187"/>
                <a:gd name="T8" fmla="*/ 990 w 990"/>
                <a:gd name="T9" fmla="*/ 15 h 1187"/>
                <a:gd name="T10" fmla="*/ 74 w 990"/>
                <a:gd name="T11" fmla="*/ 1155 h 1187"/>
                <a:gd name="T12" fmla="*/ 0 w 990"/>
                <a:gd name="T13" fmla="*/ 1187 h 1187"/>
                <a:gd name="T14" fmla="*/ 19 w 990"/>
                <a:gd name="T15" fmla="*/ 1108 h 1187"/>
                <a:gd name="T16" fmla="*/ 74 w 990"/>
                <a:gd name="T17" fmla="*/ 1155 h 11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0"/>
                <a:gd name="T28" fmla="*/ 0 h 1187"/>
                <a:gd name="T29" fmla="*/ 990 w 990"/>
                <a:gd name="T30" fmla="*/ 1187 h 11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0" h="1187">
                  <a:moveTo>
                    <a:pt x="990" y="15"/>
                  </a:moveTo>
                  <a:lnTo>
                    <a:pt x="48" y="1148"/>
                  </a:lnTo>
                  <a:lnTo>
                    <a:pt x="30" y="1133"/>
                  </a:lnTo>
                  <a:lnTo>
                    <a:pt x="971" y="0"/>
                  </a:lnTo>
                  <a:lnTo>
                    <a:pt x="990" y="15"/>
                  </a:lnTo>
                  <a:close/>
                  <a:moveTo>
                    <a:pt x="74" y="1155"/>
                  </a:moveTo>
                  <a:lnTo>
                    <a:pt x="0" y="1187"/>
                  </a:lnTo>
                  <a:lnTo>
                    <a:pt x="19" y="1108"/>
                  </a:lnTo>
                  <a:lnTo>
                    <a:pt x="74" y="1155"/>
                  </a:lnTo>
                  <a:close/>
                </a:path>
              </a:pathLst>
            </a:custGeom>
            <a:solidFill>
              <a:srgbClr val="000000"/>
            </a:solidFill>
            <a:ln w="3175" cap="flat">
              <a:solidFill>
                <a:srgbClr val="000000"/>
              </a:solidFill>
              <a:prstDash val="solid"/>
              <a:bevel/>
              <a:headEnd/>
              <a:tailEnd/>
            </a:ln>
          </p:spPr>
          <p:txBody>
            <a:bodyPr/>
            <a:lstStyle/>
            <a:p>
              <a:endParaRPr lang="en-US" sz="1100"/>
            </a:p>
          </p:txBody>
        </p:sp>
        <p:grpSp>
          <p:nvGrpSpPr>
            <p:cNvPr id="45" name="Group 69"/>
            <p:cNvGrpSpPr>
              <a:grpSpLocks/>
            </p:cNvGrpSpPr>
            <p:nvPr/>
          </p:nvGrpSpPr>
          <p:grpSpPr bwMode="auto">
            <a:xfrm>
              <a:off x="3549" y="3105"/>
              <a:ext cx="416" cy="278"/>
              <a:chOff x="4981" y="2783"/>
              <a:chExt cx="660" cy="439"/>
            </a:xfrm>
          </p:grpSpPr>
          <p:sp>
            <p:nvSpPr>
              <p:cNvPr id="160" name="Rectangle 70"/>
              <p:cNvSpPr>
                <a:spLocks noChangeArrowheads="1"/>
              </p:cNvSpPr>
              <p:nvPr/>
            </p:nvSpPr>
            <p:spPr bwMode="auto">
              <a:xfrm>
                <a:off x="4981" y="2783"/>
                <a:ext cx="397" cy="329"/>
              </a:xfrm>
              <a:prstGeom prst="rect">
                <a:avLst/>
              </a:prstGeom>
              <a:solidFill>
                <a:srgbClr val="FFFFFF"/>
              </a:solidFill>
              <a:ln w="9525">
                <a:noFill/>
                <a:miter lim="800000"/>
                <a:headEnd/>
                <a:tailEnd/>
              </a:ln>
            </p:spPr>
            <p:txBody>
              <a:bodyPr/>
              <a:lstStyle/>
              <a:p>
                <a:endParaRPr lang="en-US" sz="1400"/>
              </a:p>
            </p:txBody>
          </p:sp>
          <p:sp>
            <p:nvSpPr>
              <p:cNvPr id="161" name="Rectangle 71"/>
              <p:cNvSpPr>
                <a:spLocks noChangeArrowheads="1"/>
              </p:cNvSpPr>
              <p:nvPr/>
            </p:nvSpPr>
            <p:spPr bwMode="auto">
              <a:xfrm>
                <a:off x="5036" y="2810"/>
                <a:ext cx="605" cy="281"/>
              </a:xfrm>
              <a:prstGeom prst="rect">
                <a:avLst/>
              </a:prstGeom>
              <a:noFill/>
              <a:ln w="9525">
                <a:noFill/>
                <a:miter lim="800000"/>
                <a:headEnd/>
                <a:tailEnd/>
              </a:ln>
            </p:spPr>
            <p:txBody>
              <a:bodyPr wrap="none" lIns="0" tIns="0" rIns="0" bIns="0">
                <a:spAutoFit/>
              </a:bodyPr>
              <a:lstStyle/>
              <a:p>
                <a:pPr eaLnBrk="1" hangingPunct="1"/>
                <a:r>
                  <a:rPr lang="en-US" sz="1050" b="1">
                    <a:solidFill>
                      <a:srgbClr val="000000"/>
                    </a:solidFill>
                    <a:latin typeface="Arial" charset="0"/>
                  </a:rPr>
                  <a:t>Feed</a:t>
                </a:r>
                <a:endParaRPr lang="en-US" sz="1400">
                  <a:latin typeface="Arial" charset="0"/>
                </a:endParaRPr>
              </a:p>
            </p:txBody>
          </p:sp>
          <p:sp>
            <p:nvSpPr>
              <p:cNvPr id="162" name="Rectangle 72"/>
              <p:cNvSpPr>
                <a:spLocks noChangeArrowheads="1"/>
              </p:cNvSpPr>
              <p:nvPr/>
            </p:nvSpPr>
            <p:spPr bwMode="auto">
              <a:xfrm>
                <a:off x="5282" y="2810"/>
                <a:ext cx="87" cy="281"/>
              </a:xfrm>
              <a:prstGeom prst="rect">
                <a:avLst/>
              </a:prstGeom>
              <a:noFill/>
              <a:ln w="9525">
                <a:noFill/>
                <a:miter lim="800000"/>
                <a:headEnd/>
                <a:tailEnd/>
              </a:ln>
            </p:spPr>
            <p:txBody>
              <a:bodyPr wrap="none" lIns="0" tIns="0" rIns="0" bIns="0">
                <a:spAutoFit/>
              </a:bodyPr>
              <a:lstStyle/>
              <a:p>
                <a:pPr eaLnBrk="1" hangingPunct="1"/>
                <a:r>
                  <a:rPr lang="en-US" sz="1050" b="1">
                    <a:solidFill>
                      <a:srgbClr val="000000"/>
                    </a:solidFill>
                    <a:latin typeface="Arial" charset="0"/>
                  </a:rPr>
                  <a:t>-</a:t>
                </a:r>
                <a:endParaRPr lang="en-US" sz="1400">
                  <a:latin typeface="Arial" charset="0"/>
                </a:endParaRPr>
              </a:p>
            </p:txBody>
          </p:sp>
          <p:sp>
            <p:nvSpPr>
              <p:cNvPr id="163" name="Rectangle 73"/>
              <p:cNvSpPr>
                <a:spLocks noChangeArrowheads="1"/>
              </p:cNvSpPr>
              <p:nvPr/>
            </p:nvSpPr>
            <p:spPr bwMode="auto">
              <a:xfrm>
                <a:off x="5041" y="2941"/>
                <a:ext cx="594" cy="281"/>
              </a:xfrm>
              <a:prstGeom prst="rect">
                <a:avLst/>
              </a:prstGeom>
              <a:noFill/>
              <a:ln w="9525">
                <a:noFill/>
                <a:miter lim="800000"/>
                <a:headEnd/>
                <a:tailEnd/>
              </a:ln>
            </p:spPr>
            <p:txBody>
              <a:bodyPr wrap="none" lIns="0" tIns="0" rIns="0" bIns="0">
                <a:spAutoFit/>
              </a:bodyPr>
              <a:lstStyle/>
              <a:p>
                <a:pPr eaLnBrk="1" hangingPunct="1"/>
                <a:r>
                  <a:rPr lang="en-US" sz="1050" b="1">
                    <a:solidFill>
                      <a:srgbClr val="000000"/>
                    </a:solidFill>
                    <a:latin typeface="Arial" charset="0"/>
                  </a:rPr>
                  <a:t>back</a:t>
                </a:r>
                <a:endParaRPr lang="en-US" sz="1400">
                  <a:latin typeface="Arial" charset="0"/>
                </a:endParaRPr>
              </a:p>
            </p:txBody>
          </p:sp>
        </p:grpSp>
        <p:sp>
          <p:nvSpPr>
            <p:cNvPr id="46" name="Freeform 74"/>
            <p:cNvSpPr>
              <a:spLocks noEditPoints="1"/>
            </p:cNvSpPr>
            <p:nvPr/>
          </p:nvSpPr>
          <p:spPr bwMode="auto">
            <a:xfrm>
              <a:off x="3277" y="1715"/>
              <a:ext cx="415" cy="900"/>
            </a:xfrm>
            <a:custGeom>
              <a:avLst/>
              <a:gdLst>
                <a:gd name="T0" fmla="*/ 584 w 605"/>
                <a:gd name="T1" fmla="*/ 1088 h 1088"/>
                <a:gd name="T2" fmla="*/ 19 w 605"/>
                <a:gd name="T3" fmla="*/ 58 h 1088"/>
                <a:gd name="T4" fmla="*/ 40 w 605"/>
                <a:gd name="T5" fmla="*/ 47 h 1088"/>
                <a:gd name="T6" fmla="*/ 605 w 605"/>
                <a:gd name="T7" fmla="*/ 1076 h 1088"/>
                <a:gd name="T8" fmla="*/ 584 w 605"/>
                <a:gd name="T9" fmla="*/ 1088 h 1088"/>
                <a:gd name="T10" fmla="*/ 3 w 605"/>
                <a:gd name="T11" fmla="*/ 80 h 1088"/>
                <a:gd name="T12" fmla="*/ 0 w 605"/>
                <a:gd name="T13" fmla="*/ 0 h 1088"/>
                <a:gd name="T14" fmla="*/ 66 w 605"/>
                <a:gd name="T15" fmla="*/ 45 h 1088"/>
                <a:gd name="T16" fmla="*/ 3 w 605"/>
                <a:gd name="T17" fmla="*/ 80 h 10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5"/>
                <a:gd name="T28" fmla="*/ 0 h 1088"/>
                <a:gd name="T29" fmla="*/ 605 w 605"/>
                <a:gd name="T30" fmla="*/ 1088 h 10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5" h="1088">
                  <a:moveTo>
                    <a:pt x="584" y="1088"/>
                  </a:moveTo>
                  <a:lnTo>
                    <a:pt x="19" y="58"/>
                  </a:lnTo>
                  <a:lnTo>
                    <a:pt x="40" y="47"/>
                  </a:lnTo>
                  <a:lnTo>
                    <a:pt x="605" y="1076"/>
                  </a:lnTo>
                  <a:lnTo>
                    <a:pt x="584" y="1088"/>
                  </a:lnTo>
                  <a:close/>
                  <a:moveTo>
                    <a:pt x="3" y="80"/>
                  </a:moveTo>
                  <a:lnTo>
                    <a:pt x="0" y="0"/>
                  </a:lnTo>
                  <a:lnTo>
                    <a:pt x="66" y="45"/>
                  </a:lnTo>
                  <a:lnTo>
                    <a:pt x="3" y="80"/>
                  </a:lnTo>
                  <a:close/>
                </a:path>
              </a:pathLst>
            </a:custGeom>
            <a:solidFill>
              <a:srgbClr val="000000"/>
            </a:solidFill>
            <a:ln w="3175" cap="flat">
              <a:solidFill>
                <a:srgbClr val="000000"/>
              </a:solidFill>
              <a:prstDash val="solid"/>
              <a:bevel/>
              <a:headEnd/>
              <a:tailEnd/>
            </a:ln>
          </p:spPr>
          <p:txBody>
            <a:bodyPr/>
            <a:lstStyle/>
            <a:p>
              <a:endParaRPr lang="en-US" sz="1100"/>
            </a:p>
          </p:txBody>
        </p:sp>
        <p:sp>
          <p:nvSpPr>
            <p:cNvPr id="47" name="Freeform 75"/>
            <p:cNvSpPr>
              <a:spLocks noEditPoints="1"/>
            </p:cNvSpPr>
            <p:nvPr/>
          </p:nvSpPr>
          <p:spPr bwMode="auto">
            <a:xfrm>
              <a:off x="3516" y="1670"/>
              <a:ext cx="423" cy="942"/>
            </a:xfrm>
            <a:custGeom>
              <a:avLst/>
              <a:gdLst>
                <a:gd name="T0" fmla="*/ 21 w 630"/>
                <a:gd name="T1" fmla="*/ 0 h 1160"/>
                <a:gd name="T2" fmla="*/ 613 w 630"/>
                <a:gd name="T3" fmla="*/ 1101 h 1160"/>
                <a:gd name="T4" fmla="*/ 591 w 630"/>
                <a:gd name="T5" fmla="*/ 1113 h 1160"/>
                <a:gd name="T6" fmla="*/ 0 w 630"/>
                <a:gd name="T7" fmla="*/ 11 h 1160"/>
                <a:gd name="T8" fmla="*/ 21 w 630"/>
                <a:gd name="T9" fmla="*/ 0 h 1160"/>
                <a:gd name="T10" fmla="*/ 628 w 630"/>
                <a:gd name="T11" fmla="*/ 1079 h 1160"/>
                <a:gd name="T12" fmla="*/ 630 w 630"/>
                <a:gd name="T13" fmla="*/ 1160 h 1160"/>
                <a:gd name="T14" fmla="*/ 565 w 630"/>
                <a:gd name="T15" fmla="*/ 1114 h 1160"/>
                <a:gd name="T16" fmla="*/ 628 w 630"/>
                <a:gd name="T17" fmla="*/ 1079 h 11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0"/>
                <a:gd name="T28" fmla="*/ 0 h 1160"/>
                <a:gd name="T29" fmla="*/ 630 w 630"/>
                <a:gd name="T30" fmla="*/ 1160 h 11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0" h="1160">
                  <a:moveTo>
                    <a:pt x="21" y="0"/>
                  </a:moveTo>
                  <a:lnTo>
                    <a:pt x="613" y="1101"/>
                  </a:lnTo>
                  <a:lnTo>
                    <a:pt x="591" y="1113"/>
                  </a:lnTo>
                  <a:lnTo>
                    <a:pt x="0" y="11"/>
                  </a:lnTo>
                  <a:lnTo>
                    <a:pt x="21" y="0"/>
                  </a:lnTo>
                  <a:close/>
                  <a:moveTo>
                    <a:pt x="628" y="1079"/>
                  </a:moveTo>
                  <a:lnTo>
                    <a:pt x="630" y="1160"/>
                  </a:lnTo>
                  <a:lnTo>
                    <a:pt x="565" y="1114"/>
                  </a:lnTo>
                  <a:lnTo>
                    <a:pt x="628" y="1079"/>
                  </a:lnTo>
                  <a:close/>
                </a:path>
              </a:pathLst>
            </a:custGeom>
            <a:solidFill>
              <a:srgbClr val="000000"/>
            </a:solidFill>
            <a:ln w="3175" cap="flat">
              <a:solidFill>
                <a:srgbClr val="000000"/>
              </a:solidFill>
              <a:prstDash val="solid"/>
              <a:bevel/>
              <a:headEnd/>
              <a:tailEnd/>
            </a:ln>
          </p:spPr>
          <p:txBody>
            <a:bodyPr/>
            <a:lstStyle/>
            <a:p>
              <a:endParaRPr lang="en-US" sz="1100"/>
            </a:p>
          </p:txBody>
        </p:sp>
        <p:grpSp>
          <p:nvGrpSpPr>
            <p:cNvPr id="48" name="Group 76"/>
            <p:cNvGrpSpPr>
              <a:grpSpLocks/>
            </p:cNvGrpSpPr>
            <p:nvPr/>
          </p:nvGrpSpPr>
          <p:grpSpPr bwMode="auto">
            <a:xfrm>
              <a:off x="3645" y="2085"/>
              <a:ext cx="416" cy="265"/>
              <a:chOff x="5136" y="1180"/>
              <a:chExt cx="662" cy="420"/>
            </a:xfrm>
          </p:grpSpPr>
          <p:sp>
            <p:nvSpPr>
              <p:cNvPr id="156" name="Rectangle 77"/>
              <p:cNvSpPr>
                <a:spLocks noChangeArrowheads="1"/>
              </p:cNvSpPr>
              <p:nvPr/>
            </p:nvSpPr>
            <p:spPr bwMode="auto">
              <a:xfrm>
                <a:off x="5136" y="1180"/>
                <a:ext cx="398" cy="313"/>
              </a:xfrm>
              <a:prstGeom prst="rect">
                <a:avLst/>
              </a:prstGeom>
              <a:solidFill>
                <a:srgbClr val="FFFFFF"/>
              </a:solidFill>
              <a:ln w="9525">
                <a:noFill/>
                <a:miter lim="800000"/>
                <a:headEnd/>
                <a:tailEnd/>
              </a:ln>
            </p:spPr>
            <p:txBody>
              <a:bodyPr/>
              <a:lstStyle/>
              <a:p>
                <a:endParaRPr lang="en-US" sz="1400"/>
              </a:p>
            </p:txBody>
          </p:sp>
          <p:sp>
            <p:nvSpPr>
              <p:cNvPr id="157" name="Rectangle 78"/>
              <p:cNvSpPr>
                <a:spLocks noChangeArrowheads="1"/>
              </p:cNvSpPr>
              <p:nvPr/>
            </p:nvSpPr>
            <p:spPr bwMode="auto">
              <a:xfrm>
                <a:off x="5190" y="1202"/>
                <a:ext cx="608" cy="282"/>
              </a:xfrm>
              <a:prstGeom prst="rect">
                <a:avLst/>
              </a:prstGeom>
              <a:noFill/>
              <a:ln w="9525">
                <a:noFill/>
                <a:miter lim="800000"/>
                <a:headEnd/>
                <a:tailEnd/>
              </a:ln>
            </p:spPr>
            <p:txBody>
              <a:bodyPr wrap="none" lIns="0" tIns="0" rIns="0" bIns="0">
                <a:spAutoFit/>
              </a:bodyPr>
              <a:lstStyle/>
              <a:p>
                <a:pPr eaLnBrk="1" hangingPunct="1"/>
                <a:r>
                  <a:rPr lang="en-US" sz="1050" b="1">
                    <a:solidFill>
                      <a:srgbClr val="000000"/>
                    </a:solidFill>
                    <a:latin typeface="Arial" charset="0"/>
                  </a:rPr>
                  <a:t>Feed</a:t>
                </a:r>
                <a:endParaRPr lang="en-US" sz="1400">
                  <a:latin typeface="Arial" charset="0"/>
                </a:endParaRPr>
              </a:p>
            </p:txBody>
          </p:sp>
          <p:sp>
            <p:nvSpPr>
              <p:cNvPr id="158" name="Rectangle 79"/>
              <p:cNvSpPr>
                <a:spLocks noChangeArrowheads="1"/>
              </p:cNvSpPr>
              <p:nvPr/>
            </p:nvSpPr>
            <p:spPr bwMode="auto">
              <a:xfrm>
                <a:off x="5431" y="1202"/>
                <a:ext cx="87" cy="282"/>
              </a:xfrm>
              <a:prstGeom prst="rect">
                <a:avLst/>
              </a:prstGeom>
              <a:noFill/>
              <a:ln w="9525">
                <a:noFill/>
                <a:miter lim="800000"/>
                <a:headEnd/>
                <a:tailEnd/>
              </a:ln>
            </p:spPr>
            <p:txBody>
              <a:bodyPr wrap="none" lIns="0" tIns="0" rIns="0" bIns="0">
                <a:spAutoFit/>
              </a:bodyPr>
              <a:lstStyle/>
              <a:p>
                <a:pPr eaLnBrk="1" hangingPunct="1"/>
                <a:r>
                  <a:rPr lang="en-US" sz="1050" b="1">
                    <a:solidFill>
                      <a:srgbClr val="000000"/>
                    </a:solidFill>
                    <a:latin typeface="Arial" charset="0"/>
                  </a:rPr>
                  <a:t>-</a:t>
                </a:r>
                <a:endParaRPr lang="en-US" sz="1400">
                  <a:latin typeface="Arial" charset="0"/>
                </a:endParaRPr>
              </a:p>
            </p:txBody>
          </p:sp>
          <p:sp>
            <p:nvSpPr>
              <p:cNvPr id="159" name="Rectangle 80"/>
              <p:cNvSpPr>
                <a:spLocks noChangeArrowheads="1"/>
              </p:cNvSpPr>
              <p:nvPr/>
            </p:nvSpPr>
            <p:spPr bwMode="auto">
              <a:xfrm>
                <a:off x="5191" y="1318"/>
                <a:ext cx="596" cy="282"/>
              </a:xfrm>
              <a:prstGeom prst="rect">
                <a:avLst/>
              </a:prstGeom>
              <a:noFill/>
              <a:ln w="9525">
                <a:noFill/>
                <a:miter lim="800000"/>
                <a:headEnd/>
                <a:tailEnd/>
              </a:ln>
            </p:spPr>
            <p:txBody>
              <a:bodyPr wrap="none" lIns="0" tIns="0" rIns="0" bIns="0">
                <a:spAutoFit/>
              </a:bodyPr>
              <a:lstStyle/>
              <a:p>
                <a:pPr eaLnBrk="1" hangingPunct="1"/>
                <a:r>
                  <a:rPr lang="en-US" sz="1050" b="1">
                    <a:solidFill>
                      <a:srgbClr val="000000"/>
                    </a:solidFill>
                    <a:latin typeface="Arial" charset="0"/>
                  </a:rPr>
                  <a:t>back</a:t>
                </a:r>
                <a:endParaRPr lang="en-US" sz="1400">
                  <a:latin typeface="Arial" charset="0"/>
                </a:endParaRPr>
              </a:p>
            </p:txBody>
          </p:sp>
        </p:grpSp>
        <p:sp>
          <p:nvSpPr>
            <p:cNvPr id="49" name="Freeform 81"/>
            <p:cNvSpPr>
              <a:spLocks noEditPoints="1"/>
            </p:cNvSpPr>
            <p:nvPr/>
          </p:nvSpPr>
          <p:spPr bwMode="auto">
            <a:xfrm>
              <a:off x="2078" y="1494"/>
              <a:ext cx="1050" cy="543"/>
            </a:xfrm>
            <a:custGeom>
              <a:avLst/>
              <a:gdLst>
                <a:gd name="T0" fmla="*/ 0 w 1563"/>
                <a:gd name="T1" fmla="*/ 646 h 668"/>
                <a:gd name="T2" fmla="*/ 1503 w 1563"/>
                <a:gd name="T3" fmla="*/ 17 h 668"/>
                <a:gd name="T4" fmla="*/ 1513 w 1563"/>
                <a:gd name="T5" fmla="*/ 39 h 668"/>
                <a:gd name="T6" fmla="*/ 9 w 1563"/>
                <a:gd name="T7" fmla="*/ 668 h 668"/>
                <a:gd name="T8" fmla="*/ 0 w 1563"/>
                <a:gd name="T9" fmla="*/ 646 h 668"/>
                <a:gd name="T10" fmla="*/ 1483 w 1563"/>
                <a:gd name="T11" fmla="*/ 0 h 668"/>
                <a:gd name="T12" fmla="*/ 1563 w 1563"/>
                <a:gd name="T13" fmla="*/ 5 h 668"/>
                <a:gd name="T14" fmla="*/ 1511 w 1563"/>
                <a:gd name="T15" fmla="*/ 66 h 668"/>
                <a:gd name="T16" fmla="*/ 1483 w 1563"/>
                <a:gd name="T17" fmla="*/ 0 h 6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63"/>
                <a:gd name="T28" fmla="*/ 0 h 668"/>
                <a:gd name="T29" fmla="*/ 1563 w 1563"/>
                <a:gd name="T30" fmla="*/ 668 h 6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63" h="668">
                  <a:moveTo>
                    <a:pt x="0" y="646"/>
                  </a:moveTo>
                  <a:lnTo>
                    <a:pt x="1503" y="17"/>
                  </a:lnTo>
                  <a:lnTo>
                    <a:pt x="1513" y="39"/>
                  </a:lnTo>
                  <a:lnTo>
                    <a:pt x="9" y="668"/>
                  </a:lnTo>
                  <a:lnTo>
                    <a:pt x="0" y="646"/>
                  </a:lnTo>
                  <a:close/>
                  <a:moveTo>
                    <a:pt x="1483" y="0"/>
                  </a:moveTo>
                  <a:lnTo>
                    <a:pt x="1563" y="5"/>
                  </a:lnTo>
                  <a:lnTo>
                    <a:pt x="1511" y="66"/>
                  </a:lnTo>
                  <a:lnTo>
                    <a:pt x="1483" y="0"/>
                  </a:lnTo>
                  <a:close/>
                </a:path>
              </a:pathLst>
            </a:custGeom>
            <a:solidFill>
              <a:srgbClr val="000000"/>
            </a:solidFill>
            <a:ln w="3175" cap="flat">
              <a:solidFill>
                <a:srgbClr val="000000"/>
              </a:solidFill>
              <a:prstDash val="solid"/>
              <a:bevel/>
              <a:headEnd/>
              <a:tailEnd/>
            </a:ln>
          </p:spPr>
          <p:txBody>
            <a:bodyPr/>
            <a:lstStyle/>
            <a:p>
              <a:endParaRPr lang="en-US" sz="1100"/>
            </a:p>
          </p:txBody>
        </p:sp>
        <p:grpSp>
          <p:nvGrpSpPr>
            <p:cNvPr id="50" name="Group 82"/>
            <p:cNvGrpSpPr>
              <a:grpSpLocks/>
            </p:cNvGrpSpPr>
            <p:nvPr/>
          </p:nvGrpSpPr>
          <p:grpSpPr bwMode="auto">
            <a:xfrm>
              <a:off x="2194" y="1415"/>
              <a:ext cx="1600" cy="398"/>
              <a:chOff x="2830" y="96"/>
              <a:chExt cx="2540" cy="633"/>
            </a:xfrm>
          </p:grpSpPr>
          <p:sp>
            <p:nvSpPr>
              <p:cNvPr id="148" name="Rectangle 83"/>
              <p:cNvSpPr>
                <a:spLocks noChangeArrowheads="1"/>
              </p:cNvSpPr>
              <p:nvPr/>
            </p:nvSpPr>
            <p:spPr bwMode="auto">
              <a:xfrm>
                <a:off x="2830" y="96"/>
                <a:ext cx="1138" cy="521"/>
              </a:xfrm>
              <a:prstGeom prst="rect">
                <a:avLst/>
              </a:prstGeom>
              <a:solidFill>
                <a:srgbClr val="FFFFFF"/>
              </a:solidFill>
              <a:ln w="9525">
                <a:noFill/>
                <a:miter lim="800000"/>
                <a:headEnd/>
                <a:tailEnd/>
              </a:ln>
            </p:spPr>
            <p:txBody>
              <a:bodyPr/>
              <a:lstStyle/>
              <a:p>
                <a:endParaRPr lang="en-US" sz="1400"/>
              </a:p>
            </p:txBody>
          </p:sp>
          <p:sp>
            <p:nvSpPr>
              <p:cNvPr id="149" name="Rectangle 84"/>
              <p:cNvSpPr>
                <a:spLocks noChangeArrowheads="1"/>
              </p:cNvSpPr>
              <p:nvPr/>
            </p:nvSpPr>
            <p:spPr bwMode="auto">
              <a:xfrm>
                <a:off x="2891" y="118"/>
                <a:ext cx="90" cy="282"/>
              </a:xfrm>
              <a:prstGeom prst="rect">
                <a:avLst/>
              </a:prstGeom>
              <a:noFill/>
              <a:ln w="9525">
                <a:noFill/>
                <a:miter lim="800000"/>
                <a:headEnd/>
                <a:tailEnd/>
              </a:ln>
            </p:spPr>
            <p:txBody>
              <a:bodyPr wrap="none" lIns="0" tIns="0" rIns="0" bIns="0">
                <a:spAutoFit/>
              </a:bodyPr>
              <a:lstStyle/>
              <a:p>
                <a:pPr eaLnBrk="1" hangingPunct="1"/>
                <a:r>
                  <a:rPr lang="en-US" sz="1050">
                    <a:solidFill>
                      <a:srgbClr val="000000"/>
                    </a:solidFill>
                    <a:latin typeface="Arial" charset="0"/>
                  </a:rPr>
                  <a:t>•</a:t>
                </a:r>
                <a:endParaRPr lang="en-US" sz="1400">
                  <a:latin typeface="Arial" charset="0"/>
                </a:endParaRPr>
              </a:p>
            </p:txBody>
          </p:sp>
          <p:sp>
            <p:nvSpPr>
              <p:cNvPr id="150" name="Rectangle 85"/>
              <p:cNvSpPr>
                <a:spLocks noChangeArrowheads="1"/>
              </p:cNvSpPr>
              <p:nvPr/>
            </p:nvSpPr>
            <p:spPr bwMode="auto">
              <a:xfrm>
                <a:off x="2959" y="113"/>
                <a:ext cx="2177" cy="282"/>
              </a:xfrm>
              <a:prstGeom prst="rect">
                <a:avLst/>
              </a:prstGeom>
              <a:noFill/>
              <a:ln w="9525">
                <a:noFill/>
                <a:miter lim="800000"/>
                <a:headEnd/>
                <a:tailEnd/>
              </a:ln>
            </p:spPr>
            <p:txBody>
              <a:bodyPr wrap="none" lIns="0" tIns="0" rIns="0" bIns="0">
                <a:spAutoFit/>
              </a:bodyPr>
              <a:lstStyle/>
              <a:p>
                <a:pPr eaLnBrk="1" hangingPunct="1"/>
                <a:r>
                  <a:rPr lang="en-US" sz="1050" b="1">
                    <a:solidFill>
                      <a:srgbClr val="000000"/>
                    </a:solidFill>
                    <a:latin typeface="Arial" charset="0"/>
                  </a:rPr>
                  <a:t>Job, Duty &amp; Task </a:t>
                </a:r>
                <a:endParaRPr lang="en-US" sz="1400">
                  <a:latin typeface="Arial" charset="0"/>
                </a:endParaRPr>
              </a:p>
            </p:txBody>
          </p:sp>
          <p:sp>
            <p:nvSpPr>
              <p:cNvPr id="151" name="Rectangle 86"/>
              <p:cNvSpPr>
                <a:spLocks noChangeArrowheads="1"/>
              </p:cNvSpPr>
              <p:nvPr/>
            </p:nvSpPr>
            <p:spPr bwMode="auto">
              <a:xfrm>
                <a:off x="2979" y="222"/>
                <a:ext cx="1574" cy="282"/>
              </a:xfrm>
              <a:prstGeom prst="rect">
                <a:avLst/>
              </a:prstGeom>
              <a:noFill/>
              <a:ln w="9525">
                <a:noFill/>
                <a:miter lim="800000"/>
                <a:headEnd/>
                <a:tailEnd/>
              </a:ln>
            </p:spPr>
            <p:txBody>
              <a:bodyPr wrap="none" lIns="0" tIns="0" rIns="0" bIns="0">
                <a:spAutoFit/>
              </a:bodyPr>
              <a:lstStyle/>
              <a:p>
                <a:pPr eaLnBrk="1" hangingPunct="1"/>
                <a:r>
                  <a:rPr lang="en-US" sz="1050" b="1">
                    <a:solidFill>
                      <a:srgbClr val="000000"/>
                    </a:solidFill>
                    <a:latin typeface="Arial" charset="0"/>
                  </a:rPr>
                  <a:t>Descriptions</a:t>
                </a:r>
                <a:endParaRPr lang="en-US" sz="1400">
                  <a:latin typeface="Arial" charset="0"/>
                </a:endParaRPr>
              </a:p>
            </p:txBody>
          </p:sp>
          <p:sp>
            <p:nvSpPr>
              <p:cNvPr id="152" name="Rectangle 87"/>
              <p:cNvSpPr>
                <a:spLocks noChangeArrowheads="1"/>
              </p:cNvSpPr>
              <p:nvPr/>
            </p:nvSpPr>
            <p:spPr bwMode="auto">
              <a:xfrm>
                <a:off x="2891" y="337"/>
                <a:ext cx="90" cy="282"/>
              </a:xfrm>
              <a:prstGeom prst="rect">
                <a:avLst/>
              </a:prstGeom>
              <a:noFill/>
              <a:ln w="9525">
                <a:noFill/>
                <a:miter lim="800000"/>
                <a:headEnd/>
                <a:tailEnd/>
              </a:ln>
            </p:spPr>
            <p:txBody>
              <a:bodyPr wrap="none" lIns="0" tIns="0" rIns="0" bIns="0">
                <a:spAutoFit/>
              </a:bodyPr>
              <a:lstStyle/>
              <a:p>
                <a:pPr eaLnBrk="1" hangingPunct="1"/>
                <a:r>
                  <a:rPr lang="en-US" sz="1050">
                    <a:solidFill>
                      <a:srgbClr val="000000"/>
                    </a:solidFill>
                    <a:latin typeface="Arial" charset="0"/>
                  </a:rPr>
                  <a:t>•</a:t>
                </a:r>
                <a:endParaRPr lang="en-US" sz="1400">
                  <a:latin typeface="Arial" charset="0"/>
                </a:endParaRPr>
              </a:p>
            </p:txBody>
          </p:sp>
          <p:sp>
            <p:nvSpPr>
              <p:cNvPr id="153" name="Rectangle 88"/>
              <p:cNvSpPr>
                <a:spLocks noChangeArrowheads="1"/>
              </p:cNvSpPr>
              <p:nvPr/>
            </p:nvSpPr>
            <p:spPr bwMode="auto">
              <a:xfrm>
                <a:off x="2958" y="332"/>
                <a:ext cx="2412" cy="282"/>
              </a:xfrm>
              <a:prstGeom prst="rect">
                <a:avLst/>
              </a:prstGeom>
              <a:noFill/>
              <a:ln w="9525">
                <a:noFill/>
                <a:miter lim="800000"/>
                <a:headEnd/>
                <a:tailEnd/>
              </a:ln>
            </p:spPr>
            <p:txBody>
              <a:bodyPr wrap="none" lIns="0" tIns="0" rIns="0" bIns="0">
                <a:spAutoFit/>
              </a:bodyPr>
              <a:lstStyle/>
              <a:p>
                <a:pPr eaLnBrk="1" hangingPunct="1"/>
                <a:r>
                  <a:rPr lang="en-US" sz="1050" b="1">
                    <a:solidFill>
                      <a:srgbClr val="000000"/>
                    </a:solidFill>
                    <a:latin typeface="Arial" charset="0"/>
                  </a:rPr>
                  <a:t>Operator Scenarios</a:t>
                </a:r>
                <a:endParaRPr lang="en-US" sz="1400">
                  <a:latin typeface="Arial" charset="0"/>
                </a:endParaRPr>
              </a:p>
            </p:txBody>
          </p:sp>
          <p:sp>
            <p:nvSpPr>
              <p:cNvPr id="154" name="Rectangle 89"/>
              <p:cNvSpPr>
                <a:spLocks noChangeArrowheads="1"/>
              </p:cNvSpPr>
              <p:nvPr/>
            </p:nvSpPr>
            <p:spPr bwMode="auto">
              <a:xfrm>
                <a:off x="2891" y="447"/>
                <a:ext cx="90" cy="282"/>
              </a:xfrm>
              <a:prstGeom prst="rect">
                <a:avLst/>
              </a:prstGeom>
              <a:noFill/>
              <a:ln w="9525">
                <a:noFill/>
                <a:miter lim="800000"/>
                <a:headEnd/>
                <a:tailEnd/>
              </a:ln>
            </p:spPr>
            <p:txBody>
              <a:bodyPr wrap="none" lIns="0" tIns="0" rIns="0" bIns="0">
                <a:spAutoFit/>
              </a:bodyPr>
              <a:lstStyle/>
              <a:p>
                <a:pPr eaLnBrk="1" hangingPunct="1"/>
                <a:r>
                  <a:rPr lang="en-US" sz="1050">
                    <a:solidFill>
                      <a:srgbClr val="000000"/>
                    </a:solidFill>
                    <a:latin typeface="Arial" charset="0"/>
                  </a:rPr>
                  <a:t>•</a:t>
                </a:r>
                <a:endParaRPr lang="en-US" sz="1400">
                  <a:latin typeface="Arial" charset="0"/>
                </a:endParaRPr>
              </a:p>
            </p:txBody>
          </p:sp>
          <p:sp>
            <p:nvSpPr>
              <p:cNvPr id="155" name="Rectangle 90"/>
              <p:cNvSpPr>
                <a:spLocks noChangeArrowheads="1"/>
              </p:cNvSpPr>
              <p:nvPr/>
            </p:nvSpPr>
            <p:spPr bwMode="auto">
              <a:xfrm>
                <a:off x="2958" y="442"/>
                <a:ext cx="2372" cy="283"/>
              </a:xfrm>
              <a:prstGeom prst="rect">
                <a:avLst/>
              </a:prstGeom>
              <a:noFill/>
              <a:ln w="9525">
                <a:noFill/>
                <a:miter lim="800000"/>
                <a:headEnd/>
                <a:tailEnd/>
              </a:ln>
            </p:spPr>
            <p:txBody>
              <a:bodyPr wrap="none" lIns="0" tIns="0" rIns="0" bIns="0">
                <a:spAutoFit/>
              </a:bodyPr>
              <a:lstStyle/>
              <a:p>
                <a:pPr eaLnBrk="1" hangingPunct="1"/>
                <a:r>
                  <a:rPr lang="en-US" sz="1050" b="1">
                    <a:solidFill>
                      <a:srgbClr val="000000"/>
                    </a:solidFill>
                    <a:latin typeface="Arial" charset="0"/>
                  </a:rPr>
                  <a:t>Task Analysis Data</a:t>
                </a:r>
                <a:endParaRPr lang="en-US" sz="1400">
                  <a:latin typeface="Arial" charset="0"/>
                </a:endParaRPr>
              </a:p>
            </p:txBody>
          </p:sp>
        </p:grpSp>
        <p:sp>
          <p:nvSpPr>
            <p:cNvPr id="51" name="Freeform 91"/>
            <p:cNvSpPr>
              <a:spLocks noEditPoints="1"/>
            </p:cNvSpPr>
            <p:nvPr/>
          </p:nvSpPr>
          <p:spPr bwMode="auto">
            <a:xfrm>
              <a:off x="2405" y="1630"/>
              <a:ext cx="794" cy="403"/>
            </a:xfrm>
            <a:custGeom>
              <a:avLst/>
              <a:gdLst>
                <a:gd name="T0" fmla="*/ 1181 w 1181"/>
                <a:gd name="T1" fmla="*/ 23 h 497"/>
                <a:gd name="T2" fmla="*/ 60 w 1181"/>
                <a:gd name="T3" fmla="*/ 479 h 497"/>
                <a:gd name="T4" fmla="*/ 51 w 1181"/>
                <a:gd name="T5" fmla="*/ 457 h 497"/>
                <a:gd name="T6" fmla="*/ 1172 w 1181"/>
                <a:gd name="T7" fmla="*/ 0 h 497"/>
                <a:gd name="T8" fmla="*/ 1181 w 1181"/>
                <a:gd name="T9" fmla="*/ 23 h 497"/>
                <a:gd name="T10" fmla="*/ 80 w 1181"/>
                <a:gd name="T11" fmla="*/ 497 h 497"/>
                <a:gd name="T12" fmla="*/ 0 w 1181"/>
                <a:gd name="T13" fmla="*/ 490 h 497"/>
                <a:gd name="T14" fmla="*/ 53 w 1181"/>
                <a:gd name="T15" fmla="*/ 430 h 497"/>
                <a:gd name="T16" fmla="*/ 80 w 1181"/>
                <a:gd name="T17" fmla="*/ 497 h 4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81"/>
                <a:gd name="T28" fmla="*/ 0 h 497"/>
                <a:gd name="T29" fmla="*/ 1181 w 1181"/>
                <a:gd name="T30" fmla="*/ 497 h 4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81" h="497">
                  <a:moveTo>
                    <a:pt x="1181" y="23"/>
                  </a:moveTo>
                  <a:lnTo>
                    <a:pt x="60" y="479"/>
                  </a:lnTo>
                  <a:lnTo>
                    <a:pt x="51" y="457"/>
                  </a:lnTo>
                  <a:lnTo>
                    <a:pt x="1172" y="0"/>
                  </a:lnTo>
                  <a:lnTo>
                    <a:pt x="1181" y="23"/>
                  </a:lnTo>
                  <a:close/>
                  <a:moveTo>
                    <a:pt x="80" y="497"/>
                  </a:moveTo>
                  <a:lnTo>
                    <a:pt x="0" y="490"/>
                  </a:lnTo>
                  <a:lnTo>
                    <a:pt x="53" y="430"/>
                  </a:lnTo>
                  <a:lnTo>
                    <a:pt x="80" y="497"/>
                  </a:lnTo>
                  <a:close/>
                </a:path>
              </a:pathLst>
            </a:custGeom>
            <a:solidFill>
              <a:srgbClr val="000000"/>
            </a:solidFill>
            <a:ln w="3175" cap="flat">
              <a:solidFill>
                <a:srgbClr val="000000"/>
              </a:solidFill>
              <a:prstDash val="solid"/>
              <a:bevel/>
              <a:headEnd/>
              <a:tailEnd/>
            </a:ln>
          </p:spPr>
          <p:txBody>
            <a:bodyPr/>
            <a:lstStyle/>
            <a:p>
              <a:endParaRPr lang="en-US" sz="1100"/>
            </a:p>
          </p:txBody>
        </p:sp>
        <p:grpSp>
          <p:nvGrpSpPr>
            <p:cNvPr id="52" name="Group 92"/>
            <p:cNvGrpSpPr>
              <a:grpSpLocks/>
            </p:cNvGrpSpPr>
            <p:nvPr/>
          </p:nvGrpSpPr>
          <p:grpSpPr bwMode="auto">
            <a:xfrm>
              <a:off x="2640" y="1815"/>
              <a:ext cx="788" cy="389"/>
              <a:chOff x="3340" y="737"/>
              <a:chExt cx="1249" cy="617"/>
            </a:xfrm>
          </p:grpSpPr>
          <p:sp>
            <p:nvSpPr>
              <p:cNvPr id="142" name="Rectangle 93"/>
              <p:cNvSpPr>
                <a:spLocks noChangeArrowheads="1"/>
              </p:cNvSpPr>
              <p:nvPr/>
            </p:nvSpPr>
            <p:spPr bwMode="auto">
              <a:xfrm>
                <a:off x="3340" y="737"/>
                <a:ext cx="681" cy="521"/>
              </a:xfrm>
              <a:prstGeom prst="rect">
                <a:avLst/>
              </a:prstGeom>
              <a:solidFill>
                <a:srgbClr val="FFFFFF"/>
              </a:solidFill>
              <a:ln w="9525">
                <a:noFill/>
                <a:miter lim="800000"/>
                <a:headEnd/>
                <a:tailEnd/>
              </a:ln>
            </p:spPr>
            <p:txBody>
              <a:bodyPr/>
              <a:lstStyle/>
              <a:p>
                <a:endParaRPr lang="en-US" sz="1400"/>
              </a:p>
            </p:txBody>
          </p:sp>
          <p:grpSp>
            <p:nvGrpSpPr>
              <p:cNvPr id="143" name="Group 94"/>
              <p:cNvGrpSpPr>
                <a:grpSpLocks/>
              </p:cNvGrpSpPr>
              <p:nvPr/>
            </p:nvGrpSpPr>
            <p:grpSpPr bwMode="auto">
              <a:xfrm>
                <a:off x="3434" y="738"/>
                <a:ext cx="1155" cy="616"/>
                <a:chOff x="3399" y="752"/>
                <a:chExt cx="1155" cy="616"/>
              </a:xfrm>
            </p:grpSpPr>
            <p:sp>
              <p:nvSpPr>
                <p:cNvPr id="144" name="Rectangle 95"/>
                <p:cNvSpPr>
                  <a:spLocks noChangeArrowheads="1"/>
                </p:cNvSpPr>
                <p:nvPr/>
              </p:nvSpPr>
              <p:spPr bwMode="auto">
                <a:xfrm>
                  <a:off x="3399" y="752"/>
                  <a:ext cx="652" cy="282"/>
                </a:xfrm>
                <a:prstGeom prst="rect">
                  <a:avLst/>
                </a:prstGeom>
                <a:noFill/>
                <a:ln w="9525">
                  <a:noFill/>
                  <a:miter lim="800000"/>
                  <a:headEnd/>
                  <a:tailEnd/>
                </a:ln>
              </p:spPr>
              <p:txBody>
                <a:bodyPr wrap="none" lIns="0" tIns="0" rIns="0" bIns="0">
                  <a:spAutoFit/>
                </a:bodyPr>
                <a:lstStyle/>
                <a:p>
                  <a:pPr eaLnBrk="1" hangingPunct="1"/>
                  <a:r>
                    <a:rPr lang="en-US" sz="1050" b="1">
                      <a:solidFill>
                        <a:srgbClr val="000000"/>
                      </a:solidFill>
                      <a:latin typeface="Arial" charset="0"/>
                    </a:rPr>
                    <a:t>User </a:t>
                  </a:r>
                  <a:endParaRPr lang="en-US" sz="1400">
                    <a:latin typeface="Arial" charset="0"/>
                  </a:endParaRPr>
                </a:p>
              </p:txBody>
            </p:sp>
            <p:sp>
              <p:nvSpPr>
                <p:cNvPr id="145" name="Rectangle 96"/>
                <p:cNvSpPr>
                  <a:spLocks noChangeArrowheads="1"/>
                </p:cNvSpPr>
                <p:nvPr/>
              </p:nvSpPr>
              <p:spPr bwMode="auto">
                <a:xfrm>
                  <a:off x="3399" y="862"/>
                  <a:ext cx="1155" cy="282"/>
                </a:xfrm>
                <a:prstGeom prst="rect">
                  <a:avLst/>
                </a:prstGeom>
                <a:noFill/>
                <a:ln w="9525">
                  <a:noFill/>
                  <a:miter lim="800000"/>
                  <a:headEnd/>
                  <a:tailEnd/>
                </a:ln>
              </p:spPr>
              <p:txBody>
                <a:bodyPr wrap="none" lIns="0" tIns="0" rIns="0" bIns="0">
                  <a:spAutoFit/>
                </a:bodyPr>
                <a:lstStyle/>
                <a:p>
                  <a:pPr eaLnBrk="1" hangingPunct="1"/>
                  <a:r>
                    <a:rPr lang="en-US" sz="1050" b="1">
                      <a:solidFill>
                        <a:srgbClr val="000000"/>
                      </a:solidFill>
                      <a:latin typeface="Arial" charset="0"/>
                    </a:rPr>
                    <a:t>Interface </a:t>
                  </a:r>
                  <a:endParaRPr lang="en-US" sz="1400">
                    <a:latin typeface="Arial" charset="0"/>
                  </a:endParaRPr>
                </a:p>
              </p:txBody>
            </p:sp>
            <p:sp>
              <p:nvSpPr>
                <p:cNvPr id="146" name="Rectangle 97"/>
                <p:cNvSpPr>
                  <a:spLocks noChangeArrowheads="1"/>
                </p:cNvSpPr>
                <p:nvPr/>
              </p:nvSpPr>
              <p:spPr bwMode="auto">
                <a:xfrm>
                  <a:off x="3399" y="975"/>
                  <a:ext cx="865" cy="282"/>
                </a:xfrm>
                <a:prstGeom prst="rect">
                  <a:avLst/>
                </a:prstGeom>
                <a:noFill/>
                <a:ln w="9525">
                  <a:noFill/>
                  <a:miter lim="800000"/>
                  <a:headEnd/>
                  <a:tailEnd/>
                </a:ln>
              </p:spPr>
              <p:txBody>
                <a:bodyPr wrap="none" lIns="0" tIns="0" rIns="0" bIns="0">
                  <a:spAutoFit/>
                </a:bodyPr>
                <a:lstStyle/>
                <a:p>
                  <a:pPr eaLnBrk="1" hangingPunct="1"/>
                  <a:r>
                    <a:rPr lang="en-US" sz="1050" b="1">
                      <a:solidFill>
                        <a:srgbClr val="000000"/>
                      </a:solidFill>
                      <a:latin typeface="Arial" charset="0"/>
                    </a:rPr>
                    <a:t>Design</a:t>
                  </a:r>
                  <a:endParaRPr lang="en-US" sz="1400">
                    <a:latin typeface="Arial" charset="0"/>
                  </a:endParaRPr>
                </a:p>
              </p:txBody>
            </p:sp>
            <p:sp>
              <p:nvSpPr>
                <p:cNvPr id="147" name="Rectangle 98"/>
                <p:cNvSpPr>
                  <a:spLocks noChangeArrowheads="1"/>
                </p:cNvSpPr>
                <p:nvPr/>
              </p:nvSpPr>
              <p:spPr bwMode="auto">
                <a:xfrm>
                  <a:off x="3399" y="1086"/>
                  <a:ext cx="991" cy="282"/>
                </a:xfrm>
                <a:prstGeom prst="rect">
                  <a:avLst/>
                </a:prstGeom>
                <a:noFill/>
                <a:ln w="9525">
                  <a:noFill/>
                  <a:miter lim="800000"/>
                  <a:headEnd/>
                  <a:tailEnd/>
                </a:ln>
              </p:spPr>
              <p:txBody>
                <a:bodyPr wrap="none" lIns="0" tIns="0" rIns="0" bIns="0">
                  <a:spAutoFit/>
                </a:bodyPr>
                <a:lstStyle/>
                <a:p>
                  <a:pPr eaLnBrk="1" hangingPunct="1"/>
                  <a:r>
                    <a:rPr lang="en-US" sz="1050" b="1">
                      <a:solidFill>
                        <a:srgbClr val="000000"/>
                      </a:solidFill>
                      <a:latin typeface="Arial" charset="0"/>
                    </a:rPr>
                    <a:t>Support</a:t>
                  </a:r>
                  <a:endParaRPr lang="en-US" sz="1400">
                    <a:latin typeface="Arial" charset="0"/>
                  </a:endParaRPr>
                </a:p>
              </p:txBody>
            </p:sp>
          </p:grpSp>
        </p:grpSp>
        <p:sp>
          <p:nvSpPr>
            <p:cNvPr id="53" name="Freeform 99"/>
            <p:cNvSpPr>
              <a:spLocks noEditPoints="1"/>
            </p:cNvSpPr>
            <p:nvPr/>
          </p:nvSpPr>
          <p:spPr bwMode="auto">
            <a:xfrm>
              <a:off x="1712" y="2374"/>
              <a:ext cx="48" cy="1390"/>
            </a:xfrm>
            <a:custGeom>
              <a:avLst/>
              <a:gdLst>
                <a:gd name="T0" fmla="*/ 60 w 72"/>
                <a:gd name="T1" fmla="*/ 0 h 1713"/>
                <a:gd name="T2" fmla="*/ 48 w 72"/>
                <a:gd name="T3" fmla="*/ 1653 h 1713"/>
                <a:gd name="T4" fmla="*/ 24 w 72"/>
                <a:gd name="T5" fmla="*/ 1653 h 1713"/>
                <a:gd name="T6" fmla="*/ 36 w 72"/>
                <a:gd name="T7" fmla="*/ 0 h 1713"/>
                <a:gd name="T8" fmla="*/ 60 w 72"/>
                <a:gd name="T9" fmla="*/ 0 h 1713"/>
                <a:gd name="T10" fmla="*/ 72 w 72"/>
                <a:gd name="T11" fmla="*/ 1641 h 1713"/>
                <a:gd name="T12" fmla="*/ 35 w 72"/>
                <a:gd name="T13" fmla="*/ 1713 h 1713"/>
                <a:gd name="T14" fmla="*/ 0 w 72"/>
                <a:gd name="T15" fmla="*/ 1640 h 1713"/>
                <a:gd name="T16" fmla="*/ 72 w 72"/>
                <a:gd name="T17" fmla="*/ 1641 h 17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1713"/>
                <a:gd name="T29" fmla="*/ 72 w 72"/>
                <a:gd name="T30" fmla="*/ 1713 h 17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1713">
                  <a:moveTo>
                    <a:pt x="60" y="0"/>
                  </a:moveTo>
                  <a:lnTo>
                    <a:pt x="48" y="1653"/>
                  </a:lnTo>
                  <a:lnTo>
                    <a:pt x="24" y="1653"/>
                  </a:lnTo>
                  <a:lnTo>
                    <a:pt x="36" y="0"/>
                  </a:lnTo>
                  <a:lnTo>
                    <a:pt x="60" y="0"/>
                  </a:lnTo>
                  <a:close/>
                  <a:moveTo>
                    <a:pt x="72" y="1641"/>
                  </a:moveTo>
                  <a:lnTo>
                    <a:pt x="35" y="1713"/>
                  </a:lnTo>
                  <a:lnTo>
                    <a:pt x="0" y="1640"/>
                  </a:lnTo>
                  <a:lnTo>
                    <a:pt x="72" y="1641"/>
                  </a:lnTo>
                  <a:close/>
                </a:path>
              </a:pathLst>
            </a:custGeom>
            <a:solidFill>
              <a:srgbClr val="000000"/>
            </a:solidFill>
            <a:ln w="3175" cap="flat">
              <a:solidFill>
                <a:srgbClr val="000000"/>
              </a:solidFill>
              <a:prstDash val="solid"/>
              <a:bevel/>
              <a:headEnd/>
              <a:tailEnd/>
            </a:ln>
          </p:spPr>
          <p:txBody>
            <a:bodyPr/>
            <a:lstStyle/>
            <a:p>
              <a:endParaRPr lang="en-US" sz="1100"/>
            </a:p>
          </p:txBody>
        </p:sp>
        <p:sp>
          <p:nvSpPr>
            <p:cNvPr id="54" name="Rectangle 100"/>
            <p:cNvSpPr>
              <a:spLocks noChangeArrowheads="1"/>
            </p:cNvSpPr>
            <p:nvPr/>
          </p:nvSpPr>
          <p:spPr bwMode="auto">
            <a:xfrm>
              <a:off x="160" y="1342"/>
              <a:ext cx="4031" cy="2802"/>
            </a:xfrm>
            <a:prstGeom prst="rect">
              <a:avLst/>
            </a:prstGeom>
            <a:solidFill>
              <a:srgbClr val="F8F0DD"/>
            </a:solidFill>
            <a:ln w="12700">
              <a:solidFill>
                <a:schemeClr val="tx1"/>
              </a:solidFill>
              <a:miter lim="800000"/>
              <a:headEnd/>
              <a:tailEnd/>
            </a:ln>
          </p:spPr>
          <p:txBody>
            <a:bodyPr wrap="none" anchor="ctr"/>
            <a:lstStyle/>
            <a:p>
              <a:pPr algn="ctr" defTabSz="820738" eaLnBrk="1" hangingPunct="1"/>
              <a:endParaRPr lang="en-US" b="1">
                <a:latin typeface="Times New Roman" pitchFamily="18" charset="0"/>
              </a:endParaRPr>
            </a:p>
          </p:txBody>
        </p:sp>
        <p:sp>
          <p:nvSpPr>
            <p:cNvPr id="55" name="Rectangle 101"/>
            <p:cNvSpPr>
              <a:spLocks noChangeArrowheads="1"/>
            </p:cNvSpPr>
            <p:nvPr/>
          </p:nvSpPr>
          <p:spPr bwMode="auto">
            <a:xfrm>
              <a:off x="521" y="2574"/>
              <a:ext cx="376" cy="203"/>
            </a:xfrm>
            <a:prstGeom prst="rect">
              <a:avLst/>
            </a:prstGeom>
            <a:noFill/>
            <a:ln w="9525">
              <a:noFill/>
              <a:miter lim="800000"/>
              <a:headEnd/>
              <a:tailEnd/>
            </a:ln>
          </p:spPr>
          <p:txBody>
            <a:bodyPr wrap="none" lIns="0" tIns="0" rIns="0" bIns="0">
              <a:spAutoFit/>
            </a:bodyPr>
            <a:lstStyle/>
            <a:p>
              <a:pPr eaLnBrk="1" hangingPunct="1"/>
              <a:r>
                <a:rPr lang="en-US" sz="600" b="1">
                  <a:solidFill>
                    <a:srgbClr val="000000"/>
                  </a:solidFill>
                  <a:latin typeface="Arial" charset="0"/>
                </a:rPr>
                <a:t>Safety &amp;</a:t>
              </a:r>
            </a:p>
            <a:p>
              <a:pPr eaLnBrk="1" hangingPunct="1"/>
              <a:r>
                <a:rPr lang="en-US" sz="600" b="1">
                  <a:solidFill>
                    <a:srgbClr val="000000"/>
                  </a:solidFill>
                  <a:latin typeface="Arial" charset="0"/>
                </a:rPr>
                <a:t>Health</a:t>
              </a:r>
              <a:endParaRPr lang="en-US" sz="600">
                <a:latin typeface="Arial" charset="0"/>
              </a:endParaRPr>
            </a:p>
          </p:txBody>
        </p:sp>
        <p:sp>
          <p:nvSpPr>
            <p:cNvPr id="56" name="Rectangle 102"/>
            <p:cNvSpPr>
              <a:spLocks noChangeArrowheads="1"/>
            </p:cNvSpPr>
            <p:nvPr/>
          </p:nvSpPr>
          <p:spPr bwMode="auto">
            <a:xfrm>
              <a:off x="1575" y="3829"/>
              <a:ext cx="1243" cy="102"/>
            </a:xfrm>
            <a:prstGeom prst="rect">
              <a:avLst/>
            </a:prstGeom>
            <a:noFill/>
            <a:ln w="9525">
              <a:noFill/>
              <a:miter lim="800000"/>
              <a:headEnd/>
              <a:tailEnd/>
            </a:ln>
          </p:spPr>
          <p:txBody>
            <a:bodyPr wrap="square" lIns="0" tIns="0" rIns="0" bIns="0">
              <a:spAutoFit/>
            </a:bodyPr>
            <a:lstStyle/>
            <a:p>
              <a:pPr algn="ctr" eaLnBrk="1" hangingPunct="1"/>
              <a:r>
                <a:rPr lang="en-US" sz="600" dirty="0">
                  <a:solidFill>
                    <a:srgbClr val="000000"/>
                  </a:solidFill>
                  <a:latin typeface="Arial" charset="0"/>
                </a:rPr>
                <a:t>Survivability analysis results</a:t>
              </a:r>
              <a:endParaRPr lang="en-US" sz="600" dirty="0">
                <a:latin typeface="Arial" charset="0"/>
              </a:endParaRPr>
            </a:p>
          </p:txBody>
        </p:sp>
        <p:sp>
          <p:nvSpPr>
            <p:cNvPr id="57" name="Rectangle 103"/>
            <p:cNvSpPr>
              <a:spLocks noChangeArrowheads="1"/>
            </p:cNvSpPr>
            <p:nvPr/>
          </p:nvSpPr>
          <p:spPr bwMode="auto">
            <a:xfrm>
              <a:off x="1791" y="3980"/>
              <a:ext cx="700" cy="102"/>
            </a:xfrm>
            <a:prstGeom prst="rect">
              <a:avLst/>
            </a:prstGeom>
            <a:noFill/>
            <a:ln w="9525">
              <a:noFill/>
              <a:miter lim="800000"/>
              <a:headEnd/>
              <a:tailEnd/>
            </a:ln>
          </p:spPr>
          <p:txBody>
            <a:bodyPr wrap="none" lIns="0" tIns="0" rIns="0" bIns="0">
              <a:spAutoFit/>
            </a:bodyPr>
            <a:lstStyle/>
            <a:p>
              <a:pPr algn="ctr" eaLnBrk="1" hangingPunct="1"/>
              <a:r>
                <a:rPr lang="en-US" sz="600">
                  <a:solidFill>
                    <a:srgbClr val="000000"/>
                  </a:solidFill>
                  <a:latin typeface="Arial" charset="0"/>
                </a:rPr>
                <a:t>No. of Personnel</a:t>
              </a:r>
              <a:endParaRPr lang="en-US" sz="600">
                <a:latin typeface="Arial" charset="0"/>
              </a:endParaRPr>
            </a:p>
          </p:txBody>
        </p:sp>
        <p:sp>
          <p:nvSpPr>
            <p:cNvPr id="58" name="Rectangle 104"/>
            <p:cNvSpPr>
              <a:spLocks noChangeArrowheads="1"/>
            </p:cNvSpPr>
            <p:nvPr/>
          </p:nvSpPr>
          <p:spPr bwMode="auto">
            <a:xfrm>
              <a:off x="569" y="1543"/>
              <a:ext cx="611" cy="2"/>
            </a:xfrm>
            <a:prstGeom prst="rect">
              <a:avLst/>
            </a:prstGeom>
            <a:solidFill>
              <a:srgbClr val="DEEDFF"/>
            </a:solidFill>
            <a:ln w="9525">
              <a:noFill/>
              <a:miter lim="800000"/>
              <a:headEnd/>
              <a:tailEnd/>
            </a:ln>
          </p:spPr>
          <p:txBody>
            <a:bodyPr/>
            <a:lstStyle/>
            <a:p>
              <a:endParaRPr lang="en-US" sz="1400"/>
            </a:p>
          </p:txBody>
        </p:sp>
        <p:sp>
          <p:nvSpPr>
            <p:cNvPr id="59" name="Rectangle 105"/>
            <p:cNvSpPr>
              <a:spLocks noChangeArrowheads="1"/>
            </p:cNvSpPr>
            <p:nvPr/>
          </p:nvSpPr>
          <p:spPr bwMode="auto">
            <a:xfrm>
              <a:off x="569" y="1551"/>
              <a:ext cx="611" cy="2"/>
            </a:xfrm>
            <a:prstGeom prst="rect">
              <a:avLst/>
            </a:prstGeom>
            <a:solidFill>
              <a:srgbClr val="E4F0FF"/>
            </a:solidFill>
            <a:ln w="9525">
              <a:noFill/>
              <a:miter lim="800000"/>
              <a:headEnd/>
              <a:tailEnd/>
            </a:ln>
          </p:spPr>
          <p:txBody>
            <a:bodyPr/>
            <a:lstStyle/>
            <a:p>
              <a:endParaRPr lang="en-US" sz="1400"/>
            </a:p>
          </p:txBody>
        </p:sp>
        <p:sp>
          <p:nvSpPr>
            <p:cNvPr id="60" name="Line 106"/>
            <p:cNvSpPr>
              <a:spLocks noChangeShapeType="1"/>
            </p:cNvSpPr>
            <p:nvPr/>
          </p:nvSpPr>
          <p:spPr bwMode="auto">
            <a:xfrm flipH="1" flipV="1">
              <a:off x="1084" y="3936"/>
              <a:ext cx="2166" cy="0"/>
            </a:xfrm>
            <a:prstGeom prst="line">
              <a:avLst/>
            </a:prstGeom>
            <a:noFill/>
            <a:ln w="19050">
              <a:solidFill>
                <a:srgbClr val="000000"/>
              </a:solidFill>
              <a:round/>
              <a:headEnd/>
              <a:tailEnd type="triangle" w="med" len="med"/>
            </a:ln>
          </p:spPr>
          <p:txBody>
            <a:bodyPr lIns="0" tIns="0" rIns="0" bIns="0">
              <a:spAutoFit/>
            </a:bodyPr>
            <a:lstStyle/>
            <a:p>
              <a:endParaRPr lang="en-US" sz="1100"/>
            </a:p>
          </p:txBody>
        </p:sp>
        <p:sp>
          <p:nvSpPr>
            <p:cNvPr id="61" name="Line 107"/>
            <p:cNvSpPr>
              <a:spLocks noChangeShapeType="1"/>
            </p:cNvSpPr>
            <p:nvPr/>
          </p:nvSpPr>
          <p:spPr bwMode="auto">
            <a:xfrm flipH="1" flipV="1">
              <a:off x="1279" y="3940"/>
              <a:ext cx="2166" cy="0"/>
            </a:xfrm>
            <a:prstGeom prst="line">
              <a:avLst/>
            </a:prstGeom>
            <a:noFill/>
            <a:ln w="19050">
              <a:solidFill>
                <a:srgbClr val="000000"/>
              </a:solidFill>
              <a:round/>
              <a:headEnd type="triangle" w="med" len="med"/>
              <a:tailEnd/>
            </a:ln>
          </p:spPr>
          <p:txBody>
            <a:bodyPr lIns="0" tIns="0" rIns="0" bIns="0">
              <a:spAutoFit/>
            </a:bodyPr>
            <a:lstStyle/>
            <a:p>
              <a:endParaRPr lang="en-US" sz="1100"/>
            </a:p>
          </p:txBody>
        </p:sp>
        <p:sp>
          <p:nvSpPr>
            <p:cNvPr id="62" name="Line 108"/>
            <p:cNvSpPr>
              <a:spLocks noChangeShapeType="1"/>
            </p:cNvSpPr>
            <p:nvPr/>
          </p:nvSpPr>
          <p:spPr bwMode="auto">
            <a:xfrm>
              <a:off x="2536" y="2615"/>
              <a:ext cx="904" cy="0"/>
            </a:xfrm>
            <a:prstGeom prst="line">
              <a:avLst/>
            </a:prstGeom>
            <a:noFill/>
            <a:ln w="19050">
              <a:solidFill>
                <a:srgbClr val="000000"/>
              </a:solidFill>
              <a:round/>
              <a:headEnd type="none" w="sm" len="sm"/>
              <a:tailEnd type="triangle" w="med" len="med"/>
            </a:ln>
          </p:spPr>
          <p:txBody>
            <a:bodyPr lIns="0" tIns="0" rIns="0" bIns="0">
              <a:spAutoFit/>
            </a:bodyPr>
            <a:lstStyle/>
            <a:p>
              <a:endParaRPr lang="en-US" sz="1100"/>
            </a:p>
          </p:txBody>
        </p:sp>
        <p:sp>
          <p:nvSpPr>
            <p:cNvPr id="63" name="Line 109"/>
            <p:cNvSpPr>
              <a:spLocks noChangeShapeType="1"/>
            </p:cNvSpPr>
            <p:nvPr/>
          </p:nvSpPr>
          <p:spPr bwMode="auto">
            <a:xfrm flipV="1">
              <a:off x="3575" y="1702"/>
              <a:ext cx="2" cy="928"/>
            </a:xfrm>
            <a:prstGeom prst="line">
              <a:avLst/>
            </a:prstGeom>
            <a:noFill/>
            <a:ln w="19050">
              <a:solidFill>
                <a:srgbClr val="000000"/>
              </a:solidFill>
              <a:round/>
              <a:headEnd type="none" w="sm" len="sm"/>
              <a:tailEnd type="triangle" w="med" len="med"/>
            </a:ln>
          </p:spPr>
          <p:txBody>
            <a:bodyPr lIns="0" tIns="0" rIns="0" bIns="0">
              <a:spAutoFit/>
            </a:bodyPr>
            <a:lstStyle/>
            <a:p>
              <a:endParaRPr lang="en-US" sz="1100"/>
            </a:p>
          </p:txBody>
        </p:sp>
        <p:sp>
          <p:nvSpPr>
            <p:cNvPr id="64" name="Line 110"/>
            <p:cNvSpPr>
              <a:spLocks noChangeShapeType="1"/>
            </p:cNvSpPr>
            <p:nvPr/>
          </p:nvSpPr>
          <p:spPr bwMode="auto">
            <a:xfrm>
              <a:off x="3812" y="1645"/>
              <a:ext cx="2" cy="882"/>
            </a:xfrm>
            <a:prstGeom prst="line">
              <a:avLst/>
            </a:prstGeom>
            <a:noFill/>
            <a:ln w="19050">
              <a:solidFill>
                <a:srgbClr val="000000"/>
              </a:solidFill>
              <a:round/>
              <a:headEnd type="none" w="sm" len="sm"/>
              <a:tailEnd type="triangle" w="med" len="med"/>
            </a:ln>
          </p:spPr>
          <p:txBody>
            <a:bodyPr lIns="0" tIns="0" rIns="0" bIns="0">
              <a:spAutoFit/>
            </a:bodyPr>
            <a:lstStyle/>
            <a:p>
              <a:endParaRPr lang="en-US" sz="1100"/>
            </a:p>
          </p:txBody>
        </p:sp>
        <p:sp>
          <p:nvSpPr>
            <p:cNvPr id="65" name="Line 111"/>
            <p:cNvSpPr>
              <a:spLocks noChangeShapeType="1"/>
            </p:cNvSpPr>
            <p:nvPr/>
          </p:nvSpPr>
          <p:spPr bwMode="auto">
            <a:xfrm flipH="1" flipV="1">
              <a:off x="516" y="2705"/>
              <a:ext cx="0" cy="1042"/>
            </a:xfrm>
            <a:prstGeom prst="line">
              <a:avLst/>
            </a:prstGeom>
            <a:noFill/>
            <a:ln w="19050">
              <a:solidFill>
                <a:srgbClr val="000000"/>
              </a:solidFill>
              <a:round/>
              <a:headEnd type="triangle" w="med" len="med"/>
              <a:tailEnd type="triangle" w="med" len="med"/>
            </a:ln>
          </p:spPr>
          <p:txBody>
            <a:bodyPr lIns="0" tIns="0" rIns="0" bIns="0">
              <a:spAutoFit/>
            </a:bodyPr>
            <a:lstStyle/>
            <a:p>
              <a:endParaRPr lang="en-US" sz="1100"/>
            </a:p>
          </p:txBody>
        </p:sp>
        <p:sp>
          <p:nvSpPr>
            <p:cNvPr id="66" name="Rectangle 112"/>
            <p:cNvSpPr>
              <a:spLocks noChangeArrowheads="1"/>
            </p:cNvSpPr>
            <p:nvPr/>
          </p:nvSpPr>
          <p:spPr bwMode="auto">
            <a:xfrm>
              <a:off x="934" y="1450"/>
              <a:ext cx="995" cy="203"/>
            </a:xfrm>
            <a:prstGeom prst="rect">
              <a:avLst/>
            </a:prstGeom>
            <a:noFill/>
            <a:ln w="9525">
              <a:noFill/>
              <a:miter lim="800000"/>
              <a:headEnd/>
              <a:tailEnd/>
            </a:ln>
          </p:spPr>
          <p:txBody>
            <a:bodyPr lIns="0" tIns="0" rIns="0" bIns="0" anchor="ctr">
              <a:spAutoFit/>
            </a:bodyPr>
            <a:lstStyle/>
            <a:p>
              <a:pPr defTabSz="820738" eaLnBrk="1" hangingPunct="1"/>
              <a:r>
                <a:rPr lang="en-US" sz="600">
                  <a:latin typeface="Arial" charset="0"/>
                </a:rPr>
                <a:t>Available Space and Arrangement</a:t>
              </a:r>
              <a:endParaRPr lang="en-US">
                <a:latin typeface="Times New Roman" pitchFamily="18" charset="0"/>
              </a:endParaRPr>
            </a:p>
          </p:txBody>
        </p:sp>
        <p:sp>
          <p:nvSpPr>
            <p:cNvPr id="67" name="Line 113"/>
            <p:cNvSpPr>
              <a:spLocks noChangeShapeType="1"/>
            </p:cNvSpPr>
            <p:nvPr/>
          </p:nvSpPr>
          <p:spPr bwMode="auto">
            <a:xfrm flipV="1">
              <a:off x="518" y="1637"/>
              <a:ext cx="0" cy="888"/>
            </a:xfrm>
            <a:prstGeom prst="line">
              <a:avLst/>
            </a:prstGeom>
            <a:noFill/>
            <a:ln w="19050">
              <a:solidFill>
                <a:srgbClr val="000000"/>
              </a:solidFill>
              <a:round/>
              <a:headEnd type="triangle" w="med" len="med"/>
              <a:tailEnd type="triangle" w="med" len="med"/>
            </a:ln>
          </p:spPr>
          <p:txBody>
            <a:bodyPr lIns="0" tIns="0" rIns="0" bIns="0">
              <a:spAutoFit/>
            </a:bodyPr>
            <a:lstStyle/>
            <a:p>
              <a:endParaRPr lang="en-US" sz="1100"/>
            </a:p>
          </p:txBody>
        </p:sp>
        <p:sp>
          <p:nvSpPr>
            <p:cNvPr id="68" name="Rectangle 114"/>
            <p:cNvSpPr>
              <a:spLocks noChangeArrowheads="1"/>
            </p:cNvSpPr>
            <p:nvPr/>
          </p:nvSpPr>
          <p:spPr bwMode="auto">
            <a:xfrm>
              <a:off x="812" y="2026"/>
              <a:ext cx="706" cy="203"/>
            </a:xfrm>
            <a:prstGeom prst="rect">
              <a:avLst/>
            </a:prstGeom>
            <a:solidFill>
              <a:srgbClr val="F8F0DD"/>
            </a:solidFill>
            <a:ln w="9525" algn="ctr">
              <a:noFill/>
              <a:miter lim="800000"/>
              <a:headEnd/>
              <a:tailEnd/>
            </a:ln>
          </p:spPr>
          <p:txBody>
            <a:bodyPr lIns="0" tIns="0" rIns="0" bIns="0" anchor="ctr">
              <a:spAutoFit/>
            </a:bodyPr>
            <a:lstStyle/>
            <a:p>
              <a:pPr eaLnBrk="1" hangingPunct="1"/>
              <a:r>
                <a:rPr lang="en-US" sz="600">
                  <a:solidFill>
                    <a:srgbClr val="000000"/>
                  </a:solidFill>
                  <a:latin typeface="Arial" charset="0"/>
                </a:rPr>
                <a:t>Hazard Analysis Results </a:t>
              </a:r>
              <a:endParaRPr lang="en-US" sz="600">
                <a:latin typeface="Arial" charset="0"/>
              </a:endParaRPr>
            </a:p>
          </p:txBody>
        </p:sp>
        <p:sp>
          <p:nvSpPr>
            <p:cNvPr id="69" name="Text Box 115"/>
            <p:cNvSpPr txBox="1">
              <a:spLocks noChangeArrowheads="1"/>
            </p:cNvSpPr>
            <p:nvPr/>
          </p:nvSpPr>
          <p:spPr bwMode="auto">
            <a:xfrm>
              <a:off x="2587" y="2609"/>
              <a:ext cx="715" cy="163"/>
            </a:xfrm>
            <a:prstGeom prst="rect">
              <a:avLst/>
            </a:prstGeom>
            <a:solidFill>
              <a:srgbClr val="F8F0DD"/>
            </a:solidFill>
            <a:ln w="9525" algn="ctr">
              <a:noFill/>
              <a:miter lim="800000"/>
              <a:headEnd/>
              <a:tailEnd/>
            </a:ln>
          </p:spPr>
          <p:txBody>
            <a:bodyPr lIns="0" tIns="0" rIns="0" bIns="0" anchor="ctr">
              <a:spAutoFit/>
            </a:bodyPr>
            <a:lstStyle/>
            <a:p>
              <a:pPr eaLnBrk="1" hangingPunct="1">
                <a:lnSpc>
                  <a:spcPct val="80000"/>
                </a:lnSpc>
              </a:pPr>
              <a:r>
                <a:rPr lang="en-US" sz="600">
                  <a:latin typeface="Arial" charset="0"/>
                </a:rPr>
                <a:t>Task Analysis Data</a:t>
              </a:r>
            </a:p>
          </p:txBody>
        </p:sp>
        <p:sp>
          <p:nvSpPr>
            <p:cNvPr id="70" name="Rectangle 116"/>
            <p:cNvSpPr>
              <a:spLocks noChangeArrowheads="1"/>
            </p:cNvSpPr>
            <p:nvPr/>
          </p:nvSpPr>
          <p:spPr bwMode="auto">
            <a:xfrm>
              <a:off x="2537" y="2254"/>
              <a:ext cx="715" cy="81"/>
            </a:xfrm>
            <a:prstGeom prst="rect">
              <a:avLst/>
            </a:prstGeom>
            <a:solidFill>
              <a:srgbClr val="F8F0DD"/>
            </a:solidFill>
            <a:ln w="9525" algn="ctr">
              <a:noFill/>
              <a:miter lim="800000"/>
              <a:headEnd/>
              <a:tailEnd/>
            </a:ln>
          </p:spPr>
          <p:txBody>
            <a:bodyPr wrap="none" anchor="ctr"/>
            <a:lstStyle/>
            <a:p>
              <a:pPr algn="ctr" eaLnBrk="1" hangingPunct="1"/>
              <a:r>
                <a:rPr lang="en-US" sz="600">
                  <a:solidFill>
                    <a:srgbClr val="000000"/>
                  </a:solidFill>
                  <a:latin typeface="Arial" charset="0"/>
                </a:rPr>
                <a:t>Skill and Aptitude Rqmts </a:t>
              </a:r>
              <a:endParaRPr lang="en-US" sz="600">
                <a:latin typeface="Arial" charset="0"/>
              </a:endParaRPr>
            </a:p>
          </p:txBody>
        </p:sp>
        <p:grpSp>
          <p:nvGrpSpPr>
            <p:cNvPr id="71" name="Group 117"/>
            <p:cNvGrpSpPr>
              <a:grpSpLocks/>
            </p:cNvGrpSpPr>
            <p:nvPr/>
          </p:nvGrpSpPr>
          <p:grpSpPr bwMode="auto">
            <a:xfrm>
              <a:off x="3397" y="1815"/>
              <a:ext cx="358" cy="287"/>
              <a:chOff x="3063" y="1694"/>
              <a:chExt cx="358" cy="287"/>
            </a:xfrm>
          </p:grpSpPr>
          <p:sp>
            <p:nvSpPr>
              <p:cNvPr id="140" name="Rectangle 118"/>
              <p:cNvSpPr>
                <a:spLocks noChangeArrowheads="1"/>
              </p:cNvSpPr>
              <p:nvPr/>
            </p:nvSpPr>
            <p:spPr bwMode="auto">
              <a:xfrm>
                <a:off x="3063" y="1694"/>
                <a:ext cx="358" cy="287"/>
              </a:xfrm>
              <a:prstGeom prst="rect">
                <a:avLst/>
              </a:prstGeom>
              <a:solidFill>
                <a:srgbClr val="F8F0DD"/>
              </a:solidFill>
              <a:ln w="9525" algn="ctr">
                <a:noFill/>
                <a:miter lim="800000"/>
                <a:headEnd/>
                <a:tailEnd/>
              </a:ln>
            </p:spPr>
            <p:txBody>
              <a:bodyPr wrap="none" anchor="ctr"/>
              <a:lstStyle/>
              <a:p>
                <a:endParaRPr lang="en-US" sz="1400"/>
              </a:p>
            </p:txBody>
          </p:sp>
          <p:sp>
            <p:nvSpPr>
              <p:cNvPr id="141" name="Rectangle 119"/>
              <p:cNvSpPr>
                <a:spLocks noChangeArrowheads="1"/>
              </p:cNvSpPr>
              <p:nvPr/>
            </p:nvSpPr>
            <p:spPr bwMode="auto">
              <a:xfrm>
                <a:off x="3103" y="1714"/>
                <a:ext cx="259" cy="231"/>
              </a:xfrm>
              <a:prstGeom prst="rect">
                <a:avLst/>
              </a:prstGeom>
              <a:solidFill>
                <a:srgbClr val="F8F0DD"/>
              </a:solidFill>
              <a:ln w="9525" algn="ctr">
                <a:noFill/>
                <a:miter lim="800000"/>
                <a:headEnd/>
                <a:tailEnd/>
              </a:ln>
            </p:spPr>
            <p:txBody>
              <a:bodyPr wrap="none" anchor="ctr"/>
              <a:lstStyle/>
              <a:p>
                <a:pPr algn="ctr" eaLnBrk="1" hangingPunct="1"/>
                <a:r>
                  <a:rPr lang="en-US" sz="600">
                    <a:solidFill>
                      <a:srgbClr val="000000"/>
                    </a:solidFill>
                    <a:latin typeface="Arial" charset="0"/>
                  </a:rPr>
                  <a:t>Skill and</a:t>
                </a:r>
              </a:p>
              <a:p>
                <a:pPr algn="ctr" eaLnBrk="1" hangingPunct="1"/>
                <a:r>
                  <a:rPr lang="en-US" sz="600">
                    <a:solidFill>
                      <a:srgbClr val="000000"/>
                    </a:solidFill>
                    <a:latin typeface="Arial" charset="0"/>
                  </a:rPr>
                  <a:t>Aptitude</a:t>
                </a:r>
              </a:p>
              <a:p>
                <a:pPr algn="ctr" eaLnBrk="1" hangingPunct="1"/>
                <a:r>
                  <a:rPr lang="en-US" sz="600">
                    <a:solidFill>
                      <a:srgbClr val="000000"/>
                    </a:solidFill>
                    <a:latin typeface="Arial" charset="0"/>
                  </a:rPr>
                  <a:t>Rqmts </a:t>
                </a:r>
                <a:endParaRPr lang="en-US" sz="600">
                  <a:latin typeface="Arial" charset="0"/>
                </a:endParaRPr>
              </a:p>
            </p:txBody>
          </p:sp>
        </p:grpSp>
        <p:sp>
          <p:nvSpPr>
            <p:cNvPr id="72" name="Line 120"/>
            <p:cNvSpPr>
              <a:spLocks noChangeShapeType="1"/>
            </p:cNvSpPr>
            <p:nvPr/>
          </p:nvSpPr>
          <p:spPr bwMode="auto">
            <a:xfrm flipH="1" flipV="1">
              <a:off x="3688" y="2701"/>
              <a:ext cx="4" cy="1048"/>
            </a:xfrm>
            <a:prstGeom prst="line">
              <a:avLst/>
            </a:prstGeom>
            <a:noFill/>
            <a:ln w="19050">
              <a:solidFill>
                <a:srgbClr val="000000"/>
              </a:solidFill>
              <a:round/>
              <a:headEnd type="none" w="sm" len="sm"/>
              <a:tailEnd type="triangle" w="med" len="med"/>
            </a:ln>
          </p:spPr>
          <p:txBody>
            <a:bodyPr lIns="0" tIns="0" rIns="0" bIns="0">
              <a:spAutoFit/>
            </a:bodyPr>
            <a:lstStyle/>
            <a:p>
              <a:endParaRPr lang="en-US" sz="1100"/>
            </a:p>
          </p:txBody>
        </p:sp>
        <p:sp>
          <p:nvSpPr>
            <p:cNvPr id="73" name="Line 121"/>
            <p:cNvSpPr>
              <a:spLocks noChangeShapeType="1"/>
            </p:cNvSpPr>
            <p:nvPr/>
          </p:nvSpPr>
          <p:spPr bwMode="auto">
            <a:xfrm flipH="1">
              <a:off x="3860" y="2707"/>
              <a:ext cx="0" cy="1036"/>
            </a:xfrm>
            <a:prstGeom prst="line">
              <a:avLst/>
            </a:prstGeom>
            <a:noFill/>
            <a:ln w="19050">
              <a:solidFill>
                <a:srgbClr val="000000"/>
              </a:solidFill>
              <a:round/>
              <a:headEnd type="none" w="sm" len="sm"/>
              <a:tailEnd type="triangle" w="med" len="med"/>
            </a:ln>
          </p:spPr>
          <p:txBody>
            <a:bodyPr lIns="0" tIns="0" rIns="0" bIns="0">
              <a:spAutoFit/>
            </a:bodyPr>
            <a:lstStyle/>
            <a:p>
              <a:endParaRPr lang="en-US" sz="1100"/>
            </a:p>
          </p:txBody>
        </p:sp>
        <p:grpSp>
          <p:nvGrpSpPr>
            <p:cNvPr id="74" name="Group 122"/>
            <p:cNvGrpSpPr>
              <a:grpSpLocks/>
            </p:cNvGrpSpPr>
            <p:nvPr/>
          </p:nvGrpSpPr>
          <p:grpSpPr bwMode="auto">
            <a:xfrm>
              <a:off x="3686" y="2078"/>
              <a:ext cx="253" cy="176"/>
              <a:chOff x="3686" y="2078"/>
              <a:chExt cx="253" cy="176"/>
            </a:xfrm>
          </p:grpSpPr>
          <p:sp>
            <p:nvSpPr>
              <p:cNvPr id="138" name="Rectangle 123"/>
              <p:cNvSpPr>
                <a:spLocks noChangeArrowheads="1"/>
              </p:cNvSpPr>
              <p:nvPr/>
            </p:nvSpPr>
            <p:spPr bwMode="auto">
              <a:xfrm>
                <a:off x="3686" y="2078"/>
                <a:ext cx="253" cy="176"/>
              </a:xfrm>
              <a:prstGeom prst="rect">
                <a:avLst/>
              </a:prstGeom>
              <a:solidFill>
                <a:srgbClr val="F8F0DD"/>
              </a:solidFill>
              <a:ln w="9525" algn="ctr">
                <a:noFill/>
                <a:miter lim="800000"/>
                <a:headEnd/>
                <a:tailEnd/>
              </a:ln>
            </p:spPr>
            <p:txBody>
              <a:bodyPr wrap="none" anchor="ctr"/>
              <a:lstStyle/>
              <a:p>
                <a:endParaRPr lang="en-US" sz="1400"/>
              </a:p>
            </p:txBody>
          </p:sp>
          <p:sp>
            <p:nvSpPr>
              <p:cNvPr id="139" name="Rectangle 124"/>
              <p:cNvSpPr>
                <a:spLocks noChangeArrowheads="1"/>
              </p:cNvSpPr>
              <p:nvPr/>
            </p:nvSpPr>
            <p:spPr bwMode="auto">
              <a:xfrm>
                <a:off x="3686" y="2088"/>
                <a:ext cx="246" cy="154"/>
              </a:xfrm>
              <a:prstGeom prst="rect">
                <a:avLst/>
              </a:prstGeom>
              <a:solidFill>
                <a:srgbClr val="F8F0DD"/>
              </a:solidFill>
              <a:ln w="9525" algn="ctr">
                <a:noFill/>
                <a:miter lim="800000"/>
                <a:headEnd/>
                <a:tailEnd/>
              </a:ln>
            </p:spPr>
            <p:txBody>
              <a:bodyPr wrap="none" anchor="ctr"/>
              <a:lstStyle/>
              <a:p>
                <a:pPr eaLnBrk="1" hangingPunct="1"/>
                <a:r>
                  <a:rPr lang="en-US" sz="600">
                    <a:solidFill>
                      <a:srgbClr val="000000"/>
                    </a:solidFill>
                    <a:latin typeface="Arial" charset="0"/>
                  </a:rPr>
                  <a:t>Feed-</a:t>
                </a:r>
              </a:p>
              <a:p>
                <a:pPr eaLnBrk="1" hangingPunct="1"/>
                <a:r>
                  <a:rPr lang="en-US" sz="600">
                    <a:solidFill>
                      <a:srgbClr val="000000"/>
                    </a:solidFill>
                    <a:latin typeface="Arial" charset="0"/>
                  </a:rPr>
                  <a:t>back </a:t>
                </a:r>
                <a:endParaRPr lang="en-US" sz="600">
                  <a:latin typeface="Arial" charset="0"/>
                </a:endParaRPr>
              </a:p>
            </p:txBody>
          </p:sp>
        </p:grpSp>
        <p:grpSp>
          <p:nvGrpSpPr>
            <p:cNvPr id="75" name="Group 125"/>
            <p:cNvGrpSpPr>
              <a:grpSpLocks/>
            </p:cNvGrpSpPr>
            <p:nvPr/>
          </p:nvGrpSpPr>
          <p:grpSpPr bwMode="auto">
            <a:xfrm>
              <a:off x="3728" y="2995"/>
              <a:ext cx="258" cy="191"/>
              <a:chOff x="3728" y="2995"/>
              <a:chExt cx="258" cy="191"/>
            </a:xfrm>
          </p:grpSpPr>
          <p:sp>
            <p:nvSpPr>
              <p:cNvPr id="136" name="Rectangle 126"/>
              <p:cNvSpPr>
                <a:spLocks noChangeArrowheads="1"/>
              </p:cNvSpPr>
              <p:nvPr/>
            </p:nvSpPr>
            <p:spPr bwMode="auto">
              <a:xfrm>
                <a:off x="3736" y="2995"/>
                <a:ext cx="250" cy="191"/>
              </a:xfrm>
              <a:prstGeom prst="rect">
                <a:avLst/>
              </a:prstGeom>
              <a:solidFill>
                <a:srgbClr val="F8F0DD"/>
              </a:solidFill>
              <a:ln w="9525" algn="ctr">
                <a:noFill/>
                <a:miter lim="800000"/>
                <a:headEnd/>
                <a:tailEnd/>
              </a:ln>
            </p:spPr>
            <p:txBody>
              <a:bodyPr wrap="none" anchor="ctr"/>
              <a:lstStyle/>
              <a:p>
                <a:endParaRPr lang="en-US" sz="1400"/>
              </a:p>
            </p:txBody>
          </p:sp>
          <p:sp>
            <p:nvSpPr>
              <p:cNvPr id="137" name="Rectangle 127"/>
              <p:cNvSpPr>
                <a:spLocks noChangeArrowheads="1"/>
              </p:cNvSpPr>
              <p:nvPr/>
            </p:nvSpPr>
            <p:spPr bwMode="auto">
              <a:xfrm>
                <a:off x="3728" y="3011"/>
                <a:ext cx="251" cy="154"/>
              </a:xfrm>
              <a:prstGeom prst="rect">
                <a:avLst/>
              </a:prstGeom>
              <a:solidFill>
                <a:srgbClr val="F8F0DD"/>
              </a:solidFill>
              <a:ln w="9525" algn="ctr">
                <a:noFill/>
                <a:miter lim="800000"/>
                <a:headEnd/>
                <a:tailEnd/>
              </a:ln>
            </p:spPr>
            <p:txBody>
              <a:bodyPr wrap="none" anchor="ctr"/>
              <a:lstStyle/>
              <a:p>
                <a:pPr eaLnBrk="1" hangingPunct="1"/>
                <a:r>
                  <a:rPr lang="en-US" sz="600">
                    <a:solidFill>
                      <a:srgbClr val="000000"/>
                    </a:solidFill>
                    <a:latin typeface="Arial" charset="0"/>
                  </a:rPr>
                  <a:t>Feed-</a:t>
                </a:r>
              </a:p>
              <a:p>
                <a:pPr eaLnBrk="1" hangingPunct="1"/>
                <a:r>
                  <a:rPr lang="en-US" sz="600">
                    <a:solidFill>
                      <a:srgbClr val="000000"/>
                    </a:solidFill>
                    <a:latin typeface="Arial" charset="0"/>
                  </a:rPr>
                  <a:t>back </a:t>
                </a:r>
                <a:endParaRPr lang="en-US" sz="600">
                  <a:latin typeface="Arial" charset="0"/>
                </a:endParaRPr>
              </a:p>
            </p:txBody>
          </p:sp>
        </p:grpSp>
        <p:grpSp>
          <p:nvGrpSpPr>
            <p:cNvPr id="76" name="Group 128"/>
            <p:cNvGrpSpPr>
              <a:grpSpLocks/>
            </p:cNvGrpSpPr>
            <p:nvPr/>
          </p:nvGrpSpPr>
          <p:grpSpPr bwMode="auto">
            <a:xfrm>
              <a:off x="3477" y="3195"/>
              <a:ext cx="363" cy="171"/>
              <a:chOff x="3473" y="3355"/>
              <a:chExt cx="363" cy="171"/>
            </a:xfrm>
          </p:grpSpPr>
          <p:sp>
            <p:nvSpPr>
              <p:cNvPr id="134" name="Rectangle 129"/>
              <p:cNvSpPr>
                <a:spLocks noChangeArrowheads="1"/>
              </p:cNvSpPr>
              <p:nvPr/>
            </p:nvSpPr>
            <p:spPr bwMode="auto">
              <a:xfrm>
                <a:off x="3473" y="3355"/>
                <a:ext cx="322" cy="171"/>
              </a:xfrm>
              <a:prstGeom prst="rect">
                <a:avLst/>
              </a:prstGeom>
              <a:solidFill>
                <a:srgbClr val="F8F0DD"/>
              </a:solidFill>
              <a:ln w="9525" algn="ctr">
                <a:noFill/>
                <a:miter lim="800000"/>
                <a:headEnd/>
                <a:tailEnd/>
              </a:ln>
            </p:spPr>
            <p:txBody>
              <a:bodyPr wrap="none" anchor="ctr"/>
              <a:lstStyle/>
              <a:p>
                <a:endParaRPr lang="en-US" sz="1400"/>
              </a:p>
            </p:txBody>
          </p:sp>
          <p:sp>
            <p:nvSpPr>
              <p:cNvPr id="135" name="Rectangle 130"/>
              <p:cNvSpPr>
                <a:spLocks noChangeArrowheads="1"/>
              </p:cNvSpPr>
              <p:nvPr/>
            </p:nvSpPr>
            <p:spPr bwMode="auto">
              <a:xfrm>
                <a:off x="3494" y="3356"/>
                <a:ext cx="342" cy="154"/>
              </a:xfrm>
              <a:prstGeom prst="rect">
                <a:avLst/>
              </a:prstGeom>
              <a:solidFill>
                <a:srgbClr val="F8F0DD"/>
              </a:solidFill>
              <a:ln w="9525" algn="ctr">
                <a:noFill/>
                <a:miter lim="800000"/>
                <a:headEnd/>
                <a:tailEnd/>
              </a:ln>
            </p:spPr>
            <p:txBody>
              <a:bodyPr wrap="none" anchor="ctr"/>
              <a:lstStyle/>
              <a:p>
                <a:pPr algn="ctr" defTabSz="820738" eaLnBrk="1" hangingPunct="1"/>
                <a:r>
                  <a:rPr lang="en-US" sz="600">
                    <a:solidFill>
                      <a:srgbClr val="000000"/>
                    </a:solidFill>
                    <a:latin typeface="Arial" charset="0"/>
                  </a:rPr>
                  <a:t>No. of</a:t>
                </a:r>
              </a:p>
              <a:p>
                <a:pPr algn="ctr" defTabSz="820738" eaLnBrk="1" hangingPunct="1"/>
                <a:r>
                  <a:rPr lang="en-US" sz="600">
                    <a:solidFill>
                      <a:srgbClr val="000000"/>
                    </a:solidFill>
                    <a:latin typeface="Arial" charset="0"/>
                  </a:rPr>
                  <a:t>Personnel</a:t>
                </a:r>
                <a:endParaRPr lang="en-US">
                  <a:latin typeface="Times New Roman" pitchFamily="18" charset="0"/>
                </a:endParaRPr>
              </a:p>
            </p:txBody>
          </p:sp>
        </p:grpSp>
        <p:sp>
          <p:nvSpPr>
            <p:cNvPr id="77" name="Rectangle 131"/>
            <p:cNvSpPr>
              <a:spLocks noChangeArrowheads="1"/>
            </p:cNvSpPr>
            <p:nvPr/>
          </p:nvSpPr>
          <p:spPr bwMode="auto">
            <a:xfrm>
              <a:off x="1020" y="3534"/>
              <a:ext cx="747" cy="203"/>
            </a:xfrm>
            <a:prstGeom prst="rect">
              <a:avLst/>
            </a:prstGeom>
            <a:noFill/>
            <a:ln w="9525">
              <a:noFill/>
              <a:miter lim="800000"/>
              <a:headEnd/>
              <a:tailEnd/>
            </a:ln>
          </p:spPr>
          <p:txBody>
            <a:bodyPr lIns="0" tIns="0" rIns="0" bIns="0">
              <a:spAutoFit/>
            </a:bodyPr>
            <a:lstStyle/>
            <a:p>
              <a:pPr eaLnBrk="1" hangingPunct="1"/>
              <a:r>
                <a:rPr lang="en-US" sz="600">
                  <a:solidFill>
                    <a:srgbClr val="000000"/>
                  </a:solidFill>
                  <a:latin typeface="Arial" charset="0"/>
                </a:rPr>
                <a:t>Survivability</a:t>
              </a:r>
            </a:p>
            <a:p>
              <a:pPr eaLnBrk="1" hangingPunct="1"/>
              <a:r>
                <a:rPr lang="en-US" sz="600">
                  <a:solidFill>
                    <a:srgbClr val="000000"/>
                  </a:solidFill>
                  <a:latin typeface="Arial" charset="0"/>
                </a:rPr>
                <a:t>Analysis results</a:t>
              </a:r>
              <a:endParaRPr lang="en-US" sz="600">
                <a:latin typeface="Arial" charset="0"/>
              </a:endParaRPr>
            </a:p>
          </p:txBody>
        </p:sp>
        <p:grpSp>
          <p:nvGrpSpPr>
            <p:cNvPr id="78" name="Group 132"/>
            <p:cNvGrpSpPr>
              <a:grpSpLocks/>
            </p:cNvGrpSpPr>
            <p:nvPr/>
          </p:nvGrpSpPr>
          <p:grpSpPr bwMode="auto">
            <a:xfrm>
              <a:off x="346" y="1910"/>
              <a:ext cx="298" cy="253"/>
              <a:chOff x="306" y="1702"/>
              <a:chExt cx="298" cy="253"/>
            </a:xfrm>
          </p:grpSpPr>
          <p:sp>
            <p:nvSpPr>
              <p:cNvPr id="132" name="Rectangle 133"/>
              <p:cNvSpPr>
                <a:spLocks noChangeArrowheads="1"/>
              </p:cNvSpPr>
              <p:nvPr/>
            </p:nvSpPr>
            <p:spPr bwMode="auto">
              <a:xfrm>
                <a:off x="306" y="1702"/>
                <a:ext cx="298" cy="253"/>
              </a:xfrm>
              <a:prstGeom prst="rect">
                <a:avLst/>
              </a:prstGeom>
              <a:solidFill>
                <a:srgbClr val="F8F0DD"/>
              </a:solidFill>
              <a:ln w="9525" algn="ctr">
                <a:noFill/>
                <a:miter lim="800000"/>
                <a:headEnd/>
                <a:tailEnd/>
              </a:ln>
            </p:spPr>
            <p:txBody>
              <a:bodyPr wrap="none" anchor="ctr"/>
              <a:lstStyle/>
              <a:p>
                <a:endParaRPr lang="en-US" sz="1400"/>
              </a:p>
            </p:txBody>
          </p:sp>
          <p:sp>
            <p:nvSpPr>
              <p:cNvPr id="133" name="Rectangle 134"/>
              <p:cNvSpPr>
                <a:spLocks noChangeArrowheads="1"/>
              </p:cNvSpPr>
              <p:nvPr/>
            </p:nvSpPr>
            <p:spPr bwMode="auto">
              <a:xfrm>
                <a:off x="326" y="1710"/>
                <a:ext cx="255" cy="231"/>
              </a:xfrm>
              <a:prstGeom prst="rect">
                <a:avLst/>
              </a:prstGeom>
              <a:solidFill>
                <a:srgbClr val="F8F0DD"/>
              </a:solidFill>
              <a:ln w="9525" algn="ctr">
                <a:noFill/>
                <a:miter lim="800000"/>
                <a:headEnd/>
                <a:tailEnd/>
              </a:ln>
            </p:spPr>
            <p:txBody>
              <a:bodyPr wrap="none" anchor="ctr"/>
              <a:lstStyle/>
              <a:p>
                <a:pPr eaLnBrk="1" hangingPunct="1"/>
                <a:r>
                  <a:rPr lang="en-US" sz="600">
                    <a:solidFill>
                      <a:srgbClr val="000000"/>
                    </a:solidFill>
                    <a:latin typeface="Arial" charset="0"/>
                  </a:rPr>
                  <a:t>Share</a:t>
                </a:r>
              </a:p>
              <a:p>
                <a:pPr eaLnBrk="1" hangingPunct="1"/>
                <a:r>
                  <a:rPr lang="en-US" sz="600">
                    <a:solidFill>
                      <a:srgbClr val="000000"/>
                    </a:solidFill>
                    <a:latin typeface="Arial" charset="0"/>
                  </a:rPr>
                  <a:t>analysis</a:t>
                </a:r>
              </a:p>
              <a:p>
                <a:pPr eaLnBrk="1" hangingPunct="1"/>
                <a:r>
                  <a:rPr lang="en-US" sz="600">
                    <a:solidFill>
                      <a:srgbClr val="000000"/>
                    </a:solidFill>
                    <a:latin typeface="Arial" charset="0"/>
                  </a:rPr>
                  <a:t>results</a:t>
                </a:r>
              </a:p>
            </p:txBody>
          </p:sp>
        </p:grpSp>
        <p:grpSp>
          <p:nvGrpSpPr>
            <p:cNvPr id="79" name="Group 135"/>
            <p:cNvGrpSpPr>
              <a:grpSpLocks/>
            </p:cNvGrpSpPr>
            <p:nvPr/>
          </p:nvGrpSpPr>
          <p:grpSpPr bwMode="auto">
            <a:xfrm>
              <a:off x="346" y="3142"/>
              <a:ext cx="298" cy="253"/>
              <a:chOff x="306" y="1702"/>
              <a:chExt cx="298" cy="253"/>
            </a:xfrm>
          </p:grpSpPr>
          <p:sp>
            <p:nvSpPr>
              <p:cNvPr id="130" name="Rectangle 136"/>
              <p:cNvSpPr>
                <a:spLocks noChangeArrowheads="1"/>
              </p:cNvSpPr>
              <p:nvPr/>
            </p:nvSpPr>
            <p:spPr bwMode="auto">
              <a:xfrm>
                <a:off x="306" y="1702"/>
                <a:ext cx="298" cy="253"/>
              </a:xfrm>
              <a:prstGeom prst="rect">
                <a:avLst/>
              </a:prstGeom>
              <a:solidFill>
                <a:srgbClr val="F8F0DD"/>
              </a:solidFill>
              <a:ln w="9525" algn="ctr">
                <a:noFill/>
                <a:miter lim="800000"/>
                <a:headEnd/>
                <a:tailEnd/>
              </a:ln>
            </p:spPr>
            <p:txBody>
              <a:bodyPr wrap="none" anchor="ctr"/>
              <a:lstStyle/>
              <a:p>
                <a:endParaRPr lang="en-US" sz="1400"/>
              </a:p>
            </p:txBody>
          </p:sp>
          <p:sp>
            <p:nvSpPr>
              <p:cNvPr id="131" name="Rectangle 137"/>
              <p:cNvSpPr>
                <a:spLocks noChangeArrowheads="1"/>
              </p:cNvSpPr>
              <p:nvPr/>
            </p:nvSpPr>
            <p:spPr bwMode="auto">
              <a:xfrm>
                <a:off x="326" y="1710"/>
                <a:ext cx="255" cy="231"/>
              </a:xfrm>
              <a:prstGeom prst="rect">
                <a:avLst/>
              </a:prstGeom>
              <a:solidFill>
                <a:srgbClr val="F8F0DD"/>
              </a:solidFill>
              <a:ln w="9525" algn="ctr">
                <a:noFill/>
                <a:miter lim="800000"/>
                <a:headEnd/>
                <a:tailEnd/>
              </a:ln>
            </p:spPr>
            <p:txBody>
              <a:bodyPr wrap="none" anchor="ctr"/>
              <a:lstStyle/>
              <a:p>
                <a:pPr defTabSz="820738" eaLnBrk="1" hangingPunct="1"/>
                <a:r>
                  <a:rPr lang="en-US" sz="600">
                    <a:solidFill>
                      <a:srgbClr val="000000"/>
                    </a:solidFill>
                    <a:latin typeface="Arial" charset="0"/>
                  </a:rPr>
                  <a:t>Share</a:t>
                </a:r>
              </a:p>
              <a:p>
                <a:pPr defTabSz="820738" eaLnBrk="1" hangingPunct="1"/>
                <a:r>
                  <a:rPr lang="en-US" sz="600">
                    <a:solidFill>
                      <a:srgbClr val="000000"/>
                    </a:solidFill>
                    <a:latin typeface="Arial" charset="0"/>
                  </a:rPr>
                  <a:t>analysis</a:t>
                </a:r>
              </a:p>
              <a:p>
                <a:pPr defTabSz="820738" eaLnBrk="1" hangingPunct="1"/>
                <a:r>
                  <a:rPr lang="en-US" sz="600">
                    <a:solidFill>
                      <a:srgbClr val="000000"/>
                    </a:solidFill>
                    <a:latin typeface="Arial" charset="0"/>
                  </a:rPr>
                  <a:t>results</a:t>
                </a:r>
                <a:endParaRPr lang="en-US">
                  <a:latin typeface="Times New Roman" pitchFamily="18" charset="0"/>
                </a:endParaRPr>
              </a:p>
            </p:txBody>
          </p:sp>
        </p:grpSp>
        <p:sp>
          <p:nvSpPr>
            <p:cNvPr id="80" name="Rectangle 138"/>
            <p:cNvSpPr>
              <a:spLocks noChangeArrowheads="1"/>
            </p:cNvSpPr>
            <p:nvPr/>
          </p:nvSpPr>
          <p:spPr bwMode="auto">
            <a:xfrm>
              <a:off x="944" y="1619"/>
              <a:ext cx="842" cy="203"/>
            </a:xfrm>
            <a:prstGeom prst="rect">
              <a:avLst/>
            </a:prstGeom>
            <a:solidFill>
              <a:srgbClr val="F8F0DD"/>
            </a:solidFill>
            <a:ln w="9525" algn="ctr">
              <a:noFill/>
              <a:miter lim="800000"/>
              <a:headEnd/>
              <a:tailEnd/>
            </a:ln>
          </p:spPr>
          <p:txBody>
            <a:bodyPr lIns="0" tIns="0" rIns="0" bIns="0" anchor="ctr">
              <a:spAutoFit/>
            </a:bodyPr>
            <a:lstStyle/>
            <a:p>
              <a:pPr algn="ctr" defTabSz="820738" eaLnBrk="1" hangingPunct="1"/>
              <a:r>
                <a:rPr lang="en-US" sz="600">
                  <a:solidFill>
                    <a:srgbClr val="000000"/>
                  </a:solidFill>
                  <a:latin typeface="Arial" charset="0"/>
                </a:rPr>
                <a:t>Berthing and Hygiene Rqmts</a:t>
              </a:r>
              <a:endParaRPr lang="en-US">
                <a:latin typeface="Arial" charset="0"/>
              </a:endParaRPr>
            </a:p>
          </p:txBody>
        </p:sp>
        <p:sp>
          <p:nvSpPr>
            <p:cNvPr id="81" name="Rectangle 139"/>
            <p:cNvSpPr>
              <a:spLocks noChangeArrowheads="1"/>
            </p:cNvSpPr>
            <p:nvPr/>
          </p:nvSpPr>
          <p:spPr bwMode="auto">
            <a:xfrm>
              <a:off x="2269" y="1518"/>
              <a:ext cx="1002" cy="339"/>
            </a:xfrm>
            <a:prstGeom prst="rect">
              <a:avLst/>
            </a:prstGeom>
            <a:noFill/>
            <a:ln w="19050">
              <a:noFill/>
              <a:miter lim="800000"/>
              <a:headEnd/>
              <a:tailEnd type="none" w="sm" len="sm"/>
            </a:ln>
          </p:spPr>
          <p:txBody>
            <a:bodyPr lIns="0" tIns="0" rIns="0" bIns="0">
              <a:spAutoFit/>
            </a:bodyPr>
            <a:lstStyle/>
            <a:p>
              <a:pPr defTabSz="944563">
                <a:lnSpc>
                  <a:spcPct val="90000"/>
                </a:lnSpc>
                <a:spcBef>
                  <a:spcPct val="20000"/>
                </a:spcBef>
                <a:buClr>
                  <a:schemeClr val="tx2"/>
                </a:buClr>
                <a:buSzPct val="70000"/>
                <a:buFont typeface="Wingdings" pitchFamily="2" charset="2"/>
                <a:buChar char="¡"/>
              </a:pPr>
              <a:r>
                <a:rPr lang="en-US" sz="500">
                  <a:solidFill>
                    <a:srgbClr val="000000"/>
                  </a:solidFill>
                </a:rPr>
                <a:t> Job, Duty and Task Descriptions</a:t>
              </a:r>
            </a:p>
            <a:p>
              <a:pPr defTabSz="944563">
                <a:lnSpc>
                  <a:spcPct val="90000"/>
                </a:lnSpc>
                <a:spcBef>
                  <a:spcPct val="20000"/>
                </a:spcBef>
                <a:buClr>
                  <a:schemeClr val="tx2"/>
                </a:buClr>
                <a:buSzPct val="70000"/>
                <a:buFont typeface="Wingdings" pitchFamily="2" charset="2"/>
                <a:buChar char="¡"/>
              </a:pPr>
              <a:r>
                <a:rPr lang="en-US" sz="500">
                  <a:solidFill>
                    <a:srgbClr val="000000"/>
                  </a:solidFill>
                </a:rPr>
                <a:t> Operator Scenarios</a:t>
              </a:r>
            </a:p>
            <a:p>
              <a:pPr defTabSz="944563">
                <a:lnSpc>
                  <a:spcPct val="90000"/>
                </a:lnSpc>
                <a:spcBef>
                  <a:spcPct val="20000"/>
                </a:spcBef>
                <a:buClr>
                  <a:schemeClr val="tx2"/>
                </a:buClr>
                <a:buSzPct val="70000"/>
                <a:buFont typeface="Wingdings" pitchFamily="2" charset="2"/>
                <a:buChar char="¡"/>
              </a:pPr>
              <a:r>
                <a:rPr lang="en-US" sz="500">
                  <a:solidFill>
                    <a:srgbClr val="000000"/>
                  </a:solidFill>
                </a:rPr>
                <a:t> Task Analysis Data</a:t>
              </a:r>
            </a:p>
          </p:txBody>
        </p:sp>
        <p:sp>
          <p:nvSpPr>
            <p:cNvPr id="82" name="Rectangle 140"/>
            <p:cNvSpPr>
              <a:spLocks noChangeArrowheads="1"/>
            </p:cNvSpPr>
            <p:nvPr/>
          </p:nvSpPr>
          <p:spPr bwMode="auto">
            <a:xfrm>
              <a:off x="2396" y="1832"/>
              <a:ext cx="940" cy="203"/>
            </a:xfrm>
            <a:prstGeom prst="rect">
              <a:avLst/>
            </a:prstGeom>
            <a:solidFill>
              <a:srgbClr val="F8F0DD"/>
            </a:solidFill>
            <a:ln w="9525" algn="ctr">
              <a:noFill/>
              <a:miter lim="800000"/>
              <a:headEnd/>
              <a:tailEnd/>
            </a:ln>
          </p:spPr>
          <p:txBody>
            <a:bodyPr lIns="0" tIns="0" rIns="0" bIns="0" anchor="ctr">
              <a:spAutoFit/>
            </a:bodyPr>
            <a:lstStyle/>
            <a:p>
              <a:pPr defTabSz="820738" eaLnBrk="1" hangingPunct="1"/>
              <a:r>
                <a:rPr lang="en-US" sz="600">
                  <a:solidFill>
                    <a:srgbClr val="000000"/>
                  </a:solidFill>
                  <a:latin typeface="Arial" charset="0"/>
                </a:rPr>
                <a:t>User Interface Design Support</a:t>
              </a:r>
              <a:endParaRPr lang="en-US">
                <a:latin typeface="Times New Roman" pitchFamily="18" charset="0"/>
              </a:endParaRPr>
            </a:p>
          </p:txBody>
        </p:sp>
        <p:sp>
          <p:nvSpPr>
            <p:cNvPr id="83" name="Rectangle 141"/>
            <p:cNvSpPr>
              <a:spLocks noChangeArrowheads="1"/>
            </p:cNvSpPr>
            <p:nvPr/>
          </p:nvSpPr>
          <p:spPr bwMode="auto">
            <a:xfrm>
              <a:off x="3665" y="4029"/>
              <a:ext cx="477" cy="68"/>
            </a:xfrm>
            <a:prstGeom prst="rect">
              <a:avLst/>
            </a:prstGeom>
            <a:noFill/>
            <a:ln w="12700">
              <a:noFill/>
              <a:miter lim="800000"/>
              <a:headEnd/>
              <a:tailEnd/>
            </a:ln>
          </p:spPr>
          <p:txBody>
            <a:bodyPr lIns="0" tIns="0" rIns="0" bIns="0">
              <a:spAutoFit/>
            </a:bodyPr>
            <a:lstStyle/>
            <a:p>
              <a:pPr algn="r">
                <a:spcBef>
                  <a:spcPct val="50000"/>
                </a:spcBef>
              </a:pPr>
              <a:endParaRPr lang="en-US" altLang="en-US" sz="400">
                <a:latin typeface="Arial" charset="0"/>
              </a:endParaRPr>
            </a:p>
          </p:txBody>
        </p:sp>
        <p:sp>
          <p:nvSpPr>
            <p:cNvPr id="84" name="Rectangle 142"/>
            <p:cNvSpPr>
              <a:spLocks noChangeArrowheads="1"/>
            </p:cNvSpPr>
            <p:nvPr/>
          </p:nvSpPr>
          <p:spPr bwMode="auto">
            <a:xfrm>
              <a:off x="1048" y="2282"/>
              <a:ext cx="780" cy="610"/>
            </a:xfrm>
            <a:prstGeom prst="rect">
              <a:avLst/>
            </a:prstGeom>
            <a:solidFill>
              <a:srgbClr val="F8F0DD"/>
            </a:solidFill>
            <a:ln w="9525" algn="ctr">
              <a:noFill/>
              <a:miter lim="800000"/>
              <a:headEnd/>
              <a:tailEnd type="none" w="sm" len="sm"/>
            </a:ln>
          </p:spPr>
          <p:txBody>
            <a:bodyPr lIns="0" tIns="0" rIns="0" bIns="0" anchor="ctr">
              <a:spAutoFit/>
            </a:bodyPr>
            <a:lstStyle/>
            <a:p>
              <a:pPr defTabSz="820738" eaLnBrk="1" hangingPunct="1">
                <a:buClr>
                  <a:srgbClr val="000000"/>
                </a:buClr>
                <a:buSzPts val="800"/>
                <a:buFont typeface="Arial" charset="0"/>
                <a:buChar char="•"/>
              </a:pPr>
              <a:r>
                <a:rPr lang="en-US" sz="600" dirty="0">
                  <a:solidFill>
                    <a:srgbClr val="000000"/>
                  </a:solidFill>
                  <a:latin typeface="Arial" charset="0"/>
                </a:rPr>
                <a:t> Design and Performance</a:t>
              </a:r>
              <a:br>
                <a:rPr lang="en-US" sz="600" dirty="0">
                  <a:solidFill>
                    <a:srgbClr val="000000"/>
                  </a:solidFill>
                  <a:latin typeface="Arial" charset="0"/>
                </a:rPr>
              </a:br>
              <a:r>
                <a:rPr lang="en-US" sz="600" dirty="0">
                  <a:solidFill>
                    <a:srgbClr val="000000"/>
                  </a:solidFill>
                  <a:latin typeface="Arial" charset="0"/>
                </a:rPr>
                <a:t>  </a:t>
              </a:r>
              <a:r>
                <a:rPr lang="en-US" sz="600" dirty="0" smtClean="0">
                  <a:solidFill>
                    <a:srgbClr val="000000"/>
                  </a:solidFill>
                  <a:latin typeface="Arial" charset="0"/>
                </a:rPr>
                <a:t>Criteria</a:t>
              </a:r>
            </a:p>
            <a:p>
              <a:pPr defTabSz="820738" eaLnBrk="1" hangingPunct="1">
                <a:buClr>
                  <a:srgbClr val="000000"/>
                </a:buClr>
                <a:buSzPts val="800"/>
                <a:buFont typeface="Arial" charset="0"/>
                <a:buChar char="•"/>
              </a:pPr>
              <a:endParaRPr lang="en-US" sz="600" dirty="0">
                <a:solidFill>
                  <a:srgbClr val="000000"/>
                </a:solidFill>
                <a:latin typeface="Arial" charset="0"/>
              </a:endParaRPr>
            </a:p>
            <a:p>
              <a:pPr defTabSz="820738" eaLnBrk="1" hangingPunct="1">
                <a:buClr>
                  <a:srgbClr val="000000"/>
                </a:buClr>
                <a:buSzPts val="800"/>
                <a:buFont typeface="Arial" charset="0"/>
                <a:buChar char="•"/>
              </a:pPr>
              <a:r>
                <a:rPr lang="en-US" sz="600" dirty="0">
                  <a:solidFill>
                    <a:srgbClr val="000000"/>
                  </a:solidFill>
                  <a:latin typeface="Arial" charset="0"/>
                </a:rPr>
                <a:t> Inputs to Hazard Analysis</a:t>
              </a:r>
            </a:p>
          </p:txBody>
        </p:sp>
        <p:sp>
          <p:nvSpPr>
            <p:cNvPr id="85" name="Rectangle 143"/>
            <p:cNvSpPr>
              <a:spLocks noChangeArrowheads="1"/>
            </p:cNvSpPr>
            <p:nvPr/>
          </p:nvSpPr>
          <p:spPr bwMode="auto">
            <a:xfrm>
              <a:off x="740" y="2715"/>
              <a:ext cx="213" cy="104"/>
            </a:xfrm>
            <a:prstGeom prst="rect">
              <a:avLst/>
            </a:prstGeom>
            <a:gradFill rotWithShape="1">
              <a:gsLst>
                <a:gs pos="0">
                  <a:schemeClr val="accent1"/>
                </a:gs>
                <a:gs pos="100000">
                  <a:srgbClr val="E1EEF7"/>
                </a:gs>
              </a:gsLst>
              <a:lin ang="5400000" scaled="1"/>
            </a:gradFill>
            <a:ln w="9525">
              <a:solidFill>
                <a:schemeClr val="tx1"/>
              </a:solidFill>
              <a:miter lim="800000"/>
              <a:headEnd/>
              <a:tailEnd/>
            </a:ln>
            <a:effectLst>
              <a:outerShdw dist="35921" dir="2700000" algn="ctr" rotWithShape="0">
                <a:srgbClr val="808080"/>
              </a:outerShdw>
            </a:effectLst>
          </p:spPr>
          <p:txBody>
            <a:bodyPr wrap="none" anchor="ctr"/>
            <a:lstStyle/>
            <a:p>
              <a:pPr algn="ctr"/>
              <a:r>
                <a:rPr lang="en-US" sz="600" b="1">
                  <a:latin typeface="Arial" charset="0"/>
                </a:rPr>
                <a:t>E&amp;OH</a:t>
              </a:r>
            </a:p>
          </p:txBody>
        </p:sp>
        <p:sp>
          <p:nvSpPr>
            <p:cNvPr id="86" name="Rectangle 144"/>
            <p:cNvSpPr>
              <a:spLocks noChangeArrowheads="1"/>
            </p:cNvSpPr>
            <p:nvPr/>
          </p:nvSpPr>
          <p:spPr bwMode="auto">
            <a:xfrm>
              <a:off x="412" y="1458"/>
              <a:ext cx="477" cy="253"/>
            </a:xfrm>
            <a:prstGeom prst="rect">
              <a:avLst/>
            </a:prstGeom>
            <a:gradFill rotWithShape="1">
              <a:gsLst>
                <a:gs pos="0">
                  <a:srgbClr val="AED2EA"/>
                </a:gs>
                <a:gs pos="100000">
                  <a:srgbClr val="E1EEF7"/>
                </a:gs>
              </a:gsLst>
              <a:lin ang="5400000" scaled="1"/>
            </a:gradFill>
            <a:ln w="12700">
              <a:solidFill>
                <a:srgbClr val="000000"/>
              </a:solidFill>
              <a:miter lim="800000"/>
              <a:headEnd type="none" w="sm" len="sm"/>
              <a:tailEnd type="none" w="sm" len="sm"/>
            </a:ln>
            <a:effectLst>
              <a:outerShdw dist="35921" dir="2700000" algn="ctr" rotWithShape="0">
                <a:srgbClr val="808080"/>
              </a:outerShdw>
            </a:effectLst>
          </p:spPr>
          <p:txBody>
            <a:bodyPr lIns="16410" tIns="16410" rIns="16410" bIns="16410" anchor="ctr" anchorCtr="1"/>
            <a:lstStyle/>
            <a:p>
              <a:pPr defTabSz="847725"/>
              <a:r>
                <a:rPr lang="en-US" sz="600" b="1" dirty="0">
                  <a:solidFill>
                    <a:srgbClr val="000000"/>
                  </a:solidFill>
                  <a:latin typeface="Arial" charset="0"/>
                </a:rPr>
                <a:t>Habitability</a:t>
              </a:r>
            </a:p>
          </p:txBody>
        </p:sp>
        <p:sp>
          <p:nvSpPr>
            <p:cNvPr id="87" name="Rectangle 145"/>
            <p:cNvSpPr>
              <a:spLocks noChangeArrowheads="1"/>
            </p:cNvSpPr>
            <p:nvPr/>
          </p:nvSpPr>
          <p:spPr bwMode="auto">
            <a:xfrm>
              <a:off x="3448" y="1458"/>
              <a:ext cx="478" cy="235"/>
            </a:xfrm>
            <a:prstGeom prst="rect">
              <a:avLst/>
            </a:prstGeom>
            <a:gradFill rotWithShape="1">
              <a:gsLst>
                <a:gs pos="0">
                  <a:srgbClr val="AED2EA"/>
                </a:gs>
                <a:gs pos="100000">
                  <a:srgbClr val="E1EEF7"/>
                </a:gs>
              </a:gsLst>
              <a:lin ang="5400000" scaled="1"/>
            </a:gradFill>
            <a:ln w="12700">
              <a:solidFill>
                <a:srgbClr val="000000"/>
              </a:solidFill>
              <a:miter lim="800000"/>
              <a:headEnd type="none" w="sm" len="sm"/>
              <a:tailEnd type="none" w="sm" len="sm"/>
            </a:ln>
            <a:effectLst>
              <a:outerShdw dist="35921" dir="2700000" algn="ctr" rotWithShape="0">
                <a:srgbClr val="808080"/>
              </a:outerShdw>
            </a:effectLst>
          </p:spPr>
          <p:txBody>
            <a:bodyPr lIns="16410" tIns="16410" rIns="16410" bIns="16410" anchor="ctr" anchorCtr="1"/>
            <a:lstStyle/>
            <a:p>
              <a:pPr defTabSz="847725"/>
              <a:r>
                <a:rPr lang="en-US" sz="600" b="1">
                  <a:solidFill>
                    <a:srgbClr val="000000"/>
                  </a:solidFill>
                  <a:latin typeface="Arial" charset="0"/>
                </a:rPr>
                <a:t>Training</a:t>
              </a:r>
            </a:p>
          </p:txBody>
        </p:sp>
        <p:sp>
          <p:nvSpPr>
            <p:cNvPr id="88" name="Rectangle 146"/>
            <p:cNvSpPr>
              <a:spLocks noChangeArrowheads="1"/>
            </p:cNvSpPr>
            <p:nvPr/>
          </p:nvSpPr>
          <p:spPr bwMode="auto">
            <a:xfrm>
              <a:off x="3442" y="2526"/>
              <a:ext cx="478" cy="169"/>
            </a:xfrm>
            <a:prstGeom prst="rect">
              <a:avLst/>
            </a:prstGeom>
            <a:gradFill rotWithShape="1">
              <a:gsLst>
                <a:gs pos="0">
                  <a:srgbClr val="AED2EA"/>
                </a:gs>
                <a:gs pos="100000">
                  <a:srgbClr val="E1EEF7"/>
                </a:gs>
              </a:gsLst>
              <a:lin ang="5400000" scaled="1"/>
            </a:gradFill>
            <a:ln w="12700">
              <a:solidFill>
                <a:srgbClr val="000000"/>
              </a:solidFill>
              <a:miter lim="800000"/>
              <a:headEnd type="none" w="sm" len="sm"/>
              <a:tailEnd type="none" w="sm" len="sm"/>
            </a:ln>
            <a:effectLst>
              <a:outerShdw dist="35921" dir="2700000" algn="ctr" rotWithShape="0">
                <a:srgbClr val="808080"/>
              </a:outerShdw>
            </a:effectLst>
          </p:spPr>
          <p:txBody>
            <a:bodyPr lIns="16410" tIns="16410" rIns="16410" bIns="16410" anchor="ctr" anchorCtr="1"/>
            <a:lstStyle/>
            <a:p>
              <a:pPr defTabSz="847725"/>
              <a:r>
                <a:rPr lang="en-US" sz="600" b="1">
                  <a:solidFill>
                    <a:srgbClr val="000000"/>
                  </a:solidFill>
                  <a:latin typeface="Arial" charset="0"/>
                </a:rPr>
                <a:t>Personnel</a:t>
              </a:r>
            </a:p>
          </p:txBody>
        </p:sp>
        <p:sp>
          <p:nvSpPr>
            <p:cNvPr id="89" name="Rectangle 147"/>
            <p:cNvSpPr>
              <a:spLocks noChangeArrowheads="1"/>
            </p:cNvSpPr>
            <p:nvPr/>
          </p:nvSpPr>
          <p:spPr bwMode="auto">
            <a:xfrm>
              <a:off x="3252" y="3744"/>
              <a:ext cx="662" cy="247"/>
            </a:xfrm>
            <a:prstGeom prst="rect">
              <a:avLst/>
            </a:prstGeom>
            <a:gradFill rotWithShape="1">
              <a:gsLst>
                <a:gs pos="0">
                  <a:srgbClr val="AED2EA"/>
                </a:gs>
                <a:gs pos="100000">
                  <a:srgbClr val="E1EEF7"/>
                </a:gs>
              </a:gsLst>
              <a:lin ang="5400000" scaled="1"/>
            </a:gradFill>
            <a:ln w="12700">
              <a:solidFill>
                <a:srgbClr val="000000"/>
              </a:solidFill>
              <a:miter lim="800000"/>
              <a:headEnd type="none" w="sm" len="sm"/>
              <a:tailEnd type="none" w="sm" len="sm"/>
            </a:ln>
            <a:effectLst>
              <a:outerShdw dist="35921" dir="2700000" algn="ctr" rotWithShape="0">
                <a:srgbClr val="808080"/>
              </a:outerShdw>
            </a:effectLst>
          </p:spPr>
          <p:txBody>
            <a:bodyPr lIns="16410" tIns="16410" rIns="16410" bIns="16410" anchor="ctr" anchorCtr="1"/>
            <a:lstStyle/>
            <a:p>
              <a:pPr defTabSz="847725"/>
              <a:r>
                <a:rPr lang="en-US" sz="600" b="1">
                  <a:solidFill>
                    <a:srgbClr val="000000"/>
                  </a:solidFill>
                  <a:latin typeface="Arial" charset="0"/>
                </a:rPr>
                <a:t>Manpower</a:t>
              </a:r>
            </a:p>
          </p:txBody>
        </p:sp>
        <p:sp>
          <p:nvSpPr>
            <p:cNvPr id="90" name="Rectangle 148"/>
            <p:cNvSpPr>
              <a:spLocks noChangeArrowheads="1"/>
            </p:cNvSpPr>
            <p:nvPr/>
          </p:nvSpPr>
          <p:spPr bwMode="auto">
            <a:xfrm>
              <a:off x="1771" y="2472"/>
              <a:ext cx="756" cy="277"/>
            </a:xfrm>
            <a:prstGeom prst="rect">
              <a:avLst/>
            </a:prstGeom>
            <a:gradFill rotWithShape="1">
              <a:gsLst>
                <a:gs pos="0">
                  <a:srgbClr val="AED2EA"/>
                </a:gs>
                <a:gs pos="100000">
                  <a:srgbClr val="E1EEF7"/>
                </a:gs>
              </a:gsLst>
              <a:lin ang="5400000" scaled="1"/>
            </a:gradFill>
            <a:ln w="12700">
              <a:solidFill>
                <a:srgbClr val="000000"/>
              </a:solidFill>
              <a:miter lim="800000"/>
              <a:headEnd type="none" w="sm" len="sm"/>
              <a:tailEnd type="none" w="sm" len="sm"/>
            </a:ln>
            <a:effectLst>
              <a:outerShdw dist="35921" dir="2700000" algn="ctr" rotWithShape="0">
                <a:srgbClr val="808080"/>
              </a:outerShdw>
            </a:effectLst>
          </p:spPr>
          <p:txBody>
            <a:bodyPr lIns="16410" tIns="16410" rIns="16410" bIns="16410" anchor="ctr" anchorCtr="1"/>
            <a:lstStyle/>
            <a:p>
              <a:pPr algn="ctr" defTabSz="847725"/>
              <a:r>
                <a:rPr lang="en-US" sz="600" b="1">
                  <a:solidFill>
                    <a:srgbClr val="000000"/>
                  </a:solidFill>
                  <a:latin typeface="Arial" charset="0"/>
                </a:rPr>
                <a:t>Human Factors</a:t>
              </a:r>
            </a:p>
            <a:p>
              <a:pPr algn="ctr" defTabSz="847725"/>
              <a:r>
                <a:rPr lang="en-US" sz="600" b="1">
                  <a:solidFill>
                    <a:srgbClr val="000000"/>
                  </a:solidFill>
                  <a:latin typeface="Arial" charset="0"/>
                </a:rPr>
                <a:t>Engineering</a:t>
              </a:r>
            </a:p>
          </p:txBody>
        </p:sp>
        <p:sp>
          <p:nvSpPr>
            <p:cNvPr id="91" name="Rectangle 149"/>
            <p:cNvSpPr>
              <a:spLocks noChangeArrowheads="1"/>
            </p:cNvSpPr>
            <p:nvPr/>
          </p:nvSpPr>
          <p:spPr bwMode="auto">
            <a:xfrm>
              <a:off x="400" y="2528"/>
              <a:ext cx="478" cy="169"/>
            </a:xfrm>
            <a:prstGeom prst="rect">
              <a:avLst/>
            </a:prstGeom>
            <a:gradFill rotWithShape="1">
              <a:gsLst>
                <a:gs pos="0">
                  <a:srgbClr val="AED2EA"/>
                </a:gs>
                <a:gs pos="100000">
                  <a:srgbClr val="E1EEF7"/>
                </a:gs>
              </a:gsLst>
              <a:lin ang="5400000" scaled="1"/>
            </a:gradFill>
            <a:ln w="12700">
              <a:solidFill>
                <a:srgbClr val="000000"/>
              </a:solidFill>
              <a:miter lim="800000"/>
              <a:headEnd type="none" w="sm" len="sm"/>
              <a:tailEnd type="none" w="sm" len="sm"/>
            </a:ln>
            <a:effectLst>
              <a:outerShdw dist="35921" dir="2700000" algn="ctr" rotWithShape="0">
                <a:srgbClr val="808080"/>
              </a:outerShdw>
            </a:effectLst>
          </p:spPr>
          <p:txBody>
            <a:bodyPr lIns="16410" tIns="16410" rIns="16410" bIns="16410" anchor="ctr" anchorCtr="1"/>
            <a:lstStyle/>
            <a:p>
              <a:pPr algn="ctr" defTabSz="847725"/>
              <a:r>
                <a:rPr lang="en-US" sz="600" b="1">
                  <a:solidFill>
                    <a:srgbClr val="000000"/>
                  </a:solidFill>
                  <a:latin typeface="Arial" charset="0"/>
                </a:rPr>
                <a:t>Safety</a:t>
              </a:r>
            </a:p>
            <a:p>
              <a:pPr algn="ctr" defTabSz="847725"/>
              <a:r>
                <a:rPr lang="en-US" sz="600" b="1">
                  <a:solidFill>
                    <a:srgbClr val="000000"/>
                  </a:solidFill>
                  <a:latin typeface="Arial" charset="0"/>
                </a:rPr>
                <a:t>and Health</a:t>
              </a:r>
            </a:p>
          </p:txBody>
        </p:sp>
        <p:sp>
          <p:nvSpPr>
            <p:cNvPr id="92" name="Freeform 150"/>
            <p:cNvSpPr>
              <a:spLocks/>
            </p:cNvSpPr>
            <p:nvPr/>
          </p:nvSpPr>
          <p:spPr bwMode="auto">
            <a:xfrm rot="16200000">
              <a:off x="2496" y="3146"/>
              <a:ext cx="978" cy="206"/>
            </a:xfrm>
            <a:custGeom>
              <a:avLst/>
              <a:gdLst>
                <a:gd name="T0" fmla="*/ 0 w 289"/>
                <a:gd name="T1" fmla="*/ 240 h 241"/>
                <a:gd name="T2" fmla="*/ 144 w 289"/>
                <a:gd name="T3" fmla="*/ 240 h 241"/>
                <a:gd name="T4" fmla="*/ 144 w 289"/>
                <a:gd name="T5" fmla="*/ 0 h 241"/>
                <a:gd name="T6" fmla="*/ 288 w 289"/>
                <a:gd name="T7" fmla="*/ 0 h 241"/>
                <a:gd name="T8" fmla="*/ 0 60000 65536"/>
                <a:gd name="T9" fmla="*/ 0 60000 65536"/>
                <a:gd name="T10" fmla="*/ 0 60000 65536"/>
                <a:gd name="T11" fmla="*/ 0 60000 65536"/>
                <a:gd name="T12" fmla="*/ 0 w 289"/>
                <a:gd name="T13" fmla="*/ 0 h 241"/>
                <a:gd name="T14" fmla="*/ 289 w 289"/>
                <a:gd name="T15" fmla="*/ 241 h 241"/>
              </a:gdLst>
              <a:ahLst/>
              <a:cxnLst>
                <a:cxn ang="T8">
                  <a:pos x="T0" y="T1"/>
                </a:cxn>
                <a:cxn ang="T9">
                  <a:pos x="T2" y="T3"/>
                </a:cxn>
                <a:cxn ang="T10">
                  <a:pos x="T4" y="T5"/>
                </a:cxn>
                <a:cxn ang="T11">
                  <a:pos x="T6" y="T7"/>
                </a:cxn>
              </a:cxnLst>
              <a:rect l="T12" t="T13" r="T14" b="T15"/>
              <a:pathLst>
                <a:path w="289" h="241">
                  <a:moveTo>
                    <a:pt x="0" y="240"/>
                  </a:moveTo>
                  <a:lnTo>
                    <a:pt x="144" y="240"/>
                  </a:lnTo>
                  <a:lnTo>
                    <a:pt x="144" y="0"/>
                  </a:lnTo>
                  <a:lnTo>
                    <a:pt x="288" y="0"/>
                  </a:lnTo>
                </a:path>
              </a:pathLst>
            </a:custGeom>
            <a:noFill/>
            <a:ln w="19050" cap="rnd" cmpd="sng">
              <a:solidFill>
                <a:srgbClr val="000000"/>
              </a:solidFill>
              <a:prstDash val="solid"/>
              <a:round/>
              <a:headEnd type="triangle" w="lg" len="med"/>
              <a:tailEnd type="none" w="lg" len="med"/>
            </a:ln>
          </p:spPr>
          <p:txBody>
            <a:bodyPr lIns="0" tIns="0" rIns="0" bIns="0">
              <a:spAutoFit/>
            </a:bodyPr>
            <a:lstStyle/>
            <a:p>
              <a:endParaRPr lang="en-US" sz="1100"/>
            </a:p>
          </p:txBody>
        </p:sp>
        <p:sp>
          <p:nvSpPr>
            <p:cNvPr id="93" name="Text Box 151"/>
            <p:cNvSpPr txBox="1">
              <a:spLocks noChangeArrowheads="1"/>
            </p:cNvSpPr>
            <p:nvPr/>
          </p:nvSpPr>
          <p:spPr bwMode="auto">
            <a:xfrm>
              <a:off x="2501" y="3153"/>
              <a:ext cx="647" cy="406"/>
            </a:xfrm>
            <a:prstGeom prst="rect">
              <a:avLst/>
            </a:prstGeom>
            <a:solidFill>
              <a:srgbClr val="F8F0DD"/>
            </a:solidFill>
            <a:ln w="9525" algn="ctr">
              <a:noFill/>
              <a:miter lim="800000"/>
              <a:headEnd/>
              <a:tailEnd/>
            </a:ln>
          </p:spPr>
          <p:txBody>
            <a:bodyPr lIns="0" tIns="0" rIns="0" bIns="0" anchor="ctr">
              <a:spAutoFit/>
            </a:bodyPr>
            <a:lstStyle/>
            <a:p>
              <a:pPr eaLnBrk="1" hangingPunct="1"/>
              <a:r>
                <a:rPr lang="en-US" sz="600">
                  <a:latin typeface="Arial" charset="0"/>
                </a:rPr>
                <a:t>System, Job and</a:t>
              </a:r>
            </a:p>
            <a:p>
              <a:pPr eaLnBrk="1" hangingPunct="1"/>
              <a:r>
                <a:rPr lang="en-US" sz="600">
                  <a:latin typeface="Arial" charset="0"/>
                </a:rPr>
                <a:t>User Interface design</a:t>
              </a:r>
            </a:p>
          </p:txBody>
        </p:sp>
        <p:grpSp>
          <p:nvGrpSpPr>
            <p:cNvPr id="94" name="Group 152"/>
            <p:cNvGrpSpPr>
              <a:grpSpLocks/>
            </p:cNvGrpSpPr>
            <p:nvPr/>
          </p:nvGrpSpPr>
          <p:grpSpPr bwMode="auto">
            <a:xfrm>
              <a:off x="2308" y="2761"/>
              <a:ext cx="1040" cy="985"/>
              <a:chOff x="2308" y="2761"/>
              <a:chExt cx="1040" cy="985"/>
            </a:xfrm>
          </p:grpSpPr>
          <p:sp>
            <p:nvSpPr>
              <p:cNvPr id="127" name="Line 153"/>
              <p:cNvSpPr>
                <a:spLocks noChangeShapeType="1"/>
              </p:cNvSpPr>
              <p:nvPr/>
            </p:nvSpPr>
            <p:spPr bwMode="auto">
              <a:xfrm flipH="1" flipV="1">
                <a:off x="2308" y="2761"/>
                <a:ext cx="3" cy="758"/>
              </a:xfrm>
              <a:prstGeom prst="line">
                <a:avLst/>
              </a:prstGeom>
              <a:noFill/>
              <a:ln w="19050">
                <a:solidFill>
                  <a:srgbClr val="000000"/>
                </a:solidFill>
                <a:round/>
                <a:headEnd type="none" w="sm" len="sm"/>
                <a:tailEnd type="triangle" w="med" len="med"/>
              </a:ln>
            </p:spPr>
            <p:txBody>
              <a:bodyPr lIns="0" tIns="0" rIns="0" bIns="0">
                <a:spAutoFit/>
              </a:bodyPr>
              <a:lstStyle/>
              <a:p>
                <a:endParaRPr lang="en-US" sz="1100"/>
              </a:p>
            </p:txBody>
          </p:sp>
          <p:sp>
            <p:nvSpPr>
              <p:cNvPr id="128" name="Line 154"/>
              <p:cNvSpPr>
                <a:spLocks noChangeShapeType="1"/>
              </p:cNvSpPr>
              <p:nvPr/>
            </p:nvSpPr>
            <p:spPr bwMode="auto">
              <a:xfrm>
                <a:off x="2308" y="3516"/>
                <a:ext cx="1040" cy="0"/>
              </a:xfrm>
              <a:prstGeom prst="line">
                <a:avLst/>
              </a:prstGeom>
              <a:noFill/>
              <a:ln w="19050">
                <a:solidFill>
                  <a:schemeClr val="tx1"/>
                </a:solidFill>
                <a:round/>
                <a:headEnd/>
                <a:tailEnd/>
              </a:ln>
            </p:spPr>
            <p:txBody>
              <a:bodyPr/>
              <a:lstStyle/>
              <a:p>
                <a:endParaRPr lang="en-US" sz="1100"/>
              </a:p>
            </p:txBody>
          </p:sp>
          <p:sp>
            <p:nvSpPr>
              <p:cNvPr id="129" name="Line 155"/>
              <p:cNvSpPr>
                <a:spLocks noChangeShapeType="1"/>
              </p:cNvSpPr>
              <p:nvPr/>
            </p:nvSpPr>
            <p:spPr bwMode="auto">
              <a:xfrm>
                <a:off x="3348" y="3511"/>
                <a:ext cx="0" cy="235"/>
              </a:xfrm>
              <a:prstGeom prst="line">
                <a:avLst/>
              </a:prstGeom>
              <a:noFill/>
              <a:ln w="19050">
                <a:solidFill>
                  <a:schemeClr val="tx1"/>
                </a:solidFill>
                <a:round/>
                <a:headEnd/>
                <a:tailEnd/>
              </a:ln>
            </p:spPr>
            <p:txBody>
              <a:bodyPr/>
              <a:lstStyle/>
              <a:p>
                <a:endParaRPr lang="en-US" sz="1100"/>
              </a:p>
            </p:txBody>
          </p:sp>
        </p:grpSp>
        <p:sp>
          <p:nvSpPr>
            <p:cNvPr id="95" name="Rectangle 156"/>
            <p:cNvSpPr>
              <a:spLocks noChangeArrowheads="1"/>
            </p:cNvSpPr>
            <p:nvPr/>
          </p:nvSpPr>
          <p:spPr bwMode="auto">
            <a:xfrm>
              <a:off x="2345" y="3542"/>
              <a:ext cx="515" cy="203"/>
            </a:xfrm>
            <a:prstGeom prst="rect">
              <a:avLst/>
            </a:prstGeom>
            <a:noFill/>
            <a:ln w="9525">
              <a:noFill/>
              <a:miter lim="800000"/>
              <a:headEnd/>
              <a:tailEnd/>
            </a:ln>
          </p:spPr>
          <p:txBody>
            <a:bodyPr lIns="0" tIns="0" rIns="0" bIns="0">
              <a:spAutoFit/>
            </a:bodyPr>
            <a:lstStyle/>
            <a:p>
              <a:pPr algn="ctr" defTabSz="820738" eaLnBrk="1" hangingPunct="1"/>
              <a:r>
                <a:rPr lang="en-US" sz="600">
                  <a:solidFill>
                    <a:srgbClr val="000000"/>
                  </a:solidFill>
                  <a:latin typeface="Arial" charset="0"/>
                </a:rPr>
                <a:t>No. of Personnel</a:t>
              </a:r>
              <a:endParaRPr lang="en-US">
                <a:latin typeface="Times New Roman" pitchFamily="18" charset="0"/>
              </a:endParaRPr>
            </a:p>
          </p:txBody>
        </p:sp>
        <p:sp>
          <p:nvSpPr>
            <p:cNvPr id="96" name="Rectangle 157"/>
            <p:cNvSpPr>
              <a:spLocks noChangeArrowheads="1"/>
            </p:cNvSpPr>
            <p:nvPr/>
          </p:nvSpPr>
          <p:spPr bwMode="auto">
            <a:xfrm>
              <a:off x="408" y="3744"/>
              <a:ext cx="662" cy="253"/>
            </a:xfrm>
            <a:prstGeom prst="rect">
              <a:avLst/>
            </a:prstGeom>
            <a:gradFill rotWithShape="1">
              <a:gsLst>
                <a:gs pos="0">
                  <a:srgbClr val="AED2EA"/>
                </a:gs>
                <a:gs pos="100000">
                  <a:srgbClr val="E1EEF7"/>
                </a:gs>
              </a:gsLst>
              <a:lin ang="5400000" scaled="1"/>
            </a:gradFill>
            <a:ln w="12700">
              <a:solidFill>
                <a:srgbClr val="000000"/>
              </a:solidFill>
              <a:miter lim="800000"/>
              <a:headEnd type="none" w="sm" len="sm"/>
              <a:tailEnd type="none" w="sm" len="sm"/>
            </a:ln>
            <a:effectLst>
              <a:outerShdw dist="35921" dir="2700000" algn="ctr" rotWithShape="0">
                <a:srgbClr val="808080"/>
              </a:outerShdw>
            </a:effectLst>
          </p:spPr>
          <p:txBody>
            <a:bodyPr lIns="16410" tIns="16410" rIns="16410" bIns="16410" anchor="ctr" anchorCtr="1"/>
            <a:lstStyle/>
            <a:p>
              <a:pPr defTabSz="847725"/>
              <a:r>
                <a:rPr lang="en-US" sz="600" b="1">
                  <a:solidFill>
                    <a:srgbClr val="000000"/>
                  </a:solidFill>
                  <a:latin typeface="Arial" charset="0"/>
                </a:rPr>
                <a:t>Survivability</a:t>
              </a:r>
            </a:p>
          </p:txBody>
        </p:sp>
        <p:grpSp>
          <p:nvGrpSpPr>
            <p:cNvPr id="97" name="Group 158"/>
            <p:cNvGrpSpPr>
              <a:grpSpLocks/>
            </p:cNvGrpSpPr>
            <p:nvPr/>
          </p:nvGrpSpPr>
          <p:grpSpPr bwMode="auto">
            <a:xfrm>
              <a:off x="808" y="2763"/>
              <a:ext cx="877" cy="978"/>
              <a:chOff x="975" y="2763"/>
              <a:chExt cx="877" cy="978"/>
            </a:xfrm>
          </p:grpSpPr>
          <p:sp>
            <p:nvSpPr>
              <p:cNvPr id="124" name="Line 159"/>
              <p:cNvSpPr>
                <a:spLocks noChangeShapeType="1"/>
              </p:cNvSpPr>
              <p:nvPr/>
            </p:nvSpPr>
            <p:spPr bwMode="auto">
              <a:xfrm flipV="1">
                <a:off x="1850" y="2763"/>
                <a:ext cx="2" cy="754"/>
              </a:xfrm>
              <a:prstGeom prst="line">
                <a:avLst/>
              </a:prstGeom>
              <a:noFill/>
              <a:ln w="19050">
                <a:solidFill>
                  <a:srgbClr val="000000"/>
                </a:solidFill>
                <a:round/>
                <a:headEnd type="none" w="sm" len="sm"/>
                <a:tailEnd type="triangle" w="med" len="med"/>
              </a:ln>
            </p:spPr>
            <p:txBody>
              <a:bodyPr lIns="0" tIns="0" rIns="0" bIns="0">
                <a:spAutoFit/>
              </a:bodyPr>
              <a:lstStyle/>
              <a:p>
                <a:endParaRPr lang="en-US" sz="1100"/>
              </a:p>
            </p:txBody>
          </p:sp>
          <p:sp>
            <p:nvSpPr>
              <p:cNvPr id="125" name="Line 160"/>
              <p:cNvSpPr>
                <a:spLocks noChangeShapeType="1"/>
              </p:cNvSpPr>
              <p:nvPr/>
            </p:nvSpPr>
            <p:spPr bwMode="auto">
              <a:xfrm flipH="1">
                <a:off x="975" y="3513"/>
                <a:ext cx="876" cy="0"/>
              </a:xfrm>
              <a:prstGeom prst="line">
                <a:avLst/>
              </a:prstGeom>
              <a:noFill/>
              <a:ln w="19050">
                <a:solidFill>
                  <a:schemeClr val="tx1"/>
                </a:solidFill>
                <a:round/>
                <a:headEnd/>
                <a:tailEnd/>
              </a:ln>
            </p:spPr>
            <p:txBody>
              <a:bodyPr/>
              <a:lstStyle/>
              <a:p>
                <a:endParaRPr lang="en-US" sz="1100"/>
              </a:p>
            </p:txBody>
          </p:sp>
          <p:sp>
            <p:nvSpPr>
              <p:cNvPr id="126" name="Line 161"/>
              <p:cNvSpPr>
                <a:spLocks noChangeShapeType="1"/>
              </p:cNvSpPr>
              <p:nvPr/>
            </p:nvSpPr>
            <p:spPr bwMode="auto">
              <a:xfrm>
                <a:off x="978" y="3507"/>
                <a:ext cx="0" cy="234"/>
              </a:xfrm>
              <a:prstGeom prst="line">
                <a:avLst/>
              </a:prstGeom>
              <a:noFill/>
              <a:ln w="19050">
                <a:solidFill>
                  <a:schemeClr val="tx1"/>
                </a:solidFill>
                <a:round/>
                <a:headEnd/>
                <a:tailEnd/>
              </a:ln>
            </p:spPr>
            <p:txBody>
              <a:bodyPr/>
              <a:lstStyle/>
              <a:p>
                <a:endParaRPr lang="en-US" sz="1100"/>
              </a:p>
            </p:txBody>
          </p:sp>
        </p:grpSp>
        <p:grpSp>
          <p:nvGrpSpPr>
            <p:cNvPr id="98" name="Group 162"/>
            <p:cNvGrpSpPr>
              <a:grpSpLocks/>
            </p:cNvGrpSpPr>
            <p:nvPr/>
          </p:nvGrpSpPr>
          <p:grpSpPr bwMode="auto">
            <a:xfrm>
              <a:off x="801" y="2764"/>
              <a:ext cx="1027" cy="977"/>
              <a:chOff x="801" y="2764"/>
              <a:chExt cx="1027" cy="977"/>
            </a:xfrm>
          </p:grpSpPr>
          <p:sp>
            <p:nvSpPr>
              <p:cNvPr id="121" name="Line 163"/>
              <p:cNvSpPr>
                <a:spLocks noChangeShapeType="1"/>
              </p:cNvSpPr>
              <p:nvPr/>
            </p:nvSpPr>
            <p:spPr bwMode="auto">
              <a:xfrm flipV="1">
                <a:off x="1827" y="2764"/>
                <a:ext cx="1" cy="201"/>
              </a:xfrm>
              <a:prstGeom prst="line">
                <a:avLst/>
              </a:prstGeom>
              <a:noFill/>
              <a:ln w="19050">
                <a:solidFill>
                  <a:srgbClr val="000000"/>
                </a:solidFill>
                <a:round/>
                <a:headEnd type="none" w="sm" len="sm"/>
                <a:tailEnd/>
              </a:ln>
            </p:spPr>
            <p:txBody>
              <a:bodyPr lIns="0" tIns="0" rIns="0" bIns="0">
                <a:spAutoFit/>
              </a:bodyPr>
              <a:lstStyle/>
              <a:p>
                <a:endParaRPr lang="en-US" sz="1100"/>
              </a:p>
            </p:txBody>
          </p:sp>
          <p:sp>
            <p:nvSpPr>
              <p:cNvPr id="122" name="Line 164"/>
              <p:cNvSpPr>
                <a:spLocks noChangeShapeType="1"/>
              </p:cNvSpPr>
              <p:nvPr/>
            </p:nvSpPr>
            <p:spPr bwMode="auto">
              <a:xfrm flipH="1">
                <a:off x="801" y="2962"/>
                <a:ext cx="1026" cy="0"/>
              </a:xfrm>
              <a:prstGeom prst="line">
                <a:avLst/>
              </a:prstGeom>
              <a:noFill/>
              <a:ln w="19050">
                <a:solidFill>
                  <a:schemeClr val="tx1"/>
                </a:solidFill>
                <a:round/>
                <a:headEnd/>
                <a:tailEnd/>
              </a:ln>
            </p:spPr>
            <p:txBody>
              <a:bodyPr/>
              <a:lstStyle/>
              <a:p>
                <a:endParaRPr lang="en-US" sz="1100"/>
              </a:p>
            </p:txBody>
          </p:sp>
          <p:sp>
            <p:nvSpPr>
              <p:cNvPr id="123" name="Line 165"/>
              <p:cNvSpPr>
                <a:spLocks noChangeShapeType="1"/>
              </p:cNvSpPr>
              <p:nvPr/>
            </p:nvSpPr>
            <p:spPr bwMode="auto">
              <a:xfrm>
                <a:off x="805" y="2959"/>
                <a:ext cx="0" cy="782"/>
              </a:xfrm>
              <a:prstGeom prst="line">
                <a:avLst/>
              </a:prstGeom>
              <a:noFill/>
              <a:ln w="19050">
                <a:solidFill>
                  <a:schemeClr val="tx1"/>
                </a:solidFill>
                <a:round/>
                <a:headEnd/>
                <a:tailEnd type="triangle" w="med" len="med"/>
              </a:ln>
            </p:spPr>
            <p:txBody>
              <a:bodyPr/>
              <a:lstStyle/>
              <a:p>
                <a:endParaRPr lang="en-US" sz="1100"/>
              </a:p>
            </p:txBody>
          </p:sp>
        </p:grpSp>
        <p:sp>
          <p:nvSpPr>
            <p:cNvPr id="99" name="Rectangle 166"/>
            <p:cNvSpPr>
              <a:spLocks noChangeArrowheads="1"/>
            </p:cNvSpPr>
            <p:nvPr/>
          </p:nvSpPr>
          <p:spPr bwMode="auto">
            <a:xfrm>
              <a:off x="843" y="2852"/>
              <a:ext cx="1053" cy="610"/>
            </a:xfrm>
            <a:prstGeom prst="rect">
              <a:avLst/>
            </a:prstGeom>
            <a:solidFill>
              <a:srgbClr val="F8F0DD"/>
            </a:solidFill>
            <a:ln w="9525" algn="ctr">
              <a:noFill/>
              <a:miter lim="800000"/>
              <a:headEnd/>
              <a:tailEnd type="none" w="sm" len="sm"/>
            </a:ln>
          </p:spPr>
          <p:txBody>
            <a:bodyPr lIns="0" tIns="0" rIns="0" bIns="0" anchor="ctr">
              <a:spAutoFit/>
            </a:bodyPr>
            <a:lstStyle/>
            <a:p>
              <a:pPr defTabSz="820738" eaLnBrk="1" hangingPunct="1">
                <a:buClr>
                  <a:srgbClr val="000000"/>
                </a:buClr>
                <a:buSzPts val="800"/>
                <a:buFont typeface="Arial" charset="0"/>
                <a:buChar char="•"/>
              </a:pPr>
              <a:r>
                <a:rPr lang="en-US" sz="600" dirty="0">
                  <a:solidFill>
                    <a:srgbClr val="000000"/>
                  </a:solidFill>
                  <a:latin typeface="Arial" charset="0"/>
                </a:rPr>
                <a:t> Design and Performance</a:t>
              </a:r>
              <a:br>
                <a:rPr lang="en-US" sz="600" dirty="0">
                  <a:solidFill>
                    <a:srgbClr val="000000"/>
                  </a:solidFill>
                  <a:latin typeface="Arial" charset="0"/>
                </a:rPr>
              </a:br>
              <a:r>
                <a:rPr lang="en-US" sz="600" dirty="0">
                  <a:solidFill>
                    <a:srgbClr val="000000"/>
                  </a:solidFill>
                  <a:latin typeface="Arial" charset="0"/>
                </a:rPr>
                <a:t>  Criteria</a:t>
              </a:r>
            </a:p>
            <a:p>
              <a:pPr defTabSz="820738" eaLnBrk="1" hangingPunct="1">
                <a:buClr>
                  <a:srgbClr val="000000"/>
                </a:buClr>
                <a:buSzPts val="800"/>
                <a:buFont typeface="Arial" charset="0"/>
                <a:buChar char="•"/>
              </a:pPr>
              <a:r>
                <a:rPr lang="en-US" sz="600" dirty="0">
                  <a:solidFill>
                    <a:srgbClr val="000000"/>
                  </a:solidFill>
                  <a:latin typeface="Arial" charset="0"/>
                </a:rPr>
                <a:t> Inputs to Survivability Analysis</a:t>
              </a:r>
            </a:p>
            <a:p>
              <a:pPr defTabSz="820738" eaLnBrk="1" hangingPunct="1">
                <a:buClr>
                  <a:srgbClr val="000000"/>
                </a:buClr>
                <a:buSzPts val="800"/>
                <a:buFont typeface="Arial" charset="0"/>
                <a:buChar char="•"/>
              </a:pPr>
              <a:r>
                <a:rPr lang="en-US" sz="600" dirty="0">
                  <a:solidFill>
                    <a:srgbClr val="000000"/>
                  </a:solidFill>
                  <a:latin typeface="Arial" charset="0"/>
                </a:rPr>
                <a:t> SA Analysis Results</a:t>
              </a:r>
              <a:endParaRPr lang="en-US" dirty="0">
                <a:latin typeface="Times New Roman" pitchFamily="18" charset="0"/>
              </a:endParaRPr>
            </a:p>
          </p:txBody>
        </p:sp>
        <p:sp>
          <p:nvSpPr>
            <p:cNvPr id="100" name="Line 167"/>
            <p:cNvSpPr>
              <a:spLocks noChangeShapeType="1"/>
            </p:cNvSpPr>
            <p:nvPr/>
          </p:nvSpPr>
          <p:spPr bwMode="auto">
            <a:xfrm>
              <a:off x="2484" y="2212"/>
              <a:ext cx="0" cy="256"/>
            </a:xfrm>
            <a:prstGeom prst="line">
              <a:avLst/>
            </a:prstGeom>
            <a:noFill/>
            <a:ln w="19050">
              <a:solidFill>
                <a:schemeClr val="tx1"/>
              </a:solidFill>
              <a:round/>
              <a:headEnd/>
              <a:tailEnd type="triangle" w="med" len="med"/>
            </a:ln>
          </p:spPr>
          <p:txBody>
            <a:bodyPr/>
            <a:lstStyle/>
            <a:p>
              <a:endParaRPr lang="en-US" sz="1100"/>
            </a:p>
          </p:txBody>
        </p:sp>
        <p:sp>
          <p:nvSpPr>
            <p:cNvPr id="101" name="Line 168"/>
            <p:cNvSpPr>
              <a:spLocks noChangeShapeType="1"/>
            </p:cNvSpPr>
            <p:nvPr/>
          </p:nvSpPr>
          <p:spPr bwMode="auto">
            <a:xfrm>
              <a:off x="2478" y="2216"/>
              <a:ext cx="1094" cy="0"/>
            </a:xfrm>
            <a:prstGeom prst="line">
              <a:avLst/>
            </a:prstGeom>
            <a:noFill/>
            <a:ln w="19050">
              <a:solidFill>
                <a:schemeClr val="tx1"/>
              </a:solidFill>
              <a:round/>
              <a:headEnd/>
              <a:tailEnd/>
            </a:ln>
          </p:spPr>
          <p:txBody>
            <a:bodyPr/>
            <a:lstStyle/>
            <a:p>
              <a:endParaRPr lang="en-US" sz="1100"/>
            </a:p>
          </p:txBody>
        </p:sp>
        <p:grpSp>
          <p:nvGrpSpPr>
            <p:cNvPr id="102" name="Group 169"/>
            <p:cNvGrpSpPr>
              <a:grpSpLocks/>
            </p:cNvGrpSpPr>
            <p:nvPr/>
          </p:nvGrpSpPr>
          <p:grpSpPr bwMode="auto">
            <a:xfrm>
              <a:off x="2214" y="1478"/>
              <a:ext cx="1233" cy="990"/>
              <a:chOff x="2214" y="1478"/>
              <a:chExt cx="1233" cy="990"/>
            </a:xfrm>
          </p:grpSpPr>
          <p:sp>
            <p:nvSpPr>
              <p:cNvPr id="119" name="Line 170"/>
              <p:cNvSpPr>
                <a:spLocks noChangeShapeType="1"/>
              </p:cNvSpPr>
              <p:nvPr/>
            </p:nvSpPr>
            <p:spPr bwMode="auto">
              <a:xfrm>
                <a:off x="2217" y="1478"/>
                <a:ext cx="1" cy="990"/>
              </a:xfrm>
              <a:prstGeom prst="line">
                <a:avLst/>
              </a:prstGeom>
              <a:noFill/>
              <a:ln w="19050">
                <a:solidFill>
                  <a:srgbClr val="000000"/>
                </a:solidFill>
                <a:round/>
                <a:headEnd type="none" w="sm" len="sm"/>
                <a:tailEnd type="triangle" w="med" len="med"/>
              </a:ln>
            </p:spPr>
            <p:txBody>
              <a:bodyPr lIns="0" tIns="0" rIns="0" bIns="0">
                <a:spAutoFit/>
              </a:bodyPr>
              <a:lstStyle/>
              <a:p>
                <a:endParaRPr lang="en-US" sz="1100"/>
              </a:p>
            </p:txBody>
          </p:sp>
          <p:sp>
            <p:nvSpPr>
              <p:cNvPr id="120" name="Line 171"/>
              <p:cNvSpPr>
                <a:spLocks noChangeShapeType="1"/>
              </p:cNvSpPr>
              <p:nvPr/>
            </p:nvSpPr>
            <p:spPr bwMode="auto">
              <a:xfrm>
                <a:off x="2214" y="1482"/>
                <a:ext cx="1233" cy="0"/>
              </a:xfrm>
              <a:prstGeom prst="line">
                <a:avLst/>
              </a:prstGeom>
              <a:noFill/>
              <a:ln w="19050">
                <a:solidFill>
                  <a:schemeClr val="tx1"/>
                </a:solidFill>
                <a:round/>
                <a:headEnd/>
                <a:tailEnd/>
              </a:ln>
            </p:spPr>
            <p:txBody>
              <a:bodyPr/>
              <a:lstStyle/>
              <a:p>
                <a:endParaRPr lang="en-US" sz="1100"/>
              </a:p>
            </p:txBody>
          </p:sp>
        </p:grpSp>
        <p:grpSp>
          <p:nvGrpSpPr>
            <p:cNvPr id="103" name="Group 172"/>
            <p:cNvGrpSpPr>
              <a:grpSpLocks/>
            </p:cNvGrpSpPr>
            <p:nvPr/>
          </p:nvGrpSpPr>
          <p:grpSpPr bwMode="auto">
            <a:xfrm>
              <a:off x="889" y="1478"/>
              <a:ext cx="1173" cy="990"/>
              <a:chOff x="889" y="1478"/>
              <a:chExt cx="1173" cy="990"/>
            </a:xfrm>
          </p:grpSpPr>
          <p:sp>
            <p:nvSpPr>
              <p:cNvPr id="117" name="Line 173"/>
              <p:cNvSpPr>
                <a:spLocks noChangeShapeType="1"/>
              </p:cNvSpPr>
              <p:nvPr/>
            </p:nvSpPr>
            <p:spPr bwMode="auto">
              <a:xfrm>
                <a:off x="2059" y="1478"/>
                <a:ext cx="1" cy="990"/>
              </a:xfrm>
              <a:prstGeom prst="line">
                <a:avLst/>
              </a:prstGeom>
              <a:noFill/>
              <a:ln w="19050">
                <a:solidFill>
                  <a:srgbClr val="000000"/>
                </a:solidFill>
                <a:round/>
                <a:headEnd type="none" w="sm" len="sm"/>
                <a:tailEnd type="triangle" w="med" len="med"/>
              </a:ln>
            </p:spPr>
            <p:txBody>
              <a:bodyPr lIns="0" tIns="0" rIns="0" bIns="0">
                <a:spAutoFit/>
              </a:bodyPr>
              <a:lstStyle/>
              <a:p>
                <a:endParaRPr lang="en-US" sz="1100"/>
              </a:p>
            </p:txBody>
          </p:sp>
          <p:sp>
            <p:nvSpPr>
              <p:cNvPr id="118" name="Line 174"/>
              <p:cNvSpPr>
                <a:spLocks noChangeShapeType="1"/>
              </p:cNvSpPr>
              <p:nvPr/>
            </p:nvSpPr>
            <p:spPr bwMode="auto">
              <a:xfrm>
                <a:off x="889" y="1483"/>
                <a:ext cx="1173" cy="0"/>
              </a:xfrm>
              <a:prstGeom prst="line">
                <a:avLst/>
              </a:prstGeom>
              <a:noFill/>
              <a:ln w="19050">
                <a:solidFill>
                  <a:schemeClr val="tx1"/>
                </a:solidFill>
                <a:round/>
                <a:headEnd/>
                <a:tailEnd/>
              </a:ln>
            </p:spPr>
            <p:txBody>
              <a:bodyPr/>
              <a:lstStyle/>
              <a:p>
                <a:endParaRPr lang="en-US" sz="1100"/>
              </a:p>
            </p:txBody>
          </p:sp>
        </p:grpSp>
        <p:grpSp>
          <p:nvGrpSpPr>
            <p:cNvPr id="104" name="Group 175"/>
            <p:cNvGrpSpPr>
              <a:grpSpLocks/>
            </p:cNvGrpSpPr>
            <p:nvPr/>
          </p:nvGrpSpPr>
          <p:grpSpPr bwMode="auto">
            <a:xfrm>
              <a:off x="771" y="2058"/>
              <a:ext cx="1044" cy="468"/>
              <a:chOff x="771" y="2058"/>
              <a:chExt cx="1044" cy="468"/>
            </a:xfrm>
          </p:grpSpPr>
          <p:sp>
            <p:nvSpPr>
              <p:cNvPr id="114" name="Line 176"/>
              <p:cNvSpPr>
                <a:spLocks noChangeShapeType="1"/>
              </p:cNvSpPr>
              <p:nvPr/>
            </p:nvSpPr>
            <p:spPr bwMode="auto">
              <a:xfrm flipV="1">
                <a:off x="1809" y="2058"/>
                <a:ext cx="0" cy="414"/>
              </a:xfrm>
              <a:prstGeom prst="line">
                <a:avLst/>
              </a:prstGeom>
              <a:noFill/>
              <a:ln w="19050">
                <a:solidFill>
                  <a:schemeClr val="tx1"/>
                </a:solidFill>
                <a:round/>
                <a:headEnd type="triangle" w="med" len="med"/>
                <a:tailEnd/>
              </a:ln>
            </p:spPr>
            <p:txBody>
              <a:bodyPr/>
              <a:lstStyle/>
              <a:p>
                <a:endParaRPr lang="en-US" sz="1100"/>
              </a:p>
            </p:txBody>
          </p:sp>
          <p:sp>
            <p:nvSpPr>
              <p:cNvPr id="115" name="Line 177"/>
              <p:cNvSpPr>
                <a:spLocks noChangeShapeType="1"/>
              </p:cNvSpPr>
              <p:nvPr/>
            </p:nvSpPr>
            <p:spPr bwMode="auto">
              <a:xfrm flipH="1">
                <a:off x="771" y="2058"/>
                <a:ext cx="1044" cy="0"/>
              </a:xfrm>
              <a:prstGeom prst="line">
                <a:avLst/>
              </a:prstGeom>
              <a:noFill/>
              <a:ln w="19050">
                <a:solidFill>
                  <a:schemeClr val="tx1"/>
                </a:solidFill>
                <a:round/>
                <a:headEnd/>
                <a:tailEnd/>
              </a:ln>
            </p:spPr>
            <p:txBody>
              <a:bodyPr/>
              <a:lstStyle/>
              <a:p>
                <a:endParaRPr lang="en-US" sz="1100"/>
              </a:p>
            </p:txBody>
          </p:sp>
          <p:sp>
            <p:nvSpPr>
              <p:cNvPr id="116" name="Line 178"/>
              <p:cNvSpPr>
                <a:spLocks noChangeShapeType="1"/>
              </p:cNvSpPr>
              <p:nvPr/>
            </p:nvSpPr>
            <p:spPr bwMode="auto">
              <a:xfrm>
                <a:off x="777" y="2058"/>
                <a:ext cx="0" cy="468"/>
              </a:xfrm>
              <a:prstGeom prst="line">
                <a:avLst/>
              </a:prstGeom>
              <a:noFill/>
              <a:ln w="19050">
                <a:solidFill>
                  <a:schemeClr val="tx1"/>
                </a:solidFill>
                <a:round/>
                <a:headEnd/>
                <a:tailEnd/>
              </a:ln>
            </p:spPr>
            <p:txBody>
              <a:bodyPr/>
              <a:lstStyle/>
              <a:p>
                <a:endParaRPr lang="en-US" sz="1100"/>
              </a:p>
            </p:txBody>
          </p:sp>
        </p:grpSp>
        <p:grpSp>
          <p:nvGrpSpPr>
            <p:cNvPr id="105" name="Group 179"/>
            <p:cNvGrpSpPr>
              <a:grpSpLocks/>
            </p:cNvGrpSpPr>
            <p:nvPr/>
          </p:nvGrpSpPr>
          <p:grpSpPr bwMode="auto">
            <a:xfrm>
              <a:off x="2349" y="1638"/>
              <a:ext cx="1095" cy="831"/>
              <a:chOff x="2349" y="1638"/>
              <a:chExt cx="1095" cy="831"/>
            </a:xfrm>
          </p:grpSpPr>
          <p:sp>
            <p:nvSpPr>
              <p:cNvPr id="110" name="Line 180"/>
              <p:cNvSpPr>
                <a:spLocks noChangeShapeType="1"/>
              </p:cNvSpPr>
              <p:nvPr/>
            </p:nvSpPr>
            <p:spPr bwMode="auto">
              <a:xfrm flipH="1">
                <a:off x="2354" y="1852"/>
                <a:ext cx="0" cy="617"/>
              </a:xfrm>
              <a:prstGeom prst="line">
                <a:avLst/>
              </a:prstGeom>
              <a:noFill/>
              <a:ln w="19050">
                <a:solidFill>
                  <a:srgbClr val="000000"/>
                </a:solidFill>
                <a:round/>
                <a:headEnd type="none" w="sm" len="sm"/>
                <a:tailEnd/>
              </a:ln>
            </p:spPr>
            <p:txBody>
              <a:bodyPr lIns="0" tIns="0" rIns="0" bIns="0">
                <a:spAutoFit/>
              </a:bodyPr>
              <a:lstStyle/>
              <a:p>
                <a:endParaRPr lang="en-US" sz="1100"/>
              </a:p>
            </p:txBody>
          </p:sp>
          <p:sp>
            <p:nvSpPr>
              <p:cNvPr id="111" name="Line 181"/>
              <p:cNvSpPr>
                <a:spLocks noChangeShapeType="1"/>
              </p:cNvSpPr>
              <p:nvPr/>
            </p:nvSpPr>
            <p:spPr bwMode="auto">
              <a:xfrm flipH="1">
                <a:off x="2349" y="1857"/>
                <a:ext cx="999" cy="0"/>
              </a:xfrm>
              <a:prstGeom prst="line">
                <a:avLst/>
              </a:prstGeom>
              <a:noFill/>
              <a:ln w="19050">
                <a:solidFill>
                  <a:schemeClr val="tx1"/>
                </a:solidFill>
                <a:round/>
                <a:headEnd/>
                <a:tailEnd/>
              </a:ln>
            </p:spPr>
            <p:txBody>
              <a:bodyPr/>
              <a:lstStyle/>
              <a:p>
                <a:endParaRPr lang="en-US" sz="1100"/>
              </a:p>
            </p:txBody>
          </p:sp>
          <p:sp>
            <p:nvSpPr>
              <p:cNvPr id="112" name="Line 182"/>
              <p:cNvSpPr>
                <a:spLocks noChangeShapeType="1"/>
              </p:cNvSpPr>
              <p:nvPr/>
            </p:nvSpPr>
            <p:spPr bwMode="auto">
              <a:xfrm flipV="1">
                <a:off x="3348" y="1638"/>
                <a:ext cx="0" cy="225"/>
              </a:xfrm>
              <a:prstGeom prst="line">
                <a:avLst/>
              </a:prstGeom>
              <a:noFill/>
              <a:ln w="19050">
                <a:solidFill>
                  <a:schemeClr val="tx1"/>
                </a:solidFill>
                <a:round/>
                <a:headEnd/>
                <a:tailEnd/>
              </a:ln>
            </p:spPr>
            <p:txBody>
              <a:bodyPr/>
              <a:lstStyle/>
              <a:p>
                <a:endParaRPr lang="en-US" sz="1100"/>
              </a:p>
            </p:txBody>
          </p:sp>
          <p:sp>
            <p:nvSpPr>
              <p:cNvPr id="113" name="Line 183"/>
              <p:cNvSpPr>
                <a:spLocks noChangeShapeType="1"/>
              </p:cNvSpPr>
              <p:nvPr/>
            </p:nvSpPr>
            <p:spPr bwMode="auto">
              <a:xfrm>
                <a:off x="3342" y="1638"/>
                <a:ext cx="102" cy="0"/>
              </a:xfrm>
              <a:prstGeom prst="line">
                <a:avLst/>
              </a:prstGeom>
              <a:noFill/>
              <a:ln w="19050">
                <a:solidFill>
                  <a:schemeClr val="tx1"/>
                </a:solidFill>
                <a:round/>
                <a:headEnd/>
                <a:tailEnd type="triangle" w="med" len="med"/>
              </a:ln>
            </p:spPr>
            <p:txBody>
              <a:bodyPr/>
              <a:lstStyle/>
              <a:p>
                <a:endParaRPr lang="en-US" sz="1100"/>
              </a:p>
            </p:txBody>
          </p:sp>
        </p:grpSp>
        <p:sp>
          <p:nvSpPr>
            <p:cNvPr id="106" name="Line 184"/>
            <p:cNvSpPr>
              <a:spLocks noChangeShapeType="1"/>
            </p:cNvSpPr>
            <p:nvPr/>
          </p:nvSpPr>
          <p:spPr bwMode="auto">
            <a:xfrm>
              <a:off x="876" y="2619"/>
              <a:ext cx="891" cy="0"/>
            </a:xfrm>
            <a:prstGeom prst="line">
              <a:avLst/>
            </a:prstGeom>
            <a:noFill/>
            <a:ln w="19050">
              <a:solidFill>
                <a:schemeClr val="tx1"/>
              </a:solidFill>
              <a:round/>
              <a:headEnd type="triangle" w="med" len="med"/>
              <a:tailEnd/>
            </a:ln>
          </p:spPr>
          <p:txBody>
            <a:bodyPr/>
            <a:lstStyle/>
            <a:p>
              <a:endParaRPr lang="en-US" sz="1100"/>
            </a:p>
          </p:txBody>
        </p:sp>
        <p:grpSp>
          <p:nvGrpSpPr>
            <p:cNvPr id="107" name="Group 185"/>
            <p:cNvGrpSpPr>
              <a:grpSpLocks/>
            </p:cNvGrpSpPr>
            <p:nvPr/>
          </p:nvGrpSpPr>
          <p:grpSpPr bwMode="auto">
            <a:xfrm>
              <a:off x="889" y="1649"/>
              <a:ext cx="1035" cy="819"/>
              <a:chOff x="889" y="1649"/>
              <a:chExt cx="1035" cy="819"/>
            </a:xfrm>
          </p:grpSpPr>
          <p:sp>
            <p:nvSpPr>
              <p:cNvPr id="108" name="Line 186"/>
              <p:cNvSpPr>
                <a:spLocks noChangeShapeType="1"/>
              </p:cNvSpPr>
              <p:nvPr/>
            </p:nvSpPr>
            <p:spPr bwMode="auto">
              <a:xfrm flipH="1">
                <a:off x="1920" y="1649"/>
                <a:ext cx="2" cy="819"/>
              </a:xfrm>
              <a:prstGeom prst="line">
                <a:avLst/>
              </a:prstGeom>
              <a:noFill/>
              <a:ln w="19050">
                <a:solidFill>
                  <a:srgbClr val="000000"/>
                </a:solidFill>
                <a:round/>
                <a:headEnd type="none" w="sm" len="sm"/>
                <a:tailEnd/>
              </a:ln>
            </p:spPr>
            <p:txBody>
              <a:bodyPr lIns="0" tIns="0" rIns="0" bIns="0">
                <a:spAutoFit/>
              </a:bodyPr>
              <a:lstStyle/>
              <a:p>
                <a:endParaRPr lang="en-US" sz="1100"/>
              </a:p>
            </p:txBody>
          </p:sp>
          <p:sp>
            <p:nvSpPr>
              <p:cNvPr id="109" name="Line 187"/>
              <p:cNvSpPr>
                <a:spLocks noChangeShapeType="1"/>
              </p:cNvSpPr>
              <p:nvPr/>
            </p:nvSpPr>
            <p:spPr bwMode="auto">
              <a:xfrm flipH="1">
                <a:off x="889" y="1653"/>
                <a:ext cx="1035" cy="0"/>
              </a:xfrm>
              <a:prstGeom prst="line">
                <a:avLst/>
              </a:prstGeom>
              <a:noFill/>
              <a:ln w="19050">
                <a:solidFill>
                  <a:schemeClr val="tx1"/>
                </a:solidFill>
                <a:round/>
                <a:headEnd/>
                <a:tailEnd type="triangle" w="med" len="med"/>
              </a:ln>
            </p:spPr>
            <p:txBody>
              <a:bodyPr/>
              <a:lstStyle/>
              <a:p>
                <a:endParaRPr lang="en-US" sz="1100"/>
              </a:p>
            </p:txBody>
          </p:sp>
        </p:grpSp>
      </p:grpSp>
      <p:sp>
        <p:nvSpPr>
          <p:cNvPr id="579" name="TextBox 578"/>
          <p:cNvSpPr txBox="1"/>
          <p:nvPr/>
        </p:nvSpPr>
        <p:spPr>
          <a:xfrm>
            <a:off x="1066800" y="6488668"/>
            <a:ext cx="3328732" cy="369332"/>
          </a:xfrm>
          <a:prstGeom prst="rect">
            <a:avLst/>
          </a:prstGeom>
          <a:noFill/>
        </p:spPr>
        <p:txBody>
          <a:bodyPr wrap="none" rtlCol="0">
            <a:spAutoFit/>
          </a:bodyPr>
          <a:lstStyle/>
          <a:p>
            <a:r>
              <a:rPr lang="en-US" dirty="0" smtClean="0"/>
              <a:t>Human System Integration</a:t>
            </a:r>
            <a:endParaRPr lang="en-US" dirty="0"/>
          </a:p>
        </p:txBody>
      </p:sp>
      <p:sp>
        <p:nvSpPr>
          <p:cNvPr id="628" name="TextBox 627"/>
          <p:cNvSpPr txBox="1"/>
          <p:nvPr/>
        </p:nvSpPr>
        <p:spPr>
          <a:xfrm>
            <a:off x="5949053" y="6488668"/>
            <a:ext cx="2128147" cy="369332"/>
          </a:xfrm>
          <a:prstGeom prst="rect">
            <a:avLst/>
          </a:prstGeom>
          <a:noFill/>
        </p:spPr>
        <p:txBody>
          <a:bodyPr wrap="none" rtlCol="0">
            <a:spAutoFit/>
          </a:bodyPr>
          <a:lstStyle/>
          <a:p>
            <a:r>
              <a:rPr lang="en-US" dirty="0" smtClean="0"/>
              <a:t>Training Analysis</a:t>
            </a:r>
            <a:endParaRPr lang="en-US" dirty="0"/>
          </a:p>
        </p:txBody>
      </p:sp>
      <p:grpSp>
        <p:nvGrpSpPr>
          <p:cNvPr id="634" name="Group 633"/>
          <p:cNvGrpSpPr/>
          <p:nvPr/>
        </p:nvGrpSpPr>
        <p:grpSpPr>
          <a:xfrm>
            <a:off x="4953000" y="3962400"/>
            <a:ext cx="4038600" cy="2548779"/>
            <a:chOff x="4953000" y="3962400"/>
            <a:chExt cx="4038600" cy="2548779"/>
          </a:xfrm>
        </p:grpSpPr>
        <p:grpSp>
          <p:nvGrpSpPr>
            <p:cNvPr id="629" name="Group 628"/>
            <p:cNvGrpSpPr/>
            <p:nvPr/>
          </p:nvGrpSpPr>
          <p:grpSpPr>
            <a:xfrm>
              <a:off x="4953000" y="3962400"/>
              <a:ext cx="4038600" cy="2548779"/>
              <a:chOff x="4953000" y="3977433"/>
              <a:chExt cx="4038600" cy="2548779"/>
            </a:xfrm>
          </p:grpSpPr>
          <p:sp>
            <p:nvSpPr>
              <p:cNvPr id="580" name="Rectangle 14"/>
              <p:cNvSpPr>
                <a:spLocks noChangeArrowheads="1"/>
              </p:cNvSpPr>
              <p:nvPr/>
            </p:nvSpPr>
            <p:spPr bwMode="auto">
              <a:xfrm>
                <a:off x="5821914" y="5024946"/>
                <a:ext cx="275483" cy="204056"/>
              </a:xfrm>
              <a:prstGeom prst="rect">
                <a:avLst/>
              </a:prstGeom>
              <a:noFill/>
              <a:ln w="9525">
                <a:noFill/>
                <a:miter lim="800000"/>
                <a:headEnd/>
                <a:tailEnd/>
              </a:ln>
            </p:spPr>
            <p:txBody>
              <a:bodyPr/>
              <a:lstStyle/>
              <a:p>
                <a:endParaRPr lang="en-US" sz="1100"/>
              </a:p>
            </p:txBody>
          </p:sp>
          <p:sp>
            <p:nvSpPr>
              <p:cNvPr id="581" name="Text Box 135"/>
              <p:cNvSpPr txBox="1">
                <a:spLocks noChangeArrowheads="1"/>
              </p:cNvSpPr>
              <p:nvPr/>
            </p:nvSpPr>
            <p:spPr bwMode="auto">
              <a:xfrm>
                <a:off x="4953000" y="3977433"/>
                <a:ext cx="2979134" cy="230832"/>
              </a:xfrm>
              <a:prstGeom prst="rect">
                <a:avLst/>
              </a:prstGeom>
              <a:noFill/>
              <a:ln w="28575">
                <a:noFill/>
                <a:miter lim="800000"/>
                <a:headEnd/>
                <a:tailEnd/>
              </a:ln>
            </p:spPr>
            <p:txBody>
              <a:bodyPr lIns="0" tIns="91440" rIns="0" bIns="0" anchor="ctr" anchorCtr="1">
                <a:spAutoFit/>
              </a:bodyPr>
              <a:lstStyle/>
              <a:p>
                <a:pPr algn="ctr">
                  <a:lnSpc>
                    <a:spcPct val="90000"/>
                  </a:lnSpc>
                </a:pPr>
                <a:r>
                  <a:rPr lang="en-US" sz="1000" b="1">
                    <a:solidFill>
                      <a:srgbClr val="FF0000"/>
                    </a:solidFill>
                    <a:latin typeface="Arial" charset="0"/>
                  </a:rPr>
                  <a:t>JOB TASK ANALYSIS (JTA)</a:t>
                </a:r>
                <a:endParaRPr lang="en-US" sz="1000">
                  <a:solidFill>
                    <a:srgbClr val="FF0000"/>
                  </a:solidFill>
                  <a:latin typeface="Times New Roman" pitchFamily="18" charset="0"/>
                </a:endParaRPr>
              </a:p>
            </p:txBody>
          </p:sp>
          <p:sp>
            <p:nvSpPr>
              <p:cNvPr id="582" name="Rectangle 136"/>
              <p:cNvSpPr>
                <a:spLocks noChangeArrowheads="1"/>
              </p:cNvSpPr>
              <p:nvPr/>
            </p:nvSpPr>
            <p:spPr bwMode="auto">
              <a:xfrm>
                <a:off x="5070597" y="4007583"/>
                <a:ext cx="3919913" cy="2518629"/>
              </a:xfrm>
              <a:prstGeom prst="rect">
                <a:avLst/>
              </a:prstGeom>
              <a:noFill/>
              <a:ln w="38100">
                <a:solidFill>
                  <a:srgbClr val="FF0000"/>
                </a:solidFill>
                <a:prstDash val="dash"/>
                <a:miter lim="800000"/>
                <a:headEnd/>
                <a:tailEnd/>
              </a:ln>
            </p:spPr>
            <p:txBody>
              <a:bodyPr wrap="none" anchor="ctr"/>
              <a:lstStyle/>
              <a:p>
                <a:endParaRPr lang="en-US" sz="1100"/>
              </a:p>
            </p:txBody>
          </p:sp>
          <p:sp>
            <p:nvSpPr>
              <p:cNvPr id="583" name="Rectangle 142"/>
              <p:cNvSpPr>
                <a:spLocks noChangeArrowheads="1"/>
              </p:cNvSpPr>
              <p:nvPr/>
            </p:nvSpPr>
            <p:spPr bwMode="auto">
              <a:xfrm>
                <a:off x="6281415" y="5363095"/>
                <a:ext cx="789427" cy="161583"/>
              </a:xfrm>
              <a:prstGeom prst="rect">
                <a:avLst/>
              </a:prstGeom>
              <a:solidFill>
                <a:schemeClr val="bg1"/>
              </a:solidFill>
              <a:ln w="12700">
                <a:solidFill>
                  <a:srgbClr val="000000"/>
                </a:solidFill>
                <a:miter lim="800000"/>
                <a:headEnd/>
                <a:tailEnd/>
              </a:ln>
            </p:spPr>
            <p:txBody>
              <a:bodyPr lIns="0" tIns="0" rIns="0" bIns="0">
                <a:spAutoFit/>
              </a:bodyPr>
              <a:lstStyle/>
              <a:p>
                <a:endParaRPr lang="en-US" sz="1050">
                  <a:latin typeface="Times New Roman" pitchFamily="18" charset="0"/>
                </a:endParaRPr>
              </a:p>
            </p:txBody>
          </p:sp>
          <p:sp>
            <p:nvSpPr>
              <p:cNvPr id="584" name="Rectangle 143"/>
              <p:cNvSpPr>
                <a:spLocks noChangeArrowheads="1"/>
              </p:cNvSpPr>
              <p:nvPr/>
            </p:nvSpPr>
            <p:spPr bwMode="auto">
              <a:xfrm>
                <a:off x="6011376" y="4261195"/>
                <a:ext cx="1227623" cy="2055131"/>
              </a:xfrm>
              <a:prstGeom prst="rect">
                <a:avLst/>
              </a:prstGeom>
              <a:solidFill>
                <a:srgbClr val="FF6699"/>
              </a:solidFill>
              <a:ln w="9525">
                <a:noFill/>
                <a:miter lim="800000"/>
                <a:headEnd/>
                <a:tailEnd/>
              </a:ln>
            </p:spPr>
            <p:txBody>
              <a:bodyPr wrap="none" anchor="ctr"/>
              <a:lstStyle/>
              <a:p>
                <a:endParaRPr lang="en-US" sz="1100" dirty="0"/>
              </a:p>
            </p:txBody>
          </p:sp>
          <p:sp>
            <p:nvSpPr>
              <p:cNvPr id="585" name="Rectangle 144"/>
              <p:cNvSpPr>
                <a:spLocks noChangeArrowheads="1"/>
              </p:cNvSpPr>
              <p:nvPr/>
            </p:nvSpPr>
            <p:spPr bwMode="auto">
              <a:xfrm>
                <a:off x="6061464" y="4444845"/>
                <a:ext cx="1025711" cy="169277"/>
              </a:xfrm>
              <a:prstGeom prst="rect">
                <a:avLst/>
              </a:prstGeom>
              <a:solidFill>
                <a:srgbClr val="FFFFFF"/>
              </a:solidFill>
              <a:ln w="12700">
                <a:solidFill>
                  <a:srgbClr val="000000"/>
                </a:solidFill>
                <a:miter lim="800000"/>
                <a:headEnd/>
                <a:tailEnd/>
              </a:ln>
            </p:spPr>
            <p:txBody>
              <a:bodyPr lIns="0" tIns="0" rIns="0" bIns="0">
                <a:spAutoFit/>
              </a:bodyPr>
              <a:lstStyle/>
              <a:p>
                <a:endParaRPr lang="en-US" sz="1100"/>
              </a:p>
            </p:txBody>
          </p:sp>
          <p:sp>
            <p:nvSpPr>
              <p:cNvPr id="586" name="Rectangle 145"/>
              <p:cNvSpPr>
                <a:spLocks noChangeArrowheads="1"/>
              </p:cNvSpPr>
              <p:nvPr/>
            </p:nvSpPr>
            <p:spPr bwMode="auto">
              <a:xfrm>
                <a:off x="6123530" y="4991423"/>
                <a:ext cx="971267" cy="169277"/>
              </a:xfrm>
              <a:prstGeom prst="rect">
                <a:avLst/>
              </a:prstGeom>
              <a:solidFill>
                <a:schemeClr val="bg1"/>
              </a:solidFill>
              <a:ln w="12700">
                <a:solidFill>
                  <a:srgbClr val="000000"/>
                </a:solidFill>
                <a:miter lim="800000"/>
                <a:headEnd/>
                <a:tailEnd/>
              </a:ln>
            </p:spPr>
            <p:txBody>
              <a:bodyPr lIns="0" tIns="0" rIns="0" bIns="0">
                <a:spAutoFit/>
              </a:bodyPr>
              <a:lstStyle/>
              <a:p>
                <a:endParaRPr lang="en-US" sz="1100"/>
              </a:p>
            </p:txBody>
          </p:sp>
          <p:sp>
            <p:nvSpPr>
              <p:cNvPr id="587" name="Rectangle 146"/>
              <p:cNvSpPr>
                <a:spLocks noChangeArrowheads="1"/>
              </p:cNvSpPr>
              <p:nvPr/>
            </p:nvSpPr>
            <p:spPr bwMode="auto">
              <a:xfrm>
                <a:off x="6439301" y="4427355"/>
                <a:ext cx="65" cy="169277"/>
              </a:xfrm>
              <a:prstGeom prst="rect">
                <a:avLst/>
              </a:prstGeom>
              <a:noFill/>
              <a:ln w="9525">
                <a:noFill/>
                <a:miter lim="800000"/>
                <a:headEnd/>
                <a:tailEnd/>
              </a:ln>
            </p:spPr>
            <p:txBody>
              <a:bodyPr wrap="none" lIns="0" tIns="0" rIns="0" bIns="0">
                <a:spAutoFit/>
              </a:bodyPr>
              <a:lstStyle/>
              <a:p>
                <a:endParaRPr lang="en-US" sz="1100"/>
              </a:p>
            </p:txBody>
          </p:sp>
          <p:sp>
            <p:nvSpPr>
              <p:cNvPr id="588" name="Rectangle 147"/>
              <p:cNvSpPr>
                <a:spLocks noChangeArrowheads="1"/>
              </p:cNvSpPr>
              <p:nvPr/>
            </p:nvSpPr>
            <p:spPr bwMode="auto">
              <a:xfrm>
                <a:off x="6252899" y="4447760"/>
                <a:ext cx="381516" cy="76944"/>
              </a:xfrm>
              <a:prstGeom prst="rect">
                <a:avLst/>
              </a:prstGeom>
              <a:noFill/>
              <a:ln w="9525">
                <a:noFill/>
                <a:miter lim="800000"/>
                <a:headEnd/>
                <a:tailEnd/>
              </a:ln>
            </p:spPr>
            <p:txBody>
              <a:bodyPr wrap="none" lIns="0" tIns="0" rIns="0" bIns="0">
                <a:spAutoFit/>
              </a:bodyPr>
              <a:lstStyle/>
              <a:p>
                <a:pPr algn="ctr" defTabSz="3030538"/>
                <a:r>
                  <a:rPr lang="en-US" sz="500" b="1">
                    <a:solidFill>
                      <a:srgbClr val="000000"/>
                    </a:solidFill>
                    <a:latin typeface="Arial Narrow" pitchFamily="34" charset="0"/>
                  </a:rPr>
                  <a:t>MAINTAINERS </a:t>
                </a:r>
                <a:endParaRPr lang="en-US" sz="500" b="1">
                  <a:latin typeface="Arial Narrow" pitchFamily="34" charset="0"/>
                </a:endParaRPr>
              </a:p>
            </p:txBody>
          </p:sp>
          <p:sp>
            <p:nvSpPr>
              <p:cNvPr id="589" name="Rectangle 148"/>
              <p:cNvSpPr>
                <a:spLocks noChangeArrowheads="1"/>
              </p:cNvSpPr>
              <p:nvPr/>
            </p:nvSpPr>
            <p:spPr bwMode="auto">
              <a:xfrm>
                <a:off x="6308637" y="4339902"/>
                <a:ext cx="65" cy="169277"/>
              </a:xfrm>
              <a:prstGeom prst="rect">
                <a:avLst/>
              </a:prstGeom>
              <a:noFill/>
              <a:ln w="9525">
                <a:noFill/>
                <a:miter lim="800000"/>
                <a:headEnd/>
                <a:tailEnd/>
              </a:ln>
            </p:spPr>
            <p:txBody>
              <a:bodyPr wrap="none" lIns="0" tIns="0" rIns="0" bIns="0">
                <a:spAutoFit/>
              </a:bodyPr>
              <a:lstStyle/>
              <a:p>
                <a:endParaRPr lang="en-US" sz="1100"/>
              </a:p>
            </p:txBody>
          </p:sp>
          <p:sp>
            <p:nvSpPr>
              <p:cNvPr id="590" name="Rectangle 149"/>
              <p:cNvSpPr>
                <a:spLocks noChangeArrowheads="1"/>
              </p:cNvSpPr>
              <p:nvPr/>
            </p:nvSpPr>
            <p:spPr bwMode="auto">
              <a:xfrm>
                <a:off x="6313136" y="4287431"/>
                <a:ext cx="620363" cy="92333"/>
              </a:xfrm>
              <a:prstGeom prst="rect">
                <a:avLst/>
              </a:prstGeom>
              <a:noFill/>
              <a:ln w="9525">
                <a:noFill/>
                <a:miter lim="800000"/>
                <a:headEnd/>
                <a:tailEnd/>
              </a:ln>
            </p:spPr>
            <p:txBody>
              <a:bodyPr wrap="none" lIns="0" tIns="0" rIns="0" bIns="0">
                <a:spAutoFit/>
              </a:bodyPr>
              <a:lstStyle/>
              <a:p>
                <a:pPr algn="ctr" defTabSz="3030538"/>
                <a:r>
                  <a:rPr lang="en-US" sz="600" b="1">
                    <a:solidFill>
                      <a:schemeClr val="bg1"/>
                    </a:solidFill>
                    <a:latin typeface="Arial" charset="0"/>
                  </a:rPr>
                  <a:t>TASK ANALYSIS</a:t>
                </a:r>
              </a:p>
            </p:txBody>
          </p:sp>
          <p:sp>
            <p:nvSpPr>
              <p:cNvPr id="591" name="Line 150"/>
              <p:cNvSpPr>
                <a:spLocks noChangeShapeType="1"/>
              </p:cNvSpPr>
              <p:nvPr/>
            </p:nvSpPr>
            <p:spPr bwMode="auto">
              <a:xfrm flipV="1">
                <a:off x="6061464" y="4660561"/>
                <a:ext cx="985423" cy="0"/>
              </a:xfrm>
              <a:prstGeom prst="line">
                <a:avLst/>
              </a:prstGeom>
              <a:noFill/>
              <a:ln w="9525">
                <a:solidFill>
                  <a:schemeClr val="tx1"/>
                </a:solidFill>
                <a:round/>
                <a:headEnd/>
                <a:tailEnd/>
              </a:ln>
            </p:spPr>
            <p:txBody>
              <a:bodyPr wrap="none" anchor="ctr"/>
              <a:lstStyle/>
              <a:p>
                <a:endParaRPr lang="en-US" sz="1100"/>
              </a:p>
            </p:txBody>
          </p:sp>
          <p:sp>
            <p:nvSpPr>
              <p:cNvPr id="592" name="Rectangle 151"/>
              <p:cNvSpPr>
                <a:spLocks noChangeArrowheads="1"/>
              </p:cNvSpPr>
              <p:nvPr/>
            </p:nvSpPr>
            <p:spPr bwMode="auto">
              <a:xfrm>
                <a:off x="6154018" y="4699915"/>
                <a:ext cx="411591" cy="169277"/>
              </a:xfrm>
              <a:prstGeom prst="rect">
                <a:avLst/>
              </a:prstGeom>
              <a:noFill/>
              <a:ln w="12700">
                <a:solidFill>
                  <a:srgbClr val="000000"/>
                </a:solidFill>
                <a:miter lim="800000"/>
                <a:headEnd/>
                <a:tailEnd/>
              </a:ln>
            </p:spPr>
            <p:txBody>
              <a:bodyPr lIns="0" tIns="0" rIns="0" bIns="0">
                <a:spAutoFit/>
              </a:bodyPr>
              <a:lstStyle/>
              <a:p>
                <a:endParaRPr lang="en-US" sz="1100"/>
              </a:p>
            </p:txBody>
          </p:sp>
          <p:sp>
            <p:nvSpPr>
              <p:cNvPr id="593" name="Rectangle 152"/>
              <p:cNvSpPr>
                <a:spLocks noChangeArrowheads="1"/>
              </p:cNvSpPr>
              <p:nvPr/>
            </p:nvSpPr>
            <p:spPr bwMode="auto">
              <a:xfrm>
                <a:off x="6270559" y="4765504"/>
                <a:ext cx="176331" cy="46166"/>
              </a:xfrm>
              <a:prstGeom prst="rect">
                <a:avLst/>
              </a:prstGeom>
              <a:noFill/>
              <a:ln w="9525">
                <a:noFill/>
                <a:miter lim="800000"/>
                <a:headEnd/>
                <a:tailEnd/>
              </a:ln>
            </p:spPr>
            <p:txBody>
              <a:bodyPr wrap="none" lIns="0" tIns="0" rIns="0" bIns="0">
                <a:spAutoFit/>
              </a:bodyPr>
              <a:lstStyle/>
              <a:p>
                <a:pPr algn="ctr" defTabSz="3030538">
                  <a:lnSpc>
                    <a:spcPct val="75000"/>
                  </a:lnSpc>
                </a:pPr>
                <a:r>
                  <a:rPr lang="en-US" sz="400">
                    <a:solidFill>
                      <a:srgbClr val="000000"/>
                    </a:solidFill>
                    <a:latin typeface="Arial Narrow" pitchFamily="34" charset="0"/>
                  </a:rPr>
                  <a:t>SYSTEM</a:t>
                </a:r>
                <a:endParaRPr lang="en-US" sz="400">
                  <a:latin typeface="Arial Narrow" pitchFamily="34" charset="0"/>
                </a:endParaRPr>
              </a:p>
            </p:txBody>
          </p:sp>
          <p:sp>
            <p:nvSpPr>
              <p:cNvPr id="594" name="Rectangle 153"/>
              <p:cNvSpPr>
                <a:spLocks noChangeArrowheads="1"/>
              </p:cNvSpPr>
              <p:nvPr/>
            </p:nvSpPr>
            <p:spPr bwMode="auto">
              <a:xfrm>
                <a:off x="6161640" y="5036606"/>
                <a:ext cx="1022444" cy="76944"/>
              </a:xfrm>
              <a:prstGeom prst="rect">
                <a:avLst/>
              </a:prstGeom>
              <a:noFill/>
              <a:ln w="9525">
                <a:noFill/>
                <a:miter lim="800000"/>
                <a:headEnd/>
                <a:tailEnd/>
              </a:ln>
            </p:spPr>
            <p:txBody>
              <a:bodyPr lIns="0" tIns="0" rIns="0" bIns="0">
                <a:spAutoFit/>
              </a:bodyPr>
              <a:lstStyle/>
              <a:p>
                <a:pPr algn="ctr" defTabSz="3030538"/>
                <a:r>
                  <a:rPr lang="en-US" sz="500" b="1">
                    <a:solidFill>
                      <a:srgbClr val="000000"/>
                    </a:solidFill>
                    <a:latin typeface="Arial Narrow" pitchFamily="34" charset="0"/>
                  </a:rPr>
                  <a:t>OPERATORS</a:t>
                </a:r>
                <a:endParaRPr lang="en-US" sz="500" b="1">
                  <a:latin typeface="Arial Narrow" pitchFamily="34" charset="0"/>
                </a:endParaRPr>
              </a:p>
            </p:txBody>
          </p:sp>
          <p:sp>
            <p:nvSpPr>
              <p:cNvPr id="595" name="Line 154"/>
              <p:cNvSpPr>
                <a:spLocks noChangeShapeType="1"/>
              </p:cNvSpPr>
              <p:nvPr/>
            </p:nvSpPr>
            <p:spPr bwMode="auto">
              <a:xfrm>
                <a:off x="6123530" y="5242120"/>
                <a:ext cx="1010467" cy="0"/>
              </a:xfrm>
              <a:prstGeom prst="line">
                <a:avLst/>
              </a:prstGeom>
              <a:noFill/>
              <a:ln w="9525">
                <a:solidFill>
                  <a:schemeClr val="tx1"/>
                </a:solidFill>
                <a:round/>
                <a:headEnd/>
                <a:tailEnd/>
              </a:ln>
            </p:spPr>
            <p:txBody>
              <a:bodyPr wrap="none" anchor="ctr"/>
              <a:lstStyle/>
              <a:p>
                <a:endParaRPr lang="en-US" sz="1100"/>
              </a:p>
            </p:txBody>
          </p:sp>
          <p:sp>
            <p:nvSpPr>
              <p:cNvPr id="596" name="AutoShape 155"/>
              <p:cNvSpPr>
                <a:spLocks noChangeArrowheads="1"/>
              </p:cNvSpPr>
              <p:nvPr/>
            </p:nvSpPr>
            <p:spPr bwMode="auto">
              <a:xfrm>
                <a:off x="5802315" y="5126974"/>
                <a:ext cx="209062" cy="371673"/>
              </a:xfrm>
              <a:prstGeom prst="rightArrow">
                <a:avLst>
                  <a:gd name="adj1" fmla="val 50000"/>
                  <a:gd name="adj2" fmla="val 25000"/>
                </a:avLst>
              </a:prstGeom>
              <a:solidFill>
                <a:srgbClr val="FF6699"/>
              </a:solidFill>
              <a:ln w="9525">
                <a:noFill/>
                <a:miter lim="800000"/>
                <a:headEnd/>
                <a:tailEnd/>
              </a:ln>
            </p:spPr>
            <p:txBody>
              <a:bodyPr wrap="none" anchor="ctr"/>
              <a:lstStyle/>
              <a:p>
                <a:endParaRPr lang="en-US" sz="1100"/>
              </a:p>
            </p:txBody>
          </p:sp>
          <p:sp>
            <p:nvSpPr>
              <p:cNvPr id="597" name="Rectangle 156"/>
              <p:cNvSpPr>
                <a:spLocks noChangeArrowheads="1"/>
              </p:cNvSpPr>
              <p:nvPr/>
            </p:nvSpPr>
            <p:spPr bwMode="auto">
              <a:xfrm>
                <a:off x="5122863" y="4777164"/>
                <a:ext cx="691430" cy="1253484"/>
              </a:xfrm>
              <a:prstGeom prst="rect">
                <a:avLst/>
              </a:prstGeom>
              <a:solidFill>
                <a:srgbClr val="FF6699"/>
              </a:solidFill>
              <a:ln w="9525">
                <a:noFill/>
                <a:miter lim="800000"/>
                <a:headEnd/>
                <a:tailEnd/>
              </a:ln>
            </p:spPr>
            <p:txBody>
              <a:bodyPr wrap="none" anchor="ctr"/>
              <a:lstStyle/>
              <a:p>
                <a:endParaRPr lang="en-US" sz="1100"/>
              </a:p>
            </p:txBody>
          </p:sp>
          <p:grpSp>
            <p:nvGrpSpPr>
              <p:cNvPr id="598" name="Group 157"/>
              <p:cNvGrpSpPr>
                <a:grpSpLocks/>
              </p:cNvGrpSpPr>
              <p:nvPr/>
            </p:nvGrpSpPr>
            <p:grpSpPr bwMode="auto">
              <a:xfrm>
                <a:off x="5175128" y="5546744"/>
                <a:ext cx="603231" cy="441635"/>
                <a:chOff x="3662" y="1731"/>
                <a:chExt cx="621" cy="380"/>
              </a:xfrm>
            </p:grpSpPr>
            <p:sp>
              <p:nvSpPr>
                <p:cNvPr id="599" name="Rectangle 158"/>
                <p:cNvSpPr>
                  <a:spLocks noChangeArrowheads="1"/>
                </p:cNvSpPr>
                <p:nvPr/>
              </p:nvSpPr>
              <p:spPr bwMode="auto">
                <a:xfrm>
                  <a:off x="3662" y="1731"/>
                  <a:ext cx="621" cy="308"/>
                </a:xfrm>
                <a:prstGeom prst="rect">
                  <a:avLst/>
                </a:prstGeom>
                <a:solidFill>
                  <a:schemeClr val="bg1"/>
                </a:solidFill>
                <a:ln w="12700">
                  <a:solidFill>
                    <a:srgbClr val="000000"/>
                  </a:solidFill>
                  <a:miter lim="800000"/>
                  <a:headEnd/>
                  <a:tailEnd/>
                </a:ln>
              </p:spPr>
              <p:txBody>
                <a:bodyPr/>
                <a:lstStyle/>
                <a:p>
                  <a:endParaRPr lang="en-US" sz="1100"/>
                </a:p>
              </p:txBody>
            </p:sp>
            <p:sp>
              <p:nvSpPr>
                <p:cNvPr id="600" name="Rectangle 159"/>
                <p:cNvSpPr>
                  <a:spLocks noChangeArrowheads="1"/>
                </p:cNvSpPr>
                <p:nvPr/>
              </p:nvSpPr>
              <p:spPr bwMode="auto">
                <a:xfrm>
                  <a:off x="3776" y="1888"/>
                  <a:ext cx="395" cy="223"/>
                </a:xfrm>
                <a:prstGeom prst="rect">
                  <a:avLst/>
                </a:prstGeom>
                <a:noFill/>
                <a:ln w="9525">
                  <a:noFill/>
                  <a:miter lim="800000"/>
                  <a:headEnd/>
                  <a:tailEnd/>
                </a:ln>
              </p:spPr>
              <p:txBody>
                <a:bodyPr/>
                <a:lstStyle/>
                <a:p>
                  <a:endParaRPr lang="en-US" sz="1100"/>
                </a:p>
              </p:txBody>
            </p:sp>
            <p:sp>
              <p:nvSpPr>
                <p:cNvPr id="601" name="Rectangle 160"/>
                <p:cNvSpPr>
                  <a:spLocks noChangeArrowheads="1"/>
                </p:cNvSpPr>
                <p:nvPr/>
              </p:nvSpPr>
              <p:spPr bwMode="auto">
                <a:xfrm>
                  <a:off x="3739" y="1777"/>
                  <a:ext cx="473" cy="106"/>
                </a:xfrm>
                <a:prstGeom prst="rect">
                  <a:avLst/>
                </a:prstGeom>
                <a:noFill/>
                <a:ln w="9525">
                  <a:noFill/>
                  <a:miter lim="800000"/>
                  <a:headEnd/>
                  <a:tailEnd/>
                </a:ln>
              </p:spPr>
              <p:txBody>
                <a:bodyPr lIns="0" tIns="0" rIns="0" bIns="0">
                  <a:spAutoFit/>
                </a:bodyPr>
                <a:lstStyle/>
                <a:p>
                  <a:pPr algn="ctr" defTabSz="3030538"/>
                  <a:r>
                    <a:rPr lang="en-US" sz="400" b="1">
                      <a:solidFill>
                        <a:srgbClr val="000000"/>
                      </a:solidFill>
                      <a:latin typeface="Arial Narrow" pitchFamily="34" charset="0"/>
                    </a:rPr>
                    <a:t>RATE</a:t>
                  </a:r>
                  <a:r>
                    <a:rPr lang="en-US" sz="500" b="1">
                      <a:solidFill>
                        <a:srgbClr val="000000"/>
                      </a:solidFill>
                      <a:latin typeface="Arial Narrow" pitchFamily="34" charset="0"/>
                    </a:rPr>
                    <a:t/>
                  </a:r>
                  <a:br>
                    <a:rPr lang="en-US" sz="500" b="1">
                      <a:solidFill>
                        <a:srgbClr val="000000"/>
                      </a:solidFill>
                      <a:latin typeface="Arial Narrow" pitchFamily="34" charset="0"/>
                    </a:rPr>
                  </a:br>
                  <a:r>
                    <a:rPr lang="en-US" sz="400" b="1">
                      <a:solidFill>
                        <a:srgbClr val="000000"/>
                      </a:solidFill>
                      <a:latin typeface="Arial Narrow" pitchFamily="34" charset="0"/>
                    </a:rPr>
                    <a:t>IDENTIFICATION</a:t>
                  </a:r>
                  <a:endParaRPr lang="en-US" sz="400" b="1">
                    <a:latin typeface="Arial Narrow" pitchFamily="34" charset="0"/>
                  </a:endParaRPr>
                </a:p>
              </p:txBody>
            </p:sp>
          </p:grpSp>
          <p:sp>
            <p:nvSpPr>
              <p:cNvPr id="602" name="Rectangle 161"/>
              <p:cNvSpPr>
                <a:spLocks noChangeArrowheads="1"/>
              </p:cNvSpPr>
              <p:nvPr/>
            </p:nvSpPr>
            <p:spPr bwMode="auto">
              <a:xfrm>
                <a:off x="5109797" y="4791740"/>
                <a:ext cx="65" cy="169277"/>
              </a:xfrm>
              <a:prstGeom prst="rect">
                <a:avLst/>
              </a:prstGeom>
              <a:noFill/>
              <a:ln w="9525">
                <a:noFill/>
                <a:miter lim="800000"/>
                <a:headEnd/>
                <a:tailEnd/>
              </a:ln>
            </p:spPr>
            <p:txBody>
              <a:bodyPr wrap="none" lIns="0" tIns="0" rIns="0" bIns="0">
                <a:spAutoFit/>
              </a:bodyPr>
              <a:lstStyle/>
              <a:p>
                <a:endParaRPr lang="en-US" sz="1100"/>
              </a:p>
            </p:txBody>
          </p:sp>
          <p:sp>
            <p:nvSpPr>
              <p:cNvPr id="603" name="Rectangle 162"/>
              <p:cNvSpPr>
                <a:spLocks noChangeArrowheads="1"/>
              </p:cNvSpPr>
              <p:nvPr/>
            </p:nvSpPr>
            <p:spPr bwMode="auto">
              <a:xfrm>
                <a:off x="5308761" y="4812145"/>
                <a:ext cx="371897" cy="123111"/>
              </a:xfrm>
              <a:prstGeom prst="rect">
                <a:avLst/>
              </a:prstGeom>
              <a:noFill/>
              <a:ln w="9525">
                <a:noFill/>
                <a:miter lim="800000"/>
                <a:headEnd/>
                <a:tailEnd/>
              </a:ln>
            </p:spPr>
            <p:txBody>
              <a:bodyPr wrap="none" lIns="0" tIns="0" rIns="0" bIns="0">
                <a:spAutoFit/>
              </a:bodyPr>
              <a:lstStyle/>
              <a:p>
                <a:pPr algn="ctr" defTabSz="3030538"/>
                <a:r>
                  <a:rPr lang="en-US" sz="400" b="1">
                    <a:solidFill>
                      <a:schemeClr val="bg1"/>
                    </a:solidFill>
                    <a:latin typeface="Arial" charset="0"/>
                  </a:rPr>
                  <a:t>SELECT TASK </a:t>
                </a:r>
              </a:p>
              <a:p>
                <a:pPr algn="ctr" defTabSz="3030538"/>
                <a:r>
                  <a:rPr lang="en-US" sz="400" b="1">
                    <a:solidFill>
                      <a:schemeClr val="bg1"/>
                    </a:solidFill>
                    <a:latin typeface="Arial" charset="0"/>
                  </a:rPr>
                  <a:t>FOR TRAINING</a:t>
                </a:r>
              </a:p>
            </p:txBody>
          </p:sp>
          <p:grpSp>
            <p:nvGrpSpPr>
              <p:cNvPr id="604" name="Group 163"/>
              <p:cNvGrpSpPr>
                <a:grpSpLocks/>
              </p:cNvGrpSpPr>
              <p:nvPr/>
            </p:nvGrpSpPr>
            <p:grpSpPr bwMode="auto">
              <a:xfrm>
                <a:off x="5165329" y="5067214"/>
                <a:ext cx="603231" cy="415398"/>
                <a:chOff x="3662" y="1010"/>
                <a:chExt cx="621" cy="308"/>
              </a:xfrm>
            </p:grpSpPr>
            <p:sp>
              <p:nvSpPr>
                <p:cNvPr id="605" name="Rectangle 164"/>
                <p:cNvSpPr>
                  <a:spLocks noChangeArrowheads="1"/>
                </p:cNvSpPr>
                <p:nvPr/>
              </p:nvSpPr>
              <p:spPr bwMode="auto">
                <a:xfrm>
                  <a:off x="3662" y="1010"/>
                  <a:ext cx="621" cy="308"/>
                </a:xfrm>
                <a:prstGeom prst="rect">
                  <a:avLst/>
                </a:prstGeom>
                <a:solidFill>
                  <a:schemeClr val="bg1"/>
                </a:solidFill>
                <a:ln w="12700">
                  <a:solidFill>
                    <a:srgbClr val="000000"/>
                  </a:solidFill>
                  <a:miter lim="800000"/>
                  <a:headEnd/>
                  <a:tailEnd/>
                </a:ln>
              </p:spPr>
              <p:txBody>
                <a:bodyPr/>
                <a:lstStyle/>
                <a:p>
                  <a:endParaRPr lang="en-US" sz="1100"/>
                </a:p>
              </p:txBody>
            </p:sp>
            <p:sp>
              <p:nvSpPr>
                <p:cNvPr id="606" name="Rectangle 165"/>
                <p:cNvSpPr>
                  <a:spLocks noChangeArrowheads="1"/>
                </p:cNvSpPr>
                <p:nvPr/>
              </p:nvSpPr>
              <p:spPr bwMode="auto">
                <a:xfrm>
                  <a:off x="3863" y="1058"/>
                  <a:ext cx="221" cy="91"/>
                </a:xfrm>
                <a:prstGeom prst="rect">
                  <a:avLst/>
                </a:prstGeom>
                <a:noFill/>
                <a:ln w="9525">
                  <a:noFill/>
                  <a:miter lim="800000"/>
                  <a:headEnd/>
                  <a:tailEnd/>
                </a:ln>
              </p:spPr>
              <p:txBody>
                <a:bodyPr wrap="none" lIns="0" tIns="0" rIns="0" bIns="0">
                  <a:spAutoFit/>
                </a:bodyPr>
                <a:lstStyle/>
                <a:p>
                  <a:pPr algn="ctr" defTabSz="3030538"/>
                  <a:r>
                    <a:rPr lang="en-US" sz="400" b="1">
                      <a:solidFill>
                        <a:srgbClr val="000000"/>
                      </a:solidFill>
                      <a:latin typeface="Arial Narrow" pitchFamily="34" charset="0"/>
                    </a:rPr>
                    <a:t>DIF </a:t>
                  </a:r>
                </a:p>
                <a:p>
                  <a:pPr algn="ctr" defTabSz="3030538"/>
                  <a:r>
                    <a:rPr lang="en-US" sz="400" b="1">
                      <a:solidFill>
                        <a:srgbClr val="000000"/>
                      </a:solidFill>
                      <a:latin typeface="Arial Narrow" pitchFamily="34" charset="0"/>
                    </a:rPr>
                    <a:t>ANALYSIS</a:t>
                  </a:r>
                  <a:endParaRPr lang="en-US" sz="400" b="1">
                    <a:latin typeface="Arial Narrow" pitchFamily="34" charset="0"/>
                  </a:endParaRPr>
                </a:p>
              </p:txBody>
            </p:sp>
          </p:grpSp>
          <p:sp>
            <p:nvSpPr>
              <p:cNvPr id="608" name="Freeform 167"/>
              <p:cNvSpPr>
                <a:spLocks/>
              </p:cNvSpPr>
              <p:nvPr/>
            </p:nvSpPr>
            <p:spPr bwMode="auto">
              <a:xfrm>
                <a:off x="6179062" y="5371841"/>
                <a:ext cx="127398" cy="112231"/>
              </a:xfrm>
              <a:custGeom>
                <a:avLst/>
                <a:gdLst>
                  <a:gd name="T0" fmla="*/ 0 w 132"/>
                  <a:gd name="T1" fmla="*/ 0 h 84"/>
                  <a:gd name="T2" fmla="*/ 0 w 132"/>
                  <a:gd name="T3" fmla="*/ 84 h 84"/>
                  <a:gd name="T4" fmla="*/ 132 w 132"/>
                  <a:gd name="T5" fmla="*/ 84 h 84"/>
                  <a:gd name="T6" fmla="*/ 0 60000 65536"/>
                  <a:gd name="T7" fmla="*/ 0 60000 65536"/>
                  <a:gd name="T8" fmla="*/ 0 60000 65536"/>
                  <a:gd name="T9" fmla="*/ 0 w 132"/>
                  <a:gd name="T10" fmla="*/ 0 h 84"/>
                  <a:gd name="T11" fmla="*/ 132 w 132"/>
                  <a:gd name="T12" fmla="*/ 84 h 84"/>
                </a:gdLst>
                <a:ahLst/>
                <a:cxnLst>
                  <a:cxn ang="T6">
                    <a:pos x="T0" y="T1"/>
                  </a:cxn>
                  <a:cxn ang="T7">
                    <a:pos x="T2" y="T3"/>
                  </a:cxn>
                  <a:cxn ang="T8">
                    <a:pos x="T4" y="T5"/>
                  </a:cxn>
                </a:cxnLst>
                <a:rect l="T9" t="T10" r="T11" b="T12"/>
                <a:pathLst>
                  <a:path w="132" h="84">
                    <a:moveTo>
                      <a:pt x="0" y="0"/>
                    </a:moveTo>
                    <a:lnTo>
                      <a:pt x="0" y="84"/>
                    </a:lnTo>
                    <a:lnTo>
                      <a:pt x="132" y="84"/>
                    </a:lnTo>
                  </a:path>
                </a:pathLst>
              </a:custGeom>
              <a:noFill/>
              <a:ln w="9525">
                <a:solidFill>
                  <a:schemeClr val="tx1"/>
                </a:solidFill>
                <a:round/>
                <a:headEnd/>
                <a:tailEnd type="triangle" w="med" len="med"/>
              </a:ln>
            </p:spPr>
            <p:txBody>
              <a:bodyPr wrap="none" anchor="ctr"/>
              <a:lstStyle/>
              <a:p>
                <a:endParaRPr lang="en-US" sz="1100"/>
              </a:p>
            </p:txBody>
          </p:sp>
          <p:sp>
            <p:nvSpPr>
              <p:cNvPr id="609" name="Freeform 168"/>
              <p:cNvSpPr>
                <a:spLocks/>
              </p:cNvSpPr>
              <p:nvPr/>
            </p:nvSpPr>
            <p:spPr bwMode="auto">
              <a:xfrm>
                <a:off x="6347836" y="5556949"/>
                <a:ext cx="128486" cy="113688"/>
              </a:xfrm>
              <a:custGeom>
                <a:avLst/>
                <a:gdLst>
                  <a:gd name="T0" fmla="*/ 0 w 132"/>
                  <a:gd name="T1" fmla="*/ 0 h 84"/>
                  <a:gd name="T2" fmla="*/ 0 w 132"/>
                  <a:gd name="T3" fmla="*/ 84 h 84"/>
                  <a:gd name="T4" fmla="*/ 132 w 132"/>
                  <a:gd name="T5" fmla="*/ 84 h 84"/>
                  <a:gd name="T6" fmla="*/ 0 60000 65536"/>
                  <a:gd name="T7" fmla="*/ 0 60000 65536"/>
                  <a:gd name="T8" fmla="*/ 0 60000 65536"/>
                  <a:gd name="T9" fmla="*/ 0 w 132"/>
                  <a:gd name="T10" fmla="*/ 0 h 84"/>
                  <a:gd name="T11" fmla="*/ 132 w 132"/>
                  <a:gd name="T12" fmla="*/ 84 h 84"/>
                </a:gdLst>
                <a:ahLst/>
                <a:cxnLst>
                  <a:cxn ang="T6">
                    <a:pos x="T0" y="T1"/>
                  </a:cxn>
                  <a:cxn ang="T7">
                    <a:pos x="T2" y="T3"/>
                  </a:cxn>
                  <a:cxn ang="T8">
                    <a:pos x="T4" y="T5"/>
                  </a:cxn>
                </a:cxnLst>
                <a:rect l="T9" t="T10" r="T11" b="T12"/>
                <a:pathLst>
                  <a:path w="132" h="84">
                    <a:moveTo>
                      <a:pt x="0" y="0"/>
                    </a:moveTo>
                    <a:lnTo>
                      <a:pt x="0" y="84"/>
                    </a:lnTo>
                    <a:lnTo>
                      <a:pt x="132" y="84"/>
                    </a:lnTo>
                  </a:path>
                </a:pathLst>
              </a:custGeom>
              <a:noFill/>
              <a:ln w="9525">
                <a:solidFill>
                  <a:schemeClr val="tx1"/>
                </a:solidFill>
                <a:round/>
                <a:headEnd/>
                <a:tailEnd type="triangle" w="med" len="med"/>
              </a:ln>
            </p:spPr>
            <p:txBody>
              <a:bodyPr wrap="none" anchor="ctr"/>
              <a:lstStyle/>
              <a:p>
                <a:endParaRPr lang="en-US" sz="1100"/>
              </a:p>
            </p:txBody>
          </p:sp>
          <p:sp>
            <p:nvSpPr>
              <p:cNvPr id="610" name="Freeform 169"/>
              <p:cNvSpPr>
                <a:spLocks/>
              </p:cNvSpPr>
              <p:nvPr/>
            </p:nvSpPr>
            <p:spPr bwMode="auto">
              <a:xfrm>
                <a:off x="6470878" y="5810560"/>
                <a:ext cx="128486" cy="113688"/>
              </a:xfrm>
              <a:custGeom>
                <a:avLst/>
                <a:gdLst>
                  <a:gd name="T0" fmla="*/ 0 w 132"/>
                  <a:gd name="T1" fmla="*/ 0 h 84"/>
                  <a:gd name="T2" fmla="*/ 0 w 132"/>
                  <a:gd name="T3" fmla="*/ 84 h 84"/>
                  <a:gd name="T4" fmla="*/ 132 w 132"/>
                  <a:gd name="T5" fmla="*/ 84 h 84"/>
                  <a:gd name="T6" fmla="*/ 0 60000 65536"/>
                  <a:gd name="T7" fmla="*/ 0 60000 65536"/>
                  <a:gd name="T8" fmla="*/ 0 60000 65536"/>
                  <a:gd name="T9" fmla="*/ 0 w 132"/>
                  <a:gd name="T10" fmla="*/ 0 h 84"/>
                  <a:gd name="T11" fmla="*/ 132 w 132"/>
                  <a:gd name="T12" fmla="*/ 84 h 84"/>
                </a:gdLst>
                <a:ahLst/>
                <a:cxnLst>
                  <a:cxn ang="T6">
                    <a:pos x="T0" y="T1"/>
                  </a:cxn>
                  <a:cxn ang="T7">
                    <a:pos x="T2" y="T3"/>
                  </a:cxn>
                  <a:cxn ang="T8">
                    <a:pos x="T4" y="T5"/>
                  </a:cxn>
                </a:cxnLst>
                <a:rect l="T9" t="T10" r="T11" b="T12"/>
                <a:pathLst>
                  <a:path w="132" h="84">
                    <a:moveTo>
                      <a:pt x="0" y="0"/>
                    </a:moveTo>
                    <a:lnTo>
                      <a:pt x="0" y="84"/>
                    </a:lnTo>
                    <a:lnTo>
                      <a:pt x="132" y="84"/>
                    </a:lnTo>
                  </a:path>
                </a:pathLst>
              </a:custGeom>
              <a:noFill/>
              <a:ln w="9525">
                <a:solidFill>
                  <a:schemeClr val="tx1"/>
                </a:solidFill>
                <a:round/>
                <a:headEnd/>
                <a:tailEnd type="triangle" w="med" len="med"/>
              </a:ln>
            </p:spPr>
            <p:txBody>
              <a:bodyPr wrap="none" anchor="ctr"/>
              <a:lstStyle/>
              <a:p>
                <a:endParaRPr lang="en-US" sz="1100"/>
              </a:p>
            </p:txBody>
          </p:sp>
          <p:sp>
            <p:nvSpPr>
              <p:cNvPr id="611" name="AutoShape 188"/>
              <p:cNvSpPr>
                <a:spLocks noChangeArrowheads="1"/>
              </p:cNvSpPr>
              <p:nvPr/>
            </p:nvSpPr>
            <p:spPr bwMode="auto">
              <a:xfrm>
                <a:off x="7213483" y="5126974"/>
                <a:ext cx="209062" cy="371673"/>
              </a:xfrm>
              <a:prstGeom prst="rightArrow">
                <a:avLst>
                  <a:gd name="adj1" fmla="val 50000"/>
                  <a:gd name="adj2" fmla="val 25000"/>
                </a:avLst>
              </a:prstGeom>
              <a:solidFill>
                <a:srgbClr val="FF6699"/>
              </a:solidFill>
              <a:ln w="9525">
                <a:noFill/>
                <a:miter lim="800000"/>
                <a:headEnd/>
                <a:tailEnd/>
              </a:ln>
            </p:spPr>
            <p:txBody>
              <a:bodyPr wrap="none" anchor="ctr"/>
              <a:lstStyle/>
              <a:p>
                <a:endParaRPr lang="en-US" sz="1100"/>
              </a:p>
            </p:txBody>
          </p:sp>
          <p:sp>
            <p:nvSpPr>
              <p:cNvPr id="612" name="AutoShape 190"/>
              <p:cNvSpPr>
                <a:spLocks noChangeArrowheads="1"/>
              </p:cNvSpPr>
              <p:nvPr/>
            </p:nvSpPr>
            <p:spPr bwMode="auto">
              <a:xfrm>
                <a:off x="7896202" y="5543830"/>
                <a:ext cx="456234" cy="402281"/>
              </a:xfrm>
              <a:prstGeom prst="rightArrow">
                <a:avLst>
                  <a:gd name="adj1" fmla="val 50000"/>
                  <a:gd name="adj2" fmla="val 37953"/>
                </a:avLst>
              </a:prstGeom>
              <a:solidFill>
                <a:schemeClr val="tx1"/>
              </a:solidFill>
              <a:ln w="9525">
                <a:noFill/>
                <a:miter lim="800000"/>
                <a:headEnd/>
                <a:tailEnd/>
              </a:ln>
            </p:spPr>
            <p:txBody>
              <a:bodyPr wrap="none" anchor="ctr"/>
              <a:lstStyle/>
              <a:p>
                <a:endParaRPr lang="en-US" sz="1100"/>
              </a:p>
            </p:txBody>
          </p:sp>
          <p:sp>
            <p:nvSpPr>
              <p:cNvPr id="613" name="Rectangle 191"/>
              <p:cNvSpPr>
                <a:spLocks noChangeArrowheads="1"/>
              </p:cNvSpPr>
              <p:nvPr/>
            </p:nvSpPr>
            <p:spPr bwMode="auto">
              <a:xfrm>
                <a:off x="7409479" y="4147507"/>
                <a:ext cx="797049" cy="2168819"/>
              </a:xfrm>
              <a:prstGeom prst="rect">
                <a:avLst/>
              </a:prstGeom>
              <a:solidFill>
                <a:schemeClr val="tx2"/>
              </a:solidFill>
              <a:ln w="9525">
                <a:noFill/>
                <a:miter lim="800000"/>
                <a:headEnd/>
                <a:tailEnd/>
              </a:ln>
            </p:spPr>
            <p:txBody>
              <a:bodyPr wrap="none" anchor="ctr"/>
              <a:lstStyle/>
              <a:p>
                <a:endParaRPr lang="en-US" sz="1100"/>
              </a:p>
            </p:txBody>
          </p:sp>
          <p:sp>
            <p:nvSpPr>
              <p:cNvPr id="614" name="Rectangle 192"/>
              <p:cNvSpPr>
                <a:spLocks noChangeArrowheads="1"/>
              </p:cNvSpPr>
              <p:nvPr/>
            </p:nvSpPr>
            <p:spPr bwMode="auto">
              <a:xfrm>
                <a:off x="7570631" y="5386416"/>
                <a:ext cx="430102" cy="325032"/>
              </a:xfrm>
              <a:prstGeom prst="rect">
                <a:avLst/>
              </a:prstGeom>
              <a:noFill/>
              <a:ln w="9525">
                <a:noFill/>
                <a:miter lim="800000"/>
                <a:headEnd/>
                <a:tailEnd/>
              </a:ln>
            </p:spPr>
            <p:txBody>
              <a:bodyPr/>
              <a:lstStyle/>
              <a:p>
                <a:endParaRPr lang="en-US" sz="1100"/>
              </a:p>
            </p:txBody>
          </p:sp>
          <p:sp>
            <p:nvSpPr>
              <p:cNvPr id="615" name="Rectangle 193"/>
              <p:cNvSpPr>
                <a:spLocks noChangeArrowheads="1"/>
              </p:cNvSpPr>
              <p:nvPr/>
            </p:nvSpPr>
            <p:spPr bwMode="auto">
              <a:xfrm>
                <a:off x="7419279" y="4347190"/>
                <a:ext cx="732806" cy="204056"/>
              </a:xfrm>
              <a:prstGeom prst="rect">
                <a:avLst/>
              </a:prstGeom>
              <a:noFill/>
              <a:ln w="9525">
                <a:noFill/>
                <a:miter lim="800000"/>
                <a:headEnd/>
                <a:tailEnd/>
              </a:ln>
            </p:spPr>
            <p:txBody>
              <a:bodyPr/>
              <a:lstStyle/>
              <a:p>
                <a:endParaRPr lang="en-US" sz="1100"/>
              </a:p>
            </p:txBody>
          </p:sp>
          <p:sp>
            <p:nvSpPr>
              <p:cNvPr id="616" name="Rectangle 194"/>
              <p:cNvSpPr>
                <a:spLocks noChangeArrowheads="1"/>
              </p:cNvSpPr>
              <p:nvPr/>
            </p:nvSpPr>
            <p:spPr bwMode="auto">
              <a:xfrm>
                <a:off x="7422545" y="4287431"/>
                <a:ext cx="724095" cy="184666"/>
              </a:xfrm>
              <a:prstGeom prst="rect">
                <a:avLst/>
              </a:prstGeom>
              <a:noFill/>
              <a:ln w="9525">
                <a:noFill/>
                <a:miter lim="800000"/>
                <a:headEnd/>
                <a:tailEnd/>
              </a:ln>
            </p:spPr>
            <p:txBody>
              <a:bodyPr lIns="0" tIns="0" rIns="0" bIns="0">
                <a:spAutoFit/>
              </a:bodyPr>
              <a:lstStyle/>
              <a:p>
                <a:pPr algn="ctr" defTabSz="3030538"/>
                <a:r>
                  <a:rPr lang="en-US" sz="600" b="1">
                    <a:solidFill>
                      <a:schemeClr val="bg1"/>
                    </a:solidFill>
                    <a:latin typeface="Arial" charset="0"/>
                  </a:rPr>
                  <a:t>LEARNING ANALYSIS</a:t>
                </a:r>
              </a:p>
            </p:txBody>
          </p:sp>
          <p:grpSp>
            <p:nvGrpSpPr>
              <p:cNvPr id="617" name="Group 195"/>
              <p:cNvGrpSpPr>
                <a:grpSpLocks/>
              </p:cNvGrpSpPr>
              <p:nvPr/>
            </p:nvGrpSpPr>
            <p:grpSpPr bwMode="auto">
              <a:xfrm>
                <a:off x="7465012" y="4675136"/>
                <a:ext cx="676185" cy="311913"/>
                <a:chOff x="4272" y="2236"/>
                <a:chExt cx="621" cy="308"/>
              </a:xfrm>
            </p:grpSpPr>
            <p:sp>
              <p:nvSpPr>
                <p:cNvPr id="618" name="Rectangle 196"/>
                <p:cNvSpPr>
                  <a:spLocks noChangeArrowheads="1"/>
                </p:cNvSpPr>
                <p:nvPr/>
              </p:nvSpPr>
              <p:spPr bwMode="auto">
                <a:xfrm>
                  <a:off x="4272" y="2236"/>
                  <a:ext cx="621" cy="308"/>
                </a:xfrm>
                <a:prstGeom prst="rect">
                  <a:avLst/>
                </a:prstGeom>
                <a:solidFill>
                  <a:schemeClr val="bg1"/>
                </a:solidFill>
                <a:ln w="12700">
                  <a:solidFill>
                    <a:srgbClr val="000000"/>
                  </a:solidFill>
                  <a:miter lim="800000"/>
                  <a:headEnd/>
                  <a:tailEnd/>
                </a:ln>
              </p:spPr>
              <p:txBody>
                <a:bodyPr/>
                <a:lstStyle/>
                <a:p>
                  <a:endParaRPr lang="en-US" sz="1100"/>
                </a:p>
              </p:txBody>
            </p:sp>
            <p:sp>
              <p:nvSpPr>
                <p:cNvPr id="619" name="Rectangle 197"/>
                <p:cNvSpPr>
                  <a:spLocks noChangeArrowheads="1"/>
                </p:cNvSpPr>
                <p:nvPr/>
              </p:nvSpPr>
              <p:spPr bwMode="auto">
                <a:xfrm>
                  <a:off x="4390" y="2260"/>
                  <a:ext cx="340" cy="182"/>
                </a:xfrm>
                <a:prstGeom prst="rect">
                  <a:avLst/>
                </a:prstGeom>
                <a:noFill/>
                <a:ln w="9525">
                  <a:noFill/>
                  <a:miter lim="800000"/>
                  <a:headEnd/>
                  <a:tailEnd/>
                </a:ln>
              </p:spPr>
              <p:txBody>
                <a:bodyPr wrap="none" lIns="0" tIns="0" rIns="0" bIns="0">
                  <a:spAutoFit/>
                </a:bodyPr>
                <a:lstStyle/>
                <a:p>
                  <a:pPr defTabSz="3030538"/>
                  <a:r>
                    <a:rPr lang="en-US" sz="600" b="1">
                      <a:latin typeface="Arial Narrow" pitchFamily="34" charset="0"/>
                    </a:rPr>
                    <a:t>KSA</a:t>
                  </a:r>
                  <a:br>
                    <a:rPr lang="en-US" sz="600" b="1">
                      <a:latin typeface="Arial Narrow" pitchFamily="34" charset="0"/>
                    </a:rPr>
                  </a:br>
                  <a:r>
                    <a:rPr lang="en-US" sz="600" b="1">
                      <a:latin typeface="Arial Narrow" pitchFamily="34" charset="0"/>
                    </a:rPr>
                    <a:t>HIERARCHY</a:t>
                  </a:r>
                </a:p>
              </p:txBody>
            </p:sp>
          </p:grpSp>
          <p:sp>
            <p:nvSpPr>
              <p:cNvPr id="620" name="Rectangle 198"/>
              <p:cNvSpPr>
                <a:spLocks noChangeArrowheads="1"/>
              </p:cNvSpPr>
              <p:nvPr/>
            </p:nvSpPr>
            <p:spPr bwMode="auto">
              <a:xfrm>
                <a:off x="7461745" y="5406821"/>
                <a:ext cx="676185" cy="241952"/>
              </a:xfrm>
              <a:prstGeom prst="rect">
                <a:avLst/>
              </a:prstGeom>
              <a:solidFill>
                <a:schemeClr val="bg1"/>
              </a:solidFill>
              <a:ln w="12700">
                <a:solidFill>
                  <a:srgbClr val="000000"/>
                </a:solidFill>
                <a:miter lim="800000"/>
                <a:headEnd/>
                <a:tailEnd/>
              </a:ln>
            </p:spPr>
            <p:txBody>
              <a:bodyPr/>
              <a:lstStyle/>
              <a:p>
                <a:r>
                  <a:rPr lang="en-US" sz="600" b="1">
                    <a:latin typeface="Arial Narrow" pitchFamily="34" charset="0"/>
                  </a:rPr>
                  <a:t>SKILL DECAY</a:t>
                </a:r>
              </a:p>
            </p:txBody>
          </p:sp>
          <p:sp>
            <p:nvSpPr>
              <p:cNvPr id="621" name="Rectangle 199"/>
              <p:cNvSpPr>
                <a:spLocks noChangeArrowheads="1"/>
              </p:cNvSpPr>
              <p:nvPr/>
            </p:nvSpPr>
            <p:spPr bwMode="auto">
              <a:xfrm>
                <a:off x="7465012" y="5057012"/>
                <a:ext cx="676185" cy="279848"/>
              </a:xfrm>
              <a:prstGeom prst="rect">
                <a:avLst/>
              </a:prstGeom>
              <a:solidFill>
                <a:schemeClr val="bg1"/>
              </a:solidFill>
              <a:ln w="12700">
                <a:solidFill>
                  <a:srgbClr val="000000"/>
                </a:solidFill>
                <a:miter lim="800000"/>
                <a:headEnd/>
                <a:tailEnd/>
              </a:ln>
            </p:spPr>
            <p:txBody>
              <a:bodyPr/>
              <a:lstStyle/>
              <a:p>
                <a:r>
                  <a:rPr lang="en-US" sz="600" b="1">
                    <a:latin typeface="Arial Narrow" pitchFamily="34" charset="0"/>
                  </a:rPr>
                  <a:t>OBJECTIVES</a:t>
                </a:r>
              </a:p>
            </p:txBody>
          </p:sp>
          <p:sp>
            <p:nvSpPr>
              <p:cNvPr id="622" name="Rectangle 200"/>
              <p:cNvSpPr>
                <a:spLocks noChangeArrowheads="1"/>
              </p:cNvSpPr>
              <p:nvPr/>
            </p:nvSpPr>
            <p:spPr bwMode="auto">
              <a:xfrm>
                <a:off x="7422545" y="5826593"/>
                <a:ext cx="731717" cy="349810"/>
              </a:xfrm>
              <a:prstGeom prst="rect">
                <a:avLst/>
              </a:prstGeom>
              <a:solidFill>
                <a:schemeClr val="bg1"/>
              </a:solidFill>
              <a:ln w="12700">
                <a:solidFill>
                  <a:srgbClr val="000000"/>
                </a:solidFill>
                <a:miter lim="800000"/>
                <a:headEnd/>
                <a:tailEnd/>
              </a:ln>
            </p:spPr>
            <p:txBody>
              <a:bodyPr/>
              <a:lstStyle/>
              <a:p>
                <a:r>
                  <a:rPr lang="en-US" sz="600" b="1">
                    <a:latin typeface="Arial Narrow" pitchFamily="34" charset="0"/>
                  </a:rPr>
                  <a:t>EQUIPMENT IDENTIFICATION</a:t>
                </a:r>
              </a:p>
            </p:txBody>
          </p:sp>
          <p:sp>
            <p:nvSpPr>
              <p:cNvPr id="623" name="Rectangle 201"/>
              <p:cNvSpPr>
                <a:spLocks noChangeArrowheads="1"/>
              </p:cNvSpPr>
              <p:nvPr/>
            </p:nvSpPr>
            <p:spPr bwMode="auto">
              <a:xfrm>
                <a:off x="8350258" y="4847126"/>
                <a:ext cx="640253" cy="1469200"/>
              </a:xfrm>
              <a:prstGeom prst="rect">
                <a:avLst/>
              </a:prstGeom>
              <a:solidFill>
                <a:schemeClr val="bg1"/>
              </a:solidFill>
              <a:ln w="9525">
                <a:solidFill>
                  <a:schemeClr val="tx1"/>
                </a:solidFill>
                <a:miter lim="800000"/>
                <a:headEnd/>
                <a:tailEnd/>
              </a:ln>
            </p:spPr>
            <p:txBody>
              <a:bodyPr wrap="none" anchor="ctr"/>
              <a:lstStyle/>
              <a:p>
                <a:endParaRPr lang="en-US" sz="1100"/>
              </a:p>
            </p:txBody>
          </p:sp>
          <p:sp>
            <p:nvSpPr>
              <p:cNvPr id="624" name="Rectangle 202"/>
              <p:cNvSpPr>
                <a:spLocks noChangeArrowheads="1"/>
              </p:cNvSpPr>
              <p:nvPr/>
            </p:nvSpPr>
            <p:spPr bwMode="auto">
              <a:xfrm>
                <a:off x="8350258" y="4847126"/>
                <a:ext cx="640253" cy="419771"/>
              </a:xfrm>
              <a:prstGeom prst="rect">
                <a:avLst/>
              </a:prstGeom>
              <a:solidFill>
                <a:schemeClr val="tx1"/>
              </a:solidFill>
              <a:ln w="9525">
                <a:solidFill>
                  <a:schemeClr val="tx1"/>
                </a:solidFill>
                <a:miter lim="800000"/>
                <a:headEnd/>
                <a:tailEnd/>
              </a:ln>
            </p:spPr>
            <p:txBody>
              <a:bodyPr wrap="none" anchor="ctr"/>
              <a:lstStyle/>
              <a:p>
                <a:endParaRPr lang="en-US" sz="1100"/>
              </a:p>
            </p:txBody>
          </p:sp>
          <p:sp>
            <p:nvSpPr>
              <p:cNvPr id="625" name="Rectangle 203"/>
              <p:cNvSpPr>
                <a:spLocks noChangeArrowheads="1"/>
              </p:cNvSpPr>
              <p:nvPr/>
            </p:nvSpPr>
            <p:spPr bwMode="auto">
              <a:xfrm>
                <a:off x="8363325" y="4917088"/>
                <a:ext cx="628275" cy="184666"/>
              </a:xfrm>
              <a:prstGeom prst="rect">
                <a:avLst/>
              </a:prstGeom>
              <a:noFill/>
              <a:ln w="9525">
                <a:noFill/>
                <a:miter lim="800000"/>
                <a:headEnd/>
                <a:tailEnd/>
              </a:ln>
            </p:spPr>
            <p:txBody>
              <a:bodyPr lIns="0" tIns="0" rIns="0" bIns="0">
                <a:spAutoFit/>
              </a:bodyPr>
              <a:lstStyle/>
              <a:p>
                <a:pPr algn="ctr" defTabSz="3030538"/>
                <a:r>
                  <a:rPr lang="en-US" sz="600" b="1">
                    <a:solidFill>
                      <a:schemeClr val="bg1"/>
                    </a:solidFill>
                    <a:latin typeface="Arial Narrow" pitchFamily="34" charset="0"/>
                  </a:rPr>
                  <a:t>MEDIA </a:t>
                </a:r>
                <a:r>
                  <a:rPr lang="en-US" sz="600" b="1">
                    <a:solidFill>
                      <a:schemeClr val="bg1"/>
                    </a:solidFill>
                    <a:latin typeface="Arial" charset="0"/>
                  </a:rPr>
                  <a:t>SELECTION</a:t>
                </a:r>
              </a:p>
            </p:txBody>
          </p:sp>
          <p:sp>
            <p:nvSpPr>
              <p:cNvPr id="626" name="Rectangle 204"/>
              <p:cNvSpPr>
                <a:spLocks noChangeArrowheads="1"/>
              </p:cNvSpPr>
              <p:nvPr/>
            </p:nvSpPr>
            <p:spPr bwMode="auto">
              <a:xfrm>
                <a:off x="8363325" y="5266898"/>
                <a:ext cx="574921" cy="553998"/>
              </a:xfrm>
              <a:prstGeom prst="rect">
                <a:avLst/>
              </a:prstGeom>
              <a:noFill/>
              <a:ln w="9525">
                <a:noFill/>
                <a:miter lim="800000"/>
                <a:headEnd/>
                <a:tailEnd/>
              </a:ln>
            </p:spPr>
            <p:txBody>
              <a:bodyPr lIns="0" tIns="0" rIns="0" bIns="0">
                <a:spAutoFit/>
              </a:bodyPr>
              <a:lstStyle/>
              <a:p>
                <a:pPr marL="114300" indent="-114300" algn="ctr" defTabSz="3030538">
                  <a:spcBef>
                    <a:spcPct val="25000"/>
                  </a:spcBef>
                  <a:tabLst>
                    <a:tab pos="285750" algn="l"/>
                    <a:tab pos="514350" algn="l"/>
                    <a:tab pos="742950" algn="l"/>
                    <a:tab pos="857250" algn="l"/>
                  </a:tabLst>
                </a:pPr>
                <a:r>
                  <a:rPr lang="en-US" sz="600" b="1">
                    <a:solidFill>
                      <a:srgbClr val="000000"/>
                    </a:solidFill>
                    <a:latin typeface="Arial Narrow" pitchFamily="34" charset="0"/>
                  </a:rPr>
                  <a:t>MEDIA SELECTION RESULTS DRIVE TRAINING DEVICE ACQUISITION</a:t>
                </a:r>
                <a:endParaRPr lang="en-US" sz="600" b="1">
                  <a:latin typeface="Arial Narrow" pitchFamily="34" charset="0"/>
                </a:endParaRPr>
              </a:p>
            </p:txBody>
          </p:sp>
        </p:grpSp>
        <p:sp>
          <p:nvSpPr>
            <p:cNvPr id="630" name="TextBox 629"/>
            <p:cNvSpPr txBox="1"/>
            <p:nvPr/>
          </p:nvSpPr>
          <p:spPr>
            <a:xfrm>
              <a:off x="6400800" y="5300990"/>
              <a:ext cx="635110" cy="261610"/>
            </a:xfrm>
            <a:prstGeom prst="rect">
              <a:avLst/>
            </a:prstGeom>
            <a:noFill/>
          </p:spPr>
          <p:txBody>
            <a:bodyPr wrap="none" rtlCol="0">
              <a:spAutoFit/>
            </a:bodyPr>
            <a:lstStyle/>
            <a:p>
              <a:r>
                <a:rPr lang="en-US" sz="1100" dirty="0" smtClean="0"/>
                <a:t>Duties</a:t>
              </a:r>
              <a:endParaRPr lang="en-US" sz="1100" dirty="0"/>
            </a:p>
          </p:txBody>
        </p:sp>
        <p:sp>
          <p:nvSpPr>
            <p:cNvPr id="631" name="TextBox 630"/>
            <p:cNvSpPr txBox="1"/>
            <p:nvPr/>
          </p:nvSpPr>
          <p:spPr>
            <a:xfrm>
              <a:off x="6477000" y="5562600"/>
              <a:ext cx="587020" cy="261610"/>
            </a:xfrm>
            <a:prstGeom prst="rect">
              <a:avLst/>
            </a:prstGeom>
            <a:noFill/>
          </p:spPr>
          <p:txBody>
            <a:bodyPr wrap="none" rtlCol="0">
              <a:spAutoFit/>
            </a:bodyPr>
            <a:lstStyle/>
            <a:p>
              <a:r>
                <a:rPr lang="en-US" sz="1100" dirty="0" smtClean="0"/>
                <a:t>Tasks</a:t>
              </a:r>
              <a:endParaRPr lang="en-US" sz="1100" dirty="0"/>
            </a:p>
          </p:txBody>
        </p:sp>
        <p:sp>
          <p:nvSpPr>
            <p:cNvPr id="632" name="TextBox 631"/>
            <p:cNvSpPr txBox="1"/>
            <p:nvPr/>
          </p:nvSpPr>
          <p:spPr>
            <a:xfrm>
              <a:off x="6553200" y="5791200"/>
              <a:ext cx="798617" cy="253916"/>
            </a:xfrm>
            <a:prstGeom prst="rect">
              <a:avLst/>
            </a:prstGeom>
            <a:noFill/>
          </p:spPr>
          <p:txBody>
            <a:bodyPr wrap="none" rtlCol="0">
              <a:spAutoFit/>
            </a:bodyPr>
            <a:lstStyle/>
            <a:p>
              <a:r>
                <a:rPr lang="en-US" sz="1000" dirty="0" smtClean="0"/>
                <a:t>Subtasks</a:t>
              </a:r>
              <a:endParaRPr lang="en-US" sz="1000" dirty="0"/>
            </a:p>
          </p:txBody>
        </p:sp>
        <p:sp>
          <p:nvSpPr>
            <p:cNvPr id="633" name="TextBox 632"/>
            <p:cNvSpPr txBox="1"/>
            <p:nvPr/>
          </p:nvSpPr>
          <p:spPr>
            <a:xfrm>
              <a:off x="6705600" y="5943600"/>
              <a:ext cx="550151" cy="246221"/>
            </a:xfrm>
            <a:prstGeom prst="rect">
              <a:avLst/>
            </a:prstGeom>
            <a:noFill/>
          </p:spPr>
          <p:txBody>
            <a:bodyPr wrap="none" rtlCol="0">
              <a:spAutoFit/>
            </a:bodyPr>
            <a:lstStyle/>
            <a:p>
              <a:r>
                <a:rPr lang="en-US" sz="1000" dirty="0" smtClean="0"/>
                <a:t>KSA’s</a:t>
              </a:r>
              <a:endParaRPr lang="en-US" sz="10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1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3" grpId="0"/>
      <p:bldP spid="579" grpId="0"/>
      <p:bldP spid="6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Grp="1" noChangeArrowheads="1"/>
          </p:cNvSpPr>
          <p:nvPr>
            <p:ph type="sldNum" sz="quarter" idx="12"/>
          </p:nvPr>
        </p:nvSpPr>
        <p:spPr>
          <a:ln/>
        </p:spPr>
        <p:txBody>
          <a:bodyPr/>
          <a:lstStyle/>
          <a:p>
            <a:pPr>
              <a:defRPr/>
            </a:pPr>
            <a:fld id="{3210D8F4-84CA-403F-A331-0ECE344D6883}" type="slidenum">
              <a:rPr lang="en-US"/>
              <a:pPr>
                <a:defRPr/>
              </a:pPr>
              <a:t>11</a:t>
            </a:fld>
            <a:endParaRPr lang="en-US" dirty="0"/>
          </a:p>
        </p:txBody>
      </p:sp>
      <p:sp>
        <p:nvSpPr>
          <p:cNvPr id="13314" name="Rectangle 2"/>
          <p:cNvSpPr>
            <a:spLocks noGrp="1" noChangeArrowheads="1"/>
          </p:cNvSpPr>
          <p:nvPr>
            <p:ph type="title"/>
          </p:nvPr>
        </p:nvSpPr>
        <p:spPr>
          <a:xfrm>
            <a:off x="1371600" y="152400"/>
            <a:ext cx="7313613" cy="762000"/>
          </a:xfrm>
        </p:spPr>
        <p:txBody>
          <a:bodyPr/>
          <a:lstStyle/>
          <a:p>
            <a:pPr eaLnBrk="1" hangingPunct="1"/>
            <a:r>
              <a:rPr lang="en-US" b="1" smtClean="0"/>
              <a:t>Issues with Current Approach</a:t>
            </a:r>
          </a:p>
        </p:txBody>
      </p:sp>
      <p:sp>
        <p:nvSpPr>
          <p:cNvPr id="13315" name="Rectangle 3"/>
          <p:cNvSpPr>
            <a:spLocks noGrp="1" noChangeArrowheads="1"/>
          </p:cNvSpPr>
          <p:nvPr>
            <p:ph type="body" idx="1"/>
          </p:nvPr>
        </p:nvSpPr>
        <p:spPr>
          <a:xfrm>
            <a:off x="1370013" y="1295400"/>
            <a:ext cx="7313612" cy="4114800"/>
          </a:xfrm>
        </p:spPr>
        <p:txBody>
          <a:bodyPr/>
          <a:lstStyle/>
          <a:p>
            <a:pPr eaLnBrk="1" hangingPunct="1"/>
            <a:r>
              <a:rPr lang="en-US" sz="2500" dirty="0" smtClean="0"/>
              <a:t>Individual analyses are </a:t>
            </a:r>
            <a:r>
              <a:rPr lang="en-US" sz="2500" u="sng" dirty="0" smtClean="0"/>
              <a:t>not adequately integrated</a:t>
            </a:r>
          </a:p>
          <a:p>
            <a:pPr eaLnBrk="1" hangingPunct="1"/>
            <a:r>
              <a:rPr lang="en-US" sz="2500" dirty="0" smtClean="0"/>
              <a:t>Traditional job analysis seldom considers tie-in to </a:t>
            </a:r>
            <a:r>
              <a:rPr lang="en-US" sz="2500" u="sng" dirty="0" smtClean="0"/>
              <a:t>missions systems </a:t>
            </a:r>
            <a:r>
              <a:rPr lang="en-US" sz="2500" dirty="0" smtClean="0"/>
              <a:t>functions</a:t>
            </a:r>
          </a:p>
          <a:p>
            <a:pPr eaLnBrk="1" hangingPunct="1"/>
            <a:r>
              <a:rPr lang="en-US" sz="2500" dirty="0" smtClean="0"/>
              <a:t>New system development does not adequately consider:</a:t>
            </a:r>
          </a:p>
          <a:p>
            <a:pPr lvl="1" eaLnBrk="1" hangingPunct="1"/>
            <a:r>
              <a:rPr lang="en-US" sz="2100" dirty="0" smtClean="0"/>
              <a:t>Identifying HW/SW requirements to accomplish functions (engineering)</a:t>
            </a:r>
          </a:p>
          <a:p>
            <a:pPr lvl="1" eaLnBrk="1" hangingPunct="1"/>
            <a:r>
              <a:rPr lang="en-US" sz="2100" dirty="0" smtClean="0"/>
              <a:t>Identifying OMI/HSI – Human Factors</a:t>
            </a:r>
          </a:p>
          <a:p>
            <a:pPr eaLnBrk="1" hangingPunct="1"/>
            <a:r>
              <a:rPr lang="en-US" sz="2500" dirty="0" smtClean="0"/>
              <a:t>Information must be adequately defined prior to beginning ISD</a:t>
            </a:r>
          </a:p>
          <a:p>
            <a:pPr lvl="2" eaLnBrk="1" hangingPunct="1"/>
            <a:r>
              <a:rPr lang="en-US" sz="2000" dirty="0" smtClean="0"/>
              <a:t>This should be done via a TDFA</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4"/>
          <p:cNvGrpSpPr/>
          <p:nvPr/>
        </p:nvGrpSpPr>
        <p:grpSpPr>
          <a:xfrm>
            <a:off x="3254375" y="1676400"/>
            <a:ext cx="5791200" cy="3722687"/>
            <a:chOff x="3352800" y="1905000"/>
            <a:chExt cx="5791200" cy="3722687"/>
          </a:xfrm>
        </p:grpSpPr>
        <p:sp>
          <p:nvSpPr>
            <p:cNvPr id="9220" name="Rectangle 5" descr="50%"/>
            <p:cNvSpPr>
              <a:spLocks noChangeArrowheads="1"/>
            </p:cNvSpPr>
            <p:nvPr/>
          </p:nvSpPr>
          <p:spPr bwMode="auto">
            <a:xfrm>
              <a:off x="3352800" y="1905000"/>
              <a:ext cx="5791200" cy="3722687"/>
            </a:xfrm>
            <a:prstGeom prst="rect">
              <a:avLst/>
            </a:prstGeom>
            <a:pattFill prst="pct50">
              <a:fgClr>
                <a:srgbClr val="FFCCCC">
                  <a:alpha val="83920"/>
                </a:srgbClr>
              </a:fgClr>
              <a:bgClr>
                <a:srgbClr val="FFFFFF">
                  <a:alpha val="83920"/>
                </a:srgbClr>
              </a:bgClr>
            </a:pattFill>
            <a:ln w="19050">
              <a:solidFill>
                <a:schemeClr val="tx2"/>
              </a:solidFill>
              <a:prstDash val="lgDash"/>
              <a:miter lim="800000"/>
              <a:headEnd/>
              <a:tailEnd/>
            </a:ln>
          </p:spPr>
          <p:txBody>
            <a:bodyPr wrap="none" anchor="ctr"/>
            <a:lstStyle/>
            <a:p>
              <a:pPr eaLnBrk="1" hangingPunct="1"/>
              <a:endParaRPr lang="en-US" sz="2000">
                <a:latin typeface="Calibri" pitchFamily="34" charset="0"/>
              </a:endParaRPr>
            </a:p>
          </p:txBody>
        </p:sp>
        <p:sp>
          <p:nvSpPr>
            <p:cNvPr id="9221" name="Text Box 50"/>
            <p:cNvSpPr txBox="1">
              <a:spLocks noChangeArrowheads="1"/>
            </p:cNvSpPr>
            <p:nvPr/>
          </p:nvSpPr>
          <p:spPr bwMode="auto">
            <a:xfrm>
              <a:off x="6204456" y="3810000"/>
              <a:ext cx="797167" cy="6858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12700" algn="ctr">
              <a:solidFill>
                <a:schemeClr val="accent2"/>
              </a:solidFill>
              <a:miter lim="800000"/>
              <a:headEnd/>
              <a:tailEnd/>
            </a:ln>
          </p:spPr>
          <p:txBody>
            <a:bodyPr wrap="none" anchor="ctr"/>
            <a:lstStyle/>
            <a:p>
              <a:pPr algn="ctr" defTabSz="571500" eaLnBrk="1" hangingPunct="1"/>
              <a:r>
                <a:rPr lang="en-US" sz="1050" b="1" dirty="0">
                  <a:latin typeface="Calibri" pitchFamily="34" charset="0"/>
                </a:rPr>
                <a:t>Training</a:t>
              </a:r>
            </a:p>
            <a:p>
              <a:pPr algn="ctr" defTabSz="571500" eaLnBrk="1" hangingPunct="1"/>
              <a:r>
                <a:rPr lang="en-US" sz="1050" b="1" dirty="0">
                  <a:latin typeface="Calibri" pitchFamily="34" charset="0"/>
                </a:rPr>
                <a:t>System</a:t>
              </a:r>
            </a:p>
            <a:p>
              <a:pPr algn="ctr" defTabSz="571500" eaLnBrk="1" hangingPunct="1"/>
              <a:r>
                <a:rPr lang="en-US" sz="1050" b="1" dirty="0">
                  <a:latin typeface="Calibri" pitchFamily="34" charset="0"/>
                </a:rPr>
                <a:t>Alternatives</a:t>
              </a:r>
            </a:p>
            <a:p>
              <a:pPr algn="ctr" defTabSz="571500" eaLnBrk="1" hangingPunct="1"/>
              <a:r>
                <a:rPr lang="en-US" sz="1050" b="1" dirty="0">
                  <a:latin typeface="Calibri" pitchFamily="34" charset="0"/>
                </a:rPr>
                <a:t>Analysis</a:t>
              </a:r>
            </a:p>
          </p:txBody>
        </p:sp>
        <p:sp>
          <p:nvSpPr>
            <p:cNvPr id="9230" name="Rectangle 57"/>
            <p:cNvSpPr>
              <a:spLocks noChangeArrowheads="1"/>
            </p:cNvSpPr>
            <p:nvPr/>
          </p:nvSpPr>
          <p:spPr bwMode="auto">
            <a:xfrm>
              <a:off x="7766422" y="3810000"/>
              <a:ext cx="503844" cy="6858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12700" algn="ctr">
              <a:solidFill>
                <a:schemeClr val="accent2"/>
              </a:solidFill>
              <a:miter lim="800000"/>
              <a:headEnd/>
              <a:tailEnd/>
            </a:ln>
          </p:spPr>
          <p:txBody>
            <a:bodyPr wrap="none" anchor="ctr"/>
            <a:lstStyle/>
            <a:p>
              <a:pPr algn="ctr" defTabSz="571500" eaLnBrk="1" hangingPunct="1"/>
              <a:r>
                <a:rPr lang="en-US" sz="1050" b="1" dirty="0" smtClean="0">
                  <a:latin typeface="Calibri" pitchFamily="34" charset="0"/>
                </a:rPr>
                <a:t>Fidelity </a:t>
              </a:r>
            </a:p>
            <a:p>
              <a:pPr algn="ctr" defTabSz="571500" eaLnBrk="1" hangingPunct="1"/>
              <a:r>
                <a:rPr lang="en-US" sz="1050" b="1" dirty="0" smtClean="0">
                  <a:latin typeface="Calibri" pitchFamily="34" charset="0"/>
                </a:rPr>
                <a:t>Analysis</a:t>
              </a:r>
            </a:p>
          </p:txBody>
        </p:sp>
        <p:sp>
          <p:nvSpPr>
            <p:cNvPr id="9238" name="Rectangle 26"/>
            <p:cNvSpPr>
              <a:spLocks noChangeArrowheads="1"/>
            </p:cNvSpPr>
            <p:nvPr/>
          </p:nvSpPr>
          <p:spPr bwMode="auto">
            <a:xfrm>
              <a:off x="5483124" y="2362200"/>
              <a:ext cx="612875" cy="43973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12700" algn="ctr">
              <a:solidFill>
                <a:schemeClr val="accent2"/>
              </a:solidFill>
              <a:miter lim="800000"/>
              <a:headEnd/>
              <a:tailEnd/>
            </a:ln>
          </p:spPr>
          <p:txBody>
            <a:bodyPr wrap="none" anchor="ctr"/>
            <a:lstStyle/>
            <a:p>
              <a:pPr algn="ctr" defTabSz="571500" eaLnBrk="1" hangingPunct="1"/>
              <a:r>
                <a:rPr lang="en-US" sz="1050" b="1" dirty="0" smtClean="0">
                  <a:latin typeface="Calibri" pitchFamily="34" charset="0"/>
                </a:rPr>
                <a:t>Test </a:t>
              </a:r>
            </a:p>
            <a:p>
              <a:pPr algn="ctr" defTabSz="571500" eaLnBrk="1" hangingPunct="1"/>
              <a:r>
                <a:rPr lang="en-US" sz="1050" b="1" dirty="0" smtClean="0">
                  <a:latin typeface="Calibri" pitchFamily="34" charset="0"/>
                </a:rPr>
                <a:t>Items</a:t>
              </a:r>
            </a:p>
          </p:txBody>
        </p:sp>
        <p:sp>
          <p:nvSpPr>
            <p:cNvPr id="9240" name="Rectangle 29"/>
            <p:cNvSpPr>
              <a:spLocks noChangeArrowheads="1"/>
            </p:cNvSpPr>
            <p:nvPr/>
          </p:nvSpPr>
          <p:spPr bwMode="auto">
            <a:xfrm>
              <a:off x="5483125" y="3048000"/>
              <a:ext cx="612875" cy="46196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12700" algn="ctr">
              <a:solidFill>
                <a:schemeClr val="accent2"/>
              </a:solidFill>
              <a:miter lim="800000"/>
              <a:headEnd/>
              <a:tailEnd/>
            </a:ln>
          </p:spPr>
          <p:txBody>
            <a:bodyPr wrap="none" anchor="ctr"/>
            <a:lstStyle/>
            <a:p>
              <a:pPr algn="ctr" defTabSz="571500" eaLnBrk="1" hangingPunct="1"/>
              <a:r>
                <a:rPr lang="en-US" sz="1050" b="1" dirty="0" smtClean="0">
                  <a:latin typeface="Calibri" pitchFamily="34" charset="0"/>
                </a:rPr>
                <a:t>Course </a:t>
              </a:r>
            </a:p>
            <a:p>
              <a:pPr algn="ctr" defTabSz="571500" eaLnBrk="1" hangingPunct="1"/>
              <a:r>
                <a:rPr lang="en-US" sz="1050" b="1" dirty="0" smtClean="0">
                  <a:latin typeface="Calibri" pitchFamily="34" charset="0"/>
                </a:rPr>
                <a:t>Analysis</a:t>
              </a:r>
            </a:p>
          </p:txBody>
        </p:sp>
        <p:sp>
          <p:nvSpPr>
            <p:cNvPr id="9242" name="Rectangle 32"/>
            <p:cNvSpPr>
              <a:spLocks noChangeArrowheads="1"/>
            </p:cNvSpPr>
            <p:nvPr/>
          </p:nvSpPr>
          <p:spPr bwMode="auto">
            <a:xfrm>
              <a:off x="5483125" y="3810000"/>
              <a:ext cx="609600" cy="6858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12700" algn="ctr">
              <a:solidFill>
                <a:schemeClr val="accent2"/>
              </a:solidFill>
              <a:miter lim="800000"/>
              <a:headEnd/>
              <a:tailEnd/>
            </a:ln>
          </p:spPr>
          <p:txBody>
            <a:bodyPr wrap="none" anchor="ctr"/>
            <a:lstStyle/>
            <a:p>
              <a:pPr algn="ctr" defTabSz="571500" eaLnBrk="1" hangingPunct="1"/>
              <a:r>
                <a:rPr lang="en-US" sz="1050" b="1" dirty="0" smtClean="0">
                  <a:latin typeface="Calibri" pitchFamily="34" charset="0"/>
                </a:rPr>
                <a:t>Media  </a:t>
              </a:r>
            </a:p>
            <a:p>
              <a:pPr algn="ctr" defTabSz="571500" eaLnBrk="1" hangingPunct="1"/>
              <a:r>
                <a:rPr lang="en-US" sz="1050" b="1" dirty="0" smtClean="0">
                  <a:latin typeface="Calibri" pitchFamily="34" charset="0"/>
                </a:rPr>
                <a:t>Selection</a:t>
              </a:r>
            </a:p>
          </p:txBody>
        </p:sp>
        <p:sp>
          <p:nvSpPr>
            <p:cNvPr id="9245" name="Rectangle 36"/>
            <p:cNvSpPr>
              <a:spLocks noChangeArrowheads="1"/>
            </p:cNvSpPr>
            <p:nvPr/>
          </p:nvSpPr>
          <p:spPr bwMode="auto">
            <a:xfrm>
              <a:off x="4040463" y="3810000"/>
              <a:ext cx="609600" cy="6858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12700" algn="ctr">
              <a:solidFill>
                <a:schemeClr val="accent2"/>
              </a:solidFill>
              <a:miter lim="800000"/>
              <a:headEnd/>
              <a:tailEnd/>
            </a:ln>
          </p:spPr>
          <p:txBody>
            <a:bodyPr wrap="none" anchor="ctr"/>
            <a:lstStyle/>
            <a:p>
              <a:pPr algn="ctr" defTabSz="571500" eaLnBrk="1" hangingPunct="1"/>
              <a:r>
                <a:rPr lang="en-US" sz="1050" b="1" dirty="0" smtClean="0">
                  <a:latin typeface="Calibri" pitchFamily="34" charset="0"/>
                </a:rPr>
                <a:t>Task </a:t>
              </a:r>
            </a:p>
            <a:p>
              <a:pPr algn="ctr" defTabSz="571500" eaLnBrk="1" hangingPunct="1"/>
              <a:r>
                <a:rPr lang="en-US" sz="1050" b="1" dirty="0" smtClean="0">
                  <a:latin typeface="Calibri" pitchFamily="34" charset="0"/>
                </a:rPr>
                <a:t>Selection</a:t>
              </a:r>
            </a:p>
          </p:txBody>
        </p:sp>
        <p:sp>
          <p:nvSpPr>
            <p:cNvPr id="9248" name="Text Box 38"/>
            <p:cNvSpPr txBox="1">
              <a:spLocks noChangeArrowheads="1"/>
            </p:cNvSpPr>
            <p:nvPr/>
          </p:nvSpPr>
          <p:spPr bwMode="auto">
            <a:xfrm>
              <a:off x="4761794" y="3810000"/>
              <a:ext cx="609600" cy="6858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12700" algn="ctr">
              <a:solidFill>
                <a:schemeClr val="accent2"/>
              </a:solidFill>
              <a:miter lim="800000"/>
              <a:headEnd/>
              <a:tailEnd/>
            </a:ln>
          </p:spPr>
          <p:txBody>
            <a:bodyPr wrap="none" anchor="ctr"/>
            <a:lstStyle/>
            <a:p>
              <a:pPr defTabSz="571500" eaLnBrk="1" hangingPunct="1"/>
              <a:r>
                <a:rPr lang="en-US" sz="1050" b="1" dirty="0">
                  <a:latin typeface="Calibri" pitchFamily="34" charset="0"/>
                </a:rPr>
                <a:t>Learning</a:t>
              </a:r>
              <a:r>
                <a:rPr lang="en-US" sz="1050" dirty="0">
                  <a:latin typeface="Calibri" pitchFamily="34" charset="0"/>
                </a:rPr>
                <a:t> </a:t>
              </a:r>
            </a:p>
            <a:p>
              <a:pPr defTabSz="571500" eaLnBrk="1" hangingPunct="1"/>
              <a:r>
                <a:rPr lang="en-US" sz="1050" b="1" dirty="0">
                  <a:latin typeface="Calibri" pitchFamily="34" charset="0"/>
                </a:rPr>
                <a:t>Analysis</a:t>
              </a:r>
            </a:p>
          </p:txBody>
        </p:sp>
        <p:sp>
          <p:nvSpPr>
            <p:cNvPr id="9251" name="Text Box 47"/>
            <p:cNvSpPr txBox="1">
              <a:spLocks noChangeArrowheads="1"/>
            </p:cNvSpPr>
            <p:nvPr/>
          </p:nvSpPr>
          <p:spPr bwMode="auto">
            <a:xfrm>
              <a:off x="8382000" y="3810000"/>
              <a:ext cx="685800" cy="68579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12700" algn="ctr">
              <a:solidFill>
                <a:schemeClr val="accent2"/>
              </a:solidFill>
              <a:miter lim="800000"/>
              <a:headEnd/>
              <a:tailEnd/>
            </a:ln>
          </p:spPr>
          <p:txBody>
            <a:bodyPr wrap="none" anchor="ctr"/>
            <a:lstStyle/>
            <a:p>
              <a:pPr algn="ctr" defTabSz="571500" eaLnBrk="1" hangingPunct="1"/>
              <a:r>
                <a:rPr lang="en-US" sz="1050" b="1" dirty="0" smtClean="0">
                  <a:latin typeface="Calibri" pitchFamily="34" charset="0"/>
                </a:rPr>
                <a:t>Training</a:t>
              </a:r>
            </a:p>
            <a:p>
              <a:pPr algn="ctr" defTabSz="571500" eaLnBrk="1" hangingPunct="1"/>
              <a:r>
                <a:rPr lang="en-US" sz="1050" b="1" dirty="0" smtClean="0">
                  <a:latin typeface="Calibri" pitchFamily="34" charset="0"/>
                </a:rPr>
                <a:t>System</a:t>
              </a:r>
            </a:p>
            <a:p>
              <a:pPr algn="ctr" defTabSz="571500" eaLnBrk="1" hangingPunct="1"/>
              <a:r>
                <a:rPr lang="en-US" sz="1050" b="1" dirty="0" smtClean="0">
                  <a:latin typeface="Calibri" pitchFamily="34" charset="0"/>
                </a:rPr>
                <a:t>Functional</a:t>
              </a:r>
            </a:p>
            <a:p>
              <a:pPr algn="ctr" defTabSz="571500" eaLnBrk="1" hangingPunct="1"/>
              <a:r>
                <a:rPr lang="en-US" sz="1050" b="1" dirty="0" smtClean="0">
                  <a:latin typeface="Calibri" pitchFamily="34" charset="0"/>
                </a:rPr>
                <a:t>Description</a:t>
              </a:r>
              <a:endParaRPr lang="en-US" sz="1050" b="1" dirty="0">
                <a:latin typeface="Calibri" pitchFamily="34" charset="0"/>
              </a:endParaRPr>
            </a:p>
          </p:txBody>
        </p:sp>
        <p:sp>
          <p:nvSpPr>
            <p:cNvPr id="9252" name="Text Box 53"/>
            <p:cNvSpPr txBox="1">
              <a:spLocks noChangeArrowheads="1"/>
            </p:cNvSpPr>
            <p:nvPr/>
          </p:nvSpPr>
          <p:spPr bwMode="auto">
            <a:xfrm>
              <a:off x="7113354" y="3810000"/>
              <a:ext cx="541337" cy="6858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12700" algn="ctr">
              <a:solidFill>
                <a:schemeClr val="accent2"/>
              </a:solidFill>
              <a:miter lim="800000"/>
              <a:headEnd/>
              <a:tailEnd/>
            </a:ln>
          </p:spPr>
          <p:txBody>
            <a:bodyPr wrap="none" anchor="ctr"/>
            <a:lstStyle/>
            <a:p>
              <a:pPr algn="ctr" defTabSz="571500" eaLnBrk="1" hangingPunct="1"/>
              <a:r>
                <a:rPr lang="en-US" sz="1050" b="1" dirty="0">
                  <a:latin typeface="Calibri" pitchFamily="34" charset="0"/>
                </a:rPr>
                <a:t>Cost</a:t>
              </a:r>
            </a:p>
            <a:p>
              <a:pPr algn="ctr" defTabSz="571500" eaLnBrk="1" hangingPunct="1"/>
              <a:r>
                <a:rPr lang="en-US" sz="1050" b="1" dirty="0">
                  <a:latin typeface="Calibri" pitchFamily="34" charset="0"/>
                </a:rPr>
                <a:t>Benefit</a:t>
              </a:r>
            </a:p>
            <a:p>
              <a:pPr algn="ctr" defTabSz="571500" eaLnBrk="1" hangingPunct="1"/>
              <a:r>
                <a:rPr lang="en-US" sz="1050" b="1" dirty="0">
                  <a:latin typeface="Calibri" pitchFamily="34" charset="0"/>
                </a:rPr>
                <a:t> Analysis</a:t>
              </a:r>
            </a:p>
          </p:txBody>
        </p:sp>
        <p:sp>
          <p:nvSpPr>
            <p:cNvPr id="9257" name="Rectangle 67"/>
            <p:cNvSpPr>
              <a:spLocks noChangeArrowheads="1"/>
            </p:cNvSpPr>
            <p:nvPr/>
          </p:nvSpPr>
          <p:spPr bwMode="auto">
            <a:xfrm>
              <a:off x="6934200" y="2760663"/>
              <a:ext cx="609600" cy="42386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12700" algn="ctr">
              <a:solidFill>
                <a:schemeClr val="accent2"/>
              </a:solidFill>
              <a:miter lim="800000"/>
              <a:headEnd/>
              <a:tailEnd/>
            </a:ln>
          </p:spPr>
          <p:txBody>
            <a:bodyPr wrap="none" anchor="ctr"/>
            <a:lstStyle/>
            <a:p>
              <a:pPr algn="ctr" defTabSz="571500" eaLnBrk="1" hangingPunct="1"/>
              <a:r>
                <a:rPr lang="en-US" sz="1050" b="1" dirty="0" smtClean="0">
                  <a:latin typeface="Calibri" pitchFamily="34" charset="0"/>
                </a:rPr>
                <a:t>Develop </a:t>
              </a:r>
            </a:p>
            <a:p>
              <a:pPr algn="ctr" defTabSz="571500" eaLnBrk="1" hangingPunct="1"/>
              <a:r>
                <a:rPr lang="en-US" sz="1050" b="1" dirty="0" smtClean="0">
                  <a:latin typeface="Calibri" pitchFamily="34" charset="0"/>
                </a:rPr>
                <a:t>Curricula</a:t>
              </a:r>
            </a:p>
          </p:txBody>
        </p:sp>
        <p:sp>
          <p:nvSpPr>
            <p:cNvPr id="9259" name="Rectangle 70"/>
            <p:cNvSpPr>
              <a:spLocks noChangeArrowheads="1"/>
            </p:cNvSpPr>
            <p:nvPr/>
          </p:nvSpPr>
          <p:spPr bwMode="auto">
            <a:xfrm>
              <a:off x="8229600" y="2765425"/>
              <a:ext cx="630238" cy="43338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12700" algn="ctr">
              <a:solidFill>
                <a:schemeClr val="accent2"/>
              </a:solidFill>
              <a:miter lim="800000"/>
              <a:headEnd/>
              <a:tailEnd/>
            </a:ln>
          </p:spPr>
          <p:txBody>
            <a:bodyPr wrap="none" anchor="ctr"/>
            <a:lstStyle/>
            <a:p>
              <a:pPr algn="ctr" defTabSz="571500" eaLnBrk="1" hangingPunct="1"/>
              <a:r>
                <a:rPr lang="en-US" sz="1050" b="1" dirty="0" smtClean="0">
                  <a:latin typeface="Calibri" pitchFamily="34" charset="0"/>
                </a:rPr>
                <a:t>Conduct </a:t>
              </a:r>
            </a:p>
            <a:p>
              <a:pPr algn="ctr" defTabSz="571500" eaLnBrk="1" hangingPunct="1"/>
              <a:r>
                <a:rPr lang="en-US" sz="1050" b="1" dirty="0" smtClean="0">
                  <a:latin typeface="Calibri" pitchFamily="34" charset="0"/>
                </a:rPr>
                <a:t>Instruction</a:t>
              </a:r>
            </a:p>
          </p:txBody>
        </p:sp>
        <p:sp>
          <p:nvSpPr>
            <p:cNvPr id="9265" name="Rectangle 76"/>
            <p:cNvSpPr>
              <a:spLocks noChangeArrowheads="1"/>
            </p:cNvSpPr>
            <p:nvPr/>
          </p:nvSpPr>
          <p:spPr bwMode="auto">
            <a:xfrm>
              <a:off x="3581400" y="5224462"/>
              <a:ext cx="2562225" cy="26193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12700" algn="ctr">
              <a:solidFill>
                <a:schemeClr val="accent2"/>
              </a:solidFill>
              <a:miter lim="800000"/>
              <a:headEnd/>
              <a:tailEnd/>
            </a:ln>
          </p:spPr>
          <p:txBody>
            <a:bodyPr wrap="none" anchor="ctr" anchorCtr="1"/>
            <a:lstStyle/>
            <a:p>
              <a:pPr eaLnBrk="1" hangingPunct="1"/>
              <a:r>
                <a:rPr lang="en-US" sz="1050" b="1" dirty="0" smtClean="0">
                  <a:latin typeface="Calibri" pitchFamily="34" charset="0"/>
                </a:rPr>
                <a:t>Training Situation Analysis</a:t>
              </a:r>
              <a:endParaRPr lang="en-US" sz="1050" dirty="0">
                <a:latin typeface="Calibri" pitchFamily="34" charset="0"/>
              </a:endParaRPr>
            </a:p>
          </p:txBody>
        </p:sp>
        <p:sp>
          <p:nvSpPr>
            <p:cNvPr id="9271" name="Text Box 81"/>
            <p:cNvSpPr txBox="1">
              <a:spLocks noChangeArrowheads="1"/>
            </p:cNvSpPr>
            <p:nvPr/>
          </p:nvSpPr>
          <p:spPr bwMode="auto">
            <a:xfrm>
              <a:off x="4876800" y="1981200"/>
              <a:ext cx="2808288" cy="304800"/>
            </a:xfrm>
            <a:prstGeom prst="rect">
              <a:avLst/>
            </a:prstGeom>
            <a:noFill/>
            <a:ln w="9525">
              <a:noFill/>
              <a:miter lim="800000"/>
              <a:headEnd/>
              <a:tailEnd/>
            </a:ln>
          </p:spPr>
          <p:txBody>
            <a:bodyPr wrap="none">
              <a:spAutoFit/>
            </a:bodyPr>
            <a:lstStyle/>
            <a:p>
              <a:pPr defTabSz="571500" eaLnBrk="1" hangingPunct="1"/>
              <a:r>
                <a:rPr lang="en-US" sz="1400" b="1">
                  <a:latin typeface="Calibri" pitchFamily="34" charset="0"/>
                </a:rPr>
                <a:t>Instructional Systems Development</a:t>
              </a:r>
            </a:p>
          </p:txBody>
        </p:sp>
        <p:sp>
          <p:nvSpPr>
            <p:cNvPr id="9280" name="Rectangle 93"/>
            <p:cNvSpPr>
              <a:spLocks noChangeArrowheads="1"/>
            </p:cNvSpPr>
            <p:nvPr/>
          </p:nvSpPr>
          <p:spPr bwMode="auto">
            <a:xfrm>
              <a:off x="3395332" y="3810000"/>
              <a:ext cx="533400" cy="6858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12700" algn="ctr">
              <a:solidFill>
                <a:schemeClr val="accent2"/>
              </a:solidFill>
              <a:miter lim="800000"/>
              <a:headEnd/>
              <a:tailEnd/>
            </a:ln>
          </p:spPr>
          <p:txBody>
            <a:bodyPr wrap="none" anchor="ctr"/>
            <a:lstStyle/>
            <a:p>
              <a:pPr algn="ctr" defTabSz="571500" eaLnBrk="1" hangingPunct="1"/>
              <a:r>
                <a:rPr lang="en-US" sz="1050" b="1" dirty="0" smtClean="0">
                  <a:latin typeface="Calibri" pitchFamily="34" charset="0"/>
                </a:rPr>
                <a:t>Job </a:t>
              </a:r>
            </a:p>
            <a:p>
              <a:pPr algn="ctr" defTabSz="571500" eaLnBrk="1" hangingPunct="1"/>
              <a:r>
                <a:rPr lang="en-US" sz="1050" b="1" dirty="0" smtClean="0">
                  <a:latin typeface="Calibri" pitchFamily="34" charset="0"/>
                </a:rPr>
                <a:t>Task</a:t>
              </a:r>
            </a:p>
            <a:p>
              <a:pPr algn="ctr" defTabSz="571500" eaLnBrk="1" hangingPunct="1"/>
              <a:r>
                <a:rPr lang="en-US" sz="1050" b="1" dirty="0" smtClean="0">
                  <a:latin typeface="Calibri" pitchFamily="34" charset="0"/>
                </a:rPr>
                <a:t>Analysis</a:t>
              </a:r>
              <a:endParaRPr lang="en-US" sz="1050" dirty="0">
                <a:latin typeface="Calibri" pitchFamily="34" charset="0"/>
              </a:endParaRPr>
            </a:p>
          </p:txBody>
        </p:sp>
        <p:cxnSp>
          <p:nvCxnSpPr>
            <p:cNvPr id="79" name="Elbow Connector 78"/>
            <p:cNvCxnSpPr>
              <a:stCxn id="9265" idx="0"/>
              <a:endCxn id="9242" idx="2"/>
            </p:cNvCxnSpPr>
            <p:nvPr/>
          </p:nvCxnSpPr>
          <p:spPr bwMode="auto">
            <a:xfrm rot="5400000" flipH="1" flipV="1">
              <a:off x="4960888" y="4397425"/>
              <a:ext cx="728662" cy="925412"/>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81" name="Elbow Connector 80"/>
            <p:cNvCxnSpPr>
              <a:stCxn id="9265" idx="0"/>
              <a:endCxn id="9248" idx="2"/>
            </p:cNvCxnSpPr>
            <p:nvPr/>
          </p:nvCxnSpPr>
          <p:spPr bwMode="auto">
            <a:xfrm rot="5400000" flipH="1" flipV="1">
              <a:off x="4591952" y="4766361"/>
              <a:ext cx="728662" cy="187541"/>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82" name="Elbow Connector 81"/>
            <p:cNvCxnSpPr>
              <a:stCxn id="9265" idx="0"/>
              <a:endCxn id="9245" idx="2"/>
            </p:cNvCxnSpPr>
            <p:nvPr/>
          </p:nvCxnSpPr>
          <p:spPr bwMode="auto">
            <a:xfrm rot="16200000" flipV="1">
              <a:off x="4238626" y="4600574"/>
              <a:ext cx="728662" cy="519113"/>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83" name="Elbow Connector 82"/>
            <p:cNvCxnSpPr>
              <a:stCxn id="9265" idx="0"/>
              <a:endCxn id="9280" idx="2"/>
            </p:cNvCxnSpPr>
            <p:nvPr/>
          </p:nvCxnSpPr>
          <p:spPr bwMode="auto">
            <a:xfrm rot="16200000" flipV="1">
              <a:off x="3897942" y="4259890"/>
              <a:ext cx="728662" cy="1200481"/>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94" name="Elbow Connector 93"/>
            <p:cNvCxnSpPr>
              <a:stCxn id="9230" idx="3"/>
              <a:endCxn id="9251" idx="1"/>
            </p:cNvCxnSpPr>
            <p:nvPr/>
          </p:nvCxnSpPr>
          <p:spPr bwMode="auto">
            <a:xfrm>
              <a:off x="8276244" y="4152900"/>
              <a:ext cx="105756" cy="1588"/>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95" name="Elbow Connector 94"/>
            <p:cNvCxnSpPr>
              <a:stCxn id="9252" idx="3"/>
              <a:endCxn id="9230" idx="1"/>
            </p:cNvCxnSpPr>
            <p:nvPr/>
          </p:nvCxnSpPr>
          <p:spPr bwMode="auto">
            <a:xfrm>
              <a:off x="7643035" y="4152900"/>
              <a:ext cx="129365" cy="1588"/>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96" name="Elbow Connector 95"/>
            <p:cNvCxnSpPr>
              <a:stCxn id="9221" idx="3"/>
              <a:endCxn id="9252" idx="1"/>
            </p:cNvCxnSpPr>
            <p:nvPr/>
          </p:nvCxnSpPr>
          <p:spPr bwMode="auto">
            <a:xfrm>
              <a:off x="6978501" y="4152900"/>
              <a:ext cx="123197" cy="1588"/>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98" name="Elbow Connector 97"/>
            <p:cNvCxnSpPr>
              <a:stCxn id="9248" idx="3"/>
              <a:endCxn id="9242" idx="1"/>
            </p:cNvCxnSpPr>
            <p:nvPr/>
          </p:nvCxnSpPr>
          <p:spPr bwMode="auto">
            <a:xfrm>
              <a:off x="5371394" y="4152900"/>
              <a:ext cx="111731" cy="1588"/>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99" name="Elbow Connector 98"/>
            <p:cNvCxnSpPr>
              <a:stCxn id="9245" idx="3"/>
              <a:endCxn id="9248" idx="1"/>
            </p:cNvCxnSpPr>
            <p:nvPr/>
          </p:nvCxnSpPr>
          <p:spPr bwMode="auto">
            <a:xfrm>
              <a:off x="4648200" y="4152900"/>
              <a:ext cx="97054" cy="1588"/>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100" name="Elbow Connector 99"/>
            <p:cNvCxnSpPr>
              <a:stCxn id="9280" idx="3"/>
              <a:endCxn id="9245" idx="1"/>
            </p:cNvCxnSpPr>
            <p:nvPr/>
          </p:nvCxnSpPr>
          <p:spPr bwMode="auto">
            <a:xfrm>
              <a:off x="3928732" y="4152900"/>
              <a:ext cx="109868" cy="1588"/>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160" name="Elbow Connector 159"/>
            <p:cNvCxnSpPr>
              <a:stCxn id="9242" idx="3"/>
              <a:endCxn id="9221" idx="1"/>
            </p:cNvCxnSpPr>
            <p:nvPr/>
          </p:nvCxnSpPr>
          <p:spPr bwMode="auto">
            <a:xfrm>
              <a:off x="6092725" y="4152900"/>
              <a:ext cx="111731" cy="1588"/>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165" name="Elbow Connector 164"/>
            <p:cNvCxnSpPr>
              <a:stCxn id="9242" idx="0"/>
              <a:endCxn id="9240" idx="2"/>
            </p:cNvCxnSpPr>
            <p:nvPr/>
          </p:nvCxnSpPr>
          <p:spPr bwMode="auto">
            <a:xfrm rot="5400000" flipH="1" flipV="1">
              <a:off x="5638726" y="3659163"/>
              <a:ext cx="300037" cy="1638"/>
            </a:xfrm>
            <a:prstGeom prst="bentConnector3">
              <a:avLst>
                <a:gd name="adj1" fmla="val 50000"/>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167" name="Elbow Connector 166"/>
            <p:cNvCxnSpPr>
              <a:stCxn id="9240" idx="0"/>
              <a:endCxn id="9238" idx="2"/>
            </p:cNvCxnSpPr>
            <p:nvPr/>
          </p:nvCxnSpPr>
          <p:spPr bwMode="auto">
            <a:xfrm rot="16200000" flipV="1">
              <a:off x="5666532" y="2924968"/>
              <a:ext cx="246062" cy="1"/>
            </a:xfrm>
            <a:prstGeom prst="bentConnector3">
              <a:avLst>
                <a:gd name="adj1" fmla="val 50000"/>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173" name="Elbow Connector 172"/>
            <p:cNvCxnSpPr>
              <a:stCxn id="9238" idx="3"/>
              <a:endCxn id="9257" idx="1"/>
            </p:cNvCxnSpPr>
            <p:nvPr/>
          </p:nvCxnSpPr>
          <p:spPr bwMode="auto">
            <a:xfrm>
              <a:off x="6095999" y="2582069"/>
              <a:ext cx="838201" cy="390525"/>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176" name="Elbow Connector 175"/>
            <p:cNvCxnSpPr>
              <a:stCxn id="9240" idx="3"/>
              <a:endCxn id="9257" idx="1"/>
            </p:cNvCxnSpPr>
            <p:nvPr/>
          </p:nvCxnSpPr>
          <p:spPr bwMode="auto">
            <a:xfrm flipV="1">
              <a:off x="6096000" y="2972594"/>
              <a:ext cx="838200" cy="306388"/>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179" name="Elbow Connector 178"/>
            <p:cNvCxnSpPr>
              <a:stCxn id="9257" idx="3"/>
            </p:cNvCxnSpPr>
            <p:nvPr/>
          </p:nvCxnSpPr>
          <p:spPr bwMode="auto">
            <a:xfrm flipV="1">
              <a:off x="7543800" y="2971800"/>
              <a:ext cx="685800" cy="794"/>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182" name="Elbow Connector 181"/>
            <p:cNvCxnSpPr>
              <a:stCxn id="9251" idx="0"/>
              <a:endCxn id="9259" idx="2"/>
            </p:cNvCxnSpPr>
            <p:nvPr/>
          </p:nvCxnSpPr>
          <p:spPr bwMode="auto">
            <a:xfrm rot="16200000" flipV="1">
              <a:off x="8329217" y="3414316"/>
              <a:ext cx="611187" cy="180181"/>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w="med" len="med"/>
            </a:ln>
            <a:effectLst/>
          </p:spPr>
        </p:cxnSp>
      </p:grpSp>
      <p:sp>
        <p:nvSpPr>
          <p:cNvPr id="73" name="Rectangle 10"/>
          <p:cNvSpPr>
            <a:spLocks noGrp="1" noChangeArrowheads="1"/>
          </p:cNvSpPr>
          <p:nvPr>
            <p:ph type="sldNum" sz="quarter" idx="12"/>
          </p:nvPr>
        </p:nvSpPr>
        <p:spPr>
          <a:ln/>
        </p:spPr>
        <p:txBody>
          <a:bodyPr/>
          <a:lstStyle/>
          <a:p>
            <a:pPr>
              <a:defRPr/>
            </a:pPr>
            <a:fld id="{65E39B7C-E947-4F2E-8401-2C28B70ADADF}" type="slidenum">
              <a:rPr lang="en-US" smtClean="0"/>
              <a:pPr>
                <a:defRPr/>
              </a:pPr>
              <a:t>12</a:t>
            </a:fld>
            <a:endParaRPr lang="en-US"/>
          </a:p>
        </p:txBody>
      </p:sp>
      <p:sp>
        <p:nvSpPr>
          <p:cNvPr id="70" name="Slide Number Placeholder 3"/>
          <p:cNvSpPr txBox="1">
            <a:spLocks noGrp="1"/>
          </p:cNvSpPr>
          <p:nvPr/>
        </p:nvSpPr>
        <p:spPr>
          <a:xfrm>
            <a:off x="457200" y="6356350"/>
            <a:ext cx="2133600" cy="365125"/>
          </a:xfrm>
          <a:prstGeom prst="rect">
            <a:avLst/>
          </a:prstGeom>
          <a:noFill/>
        </p:spPr>
        <p:txBody>
          <a:bodyPr anchor="ctr"/>
          <a:lstStyle/>
          <a:p>
            <a:pPr eaLnBrk="1" fontAlgn="auto" hangingPunct="1">
              <a:spcBef>
                <a:spcPts val="0"/>
              </a:spcBef>
              <a:spcAft>
                <a:spcPts val="0"/>
              </a:spcAft>
              <a:defRPr/>
            </a:pPr>
            <a:fld id="{F0F3D201-C21D-4750-B547-497D9A7CB99B}" type="slidenum">
              <a:rPr lang="en-US" sz="1200">
                <a:solidFill>
                  <a:schemeClr val="tx1">
                    <a:tint val="75000"/>
                  </a:schemeClr>
                </a:solidFill>
                <a:latin typeface="+mn-lt"/>
              </a:rPr>
              <a:pPr eaLnBrk="1" fontAlgn="auto" hangingPunct="1">
                <a:spcBef>
                  <a:spcPts val="0"/>
                </a:spcBef>
                <a:spcAft>
                  <a:spcPts val="0"/>
                </a:spcAft>
                <a:defRPr/>
              </a:pPr>
              <a:t>12</a:t>
            </a:fld>
            <a:endParaRPr lang="en-US" sz="1200">
              <a:solidFill>
                <a:schemeClr val="tx1">
                  <a:tint val="75000"/>
                </a:schemeClr>
              </a:solidFill>
              <a:latin typeface="+mn-lt"/>
            </a:endParaRPr>
          </a:p>
        </p:txBody>
      </p:sp>
      <p:sp>
        <p:nvSpPr>
          <p:cNvPr id="9222" name="Rectangle 6"/>
          <p:cNvSpPr>
            <a:spLocks noGrp="1" noChangeArrowheads="1"/>
          </p:cNvSpPr>
          <p:nvPr>
            <p:ph type="title" idx="4294967295"/>
          </p:nvPr>
        </p:nvSpPr>
        <p:spPr>
          <a:xfrm>
            <a:off x="533400" y="0"/>
            <a:ext cx="8610600" cy="990600"/>
          </a:xfrm>
          <a:noFill/>
        </p:spPr>
        <p:txBody>
          <a:bodyPr anchor="ctr"/>
          <a:lstStyle/>
          <a:p>
            <a:pPr algn="ctr" eaLnBrk="1" hangingPunct="1"/>
            <a:r>
              <a:rPr lang="en-US" b="1" dirty="0" smtClean="0">
                <a:cs typeface="Times New Roman" pitchFamily="18" charset="0"/>
              </a:rPr>
              <a:t>Traditional TDFA-to-ISD Relationship</a:t>
            </a:r>
          </a:p>
        </p:txBody>
      </p:sp>
      <p:grpSp>
        <p:nvGrpSpPr>
          <p:cNvPr id="3" name="Group 187"/>
          <p:cNvGrpSpPr/>
          <p:nvPr/>
        </p:nvGrpSpPr>
        <p:grpSpPr>
          <a:xfrm>
            <a:off x="0" y="2655888"/>
            <a:ext cx="838200" cy="696912"/>
            <a:chOff x="0" y="4953000"/>
            <a:chExt cx="838200" cy="696912"/>
          </a:xfrm>
          <a:solidFill>
            <a:srgbClr val="FFFF00"/>
          </a:solidFill>
        </p:grpSpPr>
        <p:sp>
          <p:nvSpPr>
            <p:cNvPr id="9223" name="Freeform 7"/>
            <p:cNvSpPr>
              <a:spLocks/>
            </p:cNvSpPr>
            <p:nvPr/>
          </p:nvSpPr>
          <p:spPr bwMode="auto">
            <a:xfrm>
              <a:off x="0" y="4953000"/>
              <a:ext cx="838200" cy="696912"/>
            </a:xfrm>
            <a:custGeom>
              <a:avLst/>
              <a:gdLst>
                <a:gd name="T0" fmla="*/ 160199895 w 596"/>
                <a:gd name="T1" fmla="*/ 163765375 h 433"/>
                <a:gd name="T2" fmla="*/ 102383260 w 596"/>
                <a:gd name="T3" fmla="*/ 149728998 h 433"/>
                <a:gd name="T4" fmla="*/ 40953538 w 596"/>
                <a:gd name="T5" fmla="*/ 160256821 h 433"/>
                <a:gd name="T6" fmla="*/ 15658331 w 596"/>
                <a:gd name="T7" fmla="*/ 195348847 h 433"/>
                <a:gd name="T8" fmla="*/ 62634475 w 596"/>
                <a:gd name="T9" fmla="*/ 311154976 h 433"/>
                <a:gd name="T10" fmla="*/ 116837985 w 596"/>
                <a:gd name="T11" fmla="*/ 335719178 h 433"/>
                <a:gd name="T12" fmla="*/ 152973683 w 596"/>
                <a:gd name="T13" fmla="*/ 346247001 h 433"/>
                <a:gd name="T14" fmla="*/ 145746284 w 596"/>
                <a:gd name="T15" fmla="*/ 367302649 h 433"/>
                <a:gd name="T16" fmla="*/ 149359390 w 596"/>
                <a:gd name="T17" fmla="*/ 433979227 h 433"/>
                <a:gd name="T18" fmla="*/ 283060454 w 596"/>
                <a:gd name="T19" fmla="*/ 493636535 h 433"/>
                <a:gd name="T20" fmla="*/ 380625892 w 596"/>
                <a:gd name="T21" fmla="*/ 451525240 h 433"/>
                <a:gd name="T22" fmla="*/ 416761554 w 596"/>
                <a:gd name="T23" fmla="*/ 472580888 h 433"/>
                <a:gd name="T24" fmla="*/ 438442490 w 596"/>
                <a:gd name="T25" fmla="*/ 483108711 h 433"/>
                <a:gd name="T26" fmla="*/ 467350790 w 596"/>
                <a:gd name="T27" fmla="*/ 490126900 h 433"/>
                <a:gd name="T28" fmla="*/ 564916156 w 596"/>
                <a:gd name="T29" fmla="*/ 465562699 h 433"/>
                <a:gd name="T30" fmla="*/ 536007856 w 596"/>
                <a:gd name="T31" fmla="*/ 346247001 h 433"/>
                <a:gd name="T32" fmla="*/ 507099557 w 596"/>
                <a:gd name="T33" fmla="*/ 314664612 h 433"/>
                <a:gd name="T34" fmla="*/ 528781645 w 596"/>
                <a:gd name="T35" fmla="*/ 318173165 h 433"/>
                <a:gd name="T36" fmla="*/ 619119792 w 596"/>
                <a:gd name="T37" fmla="*/ 349756637 h 433"/>
                <a:gd name="T38" fmla="*/ 705844690 w 596"/>
                <a:gd name="T39" fmla="*/ 318173165 h 433"/>
                <a:gd name="T40" fmla="*/ 655255454 w 596"/>
                <a:gd name="T41" fmla="*/ 125163681 h 433"/>
                <a:gd name="T42" fmla="*/ 568530412 w 596"/>
                <a:gd name="T43" fmla="*/ 139201140 h 433"/>
                <a:gd name="T44" fmla="*/ 561303050 w 596"/>
                <a:gd name="T45" fmla="*/ 90071656 h 433"/>
                <a:gd name="T46" fmla="*/ 489031726 w 596"/>
                <a:gd name="T47" fmla="*/ 33922876 h 433"/>
                <a:gd name="T48" fmla="*/ 423988916 w 596"/>
                <a:gd name="T49" fmla="*/ 33922876 h 433"/>
                <a:gd name="T50" fmla="*/ 405921085 w 596"/>
                <a:gd name="T51" fmla="*/ 58488167 h 433"/>
                <a:gd name="T52" fmla="*/ 391466360 w 596"/>
                <a:gd name="T53" fmla="*/ 79543832 h 433"/>
                <a:gd name="T54" fmla="*/ 377012786 w 596"/>
                <a:gd name="T55" fmla="*/ 118145492 h 433"/>
                <a:gd name="T56" fmla="*/ 297515179 w 596"/>
                <a:gd name="T57" fmla="*/ 16376859 h 433"/>
                <a:gd name="T58" fmla="*/ 152973683 w 596"/>
                <a:gd name="T59" fmla="*/ 40941073 h 433"/>
                <a:gd name="T60" fmla="*/ 142132028 w 596"/>
                <a:gd name="T61" fmla="*/ 76034197 h 433"/>
                <a:gd name="T62" fmla="*/ 145746284 w 596"/>
                <a:gd name="T63" fmla="*/ 146219362 h 433"/>
                <a:gd name="T64" fmla="*/ 160199895 w 596"/>
                <a:gd name="T65" fmla="*/ 163765375 h 4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96"/>
                <a:gd name="T100" fmla="*/ 0 h 433"/>
                <a:gd name="T101" fmla="*/ 596 w 596"/>
                <a:gd name="T102" fmla="*/ 433 h 433"/>
                <a:gd name="connsiteX0" fmla="*/ 133 w 596"/>
                <a:gd name="connsiteY0" fmla="*/ 140 h 433"/>
                <a:gd name="connsiteX1" fmla="*/ 85 w 596"/>
                <a:gd name="connsiteY1" fmla="*/ 128 h 433"/>
                <a:gd name="connsiteX2" fmla="*/ 34 w 596"/>
                <a:gd name="connsiteY2" fmla="*/ 137 h 433"/>
                <a:gd name="connsiteX3" fmla="*/ 13 w 596"/>
                <a:gd name="connsiteY3" fmla="*/ 167 h 433"/>
                <a:gd name="connsiteX4" fmla="*/ 52 w 596"/>
                <a:gd name="connsiteY4" fmla="*/ 266 h 433"/>
                <a:gd name="connsiteX5" fmla="*/ 97 w 596"/>
                <a:gd name="connsiteY5" fmla="*/ 287 h 433"/>
                <a:gd name="connsiteX6" fmla="*/ 127 w 596"/>
                <a:gd name="connsiteY6" fmla="*/ 296 h 433"/>
                <a:gd name="connsiteX7" fmla="*/ 121 w 596"/>
                <a:gd name="connsiteY7" fmla="*/ 314 h 433"/>
                <a:gd name="connsiteX8" fmla="*/ 124 w 596"/>
                <a:gd name="connsiteY8" fmla="*/ 371 h 433"/>
                <a:gd name="connsiteX9" fmla="*/ 235 w 596"/>
                <a:gd name="connsiteY9" fmla="*/ 422 h 433"/>
                <a:gd name="connsiteX10" fmla="*/ 316 w 596"/>
                <a:gd name="connsiteY10" fmla="*/ 386 h 433"/>
                <a:gd name="connsiteX11" fmla="*/ 346 w 596"/>
                <a:gd name="connsiteY11" fmla="*/ 404 h 433"/>
                <a:gd name="connsiteX12" fmla="*/ 364 w 596"/>
                <a:gd name="connsiteY12" fmla="*/ 413 h 433"/>
                <a:gd name="connsiteX13" fmla="*/ 388 w 596"/>
                <a:gd name="connsiteY13" fmla="*/ 419 h 433"/>
                <a:gd name="connsiteX14" fmla="*/ 469 w 596"/>
                <a:gd name="connsiteY14" fmla="*/ 398 h 433"/>
                <a:gd name="connsiteX15" fmla="*/ 445 w 596"/>
                <a:gd name="connsiteY15" fmla="*/ 296 h 433"/>
                <a:gd name="connsiteX16" fmla="*/ 421 w 596"/>
                <a:gd name="connsiteY16" fmla="*/ 269 h 433"/>
                <a:gd name="connsiteX17" fmla="*/ 439 w 596"/>
                <a:gd name="connsiteY17" fmla="*/ 272 h 433"/>
                <a:gd name="connsiteX18" fmla="*/ 514 w 596"/>
                <a:gd name="connsiteY18" fmla="*/ 299 h 433"/>
                <a:gd name="connsiteX19" fmla="*/ 586 w 596"/>
                <a:gd name="connsiteY19" fmla="*/ 272 h 433"/>
                <a:gd name="connsiteX20" fmla="*/ 544 w 596"/>
                <a:gd name="connsiteY20" fmla="*/ 107 h 433"/>
                <a:gd name="connsiteX21" fmla="*/ 472 w 596"/>
                <a:gd name="connsiteY21" fmla="*/ 119 h 433"/>
                <a:gd name="connsiteX22" fmla="*/ 466 w 596"/>
                <a:gd name="connsiteY22" fmla="*/ 77 h 433"/>
                <a:gd name="connsiteX23" fmla="*/ 406 w 596"/>
                <a:gd name="connsiteY23" fmla="*/ 29 h 433"/>
                <a:gd name="connsiteX24" fmla="*/ 352 w 596"/>
                <a:gd name="connsiteY24" fmla="*/ 29 h 433"/>
                <a:gd name="connsiteX25" fmla="*/ 337 w 596"/>
                <a:gd name="connsiteY25" fmla="*/ 50 h 433"/>
                <a:gd name="connsiteX26" fmla="*/ 325 w 596"/>
                <a:gd name="connsiteY26" fmla="*/ 68 h 433"/>
                <a:gd name="connsiteX27" fmla="*/ 313 w 596"/>
                <a:gd name="connsiteY27" fmla="*/ 101 h 433"/>
                <a:gd name="connsiteX28" fmla="*/ 247 w 596"/>
                <a:gd name="connsiteY28" fmla="*/ 14 h 433"/>
                <a:gd name="connsiteX29" fmla="*/ 127 w 596"/>
                <a:gd name="connsiteY29" fmla="*/ 35 h 433"/>
                <a:gd name="connsiteX30" fmla="*/ 118 w 596"/>
                <a:gd name="connsiteY30" fmla="*/ 65 h 433"/>
                <a:gd name="connsiteX31" fmla="*/ 121 w 596"/>
                <a:gd name="connsiteY31" fmla="*/ 125 h 433"/>
                <a:gd name="connsiteX32" fmla="*/ 133 w 596"/>
                <a:gd name="connsiteY32" fmla="*/ 140 h 433"/>
                <a:gd name="connsiteX0" fmla="*/ 133 w 596"/>
                <a:gd name="connsiteY0" fmla="*/ 140 h 433"/>
                <a:gd name="connsiteX1" fmla="*/ 85 w 596"/>
                <a:gd name="connsiteY1" fmla="*/ 128 h 433"/>
                <a:gd name="connsiteX2" fmla="*/ 34 w 596"/>
                <a:gd name="connsiteY2" fmla="*/ 137 h 433"/>
                <a:gd name="connsiteX3" fmla="*/ 13 w 596"/>
                <a:gd name="connsiteY3" fmla="*/ 167 h 433"/>
                <a:gd name="connsiteX4" fmla="*/ 52 w 596"/>
                <a:gd name="connsiteY4" fmla="*/ 266 h 433"/>
                <a:gd name="connsiteX5" fmla="*/ 97 w 596"/>
                <a:gd name="connsiteY5" fmla="*/ 287 h 433"/>
                <a:gd name="connsiteX6" fmla="*/ 127 w 596"/>
                <a:gd name="connsiteY6" fmla="*/ 296 h 433"/>
                <a:gd name="connsiteX7" fmla="*/ 121 w 596"/>
                <a:gd name="connsiteY7" fmla="*/ 314 h 433"/>
                <a:gd name="connsiteX8" fmla="*/ 124 w 596"/>
                <a:gd name="connsiteY8" fmla="*/ 371 h 433"/>
                <a:gd name="connsiteX9" fmla="*/ 235 w 596"/>
                <a:gd name="connsiteY9" fmla="*/ 422 h 433"/>
                <a:gd name="connsiteX10" fmla="*/ 316 w 596"/>
                <a:gd name="connsiteY10" fmla="*/ 386 h 433"/>
                <a:gd name="connsiteX11" fmla="*/ 346 w 596"/>
                <a:gd name="connsiteY11" fmla="*/ 404 h 433"/>
                <a:gd name="connsiteX12" fmla="*/ 364 w 596"/>
                <a:gd name="connsiteY12" fmla="*/ 413 h 433"/>
                <a:gd name="connsiteX13" fmla="*/ 388 w 596"/>
                <a:gd name="connsiteY13" fmla="*/ 419 h 433"/>
                <a:gd name="connsiteX14" fmla="*/ 469 w 596"/>
                <a:gd name="connsiteY14" fmla="*/ 398 h 433"/>
                <a:gd name="connsiteX15" fmla="*/ 445 w 596"/>
                <a:gd name="connsiteY15" fmla="*/ 296 h 433"/>
                <a:gd name="connsiteX16" fmla="*/ 421 w 596"/>
                <a:gd name="connsiteY16" fmla="*/ 269 h 433"/>
                <a:gd name="connsiteX17" fmla="*/ 439 w 596"/>
                <a:gd name="connsiteY17" fmla="*/ 272 h 433"/>
                <a:gd name="connsiteX18" fmla="*/ 514 w 596"/>
                <a:gd name="connsiteY18" fmla="*/ 299 h 433"/>
                <a:gd name="connsiteX19" fmla="*/ 586 w 596"/>
                <a:gd name="connsiteY19" fmla="*/ 272 h 433"/>
                <a:gd name="connsiteX20" fmla="*/ 544 w 596"/>
                <a:gd name="connsiteY20" fmla="*/ 107 h 433"/>
                <a:gd name="connsiteX21" fmla="*/ 472 w 596"/>
                <a:gd name="connsiteY21" fmla="*/ 119 h 433"/>
                <a:gd name="connsiteX22" fmla="*/ 466 w 596"/>
                <a:gd name="connsiteY22" fmla="*/ 77 h 433"/>
                <a:gd name="connsiteX23" fmla="*/ 406 w 596"/>
                <a:gd name="connsiteY23" fmla="*/ 29 h 433"/>
                <a:gd name="connsiteX24" fmla="*/ 352 w 596"/>
                <a:gd name="connsiteY24" fmla="*/ 29 h 433"/>
                <a:gd name="connsiteX25" fmla="*/ 337 w 596"/>
                <a:gd name="connsiteY25" fmla="*/ 50 h 433"/>
                <a:gd name="connsiteX26" fmla="*/ 325 w 596"/>
                <a:gd name="connsiteY26" fmla="*/ 68 h 433"/>
                <a:gd name="connsiteX27" fmla="*/ 313 w 596"/>
                <a:gd name="connsiteY27" fmla="*/ 101 h 433"/>
                <a:gd name="connsiteX28" fmla="*/ 247 w 596"/>
                <a:gd name="connsiteY28" fmla="*/ 14 h 433"/>
                <a:gd name="connsiteX29" fmla="*/ 127 w 596"/>
                <a:gd name="connsiteY29" fmla="*/ 35 h 433"/>
                <a:gd name="connsiteX30" fmla="*/ 118 w 596"/>
                <a:gd name="connsiteY30" fmla="*/ 65 h 433"/>
                <a:gd name="connsiteX31" fmla="*/ 121 w 596"/>
                <a:gd name="connsiteY31" fmla="*/ 125 h 433"/>
                <a:gd name="connsiteX32" fmla="*/ 133 w 596"/>
                <a:gd name="connsiteY32" fmla="*/ 140 h 433"/>
                <a:gd name="connsiteX0" fmla="*/ 133 w 596"/>
                <a:gd name="connsiteY0" fmla="*/ 140 h 433"/>
                <a:gd name="connsiteX1" fmla="*/ 85 w 596"/>
                <a:gd name="connsiteY1" fmla="*/ 128 h 433"/>
                <a:gd name="connsiteX2" fmla="*/ 34 w 596"/>
                <a:gd name="connsiteY2" fmla="*/ 137 h 433"/>
                <a:gd name="connsiteX3" fmla="*/ 13 w 596"/>
                <a:gd name="connsiteY3" fmla="*/ 167 h 433"/>
                <a:gd name="connsiteX4" fmla="*/ 52 w 596"/>
                <a:gd name="connsiteY4" fmla="*/ 266 h 433"/>
                <a:gd name="connsiteX5" fmla="*/ 97 w 596"/>
                <a:gd name="connsiteY5" fmla="*/ 287 h 433"/>
                <a:gd name="connsiteX6" fmla="*/ 127 w 596"/>
                <a:gd name="connsiteY6" fmla="*/ 296 h 433"/>
                <a:gd name="connsiteX7" fmla="*/ 121 w 596"/>
                <a:gd name="connsiteY7" fmla="*/ 314 h 433"/>
                <a:gd name="connsiteX8" fmla="*/ 124 w 596"/>
                <a:gd name="connsiteY8" fmla="*/ 371 h 433"/>
                <a:gd name="connsiteX9" fmla="*/ 235 w 596"/>
                <a:gd name="connsiteY9" fmla="*/ 422 h 433"/>
                <a:gd name="connsiteX10" fmla="*/ 316 w 596"/>
                <a:gd name="connsiteY10" fmla="*/ 386 h 433"/>
                <a:gd name="connsiteX11" fmla="*/ 346 w 596"/>
                <a:gd name="connsiteY11" fmla="*/ 404 h 433"/>
                <a:gd name="connsiteX12" fmla="*/ 364 w 596"/>
                <a:gd name="connsiteY12" fmla="*/ 413 h 433"/>
                <a:gd name="connsiteX13" fmla="*/ 388 w 596"/>
                <a:gd name="connsiteY13" fmla="*/ 419 h 433"/>
                <a:gd name="connsiteX14" fmla="*/ 469 w 596"/>
                <a:gd name="connsiteY14" fmla="*/ 398 h 433"/>
                <a:gd name="connsiteX15" fmla="*/ 445 w 596"/>
                <a:gd name="connsiteY15" fmla="*/ 296 h 433"/>
                <a:gd name="connsiteX16" fmla="*/ 421 w 596"/>
                <a:gd name="connsiteY16" fmla="*/ 269 h 433"/>
                <a:gd name="connsiteX17" fmla="*/ 439 w 596"/>
                <a:gd name="connsiteY17" fmla="*/ 272 h 433"/>
                <a:gd name="connsiteX18" fmla="*/ 514 w 596"/>
                <a:gd name="connsiteY18" fmla="*/ 299 h 433"/>
                <a:gd name="connsiteX19" fmla="*/ 586 w 596"/>
                <a:gd name="connsiteY19" fmla="*/ 272 h 433"/>
                <a:gd name="connsiteX20" fmla="*/ 544 w 596"/>
                <a:gd name="connsiteY20" fmla="*/ 107 h 433"/>
                <a:gd name="connsiteX21" fmla="*/ 472 w 596"/>
                <a:gd name="connsiteY21" fmla="*/ 119 h 433"/>
                <a:gd name="connsiteX22" fmla="*/ 466 w 596"/>
                <a:gd name="connsiteY22" fmla="*/ 77 h 433"/>
                <a:gd name="connsiteX23" fmla="*/ 406 w 596"/>
                <a:gd name="connsiteY23" fmla="*/ 29 h 433"/>
                <a:gd name="connsiteX24" fmla="*/ 352 w 596"/>
                <a:gd name="connsiteY24" fmla="*/ 29 h 433"/>
                <a:gd name="connsiteX25" fmla="*/ 337 w 596"/>
                <a:gd name="connsiteY25" fmla="*/ 50 h 433"/>
                <a:gd name="connsiteX26" fmla="*/ 325 w 596"/>
                <a:gd name="connsiteY26" fmla="*/ 68 h 433"/>
                <a:gd name="connsiteX27" fmla="*/ 313 w 596"/>
                <a:gd name="connsiteY27" fmla="*/ 101 h 433"/>
                <a:gd name="connsiteX28" fmla="*/ 247 w 596"/>
                <a:gd name="connsiteY28" fmla="*/ 14 h 433"/>
                <a:gd name="connsiteX29" fmla="*/ 127 w 596"/>
                <a:gd name="connsiteY29" fmla="*/ 35 h 433"/>
                <a:gd name="connsiteX30" fmla="*/ 118 w 596"/>
                <a:gd name="connsiteY30" fmla="*/ 65 h 433"/>
                <a:gd name="connsiteX31" fmla="*/ 121 w 596"/>
                <a:gd name="connsiteY31" fmla="*/ 125 h 433"/>
                <a:gd name="connsiteX32" fmla="*/ 133 w 596"/>
                <a:gd name="connsiteY32" fmla="*/ 140 h 433"/>
                <a:gd name="connsiteX0" fmla="*/ 133 w 596"/>
                <a:gd name="connsiteY0" fmla="*/ 140 h 433"/>
                <a:gd name="connsiteX1" fmla="*/ 85 w 596"/>
                <a:gd name="connsiteY1" fmla="*/ 128 h 433"/>
                <a:gd name="connsiteX2" fmla="*/ 34 w 596"/>
                <a:gd name="connsiteY2" fmla="*/ 137 h 433"/>
                <a:gd name="connsiteX3" fmla="*/ 13 w 596"/>
                <a:gd name="connsiteY3" fmla="*/ 167 h 433"/>
                <a:gd name="connsiteX4" fmla="*/ 52 w 596"/>
                <a:gd name="connsiteY4" fmla="*/ 266 h 433"/>
                <a:gd name="connsiteX5" fmla="*/ 97 w 596"/>
                <a:gd name="connsiteY5" fmla="*/ 287 h 433"/>
                <a:gd name="connsiteX6" fmla="*/ 127 w 596"/>
                <a:gd name="connsiteY6" fmla="*/ 296 h 433"/>
                <a:gd name="connsiteX7" fmla="*/ 121 w 596"/>
                <a:gd name="connsiteY7" fmla="*/ 314 h 433"/>
                <a:gd name="connsiteX8" fmla="*/ 124 w 596"/>
                <a:gd name="connsiteY8" fmla="*/ 371 h 433"/>
                <a:gd name="connsiteX9" fmla="*/ 235 w 596"/>
                <a:gd name="connsiteY9" fmla="*/ 422 h 433"/>
                <a:gd name="connsiteX10" fmla="*/ 316 w 596"/>
                <a:gd name="connsiteY10" fmla="*/ 386 h 433"/>
                <a:gd name="connsiteX11" fmla="*/ 346 w 596"/>
                <a:gd name="connsiteY11" fmla="*/ 404 h 433"/>
                <a:gd name="connsiteX12" fmla="*/ 364 w 596"/>
                <a:gd name="connsiteY12" fmla="*/ 413 h 433"/>
                <a:gd name="connsiteX13" fmla="*/ 388 w 596"/>
                <a:gd name="connsiteY13" fmla="*/ 419 h 433"/>
                <a:gd name="connsiteX14" fmla="*/ 469 w 596"/>
                <a:gd name="connsiteY14" fmla="*/ 398 h 433"/>
                <a:gd name="connsiteX15" fmla="*/ 445 w 596"/>
                <a:gd name="connsiteY15" fmla="*/ 296 h 433"/>
                <a:gd name="connsiteX16" fmla="*/ 421 w 596"/>
                <a:gd name="connsiteY16" fmla="*/ 269 h 433"/>
                <a:gd name="connsiteX17" fmla="*/ 439 w 596"/>
                <a:gd name="connsiteY17" fmla="*/ 272 h 433"/>
                <a:gd name="connsiteX18" fmla="*/ 514 w 596"/>
                <a:gd name="connsiteY18" fmla="*/ 299 h 433"/>
                <a:gd name="connsiteX19" fmla="*/ 586 w 596"/>
                <a:gd name="connsiteY19" fmla="*/ 272 h 433"/>
                <a:gd name="connsiteX20" fmla="*/ 544 w 596"/>
                <a:gd name="connsiteY20" fmla="*/ 107 h 433"/>
                <a:gd name="connsiteX21" fmla="*/ 472 w 596"/>
                <a:gd name="connsiteY21" fmla="*/ 119 h 433"/>
                <a:gd name="connsiteX22" fmla="*/ 466 w 596"/>
                <a:gd name="connsiteY22" fmla="*/ 77 h 433"/>
                <a:gd name="connsiteX23" fmla="*/ 406 w 596"/>
                <a:gd name="connsiteY23" fmla="*/ 29 h 433"/>
                <a:gd name="connsiteX24" fmla="*/ 352 w 596"/>
                <a:gd name="connsiteY24" fmla="*/ 29 h 433"/>
                <a:gd name="connsiteX25" fmla="*/ 337 w 596"/>
                <a:gd name="connsiteY25" fmla="*/ 50 h 433"/>
                <a:gd name="connsiteX26" fmla="*/ 325 w 596"/>
                <a:gd name="connsiteY26" fmla="*/ 68 h 433"/>
                <a:gd name="connsiteX27" fmla="*/ 313 w 596"/>
                <a:gd name="connsiteY27" fmla="*/ 101 h 433"/>
                <a:gd name="connsiteX28" fmla="*/ 247 w 596"/>
                <a:gd name="connsiteY28" fmla="*/ 14 h 433"/>
                <a:gd name="connsiteX29" fmla="*/ 127 w 596"/>
                <a:gd name="connsiteY29" fmla="*/ 35 h 433"/>
                <a:gd name="connsiteX30" fmla="*/ 118 w 596"/>
                <a:gd name="connsiteY30" fmla="*/ 65 h 433"/>
                <a:gd name="connsiteX31" fmla="*/ 121 w 596"/>
                <a:gd name="connsiteY31" fmla="*/ 125 h 433"/>
                <a:gd name="connsiteX32" fmla="*/ 133 w 596"/>
                <a:gd name="connsiteY32" fmla="*/ 140 h 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6" h="433">
                  <a:moveTo>
                    <a:pt x="133" y="140"/>
                  </a:moveTo>
                  <a:cubicBezTo>
                    <a:pt x="117" y="135"/>
                    <a:pt x="101" y="131"/>
                    <a:pt x="85" y="128"/>
                  </a:cubicBezTo>
                  <a:cubicBezTo>
                    <a:pt x="68" y="129"/>
                    <a:pt x="47" y="124"/>
                    <a:pt x="34" y="137"/>
                  </a:cubicBezTo>
                  <a:cubicBezTo>
                    <a:pt x="25" y="146"/>
                    <a:pt x="13" y="167"/>
                    <a:pt x="13" y="167"/>
                  </a:cubicBezTo>
                  <a:cubicBezTo>
                    <a:pt x="0" y="219"/>
                    <a:pt x="4" y="246"/>
                    <a:pt x="52" y="266"/>
                  </a:cubicBezTo>
                  <a:cubicBezTo>
                    <a:pt x="67" y="281"/>
                    <a:pt x="76" y="284"/>
                    <a:pt x="97" y="287"/>
                  </a:cubicBezTo>
                  <a:cubicBezTo>
                    <a:pt x="106" y="293"/>
                    <a:pt x="121" y="288"/>
                    <a:pt x="127" y="296"/>
                  </a:cubicBezTo>
                  <a:cubicBezTo>
                    <a:pt x="131" y="301"/>
                    <a:pt x="121" y="314"/>
                    <a:pt x="121" y="314"/>
                  </a:cubicBezTo>
                  <a:cubicBezTo>
                    <a:pt x="122" y="333"/>
                    <a:pt x="120" y="352"/>
                    <a:pt x="124" y="371"/>
                  </a:cubicBezTo>
                  <a:cubicBezTo>
                    <a:pt x="133" y="415"/>
                    <a:pt x="206" y="415"/>
                    <a:pt x="235" y="422"/>
                  </a:cubicBezTo>
                  <a:cubicBezTo>
                    <a:pt x="271" y="418"/>
                    <a:pt x="294" y="415"/>
                    <a:pt x="316" y="386"/>
                  </a:cubicBezTo>
                  <a:cubicBezTo>
                    <a:pt x="329" y="348"/>
                    <a:pt x="326" y="387"/>
                    <a:pt x="346" y="404"/>
                  </a:cubicBezTo>
                  <a:cubicBezTo>
                    <a:pt x="353" y="410"/>
                    <a:pt x="356" y="411"/>
                    <a:pt x="364" y="413"/>
                  </a:cubicBezTo>
                  <a:lnTo>
                    <a:pt x="388" y="419"/>
                  </a:lnTo>
                  <a:cubicBezTo>
                    <a:pt x="427" y="417"/>
                    <a:pt x="457" y="433"/>
                    <a:pt x="469" y="398"/>
                  </a:cubicBezTo>
                  <a:cubicBezTo>
                    <a:pt x="467" y="355"/>
                    <a:pt x="462" y="332"/>
                    <a:pt x="445" y="296"/>
                  </a:cubicBezTo>
                  <a:cubicBezTo>
                    <a:pt x="440" y="285"/>
                    <a:pt x="409" y="267"/>
                    <a:pt x="421" y="269"/>
                  </a:cubicBezTo>
                  <a:cubicBezTo>
                    <a:pt x="427" y="270"/>
                    <a:pt x="490" y="318"/>
                    <a:pt x="439" y="272"/>
                  </a:cubicBezTo>
                  <a:cubicBezTo>
                    <a:pt x="518" y="367"/>
                    <a:pt x="491" y="291"/>
                    <a:pt x="514" y="299"/>
                  </a:cubicBezTo>
                  <a:cubicBezTo>
                    <a:pt x="552" y="297"/>
                    <a:pt x="574" y="307"/>
                    <a:pt x="586" y="272"/>
                  </a:cubicBezTo>
                  <a:cubicBezTo>
                    <a:pt x="585" y="252"/>
                    <a:pt x="596" y="124"/>
                    <a:pt x="544" y="107"/>
                  </a:cubicBezTo>
                  <a:cubicBezTo>
                    <a:pt x="520" y="110"/>
                    <a:pt x="496" y="114"/>
                    <a:pt x="472" y="119"/>
                  </a:cubicBezTo>
                  <a:cubicBezTo>
                    <a:pt x="463" y="101"/>
                    <a:pt x="474" y="98"/>
                    <a:pt x="466" y="77"/>
                  </a:cubicBezTo>
                  <a:cubicBezTo>
                    <a:pt x="456" y="50"/>
                    <a:pt x="433" y="33"/>
                    <a:pt x="406" y="29"/>
                  </a:cubicBezTo>
                  <a:cubicBezTo>
                    <a:pt x="386" y="22"/>
                    <a:pt x="386" y="21"/>
                    <a:pt x="352" y="29"/>
                  </a:cubicBezTo>
                  <a:cubicBezTo>
                    <a:pt x="344" y="31"/>
                    <a:pt x="342" y="43"/>
                    <a:pt x="337" y="50"/>
                  </a:cubicBezTo>
                  <a:lnTo>
                    <a:pt x="325" y="68"/>
                  </a:lnTo>
                  <a:cubicBezTo>
                    <a:pt x="322" y="80"/>
                    <a:pt x="317" y="90"/>
                    <a:pt x="313" y="101"/>
                  </a:cubicBezTo>
                  <a:cubicBezTo>
                    <a:pt x="297" y="58"/>
                    <a:pt x="292" y="29"/>
                    <a:pt x="247" y="14"/>
                  </a:cubicBezTo>
                  <a:cubicBezTo>
                    <a:pt x="173" y="18"/>
                    <a:pt x="162" y="0"/>
                    <a:pt x="127" y="35"/>
                  </a:cubicBezTo>
                  <a:lnTo>
                    <a:pt x="118" y="65"/>
                  </a:lnTo>
                  <a:cubicBezTo>
                    <a:pt x="119" y="85"/>
                    <a:pt x="119" y="105"/>
                    <a:pt x="121" y="125"/>
                  </a:cubicBezTo>
                  <a:cubicBezTo>
                    <a:pt x="121" y="127"/>
                    <a:pt x="133" y="153"/>
                    <a:pt x="133" y="140"/>
                  </a:cubicBezTo>
                  <a:close/>
                </a:path>
              </a:pathLst>
            </a:custGeom>
            <a:grpFill/>
            <a:ln w="9525">
              <a:solidFill>
                <a:srgbClr val="000000"/>
              </a:solidFill>
              <a:round/>
              <a:headEnd/>
              <a:tailEnd/>
            </a:ln>
            <a:scene3d>
              <a:camera prst="legacyObliqueBottomRight">
                <a:rot lat="0" lon="21299994" rev="0"/>
              </a:camera>
              <a:lightRig rig="legacyFlat3" dir="t"/>
            </a:scene3d>
            <a:sp3d extrusionH="125400" prstMaterial="legacyMatte">
              <a:bevelT w="13500" h="13500" prst="angle"/>
              <a:bevelB w="13500" h="13500" prst="angle"/>
              <a:extrusionClr>
                <a:srgbClr val="FFFFFF"/>
              </a:extrusionClr>
            </a:sp3d>
          </p:spPr>
          <p:txBody>
            <a:bodyPr wrap="none" anchor="ctr">
              <a:flatTx/>
            </a:bodyPr>
            <a:lstStyle/>
            <a:p>
              <a:endParaRPr lang="en-US"/>
            </a:p>
          </p:txBody>
        </p:sp>
        <p:sp>
          <p:nvSpPr>
            <p:cNvPr id="9224" name="Text Box 8"/>
            <p:cNvSpPr txBox="1">
              <a:spLocks noChangeArrowheads="1"/>
            </p:cNvSpPr>
            <p:nvPr/>
          </p:nvSpPr>
          <p:spPr bwMode="auto">
            <a:xfrm>
              <a:off x="0" y="5105400"/>
              <a:ext cx="838200" cy="330200"/>
            </a:xfrm>
            <a:prstGeom prst="rect">
              <a:avLst/>
            </a:prstGeom>
            <a:grpFill/>
            <a:ln w="9525">
              <a:noFill/>
              <a:miter lim="800000"/>
              <a:headEnd/>
              <a:tailEnd/>
            </a:ln>
          </p:spPr>
          <p:txBody>
            <a:bodyPr lIns="57150" tIns="28575" rIns="57150" bIns="28575">
              <a:spAutoFit/>
            </a:bodyPr>
            <a:lstStyle/>
            <a:p>
              <a:pPr algn="ctr" defTabSz="571500" eaLnBrk="1" hangingPunct="1"/>
              <a:r>
                <a:rPr lang="en-US" sz="900" b="1" dirty="0" smtClean="0">
                  <a:latin typeface="Calibri" pitchFamily="34" charset="0"/>
                </a:rPr>
                <a:t>Mission</a:t>
              </a:r>
              <a:br>
                <a:rPr lang="en-US" sz="900" b="1" dirty="0" smtClean="0">
                  <a:latin typeface="Calibri" pitchFamily="34" charset="0"/>
                </a:rPr>
              </a:br>
              <a:r>
                <a:rPr lang="en-US" sz="900" b="1" dirty="0" smtClean="0">
                  <a:latin typeface="Calibri" pitchFamily="34" charset="0"/>
                </a:rPr>
                <a:t>Requirement</a:t>
              </a:r>
              <a:endParaRPr lang="en-US" sz="900" b="1" dirty="0">
                <a:latin typeface="Calibri" pitchFamily="34" charset="0"/>
              </a:endParaRPr>
            </a:p>
          </p:txBody>
        </p:sp>
      </p:grpSp>
      <p:sp>
        <p:nvSpPr>
          <p:cNvPr id="9225" name="Line 9"/>
          <p:cNvSpPr>
            <a:spLocks noChangeShapeType="1"/>
          </p:cNvSpPr>
          <p:nvPr/>
        </p:nvSpPr>
        <p:spPr bwMode="auto">
          <a:xfrm>
            <a:off x="1139974" y="3906838"/>
            <a:ext cx="220662" cy="0"/>
          </a:xfrm>
          <a:prstGeom prst="line">
            <a:avLst/>
          </a:prstGeom>
          <a:noFill/>
          <a:ln w="9525">
            <a:solidFill>
              <a:schemeClr val="accent2"/>
            </a:solidFill>
            <a:round/>
            <a:headEnd/>
            <a:tailEnd type="triangle" w="med" len="med"/>
          </a:ln>
        </p:spPr>
        <p:txBody>
          <a:bodyPr/>
          <a:lstStyle/>
          <a:p>
            <a:endParaRPr lang="en-US"/>
          </a:p>
        </p:txBody>
      </p:sp>
      <p:sp>
        <p:nvSpPr>
          <p:cNvPr id="9226" name="Line 10"/>
          <p:cNvSpPr>
            <a:spLocks noChangeShapeType="1"/>
          </p:cNvSpPr>
          <p:nvPr/>
        </p:nvSpPr>
        <p:spPr bwMode="auto">
          <a:xfrm>
            <a:off x="1825774" y="3889375"/>
            <a:ext cx="230187" cy="4763"/>
          </a:xfrm>
          <a:prstGeom prst="line">
            <a:avLst/>
          </a:prstGeom>
          <a:noFill/>
          <a:ln w="9525">
            <a:solidFill>
              <a:schemeClr val="accent2"/>
            </a:solidFill>
            <a:round/>
            <a:headEnd/>
            <a:tailEnd type="triangle" w="med" len="med"/>
          </a:ln>
        </p:spPr>
        <p:txBody>
          <a:bodyPr/>
          <a:lstStyle/>
          <a:p>
            <a:endParaRPr lang="en-US"/>
          </a:p>
        </p:txBody>
      </p:sp>
      <p:sp>
        <p:nvSpPr>
          <p:cNvPr id="9227" name="Rectangle 12"/>
          <p:cNvSpPr>
            <a:spLocks noChangeArrowheads="1"/>
          </p:cNvSpPr>
          <p:nvPr/>
        </p:nvSpPr>
        <p:spPr bwMode="auto">
          <a:xfrm>
            <a:off x="546249" y="3405188"/>
            <a:ext cx="2119312" cy="1471612"/>
          </a:xfrm>
          <a:prstGeom prst="rect">
            <a:avLst/>
          </a:prstGeom>
          <a:solidFill>
            <a:srgbClr val="FFFFCC"/>
          </a:solidFill>
          <a:ln w="19050">
            <a:solidFill>
              <a:schemeClr val="tx2"/>
            </a:solidFill>
            <a:prstDash val="lgDash"/>
            <a:miter lim="800000"/>
            <a:headEnd/>
            <a:tailEnd/>
          </a:ln>
        </p:spPr>
        <p:txBody>
          <a:bodyPr wrap="none" anchor="ctr"/>
          <a:lstStyle/>
          <a:p>
            <a:pPr eaLnBrk="1" hangingPunct="1"/>
            <a:endParaRPr lang="en-US" sz="2000" dirty="0">
              <a:latin typeface="Calibri" pitchFamily="34" charset="0"/>
            </a:endParaRPr>
          </a:p>
        </p:txBody>
      </p:sp>
      <p:sp>
        <p:nvSpPr>
          <p:cNvPr id="9228" name="Rectangle 15"/>
          <p:cNvSpPr>
            <a:spLocks noChangeArrowheads="1"/>
          </p:cNvSpPr>
          <p:nvPr/>
        </p:nvSpPr>
        <p:spPr bwMode="auto">
          <a:xfrm>
            <a:off x="687536" y="3705225"/>
            <a:ext cx="458788" cy="423863"/>
          </a:xfrm>
          <a:prstGeom prst="rect">
            <a:avLst/>
          </a:prstGeom>
          <a:gradFill rotWithShape="1">
            <a:gsLst>
              <a:gs pos="0">
                <a:schemeClr val="bg1"/>
              </a:gs>
              <a:gs pos="100000">
                <a:srgbClr val="FFFF66"/>
              </a:gs>
            </a:gsLst>
            <a:path path="shape">
              <a:fillToRect l="50000" t="50000" r="50000" b="50000"/>
            </a:path>
          </a:gradFill>
          <a:ln w="12700" algn="ctr">
            <a:solidFill>
              <a:schemeClr val="accent2"/>
            </a:solidFill>
            <a:miter lim="800000"/>
            <a:headEnd/>
            <a:tailEnd/>
          </a:ln>
        </p:spPr>
        <p:txBody>
          <a:bodyPr wrap="none" anchor="ctr"/>
          <a:lstStyle/>
          <a:p>
            <a:pPr eaLnBrk="1" hangingPunct="1"/>
            <a:endParaRPr lang="en-US" sz="2000">
              <a:latin typeface="Calibri" pitchFamily="34" charset="0"/>
            </a:endParaRPr>
          </a:p>
        </p:txBody>
      </p:sp>
      <p:sp>
        <p:nvSpPr>
          <p:cNvPr id="9229" name="Text Box 14"/>
          <p:cNvSpPr txBox="1">
            <a:spLocks noChangeArrowheads="1"/>
          </p:cNvSpPr>
          <p:nvPr/>
        </p:nvSpPr>
        <p:spPr bwMode="auto">
          <a:xfrm>
            <a:off x="643086" y="3776663"/>
            <a:ext cx="555625" cy="361950"/>
          </a:xfrm>
          <a:prstGeom prst="rect">
            <a:avLst/>
          </a:prstGeom>
          <a:noFill/>
          <a:ln w="9525">
            <a:noFill/>
            <a:miter lim="800000"/>
            <a:headEnd/>
            <a:tailEnd/>
          </a:ln>
        </p:spPr>
        <p:txBody>
          <a:bodyPr wrap="none" lIns="57150" tIns="28575" rIns="57150" bIns="28575">
            <a:spAutoFit/>
          </a:bodyPr>
          <a:lstStyle/>
          <a:p>
            <a:pPr algn="ctr" defTabSz="571500" eaLnBrk="1" hangingPunct="1"/>
            <a:r>
              <a:rPr lang="en-US" sz="1000" b="1">
                <a:latin typeface="Calibri" pitchFamily="34" charset="0"/>
              </a:rPr>
              <a:t>Mission </a:t>
            </a:r>
          </a:p>
          <a:p>
            <a:pPr algn="ctr" defTabSz="571500" eaLnBrk="1" hangingPunct="1"/>
            <a:r>
              <a:rPr lang="en-US" sz="1000" b="1">
                <a:latin typeface="Calibri" pitchFamily="34" charset="0"/>
              </a:rPr>
              <a:t>Analysis</a:t>
            </a:r>
          </a:p>
        </p:txBody>
      </p:sp>
      <p:sp>
        <p:nvSpPr>
          <p:cNvPr id="9232" name="Rectangle 18"/>
          <p:cNvSpPr>
            <a:spLocks noChangeArrowheads="1"/>
          </p:cNvSpPr>
          <p:nvPr/>
        </p:nvSpPr>
        <p:spPr bwMode="auto">
          <a:xfrm>
            <a:off x="1357461" y="3695700"/>
            <a:ext cx="458788" cy="423863"/>
          </a:xfrm>
          <a:prstGeom prst="rect">
            <a:avLst/>
          </a:prstGeom>
          <a:gradFill rotWithShape="1">
            <a:gsLst>
              <a:gs pos="0">
                <a:schemeClr val="bg1"/>
              </a:gs>
              <a:gs pos="100000">
                <a:srgbClr val="FFFF66"/>
              </a:gs>
            </a:gsLst>
            <a:path path="shape">
              <a:fillToRect l="50000" t="50000" r="50000" b="50000"/>
            </a:path>
          </a:gradFill>
          <a:ln w="12700" algn="ctr">
            <a:solidFill>
              <a:schemeClr val="accent2"/>
            </a:solidFill>
            <a:miter lim="800000"/>
            <a:headEnd/>
            <a:tailEnd/>
          </a:ln>
        </p:spPr>
        <p:txBody>
          <a:bodyPr wrap="none" anchor="ctr"/>
          <a:lstStyle/>
          <a:p>
            <a:pPr eaLnBrk="1" hangingPunct="1"/>
            <a:endParaRPr lang="en-US" sz="2000">
              <a:latin typeface="Calibri" pitchFamily="34" charset="0"/>
            </a:endParaRPr>
          </a:p>
        </p:txBody>
      </p:sp>
      <p:sp>
        <p:nvSpPr>
          <p:cNvPr id="9233" name="Text Box 17"/>
          <p:cNvSpPr txBox="1">
            <a:spLocks noChangeArrowheads="1"/>
          </p:cNvSpPr>
          <p:nvPr/>
        </p:nvSpPr>
        <p:spPr bwMode="auto">
          <a:xfrm>
            <a:off x="1303486" y="3767138"/>
            <a:ext cx="574675" cy="361950"/>
          </a:xfrm>
          <a:prstGeom prst="rect">
            <a:avLst/>
          </a:prstGeom>
          <a:noFill/>
          <a:ln w="9525">
            <a:noFill/>
            <a:miter lim="800000"/>
            <a:headEnd/>
            <a:tailEnd/>
          </a:ln>
        </p:spPr>
        <p:txBody>
          <a:bodyPr wrap="none" lIns="57150" tIns="28575" rIns="57150" bIns="28575">
            <a:spAutoFit/>
          </a:bodyPr>
          <a:lstStyle/>
          <a:p>
            <a:pPr algn="ctr" defTabSz="571500" eaLnBrk="1" hangingPunct="1"/>
            <a:r>
              <a:rPr lang="en-US" sz="1000" b="1">
                <a:latin typeface="Calibri" pitchFamily="34" charset="0"/>
              </a:rPr>
              <a:t>Function</a:t>
            </a:r>
          </a:p>
          <a:p>
            <a:pPr algn="ctr" defTabSz="571500" eaLnBrk="1" hangingPunct="1"/>
            <a:r>
              <a:rPr lang="en-US" sz="1000" b="1">
                <a:latin typeface="Calibri" pitchFamily="34" charset="0"/>
              </a:rPr>
              <a:t>Analysis</a:t>
            </a:r>
          </a:p>
        </p:txBody>
      </p:sp>
      <p:sp>
        <p:nvSpPr>
          <p:cNvPr id="9234" name="Rectangle 21"/>
          <p:cNvSpPr>
            <a:spLocks noChangeArrowheads="1"/>
          </p:cNvSpPr>
          <p:nvPr/>
        </p:nvSpPr>
        <p:spPr bwMode="auto">
          <a:xfrm>
            <a:off x="2062311" y="3687763"/>
            <a:ext cx="458788" cy="423862"/>
          </a:xfrm>
          <a:prstGeom prst="rect">
            <a:avLst/>
          </a:prstGeom>
          <a:gradFill rotWithShape="1">
            <a:gsLst>
              <a:gs pos="0">
                <a:schemeClr val="bg1"/>
              </a:gs>
              <a:gs pos="100000">
                <a:srgbClr val="FFFF66"/>
              </a:gs>
            </a:gsLst>
            <a:path path="shape">
              <a:fillToRect l="50000" t="50000" r="50000" b="50000"/>
            </a:path>
          </a:gradFill>
          <a:ln w="12700" algn="ctr">
            <a:solidFill>
              <a:schemeClr val="accent2"/>
            </a:solidFill>
            <a:miter lim="800000"/>
            <a:headEnd/>
            <a:tailEnd/>
          </a:ln>
        </p:spPr>
        <p:txBody>
          <a:bodyPr wrap="none" anchor="ctr"/>
          <a:lstStyle/>
          <a:p>
            <a:pPr eaLnBrk="1" hangingPunct="1"/>
            <a:endParaRPr lang="en-US" sz="2000">
              <a:latin typeface="Calibri" pitchFamily="34" charset="0"/>
            </a:endParaRPr>
          </a:p>
        </p:txBody>
      </p:sp>
      <p:sp>
        <p:nvSpPr>
          <p:cNvPr id="9235" name="Text Box 20"/>
          <p:cNvSpPr txBox="1">
            <a:spLocks noChangeArrowheads="1"/>
          </p:cNvSpPr>
          <p:nvPr/>
        </p:nvSpPr>
        <p:spPr bwMode="auto">
          <a:xfrm>
            <a:off x="2022624" y="3759200"/>
            <a:ext cx="546100" cy="361950"/>
          </a:xfrm>
          <a:prstGeom prst="rect">
            <a:avLst/>
          </a:prstGeom>
          <a:noFill/>
          <a:ln w="9525">
            <a:noFill/>
            <a:miter lim="800000"/>
            <a:headEnd/>
            <a:tailEnd/>
          </a:ln>
        </p:spPr>
        <p:txBody>
          <a:bodyPr wrap="none" lIns="57150" tIns="28575" rIns="57150" bIns="28575">
            <a:spAutoFit/>
          </a:bodyPr>
          <a:lstStyle/>
          <a:p>
            <a:pPr algn="ctr" defTabSz="571500" eaLnBrk="1" hangingPunct="1"/>
            <a:r>
              <a:rPr lang="en-US" sz="1000" b="1">
                <a:latin typeface="Calibri" pitchFamily="34" charset="0"/>
              </a:rPr>
              <a:t>Task </a:t>
            </a:r>
          </a:p>
          <a:p>
            <a:pPr algn="ctr" defTabSz="571500" eaLnBrk="1" hangingPunct="1"/>
            <a:r>
              <a:rPr lang="en-US" sz="1000" b="1">
                <a:latin typeface="Calibri" pitchFamily="34" charset="0"/>
              </a:rPr>
              <a:t>Analysis</a:t>
            </a:r>
          </a:p>
        </p:txBody>
      </p:sp>
      <p:sp>
        <p:nvSpPr>
          <p:cNvPr id="9237" name="Text Box 23"/>
          <p:cNvSpPr txBox="1">
            <a:spLocks noChangeArrowheads="1"/>
          </p:cNvSpPr>
          <p:nvPr/>
        </p:nvSpPr>
        <p:spPr bwMode="auto">
          <a:xfrm>
            <a:off x="477837" y="3382963"/>
            <a:ext cx="2265363" cy="304800"/>
          </a:xfrm>
          <a:prstGeom prst="rect">
            <a:avLst/>
          </a:prstGeom>
          <a:noFill/>
          <a:ln w="9525">
            <a:noFill/>
            <a:miter lim="800000"/>
            <a:headEnd/>
            <a:tailEnd/>
          </a:ln>
        </p:spPr>
        <p:txBody>
          <a:bodyPr wrap="none">
            <a:spAutoFit/>
          </a:bodyPr>
          <a:lstStyle/>
          <a:p>
            <a:pPr defTabSz="571500" eaLnBrk="1" hangingPunct="1"/>
            <a:r>
              <a:rPr lang="en-US" sz="1400" b="1" dirty="0">
                <a:latin typeface="Calibri" pitchFamily="34" charset="0"/>
              </a:rPr>
              <a:t>Top Down Function Analysis</a:t>
            </a:r>
          </a:p>
        </p:txBody>
      </p:sp>
      <p:grpSp>
        <p:nvGrpSpPr>
          <p:cNvPr id="4" name="Group 188"/>
          <p:cNvGrpSpPr/>
          <p:nvPr/>
        </p:nvGrpSpPr>
        <p:grpSpPr>
          <a:xfrm>
            <a:off x="488950" y="1447800"/>
            <a:ext cx="2613025" cy="1184275"/>
            <a:chOff x="381000" y="1828800"/>
            <a:chExt cx="2613025" cy="1184275"/>
          </a:xfrm>
        </p:grpSpPr>
        <p:sp>
          <p:nvSpPr>
            <p:cNvPr id="9219" name="Rectangle 4"/>
            <p:cNvSpPr>
              <a:spLocks noChangeArrowheads="1"/>
            </p:cNvSpPr>
            <p:nvPr/>
          </p:nvSpPr>
          <p:spPr bwMode="auto">
            <a:xfrm>
              <a:off x="381000" y="1828800"/>
              <a:ext cx="2574925" cy="1184275"/>
            </a:xfrm>
            <a:prstGeom prst="rect">
              <a:avLst/>
            </a:prstGeom>
            <a:solidFill>
              <a:srgbClr val="BBE0E3"/>
            </a:solidFill>
            <a:ln w="19050">
              <a:solidFill>
                <a:schemeClr val="tx2"/>
              </a:solidFill>
              <a:prstDash val="lgDash"/>
              <a:miter lim="800000"/>
              <a:headEnd/>
              <a:tailEnd/>
            </a:ln>
          </p:spPr>
          <p:txBody>
            <a:bodyPr wrap="none" anchor="ctr"/>
            <a:lstStyle/>
            <a:p>
              <a:pPr eaLnBrk="1" hangingPunct="1"/>
              <a:endParaRPr lang="en-US" sz="2000">
                <a:latin typeface="Calibri" pitchFamily="34" charset="0"/>
              </a:endParaRPr>
            </a:p>
          </p:txBody>
        </p:sp>
        <p:sp>
          <p:nvSpPr>
            <p:cNvPr id="9272" name="Text Box 82"/>
            <p:cNvSpPr txBox="1">
              <a:spLocks noChangeArrowheads="1"/>
            </p:cNvSpPr>
            <p:nvPr/>
          </p:nvSpPr>
          <p:spPr bwMode="auto">
            <a:xfrm>
              <a:off x="441325" y="1905000"/>
              <a:ext cx="2552700" cy="304800"/>
            </a:xfrm>
            <a:prstGeom prst="rect">
              <a:avLst/>
            </a:prstGeom>
            <a:noFill/>
            <a:ln w="9525">
              <a:noFill/>
              <a:miter lim="800000"/>
              <a:headEnd/>
              <a:tailEnd/>
            </a:ln>
          </p:spPr>
          <p:txBody>
            <a:bodyPr wrap="none">
              <a:spAutoFit/>
            </a:bodyPr>
            <a:lstStyle/>
            <a:p>
              <a:pPr defTabSz="571500" eaLnBrk="1" hangingPunct="1"/>
              <a:r>
                <a:rPr lang="en-US" sz="1400" b="1">
                  <a:latin typeface="Calibri" pitchFamily="34" charset="0"/>
                </a:rPr>
                <a:t>Other System Design Disciplines</a:t>
              </a:r>
            </a:p>
          </p:txBody>
        </p:sp>
        <p:sp>
          <p:nvSpPr>
            <p:cNvPr id="9273" name="Text Box 83"/>
            <p:cNvSpPr txBox="1">
              <a:spLocks noChangeArrowheads="1"/>
            </p:cNvSpPr>
            <p:nvPr/>
          </p:nvSpPr>
          <p:spPr bwMode="auto">
            <a:xfrm>
              <a:off x="685800" y="2133600"/>
              <a:ext cx="2149475" cy="830997"/>
            </a:xfrm>
            <a:prstGeom prst="rect">
              <a:avLst/>
            </a:prstGeom>
            <a:noFill/>
            <a:ln w="9525">
              <a:noFill/>
              <a:miter lim="800000"/>
              <a:headEnd/>
              <a:tailEnd/>
            </a:ln>
          </p:spPr>
          <p:txBody>
            <a:bodyPr>
              <a:spAutoFit/>
            </a:bodyPr>
            <a:lstStyle/>
            <a:p>
              <a:pPr defTabSz="571500" eaLnBrk="1" hangingPunct="1">
                <a:buFontTx/>
                <a:buChar char="•"/>
              </a:pPr>
              <a:r>
                <a:rPr lang="en-US" sz="1200" dirty="0">
                  <a:solidFill>
                    <a:schemeClr val="tx2"/>
                  </a:solidFill>
                  <a:latin typeface="Calibri" pitchFamily="34" charset="0"/>
                </a:rPr>
                <a:t> </a:t>
              </a:r>
              <a:r>
                <a:rPr lang="en-US" sz="1200" dirty="0" smtClean="0">
                  <a:solidFill>
                    <a:schemeClr val="tx2"/>
                  </a:solidFill>
                  <a:latin typeface="Calibri" pitchFamily="34" charset="0"/>
                </a:rPr>
                <a:t> </a:t>
              </a:r>
              <a:r>
                <a:rPr lang="en-US" sz="1200" b="1" dirty="0" smtClean="0">
                  <a:solidFill>
                    <a:schemeClr val="tx2"/>
                  </a:solidFill>
                  <a:latin typeface="Calibri" pitchFamily="34" charset="0"/>
                </a:rPr>
                <a:t>Systems </a:t>
              </a:r>
              <a:r>
                <a:rPr lang="en-US" sz="1200" b="1" dirty="0">
                  <a:solidFill>
                    <a:schemeClr val="tx2"/>
                  </a:solidFill>
                  <a:latin typeface="Calibri" pitchFamily="34" charset="0"/>
                </a:rPr>
                <a:t>Engineering</a:t>
              </a:r>
            </a:p>
            <a:p>
              <a:pPr defTabSz="571500" eaLnBrk="1" hangingPunct="1">
                <a:buFontTx/>
                <a:buChar char="•"/>
              </a:pPr>
              <a:r>
                <a:rPr lang="en-US" sz="1200" b="1" dirty="0">
                  <a:solidFill>
                    <a:schemeClr val="tx2"/>
                  </a:solidFill>
                  <a:latin typeface="Calibri" pitchFamily="34" charset="0"/>
                </a:rPr>
                <a:t>  Human Systems Integration</a:t>
              </a:r>
            </a:p>
            <a:p>
              <a:pPr defTabSz="571500" eaLnBrk="1" hangingPunct="1">
                <a:buFontTx/>
                <a:buChar char="•"/>
              </a:pPr>
              <a:r>
                <a:rPr lang="en-US" sz="1200" b="1" dirty="0">
                  <a:solidFill>
                    <a:schemeClr val="tx2"/>
                  </a:solidFill>
                  <a:latin typeface="Calibri" pitchFamily="34" charset="0"/>
                </a:rPr>
                <a:t> </a:t>
              </a:r>
              <a:r>
                <a:rPr lang="en-US" sz="1200" b="1" dirty="0" smtClean="0">
                  <a:solidFill>
                    <a:schemeClr val="tx2"/>
                  </a:solidFill>
                  <a:latin typeface="Calibri" pitchFamily="34" charset="0"/>
                </a:rPr>
                <a:t> Human </a:t>
              </a:r>
              <a:r>
                <a:rPr lang="en-US" sz="1200" b="1" dirty="0">
                  <a:solidFill>
                    <a:schemeClr val="tx2"/>
                  </a:solidFill>
                  <a:latin typeface="Calibri" pitchFamily="34" charset="0"/>
                </a:rPr>
                <a:t>Factors Engineering</a:t>
              </a:r>
            </a:p>
            <a:p>
              <a:pPr defTabSz="571500" eaLnBrk="1" hangingPunct="1">
                <a:buFontTx/>
                <a:buChar char="•"/>
              </a:pPr>
              <a:r>
                <a:rPr lang="en-US" sz="1200" b="1" dirty="0">
                  <a:solidFill>
                    <a:schemeClr val="tx2"/>
                  </a:solidFill>
                  <a:latin typeface="Calibri" pitchFamily="34" charset="0"/>
                </a:rPr>
                <a:t>  Acquisition Logistics</a:t>
              </a:r>
            </a:p>
          </p:txBody>
        </p:sp>
      </p:grpSp>
      <p:sp>
        <p:nvSpPr>
          <p:cNvPr id="9274" name="Line 84"/>
          <p:cNvSpPr>
            <a:spLocks noChangeShapeType="1"/>
          </p:cNvSpPr>
          <p:nvPr/>
        </p:nvSpPr>
        <p:spPr bwMode="auto">
          <a:xfrm>
            <a:off x="1600200" y="2667000"/>
            <a:ext cx="0" cy="685800"/>
          </a:xfrm>
          <a:prstGeom prst="line">
            <a:avLst/>
          </a:prstGeom>
          <a:noFill/>
          <a:ln w="9525">
            <a:solidFill>
              <a:schemeClr val="tx2"/>
            </a:solidFill>
            <a:round/>
            <a:headEnd type="triangle" w="med" len="med"/>
            <a:tailEnd type="triangle" w="med" len="med"/>
          </a:ln>
        </p:spPr>
        <p:txBody>
          <a:bodyPr/>
          <a:lstStyle/>
          <a:p>
            <a:endParaRPr lang="en-US"/>
          </a:p>
        </p:txBody>
      </p:sp>
      <p:sp>
        <p:nvSpPr>
          <p:cNvPr id="9275" name="Text Box 86"/>
          <p:cNvSpPr txBox="1">
            <a:spLocks noChangeArrowheads="1"/>
          </p:cNvSpPr>
          <p:nvPr/>
        </p:nvSpPr>
        <p:spPr bwMode="auto">
          <a:xfrm>
            <a:off x="2655408" y="3726928"/>
            <a:ext cx="638175" cy="334707"/>
          </a:xfrm>
          <a:prstGeom prst="rect">
            <a:avLst/>
          </a:prstGeom>
          <a:noFill/>
          <a:ln w="9525">
            <a:noFill/>
            <a:miter lim="800000"/>
            <a:headEnd/>
            <a:tailEnd/>
          </a:ln>
        </p:spPr>
        <p:txBody>
          <a:bodyPr lIns="57150" tIns="28575" rIns="57150" bIns="28575">
            <a:spAutoFit/>
          </a:bodyPr>
          <a:lstStyle/>
          <a:p>
            <a:pPr algn="ctr" defTabSz="571500" eaLnBrk="1" hangingPunct="1"/>
            <a:r>
              <a:rPr lang="en-US" sz="900" b="1" dirty="0" smtClean="0">
                <a:latin typeface="Calibri" pitchFamily="34" charset="0"/>
              </a:rPr>
              <a:t>Reconcil</a:t>
            </a:r>
            <a:r>
              <a:rPr lang="en-US" sz="900" dirty="0" smtClean="0">
                <a:latin typeface="Calibri" pitchFamily="34" charset="0"/>
              </a:rPr>
              <a:t>e</a:t>
            </a:r>
          </a:p>
          <a:p>
            <a:pPr algn="ctr" defTabSz="571500" eaLnBrk="1" hangingPunct="1"/>
            <a:r>
              <a:rPr lang="en-US" sz="900" dirty="0" smtClean="0">
                <a:latin typeface="Calibri" pitchFamily="34" charset="0"/>
              </a:rPr>
              <a:t>Tasks </a:t>
            </a:r>
            <a:endParaRPr lang="en-US" sz="900" dirty="0">
              <a:latin typeface="Calibri" pitchFamily="34" charset="0"/>
            </a:endParaRPr>
          </a:p>
        </p:txBody>
      </p:sp>
      <p:sp>
        <p:nvSpPr>
          <p:cNvPr id="9277" name="Line 88"/>
          <p:cNvSpPr>
            <a:spLocks noChangeShapeType="1"/>
          </p:cNvSpPr>
          <p:nvPr/>
        </p:nvSpPr>
        <p:spPr bwMode="auto">
          <a:xfrm>
            <a:off x="1144736" y="3919538"/>
            <a:ext cx="225425" cy="0"/>
          </a:xfrm>
          <a:prstGeom prst="line">
            <a:avLst/>
          </a:prstGeom>
          <a:noFill/>
          <a:ln w="9525">
            <a:solidFill>
              <a:schemeClr val="tx2"/>
            </a:solidFill>
            <a:round/>
            <a:headEnd/>
            <a:tailEnd type="triangle" w="med" len="med"/>
          </a:ln>
        </p:spPr>
        <p:txBody>
          <a:bodyPr/>
          <a:lstStyle/>
          <a:p>
            <a:endParaRPr lang="en-US"/>
          </a:p>
        </p:txBody>
      </p:sp>
      <p:sp>
        <p:nvSpPr>
          <p:cNvPr id="9278" name="Line 89"/>
          <p:cNvSpPr>
            <a:spLocks noChangeShapeType="1"/>
          </p:cNvSpPr>
          <p:nvPr/>
        </p:nvSpPr>
        <p:spPr bwMode="auto">
          <a:xfrm>
            <a:off x="1840061" y="3910013"/>
            <a:ext cx="225425" cy="0"/>
          </a:xfrm>
          <a:prstGeom prst="line">
            <a:avLst/>
          </a:prstGeom>
          <a:noFill/>
          <a:ln w="9525">
            <a:solidFill>
              <a:schemeClr val="tx2"/>
            </a:solidFill>
            <a:round/>
            <a:headEnd/>
            <a:tailEnd type="triangle" w="med" len="med"/>
          </a:ln>
        </p:spPr>
        <p:txBody>
          <a:bodyPr/>
          <a:lstStyle/>
          <a:p>
            <a:endParaRPr lang="en-US"/>
          </a:p>
        </p:txBody>
      </p:sp>
      <p:sp>
        <p:nvSpPr>
          <p:cNvPr id="9284" name="TextBox 70"/>
          <p:cNvSpPr txBox="1">
            <a:spLocks noChangeArrowheads="1"/>
          </p:cNvSpPr>
          <p:nvPr/>
        </p:nvSpPr>
        <p:spPr bwMode="auto">
          <a:xfrm>
            <a:off x="1351111" y="4140200"/>
            <a:ext cx="563563" cy="549275"/>
          </a:xfrm>
          <a:prstGeom prst="rect">
            <a:avLst/>
          </a:prstGeom>
          <a:noFill/>
          <a:ln w="9525">
            <a:noFill/>
            <a:miter lim="800000"/>
            <a:headEnd/>
            <a:tailEnd/>
          </a:ln>
        </p:spPr>
        <p:txBody>
          <a:bodyPr wrap="none">
            <a:spAutoFit/>
          </a:bodyPr>
          <a:lstStyle/>
          <a:p>
            <a:pPr eaLnBrk="1" hangingPunct="1"/>
            <a:r>
              <a:rPr lang="en-US" sz="1000" b="1">
                <a:latin typeface="Calibri" pitchFamily="34" charset="0"/>
              </a:rPr>
              <a:t>DODAF</a:t>
            </a:r>
          </a:p>
          <a:p>
            <a:pPr eaLnBrk="1" hangingPunct="1"/>
            <a:r>
              <a:rPr lang="en-US" sz="1000" b="1">
                <a:latin typeface="Calibri" pitchFamily="34" charset="0"/>
              </a:rPr>
              <a:t>Step 1</a:t>
            </a:r>
          </a:p>
          <a:p>
            <a:pPr eaLnBrk="1" hangingPunct="1"/>
            <a:r>
              <a:rPr lang="en-US" sz="1000" b="1">
                <a:latin typeface="Calibri" pitchFamily="34" charset="0"/>
              </a:rPr>
              <a:t>Step 2</a:t>
            </a:r>
          </a:p>
        </p:txBody>
      </p:sp>
      <p:sp>
        <p:nvSpPr>
          <p:cNvPr id="9285" name="TextBox 71"/>
          <p:cNvSpPr txBox="1">
            <a:spLocks noChangeArrowheads="1"/>
          </p:cNvSpPr>
          <p:nvPr/>
        </p:nvSpPr>
        <p:spPr bwMode="auto">
          <a:xfrm>
            <a:off x="2033736" y="4064000"/>
            <a:ext cx="563563" cy="854075"/>
          </a:xfrm>
          <a:prstGeom prst="rect">
            <a:avLst/>
          </a:prstGeom>
          <a:noFill/>
          <a:ln w="9525">
            <a:noFill/>
            <a:miter lim="800000"/>
            <a:headEnd/>
            <a:tailEnd/>
          </a:ln>
        </p:spPr>
        <p:txBody>
          <a:bodyPr wrap="none">
            <a:spAutoFit/>
          </a:bodyPr>
          <a:lstStyle/>
          <a:p>
            <a:pPr eaLnBrk="1" hangingPunct="1"/>
            <a:r>
              <a:rPr lang="en-US" sz="1000" b="1">
                <a:latin typeface="Calibri" pitchFamily="34" charset="0"/>
              </a:rPr>
              <a:t>DODAF</a:t>
            </a:r>
          </a:p>
          <a:p>
            <a:pPr eaLnBrk="1" hangingPunct="1"/>
            <a:r>
              <a:rPr lang="en-US" sz="1000" b="1">
                <a:latin typeface="Calibri" pitchFamily="34" charset="0"/>
              </a:rPr>
              <a:t>Step 3</a:t>
            </a:r>
          </a:p>
          <a:p>
            <a:pPr eaLnBrk="1" hangingPunct="1"/>
            <a:r>
              <a:rPr lang="en-US" sz="1000" b="1">
                <a:latin typeface="Calibri" pitchFamily="34" charset="0"/>
              </a:rPr>
              <a:t>Step 4</a:t>
            </a:r>
          </a:p>
          <a:p>
            <a:pPr eaLnBrk="1" hangingPunct="1"/>
            <a:r>
              <a:rPr lang="en-US" sz="1000" b="1">
                <a:latin typeface="Calibri" pitchFamily="34" charset="0"/>
              </a:rPr>
              <a:t>Step 5</a:t>
            </a:r>
          </a:p>
          <a:p>
            <a:pPr eaLnBrk="1" hangingPunct="1"/>
            <a:r>
              <a:rPr lang="en-US" sz="1000" b="1">
                <a:latin typeface="Calibri" pitchFamily="34" charset="0"/>
              </a:rPr>
              <a:t>Step 6 </a:t>
            </a:r>
          </a:p>
        </p:txBody>
      </p:sp>
      <p:sp>
        <p:nvSpPr>
          <p:cNvPr id="9286" name="Rectangle 4"/>
          <p:cNvSpPr>
            <a:spLocks noChangeArrowheads="1"/>
          </p:cNvSpPr>
          <p:nvPr/>
        </p:nvSpPr>
        <p:spPr bwMode="auto">
          <a:xfrm>
            <a:off x="739775" y="5257800"/>
            <a:ext cx="1584325" cy="533400"/>
          </a:xfrm>
          <a:prstGeom prst="rect">
            <a:avLst/>
          </a:prstGeom>
          <a:solidFill>
            <a:srgbClr val="CCFFFF"/>
          </a:solidFill>
          <a:ln w="19050">
            <a:solidFill>
              <a:schemeClr val="tx2"/>
            </a:solidFill>
            <a:prstDash val="lgDash"/>
            <a:miter lim="800000"/>
            <a:headEnd/>
            <a:tailEnd/>
          </a:ln>
        </p:spPr>
        <p:txBody>
          <a:bodyPr wrap="none" anchor="ctr"/>
          <a:lstStyle/>
          <a:p>
            <a:pPr eaLnBrk="1" hangingPunct="1"/>
            <a:endParaRPr lang="en-US" sz="2000">
              <a:latin typeface="Calibri" pitchFamily="34" charset="0"/>
            </a:endParaRPr>
          </a:p>
        </p:txBody>
      </p:sp>
      <p:sp>
        <p:nvSpPr>
          <p:cNvPr id="9287" name="Text Box 71"/>
          <p:cNvSpPr txBox="1">
            <a:spLocks noChangeArrowheads="1"/>
          </p:cNvSpPr>
          <p:nvPr/>
        </p:nvSpPr>
        <p:spPr bwMode="auto">
          <a:xfrm>
            <a:off x="892175" y="5257800"/>
            <a:ext cx="1335088" cy="457200"/>
          </a:xfrm>
          <a:prstGeom prst="rect">
            <a:avLst/>
          </a:prstGeom>
          <a:noFill/>
          <a:ln w="9525">
            <a:noFill/>
            <a:miter lim="800000"/>
            <a:headEnd/>
            <a:tailEnd/>
          </a:ln>
        </p:spPr>
        <p:txBody>
          <a:bodyPr wrap="none">
            <a:spAutoFit/>
          </a:bodyPr>
          <a:lstStyle/>
          <a:p>
            <a:pPr eaLnBrk="1" hangingPunct="1"/>
            <a:r>
              <a:rPr lang="en-US" sz="1200" b="1">
                <a:latin typeface="Calibri" pitchFamily="34" charset="0"/>
                <a:cs typeface="Arial" charset="0"/>
              </a:rPr>
              <a:t>DODAF Models</a:t>
            </a:r>
          </a:p>
          <a:p>
            <a:pPr eaLnBrk="1" hangingPunct="1"/>
            <a:r>
              <a:rPr lang="en-US" sz="1200" b="1">
                <a:latin typeface="Calibri" pitchFamily="34" charset="0"/>
                <a:cs typeface="Arial" charset="0"/>
              </a:rPr>
              <a:t>Tactical Situations</a:t>
            </a:r>
          </a:p>
        </p:txBody>
      </p:sp>
      <p:sp>
        <p:nvSpPr>
          <p:cNvPr id="9288" name="Line 84"/>
          <p:cNvSpPr>
            <a:spLocks noChangeShapeType="1"/>
          </p:cNvSpPr>
          <p:nvPr/>
        </p:nvSpPr>
        <p:spPr bwMode="auto">
          <a:xfrm>
            <a:off x="1577975" y="4876800"/>
            <a:ext cx="0" cy="381000"/>
          </a:xfrm>
          <a:prstGeom prst="line">
            <a:avLst/>
          </a:prstGeom>
          <a:noFill/>
          <a:ln w="9525">
            <a:solidFill>
              <a:schemeClr val="tx2"/>
            </a:solidFill>
            <a:round/>
            <a:headEnd type="triangle" w="med" len="med"/>
            <a:tailEnd type="triangle" w="med" len="med"/>
          </a:ln>
        </p:spPr>
        <p:txBody>
          <a:bodyPr/>
          <a:lstStyle/>
          <a:p>
            <a:endParaRPr lang="en-US"/>
          </a:p>
        </p:txBody>
      </p:sp>
      <p:sp>
        <p:nvSpPr>
          <p:cNvPr id="187" name="Line 84"/>
          <p:cNvSpPr>
            <a:spLocks noChangeShapeType="1"/>
          </p:cNvSpPr>
          <p:nvPr/>
        </p:nvSpPr>
        <p:spPr bwMode="auto">
          <a:xfrm flipH="1">
            <a:off x="2492375" y="3886200"/>
            <a:ext cx="762000" cy="0"/>
          </a:xfrm>
          <a:prstGeom prst="line">
            <a:avLst/>
          </a:prstGeom>
          <a:noFill/>
          <a:ln w="9525">
            <a:solidFill>
              <a:schemeClr val="tx2"/>
            </a:solidFill>
            <a:round/>
            <a:headEnd type="triangle" w="med" len="med"/>
            <a:tailEnd type="triangle" w="med" len="med"/>
          </a:ln>
        </p:spPr>
        <p:txBody>
          <a:bodyPr/>
          <a:lstStyle/>
          <a:p>
            <a:endParaRPr lang="en-US"/>
          </a:p>
        </p:txBody>
      </p:sp>
      <p:cxnSp>
        <p:nvCxnSpPr>
          <p:cNvPr id="200" name="Elbow Connector 199"/>
          <p:cNvCxnSpPr>
            <a:endCxn id="9229" idx="1"/>
          </p:cNvCxnSpPr>
          <p:nvPr/>
        </p:nvCxnSpPr>
        <p:spPr bwMode="auto">
          <a:xfrm rot="16200000" flipH="1">
            <a:off x="247724" y="3562276"/>
            <a:ext cx="528638" cy="262086"/>
          </a:xfrm>
          <a:prstGeom prst="bentConnector2">
            <a:avLst/>
          </a:prstGeom>
          <a:solidFill>
            <a:schemeClr val="accent1"/>
          </a:solidFill>
          <a:ln w="12700" cap="flat" cmpd="sng" algn="ctr">
            <a:solidFill>
              <a:schemeClr val="tx1"/>
            </a:solidFill>
            <a:prstDash val="solid"/>
            <a:round/>
            <a:headEnd type="none" w="med" len="med"/>
            <a:tailEnd type="triangle" w="med" len="med"/>
          </a:ln>
          <a:effectLst/>
        </p:spPr>
      </p:cxnSp>
      <p:sp>
        <p:nvSpPr>
          <p:cNvPr id="66" name="TextBox 65"/>
          <p:cNvSpPr txBox="1"/>
          <p:nvPr/>
        </p:nvSpPr>
        <p:spPr>
          <a:xfrm>
            <a:off x="609600" y="4191000"/>
            <a:ext cx="607859" cy="369332"/>
          </a:xfrm>
          <a:prstGeom prst="rect">
            <a:avLst/>
          </a:prstGeom>
          <a:noFill/>
        </p:spPr>
        <p:txBody>
          <a:bodyPr wrap="none" rtlCol="0">
            <a:spAutoFit/>
          </a:bodyPr>
          <a:lstStyle/>
          <a:p>
            <a:r>
              <a:rPr lang="en-US" sz="900" b="1" dirty="0" smtClean="0">
                <a:latin typeface="+mj-lt"/>
              </a:rPr>
              <a:t>METLs</a:t>
            </a:r>
          </a:p>
          <a:p>
            <a:r>
              <a:rPr lang="en-US" sz="900" b="1" dirty="0" smtClean="0">
                <a:latin typeface="+mj-lt"/>
              </a:rPr>
              <a:t>CONOP</a:t>
            </a:r>
            <a:endParaRPr lang="en-US" sz="900" b="1" dirty="0">
              <a:latin typeface="+mj-lt"/>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10"/>
          <p:cNvSpPr>
            <a:spLocks noGrp="1" noChangeArrowheads="1"/>
          </p:cNvSpPr>
          <p:nvPr>
            <p:ph type="sldNum" sz="quarter" idx="12"/>
          </p:nvPr>
        </p:nvSpPr>
        <p:spPr>
          <a:ln/>
        </p:spPr>
        <p:txBody>
          <a:bodyPr/>
          <a:lstStyle/>
          <a:p>
            <a:pPr>
              <a:defRPr/>
            </a:pPr>
            <a:fld id="{8E2C56E8-485A-407D-826B-381C53EC63E8}" type="slidenum">
              <a:rPr lang="en-US"/>
              <a:pPr>
                <a:defRPr/>
              </a:pPr>
              <a:t>13</a:t>
            </a:fld>
            <a:endParaRPr lang="en-US"/>
          </a:p>
        </p:txBody>
      </p:sp>
      <p:sp>
        <p:nvSpPr>
          <p:cNvPr id="14338" name="Rectangle 4"/>
          <p:cNvSpPr>
            <a:spLocks noChangeArrowheads="1"/>
          </p:cNvSpPr>
          <p:nvPr/>
        </p:nvSpPr>
        <p:spPr bwMode="auto">
          <a:xfrm>
            <a:off x="304800" y="762000"/>
            <a:ext cx="2209800" cy="4953000"/>
          </a:xfrm>
          <a:prstGeom prst="rect">
            <a:avLst/>
          </a:prstGeom>
          <a:solidFill>
            <a:schemeClr val="accent2"/>
          </a:solidFill>
          <a:ln w="9525">
            <a:noFill/>
            <a:miter lim="800000"/>
            <a:headEnd/>
            <a:tailEnd/>
          </a:ln>
        </p:spPr>
        <p:txBody>
          <a:bodyPr wrap="none" anchor="ctr"/>
          <a:lstStyle/>
          <a:p>
            <a:endParaRPr lang="en-US"/>
          </a:p>
        </p:txBody>
      </p:sp>
      <p:sp>
        <p:nvSpPr>
          <p:cNvPr id="14339" name="Rectangle 5"/>
          <p:cNvSpPr>
            <a:spLocks noChangeArrowheads="1"/>
          </p:cNvSpPr>
          <p:nvPr/>
        </p:nvSpPr>
        <p:spPr bwMode="auto">
          <a:xfrm>
            <a:off x="438150" y="1143000"/>
            <a:ext cx="1943100" cy="2590800"/>
          </a:xfrm>
          <a:prstGeom prst="rect">
            <a:avLst/>
          </a:prstGeom>
          <a:solidFill>
            <a:schemeClr val="bg1"/>
          </a:solidFill>
          <a:ln w="28575">
            <a:solidFill>
              <a:srgbClr val="FF0000"/>
            </a:solidFill>
            <a:miter lim="800000"/>
            <a:headEnd/>
            <a:tailEnd/>
          </a:ln>
        </p:spPr>
        <p:txBody>
          <a:bodyPr wrap="none" anchor="ctr"/>
          <a:lstStyle/>
          <a:p>
            <a:pPr algn="ctr"/>
            <a:endParaRPr lang="en-US" sz="2400">
              <a:latin typeface="Times New Roman" pitchFamily="18" charset="0"/>
            </a:endParaRPr>
          </a:p>
        </p:txBody>
      </p:sp>
      <p:sp>
        <p:nvSpPr>
          <p:cNvPr id="14340" name="Text Box 6"/>
          <p:cNvSpPr txBox="1">
            <a:spLocks noChangeArrowheads="1"/>
          </p:cNvSpPr>
          <p:nvPr/>
        </p:nvSpPr>
        <p:spPr bwMode="auto">
          <a:xfrm>
            <a:off x="533400" y="1447800"/>
            <a:ext cx="1676400" cy="2234458"/>
          </a:xfrm>
          <a:prstGeom prst="rect">
            <a:avLst/>
          </a:prstGeom>
          <a:noFill/>
          <a:ln w="9525">
            <a:noFill/>
            <a:miter lim="800000"/>
            <a:headEnd/>
            <a:tailEnd/>
          </a:ln>
        </p:spPr>
        <p:txBody>
          <a:bodyPr wrap="square" lIns="0" tIns="0" rIns="0" bIns="0">
            <a:spAutoFit/>
          </a:bodyPr>
          <a:lstStyle/>
          <a:p>
            <a:pPr marL="114300" indent="-114300">
              <a:spcBef>
                <a:spcPct val="15000"/>
              </a:spcBef>
              <a:buFontTx/>
              <a:buChar char="•"/>
            </a:pPr>
            <a:r>
              <a:rPr lang="en-US" sz="1100" b="1" dirty="0">
                <a:latin typeface="Arial Narrow" pitchFamily="34" charset="0"/>
              </a:rPr>
              <a:t>DESIGN REFERENCE MISSION</a:t>
            </a:r>
          </a:p>
          <a:p>
            <a:pPr marL="114300" indent="-114300">
              <a:spcBef>
                <a:spcPct val="15000"/>
              </a:spcBef>
              <a:buFontTx/>
              <a:buChar char="•"/>
            </a:pPr>
            <a:r>
              <a:rPr lang="en-US" sz="1100" b="1" dirty="0">
                <a:latin typeface="Arial Narrow" pitchFamily="34" charset="0"/>
              </a:rPr>
              <a:t>DODAF / </a:t>
            </a:r>
            <a:r>
              <a:rPr lang="en-US" sz="1100" b="1" dirty="0" err="1">
                <a:latin typeface="Arial Narrow" pitchFamily="34" charset="0"/>
              </a:rPr>
              <a:t>CDD</a:t>
            </a:r>
            <a:endParaRPr lang="en-US" sz="1100" b="1" dirty="0">
              <a:latin typeface="Arial Narrow" pitchFamily="34" charset="0"/>
            </a:endParaRPr>
          </a:p>
          <a:p>
            <a:pPr marL="114300" indent="-114300">
              <a:spcBef>
                <a:spcPct val="15000"/>
              </a:spcBef>
              <a:buFontTx/>
              <a:buChar char="•"/>
            </a:pPr>
            <a:r>
              <a:rPr lang="en-US" sz="1100" b="1" dirty="0">
                <a:latin typeface="Arial Narrow" pitchFamily="34" charset="0"/>
              </a:rPr>
              <a:t>MISSIONS  (</a:t>
            </a:r>
            <a:r>
              <a:rPr lang="en-US" sz="1100" b="1" dirty="0" err="1">
                <a:latin typeface="Arial Narrow" pitchFamily="34" charset="0"/>
              </a:rPr>
              <a:t>UJTL</a:t>
            </a:r>
            <a:r>
              <a:rPr lang="en-US" sz="1100" b="1" dirty="0">
                <a:latin typeface="Arial Narrow" pitchFamily="34" charset="0"/>
              </a:rPr>
              <a:t> / </a:t>
            </a:r>
            <a:r>
              <a:rPr lang="en-US" sz="1100" b="1" dirty="0" err="1">
                <a:latin typeface="Arial Narrow" pitchFamily="34" charset="0"/>
              </a:rPr>
              <a:t>UATL</a:t>
            </a:r>
            <a:r>
              <a:rPr lang="en-US" sz="1100" b="1" dirty="0">
                <a:latin typeface="Arial Narrow" pitchFamily="34" charset="0"/>
              </a:rPr>
              <a:t> / </a:t>
            </a:r>
            <a:r>
              <a:rPr lang="en-US" sz="1100" b="1" dirty="0" err="1">
                <a:latin typeface="Arial Narrow" pitchFamily="34" charset="0"/>
              </a:rPr>
              <a:t>UNTL</a:t>
            </a:r>
            <a:r>
              <a:rPr lang="en-US" sz="1100" b="1" dirty="0">
                <a:latin typeface="Arial Narrow" pitchFamily="34" charset="0"/>
              </a:rPr>
              <a:t> /  </a:t>
            </a:r>
            <a:r>
              <a:rPr lang="en-US" sz="1100" b="1" dirty="0" err="1">
                <a:latin typeface="Arial Narrow" pitchFamily="34" charset="0"/>
              </a:rPr>
              <a:t>METL</a:t>
            </a:r>
            <a:r>
              <a:rPr lang="en-US" sz="1100" b="1" dirty="0">
                <a:latin typeface="Arial Narrow" pitchFamily="34" charset="0"/>
              </a:rPr>
              <a:t>)</a:t>
            </a:r>
          </a:p>
          <a:p>
            <a:pPr marL="114300" indent="-114300">
              <a:spcBef>
                <a:spcPct val="15000"/>
              </a:spcBef>
              <a:buFontTx/>
              <a:buChar char="•"/>
            </a:pPr>
            <a:r>
              <a:rPr lang="en-US" sz="1100" b="1" dirty="0">
                <a:latin typeface="Arial Narrow" pitchFamily="34" charset="0"/>
              </a:rPr>
              <a:t>SYSTEM FUNCTIONS</a:t>
            </a:r>
          </a:p>
          <a:p>
            <a:pPr marL="114300" indent="-114300">
              <a:spcBef>
                <a:spcPct val="15000"/>
              </a:spcBef>
              <a:buFontTx/>
              <a:buChar char="•"/>
            </a:pPr>
            <a:r>
              <a:rPr lang="en-US" sz="1100" b="1" dirty="0">
                <a:latin typeface="Arial Narrow" pitchFamily="34" charset="0"/>
              </a:rPr>
              <a:t>NOTIONAL TASKS  (Individual, Team</a:t>
            </a:r>
          </a:p>
          <a:p>
            <a:pPr marL="114300" indent="-114300">
              <a:spcBef>
                <a:spcPct val="15000"/>
              </a:spcBef>
            </a:pPr>
            <a:r>
              <a:rPr lang="en-US" sz="1100" b="1" dirty="0">
                <a:latin typeface="Arial Narrow" pitchFamily="34" charset="0"/>
              </a:rPr>
              <a:t>    and Collective)</a:t>
            </a:r>
          </a:p>
          <a:p>
            <a:pPr marL="114300" indent="-114300">
              <a:spcBef>
                <a:spcPct val="15000"/>
              </a:spcBef>
              <a:buFontTx/>
              <a:buChar char="•"/>
            </a:pPr>
            <a:r>
              <a:rPr lang="en-US" sz="1100" b="1" dirty="0">
                <a:latin typeface="Arial Narrow" pitchFamily="34" charset="0"/>
              </a:rPr>
              <a:t>MANPOWER ESTIMATE</a:t>
            </a:r>
          </a:p>
          <a:p>
            <a:pPr marL="114300" indent="-114300">
              <a:spcBef>
                <a:spcPct val="15000"/>
              </a:spcBef>
              <a:buFontTx/>
              <a:buChar char="•"/>
            </a:pPr>
            <a:r>
              <a:rPr lang="en-US" sz="1100" b="1" dirty="0">
                <a:latin typeface="Arial Narrow" pitchFamily="34" charset="0"/>
              </a:rPr>
              <a:t>TRAINING SYSTEM </a:t>
            </a:r>
            <a:r>
              <a:rPr lang="en-US" sz="1100" b="1" dirty="0" smtClean="0">
                <a:latin typeface="Arial Narrow" pitchFamily="34" charset="0"/>
              </a:rPr>
              <a:t>PLANS</a:t>
            </a:r>
          </a:p>
          <a:p>
            <a:pPr marL="114300" indent="-114300">
              <a:spcBef>
                <a:spcPct val="15000"/>
              </a:spcBef>
              <a:buFontTx/>
              <a:buChar char="•"/>
            </a:pPr>
            <a:r>
              <a:rPr lang="en-US" sz="1100" b="1" dirty="0" smtClean="0">
                <a:latin typeface="Arial Narrow" pitchFamily="34" charset="0"/>
              </a:rPr>
              <a:t>SECURITY  (HW/SW/FAC)</a:t>
            </a:r>
            <a:endParaRPr lang="en-US" sz="1100" b="1" dirty="0">
              <a:latin typeface="Arial Narrow" pitchFamily="34" charset="0"/>
            </a:endParaRPr>
          </a:p>
        </p:txBody>
      </p:sp>
      <p:sp>
        <p:nvSpPr>
          <p:cNvPr id="14341" name="AutoShape 13"/>
          <p:cNvSpPr>
            <a:spLocks noChangeArrowheads="1"/>
          </p:cNvSpPr>
          <p:nvPr/>
        </p:nvSpPr>
        <p:spPr bwMode="auto">
          <a:xfrm>
            <a:off x="2514600" y="990600"/>
            <a:ext cx="914400" cy="762000"/>
          </a:xfrm>
          <a:prstGeom prst="rightArrow">
            <a:avLst>
              <a:gd name="adj1" fmla="val 50000"/>
              <a:gd name="adj2" fmla="val 30000"/>
            </a:avLst>
          </a:prstGeom>
          <a:solidFill>
            <a:srgbClr val="FF6699"/>
          </a:solidFill>
          <a:ln w="9525">
            <a:noFill/>
            <a:miter lim="800000"/>
            <a:headEnd/>
            <a:tailEnd/>
          </a:ln>
        </p:spPr>
        <p:txBody>
          <a:bodyPr wrap="none" anchor="ctr"/>
          <a:lstStyle/>
          <a:p>
            <a:pPr algn="ctr"/>
            <a:r>
              <a:rPr lang="en-US" sz="900">
                <a:solidFill>
                  <a:schemeClr val="bg1"/>
                </a:solidFill>
              </a:rPr>
              <a:t>Requirements</a:t>
            </a:r>
          </a:p>
        </p:txBody>
      </p:sp>
      <p:sp>
        <p:nvSpPr>
          <p:cNvPr id="14342" name="Rectangle 14"/>
          <p:cNvSpPr>
            <a:spLocks noChangeArrowheads="1"/>
          </p:cNvSpPr>
          <p:nvPr/>
        </p:nvSpPr>
        <p:spPr bwMode="auto">
          <a:xfrm>
            <a:off x="4371975" y="3622675"/>
            <a:ext cx="401638" cy="222250"/>
          </a:xfrm>
          <a:prstGeom prst="rect">
            <a:avLst/>
          </a:prstGeom>
          <a:noFill/>
          <a:ln w="9525">
            <a:noFill/>
            <a:miter lim="800000"/>
            <a:headEnd/>
            <a:tailEnd/>
          </a:ln>
        </p:spPr>
        <p:txBody>
          <a:bodyPr/>
          <a:lstStyle/>
          <a:p>
            <a:endParaRPr lang="en-US"/>
          </a:p>
        </p:txBody>
      </p:sp>
      <p:sp>
        <p:nvSpPr>
          <p:cNvPr id="14343" name="Text Box 15"/>
          <p:cNvSpPr txBox="1">
            <a:spLocks noChangeArrowheads="1"/>
          </p:cNvSpPr>
          <p:nvPr/>
        </p:nvSpPr>
        <p:spPr bwMode="auto">
          <a:xfrm>
            <a:off x="571500" y="819150"/>
            <a:ext cx="1676400" cy="247650"/>
          </a:xfrm>
          <a:prstGeom prst="rect">
            <a:avLst/>
          </a:prstGeom>
          <a:noFill/>
          <a:ln w="9525">
            <a:noFill/>
            <a:miter lim="800000"/>
            <a:headEnd/>
            <a:tailEnd/>
          </a:ln>
        </p:spPr>
        <p:txBody>
          <a:bodyPr lIns="0" tIns="0" rIns="0" bIns="0">
            <a:spAutoFit/>
          </a:bodyPr>
          <a:lstStyle/>
          <a:p>
            <a:pPr algn="ctr">
              <a:lnSpc>
                <a:spcPct val="90000"/>
              </a:lnSpc>
            </a:pPr>
            <a:r>
              <a:rPr lang="en-US" b="1">
                <a:solidFill>
                  <a:schemeClr val="bg1"/>
                </a:solidFill>
                <a:latin typeface="Arial" charset="0"/>
              </a:rPr>
              <a:t>FRONT END</a:t>
            </a:r>
            <a:endParaRPr lang="en-US">
              <a:latin typeface="Times New Roman" pitchFamily="18" charset="0"/>
            </a:endParaRPr>
          </a:p>
        </p:txBody>
      </p:sp>
      <p:sp>
        <p:nvSpPr>
          <p:cNvPr id="14345" name="Text Box 17"/>
          <p:cNvSpPr txBox="1">
            <a:spLocks noChangeArrowheads="1"/>
          </p:cNvSpPr>
          <p:nvPr/>
        </p:nvSpPr>
        <p:spPr bwMode="auto">
          <a:xfrm>
            <a:off x="533400" y="1219200"/>
            <a:ext cx="1752600" cy="207963"/>
          </a:xfrm>
          <a:prstGeom prst="rect">
            <a:avLst/>
          </a:prstGeom>
          <a:noFill/>
          <a:ln w="9525">
            <a:noFill/>
            <a:miter lim="800000"/>
            <a:headEnd/>
            <a:tailEnd/>
          </a:ln>
        </p:spPr>
        <p:txBody>
          <a:bodyPr lIns="0" tIns="0" rIns="0" bIns="0">
            <a:spAutoFit/>
          </a:bodyPr>
          <a:lstStyle/>
          <a:p>
            <a:pPr algn="ctr">
              <a:lnSpc>
                <a:spcPct val="85000"/>
              </a:lnSpc>
            </a:pPr>
            <a:r>
              <a:rPr lang="en-US" sz="1600" b="1">
                <a:latin typeface="Arial" charset="0"/>
              </a:rPr>
              <a:t>TDFA</a:t>
            </a:r>
          </a:p>
        </p:txBody>
      </p:sp>
      <p:sp>
        <p:nvSpPr>
          <p:cNvPr id="14346" name="Line 18"/>
          <p:cNvSpPr>
            <a:spLocks noChangeShapeType="1"/>
          </p:cNvSpPr>
          <p:nvPr/>
        </p:nvSpPr>
        <p:spPr bwMode="auto">
          <a:xfrm>
            <a:off x="438150" y="1447800"/>
            <a:ext cx="1924050" cy="0"/>
          </a:xfrm>
          <a:prstGeom prst="line">
            <a:avLst/>
          </a:prstGeom>
          <a:noFill/>
          <a:ln w="28575">
            <a:solidFill>
              <a:srgbClr val="FF0000"/>
            </a:solidFill>
            <a:round/>
            <a:headEnd/>
            <a:tailEnd/>
          </a:ln>
        </p:spPr>
        <p:txBody>
          <a:bodyPr wrap="none" anchor="ctr"/>
          <a:lstStyle/>
          <a:p>
            <a:endParaRPr lang="en-US"/>
          </a:p>
        </p:txBody>
      </p:sp>
      <p:grpSp>
        <p:nvGrpSpPr>
          <p:cNvPr id="14347" name="Group 80"/>
          <p:cNvGrpSpPr>
            <a:grpSpLocks/>
          </p:cNvGrpSpPr>
          <p:nvPr/>
        </p:nvGrpSpPr>
        <p:grpSpPr bwMode="auto">
          <a:xfrm>
            <a:off x="381000" y="4038600"/>
            <a:ext cx="2000250" cy="1524000"/>
            <a:chOff x="312" y="2256"/>
            <a:chExt cx="1260" cy="1152"/>
          </a:xfrm>
        </p:grpSpPr>
        <p:sp>
          <p:nvSpPr>
            <p:cNvPr id="14410" name="Rectangle 60"/>
            <p:cNvSpPr>
              <a:spLocks noChangeArrowheads="1"/>
            </p:cNvSpPr>
            <p:nvPr/>
          </p:nvSpPr>
          <p:spPr bwMode="auto">
            <a:xfrm>
              <a:off x="336" y="2256"/>
              <a:ext cx="1224" cy="1152"/>
            </a:xfrm>
            <a:prstGeom prst="rect">
              <a:avLst/>
            </a:prstGeom>
            <a:solidFill>
              <a:schemeClr val="bg1"/>
            </a:solidFill>
            <a:ln w="28575">
              <a:solidFill>
                <a:srgbClr val="FF0000"/>
              </a:solidFill>
              <a:miter lim="800000"/>
              <a:headEnd/>
              <a:tailEnd/>
            </a:ln>
          </p:spPr>
          <p:txBody>
            <a:bodyPr wrap="none" anchor="ctr"/>
            <a:lstStyle/>
            <a:p>
              <a:pPr algn="ctr"/>
              <a:endParaRPr lang="en-US" sz="2400">
                <a:latin typeface="Times New Roman" pitchFamily="18" charset="0"/>
              </a:endParaRPr>
            </a:p>
          </p:txBody>
        </p:sp>
        <p:sp>
          <p:nvSpPr>
            <p:cNvPr id="14411" name="Text Box 61"/>
            <p:cNvSpPr txBox="1">
              <a:spLocks noChangeArrowheads="1"/>
            </p:cNvSpPr>
            <p:nvPr/>
          </p:nvSpPr>
          <p:spPr bwMode="auto">
            <a:xfrm>
              <a:off x="360" y="2311"/>
              <a:ext cx="1104" cy="131"/>
            </a:xfrm>
            <a:prstGeom prst="rect">
              <a:avLst/>
            </a:prstGeom>
            <a:noFill/>
            <a:ln w="9525">
              <a:noFill/>
              <a:miter lim="800000"/>
              <a:headEnd/>
              <a:tailEnd/>
            </a:ln>
          </p:spPr>
          <p:txBody>
            <a:bodyPr lIns="0" tIns="0" rIns="0" bIns="0">
              <a:spAutoFit/>
            </a:bodyPr>
            <a:lstStyle/>
            <a:p>
              <a:pPr algn="ctr">
                <a:lnSpc>
                  <a:spcPct val="85000"/>
                </a:lnSpc>
              </a:pPr>
              <a:r>
                <a:rPr lang="en-US" sz="1600" b="1">
                  <a:latin typeface="Arial" charset="0"/>
                </a:rPr>
                <a:t>HSI</a:t>
              </a:r>
            </a:p>
          </p:txBody>
        </p:sp>
        <p:sp>
          <p:nvSpPr>
            <p:cNvPr id="14412" name="Line 62"/>
            <p:cNvSpPr>
              <a:spLocks noChangeShapeType="1"/>
            </p:cNvSpPr>
            <p:nvPr/>
          </p:nvSpPr>
          <p:spPr bwMode="auto">
            <a:xfrm>
              <a:off x="312" y="2455"/>
              <a:ext cx="1260" cy="0"/>
            </a:xfrm>
            <a:prstGeom prst="line">
              <a:avLst/>
            </a:prstGeom>
            <a:noFill/>
            <a:ln w="28575">
              <a:solidFill>
                <a:srgbClr val="FF0000"/>
              </a:solidFill>
              <a:round/>
              <a:headEnd/>
              <a:tailEnd/>
            </a:ln>
          </p:spPr>
          <p:txBody>
            <a:bodyPr wrap="none" anchor="ctr"/>
            <a:lstStyle/>
            <a:p>
              <a:endParaRPr lang="en-US"/>
            </a:p>
          </p:txBody>
        </p:sp>
        <p:sp>
          <p:nvSpPr>
            <p:cNvPr id="14413" name="Text Box 63"/>
            <p:cNvSpPr txBox="1">
              <a:spLocks noChangeArrowheads="1"/>
            </p:cNvSpPr>
            <p:nvPr/>
          </p:nvSpPr>
          <p:spPr bwMode="auto">
            <a:xfrm>
              <a:off x="432" y="2455"/>
              <a:ext cx="973" cy="809"/>
            </a:xfrm>
            <a:prstGeom prst="rect">
              <a:avLst/>
            </a:prstGeom>
            <a:noFill/>
            <a:ln w="9525">
              <a:noFill/>
              <a:miter lim="800000"/>
              <a:headEnd/>
              <a:tailEnd/>
            </a:ln>
          </p:spPr>
          <p:txBody>
            <a:bodyPr wrap="none">
              <a:spAutoFit/>
            </a:bodyPr>
            <a:lstStyle/>
            <a:p>
              <a:pPr>
                <a:buFontTx/>
                <a:buChar char="•"/>
              </a:pPr>
              <a:r>
                <a:rPr lang="en-US" sz="1100" b="1" dirty="0">
                  <a:latin typeface="Arial Narrow" pitchFamily="34" charset="0"/>
                </a:rPr>
                <a:t> HSI CONSIDERATIONS </a:t>
              </a:r>
            </a:p>
            <a:p>
              <a:pPr>
                <a:buFontTx/>
                <a:buChar char="•"/>
              </a:pPr>
              <a:r>
                <a:rPr lang="en-US" sz="1100" b="1" dirty="0">
                  <a:latin typeface="Arial Narrow" pitchFamily="34" charset="0"/>
                </a:rPr>
                <a:t> VCAP ANALYSIS</a:t>
              </a:r>
            </a:p>
            <a:p>
              <a:pPr>
                <a:buFontTx/>
                <a:buChar char="•"/>
              </a:pPr>
              <a:r>
                <a:rPr lang="en-US" sz="1100" b="1" dirty="0">
                  <a:latin typeface="Arial Narrow" pitchFamily="34" charset="0"/>
                </a:rPr>
                <a:t> TASK STACKING</a:t>
              </a:r>
            </a:p>
            <a:p>
              <a:r>
                <a:rPr lang="en-US" sz="1100" b="1" dirty="0">
                  <a:latin typeface="Arial Narrow" pitchFamily="34" charset="0"/>
                </a:rPr>
                <a:t>  (Cognitive Overload)</a:t>
              </a:r>
            </a:p>
            <a:p>
              <a:pPr>
                <a:buFontTx/>
                <a:buChar char="•"/>
              </a:pPr>
              <a:r>
                <a:rPr lang="en-US" sz="1100" b="1" dirty="0">
                  <a:latin typeface="Arial Narrow" pitchFamily="34" charset="0"/>
                </a:rPr>
                <a:t> TRADE-OFFS</a:t>
              </a:r>
            </a:p>
            <a:p>
              <a:pPr>
                <a:buFontTx/>
                <a:buChar char="•"/>
              </a:pPr>
              <a:r>
                <a:rPr lang="en-US" sz="1100" b="1" dirty="0">
                  <a:latin typeface="Arial Narrow" pitchFamily="34" charset="0"/>
                </a:rPr>
                <a:t> AUTOMATION</a:t>
              </a:r>
            </a:p>
            <a:p>
              <a:endParaRPr lang="en-US" sz="1200" dirty="0">
                <a:latin typeface="Arial Narrow" pitchFamily="34" charset="0"/>
              </a:endParaRPr>
            </a:p>
          </p:txBody>
        </p:sp>
      </p:grpSp>
      <p:pic>
        <p:nvPicPr>
          <p:cNvPr id="14348" name="Picture 74" descr="AvionicsFltDeck_sofwalled"/>
          <p:cNvPicPr>
            <a:picLocks noChangeAspect="1" noChangeArrowheads="1"/>
          </p:cNvPicPr>
          <p:nvPr/>
        </p:nvPicPr>
        <p:blipFill>
          <a:blip r:embed="rId2" cstate="print"/>
          <a:srcRect/>
          <a:stretch>
            <a:fillRect/>
          </a:stretch>
        </p:blipFill>
        <p:spPr bwMode="auto">
          <a:xfrm>
            <a:off x="3429000" y="868363"/>
            <a:ext cx="1600200" cy="984250"/>
          </a:xfrm>
          <a:prstGeom prst="rect">
            <a:avLst/>
          </a:prstGeom>
          <a:noFill/>
          <a:ln w="9525">
            <a:noFill/>
            <a:miter lim="800000"/>
            <a:headEnd/>
            <a:tailEnd/>
          </a:ln>
        </p:spPr>
      </p:pic>
      <p:sp>
        <p:nvSpPr>
          <p:cNvPr id="14349" name="Text Box 77"/>
          <p:cNvSpPr txBox="1">
            <a:spLocks noChangeArrowheads="1"/>
          </p:cNvSpPr>
          <p:nvPr/>
        </p:nvSpPr>
        <p:spPr bwMode="auto">
          <a:xfrm>
            <a:off x="3581400" y="1828800"/>
            <a:ext cx="1301750" cy="396875"/>
          </a:xfrm>
          <a:prstGeom prst="rect">
            <a:avLst/>
          </a:prstGeom>
          <a:noFill/>
          <a:ln w="9525">
            <a:noFill/>
            <a:miter lim="800000"/>
            <a:headEnd/>
            <a:tailEnd/>
          </a:ln>
        </p:spPr>
        <p:txBody>
          <a:bodyPr wrap="none">
            <a:spAutoFit/>
          </a:bodyPr>
          <a:lstStyle/>
          <a:p>
            <a:r>
              <a:rPr lang="en-US" sz="1000" b="1" i="1">
                <a:latin typeface="Arial" charset="0"/>
              </a:rPr>
              <a:t>Weapons Systems</a:t>
            </a:r>
          </a:p>
          <a:p>
            <a:r>
              <a:rPr lang="en-US" sz="1000" b="1" i="1">
                <a:latin typeface="Arial" charset="0"/>
              </a:rPr>
              <a:t>Trainer (WST)</a:t>
            </a:r>
          </a:p>
        </p:txBody>
      </p:sp>
      <p:pic>
        <p:nvPicPr>
          <p:cNvPr id="14350" name="Picture 81" descr="IEWTPTEquipment"/>
          <p:cNvPicPr>
            <a:picLocks noChangeAspect="1" noChangeArrowheads="1"/>
          </p:cNvPicPr>
          <p:nvPr/>
        </p:nvPicPr>
        <p:blipFill>
          <a:blip r:embed="rId3" cstate="print"/>
          <a:srcRect/>
          <a:stretch>
            <a:fillRect/>
          </a:stretch>
        </p:blipFill>
        <p:spPr bwMode="auto">
          <a:xfrm>
            <a:off x="5181600" y="792163"/>
            <a:ext cx="1981200" cy="1066800"/>
          </a:xfrm>
          <a:prstGeom prst="rect">
            <a:avLst/>
          </a:prstGeom>
          <a:noFill/>
          <a:ln w="9525">
            <a:noFill/>
            <a:miter lim="800000"/>
            <a:headEnd/>
            <a:tailEnd/>
          </a:ln>
        </p:spPr>
      </p:pic>
      <p:sp>
        <p:nvSpPr>
          <p:cNvPr id="63570" name="Text Box 82"/>
          <p:cNvSpPr txBox="1">
            <a:spLocks noChangeArrowheads="1"/>
          </p:cNvSpPr>
          <p:nvPr/>
        </p:nvSpPr>
        <p:spPr bwMode="auto">
          <a:xfrm>
            <a:off x="5495925" y="1905000"/>
            <a:ext cx="1285875" cy="244475"/>
          </a:xfrm>
          <a:prstGeom prst="rect">
            <a:avLst/>
          </a:prstGeom>
          <a:noFill/>
          <a:ln w="9525">
            <a:noFill/>
            <a:miter lim="800000"/>
            <a:headEnd/>
            <a:tailEnd/>
          </a:ln>
          <a:effectLst/>
        </p:spPr>
        <p:txBody>
          <a:bodyPr wrap="none">
            <a:spAutoFit/>
          </a:bodyPr>
          <a:lstStyle/>
          <a:p>
            <a:pPr>
              <a:defRPr/>
            </a:pPr>
            <a:r>
              <a:rPr lang="en-US" sz="1000" b="1" i="1">
                <a:effectLst>
                  <a:outerShdw blurRad="38100" dist="38100" dir="2700000" algn="tl">
                    <a:srgbClr val="FFFFFF"/>
                  </a:outerShdw>
                </a:effectLst>
                <a:latin typeface="Arial" charset="0"/>
              </a:rPr>
              <a:t>Part Task Trainers</a:t>
            </a:r>
          </a:p>
        </p:txBody>
      </p:sp>
      <p:pic>
        <p:nvPicPr>
          <p:cNvPr id="14352" name="Picture 83"/>
          <p:cNvPicPr>
            <a:picLocks noChangeAspect="1" noChangeArrowheads="1"/>
          </p:cNvPicPr>
          <p:nvPr/>
        </p:nvPicPr>
        <p:blipFill>
          <a:blip r:embed="rId4" cstate="print"/>
          <a:srcRect/>
          <a:stretch>
            <a:fillRect/>
          </a:stretch>
        </p:blipFill>
        <p:spPr bwMode="auto">
          <a:xfrm>
            <a:off x="7239000" y="868363"/>
            <a:ext cx="1524000" cy="1001712"/>
          </a:xfrm>
          <a:prstGeom prst="rect">
            <a:avLst/>
          </a:prstGeom>
          <a:noFill/>
          <a:ln w="9525">
            <a:noFill/>
            <a:miter lim="800000"/>
            <a:headEnd/>
            <a:tailEnd/>
          </a:ln>
        </p:spPr>
      </p:pic>
      <p:sp>
        <p:nvSpPr>
          <p:cNvPr id="14353" name="AutoShape 85"/>
          <p:cNvSpPr>
            <a:spLocks noChangeArrowheads="1"/>
          </p:cNvSpPr>
          <p:nvPr/>
        </p:nvSpPr>
        <p:spPr bwMode="auto">
          <a:xfrm>
            <a:off x="2514600" y="3352800"/>
            <a:ext cx="838200" cy="762000"/>
          </a:xfrm>
          <a:prstGeom prst="rightArrow">
            <a:avLst>
              <a:gd name="adj1" fmla="val 50000"/>
              <a:gd name="adj2" fmla="val 27500"/>
            </a:avLst>
          </a:prstGeom>
          <a:solidFill>
            <a:srgbClr val="FF6699"/>
          </a:solidFill>
          <a:ln w="9525">
            <a:noFill/>
            <a:miter lim="800000"/>
            <a:headEnd/>
            <a:tailEnd/>
          </a:ln>
        </p:spPr>
        <p:txBody>
          <a:bodyPr wrap="none" anchor="ctr"/>
          <a:lstStyle/>
          <a:p>
            <a:pPr algn="ctr"/>
            <a:r>
              <a:rPr lang="en-US" sz="900">
                <a:solidFill>
                  <a:schemeClr val="bg1"/>
                </a:solidFill>
              </a:rPr>
              <a:t>Requirements</a:t>
            </a:r>
          </a:p>
        </p:txBody>
      </p:sp>
      <p:sp>
        <p:nvSpPr>
          <p:cNvPr id="14354" name="Text Box 135"/>
          <p:cNvSpPr txBox="1">
            <a:spLocks noChangeArrowheads="1"/>
          </p:cNvSpPr>
          <p:nvPr/>
        </p:nvSpPr>
        <p:spPr bwMode="auto">
          <a:xfrm>
            <a:off x="3105150" y="2465388"/>
            <a:ext cx="4343400" cy="284162"/>
          </a:xfrm>
          <a:prstGeom prst="rect">
            <a:avLst/>
          </a:prstGeom>
          <a:noFill/>
          <a:ln w="28575">
            <a:noFill/>
            <a:miter lim="800000"/>
            <a:headEnd/>
            <a:tailEnd/>
          </a:ln>
        </p:spPr>
        <p:txBody>
          <a:bodyPr lIns="0" tIns="91440" rIns="0" bIns="0" anchor="ctr" anchorCtr="1">
            <a:spAutoFit/>
          </a:bodyPr>
          <a:lstStyle/>
          <a:p>
            <a:pPr algn="ctr">
              <a:lnSpc>
                <a:spcPct val="90000"/>
              </a:lnSpc>
            </a:pPr>
            <a:r>
              <a:rPr lang="en-US" sz="1400" b="1">
                <a:solidFill>
                  <a:srgbClr val="FF0000"/>
                </a:solidFill>
                <a:latin typeface="Arial" charset="0"/>
              </a:rPr>
              <a:t>JOB TASK ANALYSIS (JTA)</a:t>
            </a:r>
            <a:endParaRPr lang="en-US" sz="1400">
              <a:solidFill>
                <a:srgbClr val="FF0000"/>
              </a:solidFill>
              <a:latin typeface="Times New Roman" pitchFamily="18" charset="0"/>
            </a:endParaRPr>
          </a:p>
        </p:txBody>
      </p:sp>
      <p:sp>
        <p:nvSpPr>
          <p:cNvPr id="14355" name="Rectangle 136"/>
          <p:cNvSpPr>
            <a:spLocks noChangeArrowheads="1"/>
          </p:cNvSpPr>
          <p:nvPr/>
        </p:nvSpPr>
        <p:spPr bwMode="auto">
          <a:xfrm>
            <a:off x="3276600" y="2514600"/>
            <a:ext cx="5715000" cy="2743200"/>
          </a:xfrm>
          <a:prstGeom prst="rect">
            <a:avLst/>
          </a:prstGeom>
          <a:noFill/>
          <a:ln w="38100">
            <a:solidFill>
              <a:srgbClr val="FF0000"/>
            </a:solidFill>
            <a:prstDash val="dash"/>
            <a:miter lim="800000"/>
            <a:headEnd/>
            <a:tailEnd/>
          </a:ln>
        </p:spPr>
        <p:txBody>
          <a:bodyPr wrap="none" anchor="ctr"/>
          <a:lstStyle/>
          <a:p>
            <a:endParaRPr lang="en-US"/>
          </a:p>
        </p:txBody>
      </p:sp>
      <p:sp>
        <p:nvSpPr>
          <p:cNvPr id="14356" name="Rectangle 142"/>
          <p:cNvSpPr>
            <a:spLocks noChangeArrowheads="1"/>
          </p:cNvSpPr>
          <p:nvPr/>
        </p:nvSpPr>
        <p:spPr bwMode="auto">
          <a:xfrm>
            <a:off x="5041900" y="3990975"/>
            <a:ext cx="1150938" cy="257175"/>
          </a:xfrm>
          <a:prstGeom prst="rect">
            <a:avLst/>
          </a:prstGeom>
          <a:solidFill>
            <a:schemeClr val="bg1"/>
          </a:solidFill>
          <a:ln w="12700">
            <a:solidFill>
              <a:srgbClr val="000000"/>
            </a:solidFill>
            <a:miter lim="800000"/>
            <a:headEnd/>
            <a:tailEnd/>
          </a:ln>
        </p:spPr>
        <p:txBody>
          <a:bodyPr lIns="0" tIns="0" rIns="0" bIns="0">
            <a:spAutoFit/>
          </a:bodyPr>
          <a:lstStyle/>
          <a:p>
            <a:endParaRPr lang="en-US" sz="1600">
              <a:latin typeface="Times New Roman" pitchFamily="18" charset="0"/>
            </a:endParaRPr>
          </a:p>
        </p:txBody>
      </p:sp>
      <p:sp>
        <p:nvSpPr>
          <p:cNvPr id="14357" name="Rectangle 143"/>
          <p:cNvSpPr>
            <a:spLocks noChangeArrowheads="1"/>
          </p:cNvSpPr>
          <p:nvPr/>
        </p:nvSpPr>
        <p:spPr bwMode="auto">
          <a:xfrm>
            <a:off x="4648200" y="2790825"/>
            <a:ext cx="1731963" cy="2238375"/>
          </a:xfrm>
          <a:prstGeom prst="rect">
            <a:avLst/>
          </a:prstGeom>
          <a:solidFill>
            <a:srgbClr val="FF6699"/>
          </a:solidFill>
          <a:ln w="9525">
            <a:noFill/>
            <a:miter lim="800000"/>
            <a:headEnd/>
            <a:tailEnd/>
          </a:ln>
        </p:spPr>
        <p:txBody>
          <a:bodyPr wrap="none" anchor="ctr"/>
          <a:lstStyle/>
          <a:p>
            <a:endParaRPr lang="en-US"/>
          </a:p>
        </p:txBody>
      </p:sp>
      <p:sp>
        <p:nvSpPr>
          <p:cNvPr id="14358" name="Rectangle 144"/>
          <p:cNvSpPr>
            <a:spLocks noChangeArrowheads="1"/>
          </p:cNvSpPr>
          <p:nvPr/>
        </p:nvSpPr>
        <p:spPr bwMode="auto">
          <a:xfrm>
            <a:off x="4721225" y="2990850"/>
            <a:ext cx="1495425" cy="287338"/>
          </a:xfrm>
          <a:prstGeom prst="rect">
            <a:avLst/>
          </a:prstGeom>
          <a:solidFill>
            <a:srgbClr val="FFFFFF"/>
          </a:solidFill>
          <a:ln w="12700">
            <a:solidFill>
              <a:srgbClr val="000000"/>
            </a:solidFill>
            <a:miter lim="800000"/>
            <a:headEnd/>
            <a:tailEnd/>
          </a:ln>
        </p:spPr>
        <p:txBody>
          <a:bodyPr lIns="0" tIns="0" rIns="0" bIns="0">
            <a:spAutoFit/>
          </a:bodyPr>
          <a:lstStyle/>
          <a:p>
            <a:endParaRPr lang="en-US"/>
          </a:p>
        </p:txBody>
      </p:sp>
      <p:sp>
        <p:nvSpPr>
          <p:cNvPr id="14359" name="Rectangle 145"/>
          <p:cNvSpPr>
            <a:spLocks noChangeArrowheads="1"/>
          </p:cNvSpPr>
          <p:nvPr/>
        </p:nvSpPr>
        <p:spPr bwMode="auto">
          <a:xfrm>
            <a:off x="4811713" y="3586163"/>
            <a:ext cx="1416050" cy="287337"/>
          </a:xfrm>
          <a:prstGeom prst="rect">
            <a:avLst/>
          </a:prstGeom>
          <a:solidFill>
            <a:schemeClr val="bg1"/>
          </a:solidFill>
          <a:ln w="12700">
            <a:solidFill>
              <a:srgbClr val="000000"/>
            </a:solidFill>
            <a:miter lim="800000"/>
            <a:headEnd/>
            <a:tailEnd/>
          </a:ln>
        </p:spPr>
        <p:txBody>
          <a:bodyPr lIns="0" tIns="0" rIns="0" bIns="0">
            <a:spAutoFit/>
          </a:bodyPr>
          <a:lstStyle/>
          <a:p>
            <a:endParaRPr lang="en-US"/>
          </a:p>
        </p:txBody>
      </p:sp>
      <p:sp>
        <p:nvSpPr>
          <p:cNvPr id="14360" name="Rectangle 146"/>
          <p:cNvSpPr>
            <a:spLocks noChangeArrowheads="1"/>
          </p:cNvSpPr>
          <p:nvPr/>
        </p:nvSpPr>
        <p:spPr bwMode="auto">
          <a:xfrm>
            <a:off x="5272088" y="2971800"/>
            <a:ext cx="1587" cy="274638"/>
          </a:xfrm>
          <a:prstGeom prst="rect">
            <a:avLst/>
          </a:prstGeom>
          <a:noFill/>
          <a:ln w="9525">
            <a:noFill/>
            <a:miter lim="800000"/>
            <a:headEnd/>
            <a:tailEnd/>
          </a:ln>
        </p:spPr>
        <p:txBody>
          <a:bodyPr wrap="none" lIns="0" tIns="0" rIns="0" bIns="0">
            <a:spAutoFit/>
          </a:bodyPr>
          <a:lstStyle/>
          <a:p>
            <a:endParaRPr lang="en-US"/>
          </a:p>
        </p:txBody>
      </p:sp>
      <p:sp>
        <p:nvSpPr>
          <p:cNvPr id="14361" name="Rectangle 147"/>
          <p:cNvSpPr>
            <a:spLocks noChangeArrowheads="1"/>
          </p:cNvSpPr>
          <p:nvPr/>
        </p:nvSpPr>
        <p:spPr bwMode="auto">
          <a:xfrm>
            <a:off x="4940300" y="2994025"/>
            <a:ext cx="676275" cy="136525"/>
          </a:xfrm>
          <a:prstGeom prst="rect">
            <a:avLst/>
          </a:prstGeom>
          <a:noFill/>
          <a:ln w="9525">
            <a:noFill/>
            <a:miter lim="800000"/>
            <a:headEnd/>
            <a:tailEnd/>
          </a:ln>
        </p:spPr>
        <p:txBody>
          <a:bodyPr wrap="none" lIns="0" tIns="0" rIns="0" bIns="0">
            <a:spAutoFit/>
          </a:bodyPr>
          <a:lstStyle/>
          <a:p>
            <a:pPr algn="ctr" defTabSz="3030538"/>
            <a:r>
              <a:rPr lang="en-US" sz="900" b="1">
                <a:solidFill>
                  <a:srgbClr val="000000"/>
                </a:solidFill>
                <a:latin typeface="Arial Narrow" pitchFamily="34" charset="0"/>
              </a:rPr>
              <a:t>MAINTAINERS </a:t>
            </a:r>
            <a:endParaRPr lang="en-US" sz="900" b="1">
              <a:latin typeface="Arial Narrow" pitchFamily="34" charset="0"/>
            </a:endParaRPr>
          </a:p>
        </p:txBody>
      </p:sp>
      <p:sp>
        <p:nvSpPr>
          <p:cNvPr id="14362" name="Rectangle 148"/>
          <p:cNvSpPr>
            <a:spLocks noChangeArrowheads="1"/>
          </p:cNvSpPr>
          <p:nvPr/>
        </p:nvSpPr>
        <p:spPr bwMode="auto">
          <a:xfrm>
            <a:off x="5081588" y="2876550"/>
            <a:ext cx="1587" cy="274638"/>
          </a:xfrm>
          <a:prstGeom prst="rect">
            <a:avLst/>
          </a:prstGeom>
          <a:noFill/>
          <a:ln w="9525">
            <a:noFill/>
            <a:miter lim="800000"/>
            <a:headEnd/>
            <a:tailEnd/>
          </a:ln>
        </p:spPr>
        <p:txBody>
          <a:bodyPr wrap="none" lIns="0" tIns="0" rIns="0" bIns="0">
            <a:spAutoFit/>
          </a:bodyPr>
          <a:lstStyle/>
          <a:p>
            <a:endParaRPr lang="en-US"/>
          </a:p>
        </p:txBody>
      </p:sp>
      <p:sp>
        <p:nvSpPr>
          <p:cNvPr id="14363" name="Rectangle 149"/>
          <p:cNvSpPr>
            <a:spLocks noChangeArrowheads="1"/>
          </p:cNvSpPr>
          <p:nvPr/>
        </p:nvSpPr>
        <p:spPr bwMode="auto">
          <a:xfrm>
            <a:off x="5029200" y="2819400"/>
            <a:ext cx="1022350" cy="152400"/>
          </a:xfrm>
          <a:prstGeom prst="rect">
            <a:avLst/>
          </a:prstGeom>
          <a:noFill/>
          <a:ln w="9525">
            <a:noFill/>
            <a:miter lim="800000"/>
            <a:headEnd/>
            <a:tailEnd/>
          </a:ln>
        </p:spPr>
        <p:txBody>
          <a:bodyPr wrap="none" lIns="0" tIns="0" rIns="0" bIns="0">
            <a:spAutoFit/>
          </a:bodyPr>
          <a:lstStyle/>
          <a:p>
            <a:pPr algn="ctr" defTabSz="3030538"/>
            <a:r>
              <a:rPr lang="en-US" sz="1000" b="1">
                <a:solidFill>
                  <a:schemeClr val="bg1"/>
                </a:solidFill>
                <a:latin typeface="Arial" charset="0"/>
              </a:rPr>
              <a:t>TASK ANALYSIS</a:t>
            </a:r>
          </a:p>
        </p:txBody>
      </p:sp>
      <p:sp>
        <p:nvSpPr>
          <p:cNvPr id="14364" name="Line 150"/>
          <p:cNvSpPr>
            <a:spLocks noChangeShapeType="1"/>
          </p:cNvSpPr>
          <p:nvPr/>
        </p:nvSpPr>
        <p:spPr bwMode="auto">
          <a:xfrm flipV="1">
            <a:off x="4721225" y="3225800"/>
            <a:ext cx="1436688" cy="0"/>
          </a:xfrm>
          <a:prstGeom prst="line">
            <a:avLst/>
          </a:prstGeom>
          <a:noFill/>
          <a:ln w="9525">
            <a:solidFill>
              <a:schemeClr val="tx1"/>
            </a:solidFill>
            <a:round/>
            <a:headEnd/>
            <a:tailEnd/>
          </a:ln>
        </p:spPr>
        <p:txBody>
          <a:bodyPr wrap="none" anchor="ctr"/>
          <a:lstStyle/>
          <a:p>
            <a:endParaRPr lang="en-US"/>
          </a:p>
        </p:txBody>
      </p:sp>
      <p:sp>
        <p:nvSpPr>
          <p:cNvPr id="14365" name="Rectangle 151"/>
          <p:cNvSpPr>
            <a:spLocks noChangeArrowheads="1"/>
          </p:cNvSpPr>
          <p:nvPr/>
        </p:nvSpPr>
        <p:spPr bwMode="auto">
          <a:xfrm>
            <a:off x="4856163" y="3268663"/>
            <a:ext cx="600075" cy="287337"/>
          </a:xfrm>
          <a:prstGeom prst="rect">
            <a:avLst/>
          </a:prstGeom>
          <a:noFill/>
          <a:ln w="12700">
            <a:solidFill>
              <a:srgbClr val="000000"/>
            </a:solidFill>
            <a:miter lim="800000"/>
            <a:headEnd/>
            <a:tailEnd/>
          </a:ln>
        </p:spPr>
        <p:txBody>
          <a:bodyPr lIns="0" tIns="0" rIns="0" bIns="0">
            <a:spAutoFit/>
          </a:bodyPr>
          <a:lstStyle/>
          <a:p>
            <a:endParaRPr lang="en-US"/>
          </a:p>
        </p:txBody>
      </p:sp>
      <p:sp>
        <p:nvSpPr>
          <p:cNvPr id="14366" name="Rectangle 152"/>
          <p:cNvSpPr>
            <a:spLocks noChangeArrowheads="1"/>
          </p:cNvSpPr>
          <p:nvPr/>
        </p:nvSpPr>
        <p:spPr bwMode="auto">
          <a:xfrm>
            <a:off x="4983163" y="3340100"/>
            <a:ext cx="342900" cy="92075"/>
          </a:xfrm>
          <a:prstGeom prst="rect">
            <a:avLst/>
          </a:prstGeom>
          <a:noFill/>
          <a:ln w="9525">
            <a:noFill/>
            <a:miter lim="800000"/>
            <a:headEnd/>
            <a:tailEnd/>
          </a:ln>
        </p:spPr>
        <p:txBody>
          <a:bodyPr wrap="none" lIns="0" tIns="0" rIns="0" bIns="0">
            <a:spAutoFit/>
          </a:bodyPr>
          <a:lstStyle/>
          <a:p>
            <a:pPr algn="ctr" defTabSz="3030538">
              <a:lnSpc>
                <a:spcPct val="75000"/>
              </a:lnSpc>
            </a:pPr>
            <a:r>
              <a:rPr lang="en-US" sz="800">
                <a:solidFill>
                  <a:srgbClr val="000000"/>
                </a:solidFill>
                <a:latin typeface="Arial Narrow" pitchFamily="34" charset="0"/>
              </a:rPr>
              <a:t>SYSTEM</a:t>
            </a:r>
            <a:endParaRPr lang="en-US" sz="800">
              <a:latin typeface="Arial Narrow" pitchFamily="34" charset="0"/>
            </a:endParaRPr>
          </a:p>
        </p:txBody>
      </p:sp>
      <p:sp>
        <p:nvSpPr>
          <p:cNvPr id="14367" name="Rectangle 153"/>
          <p:cNvSpPr>
            <a:spLocks noChangeArrowheads="1"/>
          </p:cNvSpPr>
          <p:nvPr/>
        </p:nvSpPr>
        <p:spPr bwMode="auto">
          <a:xfrm>
            <a:off x="4867275" y="3635375"/>
            <a:ext cx="1490663" cy="136525"/>
          </a:xfrm>
          <a:prstGeom prst="rect">
            <a:avLst/>
          </a:prstGeom>
          <a:noFill/>
          <a:ln w="9525">
            <a:noFill/>
            <a:miter lim="800000"/>
            <a:headEnd/>
            <a:tailEnd/>
          </a:ln>
        </p:spPr>
        <p:txBody>
          <a:bodyPr lIns="0" tIns="0" rIns="0" bIns="0">
            <a:spAutoFit/>
          </a:bodyPr>
          <a:lstStyle/>
          <a:p>
            <a:pPr algn="ctr" defTabSz="3030538"/>
            <a:r>
              <a:rPr lang="en-US" sz="900" b="1">
                <a:solidFill>
                  <a:srgbClr val="000000"/>
                </a:solidFill>
                <a:latin typeface="Arial Narrow" pitchFamily="34" charset="0"/>
              </a:rPr>
              <a:t>OPERATORS</a:t>
            </a:r>
            <a:endParaRPr lang="en-US" sz="900" b="1">
              <a:latin typeface="Arial Narrow" pitchFamily="34" charset="0"/>
            </a:endParaRPr>
          </a:p>
        </p:txBody>
      </p:sp>
      <p:sp>
        <p:nvSpPr>
          <p:cNvPr id="14368" name="Line 154"/>
          <p:cNvSpPr>
            <a:spLocks noChangeShapeType="1"/>
          </p:cNvSpPr>
          <p:nvPr/>
        </p:nvSpPr>
        <p:spPr bwMode="auto">
          <a:xfrm>
            <a:off x="4811713" y="3859213"/>
            <a:ext cx="1473200" cy="0"/>
          </a:xfrm>
          <a:prstGeom prst="line">
            <a:avLst/>
          </a:prstGeom>
          <a:noFill/>
          <a:ln w="9525">
            <a:solidFill>
              <a:schemeClr val="tx1"/>
            </a:solidFill>
            <a:round/>
            <a:headEnd/>
            <a:tailEnd/>
          </a:ln>
        </p:spPr>
        <p:txBody>
          <a:bodyPr wrap="none" anchor="ctr"/>
          <a:lstStyle/>
          <a:p>
            <a:endParaRPr lang="en-US"/>
          </a:p>
        </p:txBody>
      </p:sp>
      <p:sp>
        <p:nvSpPr>
          <p:cNvPr id="14369" name="AutoShape 155"/>
          <p:cNvSpPr>
            <a:spLocks noChangeArrowheads="1"/>
          </p:cNvSpPr>
          <p:nvPr/>
        </p:nvSpPr>
        <p:spPr bwMode="auto">
          <a:xfrm>
            <a:off x="4343400" y="3733800"/>
            <a:ext cx="304800" cy="404813"/>
          </a:xfrm>
          <a:prstGeom prst="rightArrow">
            <a:avLst>
              <a:gd name="adj1" fmla="val 50000"/>
              <a:gd name="adj2" fmla="val 25000"/>
            </a:avLst>
          </a:prstGeom>
          <a:solidFill>
            <a:srgbClr val="FF6699"/>
          </a:solidFill>
          <a:ln w="9525">
            <a:noFill/>
            <a:miter lim="800000"/>
            <a:headEnd/>
            <a:tailEnd/>
          </a:ln>
        </p:spPr>
        <p:txBody>
          <a:bodyPr wrap="none" anchor="ctr"/>
          <a:lstStyle/>
          <a:p>
            <a:endParaRPr lang="en-US"/>
          </a:p>
        </p:txBody>
      </p:sp>
      <p:sp>
        <p:nvSpPr>
          <p:cNvPr id="14370" name="Rectangle 156"/>
          <p:cNvSpPr>
            <a:spLocks noChangeArrowheads="1"/>
          </p:cNvSpPr>
          <p:nvPr/>
        </p:nvSpPr>
        <p:spPr bwMode="auto">
          <a:xfrm>
            <a:off x="3352800" y="3352800"/>
            <a:ext cx="1008063" cy="1365250"/>
          </a:xfrm>
          <a:prstGeom prst="rect">
            <a:avLst/>
          </a:prstGeom>
          <a:solidFill>
            <a:srgbClr val="FF6699"/>
          </a:solidFill>
          <a:ln w="9525">
            <a:noFill/>
            <a:miter lim="800000"/>
            <a:headEnd/>
            <a:tailEnd/>
          </a:ln>
        </p:spPr>
        <p:txBody>
          <a:bodyPr wrap="none" anchor="ctr"/>
          <a:lstStyle/>
          <a:p>
            <a:endParaRPr lang="en-US"/>
          </a:p>
        </p:txBody>
      </p:sp>
      <p:grpSp>
        <p:nvGrpSpPr>
          <p:cNvPr id="14371" name="Group 157"/>
          <p:cNvGrpSpPr>
            <a:grpSpLocks/>
          </p:cNvGrpSpPr>
          <p:nvPr/>
        </p:nvGrpSpPr>
        <p:grpSpPr bwMode="auto">
          <a:xfrm>
            <a:off x="3429000" y="4191000"/>
            <a:ext cx="879475" cy="481013"/>
            <a:chOff x="3662" y="1731"/>
            <a:chExt cx="621" cy="380"/>
          </a:xfrm>
        </p:grpSpPr>
        <p:sp>
          <p:nvSpPr>
            <p:cNvPr id="14407" name="Rectangle 158"/>
            <p:cNvSpPr>
              <a:spLocks noChangeArrowheads="1"/>
            </p:cNvSpPr>
            <p:nvPr/>
          </p:nvSpPr>
          <p:spPr bwMode="auto">
            <a:xfrm>
              <a:off x="3662" y="1731"/>
              <a:ext cx="621" cy="308"/>
            </a:xfrm>
            <a:prstGeom prst="rect">
              <a:avLst/>
            </a:prstGeom>
            <a:solidFill>
              <a:schemeClr val="bg1"/>
            </a:solidFill>
            <a:ln w="12700">
              <a:solidFill>
                <a:srgbClr val="000000"/>
              </a:solidFill>
              <a:miter lim="800000"/>
              <a:headEnd/>
              <a:tailEnd/>
            </a:ln>
          </p:spPr>
          <p:txBody>
            <a:bodyPr/>
            <a:lstStyle/>
            <a:p>
              <a:endParaRPr lang="en-US" sz="1600"/>
            </a:p>
          </p:txBody>
        </p:sp>
        <p:sp>
          <p:nvSpPr>
            <p:cNvPr id="14408" name="Rectangle 159"/>
            <p:cNvSpPr>
              <a:spLocks noChangeArrowheads="1"/>
            </p:cNvSpPr>
            <p:nvPr/>
          </p:nvSpPr>
          <p:spPr bwMode="auto">
            <a:xfrm>
              <a:off x="3776" y="1888"/>
              <a:ext cx="395" cy="223"/>
            </a:xfrm>
            <a:prstGeom prst="rect">
              <a:avLst/>
            </a:prstGeom>
            <a:noFill/>
            <a:ln w="9525">
              <a:noFill/>
              <a:miter lim="800000"/>
              <a:headEnd/>
              <a:tailEnd/>
            </a:ln>
          </p:spPr>
          <p:txBody>
            <a:bodyPr/>
            <a:lstStyle/>
            <a:p>
              <a:endParaRPr lang="en-US" sz="1600"/>
            </a:p>
          </p:txBody>
        </p:sp>
        <p:sp>
          <p:nvSpPr>
            <p:cNvPr id="14409" name="Rectangle 160"/>
            <p:cNvSpPr>
              <a:spLocks noChangeArrowheads="1"/>
            </p:cNvSpPr>
            <p:nvPr/>
          </p:nvSpPr>
          <p:spPr bwMode="auto">
            <a:xfrm>
              <a:off x="3739" y="1777"/>
              <a:ext cx="515" cy="195"/>
            </a:xfrm>
            <a:prstGeom prst="rect">
              <a:avLst/>
            </a:prstGeom>
            <a:noFill/>
            <a:ln w="9525">
              <a:noFill/>
              <a:miter lim="800000"/>
              <a:headEnd/>
              <a:tailEnd/>
            </a:ln>
          </p:spPr>
          <p:txBody>
            <a:bodyPr wrap="square" lIns="0" tIns="0" rIns="0" bIns="0">
              <a:spAutoFit/>
            </a:bodyPr>
            <a:lstStyle/>
            <a:p>
              <a:pPr algn="ctr" defTabSz="3030538"/>
              <a:r>
                <a:rPr lang="en-US" sz="800" b="1" dirty="0">
                  <a:solidFill>
                    <a:srgbClr val="000000"/>
                  </a:solidFill>
                  <a:latin typeface="Arial Narrow" pitchFamily="34" charset="0"/>
                </a:rPr>
                <a:t>RATE</a:t>
              </a:r>
              <a:r>
                <a:rPr lang="en-US" sz="900" b="1" dirty="0">
                  <a:solidFill>
                    <a:srgbClr val="000000"/>
                  </a:solidFill>
                  <a:latin typeface="Arial Narrow" pitchFamily="34" charset="0"/>
                </a:rPr>
                <a:t/>
              </a:r>
              <a:br>
                <a:rPr lang="en-US" sz="900" b="1" dirty="0">
                  <a:solidFill>
                    <a:srgbClr val="000000"/>
                  </a:solidFill>
                  <a:latin typeface="Arial Narrow" pitchFamily="34" charset="0"/>
                </a:rPr>
              </a:br>
              <a:r>
                <a:rPr lang="en-US" sz="800" b="1" dirty="0">
                  <a:solidFill>
                    <a:srgbClr val="000000"/>
                  </a:solidFill>
                  <a:latin typeface="Arial Narrow" pitchFamily="34" charset="0"/>
                </a:rPr>
                <a:t>IDENTIFICATION</a:t>
              </a:r>
              <a:endParaRPr lang="en-US" sz="800" b="1" dirty="0">
                <a:latin typeface="Arial Narrow" pitchFamily="34" charset="0"/>
              </a:endParaRPr>
            </a:p>
          </p:txBody>
        </p:sp>
      </p:grpSp>
      <p:sp>
        <p:nvSpPr>
          <p:cNvPr id="14372" name="Rectangle 161"/>
          <p:cNvSpPr>
            <a:spLocks noChangeArrowheads="1"/>
          </p:cNvSpPr>
          <p:nvPr/>
        </p:nvSpPr>
        <p:spPr bwMode="auto">
          <a:xfrm>
            <a:off x="3333750" y="3368675"/>
            <a:ext cx="1588" cy="274638"/>
          </a:xfrm>
          <a:prstGeom prst="rect">
            <a:avLst/>
          </a:prstGeom>
          <a:noFill/>
          <a:ln w="9525">
            <a:noFill/>
            <a:miter lim="800000"/>
            <a:headEnd/>
            <a:tailEnd/>
          </a:ln>
        </p:spPr>
        <p:txBody>
          <a:bodyPr wrap="none" lIns="0" tIns="0" rIns="0" bIns="0">
            <a:spAutoFit/>
          </a:bodyPr>
          <a:lstStyle/>
          <a:p>
            <a:endParaRPr lang="en-US"/>
          </a:p>
        </p:txBody>
      </p:sp>
      <p:sp>
        <p:nvSpPr>
          <p:cNvPr id="14373" name="Rectangle 162"/>
          <p:cNvSpPr>
            <a:spLocks noChangeArrowheads="1"/>
          </p:cNvSpPr>
          <p:nvPr/>
        </p:nvSpPr>
        <p:spPr bwMode="auto">
          <a:xfrm>
            <a:off x="3527425" y="3390900"/>
            <a:ext cx="735013" cy="244475"/>
          </a:xfrm>
          <a:prstGeom prst="rect">
            <a:avLst/>
          </a:prstGeom>
          <a:noFill/>
          <a:ln w="9525">
            <a:noFill/>
            <a:miter lim="800000"/>
            <a:headEnd/>
            <a:tailEnd/>
          </a:ln>
        </p:spPr>
        <p:txBody>
          <a:bodyPr wrap="none" lIns="0" tIns="0" rIns="0" bIns="0">
            <a:spAutoFit/>
          </a:bodyPr>
          <a:lstStyle/>
          <a:p>
            <a:pPr algn="ctr" defTabSz="3030538"/>
            <a:r>
              <a:rPr lang="en-US" sz="800" b="1">
                <a:solidFill>
                  <a:schemeClr val="bg1"/>
                </a:solidFill>
                <a:latin typeface="Arial" charset="0"/>
              </a:rPr>
              <a:t>SELECT TASK </a:t>
            </a:r>
          </a:p>
          <a:p>
            <a:pPr algn="ctr" defTabSz="3030538"/>
            <a:r>
              <a:rPr lang="en-US" sz="800" b="1">
                <a:solidFill>
                  <a:schemeClr val="bg1"/>
                </a:solidFill>
                <a:latin typeface="Arial" charset="0"/>
              </a:rPr>
              <a:t>FOR TRAINING</a:t>
            </a:r>
          </a:p>
        </p:txBody>
      </p:sp>
      <p:grpSp>
        <p:nvGrpSpPr>
          <p:cNvPr id="14374" name="Group 163"/>
          <p:cNvGrpSpPr>
            <a:grpSpLocks/>
          </p:cNvGrpSpPr>
          <p:nvPr/>
        </p:nvGrpSpPr>
        <p:grpSpPr bwMode="auto">
          <a:xfrm>
            <a:off x="3414713" y="3668713"/>
            <a:ext cx="879475" cy="452437"/>
            <a:chOff x="3662" y="1010"/>
            <a:chExt cx="621" cy="308"/>
          </a:xfrm>
        </p:grpSpPr>
        <p:sp>
          <p:nvSpPr>
            <p:cNvPr id="14405" name="Rectangle 164"/>
            <p:cNvSpPr>
              <a:spLocks noChangeArrowheads="1"/>
            </p:cNvSpPr>
            <p:nvPr/>
          </p:nvSpPr>
          <p:spPr bwMode="auto">
            <a:xfrm>
              <a:off x="3662" y="1010"/>
              <a:ext cx="621" cy="308"/>
            </a:xfrm>
            <a:prstGeom prst="rect">
              <a:avLst/>
            </a:prstGeom>
            <a:solidFill>
              <a:schemeClr val="bg1"/>
            </a:solidFill>
            <a:ln w="12700">
              <a:solidFill>
                <a:srgbClr val="000000"/>
              </a:solidFill>
              <a:miter lim="800000"/>
              <a:headEnd/>
              <a:tailEnd/>
            </a:ln>
          </p:spPr>
          <p:txBody>
            <a:bodyPr/>
            <a:lstStyle/>
            <a:p>
              <a:endParaRPr lang="en-US"/>
            </a:p>
          </p:txBody>
        </p:sp>
        <p:sp>
          <p:nvSpPr>
            <p:cNvPr id="14406" name="Rectangle 165"/>
            <p:cNvSpPr>
              <a:spLocks noChangeArrowheads="1"/>
            </p:cNvSpPr>
            <p:nvPr/>
          </p:nvSpPr>
          <p:spPr bwMode="auto">
            <a:xfrm>
              <a:off x="3825" y="1058"/>
              <a:ext cx="298" cy="166"/>
            </a:xfrm>
            <a:prstGeom prst="rect">
              <a:avLst/>
            </a:prstGeom>
            <a:noFill/>
            <a:ln w="9525">
              <a:noFill/>
              <a:miter lim="800000"/>
              <a:headEnd/>
              <a:tailEnd/>
            </a:ln>
          </p:spPr>
          <p:txBody>
            <a:bodyPr wrap="none" lIns="0" tIns="0" rIns="0" bIns="0">
              <a:spAutoFit/>
            </a:bodyPr>
            <a:lstStyle/>
            <a:p>
              <a:pPr algn="ctr" defTabSz="3030538"/>
              <a:r>
                <a:rPr lang="en-US" sz="800" b="1">
                  <a:solidFill>
                    <a:srgbClr val="000000"/>
                  </a:solidFill>
                  <a:latin typeface="Arial Narrow" pitchFamily="34" charset="0"/>
                </a:rPr>
                <a:t>DIF </a:t>
              </a:r>
            </a:p>
            <a:p>
              <a:pPr algn="ctr" defTabSz="3030538"/>
              <a:r>
                <a:rPr lang="en-US" sz="800" b="1">
                  <a:solidFill>
                    <a:srgbClr val="000000"/>
                  </a:solidFill>
                  <a:latin typeface="Arial Narrow" pitchFamily="34" charset="0"/>
                </a:rPr>
                <a:t>ANALYSIS</a:t>
              </a:r>
              <a:endParaRPr lang="en-US" sz="800" b="1">
                <a:latin typeface="Arial Narrow" pitchFamily="34" charset="0"/>
              </a:endParaRPr>
            </a:p>
          </p:txBody>
        </p:sp>
      </p:grpSp>
      <p:sp>
        <p:nvSpPr>
          <p:cNvPr id="14375" name="Rectangle 166"/>
          <p:cNvSpPr>
            <a:spLocks noChangeArrowheads="1"/>
          </p:cNvSpPr>
          <p:nvPr/>
        </p:nvSpPr>
        <p:spPr bwMode="auto">
          <a:xfrm>
            <a:off x="4856163" y="3886200"/>
            <a:ext cx="1354137" cy="819150"/>
          </a:xfrm>
          <a:prstGeom prst="rect">
            <a:avLst/>
          </a:prstGeom>
          <a:noFill/>
          <a:ln w="9525">
            <a:noFill/>
            <a:miter lim="800000"/>
            <a:headEnd/>
            <a:tailEnd/>
          </a:ln>
        </p:spPr>
        <p:txBody>
          <a:bodyPr wrap="none" lIns="0" tIns="0" rIns="0" bIns="0">
            <a:spAutoFit/>
          </a:bodyPr>
          <a:lstStyle/>
          <a:p>
            <a:pPr defTabSz="3030538">
              <a:tabLst>
                <a:tab pos="285750" algn="l"/>
                <a:tab pos="514350" algn="l"/>
                <a:tab pos="742950" algn="l"/>
                <a:tab pos="857250" algn="l"/>
              </a:tabLst>
            </a:pPr>
            <a:r>
              <a:rPr lang="en-US" sz="900">
                <a:solidFill>
                  <a:srgbClr val="000000"/>
                </a:solidFill>
                <a:latin typeface="Arial Narrow" pitchFamily="34" charset="0"/>
              </a:rPr>
              <a:t>JOBS (POSITION)</a:t>
            </a:r>
          </a:p>
          <a:p>
            <a:pPr defTabSz="3030538">
              <a:tabLst>
                <a:tab pos="285750" algn="l"/>
                <a:tab pos="514350" algn="l"/>
                <a:tab pos="742950" algn="l"/>
                <a:tab pos="857250" algn="l"/>
              </a:tabLst>
            </a:pPr>
            <a:r>
              <a:rPr lang="en-US" sz="900">
                <a:solidFill>
                  <a:srgbClr val="000000"/>
                </a:solidFill>
                <a:latin typeface="Arial Narrow" pitchFamily="34" charset="0"/>
              </a:rPr>
              <a:t>	DUTIES</a:t>
            </a:r>
          </a:p>
          <a:p>
            <a:pPr defTabSz="3030538">
              <a:tabLst>
                <a:tab pos="285750" algn="l"/>
                <a:tab pos="514350" algn="l"/>
                <a:tab pos="742950" algn="l"/>
                <a:tab pos="857250" algn="l"/>
              </a:tabLst>
            </a:pPr>
            <a:r>
              <a:rPr lang="en-US" sz="900">
                <a:solidFill>
                  <a:srgbClr val="000000"/>
                </a:solidFill>
                <a:latin typeface="Arial Narrow" pitchFamily="34" charset="0"/>
              </a:rPr>
              <a:t>		TASKS</a:t>
            </a:r>
            <a:br>
              <a:rPr lang="en-US" sz="900">
                <a:solidFill>
                  <a:srgbClr val="000000"/>
                </a:solidFill>
                <a:latin typeface="Arial Narrow" pitchFamily="34" charset="0"/>
              </a:rPr>
            </a:br>
            <a:r>
              <a:rPr lang="en-US" sz="900">
                <a:solidFill>
                  <a:srgbClr val="000000"/>
                </a:solidFill>
                <a:latin typeface="Arial Narrow" pitchFamily="34" charset="0"/>
              </a:rPr>
              <a:t>		• KSA</a:t>
            </a:r>
          </a:p>
          <a:p>
            <a:pPr defTabSz="3030538">
              <a:tabLst>
                <a:tab pos="285750" algn="l"/>
                <a:tab pos="514350" algn="l"/>
                <a:tab pos="742950" algn="l"/>
                <a:tab pos="857250" algn="l"/>
              </a:tabLst>
            </a:pPr>
            <a:r>
              <a:rPr lang="en-US" sz="900">
                <a:solidFill>
                  <a:srgbClr val="000000"/>
                </a:solidFill>
                <a:latin typeface="Arial Narrow" pitchFamily="34" charset="0"/>
              </a:rPr>
              <a:t>		• TOOLS</a:t>
            </a:r>
          </a:p>
          <a:p>
            <a:pPr defTabSz="3030538">
              <a:tabLst>
                <a:tab pos="285750" algn="l"/>
                <a:tab pos="514350" algn="l"/>
                <a:tab pos="742950" algn="l"/>
                <a:tab pos="857250" algn="l"/>
              </a:tabLst>
            </a:pPr>
            <a:r>
              <a:rPr lang="en-US" sz="900">
                <a:solidFill>
                  <a:srgbClr val="000000"/>
                </a:solidFill>
                <a:latin typeface="Arial Narrow" pitchFamily="34" charset="0"/>
              </a:rPr>
              <a:t>				SUBTASKS</a:t>
            </a:r>
            <a:endParaRPr lang="en-US" sz="900">
              <a:latin typeface="Arial Narrow" pitchFamily="34" charset="0"/>
            </a:endParaRPr>
          </a:p>
        </p:txBody>
      </p:sp>
      <p:sp>
        <p:nvSpPr>
          <p:cNvPr id="14376" name="Freeform 167"/>
          <p:cNvSpPr>
            <a:spLocks/>
          </p:cNvSpPr>
          <p:nvPr/>
        </p:nvSpPr>
        <p:spPr bwMode="auto">
          <a:xfrm>
            <a:off x="4892675" y="4000500"/>
            <a:ext cx="185738" cy="122238"/>
          </a:xfrm>
          <a:custGeom>
            <a:avLst/>
            <a:gdLst>
              <a:gd name="T0" fmla="*/ 0 w 132"/>
              <a:gd name="T1" fmla="*/ 0 h 84"/>
              <a:gd name="T2" fmla="*/ 0 w 132"/>
              <a:gd name="T3" fmla="*/ 84 h 84"/>
              <a:gd name="T4" fmla="*/ 132 w 132"/>
              <a:gd name="T5" fmla="*/ 84 h 84"/>
              <a:gd name="T6" fmla="*/ 0 60000 65536"/>
              <a:gd name="T7" fmla="*/ 0 60000 65536"/>
              <a:gd name="T8" fmla="*/ 0 60000 65536"/>
              <a:gd name="T9" fmla="*/ 0 w 132"/>
              <a:gd name="T10" fmla="*/ 0 h 84"/>
              <a:gd name="T11" fmla="*/ 132 w 132"/>
              <a:gd name="T12" fmla="*/ 84 h 84"/>
            </a:gdLst>
            <a:ahLst/>
            <a:cxnLst>
              <a:cxn ang="T6">
                <a:pos x="T0" y="T1"/>
              </a:cxn>
              <a:cxn ang="T7">
                <a:pos x="T2" y="T3"/>
              </a:cxn>
              <a:cxn ang="T8">
                <a:pos x="T4" y="T5"/>
              </a:cxn>
            </a:cxnLst>
            <a:rect l="T9" t="T10" r="T11" b="T12"/>
            <a:pathLst>
              <a:path w="132" h="84">
                <a:moveTo>
                  <a:pt x="0" y="0"/>
                </a:moveTo>
                <a:lnTo>
                  <a:pt x="0" y="84"/>
                </a:lnTo>
                <a:lnTo>
                  <a:pt x="132" y="84"/>
                </a:lnTo>
              </a:path>
            </a:pathLst>
          </a:custGeom>
          <a:noFill/>
          <a:ln w="9525">
            <a:solidFill>
              <a:schemeClr val="tx1"/>
            </a:solidFill>
            <a:round/>
            <a:headEnd/>
            <a:tailEnd type="triangle" w="med" len="med"/>
          </a:ln>
        </p:spPr>
        <p:txBody>
          <a:bodyPr wrap="none" anchor="ctr"/>
          <a:lstStyle/>
          <a:p>
            <a:endParaRPr lang="en-US"/>
          </a:p>
        </p:txBody>
      </p:sp>
      <p:sp>
        <p:nvSpPr>
          <p:cNvPr id="14377" name="Freeform 168"/>
          <p:cNvSpPr>
            <a:spLocks/>
          </p:cNvSpPr>
          <p:nvPr/>
        </p:nvSpPr>
        <p:spPr bwMode="auto">
          <a:xfrm>
            <a:off x="5138738" y="4202113"/>
            <a:ext cx="187325" cy="123825"/>
          </a:xfrm>
          <a:custGeom>
            <a:avLst/>
            <a:gdLst>
              <a:gd name="T0" fmla="*/ 0 w 132"/>
              <a:gd name="T1" fmla="*/ 0 h 84"/>
              <a:gd name="T2" fmla="*/ 0 w 132"/>
              <a:gd name="T3" fmla="*/ 84 h 84"/>
              <a:gd name="T4" fmla="*/ 132 w 132"/>
              <a:gd name="T5" fmla="*/ 84 h 84"/>
              <a:gd name="T6" fmla="*/ 0 60000 65536"/>
              <a:gd name="T7" fmla="*/ 0 60000 65536"/>
              <a:gd name="T8" fmla="*/ 0 60000 65536"/>
              <a:gd name="T9" fmla="*/ 0 w 132"/>
              <a:gd name="T10" fmla="*/ 0 h 84"/>
              <a:gd name="T11" fmla="*/ 132 w 132"/>
              <a:gd name="T12" fmla="*/ 84 h 84"/>
            </a:gdLst>
            <a:ahLst/>
            <a:cxnLst>
              <a:cxn ang="T6">
                <a:pos x="T0" y="T1"/>
              </a:cxn>
              <a:cxn ang="T7">
                <a:pos x="T2" y="T3"/>
              </a:cxn>
              <a:cxn ang="T8">
                <a:pos x="T4" y="T5"/>
              </a:cxn>
            </a:cxnLst>
            <a:rect l="T9" t="T10" r="T11" b="T12"/>
            <a:pathLst>
              <a:path w="132" h="84">
                <a:moveTo>
                  <a:pt x="0" y="0"/>
                </a:moveTo>
                <a:lnTo>
                  <a:pt x="0" y="84"/>
                </a:lnTo>
                <a:lnTo>
                  <a:pt x="132" y="84"/>
                </a:lnTo>
              </a:path>
            </a:pathLst>
          </a:custGeom>
          <a:noFill/>
          <a:ln w="9525">
            <a:solidFill>
              <a:schemeClr val="tx1"/>
            </a:solidFill>
            <a:round/>
            <a:headEnd/>
            <a:tailEnd type="triangle" w="med" len="med"/>
          </a:ln>
        </p:spPr>
        <p:txBody>
          <a:bodyPr wrap="none" anchor="ctr"/>
          <a:lstStyle/>
          <a:p>
            <a:endParaRPr lang="en-US"/>
          </a:p>
        </p:txBody>
      </p:sp>
      <p:sp>
        <p:nvSpPr>
          <p:cNvPr id="14378" name="Freeform 169"/>
          <p:cNvSpPr>
            <a:spLocks/>
          </p:cNvSpPr>
          <p:nvPr/>
        </p:nvSpPr>
        <p:spPr bwMode="auto">
          <a:xfrm>
            <a:off x="5318125" y="4478338"/>
            <a:ext cx="187325" cy="123825"/>
          </a:xfrm>
          <a:custGeom>
            <a:avLst/>
            <a:gdLst>
              <a:gd name="T0" fmla="*/ 0 w 132"/>
              <a:gd name="T1" fmla="*/ 0 h 84"/>
              <a:gd name="T2" fmla="*/ 0 w 132"/>
              <a:gd name="T3" fmla="*/ 84 h 84"/>
              <a:gd name="T4" fmla="*/ 132 w 132"/>
              <a:gd name="T5" fmla="*/ 84 h 84"/>
              <a:gd name="T6" fmla="*/ 0 60000 65536"/>
              <a:gd name="T7" fmla="*/ 0 60000 65536"/>
              <a:gd name="T8" fmla="*/ 0 60000 65536"/>
              <a:gd name="T9" fmla="*/ 0 w 132"/>
              <a:gd name="T10" fmla="*/ 0 h 84"/>
              <a:gd name="T11" fmla="*/ 132 w 132"/>
              <a:gd name="T12" fmla="*/ 84 h 84"/>
            </a:gdLst>
            <a:ahLst/>
            <a:cxnLst>
              <a:cxn ang="T6">
                <a:pos x="T0" y="T1"/>
              </a:cxn>
              <a:cxn ang="T7">
                <a:pos x="T2" y="T3"/>
              </a:cxn>
              <a:cxn ang="T8">
                <a:pos x="T4" y="T5"/>
              </a:cxn>
            </a:cxnLst>
            <a:rect l="T9" t="T10" r="T11" b="T12"/>
            <a:pathLst>
              <a:path w="132" h="84">
                <a:moveTo>
                  <a:pt x="0" y="0"/>
                </a:moveTo>
                <a:lnTo>
                  <a:pt x="0" y="84"/>
                </a:lnTo>
                <a:lnTo>
                  <a:pt x="132" y="84"/>
                </a:lnTo>
              </a:path>
            </a:pathLst>
          </a:custGeom>
          <a:noFill/>
          <a:ln w="9525">
            <a:solidFill>
              <a:schemeClr val="tx1"/>
            </a:solidFill>
            <a:round/>
            <a:headEnd/>
            <a:tailEnd type="triangle" w="med" len="med"/>
          </a:ln>
        </p:spPr>
        <p:txBody>
          <a:bodyPr wrap="none" anchor="ctr"/>
          <a:lstStyle/>
          <a:p>
            <a:endParaRPr lang="en-US"/>
          </a:p>
        </p:txBody>
      </p:sp>
      <p:sp>
        <p:nvSpPr>
          <p:cNvPr id="14379" name="AutoShape 188"/>
          <p:cNvSpPr>
            <a:spLocks noChangeArrowheads="1"/>
          </p:cNvSpPr>
          <p:nvPr/>
        </p:nvSpPr>
        <p:spPr bwMode="auto">
          <a:xfrm>
            <a:off x="6400800" y="3733800"/>
            <a:ext cx="304800" cy="404813"/>
          </a:xfrm>
          <a:prstGeom prst="rightArrow">
            <a:avLst>
              <a:gd name="adj1" fmla="val 50000"/>
              <a:gd name="adj2" fmla="val 25000"/>
            </a:avLst>
          </a:prstGeom>
          <a:solidFill>
            <a:srgbClr val="FF6699"/>
          </a:solidFill>
          <a:ln w="9525">
            <a:noFill/>
            <a:miter lim="800000"/>
            <a:headEnd/>
            <a:tailEnd/>
          </a:ln>
        </p:spPr>
        <p:txBody>
          <a:bodyPr wrap="none" anchor="ctr"/>
          <a:lstStyle/>
          <a:p>
            <a:endParaRPr lang="en-US"/>
          </a:p>
        </p:txBody>
      </p:sp>
      <p:sp>
        <p:nvSpPr>
          <p:cNvPr id="14380" name="AutoShape 190"/>
          <p:cNvSpPr>
            <a:spLocks noChangeArrowheads="1"/>
          </p:cNvSpPr>
          <p:nvPr/>
        </p:nvSpPr>
        <p:spPr bwMode="auto">
          <a:xfrm>
            <a:off x="7396163" y="4187825"/>
            <a:ext cx="665162" cy="438150"/>
          </a:xfrm>
          <a:prstGeom prst="rightArrow">
            <a:avLst>
              <a:gd name="adj1" fmla="val 50000"/>
              <a:gd name="adj2" fmla="val 37953"/>
            </a:avLst>
          </a:prstGeom>
          <a:solidFill>
            <a:schemeClr val="tx1"/>
          </a:solidFill>
          <a:ln w="9525">
            <a:noFill/>
            <a:miter lim="800000"/>
            <a:headEnd/>
            <a:tailEnd/>
          </a:ln>
        </p:spPr>
        <p:txBody>
          <a:bodyPr wrap="none" anchor="ctr"/>
          <a:lstStyle/>
          <a:p>
            <a:endParaRPr lang="en-US"/>
          </a:p>
        </p:txBody>
      </p:sp>
      <p:sp>
        <p:nvSpPr>
          <p:cNvPr id="14381" name="Rectangle 191"/>
          <p:cNvSpPr>
            <a:spLocks noChangeArrowheads="1"/>
          </p:cNvSpPr>
          <p:nvPr/>
        </p:nvSpPr>
        <p:spPr bwMode="auto">
          <a:xfrm>
            <a:off x="6686550" y="2667000"/>
            <a:ext cx="1162050" cy="2362200"/>
          </a:xfrm>
          <a:prstGeom prst="rect">
            <a:avLst/>
          </a:prstGeom>
          <a:solidFill>
            <a:schemeClr val="tx2"/>
          </a:solidFill>
          <a:ln w="9525">
            <a:noFill/>
            <a:miter lim="800000"/>
            <a:headEnd/>
            <a:tailEnd/>
          </a:ln>
        </p:spPr>
        <p:txBody>
          <a:bodyPr wrap="none" anchor="ctr"/>
          <a:lstStyle/>
          <a:p>
            <a:endParaRPr lang="en-US"/>
          </a:p>
        </p:txBody>
      </p:sp>
      <p:sp>
        <p:nvSpPr>
          <p:cNvPr id="14382" name="Rectangle 192"/>
          <p:cNvSpPr>
            <a:spLocks noChangeArrowheads="1"/>
          </p:cNvSpPr>
          <p:nvPr/>
        </p:nvSpPr>
        <p:spPr bwMode="auto">
          <a:xfrm>
            <a:off x="6921500" y="4016375"/>
            <a:ext cx="627063" cy="354013"/>
          </a:xfrm>
          <a:prstGeom prst="rect">
            <a:avLst/>
          </a:prstGeom>
          <a:noFill/>
          <a:ln w="9525">
            <a:noFill/>
            <a:miter lim="800000"/>
            <a:headEnd/>
            <a:tailEnd/>
          </a:ln>
        </p:spPr>
        <p:txBody>
          <a:bodyPr/>
          <a:lstStyle/>
          <a:p>
            <a:endParaRPr lang="en-US"/>
          </a:p>
        </p:txBody>
      </p:sp>
      <p:sp>
        <p:nvSpPr>
          <p:cNvPr id="14383" name="Rectangle 193"/>
          <p:cNvSpPr>
            <a:spLocks noChangeArrowheads="1"/>
          </p:cNvSpPr>
          <p:nvPr/>
        </p:nvSpPr>
        <p:spPr bwMode="auto">
          <a:xfrm>
            <a:off x="6700838" y="2884488"/>
            <a:ext cx="1068387" cy="222250"/>
          </a:xfrm>
          <a:prstGeom prst="rect">
            <a:avLst/>
          </a:prstGeom>
          <a:noFill/>
          <a:ln w="9525">
            <a:noFill/>
            <a:miter lim="800000"/>
            <a:headEnd/>
            <a:tailEnd/>
          </a:ln>
        </p:spPr>
        <p:txBody>
          <a:bodyPr/>
          <a:lstStyle/>
          <a:p>
            <a:endParaRPr lang="en-US"/>
          </a:p>
        </p:txBody>
      </p:sp>
      <p:sp>
        <p:nvSpPr>
          <p:cNvPr id="14384" name="Rectangle 194"/>
          <p:cNvSpPr>
            <a:spLocks noChangeArrowheads="1"/>
          </p:cNvSpPr>
          <p:nvPr/>
        </p:nvSpPr>
        <p:spPr bwMode="auto">
          <a:xfrm>
            <a:off x="6705600" y="2819400"/>
            <a:ext cx="1055688" cy="304800"/>
          </a:xfrm>
          <a:prstGeom prst="rect">
            <a:avLst/>
          </a:prstGeom>
          <a:noFill/>
          <a:ln w="9525">
            <a:noFill/>
            <a:miter lim="800000"/>
            <a:headEnd/>
            <a:tailEnd/>
          </a:ln>
        </p:spPr>
        <p:txBody>
          <a:bodyPr lIns="0" tIns="0" rIns="0" bIns="0">
            <a:spAutoFit/>
          </a:bodyPr>
          <a:lstStyle/>
          <a:p>
            <a:pPr algn="ctr" defTabSz="3030538"/>
            <a:r>
              <a:rPr lang="en-US" sz="1000" b="1">
                <a:solidFill>
                  <a:schemeClr val="bg1"/>
                </a:solidFill>
                <a:latin typeface="Arial" charset="0"/>
              </a:rPr>
              <a:t>LEARNING ANALYSIS</a:t>
            </a:r>
          </a:p>
        </p:txBody>
      </p:sp>
      <p:grpSp>
        <p:nvGrpSpPr>
          <p:cNvPr id="14385" name="Group 195"/>
          <p:cNvGrpSpPr>
            <a:grpSpLocks/>
          </p:cNvGrpSpPr>
          <p:nvPr/>
        </p:nvGrpSpPr>
        <p:grpSpPr bwMode="auto">
          <a:xfrm>
            <a:off x="6767513" y="3241675"/>
            <a:ext cx="985837" cy="339725"/>
            <a:chOff x="4272" y="2236"/>
            <a:chExt cx="621" cy="308"/>
          </a:xfrm>
        </p:grpSpPr>
        <p:sp>
          <p:nvSpPr>
            <p:cNvPr id="14403" name="Rectangle 196"/>
            <p:cNvSpPr>
              <a:spLocks noChangeArrowheads="1"/>
            </p:cNvSpPr>
            <p:nvPr/>
          </p:nvSpPr>
          <p:spPr bwMode="auto">
            <a:xfrm>
              <a:off x="4272" y="2236"/>
              <a:ext cx="621" cy="308"/>
            </a:xfrm>
            <a:prstGeom prst="rect">
              <a:avLst/>
            </a:prstGeom>
            <a:solidFill>
              <a:schemeClr val="bg1"/>
            </a:solidFill>
            <a:ln w="12700">
              <a:solidFill>
                <a:srgbClr val="000000"/>
              </a:solidFill>
              <a:miter lim="800000"/>
              <a:headEnd/>
              <a:tailEnd/>
            </a:ln>
          </p:spPr>
          <p:txBody>
            <a:bodyPr/>
            <a:lstStyle/>
            <a:p>
              <a:endParaRPr lang="en-US"/>
            </a:p>
          </p:txBody>
        </p:sp>
        <p:sp>
          <p:nvSpPr>
            <p:cNvPr id="14404" name="Rectangle 197"/>
            <p:cNvSpPr>
              <a:spLocks noChangeArrowheads="1"/>
            </p:cNvSpPr>
            <p:nvPr/>
          </p:nvSpPr>
          <p:spPr bwMode="auto">
            <a:xfrm>
              <a:off x="4390" y="2260"/>
              <a:ext cx="388" cy="277"/>
            </a:xfrm>
            <a:prstGeom prst="rect">
              <a:avLst/>
            </a:prstGeom>
            <a:noFill/>
            <a:ln w="9525">
              <a:noFill/>
              <a:miter lim="800000"/>
              <a:headEnd/>
              <a:tailEnd/>
            </a:ln>
          </p:spPr>
          <p:txBody>
            <a:bodyPr wrap="none" lIns="0" tIns="0" rIns="0" bIns="0">
              <a:spAutoFit/>
            </a:bodyPr>
            <a:lstStyle/>
            <a:p>
              <a:pPr defTabSz="3030538"/>
              <a:r>
                <a:rPr lang="en-US" sz="1000" b="1">
                  <a:latin typeface="Arial Narrow" pitchFamily="34" charset="0"/>
                </a:rPr>
                <a:t>KSA</a:t>
              </a:r>
              <a:br>
                <a:rPr lang="en-US" sz="1000" b="1">
                  <a:latin typeface="Arial Narrow" pitchFamily="34" charset="0"/>
                </a:rPr>
              </a:br>
              <a:r>
                <a:rPr lang="en-US" sz="1000" b="1">
                  <a:latin typeface="Arial Narrow" pitchFamily="34" charset="0"/>
                </a:rPr>
                <a:t>HIERARCHY</a:t>
              </a:r>
            </a:p>
          </p:txBody>
        </p:sp>
      </p:grpSp>
      <p:sp>
        <p:nvSpPr>
          <p:cNvPr id="14386" name="Rectangle 198"/>
          <p:cNvSpPr>
            <a:spLocks noChangeArrowheads="1"/>
          </p:cNvSpPr>
          <p:nvPr/>
        </p:nvSpPr>
        <p:spPr bwMode="auto">
          <a:xfrm>
            <a:off x="6762750" y="4038600"/>
            <a:ext cx="985838" cy="263525"/>
          </a:xfrm>
          <a:prstGeom prst="rect">
            <a:avLst/>
          </a:prstGeom>
          <a:solidFill>
            <a:schemeClr val="bg1"/>
          </a:solidFill>
          <a:ln w="12700">
            <a:solidFill>
              <a:srgbClr val="000000"/>
            </a:solidFill>
            <a:miter lim="800000"/>
            <a:headEnd/>
            <a:tailEnd/>
          </a:ln>
        </p:spPr>
        <p:txBody>
          <a:bodyPr/>
          <a:lstStyle/>
          <a:p>
            <a:r>
              <a:rPr lang="en-US" sz="1000" b="1">
                <a:latin typeface="Arial Narrow" pitchFamily="34" charset="0"/>
              </a:rPr>
              <a:t>SKILL DECAY</a:t>
            </a:r>
          </a:p>
        </p:txBody>
      </p:sp>
      <p:sp>
        <p:nvSpPr>
          <p:cNvPr id="14387" name="Rectangle 199"/>
          <p:cNvSpPr>
            <a:spLocks noChangeArrowheads="1"/>
          </p:cNvSpPr>
          <p:nvPr/>
        </p:nvSpPr>
        <p:spPr bwMode="auto">
          <a:xfrm>
            <a:off x="6767513" y="3657600"/>
            <a:ext cx="985837" cy="304800"/>
          </a:xfrm>
          <a:prstGeom prst="rect">
            <a:avLst/>
          </a:prstGeom>
          <a:solidFill>
            <a:schemeClr val="bg1"/>
          </a:solidFill>
          <a:ln w="12700">
            <a:solidFill>
              <a:srgbClr val="000000"/>
            </a:solidFill>
            <a:miter lim="800000"/>
            <a:headEnd/>
            <a:tailEnd/>
          </a:ln>
        </p:spPr>
        <p:txBody>
          <a:bodyPr/>
          <a:lstStyle/>
          <a:p>
            <a:r>
              <a:rPr lang="en-US" sz="1000" b="1">
                <a:latin typeface="Arial Narrow" pitchFamily="34" charset="0"/>
              </a:rPr>
              <a:t>OBJECTIVES</a:t>
            </a:r>
          </a:p>
        </p:txBody>
      </p:sp>
      <p:sp>
        <p:nvSpPr>
          <p:cNvPr id="14388" name="Rectangle 200"/>
          <p:cNvSpPr>
            <a:spLocks noChangeArrowheads="1"/>
          </p:cNvSpPr>
          <p:nvPr/>
        </p:nvSpPr>
        <p:spPr bwMode="auto">
          <a:xfrm>
            <a:off x="6705600" y="4495800"/>
            <a:ext cx="1066800" cy="381000"/>
          </a:xfrm>
          <a:prstGeom prst="rect">
            <a:avLst/>
          </a:prstGeom>
          <a:solidFill>
            <a:schemeClr val="bg1"/>
          </a:solidFill>
          <a:ln w="12700">
            <a:solidFill>
              <a:srgbClr val="000000"/>
            </a:solidFill>
            <a:miter lim="800000"/>
            <a:headEnd/>
            <a:tailEnd/>
          </a:ln>
        </p:spPr>
        <p:txBody>
          <a:bodyPr/>
          <a:lstStyle/>
          <a:p>
            <a:r>
              <a:rPr lang="en-US" sz="1000" b="1">
                <a:latin typeface="Arial Narrow" pitchFamily="34" charset="0"/>
              </a:rPr>
              <a:t>EQUIPMENT IDENTIFICATION</a:t>
            </a:r>
          </a:p>
        </p:txBody>
      </p:sp>
      <p:sp>
        <p:nvSpPr>
          <p:cNvPr id="14389" name="Rectangle 201"/>
          <p:cNvSpPr>
            <a:spLocks noChangeArrowheads="1"/>
          </p:cNvSpPr>
          <p:nvPr/>
        </p:nvSpPr>
        <p:spPr bwMode="auto">
          <a:xfrm>
            <a:off x="8058150" y="3429000"/>
            <a:ext cx="933450" cy="16002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4390" name="Rectangle 202"/>
          <p:cNvSpPr>
            <a:spLocks noChangeArrowheads="1"/>
          </p:cNvSpPr>
          <p:nvPr/>
        </p:nvSpPr>
        <p:spPr bwMode="auto">
          <a:xfrm>
            <a:off x="8058150" y="3429000"/>
            <a:ext cx="933450" cy="457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4391" name="Rectangle 203"/>
          <p:cNvSpPr>
            <a:spLocks noChangeArrowheads="1"/>
          </p:cNvSpPr>
          <p:nvPr/>
        </p:nvSpPr>
        <p:spPr bwMode="auto">
          <a:xfrm>
            <a:off x="8077200" y="3505200"/>
            <a:ext cx="915988" cy="304800"/>
          </a:xfrm>
          <a:prstGeom prst="rect">
            <a:avLst/>
          </a:prstGeom>
          <a:noFill/>
          <a:ln w="9525">
            <a:noFill/>
            <a:miter lim="800000"/>
            <a:headEnd/>
            <a:tailEnd/>
          </a:ln>
        </p:spPr>
        <p:txBody>
          <a:bodyPr lIns="0" tIns="0" rIns="0" bIns="0">
            <a:spAutoFit/>
          </a:bodyPr>
          <a:lstStyle/>
          <a:p>
            <a:pPr algn="ctr" defTabSz="3030538"/>
            <a:r>
              <a:rPr lang="en-US" sz="1000" b="1">
                <a:solidFill>
                  <a:schemeClr val="bg1"/>
                </a:solidFill>
                <a:latin typeface="Arial Narrow" pitchFamily="34" charset="0"/>
              </a:rPr>
              <a:t>MEDIA </a:t>
            </a:r>
            <a:r>
              <a:rPr lang="en-US" sz="1000" b="1">
                <a:solidFill>
                  <a:schemeClr val="bg1"/>
                </a:solidFill>
                <a:latin typeface="Arial" charset="0"/>
              </a:rPr>
              <a:t>SELECTION</a:t>
            </a:r>
          </a:p>
        </p:txBody>
      </p:sp>
      <p:sp>
        <p:nvSpPr>
          <p:cNvPr id="14392" name="Rectangle 204"/>
          <p:cNvSpPr>
            <a:spLocks noChangeArrowheads="1"/>
          </p:cNvSpPr>
          <p:nvPr/>
        </p:nvSpPr>
        <p:spPr bwMode="auto">
          <a:xfrm>
            <a:off x="8077200" y="3886200"/>
            <a:ext cx="838200" cy="1066800"/>
          </a:xfrm>
          <a:prstGeom prst="rect">
            <a:avLst/>
          </a:prstGeom>
          <a:noFill/>
          <a:ln w="9525">
            <a:noFill/>
            <a:miter lim="800000"/>
            <a:headEnd/>
            <a:tailEnd/>
          </a:ln>
        </p:spPr>
        <p:txBody>
          <a:bodyPr lIns="0" tIns="0" rIns="0" bIns="0">
            <a:spAutoFit/>
          </a:bodyPr>
          <a:lstStyle/>
          <a:p>
            <a:pPr marL="114300" indent="-114300" algn="ctr" defTabSz="3030538">
              <a:spcBef>
                <a:spcPct val="25000"/>
              </a:spcBef>
              <a:tabLst>
                <a:tab pos="285750" algn="l"/>
                <a:tab pos="514350" algn="l"/>
                <a:tab pos="742950" algn="l"/>
                <a:tab pos="857250" algn="l"/>
              </a:tabLst>
            </a:pPr>
            <a:r>
              <a:rPr lang="en-US" sz="1000" b="1">
                <a:solidFill>
                  <a:srgbClr val="000000"/>
                </a:solidFill>
                <a:latin typeface="Arial Narrow" pitchFamily="34" charset="0"/>
              </a:rPr>
              <a:t>MEDIA SELECTION RESULTS DRIVE TRAINING DEVICE ACQUISITION</a:t>
            </a:r>
            <a:endParaRPr lang="en-US" sz="1000" b="1">
              <a:latin typeface="Arial Narrow" pitchFamily="34" charset="0"/>
            </a:endParaRPr>
          </a:p>
        </p:txBody>
      </p:sp>
      <p:sp>
        <p:nvSpPr>
          <p:cNvPr id="14393" name="AutoShape 205"/>
          <p:cNvSpPr>
            <a:spLocks noChangeArrowheads="1"/>
          </p:cNvSpPr>
          <p:nvPr/>
        </p:nvSpPr>
        <p:spPr bwMode="auto">
          <a:xfrm rot="-5400000">
            <a:off x="4838700" y="1943100"/>
            <a:ext cx="533400" cy="609600"/>
          </a:xfrm>
          <a:prstGeom prst="rightArrow">
            <a:avLst>
              <a:gd name="adj1" fmla="val 50000"/>
              <a:gd name="adj2" fmla="val 25000"/>
            </a:avLst>
          </a:prstGeom>
          <a:solidFill>
            <a:srgbClr val="FF6699"/>
          </a:solidFill>
          <a:ln w="9525">
            <a:noFill/>
            <a:miter lim="800000"/>
            <a:headEnd/>
            <a:tailEnd/>
          </a:ln>
        </p:spPr>
        <p:txBody>
          <a:bodyPr rot="10800000" wrap="none" anchor="ctr"/>
          <a:lstStyle/>
          <a:p>
            <a:pPr algn="ctr"/>
            <a:endParaRPr lang="en-US" sz="900"/>
          </a:p>
        </p:txBody>
      </p:sp>
      <p:sp>
        <p:nvSpPr>
          <p:cNvPr id="14394" name="AutoShape 206"/>
          <p:cNvSpPr>
            <a:spLocks noChangeArrowheads="1"/>
          </p:cNvSpPr>
          <p:nvPr/>
        </p:nvSpPr>
        <p:spPr bwMode="auto">
          <a:xfrm rot="-5400000">
            <a:off x="8191500" y="1943100"/>
            <a:ext cx="533400" cy="609600"/>
          </a:xfrm>
          <a:prstGeom prst="rightArrow">
            <a:avLst>
              <a:gd name="adj1" fmla="val 50000"/>
              <a:gd name="adj2" fmla="val 25000"/>
            </a:avLst>
          </a:prstGeom>
          <a:solidFill>
            <a:srgbClr val="FF6699"/>
          </a:solidFill>
          <a:ln w="9525">
            <a:noFill/>
            <a:miter lim="800000"/>
            <a:headEnd/>
            <a:tailEnd/>
          </a:ln>
        </p:spPr>
        <p:txBody>
          <a:bodyPr rot="10800000" wrap="none" anchor="ctr"/>
          <a:lstStyle/>
          <a:p>
            <a:pPr algn="ctr"/>
            <a:endParaRPr lang="en-US" sz="900"/>
          </a:p>
        </p:txBody>
      </p:sp>
      <p:sp>
        <p:nvSpPr>
          <p:cNvPr id="14400" name="Rectangle 207"/>
          <p:cNvSpPr>
            <a:spLocks noChangeArrowheads="1"/>
          </p:cNvSpPr>
          <p:nvPr/>
        </p:nvSpPr>
        <p:spPr bwMode="auto">
          <a:xfrm>
            <a:off x="3276600" y="5562600"/>
            <a:ext cx="5257800" cy="1066800"/>
          </a:xfrm>
          <a:prstGeom prst="rect">
            <a:avLst/>
          </a:prstGeom>
          <a:solidFill>
            <a:schemeClr val="bg1"/>
          </a:solidFill>
          <a:ln w="28575">
            <a:solidFill>
              <a:srgbClr val="FF0000"/>
            </a:solidFill>
            <a:miter lim="800000"/>
            <a:headEnd/>
            <a:tailEnd/>
          </a:ln>
        </p:spPr>
        <p:txBody>
          <a:bodyPr wrap="none" anchor="ctr"/>
          <a:lstStyle/>
          <a:p>
            <a:pPr algn="ctr"/>
            <a:endParaRPr lang="en-US" sz="2400">
              <a:latin typeface="Times New Roman" pitchFamily="18" charset="0"/>
            </a:endParaRPr>
          </a:p>
        </p:txBody>
      </p:sp>
      <p:sp>
        <p:nvSpPr>
          <p:cNvPr id="14401" name="Text Box 208"/>
          <p:cNvSpPr txBox="1">
            <a:spLocks noChangeArrowheads="1"/>
          </p:cNvSpPr>
          <p:nvPr/>
        </p:nvSpPr>
        <p:spPr bwMode="auto">
          <a:xfrm>
            <a:off x="3348038" y="5583238"/>
            <a:ext cx="4195762" cy="207962"/>
          </a:xfrm>
          <a:prstGeom prst="rect">
            <a:avLst/>
          </a:prstGeom>
          <a:noFill/>
          <a:ln w="9525">
            <a:noFill/>
            <a:miter lim="800000"/>
            <a:headEnd/>
            <a:tailEnd/>
          </a:ln>
        </p:spPr>
        <p:txBody>
          <a:bodyPr wrap="square" lIns="0" tIns="0" rIns="0" bIns="0">
            <a:spAutoFit/>
          </a:bodyPr>
          <a:lstStyle/>
          <a:p>
            <a:pPr algn="ctr">
              <a:lnSpc>
                <a:spcPct val="85000"/>
              </a:lnSpc>
            </a:pPr>
            <a:r>
              <a:rPr lang="en-US" sz="1600" b="1" dirty="0" smtClean="0">
                <a:latin typeface="Arial" charset="0"/>
              </a:rPr>
              <a:t>Logistics Support Analysis (LSA)</a:t>
            </a:r>
            <a:endParaRPr lang="en-US" sz="1600" b="1" dirty="0">
              <a:latin typeface="Arial" charset="0"/>
            </a:endParaRPr>
          </a:p>
        </p:txBody>
      </p:sp>
      <p:sp>
        <p:nvSpPr>
          <p:cNvPr id="14402" name="Line 209"/>
          <p:cNvSpPr>
            <a:spLocks noChangeShapeType="1"/>
          </p:cNvSpPr>
          <p:nvPr/>
        </p:nvSpPr>
        <p:spPr bwMode="auto">
          <a:xfrm>
            <a:off x="3276600" y="5829300"/>
            <a:ext cx="5257800" cy="0"/>
          </a:xfrm>
          <a:prstGeom prst="line">
            <a:avLst/>
          </a:prstGeom>
          <a:noFill/>
          <a:ln w="28575">
            <a:solidFill>
              <a:srgbClr val="FF0000"/>
            </a:solidFill>
            <a:round/>
            <a:headEnd/>
            <a:tailEnd/>
          </a:ln>
        </p:spPr>
        <p:txBody>
          <a:bodyPr wrap="none" anchor="ctr"/>
          <a:lstStyle/>
          <a:p>
            <a:endParaRPr lang="en-US"/>
          </a:p>
        </p:txBody>
      </p:sp>
      <p:sp>
        <p:nvSpPr>
          <p:cNvPr id="14396" name="Text Box 210"/>
          <p:cNvSpPr txBox="1">
            <a:spLocks noChangeArrowheads="1"/>
          </p:cNvSpPr>
          <p:nvPr/>
        </p:nvSpPr>
        <p:spPr bwMode="auto">
          <a:xfrm>
            <a:off x="3433763" y="5867400"/>
            <a:ext cx="2205037" cy="765175"/>
          </a:xfrm>
          <a:prstGeom prst="rect">
            <a:avLst/>
          </a:prstGeom>
          <a:noFill/>
          <a:ln w="9525">
            <a:noFill/>
            <a:miter lim="800000"/>
            <a:headEnd/>
            <a:tailEnd/>
          </a:ln>
        </p:spPr>
        <p:txBody>
          <a:bodyPr>
            <a:spAutoFit/>
          </a:bodyPr>
          <a:lstStyle/>
          <a:p>
            <a:pPr>
              <a:buFontTx/>
              <a:buChar char="•"/>
            </a:pPr>
            <a:r>
              <a:rPr lang="en-US" sz="1100" b="1">
                <a:latin typeface="Arial Narrow" pitchFamily="34" charset="0"/>
              </a:rPr>
              <a:t> SUPPORTABILITY REQUIREMENTS</a:t>
            </a:r>
          </a:p>
          <a:p>
            <a:pPr>
              <a:buFontTx/>
              <a:buChar char="•"/>
            </a:pPr>
            <a:r>
              <a:rPr lang="en-US" sz="1100" b="1">
                <a:latin typeface="Arial Narrow" pitchFamily="34" charset="0"/>
              </a:rPr>
              <a:t> REDUCE SUPPORT COSTS</a:t>
            </a:r>
          </a:p>
          <a:p>
            <a:pPr>
              <a:buFontTx/>
              <a:buChar char="•"/>
            </a:pPr>
            <a:r>
              <a:rPr lang="en-US" sz="1100" b="1">
                <a:latin typeface="Arial Narrow" pitchFamily="34" charset="0"/>
              </a:rPr>
              <a:t> SUPPORT RESOURCES</a:t>
            </a:r>
          </a:p>
          <a:p>
            <a:pPr>
              <a:buFontTx/>
              <a:buChar char="•"/>
            </a:pPr>
            <a:r>
              <a:rPr lang="en-US" sz="1100" b="1">
                <a:latin typeface="Arial Narrow" pitchFamily="34" charset="0"/>
              </a:rPr>
              <a:t> SUPPORT DATA</a:t>
            </a:r>
            <a:endParaRPr lang="en-US" sz="1200">
              <a:latin typeface="Arial Narrow" pitchFamily="34" charset="0"/>
            </a:endParaRPr>
          </a:p>
        </p:txBody>
      </p:sp>
      <p:sp>
        <p:nvSpPr>
          <p:cNvPr id="14397" name="AutoShape 212"/>
          <p:cNvSpPr>
            <a:spLocks noChangeArrowheads="1"/>
          </p:cNvSpPr>
          <p:nvPr/>
        </p:nvSpPr>
        <p:spPr bwMode="auto">
          <a:xfrm rot="-5400000">
            <a:off x="5219700" y="5067300"/>
            <a:ext cx="381000" cy="609600"/>
          </a:xfrm>
          <a:prstGeom prst="rightArrow">
            <a:avLst>
              <a:gd name="adj1" fmla="val 50000"/>
              <a:gd name="adj2" fmla="val 25000"/>
            </a:avLst>
          </a:prstGeom>
          <a:solidFill>
            <a:srgbClr val="FF6699"/>
          </a:solidFill>
          <a:ln w="9525">
            <a:noFill/>
            <a:miter lim="800000"/>
            <a:headEnd/>
            <a:tailEnd/>
          </a:ln>
        </p:spPr>
        <p:txBody>
          <a:bodyPr rot="10800000" wrap="none" anchor="ctr"/>
          <a:lstStyle/>
          <a:p>
            <a:pPr algn="ctr"/>
            <a:endParaRPr lang="en-US" sz="900"/>
          </a:p>
        </p:txBody>
      </p:sp>
      <p:sp>
        <p:nvSpPr>
          <p:cNvPr id="63572" name="Text Box 84"/>
          <p:cNvSpPr txBox="1">
            <a:spLocks noChangeArrowheads="1"/>
          </p:cNvSpPr>
          <p:nvPr/>
        </p:nvSpPr>
        <p:spPr bwMode="auto">
          <a:xfrm>
            <a:off x="7242175" y="1828800"/>
            <a:ext cx="1484313" cy="244475"/>
          </a:xfrm>
          <a:prstGeom prst="rect">
            <a:avLst/>
          </a:prstGeom>
          <a:noFill/>
          <a:ln w="9525">
            <a:noFill/>
            <a:miter lim="800000"/>
            <a:headEnd/>
            <a:tailEnd/>
          </a:ln>
          <a:effectLst/>
        </p:spPr>
        <p:txBody>
          <a:bodyPr wrap="none">
            <a:spAutoFit/>
          </a:bodyPr>
          <a:lstStyle/>
          <a:p>
            <a:pPr>
              <a:defRPr/>
            </a:pPr>
            <a:r>
              <a:rPr lang="en-US" sz="1000" b="1" i="1">
                <a:effectLst>
                  <a:outerShdw blurRad="38100" dist="38100" dir="2700000" algn="tl">
                    <a:srgbClr val="FFFFFF"/>
                  </a:outerShdw>
                </a:effectLst>
                <a:latin typeface="Arial" charset="0"/>
              </a:rPr>
              <a:t>Electronic Classroom</a:t>
            </a:r>
          </a:p>
        </p:txBody>
      </p:sp>
      <p:sp>
        <p:nvSpPr>
          <p:cNvPr id="14399" name="Rectangle 2"/>
          <p:cNvSpPr>
            <a:spLocks noChangeArrowheads="1"/>
          </p:cNvSpPr>
          <p:nvPr/>
        </p:nvSpPr>
        <p:spPr bwMode="auto">
          <a:xfrm>
            <a:off x="1371600" y="0"/>
            <a:ext cx="7313613" cy="609600"/>
          </a:xfrm>
          <a:prstGeom prst="rect">
            <a:avLst/>
          </a:prstGeom>
          <a:noFill/>
          <a:ln w="9525">
            <a:noFill/>
            <a:miter lim="800000"/>
            <a:headEnd/>
            <a:tailEnd/>
          </a:ln>
        </p:spPr>
        <p:txBody>
          <a:bodyPr anchor="b"/>
          <a:lstStyle/>
          <a:p>
            <a:pPr algn="ctr" eaLnBrk="1" hangingPunct="1"/>
            <a:r>
              <a:rPr lang="en-US" sz="3600" b="1">
                <a:solidFill>
                  <a:schemeClr val="tx2"/>
                </a:solidFill>
                <a:latin typeface="Arial" charset="0"/>
              </a:rPr>
              <a:t>Recommended Approach</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Grp="1" noChangeArrowheads="1"/>
          </p:cNvSpPr>
          <p:nvPr>
            <p:ph type="sldNum" sz="quarter" idx="12"/>
          </p:nvPr>
        </p:nvSpPr>
        <p:spPr>
          <a:ln/>
        </p:spPr>
        <p:txBody>
          <a:bodyPr/>
          <a:lstStyle/>
          <a:p>
            <a:pPr>
              <a:defRPr/>
            </a:pPr>
            <a:fld id="{F13F044F-0CF9-43CC-95F7-B41575DAA55D}" type="slidenum">
              <a:rPr lang="en-US"/>
              <a:pPr>
                <a:defRPr/>
              </a:pPr>
              <a:t>14</a:t>
            </a:fld>
            <a:endParaRPr lang="en-US"/>
          </a:p>
        </p:txBody>
      </p:sp>
      <p:sp>
        <p:nvSpPr>
          <p:cNvPr id="16386" name="Rectangle 2"/>
          <p:cNvSpPr>
            <a:spLocks noGrp="1" noChangeArrowheads="1"/>
          </p:cNvSpPr>
          <p:nvPr>
            <p:ph type="title"/>
          </p:nvPr>
        </p:nvSpPr>
        <p:spPr>
          <a:xfrm>
            <a:off x="1371600" y="381000"/>
            <a:ext cx="7313613" cy="762000"/>
          </a:xfrm>
        </p:spPr>
        <p:txBody>
          <a:bodyPr/>
          <a:lstStyle/>
          <a:p>
            <a:pPr algn="ctr" eaLnBrk="1" hangingPunct="1"/>
            <a:r>
              <a:rPr lang="en-US" b="1" dirty="0" smtClean="0"/>
              <a:t>TDFA – Mission Analysis Phase</a:t>
            </a:r>
          </a:p>
        </p:txBody>
      </p:sp>
      <p:sp>
        <p:nvSpPr>
          <p:cNvPr id="16387" name="Rectangle 3"/>
          <p:cNvSpPr>
            <a:spLocks noGrp="1" noChangeArrowheads="1"/>
          </p:cNvSpPr>
          <p:nvPr>
            <p:ph type="body" idx="1"/>
          </p:nvPr>
        </p:nvSpPr>
        <p:spPr>
          <a:xfrm>
            <a:off x="1370013" y="1524000"/>
            <a:ext cx="7313612" cy="4114800"/>
          </a:xfrm>
        </p:spPr>
        <p:txBody>
          <a:bodyPr/>
          <a:lstStyle/>
          <a:p>
            <a:pPr lvl="1" eaLnBrk="1" hangingPunct="1">
              <a:lnSpc>
                <a:spcPct val="80000"/>
              </a:lnSpc>
            </a:pPr>
            <a:r>
              <a:rPr lang="en-US" sz="2100" dirty="0" smtClean="0"/>
              <a:t>Identifies/Documents Mission Tasks</a:t>
            </a:r>
          </a:p>
          <a:p>
            <a:pPr lvl="2" eaLnBrk="1" hangingPunct="1">
              <a:lnSpc>
                <a:spcPct val="80000"/>
              </a:lnSpc>
            </a:pPr>
            <a:r>
              <a:rPr lang="en-US" sz="2000" dirty="0" smtClean="0"/>
              <a:t>Universal Naval Task List (UNTL)</a:t>
            </a:r>
          </a:p>
          <a:p>
            <a:pPr lvl="2" eaLnBrk="1" hangingPunct="1">
              <a:lnSpc>
                <a:spcPct val="80000"/>
              </a:lnSpc>
            </a:pPr>
            <a:r>
              <a:rPr lang="en-US" sz="2000" dirty="0" smtClean="0"/>
              <a:t>Mission Essential Tasks (METs)</a:t>
            </a:r>
          </a:p>
          <a:p>
            <a:pPr lvl="1" eaLnBrk="1" hangingPunct="1">
              <a:lnSpc>
                <a:spcPct val="80000"/>
              </a:lnSpc>
            </a:pPr>
            <a:r>
              <a:rPr lang="en-US" sz="2100" dirty="0" smtClean="0"/>
              <a:t>Documents primary/secondary platform missions that are derived from</a:t>
            </a:r>
          </a:p>
          <a:p>
            <a:pPr lvl="2" eaLnBrk="1" hangingPunct="1">
              <a:lnSpc>
                <a:spcPct val="80000"/>
              </a:lnSpc>
            </a:pPr>
            <a:r>
              <a:rPr lang="en-US" sz="2000" dirty="0" smtClean="0"/>
              <a:t>Capability Development Document (</a:t>
            </a:r>
            <a:r>
              <a:rPr lang="en-US" sz="2000" dirty="0" err="1" smtClean="0"/>
              <a:t>CDD</a:t>
            </a:r>
            <a:r>
              <a:rPr lang="en-US" sz="2000" dirty="0" smtClean="0"/>
              <a:t>)</a:t>
            </a:r>
          </a:p>
          <a:p>
            <a:pPr lvl="2" eaLnBrk="1" hangingPunct="1">
              <a:lnSpc>
                <a:spcPct val="80000"/>
              </a:lnSpc>
            </a:pPr>
            <a:r>
              <a:rPr lang="en-US" sz="2000" dirty="0" smtClean="0"/>
              <a:t>Initial Capabilities Document (</a:t>
            </a:r>
            <a:r>
              <a:rPr lang="en-US" sz="2000" dirty="0" err="1" smtClean="0"/>
              <a:t>ICD</a:t>
            </a:r>
            <a:r>
              <a:rPr lang="en-US" sz="2000" dirty="0" smtClean="0"/>
              <a:t>)</a:t>
            </a:r>
          </a:p>
          <a:p>
            <a:pPr lvl="2" eaLnBrk="1" hangingPunct="1">
              <a:lnSpc>
                <a:spcPct val="80000"/>
              </a:lnSpc>
            </a:pPr>
            <a:r>
              <a:rPr lang="en-US" sz="2000" dirty="0" smtClean="0"/>
              <a:t>Performance Based Specification (PBS)</a:t>
            </a:r>
          </a:p>
          <a:p>
            <a:pPr lvl="1" eaLnBrk="1" hangingPunct="1">
              <a:lnSpc>
                <a:spcPct val="80000"/>
              </a:lnSpc>
            </a:pPr>
            <a:r>
              <a:rPr lang="en-US" sz="2100" dirty="0" smtClean="0"/>
              <a:t>Creates Alignment </a:t>
            </a:r>
          </a:p>
          <a:p>
            <a:pPr lvl="2" eaLnBrk="1" hangingPunct="1">
              <a:lnSpc>
                <a:spcPct val="80000"/>
              </a:lnSpc>
            </a:pPr>
            <a:r>
              <a:rPr lang="en-US" sz="2000" dirty="0" smtClean="0"/>
              <a:t>Provides audit trail </a:t>
            </a:r>
          </a:p>
          <a:p>
            <a:pPr lvl="2" eaLnBrk="1" hangingPunct="1">
              <a:lnSpc>
                <a:spcPct val="80000"/>
              </a:lnSpc>
            </a:pPr>
            <a:r>
              <a:rPr lang="en-US" sz="2000" dirty="0" smtClean="0"/>
              <a:t>Mission-function-task </a:t>
            </a:r>
          </a:p>
          <a:p>
            <a:pPr lvl="1" eaLnBrk="1" hangingPunct="1">
              <a:lnSpc>
                <a:spcPct val="80000"/>
              </a:lnSpc>
            </a:pPr>
            <a:r>
              <a:rPr lang="en-US" sz="2100" dirty="0" smtClean="0"/>
              <a:t>Identifies the scope of training system</a:t>
            </a:r>
          </a:p>
          <a:p>
            <a:pPr lvl="1" eaLnBrk="1" hangingPunct="1">
              <a:lnSpc>
                <a:spcPct val="80000"/>
              </a:lnSpc>
            </a:pPr>
            <a:r>
              <a:rPr lang="en-US" sz="2100" dirty="0" smtClean="0"/>
              <a:t>Identifies draft MOE/</a:t>
            </a:r>
            <a:r>
              <a:rPr lang="en-US" sz="2100" dirty="0" err="1" smtClean="0"/>
              <a:t>MOPs</a:t>
            </a:r>
            <a:r>
              <a:rPr lang="en-US" sz="2100" dirty="0" smtClean="0"/>
              <a:t> (high level) </a:t>
            </a:r>
          </a:p>
          <a:p>
            <a:pPr lvl="2" eaLnBrk="1" hangingPunct="1">
              <a:lnSpc>
                <a:spcPct val="80000"/>
              </a:lnSpc>
            </a:pPr>
            <a:r>
              <a:rPr lang="en-US" sz="2000" dirty="0" smtClean="0"/>
              <a:t>Considers readiness evaluations</a:t>
            </a:r>
          </a:p>
          <a:p>
            <a:pPr lvl="2" eaLnBrk="1" hangingPunct="1">
              <a:lnSpc>
                <a:spcPct val="80000"/>
              </a:lnSpc>
            </a:pPr>
            <a:r>
              <a:rPr lang="en-US" sz="2000" dirty="0" smtClean="0"/>
              <a:t>Capabilities Based Matrix (Navy)</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7DF9BE0-4353-433E-A343-E01FF4A127E0}" type="slidenum">
              <a:rPr lang="en-US"/>
              <a:pPr/>
              <a:t>15</a:t>
            </a:fld>
            <a:endParaRPr lang="en-US"/>
          </a:p>
        </p:txBody>
      </p:sp>
      <p:sp>
        <p:nvSpPr>
          <p:cNvPr id="1585154" name="Rectangle 2"/>
          <p:cNvSpPr>
            <a:spLocks noGrp="1" noChangeArrowheads="1"/>
          </p:cNvSpPr>
          <p:nvPr>
            <p:ph type="title"/>
          </p:nvPr>
        </p:nvSpPr>
        <p:spPr>
          <a:xfrm>
            <a:off x="763588" y="114300"/>
            <a:ext cx="7620000" cy="576263"/>
          </a:xfrm>
        </p:spPr>
        <p:txBody>
          <a:bodyPr/>
          <a:lstStyle/>
          <a:p>
            <a:r>
              <a:rPr lang="en-US"/>
              <a:t>JCIDS Documents</a:t>
            </a:r>
          </a:p>
        </p:txBody>
      </p:sp>
      <p:sp>
        <p:nvSpPr>
          <p:cNvPr id="1585155" name="Rectangle 3"/>
          <p:cNvSpPr>
            <a:spLocks noGrp="1" noChangeArrowheads="1"/>
          </p:cNvSpPr>
          <p:nvPr>
            <p:ph type="body" idx="1"/>
          </p:nvPr>
        </p:nvSpPr>
        <p:spPr>
          <a:xfrm>
            <a:off x="838200" y="1495425"/>
            <a:ext cx="8237538" cy="4784725"/>
          </a:xfrm>
        </p:spPr>
        <p:txBody>
          <a:bodyPr/>
          <a:lstStyle/>
          <a:p>
            <a:pPr>
              <a:lnSpc>
                <a:spcPct val="90000"/>
              </a:lnSpc>
              <a:spcBef>
                <a:spcPct val="30000"/>
              </a:spcBef>
              <a:spcAft>
                <a:spcPct val="25000"/>
              </a:spcAft>
            </a:pPr>
            <a:r>
              <a:rPr lang="en-US" sz="2000" dirty="0"/>
              <a:t>Initial Capabilities Document (ICD)</a:t>
            </a:r>
          </a:p>
          <a:p>
            <a:pPr lvl="1">
              <a:lnSpc>
                <a:spcPct val="90000"/>
              </a:lnSpc>
              <a:spcBef>
                <a:spcPct val="30000"/>
              </a:spcBef>
              <a:spcAft>
                <a:spcPct val="25000"/>
              </a:spcAft>
            </a:pPr>
            <a:r>
              <a:rPr lang="en-US" sz="2000" dirty="0"/>
              <a:t>Identifies a capability gap or other deficiency</a:t>
            </a:r>
          </a:p>
          <a:p>
            <a:pPr lvl="1">
              <a:lnSpc>
                <a:spcPct val="90000"/>
              </a:lnSpc>
              <a:spcBef>
                <a:spcPct val="30000"/>
              </a:spcBef>
              <a:spcAft>
                <a:spcPct val="25000"/>
              </a:spcAft>
            </a:pPr>
            <a:r>
              <a:rPr lang="en-US" sz="2000" dirty="0"/>
              <a:t>Describes evaluation of DOTMLPF approaches</a:t>
            </a:r>
          </a:p>
          <a:p>
            <a:pPr lvl="1">
              <a:lnSpc>
                <a:spcPct val="90000"/>
              </a:lnSpc>
              <a:spcBef>
                <a:spcPct val="30000"/>
              </a:spcBef>
              <a:spcAft>
                <a:spcPct val="25000"/>
              </a:spcAft>
            </a:pPr>
            <a:r>
              <a:rPr lang="en-US" sz="2000" dirty="0"/>
              <a:t>Support </a:t>
            </a:r>
            <a:r>
              <a:rPr lang="en-US" sz="2000" dirty="0" err="1"/>
              <a:t>AoA</a:t>
            </a:r>
            <a:r>
              <a:rPr lang="en-US" sz="2000" dirty="0"/>
              <a:t>, Concept Refinement and Milestone A</a:t>
            </a:r>
          </a:p>
          <a:p>
            <a:pPr lvl="1">
              <a:lnSpc>
                <a:spcPct val="90000"/>
              </a:lnSpc>
              <a:spcBef>
                <a:spcPct val="30000"/>
              </a:spcBef>
              <a:spcAft>
                <a:spcPct val="25000"/>
              </a:spcAft>
            </a:pPr>
            <a:r>
              <a:rPr lang="en-US" sz="2000" dirty="0"/>
              <a:t>Not updated once approved</a:t>
            </a:r>
          </a:p>
          <a:p>
            <a:pPr>
              <a:lnSpc>
                <a:spcPct val="90000"/>
              </a:lnSpc>
              <a:spcBef>
                <a:spcPct val="30000"/>
              </a:spcBef>
              <a:spcAft>
                <a:spcPct val="25000"/>
              </a:spcAft>
            </a:pPr>
            <a:r>
              <a:rPr lang="en-US" sz="2000" dirty="0"/>
              <a:t>Capability Development Document (CDD)</a:t>
            </a:r>
          </a:p>
          <a:p>
            <a:pPr lvl="1">
              <a:lnSpc>
                <a:spcPct val="90000"/>
              </a:lnSpc>
              <a:spcBef>
                <a:spcPct val="30000"/>
              </a:spcBef>
              <a:spcAft>
                <a:spcPct val="25000"/>
              </a:spcAft>
            </a:pPr>
            <a:r>
              <a:rPr lang="en-US" sz="2000" dirty="0"/>
              <a:t>Identifies operational performance attributes of proposed system</a:t>
            </a:r>
          </a:p>
          <a:p>
            <a:pPr lvl="1">
              <a:lnSpc>
                <a:spcPct val="90000"/>
              </a:lnSpc>
              <a:spcBef>
                <a:spcPct val="30000"/>
              </a:spcBef>
              <a:spcAft>
                <a:spcPct val="25000"/>
              </a:spcAft>
            </a:pPr>
            <a:r>
              <a:rPr lang="en-US" sz="2000" dirty="0"/>
              <a:t>System specific, applies to single increment (in an evolutionary program)</a:t>
            </a:r>
          </a:p>
          <a:p>
            <a:pPr lvl="1">
              <a:lnSpc>
                <a:spcPct val="90000"/>
              </a:lnSpc>
              <a:spcBef>
                <a:spcPct val="30000"/>
              </a:spcBef>
              <a:spcAft>
                <a:spcPct val="25000"/>
              </a:spcAft>
            </a:pPr>
            <a:r>
              <a:rPr lang="en-US" sz="2000" dirty="0"/>
              <a:t>Results from Technology Development and supports Milestone B</a:t>
            </a:r>
          </a:p>
          <a:p>
            <a:pPr lvl="1">
              <a:lnSpc>
                <a:spcPct val="90000"/>
              </a:lnSpc>
              <a:spcBef>
                <a:spcPct val="30000"/>
              </a:spcBef>
              <a:spcAft>
                <a:spcPct val="25000"/>
              </a:spcAft>
            </a:pPr>
            <a:r>
              <a:rPr lang="en-US" sz="2000" dirty="0"/>
              <a:t>Updated or rewritten for subsequent increments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CCD0384-13BA-42BD-A813-933E06DB8906}" type="slidenum">
              <a:rPr lang="en-US"/>
              <a:pPr/>
              <a:t>16</a:t>
            </a:fld>
            <a:endParaRPr lang="en-US"/>
          </a:p>
        </p:txBody>
      </p:sp>
      <p:sp>
        <p:nvSpPr>
          <p:cNvPr id="1554434" name="Rectangle 2"/>
          <p:cNvSpPr>
            <a:spLocks noGrp="1" noChangeArrowheads="1"/>
          </p:cNvSpPr>
          <p:nvPr>
            <p:ph type="title"/>
          </p:nvPr>
        </p:nvSpPr>
        <p:spPr>
          <a:xfrm>
            <a:off x="763588" y="152400"/>
            <a:ext cx="7620000" cy="576263"/>
          </a:xfrm>
        </p:spPr>
        <p:txBody>
          <a:bodyPr/>
          <a:lstStyle/>
          <a:p>
            <a:r>
              <a:rPr lang="en-US"/>
              <a:t>JCIDS Documents (cont’d)</a:t>
            </a:r>
          </a:p>
        </p:txBody>
      </p:sp>
      <p:sp>
        <p:nvSpPr>
          <p:cNvPr id="1554435" name="Rectangle 3"/>
          <p:cNvSpPr>
            <a:spLocks noGrp="1" noChangeArrowheads="1"/>
          </p:cNvSpPr>
          <p:nvPr>
            <p:ph type="body" idx="1"/>
          </p:nvPr>
        </p:nvSpPr>
        <p:spPr>
          <a:xfrm>
            <a:off x="838200" y="1066800"/>
            <a:ext cx="8237538" cy="4341813"/>
          </a:xfrm>
        </p:spPr>
        <p:txBody>
          <a:bodyPr/>
          <a:lstStyle/>
          <a:p>
            <a:pPr>
              <a:lnSpc>
                <a:spcPct val="90000"/>
              </a:lnSpc>
              <a:spcBef>
                <a:spcPct val="30000"/>
              </a:spcBef>
              <a:spcAft>
                <a:spcPct val="25000"/>
              </a:spcAft>
            </a:pPr>
            <a:r>
              <a:rPr lang="en-US" sz="2000" dirty="0"/>
              <a:t>Capability Production Document (CPD)</a:t>
            </a:r>
          </a:p>
          <a:p>
            <a:pPr lvl="1">
              <a:lnSpc>
                <a:spcPct val="90000"/>
              </a:lnSpc>
              <a:spcBef>
                <a:spcPct val="30000"/>
              </a:spcBef>
              <a:spcAft>
                <a:spcPct val="25000"/>
              </a:spcAft>
            </a:pPr>
            <a:r>
              <a:rPr lang="en-US" sz="1800" dirty="0"/>
              <a:t>Identifies production attributes for a single increment of a program</a:t>
            </a:r>
          </a:p>
          <a:p>
            <a:pPr lvl="1">
              <a:lnSpc>
                <a:spcPct val="90000"/>
              </a:lnSpc>
              <a:spcBef>
                <a:spcPct val="30000"/>
              </a:spcBef>
              <a:spcAft>
                <a:spcPct val="25000"/>
              </a:spcAft>
            </a:pPr>
            <a:r>
              <a:rPr lang="en-US" sz="1800" dirty="0"/>
              <a:t>Prepared during System Development and Demonstration</a:t>
            </a:r>
          </a:p>
          <a:p>
            <a:pPr lvl="1">
              <a:lnSpc>
                <a:spcPct val="90000"/>
              </a:lnSpc>
              <a:spcBef>
                <a:spcPct val="30000"/>
              </a:spcBef>
              <a:spcAft>
                <a:spcPct val="25000"/>
              </a:spcAft>
            </a:pPr>
            <a:r>
              <a:rPr lang="en-US" sz="1800" dirty="0"/>
              <a:t>Rewritten for each increment in a evolutionary program</a:t>
            </a:r>
          </a:p>
          <a:p>
            <a:pPr>
              <a:lnSpc>
                <a:spcPct val="90000"/>
              </a:lnSpc>
              <a:spcBef>
                <a:spcPct val="30000"/>
              </a:spcBef>
              <a:spcAft>
                <a:spcPct val="25000"/>
              </a:spcAft>
            </a:pPr>
            <a:r>
              <a:rPr lang="en-US" sz="2000" dirty="0"/>
              <a:t>Capstone Requirements Document (CRD)</a:t>
            </a:r>
          </a:p>
          <a:p>
            <a:pPr lvl="1">
              <a:lnSpc>
                <a:spcPct val="90000"/>
              </a:lnSpc>
              <a:spcBef>
                <a:spcPct val="30000"/>
              </a:spcBef>
              <a:spcAft>
                <a:spcPct val="25000"/>
              </a:spcAft>
            </a:pPr>
            <a:r>
              <a:rPr lang="en-US" sz="1800" dirty="0"/>
              <a:t>Describes overarching thresholds/goals and standards in functional areas</a:t>
            </a:r>
          </a:p>
          <a:p>
            <a:pPr lvl="1">
              <a:lnSpc>
                <a:spcPct val="90000"/>
              </a:lnSpc>
              <a:spcBef>
                <a:spcPct val="30000"/>
              </a:spcBef>
              <a:spcAft>
                <a:spcPct val="25000"/>
              </a:spcAft>
            </a:pPr>
            <a:r>
              <a:rPr lang="en-US" sz="1800" dirty="0"/>
              <a:t>Especially for family-of-systems or system-of-systems approaches</a:t>
            </a:r>
          </a:p>
          <a:p>
            <a:pPr lvl="1">
              <a:lnSpc>
                <a:spcPct val="90000"/>
              </a:lnSpc>
              <a:spcBef>
                <a:spcPct val="30000"/>
              </a:spcBef>
              <a:spcAft>
                <a:spcPct val="25000"/>
              </a:spcAft>
            </a:pPr>
            <a:r>
              <a:rPr lang="en-US" sz="1800" dirty="0"/>
              <a:t>Developed only at JROC direction</a:t>
            </a:r>
          </a:p>
          <a:p>
            <a:pPr lvl="1">
              <a:lnSpc>
                <a:spcPct val="90000"/>
              </a:lnSpc>
              <a:spcBef>
                <a:spcPct val="30000"/>
              </a:spcBef>
              <a:spcAft>
                <a:spcPct val="25000"/>
              </a:spcAft>
            </a:pPr>
            <a:r>
              <a:rPr lang="en-US" sz="1800" dirty="0"/>
              <a:t>Eventually to be replaced by integrated architectures</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Grp="1" noChangeArrowheads="1"/>
          </p:cNvSpPr>
          <p:nvPr>
            <p:ph type="sldNum" sz="quarter" idx="12"/>
          </p:nvPr>
        </p:nvSpPr>
        <p:spPr>
          <a:ln/>
        </p:spPr>
        <p:txBody>
          <a:bodyPr/>
          <a:lstStyle/>
          <a:p>
            <a:pPr>
              <a:defRPr/>
            </a:pPr>
            <a:fld id="{3DE6BFAF-D97A-4326-B19E-F57BAF4049D8}" type="slidenum">
              <a:rPr lang="en-US"/>
              <a:pPr>
                <a:defRPr/>
              </a:pPr>
              <a:t>17</a:t>
            </a:fld>
            <a:endParaRPr lang="en-US"/>
          </a:p>
        </p:txBody>
      </p:sp>
      <p:sp>
        <p:nvSpPr>
          <p:cNvPr id="17410" name="Rectangle 2"/>
          <p:cNvSpPr>
            <a:spLocks noGrp="1" noChangeArrowheads="1"/>
          </p:cNvSpPr>
          <p:nvPr>
            <p:ph type="title"/>
          </p:nvPr>
        </p:nvSpPr>
        <p:spPr>
          <a:xfrm>
            <a:off x="685800" y="76200"/>
            <a:ext cx="7770813" cy="1143000"/>
          </a:xfrm>
        </p:spPr>
        <p:txBody>
          <a:bodyPr/>
          <a:lstStyle/>
          <a:p>
            <a:pPr algn="ctr" eaLnBrk="1" hangingPunct="1"/>
            <a:r>
              <a:rPr lang="en-US" b="1" dirty="0" smtClean="0"/>
              <a:t>TDFA – Function Analysis Phase</a:t>
            </a:r>
          </a:p>
        </p:txBody>
      </p:sp>
      <p:sp>
        <p:nvSpPr>
          <p:cNvPr id="17411" name="Rectangle 3"/>
          <p:cNvSpPr>
            <a:spLocks noGrp="1" noChangeArrowheads="1"/>
          </p:cNvSpPr>
          <p:nvPr>
            <p:ph type="body" idx="1"/>
          </p:nvPr>
        </p:nvSpPr>
        <p:spPr/>
        <p:txBody>
          <a:bodyPr/>
          <a:lstStyle/>
          <a:p>
            <a:pPr lvl="1" eaLnBrk="1" hangingPunct="1"/>
            <a:r>
              <a:rPr lang="en-US" dirty="0" smtClean="0"/>
              <a:t>Identifies functions required to satisfy primary and secondary missions</a:t>
            </a:r>
          </a:p>
          <a:p>
            <a:pPr lvl="1" eaLnBrk="1" hangingPunct="1"/>
            <a:r>
              <a:rPr lang="en-US" dirty="0" smtClean="0"/>
              <a:t>Documents high level performance measures for each function</a:t>
            </a:r>
          </a:p>
          <a:p>
            <a:pPr lvl="2" eaLnBrk="1" hangingPunct="1"/>
            <a:r>
              <a:rPr lang="en-US" dirty="0" smtClean="0"/>
              <a:t>Mission Essential Tasks (METs)</a:t>
            </a:r>
          </a:p>
          <a:p>
            <a:pPr lvl="2" eaLnBrk="1" hangingPunct="1"/>
            <a:r>
              <a:rPr lang="en-US" dirty="0" smtClean="0"/>
              <a:t>Tactical Situations (TACSITs) Scenarios</a:t>
            </a:r>
          </a:p>
          <a:p>
            <a:pPr lvl="1" eaLnBrk="1" hangingPunct="1"/>
            <a:r>
              <a:rPr lang="en-US" dirty="0" smtClean="0"/>
              <a:t>Defines operational relationships between functions</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Grp="1" noChangeArrowheads="1"/>
          </p:cNvSpPr>
          <p:nvPr>
            <p:ph type="sldNum" sz="quarter" idx="12"/>
          </p:nvPr>
        </p:nvSpPr>
        <p:spPr>
          <a:ln/>
        </p:spPr>
        <p:txBody>
          <a:bodyPr/>
          <a:lstStyle/>
          <a:p>
            <a:pPr>
              <a:defRPr/>
            </a:pPr>
            <a:fld id="{1267602D-69AF-4DEF-8A16-86A8CF68A61C}" type="slidenum">
              <a:rPr lang="en-US"/>
              <a:pPr>
                <a:defRPr/>
              </a:pPr>
              <a:t>18</a:t>
            </a:fld>
            <a:endParaRPr lang="en-US"/>
          </a:p>
        </p:txBody>
      </p:sp>
      <p:sp>
        <p:nvSpPr>
          <p:cNvPr id="18434" name="Rectangle 2"/>
          <p:cNvSpPr>
            <a:spLocks noGrp="1" noChangeArrowheads="1"/>
          </p:cNvSpPr>
          <p:nvPr>
            <p:ph type="title"/>
          </p:nvPr>
        </p:nvSpPr>
        <p:spPr>
          <a:xfrm>
            <a:off x="1066800" y="381000"/>
            <a:ext cx="7618413" cy="838200"/>
          </a:xfrm>
        </p:spPr>
        <p:txBody>
          <a:bodyPr/>
          <a:lstStyle/>
          <a:p>
            <a:pPr algn="ctr" eaLnBrk="1" hangingPunct="1"/>
            <a:r>
              <a:rPr lang="en-US" b="1" dirty="0" smtClean="0"/>
              <a:t>TDFA – Function Analysis Phase</a:t>
            </a:r>
          </a:p>
        </p:txBody>
      </p:sp>
      <p:sp>
        <p:nvSpPr>
          <p:cNvPr id="18435" name="Rectangle 3"/>
          <p:cNvSpPr>
            <a:spLocks noGrp="1" noChangeArrowheads="1"/>
          </p:cNvSpPr>
          <p:nvPr>
            <p:ph type="body" idx="1"/>
          </p:nvPr>
        </p:nvSpPr>
        <p:spPr>
          <a:xfrm>
            <a:off x="1370013" y="1524000"/>
            <a:ext cx="7313612" cy="4114800"/>
          </a:xfrm>
        </p:spPr>
        <p:txBody>
          <a:bodyPr/>
          <a:lstStyle/>
          <a:p>
            <a:pPr eaLnBrk="1" hangingPunct="1"/>
            <a:r>
              <a:rPr lang="en-US" dirty="0" smtClean="0"/>
              <a:t>Should Use Department of Defense Architecture Framework (DODAF)*</a:t>
            </a:r>
          </a:p>
          <a:p>
            <a:pPr lvl="1" eaLnBrk="1" hangingPunct="1"/>
            <a:r>
              <a:rPr lang="en-US" dirty="0" smtClean="0"/>
              <a:t>What is an architecture</a:t>
            </a:r>
          </a:p>
          <a:p>
            <a:pPr lvl="2" eaLnBrk="1" hangingPunct="1"/>
            <a:r>
              <a:rPr lang="en-US" dirty="0" smtClean="0"/>
              <a:t>“…The fundamental organization of a system embodied in its components there relationships with each other, into the environment, and the principals' guiding its design and evolution.”</a:t>
            </a:r>
          </a:p>
          <a:p>
            <a:pPr lvl="2" eaLnBrk="1" hangingPunct="1">
              <a:buFont typeface="Wingdings" pitchFamily="2" charset="2"/>
              <a:buNone/>
            </a:pPr>
            <a:r>
              <a:rPr lang="en-US" dirty="0" smtClean="0"/>
              <a:t>				</a:t>
            </a:r>
            <a:r>
              <a:rPr lang="en-US" sz="1800" dirty="0" smtClean="0"/>
              <a:t>IEEE STD 1471, 2000</a:t>
            </a:r>
            <a:endParaRPr lang="en-US" dirty="0" smtClean="0"/>
          </a:p>
          <a:p>
            <a:pPr eaLnBrk="1" hangingPunct="1">
              <a:buFont typeface="Wingdings" pitchFamily="2" charset="2"/>
              <a:buNone/>
            </a:pPr>
            <a:endParaRPr lang="en-US" sz="2000" dirty="0" smtClean="0"/>
          </a:p>
          <a:p>
            <a:pPr eaLnBrk="1" hangingPunct="1">
              <a:buFont typeface="Wingdings" pitchFamily="2" charset="2"/>
              <a:buNone/>
            </a:pPr>
            <a:r>
              <a:rPr lang="en-US" sz="2000" dirty="0" smtClean="0"/>
              <a:t>*MODAF /UPDM also considered</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Grp="1" noChangeArrowheads="1"/>
          </p:cNvSpPr>
          <p:nvPr>
            <p:ph type="sldNum" sz="quarter" idx="12"/>
          </p:nvPr>
        </p:nvSpPr>
        <p:spPr>
          <a:ln/>
        </p:spPr>
        <p:txBody>
          <a:bodyPr/>
          <a:lstStyle/>
          <a:p>
            <a:pPr>
              <a:defRPr/>
            </a:pPr>
            <a:fld id="{0849E60A-61EF-4D6C-B45C-F7CB46F00E10}" type="slidenum">
              <a:rPr lang="en-US"/>
              <a:pPr>
                <a:defRPr/>
              </a:pPr>
              <a:t>19</a:t>
            </a:fld>
            <a:endParaRPr lang="en-US"/>
          </a:p>
        </p:txBody>
      </p:sp>
      <p:pic>
        <p:nvPicPr>
          <p:cNvPr id="19458" name="Object 1"/>
          <p:cNvPicPr>
            <a:picLocks noChangeArrowheads="1"/>
          </p:cNvPicPr>
          <p:nvPr/>
        </p:nvPicPr>
        <p:blipFill>
          <a:blip r:embed="rId3" cstate="print"/>
          <a:srcRect t="-227" r="-1561" b="-409"/>
          <a:stretch>
            <a:fillRect/>
          </a:stretch>
        </p:blipFill>
        <p:spPr bwMode="auto">
          <a:xfrm>
            <a:off x="457200" y="1600200"/>
            <a:ext cx="8077200" cy="4648200"/>
          </a:xfrm>
          <a:prstGeom prst="rect">
            <a:avLst/>
          </a:prstGeom>
          <a:noFill/>
          <a:ln w="9525">
            <a:noFill/>
            <a:miter lim="800000"/>
            <a:headEnd/>
            <a:tailEnd/>
          </a:ln>
        </p:spPr>
      </p:pic>
      <p:sp>
        <p:nvSpPr>
          <p:cNvPr id="19459" name="Rectangle 2"/>
          <p:cNvSpPr>
            <a:spLocks noGrp="1" noChangeArrowheads="1"/>
          </p:cNvSpPr>
          <p:nvPr>
            <p:ph type="title"/>
          </p:nvPr>
        </p:nvSpPr>
        <p:spPr>
          <a:xfrm>
            <a:off x="1295400" y="381000"/>
            <a:ext cx="7313613" cy="762000"/>
          </a:xfrm>
        </p:spPr>
        <p:txBody>
          <a:bodyPr/>
          <a:lstStyle/>
          <a:p>
            <a:pPr algn="ctr" eaLnBrk="1" hangingPunct="1"/>
            <a:r>
              <a:rPr lang="en-US" b="1" smtClean="0"/>
              <a:t>6-Step DODAF Process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Grp="1" noChangeArrowheads="1"/>
          </p:cNvSpPr>
          <p:nvPr>
            <p:ph type="sldNum" sz="quarter" idx="12"/>
          </p:nvPr>
        </p:nvSpPr>
        <p:spPr>
          <a:ln/>
        </p:spPr>
        <p:txBody>
          <a:bodyPr/>
          <a:lstStyle/>
          <a:p>
            <a:pPr>
              <a:defRPr/>
            </a:pPr>
            <a:fld id="{7E2746A2-F559-43CF-A69B-0BECB6CC1788}" type="slidenum">
              <a:rPr lang="en-US"/>
              <a:pPr>
                <a:defRPr/>
              </a:pPr>
              <a:t>2</a:t>
            </a:fld>
            <a:endParaRPr lang="en-US"/>
          </a:p>
        </p:txBody>
      </p:sp>
      <p:sp>
        <p:nvSpPr>
          <p:cNvPr id="7170" name="Rectangle 2"/>
          <p:cNvSpPr>
            <a:spLocks noGrp="1" noChangeArrowheads="1"/>
          </p:cNvSpPr>
          <p:nvPr>
            <p:ph type="title"/>
          </p:nvPr>
        </p:nvSpPr>
        <p:spPr>
          <a:xfrm>
            <a:off x="1371600" y="304800"/>
            <a:ext cx="7313613" cy="838200"/>
          </a:xfrm>
        </p:spPr>
        <p:txBody>
          <a:bodyPr/>
          <a:lstStyle/>
          <a:p>
            <a:pPr algn="ctr" eaLnBrk="1" hangingPunct="1"/>
            <a:r>
              <a:rPr lang="en-US" sz="4000" b="1" smtClean="0"/>
              <a:t>Overview</a:t>
            </a:r>
            <a:endParaRPr lang="en-US" b="1" smtClean="0"/>
          </a:p>
        </p:txBody>
      </p:sp>
      <p:sp>
        <p:nvSpPr>
          <p:cNvPr id="7171" name="Rectangle 3"/>
          <p:cNvSpPr>
            <a:spLocks noGrp="1" noChangeArrowheads="1"/>
          </p:cNvSpPr>
          <p:nvPr>
            <p:ph type="body" idx="1"/>
          </p:nvPr>
        </p:nvSpPr>
        <p:spPr>
          <a:xfrm>
            <a:off x="990600" y="1447800"/>
            <a:ext cx="7620000" cy="4800600"/>
          </a:xfrm>
        </p:spPr>
        <p:txBody>
          <a:bodyPr/>
          <a:lstStyle/>
          <a:p>
            <a:pPr eaLnBrk="1" hangingPunct="1"/>
            <a:r>
              <a:rPr lang="en-US" dirty="0" smtClean="0"/>
              <a:t>Goal</a:t>
            </a:r>
          </a:p>
          <a:p>
            <a:pPr eaLnBrk="1" hangingPunct="1"/>
            <a:r>
              <a:rPr lang="en-US" dirty="0" smtClean="0"/>
              <a:t>Sample Projects </a:t>
            </a:r>
          </a:p>
          <a:p>
            <a:pPr eaLnBrk="1" hangingPunct="1"/>
            <a:r>
              <a:rPr lang="en-US" dirty="0" smtClean="0"/>
              <a:t>Typical Approach to Front End Analysis (FEA)</a:t>
            </a:r>
          </a:p>
          <a:p>
            <a:pPr eaLnBrk="1" hangingPunct="1"/>
            <a:r>
              <a:rPr lang="en-US" dirty="0" smtClean="0"/>
              <a:t>Issues with Typical Approach</a:t>
            </a:r>
          </a:p>
          <a:p>
            <a:pPr eaLnBrk="1" hangingPunct="1"/>
            <a:r>
              <a:rPr lang="en-US" dirty="0" smtClean="0"/>
              <a:t>Recommended Approach</a:t>
            </a:r>
          </a:p>
          <a:p>
            <a:pPr eaLnBrk="1" hangingPunct="1"/>
            <a:r>
              <a:rPr lang="en-US" dirty="0" smtClean="0"/>
              <a:t>Top Down Functional Analysis (TDFA)</a:t>
            </a:r>
          </a:p>
          <a:p>
            <a:pPr eaLnBrk="1" hangingPunct="1"/>
            <a:r>
              <a:rPr lang="en-US" dirty="0" smtClean="0"/>
              <a:t>Applying DODAF</a:t>
            </a:r>
          </a:p>
          <a:p>
            <a:pPr eaLnBrk="1" hangingPunct="1"/>
            <a:r>
              <a:rPr lang="en-US" dirty="0" smtClean="0"/>
              <a:t>Summary</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Grp="1" noChangeArrowheads="1"/>
          </p:cNvSpPr>
          <p:nvPr>
            <p:ph type="sldNum" sz="quarter" idx="12"/>
          </p:nvPr>
        </p:nvSpPr>
        <p:spPr>
          <a:ln/>
        </p:spPr>
        <p:txBody>
          <a:bodyPr/>
          <a:lstStyle/>
          <a:p>
            <a:pPr>
              <a:defRPr/>
            </a:pPr>
            <a:fld id="{1BC977E8-2745-4C27-8B22-EDCBE7130A55}" type="slidenum">
              <a:rPr lang="en-US"/>
              <a:pPr>
                <a:defRPr/>
              </a:pPr>
              <a:t>20</a:t>
            </a:fld>
            <a:endParaRPr lang="en-US"/>
          </a:p>
        </p:txBody>
      </p:sp>
      <p:sp>
        <p:nvSpPr>
          <p:cNvPr id="20482" name="Rectangle 2"/>
          <p:cNvSpPr>
            <a:spLocks noGrp="1" noChangeArrowheads="1"/>
          </p:cNvSpPr>
          <p:nvPr>
            <p:ph type="title"/>
          </p:nvPr>
        </p:nvSpPr>
        <p:spPr>
          <a:xfrm>
            <a:off x="1371600" y="990600"/>
            <a:ext cx="7313613" cy="1143000"/>
          </a:xfrm>
        </p:spPr>
        <p:txBody>
          <a:bodyPr/>
          <a:lstStyle/>
          <a:p>
            <a:pPr algn="ctr" eaLnBrk="1" hangingPunct="1"/>
            <a:r>
              <a:rPr lang="en-US" b="1" smtClean="0"/>
              <a:t>DODAF - Step 1</a:t>
            </a:r>
            <a:br>
              <a:rPr lang="en-US" b="1" smtClean="0"/>
            </a:br>
            <a:r>
              <a:rPr lang="en-US" b="1" smtClean="0"/>
              <a:t>Analyze Platform CONOP</a:t>
            </a:r>
            <a:r>
              <a:rPr lang="en-US" smtClean="0"/>
              <a:t/>
            </a:r>
            <a:br>
              <a:rPr lang="en-US" smtClean="0"/>
            </a:br>
            <a:r>
              <a:rPr lang="en-US" b="1" smtClean="0"/>
              <a:t> </a:t>
            </a:r>
          </a:p>
        </p:txBody>
      </p:sp>
      <p:sp>
        <p:nvSpPr>
          <p:cNvPr id="20483" name="Rectangle 3"/>
          <p:cNvSpPr>
            <a:spLocks noGrp="1" noChangeArrowheads="1"/>
          </p:cNvSpPr>
          <p:nvPr>
            <p:ph type="body" idx="1"/>
          </p:nvPr>
        </p:nvSpPr>
        <p:spPr/>
        <p:txBody>
          <a:bodyPr/>
          <a:lstStyle/>
          <a:p>
            <a:pPr eaLnBrk="1" hangingPunct="1"/>
            <a:endParaRPr lang="en-US" dirty="0" smtClean="0"/>
          </a:p>
          <a:p>
            <a:pPr lvl="1" eaLnBrk="1" hangingPunct="1"/>
            <a:r>
              <a:rPr lang="en-US" dirty="0" smtClean="0"/>
              <a:t>Must consider Mission Essential Tasks</a:t>
            </a:r>
          </a:p>
          <a:p>
            <a:pPr lvl="1" eaLnBrk="1" hangingPunct="1">
              <a:buNone/>
            </a:pPr>
            <a:r>
              <a:rPr lang="en-US" dirty="0" smtClean="0"/>
              <a:t>(serves as “high-level” foundation)</a:t>
            </a:r>
          </a:p>
          <a:p>
            <a:pPr lvl="1" eaLnBrk="1" hangingPunct="1"/>
            <a:r>
              <a:rPr lang="en-US" dirty="0" smtClean="0"/>
              <a:t>Derived from DODAF OV-1 Views</a:t>
            </a:r>
          </a:p>
          <a:p>
            <a:pPr lvl="1" eaLnBrk="1" hangingPunct="1"/>
            <a:r>
              <a:rPr lang="en-US" dirty="0" smtClean="0"/>
              <a:t>Graphically depicts TACSITs</a:t>
            </a:r>
          </a:p>
          <a:p>
            <a:pPr lvl="1" eaLnBrk="1" hangingPunct="1"/>
            <a:r>
              <a:rPr lang="en-US" dirty="0" smtClean="0"/>
              <a:t>Creates different mission scenarios </a:t>
            </a:r>
          </a:p>
          <a:p>
            <a:pPr lvl="1" eaLnBrk="1" hangingPunct="1"/>
            <a:r>
              <a:rPr lang="en-US" dirty="0" smtClean="0"/>
              <a:t>Requires determination of functions necessary to accomplish mission</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AutoShape 2"/>
          <p:cNvSpPr>
            <a:spLocks noChangeArrowheads="1"/>
          </p:cNvSpPr>
          <p:nvPr/>
        </p:nvSpPr>
        <p:spPr bwMode="auto">
          <a:xfrm>
            <a:off x="1276350" y="80963"/>
            <a:ext cx="5334000" cy="509111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FFCCCC"/>
              </a:gs>
              <a:gs pos="100000">
                <a:srgbClr val="FFFFCC"/>
              </a:gs>
            </a:gsLst>
            <a:lin ang="5400000" scaled="1"/>
          </a:gradFill>
          <a:ln w="9525">
            <a:noFill/>
            <a:miter lim="800000"/>
            <a:headEnd/>
            <a:tailEnd/>
          </a:ln>
          <a:effectLst/>
        </p:spPr>
        <p:txBody>
          <a:bodyPr wrap="none" anchor="ctr"/>
          <a:lstStyle/>
          <a:p>
            <a:endParaRPr lang="en-US"/>
          </a:p>
        </p:txBody>
      </p:sp>
      <p:sp>
        <p:nvSpPr>
          <p:cNvPr id="18435" name="Rectangle 3"/>
          <p:cNvSpPr>
            <a:spLocks noChangeArrowheads="1"/>
          </p:cNvSpPr>
          <p:nvPr/>
        </p:nvSpPr>
        <p:spPr bwMode="auto">
          <a:xfrm>
            <a:off x="1588" y="4498975"/>
            <a:ext cx="9140825" cy="2357438"/>
          </a:xfrm>
          <a:prstGeom prst="rect">
            <a:avLst/>
          </a:prstGeom>
          <a:solidFill>
            <a:srgbClr val="CCFFCC">
              <a:alpha val="50000"/>
            </a:srgbClr>
          </a:solidFill>
          <a:ln w="9525">
            <a:noFill/>
            <a:miter lim="800000"/>
            <a:headEnd/>
            <a:tailEnd/>
          </a:ln>
          <a:effectLst/>
        </p:spPr>
        <p:txBody>
          <a:bodyPr wrap="none" anchor="ctr"/>
          <a:lstStyle/>
          <a:p>
            <a:endParaRPr lang="en-US"/>
          </a:p>
        </p:txBody>
      </p:sp>
      <p:grpSp>
        <p:nvGrpSpPr>
          <p:cNvPr id="2" name="Group 4"/>
          <p:cNvGrpSpPr>
            <a:grpSpLocks/>
          </p:cNvGrpSpPr>
          <p:nvPr/>
        </p:nvGrpSpPr>
        <p:grpSpPr bwMode="auto">
          <a:xfrm>
            <a:off x="2500313" y="552450"/>
            <a:ext cx="2514600" cy="1371600"/>
            <a:chOff x="1278" y="627"/>
            <a:chExt cx="1584" cy="864"/>
          </a:xfrm>
        </p:grpSpPr>
        <p:sp>
          <p:nvSpPr>
            <p:cNvPr id="18437" name="Rectangle 5"/>
            <p:cNvSpPr>
              <a:spLocks noChangeArrowheads="1"/>
            </p:cNvSpPr>
            <p:nvPr/>
          </p:nvSpPr>
          <p:spPr bwMode="auto">
            <a:xfrm>
              <a:off x="1278" y="627"/>
              <a:ext cx="1584" cy="864"/>
            </a:xfrm>
            <a:prstGeom prst="rect">
              <a:avLst/>
            </a:prstGeom>
            <a:gradFill rotWithShape="0">
              <a:gsLst>
                <a:gs pos="0">
                  <a:srgbClr val="006600"/>
                </a:gs>
                <a:gs pos="100000">
                  <a:schemeClr val="accent2"/>
                </a:gs>
              </a:gsLst>
              <a:lin ang="0" scaled="1"/>
            </a:gradFill>
            <a:ln w="9525">
              <a:solidFill>
                <a:schemeClr val="tx1"/>
              </a:solidFill>
              <a:miter lim="800000"/>
              <a:headEnd/>
              <a:tailEnd/>
            </a:ln>
            <a:effectLst/>
          </p:spPr>
          <p:txBody>
            <a:bodyPr wrap="none" anchor="ctr"/>
            <a:lstStyle/>
            <a:p>
              <a:endParaRPr lang="en-US"/>
            </a:p>
          </p:txBody>
        </p:sp>
        <p:sp>
          <p:nvSpPr>
            <p:cNvPr id="18438" name="Text Box 6"/>
            <p:cNvSpPr txBox="1">
              <a:spLocks noChangeArrowheads="1"/>
            </p:cNvSpPr>
            <p:nvPr/>
          </p:nvSpPr>
          <p:spPr bwMode="auto">
            <a:xfrm>
              <a:off x="1332" y="646"/>
              <a:ext cx="1475" cy="826"/>
            </a:xfrm>
            <a:prstGeom prst="rect">
              <a:avLst/>
            </a:prstGeom>
            <a:gradFill rotWithShape="0">
              <a:gsLst>
                <a:gs pos="0">
                  <a:srgbClr val="006600"/>
                </a:gs>
                <a:gs pos="100000">
                  <a:schemeClr val="accent2"/>
                </a:gs>
              </a:gsLst>
              <a:lin ang="0" scaled="1"/>
            </a:gradFill>
            <a:ln w="9525">
              <a:noFill/>
              <a:miter lim="800000"/>
              <a:headEnd/>
              <a:tailEnd/>
            </a:ln>
            <a:effectLst/>
          </p:spPr>
          <p:txBody>
            <a:bodyPr wrap="none">
              <a:spAutoFit/>
            </a:bodyPr>
            <a:lstStyle/>
            <a:p>
              <a:pPr algn="ctr"/>
              <a:r>
                <a:rPr lang="en-US" sz="2000" b="1">
                  <a:solidFill>
                    <a:schemeClr val="bg1"/>
                  </a:solidFill>
                  <a:latin typeface="Arial" charset="0"/>
                  <a:cs typeface="Times New Roman" pitchFamily="18" charset="0"/>
                </a:rPr>
                <a:t>Strategic National</a:t>
              </a:r>
            </a:p>
            <a:p>
              <a:pPr algn="ctr"/>
              <a:r>
                <a:rPr lang="en-US" sz="2000" b="1">
                  <a:solidFill>
                    <a:schemeClr val="bg1"/>
                  </a:solidFill>
                  <a:latin typeface="Arial" charset="0"/>
                  <a:cs typeface="Times New Roman" pitchFamily="18" charset="0"/>
                </a:rPr>
                <a:t>Strategic Theater</a:t>
              </a:r>
            </a:p>
            <a:p>
              <a:pPr algn="ctr"/>
              <a:r>
                <a:rPr lang="en-US" sz="2000" b="1">
                  <a:solidFill>
                    <a:schemeClr val="bg1"/>
                  </a:solidFill>
                  <a:latin typeface="Arial" charset="0"/>
                  <a:cs typeface="Times New Roman" pitchFamily="18" charset="0"/>
                </a:rPr>
                <a:t>Operational</a:t>
              </a:r>
            </a:p>
            <a:p>
              <a:pPr algn="ctr"/>
              <a:r>
                <a:rPr lang="en-US" sz="2000" b="1">
                  <a:solidFill>
                    <a:schemeClr val="bg1"/>
                  </a:solidFill>
                  <a:latin typeface="Arial" charset="0"/>
                  <a:cs typeface="Times New Roman" pitchFamily="18" charset="0"/>
                </a:rPr>
                <a:t>Tactical</a:t>
              </a:r>
            </a:p>
          </p:txBody>
        </p:sp>
      </p:grpSp>
      <p:pic>
        <p:nvPicPr>
          <p:cNvPr id="18439" name="Picture 7" descr="C:\Program Files\Common Files\Microsoft Shared\Clipart\cagcat50\PE01561_.wmf"/>
          <p:cNvPicPr>
            <a:picLocks noChangeAspect="1" noChangeArrowheads="1"/>
          </p:cNvPicPr>
          <p:nvPr/>
        </p:nvPicPr>
        <p:blipFill>
          <a:blip r:embed="rId3" cstate="print"/>
          <a:srcRect/>
          <a:stretch>
            <a:fillRect/>
          </a:stretch>
        </p:blipFill>
        <p:spPr bwMode="auto">
          <a:xfrm>
            <a:off x="5521325" y="238125"/>
            <a:ext cx="2084388" cy="1381125"/>
          </a:xfrm>
          <a:prstGeom prst="rect">
            <a:avLst/>
          </a:prstGeom>
          <a:noFill/>
        </p:spPr>
      </p:pic>
      <p:sp>
        <p:nvSpPr>
          <p:cNvPr id="18440" name="Rectangle 8"/>
          <p:cNvSpPr>
            <a:spLocks noChangeArrowheads="1"/>
          </p:cNvSpPr>
          <p:nvPr/>
        </p:nvSpPr>
        <p:spPr bwMode="auto">
          <a:xfrm>
            <a:off x="1588" y="2576513"/>
            <a:ext cx="9140825" cy="1066800"/>
          </a:xfrm>
          <a:prstGeom prst="rect">
            <a:avLst/>
          </a:prstGeom>
          <a:solidFill>
            <a:srgbClr val="FFCCFF">
              <a:alpha val="50000"/>
            </a:srgbClr>
          </a:solidFill>
          <a:ln w="9525">
            <a:noFill/>
            <a:miter lim="800000"/>
            <a:headEnd/>
            <a:tailEnd/>
          </a:ln>
          <a:effectLst/>
        </p:spPr>
        <p:txBody>
          <a:bodyPr wrap="none" anchor="ctr"/>
          <a:lstStyle/>
          <a:p>
            <a:endParaRPr lang="en-US"/>
          </a:p>
        </p:txBody>
      </p:sp>
      <p:sp>
        <p:nvSpPr>
          <p:cNvPr id="18441" name="WordArt 9"/>
          <p:cNvSpPr>
            <a:spLocks noChangeArrowheads="1" noChangeShapeType="1" noTextEdit="1"/>
          </p:cNvSpPr>
          <p:nvPr/>
        </p:nvSpPr>
        <p:spPr bwMode="auto">
          <a:xfrm>
            <a:off x="6981825" y="2919413"/>
            <a:ext cx="2047875" cy="314325"/>
          </a:xfrm>
          <a:prstGeom prst="rect">
            <a:avLst/>
          </a:prstGeom>
        </p:spPr>
        <p:txBody>
          <a:bodyPr wrap="none" fromWordArt="1">
            <a:prstTxWarp prst="textPlain">
              <a:avLst>
                <a:gd name="adj" fmla="val 50000"/>
              </a:avLst>
            </a:prstTxWarp>
          </a:bodyPr>
          <a:lstStyle/>
          <a:p>
            <a:pPr algn="ctr"/>
            <a:r>
              <a:rPr lang="en-US" sz="1800" kern="10">
                <a:ln w="9525">
                  <a:solidFill>
                    <a:srgbClr val="000000"/>
                  </a:solidFill>
                  <a:round/>
                  <a:headEnd/>
                  <a:tailEnd/>
                </a:ln>
                <a:solidFill>
                  <a:srgbClr val="FFFFFF"/>
                </a:solidFill>
                <a:latin typeface="Arial Black"/>
              </a:rPr>
              <a:t>REQUIREMENTS</a:t>
            </a:r>
          </a:p>
        </p:txBody>
      </p:sp>
      <p:sp>
        <p:nvSpPr>
          <p:cNvPr id="18442" name="Rectangle 10"/>
          <p:cNvSpPr>
            <a:spLocks noChangeArrowheads="1"/>
          </p:cNvSpPr>
          <p:nvPr/>
        </p:nvSpPr>
        <p:spPr bwMode="auto">
          <a:xfrm>
            <a:off x="1588" y="3529013"/>
            <a:ext cx="9140825" cy="976312"/>
          </a:xfrm>
          <a:prstGeom prst="rect">
            <a:avLst/>
          </a:prstGeom>
          <a:solidFill>
            <a:srgbClr val="CCECFF">
              <a:alpha val="50000"/>
            </a:srgbClr>
          </a:solidFill>
          <a:ln w="9525">
            <a:noFill/>
            <a:miter lim="800000"/>
            <a:headEnd/>
            <a:tailEnd/>
          </a:ln>
          <a:effectLst/>
        </p:spPr>
        <p:txBody>
          <a:bodyPr wrap="none" anchor="ctr"/>
          <a:lstStyle/>
          <a:p>
            <a:endParaRPr lang="en-US"/>
          </a:p>
        </p:txBody>
      </p:sp>
      <p:sp>
        <p:nvSpPr>
          <p:cNvPr id="18443" name="WordArt 11"/>
          <p:cNvSpPr>
            <a:spLocks noChangeArrowheads="1" noChangeShapeType="1" noTextEdit="1"/>
          </p:cNvSpPr>
          <p:nvPr/>
        </p:nvSpPr>
        <p:spPr bwMode="auto">
          <a:xfrm>
            <a:off x="7524750" y="3843338"/>
            <a:ext cx="1504950" cy="314325"/>
          </a:xfrm>
          <a:prstGeom prst="rect">
            <a:avLst/>
          </a:prstGeom>
        </p:spPr>
        <p:txBody>
          <a:bodyPr wrap="none" fromWordArt="1">
            <a:prstTxWarp prst="textPlain">
              <a:avLst>
                <a:gd name="adj" fmla="val 50000"/>
              </a:avLst>
            </a:prstTxWarp>
          </a:bodyPr>
          <a:lstStyle/>
          <a:p>
            <a:pPr algn="ctr"/>
            <a:r>
              <a:rPr lang="en-US" sz="1800" kern="10">
                <a:ln w="9525">
                  <a:solidFill>
                    <a:srgbClr val="000000"/>
                  </a:solidFill>
                  <a:round/>
                  <a:headEnd/>
                  <a:tailEnd/>
                </a:ln>
                <a:solidFill>
                  <a:srgbClr val="FFFFFF"/>
                </a:solidFill>
                <a:latin typeface="Arial Black"/>
              </a:rPr>
              <a:t>FUNCTIONS</a:t>
            </a:r>
          </a:p>
        </p:txBody>
      </p:sp>
      <p:sp>
        <p:nvSpPr>
          <p:cNvPr id="18444" name="Oval 12"/>
          <p:cNvSpPr>
            <a:spLocks noChangeArrowheads="1"/>
          </p:cNvSpPr>
          <p:nvPr/>
        </p:nvSpPr>
        <p:spPr bwMode="auto">
          <a:xfrm>
            <a:off x="1270000" y="2538413"/>
            <a:ext cx="1497013" cy="665162"/>
          </a:xfrm>
          <a:prstGeom prst="ellipse">
            <a:avLst/>
          </a:prstGeom>
          <a:solidFill>
            <a:srgbClr val="006600"/>
          </a:solidFill>
          <a:ln w="9525">
            <a:solidFill>
              <a:schemeClr val="tx1"/>
            </a:solidFill>
            <a:round/>
            <a:headEnd/>
            <a:tailEnd/>
          </a:ln>
          <a:effectLst/>
        </p:spPr>
        <p:txBody>
          <a:bodyPr wrap="none" anchor="ctr"/>
          <a:lstStyle/>
          <a:p>
            <a:pPr algn="ctr"/>
            <a:r>
              <a:rPr lang="en-US" sz="1800" b="1">
                <a:solidFill>
                  <a:schemeClr val="bg1"/>
                </a:solidFill>
                <a:latin typeface="Arial" charset="0"/>
                <a:cs typeface="Times New Roman" pitchFamily="18" charset="0"/>
              </a:rPr>
              <a:t>Combat</a:t>
            </a:r>
          </a:p>
        </p:txBody>
      </p:sp>
      <p:sp>
        <p:nvSpPr>
          <p:cNvPr id="18445" name="Oval 13"/>
          <p:cNvSpPr>
            <a:spLocks noChangeArrowheads="1"/>
          </p:cNvSpPr>
          <p:nvPr/>
        </p:nvSpPr>
        <p:spPr bwMode="auto">
          <a:xfrm>
            <a:off x="5051425" y="2538413"/>
            <a:ext cx="1497013" cy="665162"/>
          </a:xfrm>
          <a:prstGeom prst="ellipse">
            <a:avLst/>
          </a:prstGeom>
          <a:solidFill>
            <a:srgbClr val="3399FF"/>
          </a:solidFill>
          <a:ln w="9525">
            <a:solidFill>
              <a:schemeClr val="tx1"/>
            </a:solidFill>
            <a:round/>
            <a:headEnd/>
            <a:tailEnd/>
          </a:ln>
          <a:effectLst/>
        </p:spPr>
        <p:txBody>
          <a:bodyPr wrap="none" anchor="ctr"/>
          <a:lstStyle/>
          <a:p>
            <a:pPr algn="ctr"/>
            <a:r>
              <a:rPr lang="en-US" sz="1800" b="1" dirty="0">
                <a:solidFill>
                  <a:schemeClr val="bg1"/>
                </a:solidFill>
                <a:latin typeface="Arial" charset="0"/>
                <a:cs typeface="Times New Roman" pitchFamily="18" charset="0"/>
              </a:rPr>
              <a:t>Battle Group</a:t>
            </a:r>
          </a:p>
        </p:txBody>
      </p:sp>
      <p:sp>
        <p:nvSpPr>
          <p:cNvPr id="18446" name="WordArt 14"/>
          <p:cNvSpPr>
            <a:spLocks noChangeArrowheads="1" noChangeShapeType="1" noTextEdit="1"/>
          </p:cNvSpPr>
          <p:nvPr/>
        </p:nvSpPr>
        <p:spPr bwMode="auto">
          <a:xfrm>
            <a:off x="2317750" y="2376488"/>
            <a:ext cx="762000" cy="314325"/>
          </a:xfrm>
          <a:prstGeom prst="rect">
            <a:avLst/>
          </a:prstGeom>
        </p:spPr>
        <p:txBody>
          <a:bodyPr wrap="none" fromWordArt="1">
            <a:prstTxWarp prst="textPlain">
              <a:avLst>
                <a:gd name="adj" fmla="val 50000"/>
              </a:avLst>
            </a:prstTxWarp>
          </a:bodyPr>
          <a:lstStyle/>
          <a:p>
            <a:pPr algn="ctr"/>
            <a:r>
              <a:rPr lang="en-US" sz="1800" kern="10">
                <a:ln w="9525">
                  <a:solidFill>
                    <a:schemeClr val="bg1"/>
                  </a:solidFill>
                  <a:round/>
                  <a:headEnd/>
                  <a:tailEnd/>
                </a:ln>
                <a:solidFill>
                  <a:srgbClr val="006600"/>
                </a:solidFill>
                <a:latin typeface="Arial Black"/>
              </a:rPr>
              <a:t>ARMY</a:t>
            </a:r>
          </a:p>
        </p:txBody>
      </p:sp>
      <p:sp>
        <p:nvSpPr>
          <p:cNvPr id="18447" name="WordArt 15"/>
          <p:cNvSpPr>
            <a:spLocks noChangeArrowheads="1" noChangeShapeType="1" noTextEdit="1"/>
          </p:cNvSpPr>
          <p:nvPr/>
        </p:nvSpPr>
        <p:spPr bwMode="auto">
          <a:xfrm>
            <a:off x="4556125" y="2376488"/>
            <a:ext cx="733425" cy="314325"/>
          </a:xfrm>
          <a:prstGeom prst="rect">
            <a:avLst/>
          </a:prstGeom>
        </p:spPr>
        <p:txBody>
          <a:bodyPr wrap="none" fromWordArt="1">
            <a:prstTxWarp prst="textPlain">
              <a:avLst>
                <a:gd name="adj" fmla="val 50000"/>
              </a:avLst>
            </a:prstTxWarp>
          </a:bodyPr>
          <a:lstStyle/>
          <a:p>
            <a:pPr algn="ctr"/>
            <a:r>
              <a:rPr lang="en-US" sz="1800" kern="10" dirty="0">
                <a:ln w="9525">
                  <a:solidFill>
                    <a:schemeClr val="bg1"/>
                  </a:solidFill>
                  <a:round/>
                  <a:headEnd/>
                  <a:tailEnd/>
                </a:ln>
                <a:solidFill>
                  <a:srgbClr val="0099FF"/>
                </a:solidFill>
                <a:latin typeface="Arial Black"/>
              </a:rPr>
              <a:t>NAVY</a:t>
            </a:r>
          </a:p>
        </p:txBody>
      </p:sp>
      <p:sp>
        <p:nvSpPr>
          <p:cNvPr id="18448" name="Rectangle 16"/>
          <p:cNvSpPr>
            <a:spLocks noChangeArrowheads="1"/>
          </p:cNvSpPr>
          <p:nvPr/>
        </p:nvSpPr>
        <p:spPr bwMode="auto">
          <a:xfrm>
            <a:off x="1844675" y="4148138"/>
            <a:ext cx="381000" cy="304800"/>
          </a:xfrm>
          <a:prstGeom prst="rect">
            <a:avLst/>
          </a:prstGeom>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path path="shape">
              <a:fillToRect l="50000" t="50000" r="50000" b="50000"/>
            </a:path>
          </a:gradFill>
          <a:ln w="9525">
            <a:solidFill>
              <a:schemeClr val="tx1"/>
            </a:solidFill>
            <a:miter lim="800000"/>
            <a:headEnd/>
            <a:tailEnd/>
          </a:ln>
          <a:effectLst/>
        </p:spPr>
        <p:txBody>
          <a:bodyPr wrap="none" anchor="ctr"/>
          <a:lstStyle/>
          <a:p>
            <a:endParaRPr lang="en-US"/>
          </a:p>
        </p:txBody>
      </p:sp>
      <p:sp>
        <p:nvSpPr>
          <p:cNvPr id="18449" name="Rectangle 17"/>
          <p:cNvSpPr>
            <a:spLocks noChangeArrowheads="1"/>
          </p:cNvSpPr>
          <p:nvPr/>
        </p:nvSpPr>
        <p:spPr bwMode="auto">
          <a:xfrm>
            <a:off x="1328738" y="4148138"/>
            <a:ext cx="381000" cy="304800"/>
          </a:xfrm>
          <a:prstGeom prst="rect">
            <a:avLst/>
          </a:prstGeom>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path path="shape">
              <a:fillToRect l="50000" t="50000" r="50000" b="50000"/>
            </a:path>
          </a:gradFill>
          <a:ln w="9525">
            <a:solidFill>
              <a:schemeClr val="tx1"/>
            </a:solidFill>
            <a:miter lim="800000"/>
            <a:headEnd/>
            <a:tailEnd/>
          </a:ln>
          <a:effectLst/>
        </p:spPr>
        <p:txBody>
          <a:bodyPr wrap="none" anchor="ctr"/>
          <a:lstStyle/>
          <a:p>
            <a:endParaRPr lang="en-US"/>
          </a:p>
        </p:txBody>
      </p:sp>
      <p:sp>
        <p:nvSpPr>
          <p:cNvPr id="18450" name="Rectangle 18"/>
          <p:cNvSpPr>
            <a:spLocks noChangeArrowheads="1"/>
          </p:cNvSpPr>
          <p:nvPr/>
        </p:nvSpPr>
        <p:spPr bwMode="auto">
          <a:xfrm>
            <a:off x="3394075" y="4148138"/>
            <a:ext cx="381000" cy="304800"/>
          </a:xfrm>
          <a:prstGeom prst="rect">
            <a:avLst/>
          </a:prstGeom>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path path="shape">
              <a:fillToRect l="50000" t="50000" r="50000" b="50000"/>
            </a:path>
          </a:gradFill>
          <a:ln w="9525">
            <a:solidFill>
              <a:schemeClr val="tx1"/>
            </a:solidFill>
            <a:miter lim="800000"/>
            <a:headEnd/>
            <a:tailEnd/>
          </a:ln>
          <a:effectLst/>
        </p:spPr>
        <p:txBody>
          <a:bodyPr wrap="none" anchor="ctr"/>
          <a:lstStyle/>
          <a:p>
            <a:endParaRPr lang="en-US"/>
          </a:p>
        </p:txBody>
      </p:sp>
      <p:sp>
        <p:nvSpPr>
          <p:cNvPr id="18451" name="Rectangle 19"/>
          <p:cNvSpPr>
            <a:spLocks noChangeArrowheads="1"/>
          </p:cNvSpPr>
          <p:nvPr/>
        </p:nvSpPr>
        <p:spPr bwMode="auto">
          <a:xfrm>
            <a:off x="3910013" y="4148138"/>
            <a:ext cx="381000" cy="304800"/>
          </a:xfrm>
          <a:prstGeom prst="rect">
            <a:avLst/>
          </a:prstGeom>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path path="shape">
              <a:fillToRect l="50000" t="50000" r="50000" b="50000"/>
            </a:path>
          </a:gradFill>
          <a:ln w="9525">
            <a:solidFill>
              <a:schemeClr val="tx1"/>
            </a:solidFill>
            <a:miter lim="800000"/>
            <a:headEnd/>
            <a:tailEnd/>
          </a:ln>
          <a:effectLst/>
        </p:spPr>
        <p:txBody>
          <a:bodyPr wrap="none" anchor="ctr"/>
          <a:lstStyle/>
          <a:p>
            <a:endParaRPr lang="en-US"/>
          </a:p>
        </p:txBody>
      </p:sp>
      <p:sp>
        <p:nvSpPr>
          <p:cNvPr id="18452" name="Rectangle 20"/>
          <p:cNvSpPr>
            <a:spLocks noChangeArrowheads="1"/>
          </p:cNvSpPr>
          <p:nvPr/>
        </p:nvSpPr>
        <p:spPr bwMode="auto">
          <a:xfrm>
            <a:off x="4427538" y="4148138"/>
            <a:ext cx="381000" cy="304800"/>
          </a:xfrm>
          <a:prstGeom prst="rect">
            <a:avLst/>
          </a:prstGeom>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path path="shape">
              <a:fillToRect l="50000" t="50000" r="50000" b="50000"/>
            </a:path>
          </a:gradFill>
          <a:ln w="9525">
            <a:solidFill>
              <a:schemeClr val="tx1"/>
            </a:solidFill>
            <a:miter lim="800000"/>
            <a:headEnd/>
            <a:tailEnd/>
          </a:ln>
          <a:effectLst/>
        </p:spPr>
        <p:txBody>
          <a:bodyPr wrap="none" anchor="ctr"/>
          <a:lstStyle/>
          <a:p>
            <a:endParaRPr lang="en-US"/>
          </a:p>
        </p:txBody>
      </p:sp>
      <p:sp>
        <p:nvSpPr>
          <p:cNvPr id="18453" name="Rectangle 21"/>
          <p:cNvSpPr>
            <a:spLocks noChangeArrowheads="1"/>
          </p:cNvSpPr>
          <p:nvPr/>
        </p:nvSpPr>
        <p:spPr bwMode="auto">
          <a:xfrm>
            <a:off x="5976938" y="4148138"/>
            <a:ext cx="381000" cy="304800"/>
          </a:xfrm>
          <a:prstGeom prst="rect">
            <a:avLst/>
          </a:prstGeom>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path path="shape">
              <a:fillToRect l="50000" t="50000" r="50000" b="50000"/>
            </a:path>
          </a:gradFill>
          <a:ln w="9525">
            <a:solidFill>
              <a:schemeClr val="tx1"/>
            </a:solidFill>
            <a:miter lim="800000"/>
            <a:headEnd/>
            <a:tailEnd/>
          </a:ln>
          <a:effectLst/>
        </p:spPr>
        <p:txBody>
          <a:bodyPr wrap="none" anchor="ctr"/>
          <a:lstStyle/>
          <a:p>
            <a:endParaRPr lang="en-US"/>
          </a:p>
        </p:txBody>
      </p:sp>
      <p:pic>
        <p:nvPicPr>
          <p:cNvPr id="18454" name="Picture 22" descr="d:\data\dpfeight\Desktop\ACS-Embraer\ACS Aircraft - Army lf.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056188" y="3241675"/>
            <a:ext cx="1890712" cy="828675"/>
          </a:xfrm>
          <a:prstGeom prst="rect">
            <a:avLst/>
          </a:prstGeom>
          <a:noFill/>
        </p:spPr>
      </p:pic>
      <p:pic>
        <p:nvPicPr>
          <p:cNvPr id="18455" name="Picture 23" descr="d:\data\dpfeight\Desktop\ACS-Embraer\ACS Aircraft - Army lf.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09675" y="3240088"/>
            <a:ext cx="1890713" cy="828675"/>
          </a:xfrm>
          <a:prstGeom prst="rect">
            <a:avLst/>
          </a:prstGeom>
          <a:noFill/>
        </p:spPr>
      </p:pic>
      <p:sp>
        <p:nvSpPr>
          <p:cNvPr id="18456" name="Text Box 24"/>
          <p:cNvSpPr txBox="1">
            <a:spLocks noChangeArrowheads="1"/>
          </p:cNvSpPr>
          <p:nvPr/>
        </p:nvSpPr>
        <p:spPr bwMode="auto">
          <a:xfrm>
            <a:off x="1347788" y="3111500"/>
            <a:ext cx="1262062" cy="396875"/>
          </a:xfrm>
          <a:prstGeom prst="rect">
            <a:avLst/>
          </a:prstGeom>
          <a:noFill/>
          <a:ln w="9525">
            <a:noFill/>
            <a:miter lim="800000"/>
            <a:headEnd/>
            <a:tailEnd/>
          </a:ln>
          <a:effectLst/>
        </p:spPr>
        <p:txBody>
          <a:bodyPr wrap="none">
            <a:spAutoFit/>
          </a:bodyPr>
          <a:lstStyle/>
          <a:p>
            <a:r>
              <a:rPr lang="en-US" sz="2000">
                <a:solidFill>
                  <a:srgbClr val="006600"/>
                </a:solidFill>
                <a:effectLst>
                  <a:outerShdw blurRad="38100" dist="38100" dir="2700000" algn="tl">
                    <a:srgbClr val="C0C0C0"/>
                  </a:outerShdw>
                </a:effectLst>
                <a:cs typeface="Times New Roman" pitchFamily="18" charset="0"/>
              </a:rPr>
              <a:t>Scenario 1</a:t>
            </a:r>
          </a:p>
        </p:txBody>
      </p:sp>
      <p:sp>
        <p:nvSpPr>
          <p:cNvPr id="18457" name="Text Box 25"/>
          <p:cNvSpPr txBox="1">
            <a:spLocks noChangeArrowheads="1"/>
          </p:cNvSpPr>
          <p:nvPr/>
        </p:nvSpPr>
        <p:spPr bwMode="auto">
          <a:xfrm>
            <a:off x="5186363" y="3111500"/>
            <a:ext cx="1548822" cy="400110"/>
          </a:xfrm>
          <a:prstGeom prst="rect">
            <a:avLst/>
          </a:prstGeom>
          <a:noFill/>
          <a:ln w="9525">
            <a:noFill/>
            <a:miter lim="800000"/>
            <a:headEnd/>
            <a:tailEnd/>
          </a:ln>
          <a:effectLst/>
        </p:spPr>
        <p:txBody>
          <a:bodyPr wrap="none">
            <a:spAutoFit/>
          </a:bodyPr>
          <a:lstStyle/>
          <a:p>
            <a:r>
              <a:rPr lang="en-US" sz="2000" dirty="0">
                <a:solidFill>
                  <a:srgbClr val="0099FF"/>
                </a:solidFill>
                <a:effectLst>
                  <a:outerShdw blurRad="38100" dist="38100" dir="2700000" algn="tl">
                    <a:srgbClr val="C0C0C0"/>
                  </a:outerShdw>
                </a:effectLst>
                <a:cs typeface="Times New Roman" pitchFamily="18" charset="0"/>
              </a:rPr>
              <a:t>Scenario</a:t>
            </a:r>
            <a:r>
              <a:rPr lang="en-US" sz="2000" dirty="0">
                <a:solidFill>
                  <a:schemeClr val="accent2"/>
                </a:solidFill>
                <a:effectLst>
                  <a:outerShdw blurRad="38100" dist="38100" dir="2700000" algn="tl">
                    <a:srgbClr val="C0C0C0"/>
                  </a:outerShdw>
                </a:effectLst>
                <a:cs typeface="Times New Roman" pitchFamily="18" charset="0"/>
              </a:rPr>
              <a:t> 2</a:t>
            </a:r>
          </a:p>
        </p:txBody>
      </p:sp>
      <p:sp>
        <p:nvSpPr>
          <p:cNvPr id="18458" name="AutoShape 26"/>
          <p:cNvSpPr>
            <a:spLocks noChangeArrowheads="1"/>
          </p:cNvSpPr>
          <p:nvPr/>
        </p:nvSpPr>
        <p:spPr bwMode="auto">
          <a:xfrm rot="2046262">
            <a:off x="2530475" y="4429125"/>
            <a:ext cx="1231900" cy="304800"/>
          </a:xfrm>
          <a:prstGeom prst="rightArrow">
            <a:avLst>
              <a:gd name="adj1" fmla="val 50000"/>
              <a:gd name="adj2" fmla="val 101042"/>
            </a:avLst>
          </a:prstGeom>
          <a:solidFill>
            <a:srgbClr val="006600"/>
          </a:solidFill>
          <a:ln w="9525">
            <a:noFill/>
            <a:miter lim="800000"/>
            <a:headEnd/>
            <a:tailEnd/>
          </a:ln>
          <a:effectLst/>
        </p:spPr>
        <p:txBody>
          <a:bodyPr wrap="none" anchor="ctr"/>
          <a:lstStyle/>
          <a:p>
            <a:endParaRPr lang="en-US"/>
          </a:p>
        </p:txBody>
      </p:sp>
      <p:sp>
        <p:nvSpPr>
          <p:cNvPr id="18459" name="AutoShape 27"/>
          <p:cNvSpPr>
            <a:spLocks noChangeArrowheads="1"/>
          </p:cNvSpPr>
          <p:nvPr/>
        </p:nvSpPr>
        <p:spPr bwMode="auto">
          <a:xfrm rot="19553738" flipH="1">
            <a:off x="1573213" y="4405313"/>
            <a:ext cx="1143000" cy="304800"/>
          </a:xfrm>
          <a:prstGeom prst="rightArrow">
            <a:avLst>
              <a:gd name="adj1" fmla="val 50000"/>
              <a:gd name="adj2" fmla="val 93750"/>
            </a:avLst>
          </a:prstGeom>
          <a:solidFill>
            <a:srgbClr val="006600"/>
          </a:solidFill>
          <a:ln w="9525">
            <a:noFill/>
            <a:miter lim="800000"/>
            <a:headEnd/>
            <a:tailEnd/>
          </a:ln>
          <a:effectLst/>
        </p:spPr>
        <p:txBody>
          <a:bodyPr wrap="none" anchor="ctr"/>
          <a:lstStyle/>
          <a:p>
            <a:endParaRPr lang="en-US"/>
          </a:p>
        </p:txBody>
      </p:sp>
      <p:sp>
        <p:nvSpPr>
          <p:cNvPr id="18460" name="Rectangle 28"/>
          <p:cNvSpPr>
            <a:spLocks noChangeArrowheads="1"/>
          </p:cNvSpPr>
          <p:nvPr/>
        </p:nvSpPr>
        <p:spPr bwMode="auto">
          <a:xfrm>
            <a:off x="2360613" y="4148138"/>
            <a:ext cx="381000" cy="304800"/>
          </a:xfrm>
          <a:prstGeom prst="rect">
            <a:avLst/>
          </a:prstGeom>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path path="shape">
              <a:fillToRect l="50000" t="50000" r="50000" b="50000"/>
            </a:path>
          </a:gradFill>
          <a:ln w="9525">
            <a:solidFill>
              <a:schemeClr val="tx1"/>
            </a:solidFill>
            <a:miter lim="800000"/>
            <a:headEnd/>
            <a:tailEnd/>
          </a:ln>
          <a:effectLst/>
        </p:spPr>
        <p:txBody>
          <a:bodyPr wrap="none" anchor="ctr"/>
          <a:lstStyle/>
          <a:p>
            <a:endParaRPr lang="en-US"/>
          </a:p>
        </p:txBody>
      </p:sp>
      <p:sp>
        <p:nvSpPr>
          <p:cNvPr id="18461" name="AutoShape 29"/>
          <p:cNvSpPr>
            <a:spLocks noChangeArrowheads="1"/>
          </p:cNvSpPr>
          <p:nvPr/>
        </p:nvSpPr>
        <p:spPr bwMode="auto">
          <a:xfrm rot="2046262">
            <a:off x="5054600" y="4405313"/>
            <a:ext cx="1143000" cy="304800"/>
          </a:xfrm>
          <a:prstGeom prst="rightArrow">
            <a:avLst>
              <a:gd name="adj1" fmla="val 50000"/>
              <a:gd name="adj2" fmla="val 93750"/>
            </a:avLst>
          </a:prstGeom>
          <a:solidFill>
            <a:srgbClr val="3399FF"/>
          </a:solidFill>
          <a:ln w="9525">
            <a:noFill/>
            <a:miter lim="800000"/>
            <a:headEnd/>
            <a:tailEnd/>
          </a:ln>
          <a:effectLst/>
        </p:spPr>
        <p:txBody>
          <a:bodyPr wrap="none" anchor="ctr"/>
          <a:lstStyle/>
          <a:p>
            <a:endParaRPr lang="en-US"/>
          </a:p>
        </p:txBody>
      </p:sp>
      <p:sp>
        <p:nvSpPr>
          <p:cNvPr id="18462" name="AutoShape 30"/>
          <p:cNvSpPr>
            <a:spLocks noChangeArrowheads="1"/>
          </p:cNvSpPr>
          <p:nvPr/>
        </p:nvSpPr>
        <p:spPr bwMode="auto">
          <a:xfrm rot="19553738" flipH="1">
            <a:off x="4070350" y="4432300"/>
            <a:ext cx="1244600" cy="304800"/>
          </a:xfrm>
          <a:prstGeom prst="rightArrow">
            <a:avLst>
              <a:gd name="adj1" fmla="val 50000"/>
              <a:gd name="adj2" fmla="val 102083"/>
            </a:avLst>
          </a:prstGeom>
          <a:solidFill>
            <a:srgbClr val="3399FF"/>
          </a:solidFill>
          <a:ln w="9525">
            <a:noFill/>
            <a:miter lim="800000"/>
            <a:headEnd/>
            <a:tailEnd/>
          </a:ln>
          <a:effectLst/>
        </p:spPr>
        <p:txBody>
          <a:bodyPr wrap="none" anchor="ctr"/>
          <a:lstStyle/>
          <a:p>
            <a:endParaRPr lang="en-US"/>
          </a:p>
        </p:txBody>
      </p:sp>
      <p:sp>
        <p:nvSpPr>
          <p:cNvPr id="18463" name="Rectangle 31"/>
          <p:cNvSpPr>
            <a:spLocks noChangeArrowheads="1"/>
          </p:cNvSpPr>
          <p:nvPr/>
        </p:nvSpPr>
        <p:spPr bwMode="auto">
          <a:xfrm>
            <a:off x="4943475" y="4148138"/>
            <a:ext cx="381000" cy="304800"/>
          </a:xfrm>
          <a:prstGeom prst="rect">
            <a:avLst/>
          </a:prstGeom>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path path="shape">
              <a:fillToRect l="50000" t="50000" r="50000" b="50000"/>
            </a:path>
          </a:gradFill>
          <a:ln w="9525">
            <a:solidFill>
              <a:schemeClr val="tx1"/>
            </a:solidFill>
            <a:miter lim="800000"/>
            <a:headEnd/>
            <a:tailEnd/>
          </a:ln>
          <a:effectLst/>
        </p:spPr>
        <p:txBody>
          <a:bodyPr wrap="none" anchor="ctr"/>
          <a:lstStyle/>
          <a:p>
            <a:endParaRPr lang="en-US"/>
          </a:p>
        </p:txBody>
      </p:sp>
      <p:sp>
        <p:nvSpPr>
          <p:cNvPr id="18464" name="Text Box 32"/>
          <p:cNvSpPr txBox="1">
            <a:spLocks noChangeArrowheads="1"/>
          </p:cNvSpPr>
          <p:nvPr/>
        </p:nvSpPr>
        <p:spPr bwMode="auto">
          <a:xfrm>
            <a:off x="2362200" y="4862513"/>
            <a:ext cx="2222500" cy="366712"/>
          </a:xfrm>
          <a:prstGeom prst="rect">
            <a:avLst/>
          </a:prstGeom>
          <a:noFill/>
          <a:ln w="9525">
            <a:noFill/>
            <a:miter lim="800000"/>
            <a:headEnd/>
            <a:tailEnd/>
          </a:ln>
          <a:effectLst/>
        </p:spPr>
        <p:txBody>
          <a:bodyPr wrap="none">
            <a:spAutoFit/>
          </a:bodyPr>
          <a:lstStyle/>
          <a:p>
            <a:r>
              <a:rPr lang="en-US" sz="1800" b="1" dirty="0">
                <a:effectLst>
                  <a:outerShdw blurRad="38100" dist="38100" dir="2700000" algn="tl">
                    <a:srgbClr val="C0C0C0"/>
                  </a:outerShdw>
                </a:effectLst>
                <a:cs typeface="Times New Roman" pitchFamily="18" charset="0"/>
              </a:rPr>
              <a:t>Systems (automated)</a:t>
            </a:r>
          </a:p>
        </p:txBody>
      </p:sp>
      <p:grpSp>
        <p:nvGrpSpPr>
          <p:cNvPr id="3" name="Group 33"/>
          <p:cNvGrpSpPr>
            <a:grpSpLocks/>
          </p:cNvGrpSpPr>
          <p:nvPr/>
        </p:nvGrpSpPr>
        <p:grpSpPr bwMode="auto">
          <a:xfrm>
            <a:off x="2778125" y="5194300"/>
            <a:ext cx="2411413" cy="539750"/>
            <a:chOff x="1291" y="3470"/>
            <a:chExt cx="1588" cy="349"/>
          </a:xfrm>
        </p:grpSpPr>
        <p:sp>
          <p:nvSpPr>
            <p:cNvPr id="18466" name="Oval 34"/>
            <p:cNvSpPr>
              <a:spLocks noChangeArrowheads="1"/>
            </p:cNvSpPr>
            <p:nvPr/>
          </p:nvSpPr>
          <p:spPr bwMode="auto">
            <a:xfrm>
              <a:off x="1291" y="3470"/>
              <a:ext cx="1588" cy="349"/>
            </a:xfrm>
            <a:prstGeom prst="ellipse">
              <a:avLst/>
            </a:prstGeom>
            <a:gradFill rotWithShape="0">
              <a:gsLst>
                <a:gs pos="0">
                  <a:schemeClr val="accent1"/>
                </a:gs>
                <a:gs pos="100000">
                  <a:schemeClr val="hlink"/>
                </a:gs>
              </a:gsLst>
              <a:lin ang="0" scaled="1"/>
            </a:gradFill>
            <a:ln w="9525">
              <a:solidFill>
                <a:schemeClr val="tx1"/>
              </a:solidFill>
              <a:round/>
              <a:headEnd/>
              <a:tailEnd/>
            </a:ln>
            <a:effectLst/>
          </p:spPr>
          <p:txBody>
            <a:bodyPr wrap="none" anchor="ctr"/>
            <a:lstStyle/>
            <a:p>
              <a:endParaRPr lang="en-US"/>
            </a:p>
          </p:txBody>
        </p:sp>
        <p:sp>
          <p:nvSpPr>
            <p:cNvPr id="18467" name="Text Box 35"/>
            <p:cNvSpPr txBox="1">
              <a:spLocks noChangeArrowheads="1"/>
            </p:cNvSpPr>
            <p:nvPr/>
          </p:nvSpPr>
          <p:spPr bwMode="auto">
            <a:xfrm>
              <a:off x="1409" y="3544"/>
              <a:ext cx="1383" cy="218"/>
            </a:xfrm>
            <a:prstGeom prst="rect">
              <a:avLst/>
            </a:prstGeom>
            <a:noFill/>
            <a:ln w="9525">
              <a:noFill/>
              <a:miter lim="800000"/>
              <a:headEnd/>
              <a:tailEnd/>
            </a:ln>
            <a:effectLst/>
          </p:spPr>
          <p:txBody>
            <a:bodyPr wrap="none">
              <a:spAutoFit/>
            </a:bodyPr>
            <a:lstStyle/>
            <a:p>
              <a:pPr algn="ctr"/>
              <a:r>
                <a:rPr lang="en-US" sz="1600" b="1">
                  <a:effectLst>
                    <a:outerShdw blurRad="38100" dist="38100" dir="2700000" algn="tl">
                      <a:srgbClr val="C0C0C0"/>
                    </a:outerShdw>
                  </a:effectLst>
                  <a:cs typeface="Times New Roman" pitchFamily="18" charset="0"/>
                </a:rPr>
                <a:t>Engineering Solutions</a:t>
              </a:r>
            </a:p>
          </p:txBody>
        </p:sp>
      </p:grpSp>
      <p:sp>
        <p:nvSpPr>
          <p:cNvPr id="18468" name="Text Box 36"/>
          <p:cNvSpPr txBox="1">
            <a:spLocks noChangeArrowheads="1"/>
          </p:cNvSpPr>
          <p:nvPr/>
        </p:nvSpPr>
        <p:spPr bwMode="auto">
          <a:xfrm>
            <a:off x="533400" y="4862513"/>
            <a:ext cx="1162050" cy="366712"/>
          </a:xfrm>
          <a:prstGeom prst="rect">
            <a:avLst/>
          </a:prstGeom>
          <a:noFill/>
          <a:ln w="9525">
            <a:noFill/>
            <a:miter lim="800000"/>
            <a:headEnd/>
            <a:tailEnd/>
          </a:ln>
          <a:effectLst/>
        </p:spPr>
        <p:txBody>
          <a:bodyPr wrap="none">
            <a:spAutoFit/>
          </a:bodyPr>
          <a:lstStyle/>
          <a:p>
            <a:r>
              <a:rPr lang="en-US" sz="1800" b="1" dirty="0">
                <a:effectLst>
                  <a:outerShdw blurRad="38100" dist="38100" dir="2700000" algn="tl">
                    <a:srgbClr val="C0C0C0"/>
                  </a:outerShdw>
                </a:effectLst>
                <a:cs typeface="Times New Roman" pitchFamily="18" charset="0"/>
              </a:rPr>
              <a:t>Human(s)</a:t>
            </a:r>
          </a:p>
        </p:txBody>
      </p:sp>
      <p:sp>
        <p:nvSpPr>
          <p:cNvPr id="18469" name="Text Box 37"/>
          <p:cNvSpPr txBox="1">
            <a:spLocks noChangeArrowheads="1"/>
          </p:cNvSpPr>
          <p:nvPr/>
        </p:nvSpPr>
        <p:spPr bwMode="auto">
          <a:xfrm>
            <a:off x="5243513" y="4862513"/>
            <a:ext cx="1162050" cy="366712"/>
          </a:xfrm>
          <a:prstGeom prst="rect">
            <a:avLst/>
          </a:prstGeom>
          <a:noFill/>
          <a:ln w="9525">
            <a:noFill/>
            <a:miter lim="800000"/>
            <a:headEnd/>
            <a:tailEnd/>
          </a:ln>
          <a:effectLst/>
        </p:spPr>
        <p:txBody>
          <a:bodyPr wrap="none">
            <a:spAutoFit/>
          </a:bodyPr>
          <a:lstStyle/>
          <a:p>
            <a:r>
              <a:rPr lang="en-US" sz="1800" b="1">
                <a:effectLst>
                  <a:outerShdw blurRad="38100" dist="38100" dir="2700000" algn="tl">
                    <a:srgbClr val="C0C0C0"/>
                  </a:outerShdw>
                </a:effectLst>
                <a:cs typeface="Times New Roman" pitchFamily="18" charset="0"/>
              </a:rPr>
              <a:t>Human(s)</a:t>
            </a:r>
          </a:p>
        </p:txBody>
      </p:sp>
      <p:sp>
        <p:nvSpPr>
          <p:cNvPr id="18470" name="WordArt 38"/>
          <p:cNvSpPr>
            <a:spLocks noChangeArrowheads="1" noChangeShapeType="1" noTextEdit="1"/>
          </p:cNvSpPr>
          <p:nvPr/>
        </p:nvSpPr>
        <p:spPr bwMode="auto">
          <a:xfrm>
            <a:off x="2813050" y="223838"/>
            <a:ext cx="1809750" cy="404812"/>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MISSIONS</a:t>
            </a:r>
          </a:p>
        </p:txBody>
      </p:sp>
      <p:grpSp>
        <p:nvGrpSpPr>
          <p:cNvPr id="4" name="Group 39"/>
          <p:cNvGrpSpPr>
            <a:grpSpLocks/>
          </p:cNvGrpSpPr>
          <p:nvPr/>
        </p:nvGrpSpPr>
        <p:grpSpPr bwMode="auto">
          <a:xfrm>
            <a:off x="2506663" y="950913"/>
            <a:ext cx="2508250" cy="609600"/>
            <a:chOff x="1292" y="599"/>
            <a:chExt cx="1597" cy="384"/>
          </a:xfrm>
        </p:grpSpPr>
        <p:sp>
          <p:nvSpPr>
            <p:cNvPr id="18472" name="Line 40"/>
            <p:cNvSpPr>
              <a:spLocks noChangeShapeType="1"/>
            </p:cNvSpPr>
            <p:nvPr/>
          </p:nvSpPr>
          <p:spPr bwMode="auto">
            <a:xfrm flipV="1">
              <a:off x="1292" y="982"/>
              <a:ext cx="1597" cy="1"/>
            </a:xfrm>
            <a:prstGeom prst="line">
              <a:avLst/>
            </a:prstGeom>
            <a:noFill/>
            <a:ln w="9525">
              <a:solidFill>
                <a:schemeClr val="tx1"/>
              </a:solidFill>
              <a:round/>
              <a:headEnd/>
              <a:tailEnd/>
            </a:ln>
            <a:effectLst/>
          </p:spPr>
          <p:txBody>
            <a:bodyPr/>
            <a:lstStyle/>
            <a:p>
              <a:endParaRPr lang="en-US"/>
            </a:p>
          </p:txBody>
        </p:sp>
        <p:sp>
          <p:nvSpPr>
            <p:cNvPr id="18473" name="Line 41"/>
            <p:cNvSpPr>
              <a:spLocks noChangeShapeType="1"/>
            </p:cNvSpPr>
            <p:nvPr/>
          </p:nvSpPr>
          <p:spPr bwMode="auto">
            <a:xfrm flipV="1">
              <a:off x="1292" y="599"/>
              <a:ext cx="1597" cy="1"/>
            </a:xfrm>
            <a:prstGeom prst="line">
              <a:avLst/>
            </a:prstGeom>
            <a:noFill/>
            <a:ln w="9525">
              <a:solidFill>
                <a:schemeClr val="tx1"/>
              </a:solidFill>
              <a:round/>
              <a:headEnd/>
              <a:tailEnd/>
            </a:ln>
            <a:effectLst/>
          </p:spPr>
          <p:txBody>
            <a:bodyPr/>
            <a:lstStyle/>
            <a:p>
              <a:endParaRPr lang="en-US"/>
            </a:p>
          </p:txBody>
        </p:sp>
        <p:sp>
          <p:nvSpPr>
            <p:cNvPr id="18474" name="Line 42"/>
            <p:cNvSpPr>
              <a:spLocks noChangeShapeType="1"/>
            </p:cNvSpPr>
            <p:nvPr/>
          </p:nvSpPr>
          <p:spPr bwMode="auto">
            <a:xfrm flipV="1">
              <a:off x="1292" y="790"/>
              <a:ext cx="1597" cy="1"/>
            </a:xfrm>
            <a:prstGeom prst="line">
              <a:avLst/>
            </a:prstGeom>
            <a:noFill/>
            <a:ln w="9525">
              <a:solidFill>
                <a:schemeClr val="tx1"/>
              </a:solidFill>
              <a:round/>
              <a:headEnd/>
              <a:tailEnd/>
            </a:ln>
            <a:effectLst/>
          </p:spPr>
          <p:txBody>
            <a:bodyPr/>
            <a:lstStyle/>
            <a:p>
              <a:endParaRPr lang="en-US"/>
            </a:p>
          </p:txBody>
        </p:sp>
      </p:grpSp>
      <p:sp>
        <p:nvSpPr>
          <p:cNvPr id="18475" name="Rectangle 43"/>
          <p:cNvSpPr>
            <a:spLocks noChangeArrowheads="1"/>
          </p:cNvSpPr>
          <p:nvPr/>
        </p:nvSpPr>
        <p:spPr bwMode="auto">
          <a:xfrm>
            <a:off x="890588" y="1990725"/>
            <a:ext cx="292100" cy="292100"/>
          </a:xfrm>
          <a:prstGeom prst="rect">
            <a:avLst/>
          </a:prstGeom>
          <a:solidFill>
            <a:srgbClr val="006600"/>
          </a:solidFill>
          <a:ln w="9525">
            <a:solidFill>
              <a:schemeClr val="tx1"/>
            </a:solidFill>
            <a:miter lim="800000"/>
            <a:headEnd/>
            <a:tailEnd/>
          </a:ln>
          <a:effectLst/>
        </p:spPr>
        <p:txBody>
          <a:bodyPr wrap="none" anchor="ctr"/>
          <a:lstStyle/>
          <a:p>
            <a:endParaRPr lang="en-US"/>
          </a:p>
        </p:txBody>
      </p:sp>
      <p:sp>
        <p:nvSpPr>
          <p:cNvPr id="18476" name="Rectangle 44"/>
          <p:cNvSpPr>
            <a:spLocks noChangeArrowheads="1"/>
          </p:cNvSpPr>
          <p:nvPr/>
        </p:nvSpPr>
        <p:spPr bwMode="auto">
          <a:xfrm>
            <a:off x="1282700" y="1990725"/>
            <a:ext cx="292100" cy="292100"/>
          </a:xfrm>
          <a:prstGeom prst="rect">
            <a:avLst/>
          </a:prstGeom>
          <a:solidFill>
            <a:srgbClr val="006600"/>
          </a:solidFill>
          <a:ln w="9525">
            <a:solidFill>
              <a:schemeClr val="tx1"/>
            </a:solidFill>
            <a:miter lim="800000"/>
            <a:headEnd/>
            <a:tailEnd/>
          </a:ln>
          <a:effectLst/>
        </p:spPr>
        <p:txBody>
          <a:bodyPr wrap="none" anchor="ctr"/>
          <a:lstStyle/>
          <a:p>
            <a:endParaRPr lang="en-US"/>
          </a:p>
        </p:txBody>
      </p:sp>
      <p:sp>
        <p:nvSpPr>
          <p:cNvPr id="18477" name="Rectangle 45"/>
          <p:cNvSpPr>
            <a:spLocks noChangeArrowheads="1"/>
          </p:cNvSpPr>
          <p:nvPr/>
        </p:nvSpPr>
        <p:spPr bwMode="auto">
          <a:xfrm>
            <a:off x="1676400" y="1990725"/>
            <a:ext cx="292100" cy="292100"/>
          </a:xfrm>
          <a:prstGeom prst="rect">
            <a:avLst/>
          </a:prstGeom>
          <a:solidFill>
            <a:srgbClr val="006600"/>
          </a:solidFill>
          <a:ln w="9525">
            <a:solidFill>
              <a:schemeClr val="tx1"/>
            </a:solidFill>
            <a:miter lim="800000"/>
            <a:headEnd/>
            <a:tailEnd/>
          </a:ln>
          <a:effectLst/>
        </p:spPr>
        <p:txBody>
          <a:bodyPr wrap="none" anchor="ctr"/>
          <a:lstStyle/>
          <a:p>
            <a:endParaRPr lang="en-US"/>
          </a:p>
        </p:txBody>
      </p:sp>
      <p:sp>
        <p:nvSpPr>
          <p:cNvPr id="18478" name="Rectangle 46"/>
          <p:cNvSpPr>
            <a:spLocks noChangeArrowheads="1"/>
          </p:cNvSpPr>
          <p:nvPr/>
        </p:nvSpPr>
        <p:spPr bwMode="auto">
          <a:xfrm>
            <a:off x="2068513" y="1990725"/>
            <a:ext cx="292100" cy="292100"/>
          </a:xfrm>
          <a:prstGeom prst="rect">
            <a:avLst/>
          </a:prstGeom>
          <a:solidFill>
            <a:srgbClr val="006600"/>
          </a:solidFill>
          <a:ln w="9525">
            <a:solidFill>
              <a:schemeClr val="tx1"/>
            </a:solidFill>
            <a:miter lim="800000"/>
            <a:headEnd/>
            <a:tailEnd/>
          </a:ln>
          <a:effectLst/>
        </p:spPr>
        <p:txBody>
          <a:bodyPr wrap="none" anchor="ctr"/>
          <a:lstStyle/>
          <a:p>
            <a:endParaRPr lang="en-US"/>
          </a:p>
        </p:txBody>
      </p:sp>
      <p:sp>
        <p:nvSpPr>
          <p:cNvPr id="18479" name="Rectangle 47"/>
          <p:cNvSpPr>
            <a:spLocks noChangeArrowheads="1"/>
          </p:cNvSpPr>
          <p:nvPr/>
        </p:nvSpPr>
        <p:spPr bwMode="auto">
          <a:xfrm>
            <a:off x="2462213" y="1990725"/>
            <a:ext cx="292100" cy="292100"/>
          </a:xfrm>
          <a:prstGeom prst="rect">
            <a:avLst/>
          </a:prstGeom>
          <a:solidFill>
            <a:srgbClr val="006600"/>
          </a:solidFill>
          <a:ln w="9525">
            <a:solidFill>
              <a:schemeClr val="tx1"/>
            </a:solidFill>
            <a:miter lim="800000"/>
            <a:headEnd/>
            <a:tailEnd/>
          </a:ln>
          <a:effectLst/>
        </p:spPr>
        <p:txBody>
          <a:bodyPr wrap="none" anchor="ctr"/>
          <a:lstStyle/>
          <a:p>
            <a:endParaRPr lang="en-US"/>
          </a:p>
        </p:txBody>
      </p:sp>
      <p:sp>
        <p:nvSpPr>
          <p:cNvPr id="18480" name="Rectangle 48"/>
          <p:cNvSpPr>
            <a:spLocks noChangeArrowheads="1"/>
          </p:cNvSpPr>
          <p:nvPr/>
        </p:nvSpPr>
        <p:spPr bwMode="auto">
          <a:xfrm>
            <a:off x="2855913" y="1990725"/>
            <a:ext cx="292100" cy="292100"/>
          </a:xfrm>
          <a:prstGeom prst="rect">
            <a:avLst/>
          </a:prstGeom>
          <a:solidFill>
            <a:srgbClr val="006600"/>
          </a:solidFill>
          <a:ln w="9525">
            <a:solidFill>
              <a:schemeClr val="tx1"/>
            </a:solidFill>
            <a:miter lim="800000"/>
            <a:headEnd/>
            <a:tailEnd/>
          </a:ln>
          <a:effectLst/>
        </p:spPr>
        <p:txBody>
          <a:bodyPr wrap="none" anchor="ctr"/>
          <a:lstStyle/>
          <a:p>
            <a:endParaRPr lang="en-US"/>
          </a:p>
        </p:txBody>
      </p:sp>
      <p:sp>
        <p:nvSpPr>
          <p:cNvPr id="18481" name="Rectangle 49"/>
          <p:cNvSpPr>
            <a:spLocks noChangeArrowheads="1"/>
          </p:cNvSpPr>
          <p:nvPr/>
        </p:nvSpPr>
        <p:spPr bwMode="auto">
          <a:xfrm>
            <a:off x="4548188" y="2019300"/>
            <a:ext cx="292100" cy="292100"/>
          </a:xfrm>
          <a:prstGeom prst="rect">
            <a:avLst/>
          </a:prstGeom>
          <a:solidFill>
            <a:srgbClr val="3399FF"/>
          </a:solidFill>
          <a:ln w="9525">
            <a:solidFill>
              <a:schemeClr val="tx1"/>
            </a:solidFill>
            <a:miter lim="800000"/>
            <a:headEnd/>
            <a:tailEnd/>
          </a:ln>
          <a:effectLst/>
        </p:spPr>
        <p:txBody>
          <a:bodyPr wrap="none" anchor="ctr"/>
          <a:lstStyle/>
          <a:p>
            <a:endParaRPr lang="en-US"/>
          </a:p>
        </p:txBody>
      </p:sp>
      <p:sp>
        <p:nvSpPr>
          <p:cNvPr id="18482" name="Rectangle 50"/>
          <p:cNvSpPr>
            <a:spLocks noChangeArrowheads="1"/>
          </p:cNvSpPr>
          <p:nvPr/>
        </p:nvSpPr>
        <p:spPr bwMode="auto">
          <a:xfrm>
            <a:off x="4940300" y="2019300"/>
            <a:ext cx="292100" cy="292100"/>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18483" name="Rectangle 51"/>
          <p:cNvSpPr>
            <a:spLocks noChangeArrowheads="1"/>
          </p:cNvSpPr>
          <p:nvPr/>
        </p:nvSpPr>
        <p:spPr bwMode="auto">
          <a:xfrm>
            <a:off x="5334000" y="2019300"/>
            <a:ext cx="292100" cy="292100"/>
          </a:xfrm>
          <a:prstGeom prst="rect">
            <a:avLst/>
          </a:prstGeom>
          <a:solidFill>
            <a:srgbClr val="3399FF"/>
          </a:solidFill>
          <a:ln w="9525">
            <a:solidFill>
              <a:schemeClr val="tx1"/>
            </a:solidFill>
            <a:miter lim="800000"/>
            <a:headEnd/>
            <a:tailEnd/>
          </a:ln>
          <a:effectLst/>
        </p:spPr>
        <p:txBody>
          <a:bodyPr wrap="none" anchor="ctr"/>
          <a:lstStyle/>
          <a:p>
            <a:endParaRPr lang="en-US"/>
          </a:p>
        </p:txBody>
      </p:sp>
      <p:sp>
        <p:nvSpPr>
          <p:cNvPr id="18484" name="Rectangle 52"/>
          <p:cNvSpPr>
            <a:spLocks noChangeArrowheads="1"/>
          </p:cNvSpPr>
          <p:nvPr/>
        </p:nvSpPr>
        <p:spPr bwMode="auto">
          <a:xfrm>
            <a:off x="5726113" y="2019300"/>
            <a:ext cx="292100" cy="292100"/>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18485" name="Rectangle 53"/>
          <p:cNvSpPr>
            <a:spLocks noChangeArrowheads="1"/>
          </p:cNvSpPr>
          <p:nvPr/>
        </p:nvSpPr>
        <p:spPr bwMode="auto">
          <a:xfrm>
            <a:off x="6119813" y="2019300"/>
            <a:ext cx="292100" cy="292100"/>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18486" name="Rectangle 54"/>
          <p:cNvSpPr>
            <a:spLocks noChangeArrowheads="1"/>
          </p:cNvSpPr>
          <p:nvPr/>
        </p:nvSpPr>
        <p:spPr bwMode="auto">
          <a:xfrm>
            <a:off x="6513513" y="2019300"/>
            <a:ext cx="292100" cy="292100"/>
          </a:xfrm>
          <a:prstGeom prst="rect">
            <a:avLst/>
          </a:prstGeom>
          <a:solidFill>
            <a:srgbClr val="3399FF"/>
          </a:solidFill>
          <a:ln w="9525">
            <a:solidFill>
              <a:schemeClr val="tx1"/>
            </a:solidFill>
            <a:miter lim="800000"/>
            <a:headEnd/>
            <a:tailEnd/>
          </a:ln>
          <a:effectLst/>
        </p:spPr>
        <p:txBody>
          <a:bodyPr wrap="none" anchor="ctr"/>
          <a:lstStyle/>
          <a:p>
            <a:endParaRPr lang="en-US"/>
          </a:p>
        </p:txBody>
      </p:sp>
      <p:grpSp>
        <p:nvGrpSpPr>
          <p:cNvPr id="5" name="Group 55"/>
          <p:cNvGrpSpPr>
            <a:grpSpLocks/>
          </p:cNvGrpSpPr>
          <p:nvPr/>
        </p:nvGrpSpPr>
        <p:grpSpPr bwMode="auto">
          <a:xfrm>
            <a:off x="6524625" y="4757738"/>
            <a:ext cx="2505075" cy="661987"/>
            <a:chOff x="3822" y="2817"/>
            <a:chExt cx="1578" cy="417"/>
          </a:xfrm>
        </p:grpSpPr>
        <p:sp>
          <p:nvSpPr>
            <p:cNvPr id="18488" name="WordArt 56"/>
            <p:cNvSpPr>
              <a:spLocks noChangeArrowheads="1" noChangeShapeType="1" noTextEdit="1"/>
            </p:cNvSpPr>
            <p:nvPr/>
          </p:nvSpPr>
          <p:spPr bwMode="auto">
            <a:xfrm>
              <a:off x="3822" y="2817"/>
              <a:ext cx="1578" cy="198"/>
            </a:xfrm>
            <a:prstGeom prst="rect">
              <a:avLst/>
            </a:prstGeom>
          </p:spPr>
          <p:txBody>
            <a:bodyPr wrap="none" fromWordArt="1">
              <a:prstTxWarp prst="textPlain">
                <a:avLst>
                  <a:gd name="adj" fmla="val 50000"/>
                </a:avLst>
              </a:prstTxWarp>
            </a:bodyPr>
            <a:lstStyle/>
            <a:p>
              <a:pPr algn="ctr"/>
              <a:r>
                <a:rPr lang="en-US" sz="1800" kern="10">
                  <a:ln w="9525">
                    <a:solidFill>
                      <a:srgbClr val="000000"/>
                    </a:solidFill>
                    <a:round/>
                    <a:headEnd/>
                    <a:tailEnd/>
                  </a:ln>
                  <a:solidFill>
                    <a:srgbClr val="FFFFFF"/>
                  </a:solidFill>
                  <a:latin typeface="Arial Black"/>
                </a:rPr>
                <a:t>DESIGN SYNTHESIS</a:t>
              </a:r>
            </a:p>
          </p:txBody>
        </p:sp>
        <p:sp>
          <p:nvSpPr>
            <p:cNvPr id="18489" name="WordArt 57"/>
            <p:cNvSpPr>
              <a:spLocks noChangeArrowheads="1" noChangeShapeType="1" noTextEdit="1"/>
            </p:cNvSpPr>
            <p:nvPr/>
          </p:nvSpPr>
          <p:spPr bwMode="auto">
            <a:xfrm>
              <a:off x="3884" y="3105"/>
              <a:ext cx="1454" cy="129"/>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99"/>
                  </a:solidFill>
                  <a:latin typeface="Arial Black"/>
                </a:rPr>
                <a:t>HSI IMPLICATIONS</a:t>
              </a:r>
            </a:p>
          </p:txBody>
        </p:sp>
      </p:grpSp>
      <p:sp>
        <p:nvSpPr>
          <p:cNvPr id="18490" name="AutoShape 58"/>
          <p:cNvSpPr>
            <a:spLocks noChangeArrowheads="1"/>
          </p:cNvSpPr>
          <p:nvPr/>
        </p:nvSpPr>
        <p:spPr bwMode="auto">
          <a:xfrm>
            <a:off x="3024188" y="3219450"/>
            <a:ext cx="1828800" cy="304800"/>
          </a:xfrm>
          <a:prstGeom prst="leftRightArrow">
            <a:avLst>
              <a:gd name="adj1" fmla="val 50000"/>
              <a:gd name="adj2" fmla="val 120000"/>
            </a:avLst>
          </a:prstGeom>
          <a:gradFill rotWithShape="0">
            <a:gsLst>
              <a:gs pos="0">
                <a:srgbClr val="006600"/>
              </a:gs>
              <a:gs pos="100000">
                <a:schemeClr val="accent2"/>
              </a:gs>
            </a:gsLst>
            <a:lin ang="0" scaled="1"/>
          </a:gradFill>
          <a:ln w="9525">
            <a:solidFill>
              <a:schemeClr val="tx1"/>
            </a:solidFill>
            <a:miter lim="800000"/>
            <a:headEnd/>
            <a:tailEnd/>
          </a:ln>
          <a:effectLst/>
        </p:spPr>
        <p:txBody>
          <a:bodyPr wrap="none" anchor="ctr"/>
          <a:lstStyle/>
          <a:p>
            <a:endParaRPr lang="en-US"/>
          </a:p>
        </p:txBody>
      </p:sp>
      <p:grpSp>
        <p:nvGrpSpPr>
          <p:cNvPr id="6" name="Group 59"/>
          <p:cNvGrpSpPr>
            <a:grpSpLocks/>
          </p:cNvGrpSpPr>
          <p:nvPr/>
        </p:nvGrpSpPr>
        <p:grpSpPr bwMode="auto">
          <a:xfrm>
            <a:off x="4187825" y="5181600"/>
            <a:ext cx="3654425" cy="1619250"/>
            <a:chOff x="3232" y="3264"/>
            <a:chExt cx="2302" cy="1020"/>
          </a:xfrm>
        </p:grpSpPr>
        <p:grpSp>
          <p:nvGrpSpPr>
            <p:cNvPr id="7" name="Group 60"/>
            <p:cNvGrpSpPr>
              <a:grpSpLocks/>
            </p:cNvGrpSpPr>
            <p:nvPr/>
          </p:nvGrpSpPr>
          <p:grpSpPr bwMode="auto">
            <a:xfrm>
              <a:off x="3232" y="3716"/>
              <a:ext cx="2302" cy="568"/>
              <a:chOff x="2593" y="3682"/>
              <a:chExt cx="2486" cy="638"/>
            </a:xfrm>
          </p:grpSpPr>
          <p:sp>
            <p:nvSpPr>
              <p:cNvPr id="18493" name="Oval 61"/>
              <p:cNvSpPr>
                <a:spLocks noChangeArrowheads="1"/>
              </p:cNvSpPr>
              <p:nvPr/>
            </p:nvSpPr>
            <p:spPr bwMode="auto">
              <a:xfrm>
                <a:off x="4180" y="3682"/>
                <a:ext cx="899" cy="297"/>
              </a:xfrm>
              <a:prstGeom prst="ellipse">
                <a:avLst/>
              </a:prstGeom>
              <a:solidFill>
                <a:srgbClr val="3399FF"/>
              </a:solidFill>
              <a:ln w="9525">
                <a:solidFill>
                  <a:schemeClr val="accent2"/>
                </a:solidFill>
                <a:round/>
                <a:headEnd/>
                <a:tailEnd/>
              </a:ln>
              <a:effectLst>
                <a:outerShdw dist="35921" dir="2700000" algn="ctr" rotWithShape="0">
                  <a:schemeClr val="bg2"/>
                </a:outerShdw>
              </a:effectLst>
            </p:spPr>
            <p:txBody>
              <a:bodyPr wrap="none" anchor="ctr"/>
              <a:lstStyle/>
              <a:p>
                <a:pPr algn="ctr"/>
                <a:r>
                  <a:rPr lang="en-US" sz="1400" b="1">
                    <a:effectLst>
                      <a:outerShdw blurRad="38100" dist="38100" dir="2700000" algn="tl">
                        <a:srgbClr val="FFFFFF"/>
                      </a:outerShdw>
                    </a:effectLst>
                    <a:cs typeface="Times New Roman" pitchFamily="18" charset="0"/>
                  </a:rPr>
                  <a:t>Other</a:t>
                </a:r>
              </a:p>
            </p:txBody>
          </p:sp>
          <p:sp>
            <p:nvSpPr>
              <p:cNvPr id="18494" name="Oval 62"/>
              <p:cNvSpPr>
                <a:spLocks noChangeArrowheads="1"/>
              </p:cNvSpPr>
              <p:nvPr/>
            </p:nvSpPr>
            <p:spPr bwMode="auto">
              <a:xfrm>
                <a:off x="3710" y="3866"/>
                <a:ext cx="899" cy="297"/>
              </a:xfrm>
              <a:prstGeom prst="ellipse">
                <a:avLst/>
              </a:prstGeom>
              <a:solidFill>
                <a:srgbClr val="3399FF"/>
              </a:solidFill>
              <a:ln w="9525">
                <a:solidFill>
                  <a:schemeClr val="accent2"/>
                </a:solidFill>
                <a:round/>
                <a:headEnd/>
                <a:tailEnd/>
              </a:ln>
              <a:effectLst>
                <a:outerShdw dist="35921" dir="2700000" algn="ctr" rotWithShape="0">
                  <a:schemeClr val="bg2"/>
                </a:outerShdw>
              </a:effectLst>
            </p:spPr>
            <p:txBody>
              <a:bodyPr wrap="none" anchor="ctr"/>
              <a:lstStyle/>
              <a:p>
                <a:pPr algn="ctr"/>
                <a:r>
                  <a:rPr lang="en-US" sz="1400" b="1">
                    <a:effectLst>
                      <a:outerShdw blurRad="38100" dist="38100" dir="2700000" algn="tl">
                        <a:srgbClr val="FFFFFF"/>
                      </a:outerShdw>
                    </a:effectLst>
                    <a:cs typeface="Times New Roman" pitchFamily="18" charset="0"/>
                  </a:rPr>
                  <a:t>Abilities</a:t>
                </a:r>
              </a:p>
            </p:txBody>
          </p:sp>
          <p:sp>
            <p:nvSpPr>
              <p:cNvPr id="18495" name="Oval 63"/>
              <p:cNvSpPr>
                <a:spLocks noChangeArrowheads="1"/>
              </p:cNvSpPr>
              <p:nvPr/>
            </p:nvSpPr>
            <p:spPr bwMode="auto">
              <a:xfrm>
                <a:off x="3151" y="4023"/>
                <a:ext cx="899" cy="297"/>
              </a:xfrm>
              <a:prstGeom prst="ellipse">
                <a:avLst/>
              </a:prstGeom>
              <a:solidFill>
                <a:srgbClr val="3399FF"/>
              </a:solidFill>
              <a:ln w="9525">
                <a:solidFill>
                  <a:schemeClr val="accent2"/>
                </a:solidFill>
                <a:round/>
                <a:headEnd/>
                <a:tailEnd/>
              </a:ln>
              <a:effectLst>
                <a:outerShdw dist="35921" dir="2700000" algn="ctr" rotWithShape="0">
                  <a:schemeClr val="bg2"/>
                </a:outerShdw>
              </a:effectLst>
            </p:spPr>
            <p:txBody>
              <a:bodyPr wrap="none" anchor="ctr"/>
              <a:lstStyle/>
              <a:p>
                <a:pPr algn="ctr"/>
                <a:r>
                  <a:rPr lang="en-US" sz="1400" b="1">
                    <a:effectLst>
                      <a:outerShdw blurRad="38100" dist="38100" dir="2700000" algn="tl">
                        <a:srgbClr val="FFFFFF"/>
                      </a:outerShdw>
                    </a:effectLst>
                    <a:cs typeface="Times New Roman" pitchFamily="18" charset="0"/>
                  </a:rPr>
                  <a:t>Skills</a:t>
                </a:r>
              </a:p>
            </p:txBody>
          </p:sp>
          <p:sp>
            <p:nvSpPr>
              <p:cNvPr id="18496" name="Oval 64"/>
              <p:cNvSpPr>
                <a:spLocks noChangeArrowheads="1"/>
              </p:cNvSpPr>
              <p:nvPr/>
            </p:nvSpPr>
            <p:spPr bwMode="auto">
              <a:xfrm>
                <a:off x="2593" y="3865"/>
                <a:ext cx="899" cy="297"/>
              </a:xfrm>
              <a:prstGeom prst="ellipse">
                <a:avLst/>
              </a:prstGeom>
              <a:solidFill>
                <a:srgbClr val="3399FF"/>
              </a:solidFill>
              <a:ln w="9525">
                <a:solidFill>
                  <a:schemeClr val="accent2"/>
                </a:solidFill>
                <a:round/>
                <a:headEnd/>
                <a:tailEnd/>
              </a:ln>
              <a:effectLst>
                <a:outerShdw dist="35921" dir="2700000" algn="ctr" rotWithShape="0">
                  <a:schemeClr val="bg2"/>
                </a:outerShdw>
              </a:effectLst>
            </p:spPr>
            <p:txBody>
              <a:bodyPr wrap="none" anchor="ctr"/>
              <a:lstStyle/>
              <a:p>
                <a:pPr algn="ctr"/>
                <a:r>
                  <a:rPr lang="en-US" sz="1400" b="1">
                    <a:effectLst>
                      <a:outerShdw blurRad="38100" dist="38100" dir="2700000" algn="tl">
                        <a:srgbClr val="FFFFFF"/>
                      </a:outerShdw>
                    </a:effectLst>
                    <a:cs typeface="Times New Roman" pitchFamily="18" charset="0"/>
                  </a:rPr>
                  <a:t>Knowledge</a:t>
                </a:r>
              </a:p>
            </p:txBody>
          </p:sp>
        </p:grpSp>
        <p:grpSp>
          <p:nvGrpSpPr>
            <p:cNvPr id="8" name="Group 65"/>
            <p:cNvGrpSpPr>
              <a:grpSpLocks/>
            </p:cNvGrpSpPr>
            <p:nvPr/>
          </p:nvGrpSpPr>
          <p:grpSpPr bwMode="auto">
            <a:xfrm>
              <a:off x="3870" y="3600"/>
              <a:ext cx="960" cy="480"/>
              <a:chOff x="3312" y="3600"/>
              <a:chExt cx="960" cy="480"/>
            </a:xfrm>
          </p:grpSpPr>
          <p:sp>
            <p:nvSpPr>
              <p:cNvPr id="18498" name="AutoShape 66"/>
              <p:cNvSpPr>
                <a:spLocks noChangeArrowheads="1"/>
              </p:cNvSpPr>
              <p:nvPr/>
            </p:nvSpPr>
            <p:spPr bwMode="auto">
              <a:xfrm rot="2560833">
                <a:off x="3312" y="3600"/>
                <a:ext cx="144" cy="384"/>
              </a:xfrm>
              <a:prstGeom prst="downArrow">
                <a:avLst>
                  <a:gd name="adj1" fmla="val 50000"/>
                  <a:gd name="adj2" fmla="val 66667"/>
                </a:avLst>
              </a:prstGeom>
              <a:solidFill>
                <a:srgbClr val="3399FF"/>
              </a:solidFill>
              <a:ln w="9525">
                <a:solidFill>
                  <a:schemeClr val="tx1"/>
                </a:solidFill>
                <a:miter lim="800000"/>
                <a:headEnd/>
                <a:tailEnd/>
              </a:ln>
              <a:effectLst/>
            </p:spPr>
            <p:txBody>
              <a:bodyPr wrap="none" anchor="ctr"/>
              <a:lstStyle/>
              <a:p>
                <a:endParaRPr lang="en-US"/>
              </a:p>
            </p:txBody>
          </p:sp>
          <p:sp>
            <p:nvSpPr>
              <p:cNvPr id="18499" name="AutoShape 67"/>
              <p:cNvSpPr>
                <a:spLocks noChangeArrowheads="1"/>
              </p:cNvSpPr>
              <p:nvPr/>
            </p:nvSpPr>
            <p:spPr bwMode="auto">
              <a:xfrm rot="258336">
                <a:off x="3552" y="3696"/>
                <a:ext cx="144" cy="384"/>
              </a:xfrm>
              <a:prstGeom prst="downArrow">
                <a:avLst>
                  <a:gd name="adj1" fmla="val 50000"/>
                  <a:gd name="adj2" fmla="val 66667"/>
                </a:avLst>
              </a:prstGeom>
              <a:solidFill>
                <a:srgbClr val="3399FF"/>
              </a:solidFill>
              <a:ln w="9525">
                <a:solidFill>
                  <a:schemeClr val="tx1"/>
                </a:solidFill>
                <a:miter lim="800000"/>
                <a:headEnd/>
                <a:tailEnd/>
              </a:ln>
              <a:effectLst/>
            </p:spPr>
            <p:txBody>
              <a:bodyPr wrap="none" anchor="ctr"/>
              <a:lstStyle/>
              <a:p>
                <a:endParaRPr lang="en-US"/>
              </a:p>
            </p:txBody>
          </p:sp>
          <p:sp>
            <p:nvSpPr>
              <p:cNvPr id="18500" name="AutoShape 68"/>
              <p:cNvSpPr>
                <a:spLocks noChangeArrowheads="1"/>
              </p:cNvSpPr>
              <p:nvPr/>
            </p:nvSpPr>
            <p:spPr bwMode="auto">
              <a:xfrm rot="-2030439">
                <a:off x="3744" y="3600"/>
                <a:ext cx="144" cy="384"/>
              </a:xfrm>
              <a:prstGeom prst="downArrow">
                <a:avLst>
                  <a:gd name="adj1" fmla="val 50000"/>
                  <a:gd name="adj2" fmla="val 66667"/>
                </a:avLst>
              </a:prstGeom>
              <a:solidFill>
                <a:srgbClr val="3399FF"/>
              </a:solidFill>
              <a:ln w="9525">
                <a:solidFill>
                  <a:schemeClr val="tx1"/>
                </a:solidFill>
                <a:miter lim="800000"/>
                <a:headEnd/>
                <a:tailEnd/>
              </a:ln>
              <a:effectLst/>
            </p:spPr>
            <p:txBody>
              <a:bodyPr wrap="none" anchor="ctr"/>
              <a:lstStyle/>
              <a:p>
                <a:endParaRPr lang="en-US"/>
              </a:p>
            </p:txBody>
          </p:sp>
          <p:sp>
            <p:nvSpPr>
              <p:cNvPr id="18501" name="AutoShape 69"/>
              <p:cNvSpPr>
                <a:spLocks noChangeArrowheads="1"/>
              </p:cNvSpPr>
              <p:nvPr/>
            </p:nvSpPr>
            <p:spPr bwMode="auto">
              <a:xfrm rot="-4175673">
                <a:off x="4008" y="3556"/>
                <a:ext cx="144" cy="384"/>
              </a:xfrm>
              <a:prstGeom prst="downArrow">
                <a:avLst>
                  <a:gd name="adj1" fmla="val 50000"/>
                  <a:gd name="adj2" fmla="val 66667"/>
                </a:avLst>
              </a:prstGeom>
              <a:solidFill>
                <a:srgbClr val="3399FF"/>
              </a:solidFill>
              <a:ln w="9525">
                <a:solidFill>
                  <a:schemeClr val="tx1"/>
                </a:solidFill>
                <a:miter lim="800000"/>
                <a:headEnd/>
                <a:tailEnd/>
              </a:ln>
              <a:effectLst/>
            </p:spPr>
            <p:txBody>
              <a:bodyPr wrap="none" anchor="ctr"/>
              <a:lstStyle/>
              <a:p>
                <a:endParaRPr lang="en-US"/>
              </a:p>
            </p:txBody>
          </p:sp>
        </p:grpSp>
        <p:grpSp>
          <p:nvGrpSpPr>
            <p:cNvPr id="9" name="Group 70"/>
            <p:cNvGrpSpPr>
              <a:grpSpLocks/>
            </p:cNvGrpSpPr>
            <p:nvPr/>
          </p:nvGrpSpPr>
          <p:grpSpPr bwMode="auto">
            <a:xfrm>
              <a:off x="4152" y="3264"/>
              <a:ext cx="192" cy="384"/>
              <a:chOff x="528" y="3696"/>
              <a:chExt cx="192" cy="384"/>
            </a:xfrm>
          </p:grpSpPr>
          <p:sp>
            <p:nvSpPr>
              <p:cNvPr id="18503" name="Oval 71"/>
              <p:cNvSpPr>
                <a:spLocks noChangeArrowheads="1"/>
              </p:cNvSpPr>
              <p:nvPr/>
            </p:nvSpPr>
            <p:spPr bwMode="auto">
              <a:xfrm>
                <a:off x="528" y="3696"/>
                <a:ext cx="192" cy="192"/>
              </a:xfrm>
              <a:prstGeom prst="ellipse">
                <a:avLst/>
              </a:prstGeom>
              <a:solidFill>
                <a:srgbClr val="3399FF"/>
              </a:solidFill>
              <a:ln w="9525">
                <a:solidFill>
                  <a:schemeClr val="bg1"/>
                </a:solidFill>
                <a:round/>
                <a:headEnd/>
                <a:tailEnd/>
              </a:ln>
              <a:effectLst/>
            </p:spPr>
            <p:txBody>
              <a:bodyPr wrap="none" anchor="ctr"/>
              <a:lstStyle/>
              <a:p>
                <a:endParaRPr lang="en-US"/>
              </a:p>
            </p:txBody>
          </p:sp>
          <p:sp>
            <p:nvSpPr>
              <p:cNvPr id="18504" name="Rectangle 72"/>
              <p:cNvSpPr>
                <a:spLocks noChangeArrowheads="1"/>
              </p:cNvSpPr>
              <p:nvPr/>
            </p:nvSpPr>
            <p:spPr bwMode="auto">
              <a:xfrm>
                <a:off x="600" y="3888"/>
                <a:ext cx="48" cy="192"/>
              </a:xfrm>
              <a:prstGeom prst="rect">
                <a:avLst/>
              </a:prstGeom>
              <a:solidFill>
                <a:srgbClr val="3399FF"/>
              </a:solidFill>
              <a:ln w="9525">
                <a:solidFill>
                  <a:schemeClr val="bg1"/>
                </a:solidFill>
                <a:miter lim="800000"/>
                <a:headEnd/>
                <a:tailEnd/>
              </a:ln>
              <a:effectLst/>
            </p:spPr>
            <p:txBody>
              <a:bodyPr wrap="none" anchor="ctr"/>
              <a:lstStyle/>
              <a:p>
                <a:endParaRPr lang="en-US"/>
              </a:p>
            </p:txBody>
          </p:sp>
        </p:grpSp>
        <p:sp>
          <p:nvSpPr>
            <p:cNvPr id="18505" name="Text Box 73"/>
            <p:cNvSpPr txBox="1">
              <a:spLocks noChangeArrowheads="1"/>
            </p:cNvSpPr>
            <p:nvPr/>
          </p:nvSpPr>
          <p:spPr bwMode="auto">
            <a:xfrm>
              <a:off x="3948" y="3565"/>
              <a:ext cx="605" cy="218"/>
            </a:xfrm>
            <a:prstGeom prst="rect">
              <a:avLst/>
            </a:prstGeom>
            <a:solidFill>
              <a:srgbClr val="3399FF"/>
            </a:solidFill>
            <a:ln w="9525">
              <a:solidFill>
                <a:schemeClr val="bg1"/>
              </a:solidFill>
              <a:miter lim="800000"/>
              <a:headEnd/>
              <a:tailEnd/>
            </a:ln>
            <a:effectLst/>
          </p:spPr>
          <p:txBody>
            <a:bodyPr wrap="none">
              <a:spAutoFit/>
            </a:bodyPr>
            <a:lstStyle/>
            <a:p>
              <a:r>
                <a:rPr lang="en-US" sz="1600" b="1">
                  <a:solidFill>
                    <a:schemeClr val="bg1"/>
                  </a:solidFill>
                  <a:latin typeface="Arial" charset="0"/>
                  <a:cs typeface="Times New Roman" pitchFamily="18" charset="0"/>
                </a:rPr>
                <a:t>SAILOR</a:t>
              </a:r>
            </a:p>
          </p:txBody>
        </p:sp>
      </p:grpSp>
      <p:sp>
        <p:nvSpPr>
          <p:cNvPr id="18506" name="Text Box 74"/>
          <p:cNvSpPr txBox="1">
            <a:spLocks noChangeArrowheads="1"/>
          </p:cNvSpPr>
          <p:nvPr/>
        </p:nvSpPr>
        <p:spPr bwMode="auto">
          <a:xfrm>
            <a:off x="873125" y="2014538"/>
            <a:ext cx="290513" cy="280987"/>
          </a:xfrm>
          <a:prstGeom prst="rect">
            <a:avLst/>
          </a:prstGeom>
          <a:noFill/>
          <a:ln w="12700">
            <a:noFill/>
            <a:miter lim="800000"/>
            <a:headEnd/>
            <a:tailEnd/>
          </a:ln>
          <a:effectLst/>
        </p:spPr>
        <p:txBody>
          <a:bodyPr>
            <a:spAutoFit/>
          </a:bodyPr>
          <a:lstStyle/>
          <a:p>
            <a:pPr>
              <a:lnSpc>
                <a:spcPct val="89000"/>
              </a:lnSpc>
              <a:spcBef>
                <a:spcPct val="50000"/>
              </a:spcBef>
            </a:pPr>
            <a:r>
              <a:rPr lang="en-US" sz="1400" b="1">
                <a:solidFill>
                  <a:schemeClr val="bg1"/>
                </a:solidFill>
                <a:effectLst>
                  <a:outerShdw blurRad="38100" dist="38100" dir="2700000" algn="tl">
                    <a:srgbClr val="C0C0C0"/>
                  </a:outerShdw>
                </a:effectLst>
                <a:latin typeface="Arial" charset="0"/>
                <a:cs typeface="Times New Roman" pitchFamily="18" charset="0"/>
              </a:rPr>
              <a:t>T</a:t>
            </a:r>
          </a:p>
        </p:txBody>
      </p:sp>
      <p:sp>
        <p:nvSpPr>
          <p:cNvPr id="18507" name="Text Box 75"/>
          <p:cNvSpPr txBox="1">
            <a:spLocks noChangeArrowheads="1"/>
          </p:cNvSpPr>
          <p:nvPr/>
        </p:nvSpPr>
        <p:spPr bwMode="auto">
          <a:xfrm>
            <a:off x="1268413" y="2024063"/>
            <a:ext cx="290512" cy="280987"/>
          </a:xfrm>
          <a:prstGeom prst="rect">
            <a:avLst/>
          </a:prstGeom>
          <a:noFill/>
          <a:ln w="12700">
            <a:noFill/>
            <a:miter lim="800000"/>
            <a:headEnd/>
            <a:tailEnd/>
          </a:ln>
          <a:effectLst/>
        </p:spPr>
        <p:txBody>
          <a:bodyPr>
            <a:spAutoFit/>
          </a:bodyPr>
          <a:lstStyle/>
          <a:p>
            <a:pPr>
              <a:lnSpc>
                <a:spcPct val="89000"/>
              </a:lnSpc>
              <a:spcBef>
                <a:spcPct val="50000"/>
              </a:spcBef>
            </a:pPr>
            <a:r>
              <a:rPr lang="en-US" sz="1400" b="1">
                <a:solidFill>
                  <a:schemeClr val="bg1"/>
                </a:solidFill>
                <a:effectLst>
                  <a:outerShdw blurRad="38100" dist="38100" dir="2700000" algn="tl">
                    <a:srgbClr val="C0C0C0"/>
                  </a:outerShdw>
                </a:effectLst>
                <a:latin typeface="Arial" charset="0"/>
                <a:cs typeface="Times New Roman" pitchFamily="18" charset="0"/>
              </a:rPr>
              <a:t>T</a:t>
            </a:r>
          </a:p>
        </p:txBody>
      </p:sp>
      <p:sp>
        <p:nvSpPr>
          <p:cNvPr id="18508" name="Text Box 76"/>
          <p:cNvSpPr txBox="1">
            <a:spLocks noChangeArrowheads="1"/>
          </p:cNvSpPr>
          <p:nvPr/>
        </p:nvSpPr>
        <p:spPr bwMode="auto">
          <a:xfrm>
            <a:off x="1677988" y="2019300"/>
            <a:ext cx="290512" cy="280988"/>
          </a:xfrm>
          <a:prstGeom prst="rect">
            <a:avLst/>
          </a:prstGeom>
          <a:noFill/>
          <a:ln w="12700">
            <a:noFill/>
            <a:miter lim="800000"/>
            <a:headEnd/>
            <a:tailEnd/>
          </a:ln>
          <a:effectLst/>
        </p:spPr>
        <p:txBody>
          <a:bodyPr>
            <a:spAutoFit/>
          </a:bodyPr>
          <a:lstStyle/>
          <a:p>
            <a:pPr>
              <a:lnSpc>
                <a:spcPct val="89000"/>
              </a:lnSpc>
              <a:spcBef>
                <a:spcPct val="50000"/>
              </a:spcBef>
            </a:pPr>
            <a:r>
              <a:rPr lang="en-US" sz="1400" b="1">
                <a:solidFill>
                  <a:schemeClr val="bg1"/>
                </a:solidFill>
                <a:effectLst>
                  <a:outerShdw blurRad="38100" dist="38100" dir="2700000" algn="tl">
                    <a:srgbClr val="C0C0C0"/>
                  </a:outerShdw>
                </a:effectLst>
                <a:latin typeface="Arial" charset="0"/>
                <a:cs typeface="Times New Roman" pitchFamily="18" charset="0"/>
              </a:rPr>
              <a:t>T</a:t>
            </a:r>
          </a:p>
        </p:txBody>
      </p:sp>
      <p:sp>
        <p:nvSpPr>
          <p:cNvPr id="18509" name="Text Box 77"/>
          <p:cNvSpPr txBox="1">
            <a:spLocks noChangeArrowheads="1"/>
          </p:cNvSpPr>
          <p:nvPr/>
        </p:nvSpPr>
        <p:spPr bwMode="auto">
          <a:xfrm>
            <a:off x="2843213" y="2019300"/>
            <a:ext cx="290512" cy="280988"/>
          </a:xfrm>
          <a:prstGeom prst="rect">
            <a:avLst/>
          </a:prstGeom>
          <a:noFill/>
          <a:ln w="12700">
            <a:noFill/>
            <a:miter lim="800000"/>
            <a:headEnd/>
            <a:tailEnd/>
          </a:ln>
          <a:effectLst/>
        </p:spPr>
        <p:txBody>
          <a:bodyPr>
            <a:spAutoFit/>
          </a:bodyPr>
          <a:lstStyle/>
          <a:p>
            <a:pPr>
              <a:lnSpc>
                <a:spcPct val="89000"/>
              </a:lnSpc>
              <a:spcBef>
                <a:spcPct val="50000"/>
              </a:spcBef>
            </a:pPr>
            <a:r>
              <a:rPr lang="en-US" sz="1400" b="1">
                <a:solidFill>
                  <a:schemeClr val="bg1"/>
                </a:solidFill>
                <a:effectLst>
                  <a:outerShdw blurRad="38100" dist="38100" dir="2700000" algn="tl">
                    <a:srgbClr val="C0C0C0"/>
                  </a:outerShdw>
                </a:effectLst>
                <a:latin typeface="Arial" charset="0"/>
                <a:cs typeface="Times New Roman" pitchFamily="18" charset="0"/>
              </a:rPr>
              <a:t>T</a:t>
            </a:r>
          </a:p>
        </p:txBody>
      </p:sp>
      <p:sp>
        <p:nvSpPr>
          <p:cNvPr id="18510" name="Text Box 78"/>
          <p:cNvSpPr txBox="1">
            <a:spLocks noChangeArrowheads="1"/>
          </p:cNvSpPr>
          <p:nvPr/>
        </p:nvSpPr>
        <p:spPr bwMode="auto">
          <a:xfrm>
            <a:off x="2468563" y="2024063"/>
            <a:ext cx="290512" cy="280987"/>
          </a:xfrm>
          <a:prstGeom prst="rect">
            <a:avLst/>
          </a:prstGeom>
          <a:noFill/>
          <a:ln w="12700">
            <a:noFill/>
            <a:miter lim="800000"/>
            <a:headEnd/>
            <a:tailEnd/>
          </a:ln>
          <a:effectLst/>
        </p:spPr>
        <p:txBody>
          <a:bodyPr>
            <a:spAutoFit/>
          </a:bodyPr>
          <a:lstStyle/>
          <a:p>
            <a:pPr>
              <a:lnSpc>
                <a:spcPct val="89000"/>
              </a:lnSpc>
              <a:spcBef>
                <a:spcPct val="50000"/>
              </a:spcBef>
            </a:pPr>
            <a:r>
              <a:rPr lang="en-US" sz="1400" b="1">
                <a:solidFill>
                  <a:schemeClr val="bg1"/>
                </a:solidFill>
                <a:effectLst>
                  <a:outerShdw blurRad="38100" dist="38100" dir="2700000" algn="tl">
                    <a:srgbClr val="C0C0C0"/>
                  </a:outerShdw>
                </a:effectLst>
                <a:latin typeface="Arial" charset="0"/>
                <a:cs typeface="Times New Roman" pitchFamily="18" charset="0"/>
              </a:rPr>
              <a:t>T</a:t>
            </a:r>
          </a:p>
        </p:txBody>
      </p:sp>
      <p:sp>
        <p:nvSpPr>
          <p:cNvPr id="18511" name="Text Box 79"/>
          <p:cNvSpPr txBox="1">
            <a:spLocks noChangeArrowheads="1"/>
          </p:cNvSpPr>
          <p:nvPr/>
        </p:nvSpPr>
        <p:spPr bwMode="auto">
          <a:xfrm>
            <a:off x="2063750" y="2019300"/>
            <a:ext cx="290513" cy="280988"/>
          </a:xfrm>
          <a:prstGeom prst="rect">
            <a:avLst/>
          </a:prstGeom>
          <a:noFill/>
          <a:ln w="12700">
            <a:noFill/>
            <a:miter lim="800000"/>
            <a:headEnd/>
            <a:tailEnd/>
          </a:ln>
          <a:effectLst/>
        </p:spPr>
        <p:txBody>
          <a:bodyPr>
            <a:spAutoFit/>
          </a:bodyPr>
          <a:lstStyle/>
          <a:p>
            <a:pPr>
              <a:lnSpc>
                <a:spcPct val="89000"/>
              </a:lnSpc>
              <a:spcBef>
                <a:spcPct val="50000"/>
              </a:spcBef>
            </a:pPr>
            <a:r>
              <a:rPr lang="en-US" sz="1400" b="1">
                <a:solidFill>
                  <a:schemeClr val="bg1"/>
                </a:solidFill>
                <a:effectLst>
                  <a:outerShdw blurRad="38100" dist="38100" dir="2700000" algn="tl">
                    <a:srgbClr val="C0C0C0"/>
                  </a:outerShdw>
                </a:effectLst>
                <a:latin typeface="Arial" charset="0"/>
                <a:cs typeface="Times New Roman" pitchFamily="18" charset="0"/>
              </a:rPr>
              <a:t>T</a:t>
            </a:r>
          </a:p>
        </p:txBody>
      </p:sp>
      <p:sp>
        <p:nvSpPr>
          <p:cNvPr id="18512" name="Text Box 80"/>
          <p:cNvSpPr txBox="1">
            <a:spLocks noChangeArrowheads="1"/>
          </p:cNvSpPr>
          <p:nvPr/>
        </p:nvSpPr>
        <p:spPr bwMode="auto">
          <a:xfrm>
            <a:off x="4548188" y="2032000"/>
            <a:ext cx="290512" cy="280988"/>
          </a:xfrm>
          <a:prstGeom prst="rect">
            <a:avLst/>
          </a:prstGeom>
          <a:noFill/>
          <a:ln w="12700">
            <a:noFill/>
            <a:miter lim="800000"/>
            <a:headEnd/>
            <a:tailEnd/>
          </a:ln>
          <a:effectLst/>
        </p:spPr>
        <p:txBody>
          <a:bodyPr>
            <a:spAutoFit/>
          </a:bodyPr>
          <a:lstStyle/>
          <a:p>
            <a:pPr>
              <a:lnSpc>
                <a:spcPct val="89000"/>
              </a:lnSpc>
              <a:spcBef>
                <a:spcPct val="50000"/>
              </a:spcBef>
            </a:pPr>
            <a:r>
              <a:rPr lang="en-US" sz="1400" b="1">
                <a:solidFill>
                  <a:schemeClr val="bg1"/>
                </a:solidFill>
                <a:effectLst>
                  <a:outerShdw blurRad="38100" dist="38100" dir="2700000" algn="tl">
                    <a:srgbClr val="C0C0C0"/>
                  </a:outerShdw>
                </a:effectLst>
                <a:latin typeface="Arial" charset="0"/>
                <a:cs typeface="Times New Roman" pitchFamily="18" charset="0"/>
              </a:rPr>
              <a:t>T</a:t>
            </a:r>
          </a:p>
        </p:txBody>
      </p:sp>
      <p:sp>
        <p:nvSpPr>
          <p:cNvPr id="18513" name="Text Box 81"/>
          <p:cNvSpPr txBox="1">
            <a:spLocks noChangeArrowheads="1"/>
          </p:cNvSpPr>
          <p:nvPr/>
        </p:nvSpPr>
        <p:spPr bwMode="auto">
          <a:xfrm>
            <a:off x="4957763" y="2055813"/>
            <a:ext cx="290512" cy="280987"/>
          </a:xfrm>
          <a:prstGeom prst="rect">
            <a:avLst/>
          </a:prstGeom>
          <a:solidFill>
            <a:srgbClr val="3399FF"/>
          </a:solidFill>
          <a:ln w="12700">
            <a:noFill/>
            <a:miter lim="800000"/>
            <a:headEnd/>
            <a:tailEnd/>
          </a:ln>
          <a:effectLst/>
        </p:spPr>
        <p:txBody>
          <a:bodyPr>
            <a:spAutoFit/>
          </a:bodyPr>
          <a:lstStyle/>
          <a:p>
            <a:pPr>
              <a:lnSpc>
                <a:spcPct val="89000"/>
              </a:lnSpc>
              <a:spcBef>
                <a:spcPct val="50000"/>
              </a:spcBef>
            </a:pPr>
            <a:r>
              <a:rPr lang="en-US" sz="1400" b="1">
                <a:solidFill>
                  <a:schemeClr val="bg1"/>
                </a:solidFill>
                <a:effectLst>
                  <a:outerShdw blurRad="38100" dist="38100" dir="2700000" algn="tl">
                    <a:srgbClr val="C0C0C0"/>
                  </a:outerShdw>
                </a:effectLst>
                <a:latin typeface="Arial" charset="0"/>
                <a:cs typeface="Times New Roman" pitchFamily="18" charset="0"/>
              </a:rPr>
              <a:t>T</a:t>
            </a:r>
          </a:p>
        </p:txBody>
      </p:sp>
      <p:sp>
        <p:nvSpPr>
          <p:cNvPr id="18514" name="Text Box 82"/>
          <p:cNvSpPr txBox="1">
            <a:spLocks noChangeArrowheads="1"/>
          </p:cNvSpPr>
          <p:nvPr/>
        </p:nvSpPr>
        <p:spPr bwMode="auto">
          <a:xfrm>
            <a:off x="5353050" y="2051050"/>
            <a:ext cx="290513" cy="280988"/>
          </a:xfrm>
          <a:prstGeom prst="rect">
            <a:avLst/>
          </a:prstGeom>
          <a:noFill/>
          <a:ln w="12700">
            <a:noFill/>
            <a:miter lim="800000"/>
            <a:headEnd/>
            <a:tailEnd/>
          </a:ln>
          <a:effectLst/>
        </p:spPr>
        <p:txBody>
          <a:bodyPr>
            <a:spAutoFit/>
          </a:bodyPr>
          <a:lstStyle/>
          <a:p>
            <a:pPr>
              <a:lnSpc>
                <a:spcPct val="89000"/>
              </a:lnSpc>
              <a:spcBef>
                <a:spcPct val="50000"/>
              </a:spcBef>
            </a:pPr>
            <a:r>
              <a:rPr lang="en-US" sz="1400" b="1">
                <a:solidFill>
                  <a:schemeClr val="bg1"/>
                </a:solidFill>
                <a:effectLst>
                  <a:outerShdw blurRad="38100" dist="38100" dir="2700000" algn="tl">
                    <a:srgbClr val="C0C0C0"/>
                  </a:outerShdw>
                </a:effectLst>
                <a:latin typeface="Arial" charset="0"/>
                <a:cs typeface="Times New Roman" pitchFamily="18" charset="0"/>
              </a:rPr>
              <a:t>T</a:t>
            </a:r>
          </a:p>
        </p:txBody>
      </p:sp>
      <p:sp>
        <p:nvSpPr>
          <p:cNvPr id="18515" name="Text Box 83"/>
          <p:cNvSpPr txBox="1">
            <a:spLocks noChangeArrowheads="1"/>
          </p:cNvSpPr>
          <p:nvPr/>
        </p:nvSpPr>
        <p:spPr bwMode="auto">
          <a:xfrm>
            <a:off x="5734050" y="2046288"/>
            <a:ext cx="290513" cy="280987"/>
          </a:xfrm>
          <a:prstGeom prst="rect">
            <a:avLst/>
          </a:prstGeom>
          <a:solidFill>
            <a:srgbClr val="3399FF"/>
          </a:solidFill>
          <a:ln w="12700">
            <a:noFill/>
            <a:miter lim="800000"/>
            <a:headEnd/>
            <a:tailEnd/>
          </a:ln>
          <a:effectLst/>
        </p:spPr>
        <p:txBody>
          <a:bodyPr>
            <a:spAutoFit/>
          </a:bodyPr>
          <a:lstStyle/>
          <a:p>
            <a:pPr>
              <a:lnSpc>
                <a:spcPct val="89000"/>
              </a:lnSpc>
              <a:spcBef>
                <a:spcPct val="50000"/>
              </a:spcBef>
            </a:pPr>
            <a:r>
              <a:rPr lang="en-US" sz="1400" b="1">
                <a:solidFill>
                  <a:schemeClr val="bg1"/>
                </a:solidFill>
                <a:effectLst>
                  <a:outerShdw blurRad="38100" dist="38100" dir="2700000" algn="tl">
                    <a:srgbClr val="C0C0C0"/>
                  </a:outerShdw>
                </a:effectLst>
                <a:latin typeface="Arial" charset="0"/>
                <a:cs typeface="Times New Roman" pitchFamily="18" charset="0"/>
              </a:rPr>
              <a:t>T</a:t>
            </a:r>
          </a:p>
        </p:txBody>
      </p:sp>
      <p:sp>
        <p:nvSpPr>
          <p:cNvPr id="18516" name="Text Box 84"/>
          <p:cNvSpPr txBox="1">
            <a:spLocks noChangeArrowheads="1"/>
          </p:cNvSpPr>
          <p:nvPr/>
        </p:nvSpPr>
        <p:spPr bwMode="auto">
          <a:xfrm>
            <a:off x="6115050" y="2055813"/>
            <a:ext cx="290513" cy="280987"/>
          </a:xfrm>
          <a:prstGeom prst="rect">
            <a:avLst/>
          </a:prstGeom>
          <a:solidFill>
            <a:srgbClr val="3399FF"/>
          </a:solidFill>
          <a:ln w="12700">
            <a:noFill/>
            <a:miter lim="800000"/>
            <a:headEnd/>
            <a:tailEnd/>
          </a:ln>
          <a:effectLst/>
        </p:spPr>
        <p:txBody>
          <a:bodyPr>
            <a:spAutoFit/>
          </a:bodyPr>
          <a:lstStyle/>
          <a:p>
            <a:pPr>
              <a:lnSpc>
                <a:spcPct val="89000"/>
              </a:lnSpc>
              <a:spcBef>
                <a:spcPct val="50000"/>
              </a:spcBef>
            </a:pPr>
            <a:r>
              <a:rPr lang="en-US" sz="1400" b="1">
                <a:solidFill>
                  <a:schemeClr val="bg1"/>
                </a:solidFill>
                <a:effectLst>
                  <a:outerShdw blurRad="38100" dist="38100" dir="2700000" algn="tl">
                    <a:srgbClr val="C0C0C0"/>
                  </a:outerShdw>
                </a:effectLst>
                <a:latin typeface="Arial" charset="0"/>
                <a:cs typeface="Times New Roman" pitchFamily="18" charset="0"/>
              </a:rPr>
              <a:t>T</a:t>
            </a:r>
          </a:p>
        </p:txBody>
      </p:sp>
      <p:sp>
        <p:nvSpPr>
          <p:cNvPr id="18517" name="Text Box 85"/>
          <p:cNvSpPr txBox="1">
            <a:spLocks noChangeArrowheads="1"/>
          </p:cNvSpPr>
          <p:nvPr/>
        </p:nvSpPr>
        <p:spPr bwMode="auto">
          <a:xfrm>
            <a:off x="6481763" y="2051050"/>
            <a:ext cx="290512" cy="280988"/>
          </a:xfrm>
          <a:prstGeom prst="rect">
            <a:avLst/>
          </a:prstGeom>
          <a:noFill/>
          <a:ln w="12700">
            <a:noFill/>
            <a:miter lim="800000"/>
            <a:headEnd/>
            <a:tailEnd/>
          </a:ln>
          <a:effectLst/>
        </p:spPr>
        <p:txBody>
          <a:bodyPr>
            <a:spAutoFit/>
          </a:bodyPr>
          <a:lstStyle/>
          <a:p>
            <a:pPr>
              <a:lnSpc>
                <a:spcPct val="89000"/>
              </a:lnSpc>
              <a:spcBef>
                <a:spcPct val="50000"/>
              </a:spcBef>
            </a:pPr>
            <a:r>
              <a:rPr lang="en-US" sz="1400" b="1">
                <a:solidFill>
                  <a:schemeClr val="bg1"/>
                </a:solidFill>
                <a:effectLst>
                  <a:outerShdw blurRad="38100" dist="38100" dir="2700000" algn="tl">
                    <a:srgbClr val="C0C0C0"/>
                  </a:outerShdw>
                </a:effectLst>
                <a:latin typeface="Arial" charset="0"/>
                <a:cs typeface="Times New Roman" pitchFamily="18" charset="0"/>
              </a:rPr>
              <a:t>T</a:t>
            </a:r>
          </a:p>
        </p:txBody>
      </p:sp>
      <p:sp>
        <p:nvSpPr>
          <p:cNvPr id="18518" name="Rectangle 86"/>
          <p:cNvSpPr>
            <a:spLocks noChangeArrowheads="1"/>
          </p:cNvSpPr>
          <p:nvPr/>
        </p:nvSpPr>
        <p:spPr bwMode="auto">
          <a:xfrm>
            <a:off x="2878138" y="4148138"/>
            <a:ext cx="381000" cy="304800"/>
          </a:xfrm>
          <a:prstGeom prst="rect">
            <a:avLst/>
          </a:prstGeom>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path path="shape">
              <a:fillToRect l="50000" t="50000" r="50000" b="50000"/>
            </a:path>
          </a:gradFill>
          <a:ln w="9525">
            <a:solidFill>
              <a:schemeClr val="tx1"/>
            </a:solidFill>
            <a:miter lim="800000"/>
            <a:headEnd/>
            <a:tailEnd/>
          </a:ln>
          <a:effectLst/>
        </p:spPr>
        <p:txBody>
          <a:bodyPr wrap="none" anchor="ctr"/>
          <a:lstStyle/>
          <a:p>
            <a:endParaRPr lang="en-US"/>
          </a:p>
        </p:txBody>
      </p:sp>
      <p:sp>
        <p:nvSpPr>
          <p:cNvPr id="18519" name="WordArt 87"/>
          <p:cNvSpPr>
            <a:spLocks noChangeArrowheads="1" noChangeShapeType="1" noTextEdit="1"/>
          </p:cNvSpPr>
          <p:nvPr/>
        </p:nvSpPr>
        <p:spPr bwMode="auto">
          <a:xfrm>
            <a:off x="2471738" y="3995738"/>
            <a:ext cx="2657475" cy="314325"/>
          </a:xfrm>
          <a:prstGeom prst="rect">
            <a:avLst/>
          </a:prstGeom>
        </p:spPr>
        <p:txBody>
          <a:bodyPr wrap="none" fromWordArt="1">
            <a:prstTxWarp prst="textPlain">
              <a:avLst>
                <a:gd name="adj" fmla="val 50000"/>
              </a:avLst>
            </a:prstTxWarp>
          </a:bodyPr>
          <a:lstStyle/>
          <a:p>
            <a:pPr algn="ctr"/>
            <a:r>
              <a:rPr lang="en-US" sz="1800" kern="10">
                <a:ln w="9525">
                  <a:solidFill>
                    <a:schemeClr val="bg1"/>
                  </a:solidFill>
                  <a:round/>
                  <a:headEnd/>
                  <a:tailEnd/>
                </a:ln>
                <a:solidFill>
                  <a:schemeClr val="accent2"/>
                </a:solidFill>
                <a:latin typeface="Arial Black"/>
              </a:rPr>
              <a:t>SYSTEMS ON-BOARD</a:t>
            </a:r>
          </a:p>
        </p:txBody>
      </p:sp>
      <p:sp>
        <p:nvSpPr>
          <p:cNvPr id="18520" name="Rectangle 88"/>
          <p:cNvSpPr>
            <a:spLocks noChangeArrowheads="1"/>
          </p:cNvSpPr>
          <p:nvPr/>
        </p:nvSpPr>
        <p:spPr bwMode="auto">
          <a:xfrm>
            <a:off x="5459413" y="4148138"/>
            <a:ext cx="381000" cy="304800"/>
          </a:xfrm>
          <a:prstGeom prst="rect">
            <a:avLst/>
          </a:prstGeom>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path path="shape">
              <a:fillToRect l="50000" t="50000" r="50000" b="50000"/>
            </a:path>
          </a:gradFill>
          <a:ln w="9525">
            <a:solidFill>
              <a:schemeClr val="tx1"/>
            </a:solidFill>
            <a:miter lim="800000"/>
            <a:headEnd/>
            <a:tailEnd/>
          </a:ln>
          <a:effectLst/>
        </p:spPr>
        <p:txBody>
          <a:bodyPr wrap="none" anchor="ctr"/>
          <a:lstStyle/>
          <a:p>
            <a:endParaRPr lang="en-US"/>
          </a:p>
        </p:txBody>
      </p:sp>
      <p:grpSp>
        <p:nvGrpSpPr>
          <p:cNvPr id="10" name="Group 89"/>
          <p:cNvGrpSpPr>
            <a:grpSpLocks/>
          </p:cNvGrpSpPr>
          <p:nvPr/>
        </p:nvGrpSpPr>
        <p:grpSpPr bwMode="auto">
          <a:xfrm>
            <a:off x="292100" y="5199063"/>
            <a:ext cx="3473450" cy="1589087"/>
            <a:chOff x="50" y="3291"/>
            <a:chExt cx="2188" cy="1001"/>
          </a:xfrm>
        </p:grpSpPr>
        <p:grpSp>
          <p:nvGrpSpPr>
            <p:cNvPr id="11" name="Group 90"/>
            <p:cNvGrpSpPr>
              <a:grpSpLocks/>
            </p:cNvGrpSpPr>
            <p:nvPr/>
          </p:nvGrpSpPr>
          <p:grpSpPr bwMode="auto">
            <a:xfrm>
              <a:off x="50" y="3716"/>
              <a:ext cx="2188" cy="576"/>
              <a:chOff x="-264" y="3682"/>
              <a:chExt cx="2559" cy="638"/>
            </a:xfrm>
          </p:grpSpPr>
          <p:sp>
            <p:nvSpPr>
              <p:cNvPr id="18523" name="Oval 91"/>
              <p:cNvSpPr>
                <a:spLocks noChangeArrowheads="1"/>
              </p:cNvSpPr>
              <p:nvPr/>
            </p:nvSpPr>
            <p:spPr bwMode="auto">
              <a:xfrm>
                <a:off x="-264" y="3682"/>
                <a:ext cx="899" cy="297"/>
              </a:xfrm>
              <a:prstGeom prst="ellipse">
                <a:avLst/>
              </a:prstGeom>
              <a:solidFill>
                <a:srgbClr val="CCFFCC"/>
              </a:solidFill>
              <a:ln w="9525">
                <a:solidFill>
                  <a:schemeClr val="accent2"/>
                </a:solidFill>
                <a:round/>
                <a:headEnd/>
                <a:tailEnd/>
              </a:ln>
              <a:effectLst>
                <a:outerShdw dist="35921" dir="2700000" algn="ctr" rotWithShape="0">
                  <a:schemeClr val="bg2"/>
                </a:outerShdw>
              </a:effectLst>
            </p:spPr>
            <p:txBody>
              <a:bodyPr wrap="none" anchor="ctr"/>
              <a:lstStyle/>
              <a:p>
                <a:pPr algn="ctr"/>
                <a:r>
                  <a:rPr lang="en-US" sz="1400" b="1">
                    <a:effectLst>
                      <a:outerShdw blurRad="38100" dist="38100" dir="2700000" algn="tl">
                        <a:srgbClr val="FFFFFF"/>
                      </a:outerShdw>
                    </a:effectLst>
                    <a:cs typeface="Times New Roman" pitchFamily="18" charset="0"/>
                  </a:rPr>
                  <a:t>Other</a:t>
                </a:r>
              </a:p>
            </p:txBody>
          </p:sp>
          <p:sp>
            <p:nvSpPr>
              <p:cNvPr id="18524" name="Oval 92"/>
              <p:cNvSpPr>
                <a:spLocks noChangeArrowheads="1"/>
              </p:cNvSpPr>
              <p:nvPr/>
            </p:nvSpPr>
            <p:spPr bwMode="auto">
              <a:xfrm>
                <a:off x="279" y="3865"/>
                <a:ext cx="899" cy="297"/>
              </a:xfrm>
              <a:prstGeom prst="ellipse">
                <a:avLst/>
              </a:prstGeom>
              <a:solidFill>
                <a:srgbClr val="CCFFCC"/>
              </a:solidFill>
              <a:ln w="9525">
                <a:solidFill>
                  <a:schemeClr val="accent2"/>
                </a:solidFill>
                <a:round/>
                <a:headEnd/>
                <a:tailEnd/>
              </a:ln>
              <a:effectLst>
                <a:outerShdw dist="35921" dir="2700000" algn="ctr" rotWithShape="0">
                  <a:schemeClr val="bg2"/>
                </a:outerShdw>
              </a:effectLst>
            </p:spPr>
            <p:txBody>
              <a:bodyPr wrap="none" anchor="ctr"/>
              <a:lstStyle/>
              <a:p>
                <a:pPr algn="ctr"/>
                <a:r>
                  <a:rPr lang="en-US" sz="1400" b="1">
                    <a:effectLst>
                      <a:outerShdw blurRad="38100" dist="38100" dir="2700000" algn="tl">
                        <a:srgbClr val="FFFFFF"/>
                      </a:outerShdw>
                    </a:effectLst>
                    <a:cs typeface="Times New Roman" pitchFamily="18" charset="0"/>
                  </a:rPr>
                  <a:t>Abilities</a:t>
                </a:r>
              </a:p>
            </p:txBody>
          </p:sp>
          <p:sp>
            <p:nvSpPr>
              <p:cNvPr id="18525" name="Oval 93"/>
              <p:cNvSpPr>
                <a:spLocks noChangeArrowheads="1"/>
              </p:cNvSpPr>
              <p:nvPr/>
            </p:nvSpPr>
            <p:spPr bwMode="auto">
              <a:xfrm>
                <a:off x="837" y="4023"/>
                <a:ext cx="899" cy="297"/>
              </a:xfrm>
              <a:prstGeom prst="ellipse">
                <a:avLst/>
              </a:prstGeom>
              <a:solidFill>
                <a:srgbClr val="CCFFCC"/>
              </a:solidFill>
              <a:ln w="9525">
                <a:solidFill>
                  <a:schemeClr val="accent2"/>
                </a:solidFill>
                <a:round/>
                <a:headEnd/>
                <a:tailEnd/>
              </a:ln>
              <a:effectLst>
                <a:outerShdw dist="35921" dir="2700000" algn="ctr" rotWithShape="0">
                  <a:schemeClr val="bg2"/>
                </a:outerShdw>
              </a:effectLst>
            </p:spPr>
            <p:txBody>
              <a:bodyPr wrap="none" anchor="ctr"/>
              <a:lstStyle/>
              <a:p>
                <a:pPr algn="ctr"/>
                <a:r>
                  <a:rPr lang="en-US" sz="1400" b="1">
                    <a:effectLst>
                      <a:outerShdw blurRad="38100" dist="38100" dir="2700000" algn="tl">
                        <a:srgbClr val="FFFFFF"/>
                      </a:outerShdw>
                    </a:effectLst>
                    <a:cs typeface="Times New Roman" pitchFamily="18" charset="0"/>
                  </a:rPr>
                  <a:t>Skills</a:t>
                </a:r>
              </a:p>
            </p:txBody>
          </p:sp>
          <p:sp>
            <p:nvSpPr>
              <p:cNvPr id="18526" name="Oval 94"/>
              <p:cNvSpPr>
                <a:spLocks noChangeArrowheads="1"/>
              </p:cNvSpPr>
              <p:nvPr/>
            </p:nvSpPr>
            <p:spPr bwMode="auto">
              <a:xfrm>
                <a:off x="1396" y="3866"/>
                <a:ext cx="899" cy="297"/>
              </a:xfrm>
              <a:prstGeom prst="ellipse">
                <a:avLst/>
              </a:prstGeom>
              <a:solidFill>
                <a:srgbClr val="CCFFCC"/>
              </a:solidFill>
              <a:ln w="9525">
                <a:solidFill>
                  <a:schemeClr val="accent2"/>
                </a:solidFill>
                <a:round/>
                <a:headEnd/>
                <a:tailEnd/>
              </a:ln>
              <a:effectLst>
                <a:outerShdw dist="35921" dir="2700000" algn="ctr" rotWithShape="0">
                  <a:schemeClr val="bg2"/>
                </a:outerShdw>
              </a:effectLst>
            </p:spPr>
            <p:txBody>
              <a:bodyPr wrap="none" anchor="ctr"/>
              <a:lstStyle/>
              <a:p>
                <a:pPr algn="ctr"/>
                <a:r>
                  <a:rPr lang="en-US" sz="1400" b="1">
                    <a:effectLst>
                      <a:outerShdw blurRad="38100" dist="38100" dir="2700000" algn="tl">
                        <a:srgbClr val="FFFFFF"/>
                      </a:outerShdw>
                    </a:effectLst>
                    <a:cs typeface="Times New Roman" pitchFamily="18" charset="0"/>
                  </a:rPr>
                  <a:t>Knowledge</a:t>
                </a:r>
              </a:p>
            </p:txBody>
          </p:sp>
        </p:grpSp>
        <p:grpSp>
          <p:nvGrpSpPr>
            <p:cNvPr id="12" name="Group 95"/>
            <p:cNvGrpSpPr>
              <a:grpSpLocks/>
            </p:cNvGrpSpPr>
            <p:nvPr/>
          </p:nvGrpSpPr>
          <p:grpSpPr bwMode="auto">
            <a:xfrm flipH="1">
              <a:off x="618" y="3626"/>
              <a:ext cx="960" cy="480"/>
              <a:chOff x="3312" y="3600"/>
              <a:chExt cx="960" cy="480"/>
            </a:xfrm>
          </p:grpSpPr>
          <p:sp>
            <p:nvSpPr>
              <p:cNvPr id="18528" name="AutoShape 96"/>
              <p:cNvSpPr>
                <a:spLocks noChangeArrowheads="1"/>
              </p:cNvSpPr>
              <p:nvPr/>
            </p:nvSpPr>
            <p:spPr bwMode="auto">
              <a:xfrm rot="2560833">
                <a:off x="3312" y="3600"/>
                <a:ext cx="144" cy="384"/>
              </a:xfrm>
              <a:prstGeom prst="downArrow">
                <a:avLst>
                  <a:gd name="adj1" fmla="val 50000"/>
                  <a:gd name="adj2" fmla="val 66667"/>
                </a:avLst>
              </a:prstGeom>
              <a:solidFill>
                <a:srgbClr val="99FFCC"/>
              </a:solidFill>
              <a:ln w="9525">
                <a:solidFill>
                  <a:schemeClr val="tx1"/>
                </a:solidFill>
                <a:miter lim="800000"/>
                <a:headEnd/>
                <a:tailEnd/>
              </a:ln>
              <a:effectLst/>
            </p:spPr>
            <p:txBody>
              <a:bodyPr wrap="none" anchor="ctr"/>
              <a:lstStyle/>
              <a:p>
                <a:endParaRPr lang="en-US"/>
              </a:p>
            </p:txBody>
          </p:sp>
          <p:sp>
            <p:nvSpPr>
              <p:cNvPr id="18529" name="AutoShape 97"/>
              <p:cNvSpPr>
                <a:spLocks noChangeArrowheads="1"/>
              </p:cNvSpPr>
              <p:nvPr/>
            </p:nvSpPr>
            <p:spPr bwMode="auto">
              <a:xfrm rot="258336">
                <a:off x="3552" y="3696"/>
                <a:ext cx="144" cy="384"/>
              </a:xfrm>
              <a:prstGeom prst="downArrow">
                <a:avLst>
                  <a:gd name="adj1" fmla="val 50000"/>
                  <a:gd name="adj2" fmla="val 66667"/>
                </a:avLst>
              </a:prstGeom>
              <a:solidFill>
                <a:srgbClr val="99FFCC"/>
              </a:solidFill>
              <a:ln w="9525">
                <a:solidFill>
                  <a:schemeClr val="tx1"/>
                </a:solidFill>
                <a:miter lim="800000"/>
                <a:headEnd/>
                <a:tailEnd/>
              </a:ln>
              <a:effectLst/>
            </p:spPr>
            <p:txBody>
              <a:bodyPr wrap="none" anchor="ctr"/>
              <a:lstStyle/>
              <a:p>
                <a:endParaRPr lang="en-US"/>
              </a:p>
            </p:txBody>
          </p:sp>
          <p:sp>
            <p:nvSpPr>
              <p:cNvPr id="18530" name="AutoShape 98"/>
              <p:cNvSpPr>
                <a:spLocks noChangeArrowheads="1"/>
              </p:cNvSpPr>
              <p:nvPr/>
            </p:nvSpPr>
            <p:spPr bwMode="auto">
              <a:xfrm rot="-2030439">
                <a:off x="3744" y="3600"/>
                <a:ext cx="144" cy="384"/>
              </a:xfrm>
              <a:prstGeom prst="downArrow">
                <a:avLst>
                  <a:gd name="adj1" fmla="val 50000"/>
                  <a:gd name="adj2" fmla="val 66667"/>
                </a:avLst>
              </a:prstGeom>
              <a:solidFill>
                <a:srgbClr val="99FFCC"/>
              </a:solidFill>
              <a:ln w="9525">
                <a:solidFill>
                  <a:schemeClr val="tx1"/>
                </a:solidFill>
                <a:miter lim="800000"/>
                <a:headEnd/>
                <a:tailEnd/>
              </a:ln>
              <a:effectLst/>
            </p:spPr>
            <p:txBody>
              <a:bodyPr wrap="none" anchor="ctr"/>
              <a:lstStyle/>
              <a:p>
                <a:endParaRPr lang="en-US"/>
              </a:p>
            </p:txBody>
          </p:sp>
          <p:sp>
            <p:nvSpPr>
              <p:cNvPr id="18531" name="AutoShape 99"/>
              <p:cNvSpPr>
                <a:spLocks noChangeArrowheads="1"/>
              </p:cNvSpPr>
              <p:nvPr/>
            </p:nvSpPr>
            <p:spPr bwMode="auto">
              <a:xfrm rot="-4175673">
                <a:off x="4008" y="3556"/>
                <a:ext cx="144" cy="384"/>
              </a:xfrm>
              <a:prstGeom prst="downArrow">
                <a:avLst>
                  <a:gd name="adj1" fmla="val 50000"/>
                  <a:gd name="adj2" fmla="val 66667"/>
                </a:avLst>
              </a:prstGeom>
              <a:solidFill>
                <a:srgbClr val="99FFCC"/>
              </a:solidFill>
              <a:ln w="9525">
                <a:solidFill>
                  <a:schemeClr val="tx1"/>
                </a:solidFill>
                <a:miter lim="800000"/>
                <a:headEnd/>
                <a:tailEnd/>
              </a:ln>
              <a:effectLst/>
            </p:spPr>
            <p:txBody>
              <a:bodyPr wrap="none" anchor="ctr"/>
              <a:lstStyle/>
              <a:p>
                <a:endParaRPr lang="en-US"/>
              </a:p>
            </p:txBody>
          </p:sp>
        </p:grpSp>
        <p:grpSp>
          <p:nvGrpSpPr>
            <p:cNvPr id="13" name="Group 100"/>
            <p:cNvGrpSpPr>
              <a:grpSpLocks/>
            </p:cNvGrpSpPr>
            <p:nvPr/>
          </p:nvGrpSpPr>
          <p:grpSpPr bwMode="auto">
            <a:xfrm>
              <a:off x="858" y="3291"/>
              <a:ext cx="620" cy="516"/>
              <a:chOff x="858" y="3291"/>
              <a:chExt cx="620" cy="516"/>
            </a:xfrm>
          </p:grpSpPr>
          <p:grpSp>
            <p:nvGrpSpPr>
              <p:cNvPr id="14" name="Group 101"/>
              <p:cNvGrpSpPr>
                <a:grpSpLocks/>
              </p:cNvGrpSpPr>
              <p:nvPr/>
            </p:nvGrpSpPr>
            <p:grpSpPr bwMode="auto">
              <a:xfrm>
                <a:off x="1059" y="3291"/>
                <a:ext cx="192" cy="384"/>
                <a:chOff x="528" y="3696"/>
                <a:chExt cx="192" cy="384"/>
              </a:xfrm>
            </p:grpSpPr>
            <p:sp>
              <p:nvSpPr>
                <p:cNvPr id="18534" name="Oval 102"/>
                <p:cNvSpPr>
                  <a:spLocks noChangeArrowheads="1"/>
                </p:cNvSpPr>
                <p:nvPr/>
              </p:nvSpPr>
              <p:spPr bwMode="auto">
                <a:xfrm>
                  <a:off x="528" y="3696"/>
                  <a:ext cx="192" cy="192"/>
                </a:xfrm>
                <a:prstGeom prst="ellipse">
                  <a:avLst/>
                </a:prstGeom>
                <a:solidFill>
                  <a:srgbClr val="006600"/>
                </a:solidFill>
                <a:ln w="9525">
                  <a:solidFill>
                    <a:schemeClr val="bg1"/>
                  </a:solidFill>
                  <a:round/>
                  <a:headEnd/>
                  <a:tailEnd/>
                </a:ln>
                <a:effectLst/>
              </p:spPr>
              <p:txBody>
                <a:bodyPr wrap="none" anchor="ctr"/>
                <a:lstStyle/>
                <a:p>
                  <a:endParaRPr lang="en-US"/>
                </a:p>
              </p:txBody>
            </p:sp>
            <p:sp>
              <p:nvSpPr>
                <p:cNvPr id="18535" name="Rectangle 103"/>
                <p:cNvSpPr>
                  <a:spLocks noChangeArrowheads="1"/>
                </p:cNvSpPr>
                <p:nvPr/>
              </p:nvSpPr>
              <p:spPr bwMode="auto">
                <a:xfrm>
                  <a:off x="600" y="3888"/>
                  <a:ext cx="48" cy="192"/>
                </a:xfrm>
                <a:prstGeom prst="rect">
                  <a:avLst/>
                </a:prstGeom>
                <a:solidFill>
                  <a:srgbClr val="006600"/>
                </a:solidFill>
                <a:ln w="9525">
                  <a:solidFill>
                    <a:schemeClr val="bg1"/>
                  </a:solidFill>
                  <a:miter lim="800000"/>
                  <a:headEnd/>
                  <a:tailEnd/>
                </a:ln>
                <a:effectLst/>
              </p:spPr>
              <p:txBody>
                <a:bodyPr wrap="none" anchor="ctr"/>
                <a:lstStyle/>
                <a:p>
                  <a:endParaRPr lang="en-US"/>
                </a:p>
              </p:txBody>
            </p:sp>
          </p:grpSp>
          <p:sp>
            <p:nvSpPr>
              <p:cNvPr id="18536" name="Text Box 104"/>
              <p:cNvSpPr txBox="1">
                <a:spLocks noChangeArrowheads="1"/>
              </p:cNvSpPr>
              <p:nvPr/>
            </p:nvSpPr>
            <p:spPr bwMode="auto">
              <a:xfrm>
                <a:off x="858" y="3609"/>
                <a:ext cx="620" cy="198"/>
              </a:xfrm>
              <a:prstGeom prst="rect">
                <a:avLst/>
              </a:prstGeom>
              <a:solidFill>
                <a:srgbClr val="006600"/>
              </a:solidFill>
              <a:ln w="9525">
                <a:solidFill>
                  <a:schemeClr val="bg1"/>
                </a:solidFill>
                <a:miter lim="800000"/>
                <a:headEnd/>
                <a:tailEnd/>
              </a:ln>
              <a:effectLst/>
            </p:spPr>
            <p:txBody>
              <a:bodyPr wrap="none">
                <a:spAutoFit/>
              </a:bodyPr>
              <a:lstStyle/>
              <a:p>
                <a:r>
                  <a:rPr lang="en-US" sz="1400" b="1">
                    <a:solidFill>
                      <a:schemeClr val="bg1"/>
                    </a:solidFill>
                    <a:latin typeface="Arial" charset="0"/>
                    <a:cs typeface="Times New Roman" pitchFamily="18" charset="0"/>
                  </a:rPr>
                  <a:t>SOLDIER</a:t>
                </a:r>
              </a:p>
            </p:txBody>
          </p:sp>
        </p:grpSp>
      </p:gr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 name="Rectangle 52"/>
          <p:cNvSpPr>
            <a:spLocks noChangeArrowheads="1"/>
          </p:cNvSpPr>
          <p:nvPr/>
        </p:nvSpPr>
        <p:spPr bwMode="auto">
          <a:xfrm>
            <a:off x="4495800" y="5943600"/>
            <a:ext cx="1143000" cy="533400"/>
          </a:xfrm>
          <a:prstGeom prst="rect">
            <a:avLst/>
          </a:prstGeom>
          <a:solidFill>
            <a:srgbClr val="FFCC00"/>
          </a:solidFill>
          <a:ln w="38100">
            <a:solidFill>
              <a:schemeClr val="accent2"/>
            </a:solidFill>
            <a:miter lim="800000"/>
            <a:headEnd/>
            <a:tailEnd/>
          </a:ln>
          <a:effectLst/>
        </p:spPr>
        <p:txBody>
          <a:bodyPr wrap="none" anchor="ctr"/>
          <a:lstStyle/>
          <a:p>
            <a:pPr algn="ctr"/>
            <a:r>
              <a:rPr lang="en-US" sz="2000" b="1" dirty="0" smtClean="0">
                <a:latin typeface="Arial" charset="0"/>
                <a:cs typeface="Times New Roman" pitchFamily="18" charset="0"/>
              </a:rPr>
              <a:t>STRAP</a:t>
            </a:r>
            <a:endParaRPr lang="en-US" sz="2000" b="1" dirty="0">
              <a:latin typeface="Arial" charset="0"/>
              <a:cs typeface="Times New Roman" pitchFamily="18" charset="0"/>
            </a:endParaRPr>
          </a:p>
        </p:txBody>
      </p:sp>
      <p:sp>
        <p:nvSpPr>
          <p:cNvPr id="28674" name="Rectangle 2"/>
          <p:cNvSpPr>
            <a:spLocks noChangeArrowheads="1"/>
          </p:cNvSpPr>
          <p:nvPr/>
        </p:nvSpPr>
        <p:spPr bwMode="auto">
          <a:xfrm>
            <a:off x="6553200" y="533400"/>
            <a:ext cx="2133600" cy="4267200"/>
          </a:xfrm>
          <a:prstGeom prst="rect">
            <a:avLst/>
          </a:prstGeom>
          <a:solidFill>
            <a:schemeClr val="accent5">
              <a:lumMod val="50000"/>
            </a:schemeClr>
          </a:solidFill>
          <a:ln w="9525">
            <a:solidFill>
              <a:schemeClr val="tx1"/>
            </a:solidFill>
            <a:miter lim="800000"/>
            <a:headEnd/>
            <a:tailEnd/>
          </a:ln>
          <a:effectLst/>
        </p:spPr>
        <p:txBody>
          <a:bodyPr wrap="none" anchor="ctr"/>
          <a:lstStyle/>
          <a:p>
            <a:endParaRPr lang="en-US"/>
          </a:p>
        </p:txBody>
      </p:sp>
      <p:sp>
        <p:nvSpPr>
          <p:cNvPr id="28675" name="Rectangle 3"/>
          <p:cNvSpPr>
            <a:spLocks noChangeArrowheads="1"/>
          </p:cNvSpPr>
          <p:nvPr/>
        </p:nvSpPr>
        <p:spPr bwMode="auto">
          <a:xfrm>
            <a:off x="304800" y="609600"/>
            <a:ext cx="2286000" cy="4114800"/>
          </a:xfrm>
          <a:prstGeom prst="rect">
            <a:avLst/>
          </a:prstGeom>
          <a:solidFill>
            <a:srgbClr val="3399FF"/>
          </a:solidFill>
          <a:ln w="9525">
            <a:solidFill>
              <a:schemeClr val="tx1"/>
            </a:solidFill>
            <a:miter lim="800000"/>
            <a:headEnd/>
            <a:tailEnd/>
          </a:ln>
          <a:effectLst/>
        </p:spPr>
        <p:txBody>
          <a:bodyPr wrap="none" anchor="ctr"/>
          <a:lstStyle/>
          <a:p>
            <a:endParaRPr lang="en-US"/>
          </a:p>
        </p:txBody>
      </p:sp>
      <p:sp>
        <p:nvSpPr>
          <p:cNvPr id="28676" name="Rectangle 4"/>
          <p:cNvSpPr>
            <a:spLocks noChangeArrowheads="1"/>
          </p:cNvSpPr>
          <p:nvPr/>
        </p:nvSpPr>
        <p:spPr bwMode="auto">
          <a:xfrm>
            <a:off x="609600" y="838200"/>
            <a:ext cx="1447800" cy="457200"/>
          </a:xfrm>
          <a:prstGeom prst="rect">
            <a:avLst/>
          </a:prstGeom>
          <a:solidFill>
            <a:schemeClr val="accent2"/>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chemeClr val="accent2"/>
            </a:extrusionClr>
          </a:sp3d>
        </p:spPr>
        <p:txBody>
          <a:bodyPr wrap="none" anchor="ctr">
            <a:flatTx/>
          </a:bodyPr>
          <a:lstStyle/>
          <a:p>
            <a:pPr algn="ctr"/>
            <a:r>
              <a:rPr lang="en-US" sz="2000" b="1">
                <a:solidFill>
                  <a:srgbClr val="FFFF00"/>
                </a:solidFill>
                <a:latin typeface="Arial" charset="0"/>
                <a:cs typeface="Times New Roman" pitchFamily="18" charset="0"/>
              </a:rPr>
              <a:t>MISSIONS</a:t>
            </a:r>
          </a:p>
        </p:txBody>
      </p:sp>
      <p:sp>
        <p:nvSpPr>
          <p:cNvPr id="28677" name="Rectangle 5"/>
          <p:cNvSpPr>
            <a:spLocks noChangeArrowheads="1"/>
          </p:cNvSpPr>
          <p:nvPr/>
        </p:nvSpPr>
        <p:spPr bwMode="auto">
          <a:xfrm>
            <a:off x="3505200" y="2438400"/>
            <a:ext cx="2209800" cy="609600"/>
          </a:xfrm>
          <a:prstGeom prst="rect">
            <a:avLst/>
          </a:prstGeom>
          <a:solidFill>
            <a:srgbClr val="FFCC00"/>
          </a:solidFill>
          <a:ln w="38100">
            <a:solidFill>
              <a:schemeClr val="tx1"/>
            </a:solidFill>
            <a:miter lim="800000"/>
            <a:headEnd/>
            <a:tailEnd/>
          </a:ln>
          <a:effectLst/>
        </p:spPr>
        <p:txBody>
          <a:bodyPr wrap="none" anchor="ctr"/>
          <a:lstStyle/>
          <a:p>
            <a:endParaRPr lang="en-US"/>
          </a:p>
        </p:txBody>
      </p:sp>
      <p:sp>
        <p:nvSpPr>
          <p:cNvPr id="28678" name="Rectangle 6"/>
          <p:cNvSpPr>
            <a:spLocks noChangeArrowheads="1"/>
          </p:cNvSpPr>
          <p:nvPr/>
        </p:nvSpPr>
        <p:spPr bwMode="auto">
          <a:xfrm>
            <a:off x="381000" y="1981200"/>
            <a:ext cx="1600200" cy="457200"/>
          </a:xfrm>
          <a:prstGeom prst="rect">
            <a:avLst/>
          </a:prstGeom>
          <a:solidFill>
            <a:schemeClr val="accent2"/>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chemeClr val="accent2"/>
            </a:extrusionClr>
          </a:sp3d>
        </p:spPr>
        <p:txBody>
          <a:bodyPr wrap="none" anchor="ctr">
            <a:flatTx/>
          </a:bodyPr>
          <a:lstStyle/>
          <a:p>
            <a:pPr algn="ctr"/>
            <a:r>
              <a:rPr lang="en-US" sz="1800" b="1">
                <a:solidFill>
                  <a:srgbClr val="FFFF00"/>
                </a:solidFill>
                <a:latin typeface="Arial" charset="0"/>
                <a:cs typeface="Times New Roman" pitchFamily="18" charset="0"/>
              </a:rPr>
              <a:t>FUNCTIONS</a:t>
            </a:r>
          </a:p>
        </p:txBody>
      </p:sp>
      <p:sp>
        <p:nvSpPr>
          <p:cNvPr id="28679" name="Rectangle 7"/>
          <p:cNvSpPr>
            <a:spLocks noChangeArrowheads="1"/>
          </p:cNvSpPr>
          <p:nvPr/>
        </p:nvSpPr>
        <p:spPr bwMode="auto">
          <a:xfrm>
            <a:off x="381000" y="4191000"/>
            <a:ext cx="1676400" cy="457200"/>
          </a:xfrm>
          <a:prstGeom prst="rect">
            <a:avLst/>
          </a:prstGeom>
          <a:solidFill>
            <a:schemeClr val="accent2"/>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chemeClr val="accent2"/>
            </a:extrusionClr>
          </a:sp3d>
        </p:spPr>
        <p:txBody>
          <a:bodyPr wrap="none" anchor="ctr">
            <a:flatTx/>
          </a:bodyPr>
          <a:lstStyle/>
          <a:p>
            <a:pPr algn="ctr"/>
            <a:r>
              <a:rPr lang="en-US" sz="2000" b="1">
                <a:solidFill>
                  <a:srgbClr val="FFFF00"/>
                </a:solidFill>
                <a:latin typeface="Arial" charset="0"/>
                <a:cs typeface="Times New Roman" pitchFamily="18" charset="0"/>
              </a:rPr>
              <a:t>TASKS</a:t>
            </a:r>
          </a:p>
        </p:txBody>
      </p:sp>
      <p:sp>
        <p:nvSpPr>
          <p:cNvPr id="28680" name="Rectangle 8"/>
          <p:cNvSpPr>
            <a:spLocks noChangeArrowheads="1"/>
          </p:cNvSpPr>
          <p:nvPr/>
        </p:nvSpPr>
        <p:spPr bwMode="auto">
          <a:xfrm>
            <a:off x="6858000" y="4114800"/>
            <a:ext cx="1447800" cy="457200"/>
          </a:xfrm>
          <a:prstGeom prst="rect">
            <a:avLst/>
          </a:prstGeom>
          <a:solidFill>
            <a:srgbClr val="006600"/>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006600"/>
            </a:extrusionClr>
          </a:sp3d>
        </p:spPr>
        <p:txBody>
          <a:bodyPr wrap="none" anchor="ctr">
            <a:flatTx/>
          </a:bodyPr>
          <a:lstStyle/>
          <a:p>
            <a:pPr algn="ctr"/>
            <a:r>
              <a:rPr lang="en-US" sz="2000" b="1">
                <a:solidFill>
                  <a:srgbClr val="FFFF00"/>
                </a:solidFill>
                <a:latin typeface="Arial" charset="0"/>
                <a:cs typeface="Times New Roman" pitchFamily="18" charset="0"/>
              </a:rPr>
              <a:t>TASKS</a:t>
            </a:r>
          </a:p>
        </p:txBody>
      </p:sp>
      <p:sp>
        <p:nvSpPr>
          <p:cNvPr id="28681" name="Rectangle 9"/>
          <p:cNvSpPr>
            <a:spLocks noChangeArrowheads="1"/>
          </p:cNvSpPr>
          <p:nvPr/>
        </p:nvSpPr>
        <p:spPr bwMode="auto">
          <a:xfrm>
            <a:off x="7010400" y="1981200"/>
            <a:ext cx="1447800" cy="457200"/>
          </a:xfrm>
          <a:prstGeom prst="rect">
            <a:avLst/>
          </a:prstGeom>
          <a:solidFill>
            <a:srgbClr val="006600"/>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006600"/>
            </a:extrusionClr>
          </a:sp3d>
        </p:spPr>
        <p:txBody>
          <a:bodyPr wrap="none" anchor="ctr">
            <a:flatTx/>
          </a:bodyPr>
          <a:lstStyle/>
          <a:p>
            <a:pPr algn="ctr"/>
            <a:r>
              <a:rPr lang="en-US" sz="1800" b="1">
                <a:solidFill>
                  <a:srgbClr val="FFFF00"/>
                </a:solidFill>
                <a:latin typeface="Arial" charset="0"/>
                <a:cs typeface="Times New Roman" pitchFamily="18" charset="0"/>
              </a:rPr>
              <a:t>FUNCTIONS</a:t>
            </a:r>
          </a:p>
        </p:txBody>
      </p:sp>
      <p:sp>
        <p:nvSpPr>
          <p:cNvPr id="28682" name="Rectangle 10"/>
          <p:cNvSpPr>
            <a:spLocks noChangeArrowheads="1"/>
          </p:cNvSpPr>
          <p:nvPr/>
        </p:nvSpPr>
        <p:spPr bwMode="auto">
          <a:xfrm>
            <a:off x="7010400" y="762000"/>
            <a:ext cx="1447800" cy="457200"/>
          </a:xfrm>
          <a:prstGeom prst="rect">
            <a:avLst/>
          </a:prstGeom>
          <a:solidFill>
            <a:srgbClr val="006600"/>
          </a:solidFill>
          <a:ln w="38100">
            <a:miter lim="800000"/>
            <a:headEnd/>
            <a:tailEnd/>
          </a:ln>
          <a:effectLst/>
          <a:scene3d>
            <a:camera prst="legacyPerspectiveTopRight"/>
            <a:lightRig rig="legacyFlat3" dir="b"/>
          </a:scene3d>
          <a:sp3d extrusionH="887400" prstMaterial="legacyMatte">
            <a:bevelT w="13500" h="13500" prst="angle"/>
            <a:bevelB w="13500" h="13500" prst="angle"/>
            <a:extrusionClr>
              <a:srgbClr val="006600"/>
            </a:extrusionClr>
          </a:sp3d>
        </p:spPr>
        <p:txBody>
          <a:bodyPr wrap="none" anchor="ctr">
            <a:flatTx/>
          </a:bodyPr>
          <a:lstStyle/>
          <a:p>
            <a:pPr algn="ctr"/>
            <a:r>
              <a:rPr lang="en-US" sz="2000" b="1">
                <a:solidFill>
                  <a:srgbClr val="FFFF00"/>
                </a:solidFill>
                <a:latin typeface="Arial" charset="0"/>
                <a:cs typeface="Times New Roman" pitchFamily="18" charset="0"/>
              </a:rPr>
              <a:t>MISSIONS</a:t>
            </a:r>
          </a:p>
        </p:txBody>
      </p:sp>
      <p:sp>
        <p:nvSpPr>
          <p:cNvPr id="28685" name="Oval 13"/>
          <p:cNvSpPr>
            <a:spLocks noChangeArrowheads="1"/>
          </p:cNvSpPr>
          <p:nvPr/>
        </p:nvSpPr>
        <p:spPr bwMode="auto">
          <a:xfrm>
            <a:off x="3429000" y="1295400"/>
            <a:ext cx="2362200" cy="533400"/>
          </a:xfrm>
          <a:prstGeom prst="ellipse">
            <a:avLst/>
          </a:prstGeom>
          <a:solidFill>
            <a:srgbClr val="FFCC00"/>
          </a:solidFill>
          <a:ln w="38100">
            <a:solidFill>
              <a:schemeClr val="tx1"/>
            </a:solidFill>
            <a:round/>
            <a:headEnd/>
            <a:tailEnd/>
          </a:ln>
          <a:effectLst/>
        </p:spPr>
        <p:txBody>
          <a:bodyPr wrap="none" anchor="ctr"/>
          <a:lstStyle/>
          <a:p>
            <a:endParaRPr lang="en-US"/>
          </a:p>
        </p:txBody>
      </p:sp>
      <p:sp>
        <p:nvSpPr>
          <p:cNvPr id="28686" name="Text Box 14"/>
          <p:cNvSpPr txBox="1">
            <a:spLocks noChangeArrowheads="1"/>
          </p:cNvSpPr>
          <p:nvPr/>
        </p:nvSpPr>
        <p:spPr bwMode="auto">
          <a:xfrm>
            <a:off x="3460750" y="1385888"/>
            <a:ext cx="2025650" cy="366712"/>
          </a:xfrm>
          <a:prstGeom prst="rect">
            <a:avLst/>
          </a:prstGeom>
          <a:noFill/>
          <a:ln w="9525">
            <a:noFill/>
            <a:miter lim="800000"/>
            <a:headEnd/>
            <a:tailEnd/>
          </a:ln>
          <a:effectLst/>
        </p:spPr>
        <p:txBody>
          <a:bodyPr wrap="none">
            <a:spAutoFit/>
          </a:bodyPr>
          <a:lstStyle/>
          <a:p>
            <a:r>
              <a:rPr lang="en-US" sz="1800" b="1">
                <a:latin typeface="Arial" charset="0"/>
                <a:cs typeface="Times New Roman" pitchFamily="18" charset="0"/>
              </a:rPr>
              <a:t>REQUIREMENTS</a:t>
            </a:r>
          </a:p>
        </p:txBody>
      </p:sp>
      <p:sp>
        <p:nvSpPr>
          <p:cNvPr id="28687" name="Text Box 15"/>
          <p:cNvSpPr txBox="1">
            <a:spLocks noChangeArrowheads="1"/>
          </p:cNvSpPr>
          <p:nvPr/>
        </p:nvSpPr>
        <p:spPr bwMode="auto">
          <a:xfrm>
            <a:off x="3429000" y="2406650"/>
            <a:ext cx="2362200" cy="641350"/>
          </a:xfrm>
          <a:prstGeom prst="rect">
            <a:avLst/>
          </a:prstGeom>
          <a:noFill/>
          <a:ln w="9525">
            <a:noFill/>
            <a:miter lim="800000"/>
            <a:headEnd/>
            <a:tailEnd/>
          </a:ln>
          <a:effectLst/>
        </p:spPr>
        <p:txBody>
          <a:bodyPr>
            <a:spAutoFit/>
          </a:bodyPr>
          <a:lstStyle/>
          <a:p>
            <a:pPr algn="ctr"/>
            <a:r>
              <a:rPr lang="en-US" sz="1800" b="1">
                <a:latin typeface="Arial" charset="0"/>
                <a:cs typeface="Times New Roman" pitchFamily="18" charset="0"/>
              </a:rPr>
              <a:t>ORGANIZATIONAL</a:t>
            </a:r>
          </a:p>
          <a:p>
            <a:pPr algn="ctr"/>
            <a:r>
              <a:rPr lang="en-US" sz="1800" b="1">
                <a:latin typeface="Arial" charset="0"/>
                <a:cs typeface="Times New Roman" pitchFamily="18" charset="0"/>
              </a:rPr>
              <a:t>DESIGN</a:t>
            </a:r>
          </a:p>
        </p:txBody>
      </p:sp>
      <p:sp>
        <p:nvSpPr>
          <p:cNvPr id="28688" name="Oval 16"/>
          <p:cNvSpPr>
            <a:spLocks noChangeArrowheads="1"/>
          </p:cNvSpPr>
          <p:nvPr/>
        </p:nvSpPr>
        <p:spPr bwMode="auto">
          <a:xfrm>
            <a:off x="1600200" y="3276600"/>
            <a:ext cx="1219200" cy="457200"/>
          </a:xfrm>
          <a:prstGeom prst="ellipse">
            <a:avLst/>
          </a:prstGeom>
          <a:solidFill>
            <a:srgbClr val="FFCC99"/>
          </a:solidFill>
          <a:ln w="28575">
            <a:solidFill>
              <a:schemeClr val="tx1"/>
            </a:solidFill>
            <a:round/>
            <a:headEnd/>
            <a:tailEnd/>
          </a:ln>
          <a:effectLst/>
        </p:spPr>
        <p:txBody>
          <a:bodyPr wrap="none" anchor="ctr"/>
          <a:lstStyle/>
          <a:p>
            <a:pPr algn="ctr"/>
            <a:r>
              <a:rPr lang="en-US" sz="1400" b="1">
                <a:latin typeface="Arial" charset="0"/>
                <a:cs typeface="Times New Roman" pitchFamily="18" charset="0"/>
              </a:rPr>
              <a:t>LOGISTICS</a:t>
            </a:r>
          </a:p>
        </p:txBody>
      </p:sp>
      <p:sp>
        <p:nvSpPr>
          <p:cNvPr id="28689" name="Rectangle 17"/>
          <p:cNvSpPr>
            <a:spLocks noChangeArrowheads="1"/>
          </p:cNvSpPr>
          <p:nvPr/>
        </p:nvSpPr>
        <p:spPr bwMode="auto">
          <a:xfrm>
            <a:off x="3886200" y="4343400"/>
            <a:ext cx="1600200" cy="762000"/>
          </a:xfrm>
          <a:prstGeom prst="rect">
            <a:avLst/>
          </a:prstGeom>
          <a:solidFill>
            <a:srgbClr val="FFCC00"/>
          </a:solidFill>
          <a:ln w="38100">
            <a:solidFill>
              <a:schemeClr val="accent2"/>
            </a:solidFill>
            <a:miter lim="800000"/>
            <a:headEnd/>
            <a:tailEnd/>
          </a:ln>
          <a:effectLst/>
        </p:spPr>
        <p:txBody>
          <a:bodyPr wrap="none" anchor="ctr"/>
          <a:lstStyle/>
          <a:p>
            <a:pPr algn="ctr"/>
            <a:r>
              <a:rPr lang="en-US" sz="1800" b="1">
                <a:latin typeface="Arial" charset="0"/>
                <a:cs typeface="Times New Roman" pitchFamily="18" charset="0"/>
              </a:rPr>
              <a:t>MANPOWER</a:t>
            </a:r>
          </a:p>
          <a:p>
            <a:pPr algn="ctr"/>
            <a:r>
              <a:rPr lang="en-US" sz="1800" b="1">
                <a:latin typeface="Arial" charset="0"/>
                <a:cs typeface="Times New Roman" pitchFamily="18" charset="0"/>
              </a:rPr>
              <a:t>ESTIMATION</a:t>
            </a:r>
          </a:p>
        </p:txBody>
      </p:sp>
      <p:sp>
        <p:nvSpPr>
          <p:cNvPr id="28690" name="Line 18"/>
          <p:cNvSpPr>
            <a:spLocks noChangeShapeType="1"/>
          </p:cNvSpPr>
          <p:nvPr/>
        </p:nvSpPr>
        <p:spPr bwMode="auto">
          <a:xfrm flipH="1">
            <a:off x="8305800" y="2438400"/>
            <a:ext cx="0" cy="914400"/>
          </a:xfrm>
          <a:prstGeom prst="line">
            <a:avLst/>
          </a:prstGeom>
          <a:noFill/>
          <a:ln w="28575">
            <a:solidFill>
              <a:schemeClr val="tx1"/>
            </a:solidFill>
            <a:prstDash val="dash"/>
            <a:round/>
            <a:headEnd/>
            <a:tailEnd/>
          </a:ln>
          <a:effectLst/>
        </p:spPr>
        <p:txBody>
          <a:bodyPr/>
          <a:lstStyle/>
          <a:p>
            <a:endParaRPr lang="en-US"/>
          </a:p>
        </p:txBody>
      </p:sp>
      <p:sp>
        <p:nvSpPr>
          <p:cNvPr id="28691" name="Line 19"/>
          <p:cNvSpPr>
            <a:spLocks noChangeShapeType="1"/>
          </p:cNvSpPr>
          <p:nvPr/>
        </p:nvSpPr>
        <p:spPr bwMode="auto">
          <a:xfrm>
            <a:off x="838200" y="2438400"/>
            <a:ext cx="0" cy="533400"/>
          </a:xfrm>
          <a:prstGeom prst="line">
            <a:avLst/>
          </a:prstGeom>
          <a:noFill/>
          <a:ln w="28575">
            <a:solidFill>
              <a:schemeClr val="tx1"/>
            </a:solidFill>
            <a:prstDash val="dash"/>
            <a:round/>
            <a:headEnd/>
            <a:tailEnd/>
          </a:ln>
          <a:effectLst/>
        </p:spPr>
        <p:txBody>
          <a:bodyPr/>
          <a:lstStyle/>
          <a:p>
            <a:endParaRPr lang="en-US"/>
          </a:p>
        </p:txBody>
      </p:sp>
      <p:sp>
        <p:nvSpPr>
          <p:cNvPr id="28692" name="Line 20"/>
          <p:cNvSpPr>
            <a:spLocks noChangeShapeType="1"/>
          </p:cNvSpPr>
          <p:nvPr/>
        </p:nvSpPr>
        <p:spPr bwMode="auto">
          <a:xfrm>
            <a:off x="1905000" y="2438400"/>
            <a:ext cx="304800" cy="838200"/>
          </a:xfrm>
          <a:prstGeom prst="line">
            <a:avLst/>
          </a:prstGeom>
          <a:noFill/>
          <a:ln w="28575">
            <a:solidFill>
              <a:schemeClr val="tx1"/>
            </a:solidFill>
            <a:prstDash val="dash"/>
            <a:round/>
            <a:headEnd/>
            <a:tailEnd/>
          </a:ln>
          <a:effectLst/>
        </p:spPr>
        <p:txBody>
          <a:bodyPr/>
          <a:lstStyle/>
          <a:p>
            <a:endParaRPr lang="en-US"/>
          </a:p>
        </p:txBody>
      </p:sp>
      <p:sp>
        <p:nvSpPr>
          <p:cNvPr id="28693" name="Line 21"/>
          <p:cNvSpPr>
            <a:spLocks noChangeShapeType="1"/>
          </p:cNvSpPr>
          <p:nvPr/>
        </p:nvSpPr>
        <p:spPr bwMode="auto">
          <a:xfrm flipH="1">
            <a:off x="7086600" y="2438400"/>
            <a:ext cx="228600" cy="457200"/>
          </a:xfrm>
          <a:prstGeom prst="line">
            <a:avLst/>
          </a:prstGeom>
          <a:noFill/>
          <a:ln w="28575">
            <a:solidFill>
              <a:schemeClr val="tx1"/>
            </a:solidFill>
            <a:prstDash val="dash"/>
            <a:round/>
            <a:headEnd/>
            <a:tailEnd/>
          </a:ln>
          <a:effectLst/>
        </p:spPr>
        <p:txBody>
          <a:bodyPr/>
          <a:lstStyle/>
          <a:p>
            <a:endParaRPr lang="en-US"/>
          </a:p>
        </p:txBody>
      </p:sp>
      <p:sp>
        <p:nvSpPr>
          <p:cNvPr id="28694" name="AutoShape 22"/>
          <p:cNvSpPr>
            <a:spLocks noChangeArrowheads="1"/>
          </p:cNvSpPr>
          <p:nvPr/>
        </p:nvSpPr>
        <p:spPr bwMode="auto">
          <a:xfrm>
            <a:off x="990600" y="1295400"/>
            <a:ext cx="762000" cy="609600"/>
          </a:xfrm>
          <a:prstGeom prst="downArrow">
            <a:avLst>
              <a:gd name="adj1" fmla="val 50000"/>
              <a:gd name="adj2" fmla="val 25000"/>
            </a:avLst>
          </a:prstGeom>
          <a:solidFill>
            <a:srgbClr val="FFCC66"/>
          </a:solidFill>
          <a:ln w="28575">
            <a:solidFill>
              <a:schemeClr val="tx1"/>
            </a:solidFill>
            <a:miter lim="800000"/>
            <a:headEnd/>
            <a:tailEnd/>
          </a:ln>
          <a:effectLst/>
        </p:spPr>
        <p:txBody>
          <a:bodyPr wrap="none" anchor="ctr"/>
          <a:lstStyle/>
          <a:p>
            <a:endParaRPr lang="en-US"/>
          </a:p>
        </p:txBody>
      </p:sp>
      <p:sp>
        <p:nvSpPr>
          <p:cNvPr id="28695" name="AutoShape 23"/>
          <p:cNvSpPr>
            <a:spLocks noChangeArrowheads="1"/>
          </p:cNvSpPr>
          <p:nvPr/>
        </p:nvSpPr>
        <p:spPr bwMode="auto">
          <a:xfrm>
            <a:off x="914400" y="2438400"/>
            <a:ext cx="762000" cy="1676400"/>
          </a:xfrm>
          <a:prstGeom prst="downArrow">
            <a:avLst>
              <a:gd name="adj1" fmla="val 50000"/>
              <a:gd name="adj2" fmla="val 55000"/>
            </a:avLst>
          </a:prstGeom>
          <a:solidFill>
            <a:srgbClr val="FFCC66"/>
          </a:solidFill>
          <a:ln w="28575">
            <a:solidFill>
              <a:schemeClr val="tx1"/>
            </a:solidFill>
            <a:miter lim="800000"/>
            <a:headEnd/>
            <a:tailEnd/>
          </a:ln>
          <a:effectLst/>
        </p:spPr>
        <p:txBody>
          <a:bodyPr wrap="none" anchor="ctr"/>
          <a:lstStyle/>
          <a:p>
            <a:endParaRPr lang="en-US"/>
          </a:p>
        </p:txBody>
      </p:sp>
      <p:sp>
        <p:nvSpPr>
          <p:cNvPr id="28696" name="AutoShape 24"/>
          <p:cNvSpPr>
            <a:spLocks noChangeArrowheads="1"/>
          </p:cNvSpPr>
          <p:nvPr/>
        </p:nvSpPr>
        <p:spPr bwMode="auto">
          <a:xfrm>
            <a:off x="7391400" y="2438400"/>
            <a:ext cx="762000" cy="1524000"/>
          </a:xfrm>
          <a:prstGeom prst="downArrow">
            <a:avLst>
              <a:gd name="adj1" fmla="val 50000"/>
              <a:gd name="adj2" fmla="val 50000"/>
            </a:avLst>
          </a:prstGeom>
          <a:solidFill>
            <a:srgbClr val="FFCC66"/>
          </a:solidFill>
          <a:ln w="28575">
            <a:solidFill>
              <a:schemeClr val="tx1"/>
            </a:solidFill>
            <a:miter lim="800000"/>
            <a:headEnd/>
            <a:tailEnd/>
          </a:ln>
          <a:effectLst/>
        </p:spPr>
        <p:txBody>
          <a:bodyPr wrap="none" anchor="ctr"/>
          <a:lstStyle/>
          <a:p>
            <a:endParaRPr lang="en-US"/>
          </a:p>
        </p:txBody>
      </p:sp>
      <p:sp>
        <p:nvSpPr>
          <p:cNvPr id="28697" name="Oval 25"/>
          <p:cNvSpPr>
            <a:spLocks noChangeArrowheads="1"/>
          </p:cNvSpPr>
          <p:nvPr/>
        </p:nvSpPr>
        <p:spPr bwMode="auto">
          <a:xfrm>
            <a:off x="7696200" y="3048000"/>
            <a:ext cx="1143000" cy="457200"/>
          </a:xfrm>
          <a:prstGeom prst="ellipse">
            <a:avLst/>
          </a:prstGeom>
          <a:solidFill>
            <a:srgbClr val="FFCC99"/>
          </a:solidFill>
          <a:ln w="28575">
            <a:solidFill>
              <a:schemeClr val="tx1"/>
            </a:solidFill>
            <a:round/>
            <a:headEnd/>
            <a:tailEnd/>
          </a:ln>
          <a:effectLst/>
        </p:spPr>
        <p:txBody>
          <a:bodyPr wrap="none" anchor="ctr"/>
          <a:lstStyle/>
          <a:p>
            <a:pPr algn="ctr"/>
            <a:r>
              <a:rPr lang="en-US" sz="1400" b="1">
                <a:latin typeface="Arial" charset="0"/>
                <a:cs typeface="Times New Roman" pitchFamily="18" charset="0"/>
              </a:rPr>
              <a:t>LOGISTICS</a:t>
            </a:r>
          </a:p>
        </p:txBody>
      </p:sp>
      <p:sp>
        <p:nvSpPr>
          <p:cNvPr id="28698" name="Oval 26"/>
          <p:cNvSpPr>
            <a:spLocks noChangeArrowheads="1"/>
          </p:cNvSpPr>
          <p:nvPr/>
        </p:nvSpPr>
        <p:spPr bwMode="auto">
          <a:xfrm>
            <a:off x="6019800" y="2743200"/>
            <a:ext cx="1524000" cy="381000"/>
          </a:xfrm>
          <a:prstGeom prst="ellipse">
            <a:avLst/>
          </a:prstGeom>
          <a:solidFill>
            <a:srgbClr val="FFCC99"/>
          </a:solidFill>
          <a:ln w="28575">
            <a:solidFill>
              <a:schemeClr val="tx1"/>
            </a:solidFill>
            <a:round/>
            <a:headEnd/>
            <a:tailEnd/>
          </a:ln>
          <a:effectLst/>
        </p:spPr>
        <p:txBody>
          <a:bodyPr wrap="none" anchor="ctr"/>
          <a:lstStyle/>
          <a:p>
            <a:pPr algn="ctr"/>
            <a:r>
              <a:rPr lang="en-US" sz="1400" b="1">
                <a:latin typeface="Arial" charset="0"/>
                <a:cs typeface="Times New Roman" pitchFamily="18" charset="0"/>
              </a:rPr>
              <a:t>ENGINEERING</a:t>
            </a:r>
          </a:p>
        </p:txBody>
      </p:sp>
      <p:sp>
        <p:nvSpPr>
          <p:cNvPr id="28699" name="Oval 27"/>
          <p:cNvSpPr>
            <a:spLocks noChangeArrowheads="1"/>
          </p:cNvSpPr>
          <p:nvPr/>
        </p:nvSpPr>
        <p:spPr bwMode="auto">
          <a:xfrm>
            <a:off x="228600" y="2743200"/>
            <a:ext cx="1447800" cy="457200"/>
          </a:xfrm>
          <a:prstGeom prst="ellipse">
            <a:avLst/>
          </a:prstGeom>
          <a:solidFill>
            <a:srgbClr val="FFCC99"/>
          </a:solidFill>
          <a:ln w="28575">
            <a:solidFill>
              <a:schemeClr val="tx1"/>
            </a:solidFill>
            <a:round/>
            <a:headEnd/>
            <a:tailEnd/>
          </a:ln>
          <a:effectLst/>
        </p:spPr>
        <p:txBody>
          <a:bodyPr wrap="none" anchor="ctr"/>
          <a:lstStyle/>
          <a:p>
            <a:pPr algn="ctr"/>
            <a:endParaRPr lang="en-US" sz="1600">
              <a:latin typeface="Arial" charset="0"/>
              <a:cs typeface="Times New Roman" pitchFamily="18" charset="0"/>
            </a:endParaRPr>
          </a:p>
        </p:txBody>
      </p:sp>
      <p:sp>
        <p:nvSpPr>
          <p:cNvPr id="28700" name="Text Box 28"/>
          <p:cNvSpPr txBox="1">
            <a:spLocks noChangeArrowheads="1"/>
          </p:cNvSpPr>
          <p:nvPr/>
        </p:nvSpPr>
        <p:spPr bwMode="auto">
          <a:xfrm>
            <a:off x="246063" y="2830513"/>
            <a:ext cx="1430337" cy="304800"/>
          </a:xfrm>
          <a:prstGeom prst="rect">
            <a:avLst/>
          </a:prstGeom>
          <a:noFill/>
          <a:ln w="9525">
            <a:noFill/>
            <a:miter lim="800000"/>
            <a:headEnd/>
            <a:tailEnd/>
          </a:ln>
          <a:effectLst/>
        </p:spPr>
        <p:txBody>
          <a:bodyPr wrap="none">
            <a:spAutoFit/>
          </a:bodyPr>
          <a:lstStyle/>
          <a:p>
            <a:r>
              <a:rPr lang="en-US" sz="1400" b="1">
                <a:latin typeface="Arial" charset="0"/>
                <a:cs typeface="Times New Roman" pitchFamily="18" charset="0"/>
              </a:rPr>
              <a:t>ENGINEERING</a:t>
            </a:r>
          </a:p>
        </p:txBody>
      </p:sp>
      <p:sp>
        <p:nvSpPr>
          <p:cNvPr id="28701" name="AutoShape 29"/>
          <p:cNvSpPr>
            <a:spLocks noChangeArrowheads="1"/>
          </p:cNvSpPr>
          <p:nvPr/>
        </p:nvSpPr>
        <p:spPr bwMode="auto">
          <a:xfrm>
            <a:off x="7391400" y="1219200"/>
            <a:ext cx="762000" cy="685800"/>
          </a:xfrm>
          <a:prstGeom prst="downArrow">
            <a:avLst>
              <a:gd name="adj1" fmla="val 50000"/>
              <a:gd name="adj2" fmla="val 25000"/>
            </a:avLst>
          </a:prstGeom>
          <a:solidFill>
            <a:srgbClr val="FFCC66"/>
          </a:solidFill>
          <a:ln w="28575">
            <a:solidFill>
              <a:schemeClr val="tx1"/>
            </a:solidFill>
            <a:miter lim="800000"/>
            <a:headEnd/>
            <a:tailEnd/>
          </a:ln>
          <a:effectLst/>
        </p:spPr>
        <p:txBody>
          <a:bodyPr wrap="none" anchor="ctr"/>
          <a:lstStyle/>
          <a:p>
            <a:endParaRPr lang="en-US"/>
          </a:p>
        </p:txBody>
      </p:sp>
      <p:sp>
        <p:nvSpPr>
          <p:cNvPr id="28702" name="AutoShape 30"/>
          <p:cNvSpPr>
            <a:spLocks noChangeArrowheads="1"/>
          </p:cNvSpPr>
          <p:nvPr/>
        </p:nvSpPr>
        <p:spPr bwMode="auto">
          <a:xfrm>
            <a:off x="4191000" y="3048000"/>
            <a:ext cx="914400" cy="1295400"/>
          </a:xfrm>
          <a:prstGeom prst="downArrow">
            <a:avLst>
              <a:gd name="adj1" fmla="val 50000"/>
              <a:gd name="adj2" fmla="val 35417"/>
            </a:avLst>
          </a:prstGeom>
          <a:solidFill>
            <a:srgbClr val="FFCC66"/>
          </a:solidFill>
          <a:ln w="28575">
            <a:solidFill>
              <a:schemeClr val="tx1"/>
            </a:solidFill>
            <a:miter lim="800000"/>
            <a:headEnd/>
            <a:tailEnd/>
          </a:ln>
          <a:effectLst/>
        </p:spPr>
        <p:txBody>
          <a:bodyPr wrap="none" anchor="ctr"/>
          <a:lstStyle/>
          <a:p>
            <a:endParaRPr lang="en-US"/>
          </a:p>
        </p:txBody>
      </p:sp>
      <p:sp>
        <p:nvSpPr>
          <p:cNvPr id="28703" name="AutoShape 31"/>
          <p:cNvSpPr>
            <a:spLocks noChangeArrowheads="1"/>
          </p:cNvSpPr>
          <p:nvPr/>
        </p:nvSpPr>
        <p:spPr bwMode="auto">
          <a:xfrm>
            <a:off x="4191000" y="1828800"/>
            <a:ext cx="838200" cy="609600"/>
          </a:xfrm>
          <a:prstGeom prst="downArrow">
            <a:avLst>
              <a:gd name="adj1" fmla="val 50000"/>
              <a:gd name="adj2" fmla="val 25000"/>
            </a:avLst>
          </a:prstGeom>
          <a:solidFill>
            <a:srgbClr val="FFCC66"/>
          </a:solidFill>
          <a:ln w="28575">
            <a:solidFill>
              <a:schemeClr val="tx1"/>
            </a:solidFill>
            <a:miter lim="800000"/>
            <a:headEnd/>
            <a:tailEnd/>
          </a:ln>
          <a:effectLst/>
        </p:spPr>
        <p:txBody>
          <a:bodyPr wrap="none" anchor="ctr"/>
          <a:lstStyle/>
          <a:p>
            <a:endParaRPr lang="en-US"/>
          </a:p>
        </p:txBody>
      </p:sp>
      <p:sp>
        <p:nvSpPr>
          <p:cNvPr id="28704" name="Rectangle 32"/>
          <p:cNvSpPr>
            <a:spLocks noChangeArrowheads="1"/>
          </p:cNvSpPr>
          <p:nvPr/>
        </p:nvSpPr>
        <p:spPr bwMode="auto">
          <a:xfrm>
            <a:off x="228600" y="4953000"/>
            <a:ext cx="304800" cy="1676400"/>
          </a:xfrm>
          <a:prstGeom prst="rect">
            <a:avLst/>
          </a:prstGeom>
          <a:solidFill>
            <a:schemeClr val="accent2"/>
          </a:solidFill>
          <a:ln w="28575">
            <a:miter lim="800000"/>
            <a:headEnd/>
            <a:tailEnd/>
          </a:ln>
          <a:effectLst/>
          <a:scene3d>
            <a:camera prst="legacyPerspectiveTopRight"/>
            <a:lightRig rig="legacyFlat3" dir="b"/>
          </a:scene3d>
          <a:sp3d extrusionH="887400" prstMaterial="legacyMatte">
            <a:bevelT w="13500" h="13500" prst="angle"/>
            <a:bevelB w="13500" h="13500" prst="angle"/>
            <a:extrusionClr>
              <a:schemeClr val="accent2"/>
            </a:extrusionClr>
          </a:sp3d>
        </p:spPr>
        <p:txBody>
          <a:bodyPr wrap="none" anchor="ctr">
            <a:flatTx/>
          </a:bodyPr>
          <a:lstStyle/>
          <a:p>
            <a:pPr algn="ctr"/>
            <a:endParaRPr lang="en-US">
              <a:cs typeface="Times New Roman" pitchFamily="18" charset="0"/>
            </a:endParaRPr>
          </a:p>
        </p:txBody>
      </p:sp>
      <p:sp>
        <p:nvSpPr>
          <p:cNvPr id="28705" name="Rectangle 33"/>
          <p:cNvSpPr>
            <a:spLocks noChangeArrowheads="1"/>
          </p:cNvSpPr>
          <p:nvPr/>
        </p:nvSpPr>
        <p:spPr bwMode="auto">
          <a:xfrm>
            <a:off x="762000" y="4953000"/>
            <a:ext cx="228600" cy="1676400"/>
          </a:xfrm>
          <a:prstGeom prst="rect">
            <a:avLst/>
          </a:prstGeom>
          <a:solidFill>
            <a:schemeClr val="accent2"/>
          </a:solidFill>
          <a:ln w="28575">
            <a:miter lim="800000"/>
            <a:headEnd/>
            <a:tailEnd/>
          </a:ln>
          <a:effectLst/>
          <a:scene3d>
            <a:camera prst="legacyPerspectiveTopRight"/>
            <a:lightRig rig="legacyFlat3" dir="b"/>
          </a:scene3d>
          <a:sp3d extrusionH="887400" prstMaterial="legacyMatte">
            <a:bevelT w="13500" h="13500" prst="angle"/>
            <a:bevelB w="13500" h="13500" prst="angle"/>
            <a:extrusionClr>
              <a:schemeClr val="accent2"/>
            </a:extrusionClr>
          </a:sp3d>
        </p:spPr>
        <p:txBody>
          <a:bodyPr wrap="none" anchor="ctr">
            <a:flatTx/>
          </a:bodyPr>
          <a:lstStyle/>
          <a:p>
            <a:pPr algn="ctr"/>
            <a:endParaRPr lang="en-US">
              <a:cs typeface="Times New Roman" pitchFamily="18" charset="0"/>
            </a:endParaRPr>
          </a:p>
        </p:txBody>
      </p:sp>
      <p:sp>
        <p:nvSpPr>
          <p:cNvPr id="28706" name="Rectangle 34"/>
          <p:cNvSpPr>
            <a:spLocks noChangeArrowheads="1"/>
          </p:cNvSpPr>
          <p:nvPr/>
        </p:nvSpPr>
        <p:spPr bwMode="auto">
          <a:xfrm>
            <a:off x="1143000" y="4953000"/>
            <a:ext cx="304800" cy="1676400"/>
          </a:xfrm>
          <a:prstGeom prst="rect">
            <a:avLst/>
          </a:prstGeom>
          <a:solidFill>
            <a:srgbClr val="3399FF"/>
          </a:solidFill>
          <a:ln w="28575">
            <a:miter lim="800000"/>
            <a:headEnd/>
            <a:tailEnd/>
          </a:ln>
          <a:effectLst/>
          <a:scene3d>
            <a:camera prst="legacyPerspectiveTopRight"/>
            <a:lightRig rig="legacyFlat3" dir="b"/>
          </a:scene3d>
          <a:sp3d extrusionH="887400" prstMaterial="legacyMatte">
            <a:bevelT w="13500" h="13500" prst="angle"/>
            <a:bevelB w="13500" h="13500" prst="angle"/>
            <a:extrusionClr>
              <a:schemeClr val="accent2"/>
            </a:extrusionClr>
          </a:sp3d>
        </p:spPr>
        <p:txBody>
          <a:bodyPr wrap="none" anchor="ctr">
            <a:flatTx/>
          </a:bodyPr>
          <a:lstStyle/>
          <a:p>
            <a:pPr algn="ctr"/>
            <a:endParaRPr lang="en-US" sz="1400">
              <a:solidFill>
                <a:srgbClr val="FFFF00"/>
              </a:solidFill>
              <a:latin typeface="Arial" charset="0"/>
              <a:cs typeface="Times New Roman" pitchFamily="18" charset="0"/>
            </a:endParaRPr>
          </a:p>
        </p:txBody>
      </p:sp>
      <p:sp>
        <p:nvSpPr>
          <p:cNvPr id="28707" name="Rectangle 35"/>
          <p:cNvSpPr>
            <a:spLocks noChangeArrowheads="1"/>
          </p:cNvSpPr>
          <p:nvPr/>
        </p:nvSpPr>
        <p:spPr bwMode="auto">
          <a:xfrm>
            <a:off x="1600200" y="4953000"/>
            <a:ext cx="304800" cy="1676400"/>
          </a:xfrm>
          <a:prstGeom prst="rect">
            <a:avLst/>
          </a:prstGeom>
          <a:solidFill>
            <a:schemeClr val="accent2"/>
          </a:solidFill>
          <a:ln w="28575">
            <a:miter lim="800000"/>
            <a:headEnd/>
            <a:tailEnd/>
          </a:ln>
          <a:effectLst/>
          <a:scene3d>
            <a:camera prst="legacyPerspectiveTopRight"/>
            <a:lightRig rig="legacyFlat3" dir="b"/>
          </a:scene3d>
          <a:sp3d extrusionH="887400" prstMaterial="legacyMatte">
            <a:bevelT w="13500" h="13500" prst="angle"/>
            <a:bevelB w="13500" h="13500" prst="angle"/>
            <a:extrusionClr>
              <a:schemeClr val="accent2"/>
            </a:extrusionClr>
          </a:sp3d>
        </p:spPr>
        <p:txBody>
          <a:bodyPr wrap="none" anchor="ctr">
            <a:flatTx/>
          </a:bodyPr>
          <a:lstStyle/>
          <a:p>
            <a:pPr algn="ctr"/>
            <a:endParaRPr lang="en-US">
              <a:cs typeface="Times New Roman" pitchFamily="18" charset="0"/>
            </a:endParaRPr>
          </a:p>
        </p:txBody>
      </p:sp>
      <p:sp>
        <p:nvSpPr>
          <p:cNvPr id="28708" name="Rectangle 36"/>
          <p:cNvSpPr>
            <a:spLocks noChangeArrowheads="1"/>
          </p:cNvSpPr>
          <p:nvPr/>
        </p:nvSpPr>
        <p:spPr bwMode="auto">
          <a:xfrm>
            <a:off x="2057400" y="4953000"/>
            <a:ext cx="304800" cy="1676400"/>
          </a:xfrm>
          <a:prstGeom prst="rect">
            <a:avLst/>
          </a:prstGeom>
          <a:solidFill>
            <a:schemeClr val="accent2"/>
          </a:solidFill>
          <a:ln w="28575">
            <a:miter lim="800000"/>
            <a:headEnd/>
            <a:tailEnd/>
          </a:ln>
          <a:effectLst/>
          <a:scene3d>
            <a:camera prst="legacyPerspectiveTopRight"/>
            <a:lightRig rig="legacyFlat3" dir="b"/>
          </a:scene3d>
          <a:sp3d extrusionH="887400" prstMaterial="legacyMatte">
            <a:bevelT w="13500" h="13500" prst="angle"/>
            <a:bevelB w="13500" h="13500" prst="angle"/>
            <a:extrusionClr>
              <a:schemeClr val="accent2"/>
            </a:extrusionClr>
          </a:sp3d>
        </p:spPr>
        <p:txBody>
          <a:bodyPr wrap="none" anchor="ctr">
            <a:flatTx/>
          </a:bodyPr>
          <a:lstStyle/>
          <a:p>
            <a:pPr algn="ctr"/>
            <a:endParaRPr lang="en-US">
              <a:cs typeface="Times New Roman" pitchFamily="18" charset="0"/>
            </a:endParaRPr>
          </a:p>
        </p:txBody>
      </p:sp>
      <p:sp>
        <p:nvSpPr>
          <p:cNvPr id="28709" name="Rectangle 37"/>
          <p:cNvSpPr>
            <a:spLocks noChangeArrowheads="1"/>
          </p:cNvSpPr>
          <p:nvPr/>
        </p:nvSpPr>
        <p:spPr bwMode="auto">
          <a:xfrm>
            <a:off x="2514600" y="4953000"/>
            <a:ext cx="304800" cy="1676400"/>
          </a:xfrm>
          <a:prstGeom prst="rect">
            <a:avLst/>
          </a:prstGeom>
          <a:solidFill>
            <a:schemeClr val="accent2"/>
          </a:solidFill>
          <a:ln w="28575">
            <a:miter lim="800000"/>
            <a:headEnd/>
            <a:tailEnd/>
          </a:ln>
          <a:effectLst/>
          <a:scene3d>
            <a:camera prst="legacyPerspectiveTopRight"/>
            <a:lightRig rig="legacyFlat3" dir="b"/>
          </a:scene3d>
          <a:sp3d extrusionH="887400" prstMaterial="legacyMatte">
            <a:bevelT w="13500" h="13500" prst="angle"/>
            <a:bevelB w="13500" h="13500" prst="angle"/>
            <a:extrusionClr>
              <a:schemeClr val="accent2"/>
            </a:extrusionClr>
          </a:sp3d>
        </p:spPr>
        <p:txBody>
          <a:bodyPr wrap="none" anchor="ctr">
            <a:flatTx/>
          </a:bodyPr>
          <a:lstStyle/>
          <a:p>
            <a:pPr algn="ctr"/>
            <a:endParaRPr lang="en-US">
              <a:cs typeface="Times New Roman" pitchFamily="18" charset="0"/>
            </a:endParaRPr>
          </a:p>
        </p:txBody>
      </p:sp>
      <p:sp>
        <p:nvSpPr>
          <p:cNvPr id="28710" name="Rectangle 38"/>
          <p:cNvSpPr>
            <a:spLocks noChangeArrowheads="1"/>
          </p:cNvSpPr>
          <p:nvPr/>
        </p:nvSpPr>
        <p:spPr bwMode="auto">
          <a:xfrm>
            <a:off x="2971800" y="4953000"/>
            <a:ext cx="304800" cy="1676400"/>
          </a:xfrm>
          <a:prstGeom prst="rect">
            <a:avLst/>
          </a:prstGeom>
          <a:solidFill>
            <a:srgbClr val="3399FF"/>
          </a:solidFill>
          <a:ln w="28575">
            <a:miter lim="800000"/>
            <a:headEnd/>
            <a:tailEnd/>
          </a:ln>
          <a:effectLst/>
          <a:scene3d>
            <a:camera prst="legacyPerspectiveTopRight"/>
            <a:lightRig rig="legacyFlat3" dir="b"/>
          </a:scene3d>
          <a:sp3d extrusionH="887400" prstMaterial="legacyMatte">
            <a:bevelT w="13500" h="13500" prst="angle"/>
            <a:bevelB w="13500" h="13500" prst="angle"/>
            <a:extrusionClr>
              <a:schemeClr val="accent2"/>
            </a:extrusionClr>
          </a:sp3d>
        </p:spPr>
        <p:txBody>
          <a:bodyPr wrap="none" anchor="ctr">
            <a:flatTx/>
          </a:bodyPr>
          <a:lstStyle/>
          <a:p>
            <a:pPr algn="ctr"/>
            <a:endParaRPr lang="en-US">
              <a:cs typeface="Times New Roman" pitchFamily="18" charset="0"/>
            </a:endParaRPr>
          </a:p>
        </p:txBody>
      </p:sp>
      <p:sp>
        <p:nvSpPr>
          <p:cNvPr id="28711" name="Text Box 39"/>
          <p:cNvSpPr txBox="1">
            <a:spLocks noChangeArrowheads="1"/>
          </p:cNvSpPr>
          <p:nvPr/>
        </p:nvSpPr>
        <p:spPr bwMode="auto">
          <a:xfrm>
            <a:off x="228600" y="5000625"/>
            <a:ext cx="304800" cy="1552575"/>
          </a:xfrm>
          <a:prstGeom prst="rect">
            <a:avLst/>
          </a:prstGeom>
          <a:solidFill>
            <a:srgbClr val="3399FF"/>
          </a:solidFill>
          <a:ln w="9525">
            <a:noFill/>
            <a:miter lim="800000"/>
            <a:headEnd/>
            <a:tailEnd/>
          </a:ln>
          <a:effectLst/>
        </p:spPr>
        <p:txBody>
          <a:bodyPr>
            <a:spAutoFit/>
          </a:bodyPr>
          <a:lstStyle/>
          <a:p>
            <a:r>
              <a:rPr lang="en-US" sz="1200" dirty="0">
                <a:solidFill>
                  <a:srgbClr val="FFFF00"/>
                </a:solidFill>
                <a:latin typeface="Arial" charset="0"/>
                <a:cs typeface="Times New Roman" pitchFamily="18" charset="0"/>
              </a:rPr>
              <a:t>MANPOWER</a:t>
            </a:r>
          </a:p>
        </p:txBody>
      </p:sp>
      <p:sp>
        <p:nvSpPr>
          <p:cNvPr id="28712" name="Text Box 40"/>
          <p:cNvSpPr txBox="1">
            <a:spLocks noChangeArrowheads="1"/>
          </p:cNvSpPr>
          <p:nvPr/>
        </p:nvSpPr>
        <p:spPr bwMode="auto">
          <a:xfrm>
            <a:off x="738188" y="4894263"/>
            <a:ext cx="328612" cy="1735137"/>
          </a:xfrm>
          <a:prstGeom prst="rect">
            <a:avLst/>
          </a:prstGeom>
          <a:solidFill>
            <a:srgbClr val="3399FF"/>
          </a:solidFill>
          <a:ln w="9525">
            <a:noFill/>
            <a:miter lim="800000"/>
            <a:headEnd/>
            <a:tailEnd/>
          </a:ln>
          <a:effectLst/>
        </p:spPr>
        <p:txBody>
          <a:bodyPr>
            <a:spAutoFit/>
          </a:bodyPr>
          <a:lstStyle/>
          <a:p>
            <a:r>
              <a:rPr lang="en-US" sz="1200">
                <a:solidFill>
                  <a:srgbClr val="FFFF00"/>
                </a:solidFill>
                <a:latin typeface="Arial" charset="0"/>
                <a:cs typeface="Times New Roman" pitchFamily="18" charset="0"/>
              </a:rPr>
              <a:t>PERSONNEL</a:t>
            </a:r>
          </a:p>
        </p:txBody>
      </p:sp>
      <p:sp>
        <p:nvSpPr>
          <p:cNvPr id="28713" name="Text Box 41"/>
          <p:cNvSpPr txBox="1">
            <a:spLocks noChangeArrowheads="1"/>
          </p:cNvSpPr>
          <p:nvPr/>
        </p:nvSpPr>
        <p:spPr bwMode="auto">
          <a:xfrm>
            <a:off x="1195388" y="5000625"/>
            <a:ext cx="328612" cy="1552575"/>
          </a:xfrm>
          <a:prstGeom prst="rect">
            <a:avLst/>
          </a:prstGeom>
          <a:noFill/>
          <a:ln w="9525">
            <a:noFill/>
            <a:miter lim="800000"/>
            <a:headEnd/>
            <a:tailEnd/>
          </a:ln>
          <a:effectLst/>
        </p:spPr>
        <p:txBody>
          <a:bodyPr>
            <a:spAutoFit/>
          </a:bodyPr>
          <a:lstStyle/>
          <a:p>
            <a:r>
              <a:rPr lang="en-US" sz="1200">
                <a:solidFill>
                  <a:srgbClr val="FFFF00"/>
                </a:solidFill>
                <a:latin typeface="Arial" charset="0"/>
                <a:cs typeface="Times New Roman" pitchFamily="18" charset="0"/>
              </a:rPr>
              <a:t>TRA INING</a:t>
            </a:r>
          </a:p>
        </p:txBody>
      </p:sp>
      <p:sp>
        <p:nvSpPr>
          <p:cNvPr id="28714" name="Text Box 42"/>
          <p:cNvSpPr txBox="1">
            <a:spLocks noChangeArrowheads="1"/>
          </p:cNvSpPr>
          <p:nvPr/>
        </p:nvSpPr>
        <p:spPr bwMode="auto">
          <a:xfrm>
            <a:off x="1652588" y="5032375"/>
            <a:ext cx="252412" cy="1368425"/>
          </a:xfrm>
          <a:prstGeom prst="rect">
            <a:avLst/>
          </a:prstGeom>
          <a:solidFill>
            <a:srgbClr val="3399FF"/>
          </a:solidFill>
          <a:ln w="9525">
            <a:noFill/>
            <a:miter lim="800000"/>
            <a:headEnd/>
            <a:tailEnd/>
          </a:ln>
          <a:effectLst/>
        </p:spPr>
        <p:txBody>
          <a:bodyPr>
            <a:spAutoFit/>
          </a:bodyPr>
          <a:lstStyle/>
          <a:p>
            <a:r>
              <a:rPr lang="en-US" sz="1400">
                <a:solidFill>
                  <a:srgbClr val="FFFF00"/>
                </a:solidFill>
                <a:latin typeface="Arial" charset="0"/>
                <a:cs typeface="Times New Roman" pitchFamily="18" charset="0"/>
              </a:rPr>
              <a:t>SAFETY</a:t>
            </a:r>
          </a:p>
        </p:txBody>
      </p:sp>
      <p:sp>
        <p:nvSpPr>
          <p:cNvPr id="28715" name="Text Box 43"/>
          <p:cNvSpPr txBox="1">
            <a:spLocks noChangeArrowheads="1"/>
          </p:cNvSpPr>
          <p:nvPr/>
        </p:nvSpPr>
        <p:spPr bwMode="auto">
          <a:xfrm>
            <a:off x="2133600" y="4800600"/>
            <a:ext cx="228600" cy="1768475"/>
          </a:xfrm>
          <a:prstGeom prst="rect">
            <a:avLst/>
          </a:prstGeom>
          <a:solidFill>
            <a:srgbClr val="3399FF"/>
          </a:solidFill>
          <a:ln w="9525">
            <a:noFill/>
            <a:miter lim="800000"/>
            <a:headEnd/>
            <a:tailEnd/>
          </a:ln>
          <a:effectLst/>
        </p:spPr>
        <p:txBody>
          <a:bodyPr>
            <a:spAutoFit/>
          </a:bodyPr>
          <a:lstStyle/>
          <a:p>
            <a:r>
              <a:rPr lang="en-US" sz="1000" dirty="0">
                <a:solidFill>
                  <a:srgbClr val="FFFF00"/>
                </a:solidFill>
                <a:latin typeface="Arial" charset="0"/>
                <a:cs typeface="Times New Roman" pitchFamily="18" charset="0"/>
              </a:rPr>
              <a:t> HABITABLTY</a:t>
            </a:r>
          </a:p>
        </p:txBody>
      </p:sp>
      <p:sp>
        <p:nvSpPr>
          <p:cNvPr id="28716" name="Text Box 44"/>
          <p:cNvSpPr txBox="1">
            <a:spLocks noChangeArrowheads="1"/>
          </p:cNvSpPr>
          <p:nvPr/>
        </p:nvSpPr>
        <p:spPr bwMode="auto">
          <a:xfrm>
            <a:off x="2528888" y="4937125"/>
            <a:ext cx="214312" cy="1768475"/>
          </a:xfrm>
          <a:prstGeom prst="rect">
            <a:avLst/>
          </a:prstGeom>
          <a:solidFill>
            <a:srgbClr val="3399FF"/>
          </a:solidFill>
          <a:ln w="9525">
            <a:noFill/>
            <a:miter lim="800000"/>
            <a:headEnd/>
            <a:tailEnd/>
          </a:ln>
          <a:effectLst/>
        </p:spPr>
        <p:txBody>
          <a:bodyPr>
            <a:spAutoFit/>
          </a:bodyPr>
          <a:lstStyle/>
          <a:p>
            <a:r>
              <a:rPr lang="en-US" sz="1000" dirty="0">
                <a:solidFill>
                  <a:srgbClr val="FFFF00"/>
                </a:solidFill>
                <a:latin typeface="Arial" charset="0"/>
                <a:cs typeface="Times New Roman" pitchFamily="18" charset="0"/>
              </a:rPr>
              <a:t>SURVIVABLTY</a:t>
            </a:r>
          </a:p>
        </p:txBody>
      </p:sp>
      <p:sp>
        <p:nvSpPr>
          <p:cNvPr id="28717" name="Text Box 45"/>
          <p:cNvSpPr txBox="1">
            <a:spLocks noChangeArrowheads="1"/>
          </p:cNvSpPr>
          <p:nvPr/>
        </p:nvSpPr>
        <p:spPr bwMode="auto">
          <a:xfrm>
            <a:off x="3062288" y="4910138"/>
            <a:ext cx="290512" cy="1616075"/>
          </a:xfrm>
          <a:prstGeom prst="rect">
            <a:avLst/>
          </a:prstGeom>
          <a:noFill/>
          <a:ln w="9525">
            <a:noFill/>
            <a:miter lim="800000"/>
            <a:headEnd/>
            <a:tailEnd/>
          </a:ln>
          <a:effectLst/>
        </p:spPr>
        <p:txBody>
          <a:bodyPr>
            <a:spAutoFit/>
          </a:bodyPr>
          <a:lstStyle/>
          <a:p>
            <a:r>
              <a:rPr lang="en-US" sz="1000">
                <a:solidFill>
                  <a:srgbClr val="FFFF00"/>
                </a:solidFill>
                <a:latin typeface="Arial" charset="0"/>
                <a:cs typeface="Times New Roman" pitchFamily="18" charset="0"/>
              </a:rPr>
              <a:t>HUM FACTORS</a:t>
            </a:r>
          </a:p>
        </p:txBody>
      </p:sp>
      <p:sp>
        <p:nvSpPr>
          <p:cNvPr id="28718" name="AutoShape 46"/>
          <p:cNvSpPr>
            <a:spLocks noChangeArrowheads="1"/>
          </p:cNvSpPr>
          <p:nvPr/>
        </p:nvSpPr>
        <p:spPr bwMode="auto">
          <a:xfrm rot="-1231105">
            <a:off x="5715000" y="2362200"/>
            <a:ext cx="1295400" cy="304800"/>
          </a:xfrm>
          <a:prstGeom prst="leftArrow">
            <a:avLst>
              <a:gd name="adj1" fmla="val 50000"/>
              <a:gd name="adj2" fmla="val 106250"/>
            </a:avLst>
          </a:prstGeom>
          <a:solidFill>
            <a:srgbClr val="006600"/>
          </a:solidFill>
          <a:ln w="9525">
            <a:solidFill>
              <a:schemeClr val="tx1"/>
            </a:solidFill>
            <a:miter lim="800000"/>
            <a:headEnd/>
            <a:tailEnd/>
          </a:ln>
          <a:effectLst/>
        </p:spPr>
        <p:txBody>
          <a:bodyPr wrap="none" anchor="ctr"/>
          <a:lstStyle/>
          <a:p>
            <a:endParaRPr lang="en-US"/>
          </a:p>
        </p:txBody>
      </p:sp>
      <p:sp>
        <p:nvSpPr>
          <p:cNvPr id="28719" name="AutoShape 47"/>
          <p:cNvSpPr>
            <a:spLocks noChangeArrowheads="1"/>
          </p:cNvSpPr>
          <p:nvPr/>
        </p:nvSpPr>
        <p:spPr bwMode="auto">
          <a:xfrm rot="1116149">
            <a:off x="2120900" y="1139825"/>
            <a:ext cx="1295400" cy="304800"/>
          </a:xfrm>
          <a:prstGeom prst="rightArrow">
            <a:avLst>
              <a:gd name="adj1" fmla="val 50000"/>
              <a:gd name="adj2" fmla="val 106250"/>
            </a:avLst>
          </a:prstGeom>
          <a:solidFill>
            <a:schemeClr val="accent2"/>
          </a:solidFill>
          <a:ln w="9525">
            <a:solidFill>
              <a:schemeClr val="tx1"/>
            </a:solidFill>
            <a:miter lim="800000"/>
            <a:headEnd/>
            <a:tailEnd/>
          </a:ln>
          <a:effectLst/>
        </p:spPr>
        <p:txBody>
          <a:bodyPr wrap="none" anchor="ctr"/>
          <a:lstStyle/>
          <a:p>
            <a:endParaRPr lang="en-US"/>
          </a:p>
        </p:txBody>
      </p:sp>
      <p:sp>
        <p:nvSpPr>
          <p:cNvPr id="28720" name="AutoShape 48"/>
          <p:cNvSpPr>
            <a:spLocks noChangeArrowheads="1"/>
          </p:cNvSpPr>
          <p:nvPr/>
        </p:nvSpPr>
        <p:spPr bwMode="auto">
          <a:xfrm rot="1070676">
            <a:off x="1981200" y="2362200"/>
            <a:ext cx="1362075" cy="268288"/>
          </a:xfrm>
          <a:prstGeom prst="rightArrow">
            <a:avLst>
              <a:gd name="adj1" fmla="val 50000"/>
              <a:gd name="adj2" fmla="val 126923"/>
            </a:avLst>
          </a:prstGeom>
          <a:solidFill>
            <a:schemeClr val="accent2"/>
          </a:solidFill>
          <a:ln w="9525">
            <a:solidFill>
              <a:schemeClr val="tx1"/>
            </a:solidFill>
            <a:miter lim="800000"/>
            <a:headEnd/>
            <a:tailEnd/>
          </a:ln>
          <a:effectLst/>
        </p:spPr>
        <p:txBody>
          <a:bodyPr wrap="none" anchor="ctr"/>
          <a:lstStyle/>
          <a:p>
            <a:endParaRPr lang="en-US"/>
          </a:p>
        </p:txBody>
      </p:sp>
      <p:sp>
        <p:nvSpPr>
          <p:cNvPr id="28721" name="AutoShape 49"/>
          <p:cNvSpPr>
            <a:spLocks noChangeArrowheads="1"/>
          </p:cNvSpPr>
          <p:nvPr/>
        </p:nvSpPr>
        <p:spPr bwMode="auto">
          <a:xfrm rot="-1231105">
            <a:off x="5554663" y="1025525"/>
            <a:ext cx="1524000" cy="304800"/>
          </a:xfrm>
          <a:prstGeom prst="leftArrow">
            <a:avLst>
              <a:gd name="adj1" fmla="val 50000"/>
              <a:gd name="adj2" fmla="val 125000"/>
            </a:avLst>
          </a:prstGeom>
          <a:solidFill>
            <a:srgbClr val="006600"/>
          </a:solidFill>
          <a:ln w="9525">
            <a:solidFill>
              <a:schemeClr val="tx1"/>
            </a:solidFill>
            <a:miter lim="800000"/>
            <a:headEnd/>
            <a:tailEnd/>
          </a:ln>
          <a:effectLst/>
        </p:spPr>
        <p:txBody>
          <a:bodyPr wrap="none" anchor="ctr"/>
          <a:lstStyle/>
          <a:p>
            <a:endParaRPr lang="en-US"/>
          </a:p>
        </p:txBody>
      </p:sp>
      <p:sp>
        <p:nvSpPr>
          <p:cNvPr id="28722" name="AutoShape 50"/>
          <p:cNvSpPr>
            <a:spLocks noChangeArrowheads="1"/>
          </p:cNvSpPr>
          <p:nvPr/>
        </p:nvSpPr>
        <p:spPr bwMode="auto">
          <a:xfrm rot="11520916">
            <a:off x="5635625" y="1758950"/>
            <a:ext cx="1370013" cy="227013"/>
          </a:xfrm>
          <a:prstGeom prst="leftArrow">
            <a:avLst>
              <a:gd name="adj1" fmla="val 50000"/>
              <a:gd name="adj2" fmla="val 150874"/>
            </a:avLst>
          </a:prstGeom>
          <a:solidFill>
            <a:srgbClr val="006600"/>
          </a:solidFill>
          <a:ln w="9525">
            <a:solidFill>
              <a:schemeClr val="tx1"/>
            </a:solidFill>
            <a:miter lim="800000"/>
            <a:headEnd/>
            <a:tailEnd/>
          </a:ln>
          <a:effectLst/>
        </p:spPr>
        <p:txBody>
          <a:bodyPr wrap="none" anchor="ctr"/>
          <a:lstStyle/>
          <a:p>
            <a:endParaRPr lang="en-US"/>
          </a:p>
        </p:txBody>
      </p:sp>
      <p:sp>
        <p:nvSpPr>
          <p:cNvPr id="28723" name="AutoShape 51"/>
          <p:cNvSpPr>
            <a:spLocks noChangeArrowheads="1"/>
          </p:cNvSpPr>
          <p:nvPr/>
        </p:nvSpPr>
        <p:spPr bwMode="auto">
          <a:xfrm rot="-11647484">
            <a:off x="2047875" y="1674813"/>
            <a:ext cx="1447800" cy="220662"/>
          </a:xfrm>
          <a:prstGeom prst="rightArrow">
            <a:avLst>
              <a:gd name="adj1" fmla="val 50000"/>
              <a:gd name="adj2" fmla="val 164029"/>
            </a:avLst>
          </a:prstGeom>
          <a:solidFill>
            <a:schemeClr val="accent2"/>
          </a:solidFill>
          <a:ln w="9525">
            <a:solidFill>
              <a:schemeClr val="tx1"/>
            </a:solidFill>
            <a:miter lim="800000"/>
            <a:headEnd/>
            <a:tailEnd/>
          </a:ln>
          <a:effectLst/>
        </p:spPr>
        <p:txBody>
          <a:bodyPr wrap="none" anchor="ctr"/>
          <a:lstStyle/>
          <a:p>
            <a:endParaRPr lang="en-US"/>
          </a:p>
        </p:txBody>
      </p:sp>
      <p:sp>
        <p:nvSpPr>
          <p:cNvPr id="28724" name="Rectangle 52"/>
          <p:cNvSpPr>
            <a:spLocks noChangeArrowheads="1"/>
          </p:cNvSpPr>
          <p:nvPr/>
        </p:nvSpPr>
        <p:spPr bwMode="auto">
          <a:xfrm>
            <a:off x="4114800" y="5410200"/>
            <a:ext cx="1143000" cy="533400"/>
          </a:xfrm>
          <a:prstGeom prst="rect">
            <a:avLst/>
          </a:prstGeom>
          <a:solidFill>
            <a:srgbClr val="FFCC00"/>
          </a:solidFill>
          <a:ln w="38100">
            <a:solidFill>
              <a:schemeClr val="accent2"/>
            </a:solidFill>
            <a:miter lim="800000"/>
            <a:headEnd/>
            <a:tailEnd/>
          </a:ln>
          <a:effectLst/>
        </p:spPr>
        <p:txBody>
          <a:bodyPr wrap="none" anchor="ctr"/>
          <a:lstStyle/>
          <a:p>
            <a:pPr algn="ctr"/>
            <a:r>
              <a:rPr lang="en-US" sz="2000" b="1">
                <a:latin typeface="Arial" charset="0"/>
                <a:cs typeface="Times New Roman" pitchFamily="18" charset="0"/>
              </a:rPr>
              <a:t>NTSP</a:t>
            </a:r>
          </a:p>
        </p:txBody>
      </p:sp>
      <p:sp>
        <p:nvSpPr>
          <p:cNvPr id="28725" name="AutoShape 53"/>
          <p:cNvSpPr>
            <a:spLocks noChangeArrowheads="1"/>
          </p:cNvSpPr>
          <p:nvPr/>
        </p:nvSpPr>
        <p:spPr bwMode="auto">
          <a:xfrm>
            <a:off x="4267200" y="5105400"/>
            <a:ext cx="762000" cy="304800"/>
          </a:xfrm>
          <a:prstGeom prst="downArrow">
            <a:avLst>
              <a:gd name="adj1" fmla="val 50000"/>
              <a:gd name="adj2" fmla="val 25000"/>
            </a:avLst>
          </a:prstGeom>
          <a:solidFill>
            <a:srgbClr val="FFCC66"/>
          </a:solidFill>
          <a:ln w="28575">
            <a:solidFill>
              <a:schemeClr val="tx1"/>
            </a:solidFill>
            <a:miter lim="800000"/>
            <a:headEnd/>
            <a:tailEnd/>
          </a:ln>
          <a:effectLst/>
        </p:spPr>
        <p:txBody>
          <a:bodyPr wrap="none" anchor="ctr"/>
          <a:lstStyle/>
          <a:p>
            <a:endParaRPr lang="en-US"/>
          </a:p>
        </p:txBody>
      </p:sp>
      <p:sp>
        <p:nvSpPr>
          <p:cNvPr id="28726" name="AutoShape 54"/>
          <p:cNvSpPr>
            <a:spLocks noChangeArrowheads="1"/>
          </p:cNvSpPr>
          <p:nvPr/>
        </p:nvSpPr>
        <p:spPr bwMode="auto">
          <a:xfrm rot="788539">
            <a:off x="2128838" y="4287838"/>
            <a:ext cx="1752600" cy="196850"/>
          </a:xfrm>
          <a:prstGeom prst="rightArrow">
            <a:avLst>
              <a:gd name="adj1" fmla="val 50000"/>
              <a:gd name="adj2" fmla="val 222581"/>
            </a:avLst>
          </a:prstGeom>
          <a:solidFill>
            <a:schemeClr val="accent2"/>
          </a:solidFill>
          <a:ln w="9525">
            <a:solidFill>
              <a:schemeClr val="tx1"/>
            </a:solidFill>
            <a:miter lim="800000"/>
            <a:headEnd/>
            <a:tailEnd/>
          </a:ln>
          <a:effectLst/>
        </p:spPr>
        <p:txBody>
          <a:bodyPr wrap="none" anchor="ctr"/>
          <a:lstStyle/>
          <a:p>
            <a:endParaRPr lang="en-US"/>
          </a:p>
        </p:txBody>
      </p:sp>
      <p:sp>
        <p:nvSpPr>
          <p:cNvPr id="28727" name="Line 55"/>
          <p:cNvSpPr>
            <a:spLocks noChangeShapeType="1"/>
          </p:cNvSpPr>
          <p:nvPr/>
        </p:nvSpPr>
        <p:spPr bwMode="auto">
          <a:xfrm>
            <a:off x="457200" y="4800600"/>
            <a:ext cx="2819400" cy="0"/>
          </a:xfrm>
          <a:prstGeom prst="line">
            <a:avLst/>
          </a:prstGeom>
          <a:noFill/>
          <a:ln w="28575">
            <a:solidFill>
              <a:schemeClr val="tx1"/>
            </a:solidFill>
            <a:round/>
            <a:headEnd/>
            <a:tailEnd/>
          </a:ln>
          <a:effectLst/>
        </p:spPr>
        <p:txBody>
          <a:bodyPr/>
          <a:lstStyle/>
          <a:p>
            <a:endParaRPr lang="en-US"/>
          </a:p>
        </p:txBody>
      </p:sp>
      <p:sp>
        <p:nvSpPr>
          <p:cNvPr id="28728" name="Line 56"/>
          <p:cNvSpPr>
            <a:spLocks noChangeShapeType="1"/>
          </p:cNvSpPr>
          <p:nvPr/>
        </p:nvSpPr>
        <p:spPr bwMode="auto">
          <a:xfrm>
            <a:off x="3200400" y="4800600"/>
            <a:ext cx="0" cy="76200"/>
          </a:xfrm>
          <a:prstGeom prst="line">
            <a:avLst/>
          </a:prstGeom>
          <a:noFill/>
          <a:ln w="9525">
            <a:solidFill>
              <a:schemeClr val="tx1"/>
            </a:solidFill>
            <a:round/>
            <a:headEnd/>
            <a:tailEnd/>
          </a:ln>
          <a:effectLst/>
        </p:spPr>
        <p:txBody>
          <a:bodyPr/>
          <a:lstStyle/>
          <a:p>
            <a:endParaRPr lang="en-US"/>
          </a:p>
        </p:txBody>
      </p:sp>
      <p:sp>
        <p:nvSpPr>
          <p:cNvPr id="28729" name="Line 57"/>
          <p:cNvSpPr>
            <a:spLocks noChangeShapeType="1"/>
          </p:cNvSpPr>
          <p:nvPr/>
        </p:nvSpPr>
        <p:spPr bwMode="auto">
          <a:xfrm flipV="1">
            <a:off x="1371600" y="4648200"/>
            <a:ext cx="0" cy="152400"/>
          </a:xfrm>
          <a:prstGeom prst="line">
            <a:avLst/>
          </a:prstGeom>
          <a:noFill/>
          <a:ln w="9525">
            <a:solidFill>
              <a:schemeClr val="tx1"/>
            </a:solidFill>
            <a:round/>
            <a:headEnd/>
            <a:tailEnd/>
          </a:ln>
          <a:effectLst/>
        </p:spPr>
        <p:txBody>
          <a:bodyPr/>
          <a:lstStyle/>
          <a:p>
            <a:endParaRPr lang="en-US"/>
          </a:p>
        </p:txBody>
      </p:sp>
      <p:sp>
        <p:nvSpPr>
          <p:cNvPr id="28730" name="Rectangle 58"/>
          <p:cNvSpPr>
            <a:spLocks noChangeArrowheads="1"/>
          </p:cNvSpPr>
          <p:nvPr/>
        </p:nvSpPr>
        <p:spPr bwMode="auto">
          <a:xfrm>
            <a:off x="7010400" y="5257800"/>
            <a:ext cx="1447800" cy="685800"/>
          </a:xfrm>
          <a:prstGeom prst="rect">
            <a:avLst/>
          </a:prstGeom>
          <a:solidFill>
            <a:srgbClr val="006600"/>
          </a:solidFill>
          <a:ln w="9525">
            <a:solidFill>
              <a:schemeClr val="tx1"/>
            </a:solidFill>
            <a:miter lim="800000"/>
            <a:headEnd/>
            <a:tailEnd/>
          </a:ln>
          <a:effectLst/>
        </p:spPr>
        <p:txBody>
          <a:bodyPr wrap="none" anchor="ctr"/>
          <a:lstStyle/>
          <a:p>
            <a:pPr algn="ctr"/>
            <a:r>
              <a:rPr lang="en-US" sz="1800" b="1">
                <a:solidFill>
                  <a:srgbClr val="FFFF00"/>
                </a:solidFill>
                <a:latin typeface="Arial" charset="0"/>
                <a:cs typeface="Times New Roman" pitchFamily="18" charset="0"/>
              </a:rPr>
              <a:t>MANPRINT</a:t>
            </a:r>
          </a:p>
        </p:txBody>
      </p:sp>
      <p:sp>
        <p:nvSpPr>
          <p:cNvPr id="28731" name="Text Box 59"/>
          <p:cNvSpPr txBox="1">
            <a:spLocks noChangeArrowheads="1"/>
          </p:cNvSpPr>
          <p:nvPr/>
        </p:nvSpPr>
        <p:spPr bwMode="auto">
          <a:xfrm rot="894532">
            <a:off x="2208213" y="4035425"/>
            <a:ext cx="1250950" cy="304800"/>
          </a:xfrm>
          <a:prstGeom prst="rect">
            <a:avLst/>
          </a:prstGeom>
          <a:noFill/>
          <a:ln w="9525">
            <a:noFill/>
            <a:miter lim="800000"/>
            <a:headEnd/>
            <a:tailEnd/>
          </a:ln>
          <a:effectLst/>
        </p:spPr>
        <p:txBody>
          <a:bodyPr wrap="none">
            <a:spAutoFit/>
          </a:bodyPr>
          <a:lstStyle/>
          <a:p>
            <a:r>
              <a:rPr lang="en-US" sz="1400" b="1">
                <a:solidFill>
                  <a:schemeClr val="accent2"/>
                </a:solidFill>
                <a:latin typeface="Arial" charset="0"/>
                <a:cs typeface="Times New Roman" pitchFamily="18" charset="0"/>
              </a:rPr>
              <a:t>WORKLOAD</a:t>
            </a:r>
          </a:p>
        </p:txBody>
      </p:sp>
      <p:sp>
        <p:nvSpPr>
          <p:cNvPr id="28732" name="Line 60"/>
          <p:cNvSpPr>
            <a:spLocks noChangeShapeType="1"/>
          </p:cNvSpPr>
          <p:nvPr/>
        </p:nvSpPr>
        <p:spPr bwMode="auto">
          <a:xfrm>
            <a:off x="7620000" y="4572000"/>
            <a:ext cx="0" cy="685800"/>
          </a:xfrm>
          <a:prstGeom prst="line">
            <a:avLst/>
          </a:prstGeom>
          <a:noFill/>
          <a:ln w="38100">
            <a:solidFill>
              <a:schemeClr val="tx1"/>
            </a:solidFill>
            <a:round/>
            <a:headEnd/>
            <a:tailEnd type="triangle" w="med" len="med"/>
          </a:ln>
          <a:effectLst/>
        </p:spPr>
        <p:txBody>
          <a:bodyPr/>
          <a:lstStyle/>
          <a:p>
            <a:endParaRPr lang="en-US"/>
          </a:p>
        </p:txBody>
      </p:sp>
      <p:sp>
        <p:nvSpPr>
          <p:cNvPr id="28733" name="Line 61"/>
          <p:cNvSpPr>
            <a:spLocks noChangeShapeType="1"/>
          </p:cNvSpPr>
          <p:nvPr/>
        </p:nvSpPr>
        <p:spPr bwMode="auto">
          <a:xfrm>
            <a:off x="457200" y="4800600"/>
            <a:ext cx="0" cy="76200"/>
          </a:xfrm>
          <a:prstGeom prst="line">
            <a:avLst/>
          </a:prstGeom>
          <a:noFill/>
          <a:ln w="9525">
            <a:solidFill>
              <a:schemeClr val="tx1"/>
            </a:solidFill>
            <a:round/>
            <a:headEnd/>
            <a:tailEnd/>
          </a:ln>
          <a:effectLst/>
        </p:spPr>
        <p:txBody>
          <a:bodyPr/>
          <a:lstStyle/>
          <a:p>
            <a:endParaRPr lang="en-US"/>
          </a:p>
        </p:txBody>
      </p:sp>
      <p:sp>
        <p:nvSpPr>
          <p:cNvPr id="28734" name="Line 62"/>
          <p:cNvSpPr>
            <a:spLocks noChangeShapeType="1"/>
          </p:cNvSpPr>
          <p:nvPr/>
        </p:nvSpPr>
        <p:spPr bwMode="auto">
          <a:xfrm>
            <a:off x="914400" y="4800600"/>
            <a:ext cx="0" cy="76200"/>
          </a:xfrm>
          <a:prstGeom prst="line">
            <a:avLst/>
          </a:prstGeom>
          <a:noFill/>
          <a:ln w="9525">
            <a:solidFill>
              <a:schemeClr val="tx1"/>
            </a:solidFill>
            <a:round/>
            <a:headEnd/>
            <a:tailEnd/>
          </a:ln>
          <a:effectLst/>
        </p:spPr>
        <p:txBody>
          <a:bodyPr/>
          <a:lstStyle/>
          <a:p>
            <a:endParaRPr lang="en-US"/>
          </a:p>
        </p:txBody>
      </p:sp>
      <p:sp>
        <p:nvSpPr>
          <p:cNvPr id="28735" name="Line 63"/>
          <p:cNvSpPr>
            <a:spLocks noChangeShapeType="1"/>
          </p:cNvSpPr>
          <p:nvPr/>
        </p:nvSpPr>
        <p:spPr bwMode="auto">
          <a:xfrm>
            <a:off x="1371600" y="4800600"/>
            <a:ext cx="0" cy="76200"/>
          </a:xfrm>
          <a:prstGeom prst="line">
            <a:avLst/>
          </a:prstGeom>
          <a:noFill/>
          <a:ln w="9525">
            <a:solidFill>
              <a:schemeClr val="tx1"/>
            </a:solidFill>
            <a:round/>
            <a:headEnd/>
            <a:tailEnd/>
          </a:ln>
          <a:effectLst/>
        </p:spPr>
        <p:txBody>
          <a:bodyPr/>
          <a:lstStyle/>
          <a:p>
            <a:endParaRPr lang="en-US"/>
          </a:p>
        </p:txBody>
      </p:sp>
      <p:sp>
        <p:nvSpPr>
          <p:cNvPr id="28736" name="Line 64"/>
          <p:cNvSpPr>
            <a:spLocks noChangeShapeType="1"/>
          </p:cNvSpPr>
          <p:nvPr/>
        </p:nvSpPr>
        <p:spPr bwMode="auto">
          <a:xfrm>
            <a:off x="1828800" y="4800600"/>
            <a:ext cx="0" cy="76200"/>
          </a:xfrm>
          <a:prstGeom prst="line">
            <a:avLst/>
          </a:prstGeom>
          <a:noFill/>
          <a:ln w="9525">
            <a:solidFill>
              <a:schemeClr val="tx1"/>
            </a:solidFill>
            <a:round/>
            <a:headEnd/>
            <a:tailEnd/>
          </a:ln>
          <a:effectLst/>
        </p:spPr>
        <p:txBody>
          <a:bodyPr/>
          <a:lstStyle/>
          <a:p>
            <a:endParaRPr lang="en-US"/>
          </a:p>
        </p:txBody>
      </p:sp>
      <p:sp>
        <p:nvSpPr>
          <p:cNvPr id="28737" name="Line 65"/>
          <p:cNvSpPr>
            <a:spLocks noChangeShapeType="1"/>
          </p:cNvSpPr>
          <p:nvPr/>
        </p:nvSpPr>
        <p:spPr bwMode="auto">
          <a:xfrm>
            <a:off x="2286000" y="4800600"/>
            <a:ext cx="0" cy="76200"/>
          </a:xfrm>
          <a:prstGeom prst="line">
            <a:avLst/>
          </a:prstGeom>
          <a:noFill/>
          <a:ln w="9525">
            <a:solidFill>
              <a:schemeClr val="tx1"/>
            </a:solidFill>
            <a:round/>
            <a:headEnd/>
            <a:tailEnd/>
          </a:ln>
          <a:effectLst/>
        </p:spPr>
        <p:txBody>
          <a:bodyPr/>
          <a:lstStyle/>
          <a:p>
            <a:endParaRPr lang="en-US"/>
          </a:p>
        </p:txBody>
      </p:sp>
      <p:sp>
        <p:nvSpPr>
          <p:cNvPr id="28738" name="Line 66"/>
          <p:cNvSpPr>
            <a:spLocks noChangeShapeType="1"/>
          </p:cNvSpPr>
          <p:nvPr/>
        </p:nvSpPr>
        <p:spPr bwMode="auto">
          <a:xfrm>
            <a:off x="2743200" y="4800600"/>
            <a:ext cx="0" cy="76200"/>
          </a:xfrm>
          <a:prstGeom prst="line">
            <a:avLst/>
          </a:prstGeom>
          <a:noFill/>
          <a:ln w="9525">
            <a:solidFill>
              <a:schemeClr val="tx1"/>
            </a:solidFill>
            <a:round/>
            <a:headEnd/>
            <a:tailEnd/>
          </a:ln>
          <a:effectLst/>
        </p:spPr>
        <p:txBody>
          <a:bodyPr/>
          <a:lstStyle/>
          <a:p>
            <a:endParaRPr lang="en-US"/>
          </a:p>
        </p:txBody>
      </p:sp>
      <p:sp>
        <p:nvSpPr>
          <p:cNvPr id="28739" name="AutoShape 67"/>
          <p:cNvSpPr>
            <a:spLocks noChangeArrowheads="1"/>
          </p:cNvSpPr>
          <p:nvPr/>
        </p:nvSpPr>
        <p:spPr bwMode="auto">
          <a:xfrm>
            <a:off x="3505200" y="5562600"/>
            <a:ext cx="533400" cy="228600"/>
          </a:xfrm>
          <a:prstGeom prst="rightArrow">
            <a:avLst>
              <a:gd name="adj1" fmla="val 50000"/>
              <a:gd name="adj2" fmla="val 58333"/>
            </a:avLst>
          </a:prstGeom>
          <a:solidFill>
            <a:schemeClr val="accent2"/>
          </a:solidFill>
          <a:ln w="9525">
            <a:solidFill>
              <a:schemeClr val="tx1"/>
            </a:solidFill>
            <a:miter lim="800000"/>
            <a:headEnd/>
            <a:tailEnd/>
          </a:ln>
          <a:effectLst/>
        </p:spPr>
        <p:txBody>
          <a:bodyPr wrap="none" anchor="ctr"/>
          <a:lstStyle/>
          <a:p>
            <a:endParaRPr lang="en-US"/>
          </a:p>
        </p:txBody>
      </p:sp>
      <p:sp>
        <p:nvSpPr>
          <p:cNvPr id="69" name="AutoShape 46"/>
          <p:cNvSpPr>
            <a:spLocks noChangeArrowheads="1"/>
          </p:cNvSpPr>
          <p:nvPr/>
        </p:nvSpPr>
        <p:spPr bwMode="auto">
          <a:xfrm rot="-1231105">
            <a:off x="5651127" y="5779956"/>
            <a:ext cx="1295400" cy="304800"/>
          </a:xfrm>
          <a:prstGeom prst="leftArrow">
            <a:avLst>
              <a:gd name="adj1" fmla="val 50000"/>
              <a:gd name="adj2" fmla="val 106250"/>
            </a:avLst>
          </a:prstGeom>
          <a:solidFill>
            <a:srgbClr val="006600"/>
          </a:solidFill>
          <a:ln w="9525">
            <a:solidFill>
              <a:schemeClr val="tx1"/>
            </a:solidFill>
            <a:miter lim="800000"/>
            <a:headEnd/>
            <a:tailEnd/>
          </a:ln>
          <a:effectLst/>
        </p:spPr>
        <p:txBody>
          <a:bodyPr wrap="none" anchor="ctr"/>
          <a:lstStyle/>
          <a:p>
            <a:endParaRPr lang="en-US"/>
          </a:p>
        </p:txBody>
      </p:sp>
      <p:sp>
        <p:nvSpPr>
          <p:cNvPr id="70" name="TextBox 69"/>
          <p:cNvSpPr txBox="1"/>
          <p:nvPr/>
        </p:nvSpPr>
        <p:spPr>
          <a:xfrm>
            <a:off x="838200" y="152400"/>
            <a:ext cx="1059906" cy="369332"/>
          </a:xfrm>
          <a:prstGeom prst="rect">
            <a:avLst/>
          </a:prstGeom>
          <a:noFill/>
        </p:spPr>
        <p:txBody>
          <a:bodyPr wrap="none" rtlCol="0">
            <a:spAutoFit/>
          </a:bodyPr>
          <a:lstStyle/>
          <a:p>
            <a:r>
              <a:rPr lang="en-US" b="1" dirty="0" smtClean="0">
                <a:solidFill>
                  <a:srgbClr val="000099"/>
                </a:solidFill>
              </a:rPr>
              <a:t>NMETL</a:t>
            </a:r>
            <a:endParaRPr lang="en-US" b="1" dirty="0">
              <a:solidFill>
                <a:srgbClr val="000099"/>
              </a:solidFill>
            </a:endParaRPr>
          </a:p>
        </p:txBody>
      </p:sp>
      <p:sp>
        <p:nvSpPr>
          <p:cNvPr id="71" name="TextBox 70"/>
          <p:cNvSpPr txBox="1"/>
          <p:nvPr/>
        </p:nvSpPr>
        <p:spPr>
          <a:xfrm>
            <a:off x="7315200" y="87868"/>
            <a:ext cx="1043876" cy="369332"/>
          </a:xfrm>
          <a:prstGeom prst="rect">
            <a:avLst/>
          </a:prstGeom>
          <a:noFill/>
        </p:spPr>
        <p:txBody>
          <a:bodyPr wrap="none" rtlCol="0">
            <a:spAutoFit/>
          </a:bodyPr>
          <a:lstStyle/>
          <a:p>
            <a:r>
              <a:rPr lang="en-US" b="1" dirty="0" smtClean="0">
                <a:solidFill>
                  <a:schemeClr val="tx2">
                    <a:lumMod val="75000"/>
                  </a:schemeClr>
                </a:solidFill>
              </a:rPr>
              <a:t>AMETL</a:t>
            </a:r>
            <a:endParaRPr lang="en-US" b="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447800" y="2057400"/>
            <a:ext cx="1981200" cy="609600"/>
          </a:xfrm>
          <a:prstGeom prst="rect">
            <a:avLst/>
          </a:prstGeom>
          <a:solidFill>
            <a:srgbClr val="3399FF"/>
          </a:solidFill>
          <a:ln w="9525">
            <a:solidFill>
              <a:schemeClr val="tx1"/>
            </a:solidFill>
            <a:miter lim="800000"/>
            <a:headEnd/>
            <a:tailEnd/>
          </a:ln>
          <a:effectLst/>
        </p:spPr>
        <p:txBody>
          <a:bodyPr wrap="none" anchor="ctr"/>
          <a:lstStyle/>
          <a:p>
            <a:pPr algn="ctr"/>
            <a:r>
              <a:rPr lang="en-US" b="1">
                <a:solidFill>
                  <a:srgbClr val="FFFF00"/>
                </a:solidFill>
                <a:latin typeface="Arial" charset="0"/>
              </a:rPr>
              <a:t>Missions</a:t>
            </a:r>
          </a:p>
        </p:txBody>
      </p:sp>
      <p:sp>
        <p:nvSpPr>
          <p:cNvPr id="22531" name="Rectangle 3"/>
          <p:cNvSpPr>
            <a:spLocks noChangeArrowheads="1"/>
          </p:cNvSpPr>
          <p:nvPr/>
        </p:nvSpPr>
        <p:spPr bwMode="auto">
          <a:xfrm>
            <a:off x="1447800" y="3048000"/>
            <a:ext cx="1981200" cy="609600"/>
          </a:xfrm>
          <a:prstGeom prst="rect">
            <a:avLst/>
          </a:prstGeom>
          <a:solidFill>
            <a:srgbClr val="3399FF"/>
          </a:solidFill>
          <a:ln w="9525">
            <a:solidFill>
              <a:schemeClr val="tx1"/>
            </a:solidFill>
            <a:miter lim="800000"/>
            <a:headEnd/>
            <a:tailEnd/>
          </a:ln>
          <a:effectLst/>
        </p:spPr>
        <p:txBody>
          <a:bodyPr wrap="none" anchor="ctr"/>
          <a:lstStyle/>
          <a:p>
            <a:pPr algn="ctr"/>
            <a:r>
              <a:rPr lang="en-US" b="1">
                <a:solidFill>
                  <a:srgbClr val="FFFF00"/>
                </a:solidFill>
                <a:latin typeface="Arial" charset="0"/>
              </a:rPr>
              <a:t>Functions</a:t>
            </a:r>
          </a:p>
        </p:txBody>
      </p:sp>
      <p:sp>
        <p:nvSpPr>
          <p:cNvPr id="22532" name="Rectangle 4"/>
          <p:cNvSpPr>
            <a:spLocks noChangeArrowheads="1"/>
          </p:cNvSpPr>
          <p:nvPr/>
        </p:nvSpPr>
        <p:spPr bwMode="auto">
          <a:xfrm>
            <a:off x="1447800" y="3962400"/>
            <a:ext cx="1981200" cy="609600"/>
          </a:xfrm>
          <a:prstGeom prst="rect">
            <a:avLst/>
          </a:prstGeom>
          <a:solidFill>
            <a:srgbClr val="3399FF"/>
          </a:solidFill>
          <a:ln w="9525">
            <a:solidFill>
              <a:schemeClr val="tx1"/>
            </a:solidFill>
            <a:miter lim="800000"/>
            <a:headEnd/>
            <a:tailEnd/>
          </a:ln>
          <a:effectLst/>
        </p:spPr>
        <p:txBody>
          <a:bodyPr wrap="none" anchor="ctr"/>
          <a:lstStyle/>
          <a:p>
            <a:pPr algn="ctr"/>
            <a:r>
              <a:rPr lang="en-US" b="1">
                <a:solidFill>
                  <a:srgbClr val="FFFF00"/>
                </a:solidFill>
                <a:latin typeface="Arial" charset="0"/>
              </a:rPr>
              <a:t>Tasks</a:t>
            </a:r>
          </a:p>
        </p:txBody>
      </p:sp>
      <p:sp>
        <p:nvSpPr>
          <p:cNvPr id="22533" name="Rectangle 5"/>
          <p:cNvSpPr>
            <a:spLocks noChangeArrowheads="1"/>
          </p:cNvSpPr>
          <p:nvPr/>
        </p:nvSpPr>
        <p:spPr bwMode="auto">
          <a:xfrm>
            <a:off x="5791200" y="3962400"/>
            <a:ext cx="1981200" cy="609600"/>
          </a:xfrm>
          <a:prstGeom prst="rect">
            <a:avLst/>
          </a:prstGeom>
          <a:solidFill>
            <a:srgbClr val="006600"/>
          </a:solidFill>
          <a:ln w="9525">
            <a:solidFill>
              <a:schemeClr val="tx1"/>
            </a:solidFill>
            <a:miter lim="800000"/>
            <a:headEnd/>
            <a:tailEnd/>
          </a:ln>
          <a:effectLst/>
        </p:spPr>
        <p:txBody>
          <a:bodyPr wrap="none" anchor="ctr"/>
          <a:lstStyle/>
          <a:p>
            <a:pPr algn="ctr"/>
            <a:r>
              <a:rPr lang="en-US" b="1">
                <a:solidFill>
                  <a:srgbClr val="FFFF00"/>
                </a:solidFill>
                <a:latin typeface="Arial" charset="0"/>
              </a:rPr>
              <a:t>Tasks</a:t>
            </a:r>
          </a:p>
        </p:txBody>
      </p:sp>
      <p:sp>
        <p:nvSpPr>
          <p:cNvPr id="22534" name="Rectangle 6"/>
          <p:cNvSpPr>
            <a:spLocks noChangeArrowheads="1"/>
          </p:cNvSpPr>
          <p:nvPr/>
        </p:nvSpPr>
        <p:spPr bwMode="auto">
          <a:xfrm>
            <a:off x="5791200" y="3048000"/>
            <a:ext cx="1981200" cy="609600"/>
          </a:xfrm>
          <a:prstGeom prst="rect">
            <a:avLst/>
          </a:prstGeom>
          <a:solidFill>
            <a:srgbClr val="006600"/>
          </a:solidFill>
          <a:ln w="9525">
            <a:solidFill>
              <a:schemeClr val="tx1"/>
            </a:solidFill>
            <a:miter lim="800000"/>
            <a:headEnd/>
            <a:tailEnd/>
          </a:ln>
          <a:effectLst/>
        </p:spPr>
        <p:txBody>
          <a:bodyPr wrap="none" anchor="ctr"/>
          <a:lstStyle/>
          <a:p>
            <a:pPr algn="ctr"/>
            <a:r>
              <a:rPr lang="en-US" b="1">
                <a:solidFill>
                  <a:srgbClr val="FFFF00"/>
                </a:solidFill>
                <a:latin typeface="Arial" charset="0"/>
              </a:rPr>
              <a:t>Functions</a:t>
            </a:r>
          </a:p>
        </p:txBody>
      </p:sp>
      <p:sp>
        <p:nvSpPr>
          <p:cNvPr id="22535" name="Rectangle 7"/>
          <p:cNvSpPr>
            <a:spLocks noChangeArrowheads="1"/>
          </p:cNvSpPr>
          <p:nvPr/>
        </p:nvSpPr>
        <p:spPr bwMode="auto">
          <a:xfrm>
            <a:off x="5791200" y="2057400"/>
            <a:ext cx="1981200" cy="609600"/>
          </a:xfrm>
          <a:prstGeom prst="rect">
            <a:avLst/>
          </a:prstGeom>
          <a:solidFill>
            <a:srgbClr val="006600"/>
          </a:solidFill>
          <a:ln w="9525">
            <a:solidFill>
              <a:schemeClr val="tx1"/>
            </a:solidFill>
            <a:miter lim="800000"/>
            <a:headEnd/>
            <a:tailEnd/>
          </a:ln>
          <a:effectLst/>
        </p:spPr>
        <p:txBody>
          <a:bodyPr wrap="none" anchor="ctr"/>
          <a:lstStyle/>
          <a:p>
            <a:pPr algn="ctr"/>
            <a:r>
              <a:rPr lang="en-US" b="1">
                <a:solidFill>
                  <a:srgbClr val="FFFF00"/>
                </a:solidFill>
                <a:latin typeface="Arial" charset="0"/>
              </a:rPr>
              <a:t>Missions</a:t>
            </a:r>
          </a:p>
        </p:txBody>
      </p:sp>
      <p:sp>
        <p:nvSpPr>
          <p:cNvPr id="22536" name="Text Box 8"/>
          <p:cNvSpPr txBox="1">
            <a:spLocks noChangeArrowheads="1"/>
          </p:cNvSpPr>
          <p:nvPr/>
        </p:nvSpPr>
        <p:spPr bwMode="auto">
          <a:xfrm>
            <a:off x="1828800" y="1260475"/>
            <a:ext cx="1674813" cy="457200"/>
          </a:xfrm>
          <a:prstGeom prst="rect">
            <a:avLst/>
          </a:prstGeom>
          <a:noFill/>
          <a:ln w="9525">
            <a:noFill/>
            <a:miter lim="800000"/>
            <a:headEnd/>
            <a:tailEnd/>
          </a:ln>
          <a:effectLst/>
        </p:spPr>
        <p:txBody>
          <a:bodyPr>
            <a:spAutoFit/>
          </a:bodyPr>
          <a:lstStyle/>
          <a:p>
            <a:r>
              <a:rPr lang="en-US" b="1">
                <a:solidFill>
                  <a:srgbClr val="0000CC"/>
                </a:solidFill>
                <a:latin typeface="Arial" charset="0"/>
              </a:rPr>
              <a:t>NMETL</a:t>
            </a:r>
          </a:p>
        </p:txBody>
      </p:sp>
      <p:sp>
        <p:nvSpPr>
          <p:cNvPr id="22537" name="Text Box 9"/>
          <p:cNvSpPr txBox="1">
            <a:spLocks noChangeArrowheads="1"/>
          </p:cNvSpPr>
          <p:nvPr/>
        </p:nvSpPr>
        <p:spPr bwMode="auto">
          <a:xfrm>
            <a:off x="6172200" y="1260475"/>
            <a:ext cx="1522413" cy="457200"/>
          </a:xfrm>
          <a:prstGeom prst="rect">
            <a:avLst/>
          </a:prstGeom>
          <a:noFill/>
          <a:ln w="9525">
            <a:noFill/>
            <a:miter lim="800000"/>
            <a:headEnd/>
            <a:tailEnd/>
          </a:ln>
          <a:effectLst/>
        </p:spPr>
        <p:txBody>
          <a:bodyPr>
            <a:spAutoFit/>
          </a:bodyPr>
          <a:lstStyle/>
          <a:p>
            <a:r>
              <a:rPr lang="en-US" b="1">
                <a:solidFill>
                  <a:srgbClr val="006600"/>
                </a:solidFill>
                <a:latin typeface="Arial" charset="0"/>
              </a:rPr>
              <a:t>AMETL</a:t>
            </a:r>
          </a:p>
        </p:txBody>
      </p:sp>
      <p:sp>
        <p:nvSpPr>
          <p:cNvPr id="22538" name="Rectangle 10"/>
          <p:cNvSpPr>
            <a:spLocks noChangeArrowheads="1"/>
          </p:cNvSpPr>
          <p:nvPr/>
        </p:nvSpPr>
        <p:spPr bwMode="auto">
          <a:xfrm>
            <a:off x="3276600" y="4953000"/>
            <a:ext cx="2743200" cy="609600"/>
          </a:xfrm>
          <a:prstGeom prst="rect">
            <a:avLst/>
          </a:prstGeom>
          <a:solidFill>
            <a:srgbClr val="9900CC"/>
          </a:solidFill>
          <a:ln w="9525">
            <a:solidFill>
              <a:schemeClr val="tx1"/>
            </a:solidFill>
            <a:miter lim="800000"/>
            <a:headEnd/>
            <a:tailEnd/>
          </a:ln>
          <a:effectLst/>
        </p:spPr>
        <p:txBody>
          <a:bodyPr wrap="none" anchor="ctr"/>
          <a:lstStyle/>
          <a:p>
            <a:pPr algn="ctr"/>
            <a:r>
              <a:rPr lang="en-US" b="1">
                <a:solidFill>
                  <a:srgbClr val="FFFF00"/>
                </a:solidFill>
                <a:latin typeface="Arial" charset="0"/>
              </a:rPr>
              <a:t>Common</a:t>
            </a:r>
            <a:r>
              <a:rPr lang="en-US" b="1">
                <a:latin typeface="Arial" charset="0"/>
              </a:rPr>
              <a:t> </a:t>
            </a:r>
            <a:r>
              <a:rPr lang="en-US" b="1">
                <a:solidFill>
                  <a:srgbClr val="FFFF00"/>
                </a:solidFill>
                <a:latin typeface="Arial" charset="0"/>
              </a:rPr>
              <a:t>Tasks</a:t>
            </a:r>
          </a:p>
        </p:txBody>
      </p:sp>
      <p:sp>
        <p:nvSpPr>
          <p:cNvPr id="22539" name="Line 11"/>
          <p:cNvSpPr>
            <a:spLocks noChangeShapeType="1"/>
          </p:cNvSpPr>
          <p:nvPr/>
        </p:nvSpPr>
        <p:spPr bwMode="auto">
          <a:xfrm>
            <a:off x="6858000" y="2667000"/>
            <a:ext cx="0" cy="381000"/>
          </a:xfrm>
          <a:prstGeom prst="line">
            <a:avLst/>
          </a:prstGeom>
          <a:noFill/>
          <a:ln w="38100">
            <a:solidFill>
              <a:schemeClr val="tx1"/>
            </a:solidFill>
            <a:round/>
            <a:headEnd/>
            <a:tailEnd type="triangle" w="med" len="med"/>
          </a:ln>
          <a:effectLst/>
        </p:spPr>
        <p:txBody>
          <a:bodyPr/>
          <a:lstStyle/>
          <a:p>
            <a:endParaRPr lang="en-US"/>
          </a:p>
        </p:txBody>
      </p:sp>
      <p:sp>
        <p:nvSpPr>
          <p:cNvPr id="22540" name="Line 12"/>
          <p:cNvSpPr>
            <a:spLocks noChangeShapeType="1"/>
          </p:cNvSpPr>
          <p:nvPr/>
        </p:nvSpPr>
        <p:spPr bwMode="auto">
          <a:xfrm>
            <a:off x="6858000" y="3657600"/>
            <a:ext cx="0" cy="304800"/>
          </a:xfrm>
          <a:prstGeom prst="line">
            <a:avLst/>
          </a:prstGeom>
          <a:noFill/>
          <a:ln w="38100">
            <a:solidFill>
              <a:schemeClr val="tx1"/>
            </a:solidFill>
            <a:round/>
            <a:headEnd/>
            <a:tailEnd type="triangle" w="med" len="med"/>
          </a:ln>
          <a:effectLst/>
        </p:spPr>
        <p:txBody>
          <a:bodyPr/>
          <a:lstStyle/>
          <a:p>
            <a:endParaRPr lang="en-US"/>
          </a:p>
        </p:txBody>
      </p:sp>
      <p:sp>
        <p:nvSpPr>
          <p:cNvPr id="22541" name="Line 13"/>
          <p:cNvSpPr>
            <a:spLocks noChangeShapeType="1"/>
          </p:cNvSpPr>
          <p:nvPr/>
        </p:nvSpPr>
        <p:spPr bwMode="auto">
          <a:xfrm>
            <a:off x="6858000" y="4572000"/>
            <a:ext cx="0" cy="685800"/>
          </a:xfrm>
          <a:prstGeom prst="line">
            <a:avLst/>
          </a:prstGeom>
          <a:noFill/>
          <a:ln w="38100">
            <a:solidFill>
              <a:schemeClr val="tx1"/>
            </a:solidFill>
            <a:round/>
            <a:headEnd/>
            <a:tailEnd/>
          </a:ln>
          <a:effectLst/>
        </p:spPr>
        <p:txBody>
          <a:bodyPr/>
          <a:lstStyle/>
          <a:p>
            <a:endParaRPr lang="en-US"/>
          </a:p>
        </p:txBody>
      </p:sp>
      <p:sp>
        <p:nvSpPr>
          <p:cNvPr id="22542" name="Line 14"/>
          <p:cNvSpPr>
            <a:spLocks noChangeShapeType="1"/>
          </p:cNvSpPr>
          <p:nvPr/>
        </p:nvSpPr>
        <p:spPr bwMode="auto">
          <a:xfrm flipH="1">
            <a:off x="6019800" y="5257800"/>
            <a:ext cx="838200" cy="0"/>
          </a:xfrm>
          <a:prstGeom prst="line">
            <a:avLst/>
          </a:prstGeom>
          <a:noFill/>
          <a:ln w="38100">
            <a:solidFill>
              <a:schemeClr val="tx1"/>
            </a:solidFill>
            <a:round/>
            <a:headEnd/>
            <a:tailEnd type="triangle" w="med" len="med"/>
          </a:ln>
          <a:effectLst/>
        </p:spPr>
        <p:txBody>
          <a:bodyPr/>
          <a:lstStyle/>
          <a:p>
            <a:endParaRPr lang="en-US"/>
          </a:p>
        </p:txBody>
      </p:sp>
      <p:sp>
        <p:nvSpPr>
          <p:cNvPr id="22543" name="Line 15"/>
          <p:cNvSpPr>
            <a:spLocks noChangeShapeType="1"/>
          </p:cNvSpPr>
          <p:nvPr/>
        </p:nvSpPr>
        <p:spPr bwMode="auto">
          <a:xfrm>
            <a:off x="2362200" y="4572000"/>
            <a:ext cx="0" cy="685800"/>
          </a:xfrm>
          <a:prstGeom prst="line">
            <a:avLst/>
          </a:prstGeom>
          <a:noFill/>
          <a:ln w="38100">
            <a:solidFill>
              <a:schemeClr val="tx1"/>
            </a:solidFill>
            <a:round/>
            <a:headEnd/>
            <a:tailEnd/>
          </a:ln>
          <a:effectLst/>
        </p:spPr>
        <p:txBody>
          <a:bodyPr/>
          <a:lstStyle/>
          <a:p>
            <a:endParaRPr lang="en-US"/>
          </a:p>
        </p:txBody>
      </p:sp>
      <p:sp>
        <p:nvSpPr>
          <p:cNvPr id="22544" name="Line 16"/>
          <p:cNvSpPr>
            <a:spLocks noChangeShapeType="1"/>
          </p:cNvSpPr>
          <p:nvPr/>
        </p:nvSpPr>
        <p:spPr bwMode="auto">
          <a:xfrm>
            <a:off x="2362200" y="5257800"/>
            <a:ext cx="914400" cy="0"/>
          </a:xfrm>
          <a:prstGeom prst="line">
            <a:avLst/>
          </a:prstGeom>
          <a:noFill/>
          <a:ln w="38100">
            <a:solidFill>
              <a:schemeClr val="tx1"/>
            </a:solidFill>
            <a:round/>
            <a:headEnd/>
            <a:tailEnd type="triangle" w="med" len="med"/>
          </a:ln>
          <a:effectLst/>
        </p:spPr>
        <p:txBody>
          <a:bodyPr/>
          <a:lstStyle/>
          <a:p>
            <a:endParaRPr lang="en-US"/>
          </a:p>
        </p:txBody>
      </p:sp>
      <p:sp>
        <p:nvSpPr>
          <p:cNvPr id="22545" name="Line 17"/>
          <p:cNvSpPr>
            <a:spLocks noChangeShapeType="1"/>
          </p:cNvSpPr>
          <p:nvPr/>
        </p:nvSpPr>
        <p:spPr bwMode="auto">
          <a:xfrm>
            <a:off x="2438400" y="2667000"/>
            <a:ext cx="0" cy="381000"/>
          </a:xfrm>
          <a:prstGeom prst="line">
            <a:avLst/>
          </a:prstGeom>
          <a:noFill/>
          <a:ln w="38100">
            <a:solidFill>
              <a:schemeClr val="tx1"/>
            </a:solidFill>
            <a:round/>
            <a:headEnd/>
            <a:tailEnd type="triangle" w="med" len="med"/>
          </a:ln>
          <a:effectLst/>
        </p:spPr>
        <p:txBody>
          <a:bodyPr/>
          <a:lstStyle/>
          <a:p>
            <a:endParaRPr lang="en-US"/>
          </a:p>
        </p:txBody>
      </p:sp>
      <p:sp>
        <p:nvSpPr>
          <p:cNvPr id="22546" name="Line 18"/>
          <p:cNvSpPr>
            <a:spLocks noChangeShapeType="1"/>
          </p:cNvSpPr>
          <p:nvPr/>
        </p:nvSpPr>
        <p:spPr bwMode="auto">
          <a:xfrm>
            <a:off x="2438400" y="3657600"/>
            <a:ext cx="0" cy="304800"/>
          </a:xfrm>
          <a:prstGeom prst="line">
            <a:avLst/>
          </a:prstGeom>
          <a:noFill/>
          <a:ln w="38100">
            <a:solidFill>
              <a:schemeClr val="tx1"/>
            </a:solidFill>
            <a:round/>
            <a:headEnd/>
            <a:tailEnd type="triangle" w="med" len="med"/>
          </a:ln>
          <a:effectLst/>
        </p:spPr>
        <p:txBody>
          <a:bodyPr/>
          <a:lstStyle/>
          <a:p>
            <a:endParaRPr lang="en-US"/>
          </a:p>
        </p:txBody>
      </p:sp>
      <p:sp>
        <p:nvSpPr>
          <p:cNvPr id="22547" name="Text Box 19"/>
          <p:cNvSpPr txBox="1">
            <a:spLocks noChangeArrowheads="1"/>
          </p:cNvSpPr>
          <p:nvPr/>
        </p:nvSpPr>
        <p:spPr bwMode="auto">
          <a:xfrm>
            <a:off x="0" y="420688"/>
            <a:ext cx="9144000" cy="579437"/>
          </a:xfrm>
          <a:prstGeom prst="rect">
            <a:avLst/>
          </a:prstGeom>
          <a:noFill/>
          <a:ln w="9525">
            <a:noFill/>
            <a:miter lim="800000"/>
            <a:headEnd/>
            <a:tailEnd/>
          </a:ln>
          <a:effectLst/>
        </p:spPr>
        <p:txBody>
          <a:bodyPr wrap="square">
            <a:spAutoFit/>
          </a:bodyPr>
          <a:lstStyle/>
          <a:p>
            <a:pPr algn="ctr"/>
            <a:r>
              <a:rPr lang="en-US" sz="3200" b="1" dirty="0">
                <a:solidFill>
                  <a:schemeClr val="accent1">
                    <a:lumMod val="50000"/>
                  </a:schemeClr>
                </a:solidFill>
                <a:latin typeface="Arial" charset="0"/>
              </a:rPr>
              <a:t>  NAVY-ARMY TDFA </a:t>
            </a:r>
            <a:r>
              <a:rPr lang="en-US" sz="3200" b="1" dirty="0" smtClean="0">
                <a:solidFill>
                  <a:schemeClr val="accent1">
                    <a:lumMod val="50000"/>
                  </a:schemeClr>
                </a:solidFill>
                <a:latin typeface="Arial" charset="0"/>
              </a:rPr>
              <a:t>Comparison for </a:t>
            </a:r>
            <a:r>
              <a:rPr lang="en-US" sz="3200" b="1" dirty="0">
                <a:solidFill>
                  <a:schemeClr val="accent1">
                    <a:lumMod val="50000"/>
                  </a:schemeClr>
                </a:solidFill>
                <a:latin typeface="Arial" charset="0"/>
              </a:rPr>
              <a:t>ACS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Line 2"/>
          <p:cNvSpPr>
            <a:spLocks noChangeShapeType="1"/>
          </p:cNvSpPr>
          <p:nvPr/>
        </p:nvSpPr>
        <p:spPr bwMode="auto">
          <a:xfrm>
            <a:off x="2057400" y="1143000"/>
            <a:ext cx="0" cy="3657600"/>
          </a:xfrm>
          <a:prstGeom prst="line">
            <a:avLst/>
          </a:prstGeom>
          <a:noFill/>
          <a:ln w="57150">
            <a:solidFill>
              <a:schemeClr val="tx1"/>
            </a:solidFill>
            <a:round/>
            <a:headEnd/>
            <a:tailEnd/>
          </a:ln>
          <a:effectLst/>
        </p:spPr>
        <p:txBody>
          <a:bodyPr/>
          <a:lstStyle/>
          <a:p>
            <a:endParaRPr lang="en-US"/>
          </a:p>
        </p:txBody>
      </p:sp>
      <p:sp>
        <p:nvSpPr>
          <p:cNvPr id="24579" name="Line 3"/>
          <p:cNvSpPr>
            <a:spLocks noChangeShapeType="1"/>
          </p:cNvSpPr>
          <p:nvPr/>
        </p:nvSpPr>
        <p:spPr bwMode="auto">
          <a:xfrm>
            <a:off x="1981200" y="4800600"/>
            <a:ext cx="6400800" cy="0"/>
          </a:xfrm>
          <a:prstGeom prst="line">
            <a:avLst/>
          </a:prstGeom>
          <a:noFill/>
          <a:ln w="57150">
            <a:solidFill>
              <a:schemeClr val="tx1"/>
            </a:solidFill>
            <a:round/>
            <a:headEnd/>
            <a:tailEnd/>
          </a:ln>
          <a:effectLst/>
        </p:spPr>
        <p:txBody>
          <a:bodyPr/>
          <a:lstStyle/>
          <a:p>
            <a:endParaRPr lang="en-US"/>
          </a:p>
        </p:txBody>
      </p:sp>
      <p:sp>
        <p:nvSpPr>
          <p:cNvPr id="24580" name="Line 4"/>
          <p:cNvSpPr>
            <a:spLocks noChangeShapeType="1"/>
          </p:cNvSpPr>
          <p:nvPr/>
        </p:nvSpPr>
        <p:spPr bwMode="auto">
          <a:xfrm>
            <a:off x="5257800" y="1066800"/>
            <a:ext cx="0" cy="3733800"/>
          </a:xfrm>
          <a:prstGeom prst="line">
            <a:avLst/>
          </a:prstGeom>
          <a:noFill/>
          <a:ln w="9525">
            <a:solidFill>
              <a:schemeClr val="tx1"/>
            </a:solidFill>
            <a:round/>
            <a:headEnd/>
            <a:tailEnd/>
          </a:ln>
          <a:effectLst/>
        </p:spPr>
        <p:txBody>
          <a:bodyPr/>
          <a:lstStyle/>
          <a:p>
            <a:endParaRPr lang="en-US"/>
          </a:p>
        </p:txBody>
      </p:sp>
      <p:sp>
        <p:nvSpPr>
          <p:cNvPr id="24581" name="Line 5"/>
          <p:cNvSpPr>
            <a:spLocks noChangeShapeType="1"/>
          </p:cNvSpPr>
          <p:nvPr/>
        </p:nvSpPr>
        <p:spPr bwMode="auto">
          <a:xfrm>
            <a:off x="6096000" y="1066800"/>
            <a:ext cx="0" cy="3733800"/>
          </a:xfrm>
          <a:prstGeom prst="line">
            <a:avLst/>
          </a:prstGeom>
          <a:noFill/>
          <a:ln w="9525">
            <a:solidFill>
              <a:schemeClr val="tx1"/>
            </a:solidFill>
            <a:round/>
            <a:headEnd/>
            <a:tailEnd/>
          </a:ln>
          <a:effectLst/>
        </p:spPr>
        <p:txBody>
          <a:bodyPr/>
          <a:lstStyle/>
          <a:p>
            <a:endParaRPr lang="en-US"/>
          </a:p>
        </p:txBody>
      </p:sp>
      <p:sp>
        <p:nvSpPr>
          <p:cNvPr id="24582" name="Line 6"/>
          <p:cNvSpPr>
            <a:spLocks noChangeShapeType="1"/>
          </p:cNvSpPr>
          <p:nvPr/>
        </p:nvSpPr>
        <p:spPr bwMode="auto">
          <a:xfrm>
            <a:off x="4343400" y="1066800"/>
            <a:ext cx="0" cy="3733800"/>
          </a:xfrm>
          <a:prstGeom prst="line">
            <a:avLst/>
          </a:prstGeom>
          <a:noFill/>
          <a:ln w="9525">
            <a:solidFill>
              <a:schemeClr val="tx1"/>
            </a:solidFill>
            <a:round/>
            <a:headEnd/>
            <a:tailEnd/>
          </a:ln>
          <a:effectLst/>
        </p:spPr>
        <p:txBody>
          <a:bodyPr/>
          <a:lstStyle/>
          <a:p>
            <a:endParaRPr lang="en-US"/>
          </a:p>
        </p:txBody>
      </p:sp>
      <p:sp>
        <p:nvSpPr>
          <p:cNvPr id="24583" name="Line 7"/>
          <p:cNvSpPr>
            <a:spLocks noChangeShapeType="1"/>
          </p:cNvSpPr>
          <p:nvPr/>
        </p:nvSpPr>
        <p:spPr bwMode="auto">
          <a:xfrm>
            <a:off x="3352800" y="1143000"/>
            <a:ext cx="0" cy="3581400"/>
          </a:xfrm>
          <a:prstGeom prst="line">
            <a:avLst/>
          </a:prstGeom>
          <a:noFill/>
          <a:ln w="9525">
            <a:solidFill>
              <a:schemeClr val="tx1"/>
            </a:solidFill>
            <a:round/>
            <a:headEnd/>
            <a:tailEnd/>
          </a:ln>
          <a:effectLst/>
        </p:spPr>
        <p:txBody>
          <a:bodyPr/>
          <a:lstStyle/>
          <a:p>
            <a:endParaRPr lang="en-US"/>
          </a:p>
        </p:txBody>
      </p:sp>
      <p:sp>
        <p:nvSpPr>
          <p:cNvPr id="24584" name="Line 8"/>
          <p:cNvSpPr>
            <a:spLocks noChangeShapeType="1"/>
          </p:cNvSpPr>
          <p:nvPr/>
        </p:nvSpPr>
        <p:spPr bwMode="auto">
          <a:xfrm>
            <a:off x="7239000" y="1066800"/>
            <a:ext cx="0" cy="3733800"/>
          </a:xfrm>
          <a:prstGeom prst="line">
            <a:avLst/>
          </a:prstGeom>
          <a:noFill/>
          <a:ln w="9525">
            <a:solidFill>
              <a:schemeClr val="tx1"/>
            </a:solidFill>
            <a:round/>
            <a:headEnd/>
            <a:tailEnd/>
          </a:ln>
          <a:effectLst/>
        </p:spPr>
        <p:txBody>
          <a:bodyPr/>
          <a:lstStyle/>
          <a:p>
            <a:endParaRPr lang="en-US"/>
          </a:p>
        </p:txBody>
      </p:sp>
      <p:sp>
        <p:nvSpPr>
          <p:cNvPr id="24585" name="Text Box 9"/>
          <p:cNvSpPr txBox="1">
            <a:spLocks noChangeArrowheads="1"/>
          </p:cNvSpPr>
          <p:nvPr/>
        </p:nvSpPr>
        <p:spPr bwMode="auto">
          <a:xfrm>
            <a:off x="2117725" y="4887913"/>
            <a:ext cx="1173163" cy="701675"/>
          </a:xfrm>
          <a:prstGeom prst="rect">
            <a:avLst/>
          </a:prstGeom>
          <a:noFill/>
          <a:ln w="9525">
            <a:noFill/>
            <a:miter lim="800000"/>
            <a:headEnd/>
            <a:tailEnd/>
          </a:ln>
          <a:effectLst/>
        </p:spPr>
        <p:txBody>
          <a:bodyPr wrap="none">
            <a:spAutoFit/>
          </a:bodyPr>
          <a:lstStyle/>
          <a:p>
            <a:r>
              <a:rPr lang="en-US" sz="2000" b="1">
                <a:solidFill>
                  <a:srgbClr val="006600"/>
                </a:solidFill>
                <a:latin typeface="Arial" charset="0"/>
              </a:rPr>
              <a:t>ARMY</a:t>
            </a:r>
          </a:p>
          <a:p>
            <a:r>
              <a:rPr lang="en-US" sz="2000" b="1">
                <a:solidFill>
                  <a:srgbClr val="006600"/>
                </a:solidFill>
                <a:latin typeface="Arial" charset="0"/>
              </a:rPr>
              <a:t>UNIQUE</a:t>
            </a:r>
          </a:p>
        </p:txBody>
      </p:sp>
      <p:sp>
        <p:nvSpPr>
          <p:cNvPr id="24586" name="Text Box 10"/>
          <p:cNvSpPr txBox="1">
            <a:spLocks noChangeArrowheads="1"/>
          </p:cNvSpPr>
          <p:nvPr/>
        </p:nvSpPr>
        <p:spPr bwMode="auto">
          <a:xfrm>
            <a:off x="7451725" y="4887913"/>
            <a:ext cx="1173163" cy="701675"/>
          </a:xfrm>
          <a:prstGeom prst="rect">
            <a:avLst/>
          </a:prstGeom>
          <a:noFill/>
          <a:ln w="9525">
            <a:noFill/>
            <a:miter lim="800000"/>
            <a:headEnd/>
            <a:tailEnd/>
          </a:ln>
          <a:effectLst/>
        </p:spPr>
        <p:txBody>
          <a:bodyPr wrap="none">
            <a:spAutoFit/>
          </a:bodyPr>
          <a:lstStyle/>
          <a:p>
            <a:r>
              <a:rPr lang="en-US" sz="2000" b="1">
                <a:solidFill>
                  <a:srgbClr val="0000CC"/>
                </a:solidFill>
                <a:latin typeface="Arial" charset="0"/>
              </a:rPr>
              <a:t>NAVY</a:t>
            </a:r>
          </a:p>
          <a:p>
            <a:r>
              <a:rPr lang="en-US" sz="2000" b="1">
                <a:solidFill>
                  <a:srgbClr val="0000CC"/>
                </a:solidFill>
                <a:latin typeface="Arial" charset="0"/>
              </a:rPr>
              <a:t>UNIQUE</a:t>
            </a:r>
          </a:p>
        </p:txBody>
      </p:sp>
      <p:sp>
        <p:nvSpPr>
          <p:cNvPr id="24587" name="Text Box 11"/>
          <p:cNvSpPr txBox="1">
            <a:spLocks noChangeArrowheads="1"/>
          </p:cNvSpPr>
          <p:nvPr/>
        </p:nvSpPr>
        <p:spPr bwMode="auto">
          <a:xfrm>
            <a:off x="4403725" y="3013075"/>
            <a:ext cx="1768475" cy="822325"/>
          </a:xfrm>
          <a:prstGeom prst="rect">
            <a:avLst/>
          </a:prstGeom>
          <a:noFill/>
          <a:ln w="9525">
            <a:noFill/>
            <a:miter lim="800000"/>
            <a:headEnd/>
            <a:tailEnd/>
          </a:ln>
          <a:effectLst/>
        </p:spPr>
        <p:txBody>
          <a:bodyPr>
            <a:spAutoFit/>
          </a:bodyPr>
          <a:lstStyle/>
          <a:p>
            <a:r>
              <a:rPr lang="en-US"/>
              <a:t>  </a:t>
            </a:r>
            <a:r>
              <a:rPr lang="en-US" b="1">
                <a:solidFill>
                  <a:srgbClr val="9900CC"/>
                </a:solidFill>
                <a:latin typeface="Arial" charset="0"/>
              </a:rPr>
              <a:t>C O R E</a:t>
            </a:r>
          </a:p>
          <a:p>
            <a:r>
              <a:rPr lang="en-US" b="1">
                <a:solidFill>
                  <a:srgbClr val="9900CC"/>
                </a:solidFill>
                <a:latin typeface="Arial" charset="0"/>
              </a:rPr>
              <a:t> T A S K S</a:t>
            </a:r>
          </a:p>
        </p:txBody>
      </p:sp>
      <p:sp>
        <p:nvSpPr>
          <p:cNvPr id="24588" name="Text Box 12"/>
          <p:cNvSpPr txBox="1">
            <a:spLocks noChangeArrowheads="1"/>
          </p:cNvSpPr>
          <p:nvPr/>
        </p:nvSpPr>
        <p:spPr bwMode="auto">
          <a:xfrm>
            <a:off x="304800" y="1992313"/>
            <a:ext cx="1835150" cy="701675"/>
          </a:xfrm>
          <a:prstGeom prst="rect">
            <a:avLst/>
          </a:prstGeom>
          <a:noFill/>
          <a:ln w="9525">
            <a:noFill/>
            <a:miter lim="800000"/>
            <a:headEnd/>
            <a:tailEnd/>
          </a:ln>
          <a:effectLst/>
        </p:spPr>
        <p:txBody>
          <a:bodyPr>
            <a:spAutoFit/>
          </a:bodyPr>
          <a:lstStyle/>
          <a:p>
            <a:r>
              <a:rPr lang="en-US" sz="2000" b="1">
                <a:latin typeface="Arial" charset="0"/>
              </a:rPr>
              <a:t>NUMBER</a:t>
            </a:r>
          </a:p>
          <a:p>
            <a:r>
              <a:rPr lang="en-US" sz="2000" b="1">
                <a:latin typeface="Arial" charset="0"/>
              </a:rPr>
              <a:t>OF TASKS</a:t>
            </a:r>
          </a:p>
        </p:txBody>
      </p:sp>
      <p:sp>
        <p:nvSpPr>
          <p:cNvPr id="24589" name="Text Box 13"/>
          <p:cNvSpPr txBox="1">
            <a:spLocks noChangeArrowheads="1"/>
          </p:cNvSpPr>
          <p:nvPr/>
        </p:nvSpPr>
        <p:spPr bwMode="auto">
          <a:xfrm>
            <a:off x="3057525" y="5678488"/>
            <a:ext cx="4013200" cy="457200"/>
          </a:xfrm>
          <a:prstGeom prst="rect">
            <a:avLst/>
          </a:prstGeom>
          <a:noFill/>
          <a:ln w="9525">
            <a:noFill/>
            <a:miter lim="800000"/>
            <a:headEnd/>
            <a:tailEnd/>
          </a:ln>
          <a:effectLst/>
        </p:spPr>
        <p:txBody>
          <a:bodyPr wrap="none">
            <a:spAutoFit/>
          </a:bodyPr>
          <a:lstStyle/>
          <a:p>
            <a:r>
              <a:rPr lang="en-US" b="1">
                <a:latin typeface="Arial" charset="0"/>
              </a:rPr>
              <a:t>TASK CHARACTERISTICS</a:t>
            </a:r>
          </a:p>
        </p:txBody>
      </p:sp>
      <p:sp>
        <p:nvSpPr>
          <p:cNvPr id="24590" name="Rectangle 14"/>
          <p:cNvSpPr>
            <a:spLocks noChangeArrowheads="1"/>
          </p:cNvSpPr>
          <p:nvPr/>
        </p:nvSpPr>
        <p:spPr bwMode="auto">
          <a:xfrm>
            <a:off x="3816350" y="4416425"/>
            <a:ext cx="341313" cy="366713"/>
          </a:xfrm>
          <a:prstGeom prst="rect">
            <a:avLst/>
          </a:prstGeom>
          <a:noFill/>
          <a:ln w="9525">
            <a:noFill/>
            <a:miter lim="800000"/>
            <a:headEnd/>
            <a:tailEnd/>
          </a:ln>
          <a:effectLst/>
        </p:spPr>
        <p:txBody>
          <a:bodyPr wrap="none">
            <a:spAutoFit/>
          </a:bodyPr>
          <a:lstStyle/>
          <a:p>
            <a:r>
              <a:rPr lang="en-US" sz="1800" b="1">
                <a:solidFill>
                  <a:srgbClr val="33CC33"/>
                </a:solidFill>
                <a:latin typeface="Arial" charset="0"/>
                <a:cs typeface="Arial" charset="0"/>
              </a:rPr>
              <a:t>σ</a:t>
            </a:r>
          </a:p>
        </p:txBody>
      </p:sp>
      <p:sp>
        <p:nvSpPr>
          <p:cNvPr id="24591" name="Rectangle 15"/>
          <p:cNvSpPr>
            <a:spLocks noChangeArrowheads="1"/>
          </p:cNvSpPr>
          <p:nvPr/>
        </p:nvSpPr>
        <p:spPr bwMode="auto">
          <a:xfrm>
            <a:off x="3028950" y="4416425"/>
            <a:ext cx="341313" cy="366713"/>
          </a:xfrm>
          <a:prstGeom prst="rect">
            <a:avLst/>
          </a:prstGeom>
          <a:noFill/>
          <a:ln w="9525">
            <a:noFill/>
            <a:miter lim="800000"/>
            <a:headEnd/>
            <a:tailEnd/>
          </a:ln>
          <a:effectLst/>
        </p:spPr>
        <p:txBody>
          <a:bodyPr wrap="none">
            <a:spAutoFit/>
          </a:bodyPr>
          <a:lstStyle/>
          <a:p>
            <a:r>
              <a:rPr lang="en-US" sz="1800" b="1">
                <a:solidFill>
                  <a:srgbClr val="006600"/>
                </a:solidFill>
                <a:latin typeface="Arial" charset="0"/>
                <a:cs typeface="Arial" charset="0"/>
              </a:rPr>
              <a:t>σ</a:t>
            </a:r>
          </a:p>
        </p:txBody>
      </p:sp>
      <p:sp>
        <p:nvSpPr>
          <p:cNvPr id="24592" name="Rectangle 16"/>
          <p:cNvSpPr>
            <a:spLocks noChangeArrowheads="1"/>
          </p:cNvSpPr>
          <p:nvPr/>
        </p:nvSpPr>
        <p:spPr bwMode="auto">
          <a:xfrm>
            <a:off x="5651500" y="4416425"/>
            <a:ext cx="341313" cy="366713"/>
          </a:xfrm>
          <a:prstGeom prst="rect">
            <a:avLst/>
          </a:prstGeom>
          <a:noFill/>
          <a:ln w="9525">
            <a:noFill/>
            <a:miter lim="800000"/>
            <a:headEnd/>
            <a:tailEnd/>
          </a:ln>
          <a:effectLst/>
        </p:spPr>
        <p:txBody>
          <a:bodyPr wrap="none">
            <a:spAutoFit/>
          </a:bodyPr>
          <a:lstStyle/>
          <a:p>
            <a:r>
              <a:rPr lang="en-US" sz="1800" b="1">
                <a:solidFill>
                  <a:srgbClr val="FF00FF"/>
                </a:solidFill>
                <a:latin typeface="Arial" charset="0"/>
                <a:cs typeface="Arial" charset="0"/>
              </a:rPr>
              <a:t>σ</a:t>
            </a:r>
          </a:p>
        </p:txBody>
      </p:sp>
      <p:sp>
        <p:nvSpPr>
          <p:cNvPr id="24593" name="Rectangle 17"/>
          <p:cNvSpPr>
            <a:spLocks noChangeArrowheads="1"/>
          </p:cNvSpPr>
          <p:nvPr/>
        </p:nvSpPr>
        <p:spPr bwMode="auto">
          <a:xfrm>
            <a:off x="6654800" y="4416425"/>
            <a:ext cx="341313" cy="366713"/>
          </a:xfrm>
          <a:prstGeom prst="rect">
            <a:avLst/>
          </a:prstGeom>
          <a:noFill/>
          <a:ln w="9525">
            <a:noFill/>
            <a:miter lim="800000"/>
            <a:headEnd/>
            <a:tailEnd/>
          </a:ln>
          <a:effectLst/>
        </p:spPr>
        <p:txBody>
          <a:bodyPr wrap="none">
            <a:spAutoFit/>
          </a:bodyPr>
          <a:lstStyle/>
          <a:p>
            <a:r>
              <a:rPr lang="en-US" sz="1800" b="1">
                <a:solidFill>
                  <a:srgbClr val="6699FF"/>
                </a:solidFill>
                <a:latin typeface="Arial" charset="0"/>
                <a:cs typeface="Arial" charset="0"/>
              </a:rPr>
              <a:t>σ</a:t>
            </a:r>
          </a:p>
        </p:txBody>
      </p:sp>
      <p:sp>
        <p:nvSpPr>
          <p:cNvPr id="24594" name="Rectangle 18"/>
          <p:cNvSpPr>
            <a:spLocks noChangeArrowheads="1"/>
          </p:cNvSpPr>
          <p:nvPr/>
        </p:nvSpPr>
        <p:spPr bwMode="auto">
          <a:xfrm>
            <a:off x="7429500" y="4416425"/>
            <a:ext cx="341313" cy="366713"/>
          </a:xfrm>
          <a:prstGeom prst="rect">
            <a:avLst/>
          </a:prstGeom>
          <a:noFill/>
          <a:ln w="9525">
            <a:noFill/>
            <a:miter lim="800000"/>
            <a:headEnd/>
            <a:tailEnd/>
          </a:ln>
          <a:effectLst/>
        </p:spPr>
        <p:txBody>
          <a:bodyPr wrap="none">
            <a:spAutoFit/>
          </a:bodyPr>
          <a:lstStyle/>
          <a:p>
            <a:r>
              <a:rPr lang="en-US" sz="1800" b="1">
                <a:solidFill>
                  <a:schemeClr val="accent2"/>
                </a:solidFill>
                <a:latin typeface="Arial" charset="0"/>
                <a:cs typeface="Arial" charset="0"/>
              </a:rPr>
              <a:t>σ</a:t>
            </a:r>
          </a:p>
        </p:txBody>
      </p:sp>
      <p:sp>
        <p:nvSpPr>
          <p:cNvPr id="24595" name="Text Box 19"/>
          <p:cNvSpPr txBox="1">
            <a:spLocks noChangeArrowheads="1"/>
          </p:cNvSpPr>
          <p:nvPr/>
        </p:nvSpPr>
        <p:spPr bwMode="auto">
          <a:xfrm>
            <a:off x="7848600" y="4191000"/>
            <a:ext cx="184150" cy="457200"/>
          </a:xfrm>
          <a:prstGeom prst="rect">
            <a:avLst/>
          </a:prstGeom>
          <a:noFill/>
          <a:ln w="9525">
            <a:noFill/>
            <a:miter lim="800000"/>
            <a:headEnd/>
            <a:tailEnd/>
          </a:ln>
          <a:effectLst/>
        </p:spPr>
        <p:txBody>
          <a:bodyPr wrap="none">
            <a:spAutoFit/>
          </a:bodyPr>
          <a:lstStyle/>
          <a:p>
            <a:endParaRPr lang="en-US"/>
          </a:p>
        </p:txBody>
      </p:sp>
      <p:sp>
        <p:nvSpPr>
          <p:cNvPr id="24596" name="Rectangle 20"/>
          <p:cNvSpPr>
            <a:spLocks noChangeArrowheads="1"/>
          </p:cNvSpPr>
          <p:nvPr/>
        </p:nvSpPr>
        <p:spPr bwMode="auto">
          <a:xfrm>
            <a:off x="4762500" y="4416425"/>
            <a:ext cx="341313" cy="366713"/>
          </a:xfrm>
          <a:prstGeom prst="rect">
            <a:avLst/>
          </a:prstGeom>
          <a:noFill/>
          <a:ln w="9525">
            <a:noFill/>
            <a:miter lim="800000"/>
            <a:headEnd/>
            <a:tailEnd/>
          </a:ln>
          <a:effectLst/>
        </p:spPr>
        <p:txBody>
          <a:bodyPr wrap="none">
            <a:spAutoFit/>
          </a:bodyPr>
          <a:lstStyle/>
          <a:p>
            <a:r>
              <a:rPr lang="en-US" sz="1800" b="1">
                <a:solidFill>
                  <a:srgbClr val="FF00FF"/>
                </a:solidFill>
                <a:latin typeface="Arial" charset="0"/>
                <a:cs typeface="Arial" charset="0"/>
              </a:rPr>
              <a:t>σ</a:t>
            </a:r>
          </a:p>
        </p:txBody>
      </p:sp>
      <p:sp>
        <p:nvSpPr>
          <p:cNvPr id="24597" name="Text Box 21"/>
          <p:cNvSpPr txBox="1">
            <a:spLocks noChangeArrowheads="1"/>
          </p:cNvSpPr>
          <p:nvPr/>
        </p:nvSpPr>
        <p:spPr bwMode="auto">
          <a:xfrm>
            <a:off x="2813050" y="4416425"/>
            <a:ext cx="311150" cy="366713"/>
          </a:xfrm>
          <a:prstGeom prst="rect">
            <a:avLst/>
          </a:prstGeom>
          <a:noFill/>
          <a:ln w="9525">
            <a:noFill/>
            <a:miter lim="800000"/>
            <a:headEnd/>
            <a:tailEnd/>
          </a:ln>
          <a:effectLst/>
        </p:spPr>
        <p:txBody>
          <a:bodyPr wrap="none">
            <a:spAutoFit/>
          </a:bodyPr>
          <a:lstStyle/>
          <a:p>
            <a:r>
              <a:rPr lang="en-US" sz="1800" b="1">
                <a:solidFill>
                  <a:srgbClr val="006600"/>
                </a:solidFill>
                <a:latin typeface="Arial" charset="0"/>
              </a:rPr>
              <a:t>3</a:t>
            </a:r>
          </a:p>
        </p:txBody>
      </p:sp>
      <p:sp>
        <p:nvSpPr>
          <p:cNvPr id="24598" name="Text Box 22"/>
          <p:cNvSpPr txBox="1">
            <a:spLocks noChangeArrowheads="1"/>
          </p:cNvSpPr>
          <p:nvPr/>
        </p:nvSpPr>
        <p:spPr bwMode="auto">
          <a:xfrm>
            <a:off x="3587750" y="4416425"/>
            <a:ext cx="311150" cy="366713"/>
          </a:xfrm>
          <a:prstGeom prst="rect">
            <a:avLst/>
          </a:prstGeom>
          <a:noFill/>
          <a:ln w="9525">
            <a:noFill/>
            <a:miter lim="800000"/>
            <a:headEnd/>
            <a:tailEnd/>
          </a:ln>
          <a:effectLst/>
        </p:spPr>
        <p:txBody>
          <a:bodyPr wrap="none">
            <a:spAutoFit/>
          </a:bodyPr>
          <a:lstStyle/>
          <a:p>
            <a:r>
              <a:rPr lang="en-US" sz="1800" b="1">
                <a:solidFill>
                  <a:srgbClr val="33CC33"/>
                </a:solidFill>
                <a:latin typeface="Arial" charset="0"/>
              </a:rPr>
              <a:t>2</a:t>
            </a:r>
          </a:p>
        </p:txBody>
      </p:sp>
      <p:sp>
        <p:nvSpPr>
          <p:cNvPr id="24599" name="Text Box 23"/>
          <p:cNvSpPr txBox="1">
            <a:spLocks noChangeArrowheads="1"/>
          </p:cNvSpPr>
          <p:nvPr/>
        </p:nvSpPr>
        <p:spPr bwMode="auto">
          <a:xfrm>
            <a:off x="4533900" y="4416425"/>
            <a:ext cx="311150" cy="366713"/>
          </a:xfrm>
          <a:prstGeom prst="rect">
            <a:avLst/>
          </a:prstGeom>
          <a:noFill/>
          <a:ln w="9525">
            <a:noFill/>
            <a:miter lim="800000"/>
            <a:headEnd/>
            <a:tailEnd/>
          </a:ln>
          <a:effectLst/>
        </p:spPr>
        <p:txBody>
          <a:bodyPr wrap="none">
            <a:spAutoFit/>
          </a:bodyPr>
          <a:lstStyle/>
          <a:p>
            <a:r>
              <a:rPr lang="en-US" sz="1800" b="1">
                <a:solidFill>
                  <a:srgbClr val="FF00FF"/>
                </a:solidFill>
                <a:latin typeface="Arial" charset="0"/>
              </a:rPr>
              <a:t>1</a:t>
            </a:r>
          </a:p>
        </p:txBody>
      </p:sp>
      <p:sp>
        <p:nvSpPr>
          <p:cNvPr id="24600" name="Text Box 24"/>
          <p:cNvSpPr txBox="1">
            <a:spLocks noChangeArrowheads="1"/>
          </p:cNvSpPr>
          <p:nvPr/>
        </p:nvSpPr>
        <p:spPr bwMode="auto">
          <a:xfrm>
            <a:off x="5422900" y="4416425"/>
            <a:ext cx="311150" cy="366713"/>
          </a:xfrm>
          <a:prstGeom prst="rect">
            <a:avLst/>
          </a:prstGeom>
          <a:noFill/>
          <a:ln w="9525">
            <a:noFill/>
            <a:miter lim="800000"/>
            <a:headEnd/>
            <a:tailEnd/>
          </a:ln>
          <a:effectLst/>
        </p:spPr>
        <p:txBody>
          <a:bodyPr wrap="none">
            <a:spAutoFit/>
          </a:bodyPr>
          <a:lstStyle/>
          <a:p>
            <a:r>
              <a:rPr lang="en-US" sz="1800" b="1">
                <a:solidFill>
                  <a:srgbClr val="FF00FF"/>
                </a:solidFill>
                <a:latin typeface="Arial" charset="0"/>
              </a:rPr>
              <a:t>1</a:t>
            </a:r>
          </a:p>
        </p:txBody>
      </p:sp>
      <p:sp>
        <p:nvSpPr>
          <p:cNvPr id="24601" name="Text Box 25"/>
          <p:cNvSpPr txBox="1">
            <a:spLocks noChangeArrowheads="1"/>
          </p:cNvSpPr>
          <p:nvPr/>
        </p:nvSpPr>
        <p:spPr bwMode="auto">
          <a:xfrm>
            <a:off x="6350000" y="4416425"/>
            <a:ext cx="311150" cy="366713"/>
          </a:xfrm>
          <a:prstGeom prst="rect">
            <a:avLst/>
          </a:prstGeom>
          <a:noFill/>
          <a:ln w="9525">
            <a:noFill/>
            <a:miter lim="800000"/>
            <a:headEnd/>
            <a:tailEnd/>
          </a:ln>
          <a:effectLst/>
        </p:spPr>
        <p:txBody>
          <a:bodyPr wrap="none">
            <a:spAutoFit/>
          </a:bodyPr>
          <a:lstStyle/>
          <a:p>
            <a:r>
              <a:rPr lang="en-US" sz="1800" b="1">
                <a:solidFill>
                  <a:srgbClr val="6699FF"/>
                </a:solidFill>
                <a:latin typeface="Arial" charset="0"/>
              </a:rPr>
              <a:t>2</a:t>
            </a:r>
          </a:p>
        </p:txBody>
      </p:sp>
      <p:sp>
        <p:nvSpPr>
          <p:cNvPr id="24602" name="Text Box 26"/>
          <p:cNvSpPr txBox="1">
            <a:spLocks noChangeArrowheads="1"/>
          </p:cNvSpPr>
          <p:nvPr/>
        </p:nvSpPr>
        <p:spPr bwMode="auto">
          <a:xfrm>
            <a:off x="7181850" y="4416425"/>
            <a:ext cx="311150" cy="366713"/>
          </a:xfrm>
          <a:prstGeom prst="rect">
            <a:avLst/>
          </a:prstGeom>
          <a:noFill/>
          <a:ln w="9525">
            <a:noFill/>
            <a:miter lim="800000"/>
            <a:headEnd/>
            <a:tailEnd/>
          </a:ln>
          <a:effectLst/>
        </p:spPr>
        <p:txBody>
          <a:bodyPr wrap="none">
            <a:spAutoFit/>
          </a:bodyPr>
          <a:lstStyle/>
          <a:p>
            <a:r>
              <a:rPr lang="en-US" sz="1800" b="1">
                <a:solidFill>
                  <a:schemeClr val="accent2"/>
                </a:solidFill>
                <a:latin typeface="Arial" charset="0"/>
              </a:rPr>
              <a:t>3</a:t>
            </a:r>
          </a:p>
        </p:txBody>
      </p:sp>
      <p:sp>
        <p:nvSpPr>
          <p:cNvPr id="24603" name="Text Box 27"/>
          <p:cNvSpPr txBox="1">
            <a:spLocks noChangeArrowheads="1"/>
          </p:cNvSpPr>
          <p:nvPr/>
        </p:nvSpPr>
        <p:spPr bwMode="auto">
          <a:xfrm>
            <a:off x="1756013" y="347663"/>
            <a:ext cx="5254387" cy="646331"/>
          </a:xfrm>
          <a:prstGeom prst="rect">
            <a:avLst/>
          </a:prstGeom>
          <a:noFill/>
          <a:ln w="9525">
            <a:noFill/>
            <a:miter lim="800000"/>
            <a:headEnd/>
            <a:tailEnd/>
          </a:ln>
          <a:effectLst/>
        </p:spPr>
        <p:txBody>
          <a:bodyPr wrap="none">
            <a:spAutoFit/>
          </a:bodyPr>
          <a:lstStyle/>
          <a:p>
            <a:r>
              <a:rPr lang="en-US" sz="3600" b="1" dirty="0">
                <a:solidFill>
                  <a:schemeClr val="accent1">
                    <a:lumMod val="50000"/>
                  </a:schemeClr>
                </a:solidFill>
                <a:latin typeface="Arial" charset="0"/>
              </a:rPr>
              <a:t>ACS </a:t>
            </a:r>
            <a:r>
              <a:rPr lang="en-US" sz="3600" b="1" dirty="0" smtClean="0">
                <a:solidFill>
                  <a:schemeClr val="accent1">
                    <a:lumMod val="50000"/>
                  </a:schemeClr>
                </a:solidFill>
                <a:latin typeface="Arial" charset="0"/>
              </a:rPr>
              <a:t>Operational Tasks</a:t>
            </a:r>
            <a:endParaRPr lang="en-US" sz="3600" b="1" dirty="0">
              <a:solidFill>
                <a:schemeClr val="accent1">
                  <a:lumMod val="50000"/>
                </a:schemeClr>
              </a:solidFill>
              <a:latin typeface="Arial" charset="0"/>
            </a:endParaRPr>
          </a:p>
        </p:txBody>
      </p:sp>
      <p:sp>
        <p:nvSpPr>
          <p:cNvPr id="24604" name="Freeform 28"/>
          <p:cNvSpPr>
            <a:spLocks/>
          </p:cNvSpPr>
          <p:nvPr/>
        </p:nvSpPr>
        <p:spPr bwMode="auto">
          <a:xfrm>
            <a:off x="3362325" y="2073275"/>
            <a:ext cx="3714750" cy="1917700"/>
          </a:xfrm>
          <a:custGeom>
            <a:avLst/>
            <a:gdLst/>
            <a:ahLst/>
            <a:cxnLst>
              <a:cxn ang="0">
                <a:pos x="0" y="1208"/>
              </a:cxn>
              <a:cxn ang="0">
                <a:pos x="1155" y="2"/>
              </a:cxn>
              <a:cxn ang="0">
                <a:pos x="2340" y="1196"/>
              </a:cxn>
            </a:cxnLst>
            <a:rect l="0" t="0" r="r" b="b"/>
            <a:pathLst>
              <a:path w="2340" h="1208">
                <a:moveTo>
                  <a:pt x="0" y="1208"/>
                </a:moveTo>
                <a:cubicBezTo>
                  <a:pt x="192" y="1007"/>
                  <a:pt x="765" y="4"/>
                  <a:pt x="1155" y="2"/>
                </a:cubicBezTo>
                <a:cubicBezTo>
                  <a:pt x="1545" y="0"/>
                  <a:pt x="2093" y="947"/>
                  <a:pt x="2340" y="1196"/>
                </a:cubicBezTo>
              </a:path>
            </a:pathLst>
          </a:custGeom>
          <a:noFill/>
          <a:ln w="28575" cmpd="sng">
            <a:solidFill>
              <a:schemeClr val="tx1"/>
            </a:solidFill>
            <a:round/>
            <a:headEnd/>
            <a:tailEnd/>
          </a:ln>
          <a:effectLst/>
        </p:spPr>
        <p:txBody>
          <a:bodyPr/>
          <a:lstStyle/>
          <a:p>
            <a:endParaRPr lang="en-US"/>
          </a:p>
        </p:txBody>
      </p:sp>
      <p:sp>
        <p:nvSpPr>
          <p:cNvPr id="24605" name="Freeform 29"/>
          <p:cNvSpPr>
            <a:spLocks/>
          </p:cNvSpPr>
          <p:nvPr/>
        </p:nvSpPr>
        <p:spPr bwMode="auto">
          <a:xfrm>
            <a:off x="7058025" y="3952875"/>
            <a:ext cx="1295400" cy="819150"/>
          </a:xfrm>
          <a:custGeom>
            <a:avLst/>
            <a:gdLst/>
            <a:ahLst/>
            <a:cxnLst>
              <a:cxn ang="0">
                <a:pos x="0" y="0"/>
              </a:cxn>
              <a:cxn ang="0">
                <a:pos x="204" y="198"/>
              </a:cxn>
              <a:cxn ang="0">
                <a:pos x="444" y="364"/>
              </a:cxn>
              <a:cxn ang="0">
                <a:pos x="816" y="516"/>
              </a:cxn>
            </a:cxnLst>
            <a:rect l="0" t="0" r="r" b="b"/>
            <a:pathLst>
              <a:path w="816" h="516">
                <a:moveTo>
                  <a:pt x="0" y="0"/>
                </a:moveTo>
                <a:cubicBezTo>
                  <a:pt x="34" y="31"/>
                  <a:pt x="130" y="137"/>
                  <a:pt x="204" y="198"/>
                </a:cubicBezTo>
                <a:cubicBezTo>
                  <a:pt x="278" y="259"/>
                  <a:pt x="342" y="311"/>
                  <a:pt x="444" y="364"/>
                </a:cubicBezTo>
                <a:cubicBezTo>
                  <a:pt x="546" y="417"/>
                  <a:pt x="738" y="485"/>
                  <a:pt x="816" y="516"/>
                </a:cubicBezTo>
              </a:path>
            </a:pathLst>
          </a:custGeom>
          <a:noFill/>
          <a:ln w="28575" cmpd="sng">
            <a:solidFill>
              <a:schemeClr val="tx1"/>
            </a:solidFill>
            <a:round/>
            <a:headEnd/>
            <a:tailEnd/>
          </a:ln>
          <a:effectLst/>
        </p:spPr>
        <p:txBody>
          <a:bodyPr/>
          <a:lstStyle/>
          <a:p>
            <a:endParaRPr lang="en-US"/>
          </a:p>
        </p:txBody>
      </p:sp>
      <p:sp>
        <p:nvSpPr>
          <p:cNvPr id="24606" name="Freeform 30"/>
          <p:cNvSpPr>
            <a:spLocks/>
          </p:cNvSpPr>
          <p:nvPr/>
        </p:nvSpPr>
        <p:spPr bwMode="auto">
          <a:xfrm>
            <a:off x="2274888" y="3981450"/>
            <a:ext cx="1096962" cy="800100"/>
          </a:xfrm>
          <a:custGeom>
            <a:avLst/>
            <a:gdLst/>
            <a:ahLst/>
            <a:cxnLst>
              <a:cxn ang="0">
                <a:pos x="691" y="0"/>
              </a:cxn>
              <a:cxn ang="0">
                <a:pos x="487" y="228"/>
              </a:cxn>
              <a:cxn ang="0">
                <a:pos x="301" y="366"/>
              </a:cxn>
              <a:cxn ang="0">
                <a:pos x="0" y="504"/>
              </a:cxn>
            </a:cxnLst>
            <a:rect l="0" t="0" r="r" b="b"/>
            <a:pathLst>
              <a:path w="691" h="504">
                <a:moveTo>
                  <a:pt x="691" y="0"/>
                </a:moveTo>
                <a:cubicBezTo>
                  <a:pt x="657" y="37"/>
                  <a:pt x="552" y="167"/>
                  <a:pt x="487" y="228"/>
                </a:cubicBezTo>
                <a:cubicBezTo>
                  <a:pt x="422" y="289"/>
                  <a:pt x="382" y="320"/>
                  <a:pt x="301" y="366"/>
                </a:cubicBezTo>
                <a:cubicBezTo>
                  <a:pt x="220" y="412"/>
                  <a:pt x="63" y="475"/>
                  <a:pt x="0" y="504"/>
                </a:cubicBezTo>
              </a:path>
            </a:pathLst>
          </a:custGeom>
          <a:noFill/>
          <a:ln w="28575" cmpd="sng">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Line 2"/>
          <p:cNvSpPr>
            <a:spLocks noChangeShapeType="1"/>
          </p:cNvSpPr>
          <p:nvPr/>
        </p:nvSpPr>
        <p:spPr bwMode="auto">
          <a:xfrm>
            <a:off x="838200" y="3733800"/>
            <a:ext cx="0" cy="0"/>
          </a:xfrm>
          <a:prstGeom prst="line">
            <a:avLst/>
          </a:prstGeom>
          <a:noFill/>
          <a:ln w="9525">
            <a:solidFill>
              <a:schemeClr val="tx1"/>
            </a:solidFill>
            <a:round/>
            <a:headEnd/>
            <a:tailEnd/>
          </a:ln>
          <a:effectLst/>
        </p:spPr>
        <p:txBody>
          <a:bodyPr/>
          <a:lstStyle/>
          <a:p>
            <a:endParaRPr lang="en-US"/>
          </a:p>
        </p:txBody>
      </p:sp>
      <p:sp>
        <p:nvSpPr>
          <p:cNvPr id="26627" name="Rectangle 3"/>
          <p:cNvSpPr>
            <a:spLocks noChangeArrowheads="1"/>
          </p:cNvSpPr>
          <p:nvPr/>
        </p:nvSpPr>
        <p:spPr bwMode="auto">
          <a:xfrm>
            <a:off x="914400" y="2667000"/>
            <a:ext cx="990600" cy="609600"/>
          </a:xfrm>
          <a:prstGeom prst="rect">
            <a:avLst/>
          </a:prstGeom>
          <a:solidFill>
            <a:srgbClr val="9900CC"/>
          </a:solidFill>
          <a:ln w="9525">
            <a:solidFill>
              <a:schemeClr val="tx1"/>
            </a:solidFill>
            <a:miter lim="800000"/>
            <a:headEnd/>
            <a:tailEnd/>
          </a:ln>
          <a:effectLst/>
        </p:spPr>
        <p:txBody>
          <a:bodyPr wrap="none" anchor="ctr"/>
          <a:lstStyle/>
          <a:p>
            <a:endParaRPr lang="en-US"/>
          </a:p>
        </p:txBody>
      </p:sp>
      <p:sp>
        <p:nvSpPr>
          <p:cNvPr id="26628" name="Rectangle 4"/>
          <p:cNvSpPr>
            <a:spLocks noChangeArrowheads="1"/>
          </p:cNvSpPr>
          <p:nvPr/>
        </p:nvSpPr>
        <p:spPr bwMode="auto">
          <a:xfrm>
            <a:off x="5943600" y="1524000"/>
            <a:ext cx="685800" cy="6096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26629" name="Rectangle 5"/>
          <p:cNvSpPr>
            <a:spLocks noChangeArrowheads="1"/>
          </p:cNvSpPr>
          <p:nvPr/>
        </p:nvSpPr>
        <p:spPr bwMode="auto">
          <a:xfrm>
            <a:off x="6705600" y="3429000"/>
            <a:ext cx="762000" cy="609600"/>
          </a:xfrm>
          <a:prstGeom prst="rect">
            <a:avLst/>
          </a:prstGeom>
          <a:solidFill>
            <a:srgbClr val="006600"/>
          </a:solidFill>
          <a:ln w="9525">
            <a:solidFill>
              <a:schemeClr val="tx1"/>
            </a:solidFill>
            <a:miter lim="800000"/>
            <a:headEnd/>
            <a:tailEnd/>
          </a:ln>
          <a:effectLst/>
        </p:spPr>
        <p:txBody>
          <a:bodyPr wrap="none" anchor="ctr"/>
          <a:lstStyle/>
          <a:p>
            <a:endParaRPr lang="en-US"/>
          </a:p>
        </p:txBody>
      </p:sp>
      <p:sp>
        <p:nvSpPr>
          <p:cNvPr id="26630" name="Rectangle 6"/>
          <p:cNvSpPr>
            <a:spLocks noChangeArrowheads="1"/>
          </p:cNvSpPr>
          <p:nvPr/>
        </p:nvSpPr>
        <p:spPr bwMode="auto">
          <a:xfrm>
            <a:off x="4724400" y="3429000"/>
            <a:ext cx="990600" cy="609600"/>
          </a:xfrm>
          <a:prstGeom prst="rect">
            <a:avLst/>
          </a:prstGeom>
          <a:solidFill>
            <a:srgbClr val="006600"/>
          </a:solidFill>
          <a:ln w="9525">
            <a:solidFill>
              <a:schemeClr val="tx1"/>
            </a:solidFill>
            <a:miter lim="800000"/>
            <a:headEnd/>
            <a:tailEnd/>
          </a:ln>
          <a:effectLst/>
        </p:spPr>
        <p:txBody>
          <a:bodyPr wrap="none" anchor="ctr"/>
          <a:lstStyle/>
          <a:p>
            <a:endParaRPr lang="en-US"/>
          </a:p>
        </p:txBody>
      </p:sp>
      <p:sp>
        <p:nvSpPr>
          <p:cNvPr id="26631" name="Rectangle 7"/>
          <p:cNvSpPr>
            <a:spLocks noChangeArrowheads="1"/>
          </p:cNvSpPr>
          <p:nvPr/>
        </p:nvSpPr>
        <p:spPr bwMode="auto">
          <a:xfrm>
            <a:off x="5867400" y="3429000"/>
            <a:ext cx="762000" cy="609600"/>
          </a:xfrm>
          <a:prstGeom prst="rect">
            <a:avLst/>
          </a:prstGeom>
          <a:solidFill>
            <a:srgbClr val="006600"/>
          </a:solidFill>
          <a:ln w="9525">
            <a:solidFill>
              <a:schemeClr val="tx1"/>
            </a:solidFill>
            <a:miter lim="800000"/>
            <a:headEnd/>
            <a:tailEnd/>
          </a:ln>
          <a:effectLst/>
        </p:spPr>
        <p:txBody>
          <a:bodyPr wrap="none" anchor="ctr"/>
          <a:lstStyle/>
          <a:p>
            <a:endParaRPr lang="en-US"/>
          </a:p>
        </p:txBody>
      </p:sp>
      <p:sp>
        <p:nvSpPr>
          <p:cNvPr id="26632" name="Rectangle 8"/>
          <p:cNvSpPr>
            <a:spLocks noChangeArrowheads="1"/>
          </p:cNvSpPr>
          <p:nvPr/>
        </p:nvSpPr>
        <p:spPr bwMode="auto">
          <a:xfrm>
            <a:off x="4648200" y="1524000"/>
            <a:ext cx="1066800" cy="6096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26633" name="Rectangle 9"/>
          <p:cNvSpPr>
            <a:spLocks noChangeArrowheads="1"/>
          </p:cNvSpPr>
          <p:nvPr/>
        </p:nvSpPr>
        <p:spPr bwMode="auto">
          <a:xfrm>
            <a:off x="3886200" y="2667000"/>
            <a:ext cx="685800" cy="609600"/>
          </a:xfrm>
          <a:prstGeom prst="rect">
            <a:avLst/>
          </a:prstGeom>
          <a:solidFill>
            <a:srgbClr val="9900CC"/>
          </a:solidFill>
          <a:ln w="9525">
            <a:solidFill>
              <a:schemeClr val="tx1"/>
            </a:solidFill>
            <a:miter lim="800000"/>
            <a:headEnd/>
            <a:tailEnd/>
          </a:ln>
          <a:effectLst/>
        </p:spPr>
        <p:txBody>
          <a:bodyPr wrap="none" anchor="ctr"/>
          <a:lstStyle/>
          <a:p>
            <a:endParaRPr lang="en-US"/>
          </a:p>
        </p:txBody>
      </p:sp>
      <p:sp>
        <p:nvSpPr>
          <p:cNvPr id="26634" name="Rectangle 10"/>
          <p:cNvSpPr>
            <a:spLocks noChangeArrowheads="1"/>
          </p:cNvSpPr>
          <p:nvPr/>
        </p:nvSpPr>
        <p:spPr bwMode="auto">
          <a:xfrm>
            <a:off x="2057400" y="2667000"/>
            <a:ext cx="685800" cy="609600"/>
          </a:xfrm>
          <a:prstGeom prst="rect">
            <a:avLst/>
          </a:prstGeom>
          <a:solidFill>
            <a:srgbClr val="9900CC"/>
          </a:solidFill>
          <a:ln w="9525">
            <a:solidFill>
              <a:schemeClr val="tx1"/>
            </a:solidFill>
            <a:miter lim="800000"/>
            <a:headEnd/>
            <a:tailEnd/>
          </a:ln>
          <a:effectLst/>
        </p:spPr>
        <p:txBody>
          <a:bodyPr wrap="none" anchor="ctr"/>
          <a:lstStyle/>
          <a:p>
            <a:endParaRPr lang="en-US"/>
          </a:p>
        </p:txBody>
      </p:sp>
      <p:sp>
        <p:nvSpPr>
          <p:cNvPr id="26635" name="Rectangle 11"/>
          <p:cNvSpPr>
            <a:spLocks noChangeArrowheads="1"/>
          </p:cNvSpPr>
          <p:nvPr/>
        </p:nvSpPr>
        <p:spPr bwMode="auto">
          <a:xfrm>
            <a:off x="2971800" y="2667000"/>
            <a:ext cx="762000" cy="609600"/>
          </a:xfrm>
          <a:prstGeom prst="rect">
            <a:avLst/>
          </a:prstGeom>
          <a:solidFill>
            <a:srgbClr val="9900CC"/>
          </a:solidFill>
          <a:ln w="9525">
            <a:solidFill>
              <a:schemeClr val="tx1"/>
            </a:solidFill>
            <a:miter lim="800000"/>
            <a:headEnd/>
            <a:tailEnd/>
          </a:ln>
          <a:effectLst/>
        </p:spPr>
        <p:txBody>
          <a:bodyPr wrap="none" anchor="ctr"/>
          <a:lstStyle/>
          <a:p>
            <a:endParaRPr lang="en-US"/>
          </a:p>
        </p:txBody>
      </p:sp>
      <p:sp>
        <p:nvSpPr>
          <p:cNvPr id="26636" name="Rectangle 12"/>
          <p:cNvSpPr>
            <a:spLocks noChangeArrowheads="1"/>
          </p:cNvSpPr>
          <p:nvPr/>
        </p:nvSpPr>
        <p:spPr bwMode="auto">
          <a:xfrm>
            <a:off x="6858000" y="1524000"/>
            <a:ext cx="533400" cy="6096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26637" name="Rectangle 13"/>
          <p:cNvSpPr>
            <a:spLocks noChangeArrowheads="1"/>
          </p:cNvSpPr>
          <p:nvPr/>
        </p:nvSpPr>
        <p:spPr bwMode="auto">
          <a:xfrm>
            <a:off x="7620000" y="1524000"/>
            <a:ext cx="914400" cy="6096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26638" name="Rectangle 14"/>
          <p:cNvSpPr>
            <a:spLocks noChangeArrowheads="1"/>
          </p:cNvSpPr>
          <p:nvPr/>
        </p:nvSpPr>
        <p:spPr bwMode="auto">
          <a:xfrm>
            <a:off x="7772400" y="3429000"/>
            <a:ext cx="685800" cy="609600"/>
          </a:xfrm>
          <a:prstGeom prst="rect">
            <a:avLst/>
          </a:prstGeom>
          <a:solidFill>
            <a:srgbClr val="006600"/>
          </a:solidFill>
          <a:ln w="9525">
            <a:solidFill>
              <a:schemeClr val="tx1"/>
            </a:solidFill>
            <a:miter lim="800000"/>
            <a:headEnd/>
            <a:tailEnd/>
          </a:ln>
          <a:effectLst/>
        </p:spPr>
        <p:txBody>
          <a:bodyPr wrap="none" anchor="ctr"/>
          <a:lstStyle/>
          <a:p>
            <a:endParaRPr lang="en-US"/>
          </a:p>
        </p:txBody>
      </p:sp>
      <p:sp>
        <p:nvSpPr>
          <p:cNvPr id="26639" name="Text Box 15"/>
          <p:cNvSpPr txBox="1">
            <a:spLocks noChangeArrowheads="1"/>
          </p:cNvSpPr>
          <p:nvPr/>
        </p:nvSpPr>
        <p:spPr bwMode="auto">
          <a:xfrm>
            <a:off x="5334000" y="4051300"/>
            <a:ext cx="2620963" cy="457200"/>
          </a:xfrm>
          <a:prstGeom prst="rect">
            <a:avLst/>
          </a:prstGeom>
          <a:noFill/>
          <a:ln w="9525">
            <a:noFill/>
            <a:miter lim="800000"/>
            <a:headEnd/>
            <a:tailEnd/>
          </a:ln>
          <a:effectLst/>
        </p:spPr>
        <p:txBody>
          <a:bodyPr>
            <a:spAutoFit/>
          </a:bodyPr>
          <a:lstStyle/>
          <a:p>
            <a:r>
              <a:rPr lang="en-US" b="1">
                <a:solidFill>
                  <a:srgbClr val="006600"/>
                </a:solidFill>
                <a:latin typeface="Arial" charset="0"/>
              </a:rPr>
              <a:t>ARMY  UNIQUE</a:t>
            </a:r>
          </a:p>
        </p:txBody>
      </p:sp>
      <p:sp>
        <p:nvSpPr>
          <p:cNvPr id="26640" name="Text Box 16"/>
          <p:cNvSpPr txBox="1">
            <a:spLocks noChangeArrowheads="1"/>
          </p:cNvSpPr>
          <p:nvPr/>
        </p:nvSpPr>
        <p:spPr bwMode="auto">
          <a:xfrm>
            <a:off x="5334000" y="1092200"/>
            <a:ext cx="2757488" cy="457200"/>
          </a:xfrm>
          <a:prstGeom prst="rect">
            <a:avLst/>
          </a:prstGeom>
          <a:noFill/>
          <a:ln w="9525">
            <a:noFill/>
            <a:miter lim="800000"/>
            <a:headEnd/>
            <a:tailEnd/>
          </a:ln>
          <a:effectLst/>
        </p:spPr>
        <p:txBody>
          <a:bodyPr>
            <a:spAutoFit/>
          </a:bodyPr>
          <a:lstStyle/>
          <a:p>
            <a:r>
              <a:rPr lang="en-US" b="1">
                <a:solidFill>
                  <a:srgbClr val="0000CC"/>
                </a:solidFill>
                <a:latin typeface="Arial" charset="0"/>
              </a:rPr>
              <a:t>NAVY UNIQUE</a:t>
            </a:r>
          </a:p>
        </p:txBody>
      </p:sp>
      <p:sp>
        <p:nvSpPr>
          <p:cNvPr id="26641" name="Text Box 17"/>
          <p:cNvSpPr txBox="1">
            <a:spLocks noChangeArrowheads="1"/>
          </p:cNvSpPr>
          <p:nvPr/>
        </p:nvSpPr>
        <p:spPr bwMode="auto">
          <a:xfrm>
            <a:off x="990600" y="3352800"/>
            <a:ext cx="2743200" cy="762000"/>
          </a:xfrm>
          <a:prstGeom prst="rect">
            <a:avLst/>
          </a:prstGeom>
          <a:noFill/>
          <a:ln w="9525">
            <a:noFill/>
            <a:miter lim="800000"/>
            <a:headEnd/>
            <a:tailEnd/>
          </a:ln>
          <a:effectLst/>
        </p:spPr>
        <p:txBody>
          <a:bodyPr>
            <a:spAutoFit/>
          </a:bodyPr>
          <a:lstStyle/>
          <a:p>
            <a:r>
              <a:rPr lang="en-US" sz="2000" b="1">
                <a:solidFill>
                  <a:srgbClr val="9900CC"/>
                </a:solidFill>
                <a:latin typeface="Arial" charset="0"/>
              </a:rPr>
              <a:t>C O R E   T A S K S</a:t>
            </a:r>
          </a:p>
          <a:p>
            <a:endParaRPr lang="en-US">
              <a:solidFill>
                <a:srgbClr val="9900CC"/>
              </a:solidFill>
            </a:endParaRPr>
          </a:p>
        </p:txBody>
      </p:sp>
      <p:sp>
        <p:nvSpPr>
          <p:cNvPr id="26642" name="Text Box 18"/>
          <p:cNvSpPr txBox="1">
            <a:spLocks noChangeArrowheads="1"/>
          </p:cNvSpPr>
          <p:nvPr/>
        </p:nvSpPr>
        <p:spPr bwMode="auto">
          <a:xfrm>
            <a:off x="381001" y="4648200"/>
            <a:ext cx="8458200" cy="2031325"/>
          </a:xfrm>
          <a:prstGeom prst="rect">
            <a:avLst/>
          </a:prstGeom>
          <a:noFill/>
          <a:ln w="9525">
            <a:noFill/>
            <a:miter lim="800000"/>
            <a:headEnd/>
            <a:tailEnd/>
          </a:ln>
          <a:effectLst/>
        </p:spPr>
        <p:txBody>
          <a:bodyPr wrap="square">
            <a:spAutoFit/>
          </a:bodyPr>
          <a:lstStyle/>
          <a:p>
            <a:pPr>
              <a:buFontTx/>
              <a:buChar char="•"/>
            </a:pPr>
            <a:r>
              <a:rPr lang="en-US" sz="1800" b="1" dirty="0">
                <a:latin typeface="Arial" charset="0"/>
              </a:rPr>
              <a:t>  </a:t>
            </a:r>
            <a:r>
              <a:rPr lang="en-US" sz="1800" b="1" dirty="0" smtClean="0">
                <a:latin typeface="Arial" charset="0"/>
              </a:rPr>
              <a:t>After tasks are selected for training they are incorporated into a modular curriculum</a:t>
            </a:r>
            <a:endParaRPr lang="en-US" sz="1800" b="1" dirty="0">
              <a:latin typeface="Arial" charset="0"/>
            </a:endParaRPr>
          </a:p>
          <a:p>
            <a:pPr>
              <a:buFontTx/>
              <a:buChar char="•"/>
            </a:pPr>
            <a:r>
              <a:rPr lang="en-US" sz="1800" b="1" dirty="0">
                <a:latin typeface="Arial" charset="0"/>
              </a:rPr>
              <a:t>  </a:t>
            </a:r>
            <a:r>
              <a:rPr lang="en-US" sz="1800" b="1" dirty="0" smtClean="0">
                <a:latin typeface="Arial" charset="0"/>
              </a:rPr>
              <a:t>Modules need not be equal in length/content</a:t>
            </a:r>
            <a:endParaRPr lang="en-US" sz="1800" b="1" dirty="0">
              <a:latin typeface="Arial" charset="0"/>
            </a:endParaRPr>
          </a:p>
          <a:p>
            <a:pPr>
              <a:buFontTx/>
              <a:buChar char="•"/>
            </a:pPr>
            <a:r>
              <a:rPr lang="en-US" sz="1800" b="1" dirty="0">
                <a:latin typeface="Arial" charset="0"/>
              </a:rPr>
              <a:t>  </a:t>
            </a:r>
            <a:r>
              <a:rPr lang="en-US" sz="1800" b="1" dirty="0" smtClean="0">
                <a:latin typeface="Arial" charset="0"/>
              </a:rPr>
              <a:t>Depending on assignment, individual (soldier or sailor) ,ay study different modules</a:t>
            </a:r>
          </a:p>
          <a:p>
            <a:pPr>
              <a:buFontTx/>
              <a:buChar char="•"/>
            </a:pPr>
            <a:r>
              <a:rPr lang="en-US" b="1" dirty="0" smtClean="0">
                <a:latin typeface="Arial" charset="0"/>
              </a:rPr>
              <a:t>  Training simulators would be the same but would have different types of scenarios </a:t>
            </a:r>
            <a:endParaRPr lang="en-US" sz="1800" b="1" dirty="0">
              <a:latin typeface="Arial" charset="0"/>
            </a:endParaRPr>
          </a:p>
        </p:txBody>
      </p:sp>
      <p:sp>
        <p:nvSpPr>
          <p:cNvPr id="26643" name="Text Box 19"/>
          <p:cNvSpPr txBox="1">
            <a:spLocks noChangeArrowheads="1"/>
          </p:cNvSpPr>
          <p:nvPr/>
        </p:nvSpPr>
        <p:spPr bwMode="auto">
          <a:xfrm>
            <a:off x="1295400" y="1905000"/>
            <a:ext cx="1738313" cy="701675"/>
          </a:xfrm>
          <a:prstGeom prst="rect">
            <a:avLst/>
          </a:prstGeom>
          <a:noFill/>
          <a:ln w="9525">
            <a:noFill/>
            <a:miter lim="800000"/>
            <a:headEnd/>
            <a:tailEnd/>
          </a:ln>
          <a:effectLst/>
        </p:spPr>
        <p:txBody>
          <a:bodyPr wrap="none">
            <a:spAutoFit/>
          </a:bodyPr>
          <a:lstStyle/>
          <a:p>
            <a:r>
              <a:rPr lang="en-US" sz="2000" b="1">
                <a:solidFill>
                  <a:srgbClr val="9900CC"/>
                </a:solidFill>
                <a:latin typeface="Arial" charset="0"/>
              </a:rPr>
              <a:t>SOLDIERS &amp;</a:t>
            </a:r>
          </a:p>
          <a:p>
            <a:r>
              <a:rPr lang="en-US" sz="2000" b="1">
                <a:solidFill>
                  <a:srgbClr val="9900CC"/>
                </a:solidFill>
                <a:latin typeface="Arial" charset="0"/>
              </a:rPr>
              <a:t>  SAILORS</a:t>
            </a:r>
          </a:p>
        </p:txBody>
      </p:sp>
      <p:sp>
        <p:nvSpPr>
          <p:cNvPr id="26644" name="Text Box 20"/>
          <p:cNvSpPr txBox="1">
            <a:spLocks noChangeArrowheads="1"/>
          </p:cNvSpPr>
          <p:nvPr/>
        </p:nvSpPr>
        <p:spPr bwMode="auto">
          <a:xfrm>
            <a:off x="746125" y="320675"/>
            <a:ext cx="4996881" cy="584775"/>
          </a:xfrm>
          <a:prstGeom prst="rect">
            <a:avLst/>
          </a:prstGeom>
          <a:noFill/>
          <a:ln w="9525">
            <a:noFill/>
            <a:miter lim="800000"/>
            <a:headEnd/>
            <a:tailEnd/>
          </a:ln>
          <a:effectLst/>
        </p:spPr>
        <p:txBody>
          <a:bodyPr wrap="none">
            <a:spAutoFit/>
          </a:bodyPr>
          <a:lstStyle/>
          <a:p>
            <a:r>
              <a:rPr lang="en-US" sz="3200" b="1" dirty="0">
                <a:solidFill>
                  <a:schemeClr val="accent1">
                    <a:lumMod val="50000"/>
                  </a:schemeClr>
                </a:solidFill>
                <a:latin typeface="Arial" charset="0"/>
              </a:rPr>
              <a:t>ACS </a:t>
            </a:r>
            <a:r>
              <a:rPr lang="en-US" sz="3200" b="1" dirty="0" smtClean="0">
                <a:solidFill>
                  <a:schemeClr val="accent1">
                    <a:lumMod val="50000"/>
                  </a:schemeClr>
                </a:solidFill>
                <a:latin typeface="Arial" charset="0"/>
              </a:rPr>
              <a:t>Primary Curriculum</a:t>
            </a:r>
            <a:endParaRPr lang="en-US" sz="3200" b="1" dirty="0">
              <a:solidFill>
                <a:schemeClr val="accent1">
                  <a:lumMod val="50000"/>
                </a:schemeClr>
              </a:solidFill>
              <a:latin typeface="Arial" charset="0"/>
            </a:endParaRPr>
          </a:p>
        </p:txBody>
      </p:sp>
      <p:sp>
        <p:nvSpPr>
          <p:cNvPr id="26645" name="Line 21"/>
          <p:cNvSpPr>
            <a:spLocks noChangeShapeType="1"/>
          </p:cNvSpPr>
          <p:nvPr/>
        </p:nvSpPr>
        <p:spPr bwMode="auto">
          <a:xfrm>
            <a:off x="1905000" y="2971800"/>
            <a:ext cx="152400" cy="0"/>
          </a:xfrm>
          <a:prstGeom prst="line">
            <a:avLst/>
          </a:prstGeom>
          <a:noFill/>
          <a:ln w="28575">
            <a:solidFill>
              <a:schemeClr val="tx1"/>
            </a:solidFill>
            <a:round/>
            <a:headEnd/>
            <a:tailEnd/>
          </a:ln>
          <a:effectLst/>
        </p:spPr>
        <p:txBody>
          <a:bodyPr/>
          <a:lstStyle/>
          <a:p>
            <a:endParaRPr lang="en-US"/>
          </a:p>
        </p:txBody>
      </p:sp>
      <p:sp>
        <p:nvSpPr>
          <p:cNvPr id="26646" name="Line 22"/>
          <p:cNvSpPr>
            <a:spLocks noChangeShapeType="1"/>
          </p:cNvSpPr>
          <p:nvPr/>
        </p:nvSpPr>
        <p:spPr bwMode="auto">
          <a:xfrm>
            <a:off x="2743200" y="2971800"/>
            <a:ext cx="228600" cy="0"/>
          </a:xfrm>
          <a:prstGeom prst="line">
            <a:avLst/>
          </a:prstGeom>
          <a:noFill/>
          <a:ln w="28575">
            <a:solidFill>
              <a:schemeClr val="tx1"/>
            </a:solidFill>
            <a:round/>
            <a:headEnd/>
            <a:tailEnd/>
          </a:ln>
          <a:effectLst/>
        </p:spPr>
        <p:txBody>
          <a:bodyPr/>
          <a:lstStyle/>
          <a:p>
            <a:endParaRPr lang="en-US"/>
          </a:p>
        </p:txBody>
      </p:sp>
      <p:sp>
        <p:nvSpPr>
          <p:cNvPr id="26647" name="Line 23"/>
          <p:cNvSpPr>
            <a:spLocks noChangeShapeType="1"/>
          </p:cNvSpPr>
          <p:nvPr/>
        </p:nvSpPr>
        <p:spPr bwMode="auto">
          <a:xfrm>
            <a:off x="3733800" y="2971800"/>
            <a:ext cx="152400" cy="0"/>
          </a:xfrm>
          <a:prstGeom prst="line">
            <a:avLst/>
          </a:prstGeom>
          <a:noFill/>
          <a:ln w="28575">
            <a:solidFill>
              <a:schemeClr val="tx1"/>
            </a:solidFill>
            <a:round/>
            <a:headEnd/>
            <a:tailEnd/>
          </a:ln>
          <a:effectLst/>
        </p:spPr>
        <p:txBody>
          <a:bodyPr/>
          <a:lstStyle/>
          <a:p>
            <a:endParaRPr lang="en-US"/>
          </a:p>
        </p:txBody>
      </p:sp>
      <p:sp>
        <p:nvSpPr>
          <p:cNvPr id="26648" name="Line 24"/>
          <p:cNvSpPr>
            <a:spLocks noChangeShapeType="1"/>
          </p:cNvSpPr>
          <p:nvPr/>
        </p:nvSpPr>
        <p:spPr bwMode="auto">
          <a:xfrm flipV="1">
            <a:off x="4191000" y="1828800"/>
            <a:ext cx="457200" cy="838200"/>
          </a:xfrm>
          <a:prstGeom prst="line">
            <a:avLst/>
          </a:prstGeom>
          <a:noFill/>
          <a:ln w="28575">
            <a:solidFill>
              <a:schemeClr val="tx1"/>
            </a:solidFill>
            <a:round/>
            <a:headEnd/>
            <a:tailEnd/>
          </a:ln>
          <a:effectLst/>
        </p:spPr>
        <p:txBody>
          <a:bodyPr/>
          <a:lstStyle/>
          <a:p>
            <a:endParaRPr lang="en-US"/>
          </a:p>
        </p:txBody>
      </p:sp>
      <p:sp>
        <p:nvSpPr>
          <p:cNvPr id="26649" name="Line 25"/>
          <p:cNvSpPr>
            <a:spLocks noChangeShapeType="1"/>
          </p:cNvSpPr>
          <p:nvPr/>
        </p:nvSpPr>
        <p:spPr bwMode="auto">
          <a:xfrm>
            <a:off x="4267200" y="3276600"/>
            <a:ext cx="457200" cy="457200"/>
          </a:xfrm>
          <a:prstGeom prst="line">
            <a:avLst/>
          </a:prstGeom>
          <a:noFill/>
          <a:ln w="28575">
            <a:solidFill>
              <a:schemeClr val="tx1"/>
            </a:solidFill>
            <a:round/>
            <a:headEnd/>
            <a:tailEnd/>
          </a:ln>
          <a:effectLst/>
        </p:spPr>
        <p:txBody>
          <a:bodyPr/>
          <a:lstStyle/>
          <a:p>
            <a:endParaRPr lang="en-US"/>
          </a:p>
        </p:txBody>
      </p:sp>
      <p:sp>
        <p:nvSpPr>
          <p:cNvPr id="26650" name="Line 26"/>
          <p:cNvSpPr>
            <a:spLocks noChangeShapeType="1"/>
          </p:cNvSpPr>
          <p:nvPr/>
        </p:nvSpPr>
        <p:spPr bwMode="auto">
          <a:xfrm>
            <a:off x="5257800" y="2133600"/>
            <a:ext cx="0" cy="1295400"/>
          </a:xfrm>
          <a:prstGeom prst="line">
            <a:avLst/>
          </a:prstGeom>
          <a:noFill/>
          <a:ln w="28575">
            <a:solidFill>
              <a:schemeClr val="tx1"/>
            </a:solidFill>
            <a:prstDash val="sysDot"/>
            <a:round/>
            <a:headEnd type="triangle" w="med" len="med"/>
            <a:tailEnd type="triangle" w="med" len="med"/>
          </a:ln>
          <a:effectLst/>
        </p:spPr>
        <p:txBody>
          <a:bodyPr/>
          <a:lstStyle/>
          <a:p>
            <a:endParaRPr lang="en-US"/>
          </a:p>
        </p:txBody>
      </p:sp>
      <p:sp>
        <p:nvSpPr>
          <p:cNvPr id="26651" name="Line 27"/>
          <p:cNvSpPr>
            <a:spLocks noChangeShapeType="1"/>
          </p:cNvSpPr>
          <p:nvPr/>
        </p:nvSpPr>
        <p:spPr bwMode="auto">
          <a:xfrm>
            <a:off x="5715000" y="3733800"/>
            <a:ext cx="228600" cy="0"/>
          </a:xfrm>
          <a:prstGeom prst="line">
            <a:avLst/>
          </a:prstGeom>
          <a:noFill/>
          <a:ln w="28575">
            <a:solidFill>
              <a:schemeClr val="tx1"/>
            </a:solidFill>
            <a:round/>
            <a:headEnd/>
            <a:tailEnd/>
          </a:ln>
          <a:effectLst/>
        </p:spPr>
        <p:txBody>
          <a:bodyPr/>
          <a:lstStyle/>
          <a:p>
            <a:endParaRPr lang="en-US"/>
          </a:p>
        </p:txBody>
      </p:sp>
      <p:sp>
        <p:nvSpPr>
          <p:cNvPr id="26652" name="Line 28"/>
          <p:cNvSpPr>
            <a:spLocks noChangeShapeType="1"/>
          </p:cNvSpPr>
          <p:nvPr/>
        </p:nvSpPr>
        <p:spPr bwMode="auto">
          <a:xfrm>
            <a:off x="6629400" y="3733800"/>
            <a:ext cx="152400" cy="0"/>
          </a:xfrm>
          <a:prstGeom prst="line">
            <a:avLst/>
          </a:prstGeom>
          <a:noFill/>
          <a:ln w="28575">
            <a:solidFill>
              <a:schemeClr val="tx1"/>
            </a:solidFill>
            <a:round/>
            <a:headEnd/>
            <a:tailEnd/>
          </a:ln>
          <a:effectLst/>
        </p:spPr>
        <p:txBody>
          <a:bodyPr/>
          <a:lstStyle/>
          <a:p>
            <a:endParaRPr lang="en-US"/>
          </a:p>
        </p:txBody>
      </p:sp>
      <p:sp>
        <p:nvSpPr>
          <p:cNvPr id="26653" name="Line 29"/>
          <p:cNvSpPr>
            <a:spLocks noChangeShapeType="1"/>
          </p:cNvSpPr>
          <p:nvPr/>
        </p:nvSpPr>
        <p:spPr bwMode="auto">
          <a:xfrm>
            <a:off x="7467600" y="3733800"/>
            <a:ext cx="304800" cy="0"/>
          </a:xfrm>
          <a:prstGeom prst="line">
            <a:avLst/>
          </a:prstGeom>
          <a:noFill/>
          <a:ln w="28575">
            <a:solidFill>
              <a:schemeClr val="tx1"/>
            </a:solidFill>
            <a:round/>
            <a:headEnd/>
            <a:tailEnd/>
          </a:ln>
          <a:effectLst/>
        </p:spPr>
        <p:txBody>
          <a:bodyPr/>
          <a:lstStyle/>
          <a:p>
            <a:endParaRPr lang="en-US"/>
          </a:p>
        </p:txBody>
      </p:sp>
      <p:sp>
        <p:nvSpPr>
          <p:cNvPr id="26654" name="Line 30"/>
          <p:cNvSpPr>
            <a:spLocks noChangeShapeType="1"/>
          </p:cNvSpPr>
          <p:nvPr/>
        </p:nvSpPr>
        <p:spPr bwMode="auto">
          <a:xfrm>
            <a:off x="5715000" y="1828800"/>
            <a:ext cx="228600" cy="0"/>
          </a:xfrm>
          <a:prstGeom prst="line">
            <a:avLst/>
          </a:prstGeom>
          <a:noFill/>
          <a:ln w="28575">
            <a:solidFill>
              <a:schemeClr val="tx1"/>
            </a:solidFill>
            <a:round/>
            <a:headEnd/>
            <a:tailEnd/>
          </a:ln>
          <a:effectLst/>
        </p:spPr>
        <p:txBody>
          <a:bodyPr/>
          <a:lstStyle/>
          <a:p>
            <a:endParaRPr lang="en-US"/>
          </a:p>
        </p:txBody>
      </p:sp>
      <p:sp>
        <p:nvSpPr>
          <p:cNvPr id="26655" name="Line 31"/>
          <p:cNvSpPr>
            <a:spLocks noChangeShapeType="1"/>
          </p:cNvSpPr>
          <p:nvPr/>
        </p:nvSpPr>
        <p:spPr bwMode="auto">
          <a:xfrm>
            <a:off x="6629400" y="1828800"/>
            <a:ext cx="228600" cy="0"/>
          </a:xfrm>
          <a:prstGeom prst="line">
            <a:avLst/>
          </a:prstGeom>
          <a:noFill/>
          <a:ln w="28575">
            <a:solidFill>
              <a:schemeClr val="tx1"/>
            </a:solidFill>
            <a:round/>
            <a:headEnd/>
            <a:tailEnd/>
          </a:ln>
          <a:effectLst/>
        </p:spPr>
        <p:txBody>
          <a:bodyPr/>
          <a:lstStyle/>
          <a:p>
            <a:endParaRPr lang="en-US"/>
          </a:p>
        </p:txBody>
      </p:sp>
      <p:sp>
        <p:nvSpPr>
          <p:cNvPr id="26656" name="Line 32"/>
          <p:cNvSpPr>
            <a:spLocks noChangeShapeType="1"/>
          </p:cNvSpPr>
          <p:nvPr/>
        </p:nvSpPr>
        <p:spPr bwMode="auto">
          <a:xfrm>
            <a:off x="7391400" y="1828800"/>
            <a:ext cx="304800" cy="0"/>
          </a:xfrm>
          <a:prstGeom prst="line">
            <a:avLst/>
          </a:prstGeom>
          <a:noFill/>
          <a:ln w="28575">
            <a:solidFill>
              <a:schemeClr val="tx1"/>
            </a:solidFill>
            <a:round/>
            <a:headEnd/>
            <a:tailEnd/>
          </a:ln>
          <a:effectLst/>
        </p:spPr>
        <p:txBody>
          <a:bodyPr/>
          <a:lstStyle/>
          <a:p>
            <a:endParaRPr lang="en-US"/>
          </a:p>
        </p:txBody>
      </p:sp>
      <p:sp>
        <p:nvSpPr>
          <p:cNvPr id="26657" name="Line 33"/>
          <p:cNvSpPr>
            <a:spLocks noChangeShapeType="1"/>
          </p:cNvSpPr>
          <p:nvPr/>
        </p:nvSpPr>
        <p:spPr bwMode="auto">
          <a:xfrm>
            <a:off x="6324600" y="2133600"/>
            <a:ext cx="0" cy="1295400"/>
          </a:xfrm>
          <a:prstGeom prst="line">
            <a:avLst/>
          </a:prstGeom>
          <a:noFill/>
          <a:ln w="28575">
            <a:solidFill>
              <a:schemeClr val="tx1"/>
            </a:solidFill>
            <a:prstDash val="sysDot"/>
            <a:round/>
            <a:headEnd type="triangle" w="med" len="med"/>
            <a:tailEnd type="triangle" w="med" len="med"/>
          </a:ln>
          <a:effectLst/>
        </p:spPr>
        <p:txBody>
          <a:bodyPr/>
          <a:lstStyle/>
          <a:p>
            <a:endParaRPr lang="en-US"/>
          </a:p>
        </p:txBody>
      </p:sp>
      <p:sp>
        <p:nvSpPr>
          <p:cNvPr id="26658" name="Line 34"/>
          <p:cNvSpPr>
            <a:spLocks noChangeShapeType="1"/>
          </p:cNvSpPr>
          <p:nvPr/>
        </p:nvSpPr>
        <p:spPr bwMode="auto">
          <a:xfrm>
            <a:off x="7162800" y="2133600"/>
            <a:ext cx="0" cy="1295400"/>
          </a:xfrm>
          <a:prstGeom prst="line">
            <a:avLst/>
          </a:prstGeom>
          <a:noFill/>
          <a:ln w="28575">
            <a:solidFill>
              <a:schemeClr val="tx1"/>
            </a:solidFill>
            <a:prstDash val="sysDot"/>
            <a:round/>
            <a:headEnd type="triangle" w="med" len="med"/>
            <a:tailEnd type="triangle" w="med" len="med"/>
          </a:ln>
          <a:effectLst/>
        </p:spPr>
        <p:txBody>
          <a:bodyPr/>
          <a:lstStyle/>
          <a:p>
            <a:endParaRPr lang="en-US"/>
          </a:p>
        </p:txBody>
      </p:sp>
      <p:sp>
        <p:nvSpPr>
          <p:cNvPr id="26659" name="Line 35"/>
          <p:cNvSpPr>
            <a:spLocks noChangeShapeType="1"/>
          </p:cNvSpPr>
          <p:nvPr/>
        </p:nvSpPr>
        <p:spPr bwMode="auto">
          <a:xfrm>
            <a:off x="8153400" y="2133600"/>
            <a:ext cx="0" cy="1295400"/>
          </a:xfrm>
          <a:prstGeom prst="line">
            <a:avLst/>
          </a:prstGeom>
          <a:noFill/>
          <a:ln w="28575">
            <a:solidFill>
              <a:schemeClr val="tx1"/>
            </a:solidFill>
            <a:prstDash val="sysDot"/>
            <a:round/>
            <a:headEnd type="triangle" w="med" len="med"/>
            <a:tailEnd type="triangle" w="med" len="med"/>
          </a:ln>
          <a:effectLst/>
        </p:spPr>
        <p:txBody>
          <a:bodyPr/>
          <a:lstStyle/>
          <a:p>
            <a:endParaRPr lang="en-US"/>
          </a:p>
        </p:txBody>
      </p:sp>
      <p:sp>
        <p:nvSpPr>
          <p:cNvPr id="36" name="TextBox 35"/>
          <p:cNvSpPr txBox="1"/>
          <p:nvPr/>
        </p:nvSpPr>
        <p:spPr>
          <a:xfrm>
            <a:off x="1066800" y="4267200"/>
            <a:ext cx="1835759" cy="400110"/>
          </a:xfrm>
          <a:prstGeom prst="rect">
            <a:avLst/>
          </a:prstGeom>
          <a:noFill/>
        </p:spPr>
        <p:txBody>
          <a:bodyPr wrap="none" rtlCol="0">
            <a:spAutoFit/>
          </a:bodyPr>
          <a:lstStyle/>
          <a:p>
            <a:r>
              <a:rPr lang="en-US" sz="2000" b="1" u="sng" dirty="0" smtClean="0">
                <a:latin typeface="Arial" pitchFamily="34" charset="0"/>
                <a:cs typeface="Arial" pitchFamily="34" charset="0"/>
              </a:rPr>
              <a:t>Our Idea/Plan</a:t>
            </a:r>
            <a:endParaRPr lang="en-US" sz="2000" b="1" u="sng"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20" name="Rectangle 10"/>
          <p:cNvSpPr>
            <a:spLocks noGrp="1" noChangeArrowheads="1"/>
          </p:cNvSpPr>
          <p:nvPr>
            <p:ph type="sldNum" sz="quarter" idx="12"/>
          </p:nvPr>
        </p:nvSpPr>
        <p:spPr>
          <a:ln/>
        </p:spPr>
        <p:txBody>
          <a:bodyPr/>
          <a:lstStyle/>
          <a:p>
            <a:pPr>
              <a:defRPr/>
            </a:pPr>
            <a:fld id="{8BC3A2D3-B9F1-4A09-A461-E200004541EA}" type="slidenum">
              <a:rPr lang="en-US"/>
              <a:pPr>
                <a:defRPr/>
              </a:pPr>
              <a:t>26</a:t>
            </a:fld>
            <a:endParaRPr lang="en-US"/>
          </a:p>
        </p:txBody>
      </p:sp>
      <p:sp>
        <p:nvSpPr>
          <p:cNvPr id="4099" name="Freeform 2"/>
          <p:cNvSpPr>
            <a:spLocks/>
          </p:cNvSpPr>
          <p:nvPr/>
        </p:nvSpPr>
        <p:spPr bwMode="auto">
          <a:xfrm>
            <a:off x="5438775" y="3425825"/>
            <a:ext cx="3705225" cy="3357563"/>
          </a:xfrm>
          <a:custGeom>
            <a:avLst/>
            <a:gdLst>
              <a:gd name="T0" fmla="*/ 1864 w 1872"/>
              <a:gd name="T1" fmla="*/ 0 h 2496"/>
              <a:gd name="T2" fmla="*/ 1344 w 1872"/>
              <a:gd name="T3" fmla="*/ 85 h 2496"/>
              <a:gd name="T4" fmla="*/ 1200 w 1872"/>
              <a:gd name="T5" fmla="*/ 153 h 2496"/>
              <a:gd name="T6" fmla="*/ 996 w 1872"/>
              <a:gd name="T7" fmla="*/ 230 h 2496"/>
              <a:gd name="T8" fmla="*/ 960 w 1872"/>
              <a:gd name="T9" fmla="*/ 249 h 2496"/>
              <a:gd name="T10" fmla="*/ 864 w 1872"/>
              <a:gd name="T11" fmla="*/ 268 h 2496"/>
              <a:gd name="T12" fmla="*/ 564 w 1872"/>
              <a:gd name="T13" fmla="*/ 442 h 2496"/>
              <a:gd name="T14" fmla="*/ 552 w 1872"/>
              <a:gd name="T15" fmla="*/ 529 h 2496"/>
              <a:gd name="T16" fmla="*/ 432 w 1872"/>
              <a:gd name="T17" fmla="*/ 606 h 2496"/>
              <a:gd name="T18" fmla="*/ 336 w 1872"/>
              <a:gd name="T19" fmla="*/ 847 h 2496"/>
              <a:gd name="T20" fmla="*/ 324 w 1872"/>
              <a:gd name="T21" fmla="*/ 905 h 2496"/>
              <a:gd name="T22" fmla="*/ 312 w 1872"/>
              <a:gd name="T23" fmla="*/ 1185 h 2496"/>
              <a:gd name="T24" fmla="*/ 288 w 1872"/>
              <a:gd name="T25" fmla="*/ 1243 h 2496"/>
              <a:gd name="T26" fmla="*/ 276 w 1872"/>
              <a:gd name="T27" fmla="*/ 1272 h 2496"/>
              <a:gd name="T28" fmla="*/ 288 w 1872"/>
              <a:gd name="T29" fmla="*/ 1388 h 2496"/>
              <a:gd name="T30" fmla="*/ 492 w 1872"/>
              <a:gd name="T31" fmla="*/ 1503 h 2496"/>
              <a:gd name="T32" fmla="*/ 516 w 1872"/>
              <a:gd name="T33" fmla="*/ 1532 h 2496"/>
              <a:gd name="T34" fmla="*/ 648 w 1872"/>
              <a:gd name="T35" fmla="*/ 1571 h 2496"/>
              <a:gd name="T36" fmla="*/ 948 w 1872"/>
              <a:gd name="T37" fmla="*/ 1561 h 2496"/>
              <a:gd name="T38" fmla="*/ 1068 w 1872"/>
              <a:gd name="T39" fmla="*/ 1745 h 2496"/>
              <a:gd name="T40" fmla="*/ 912 w 1872"/>
              <a:gd name="T41" fmla="*/ 1909 h 2496"/>
              <a:gd name="T42" fmla="*/ 840 w 1872"/>
              <a:gd name="T43" fmla="*/ 1947 h 2496"/>
              <a:gd name="T44" fmla="*/ 768 w 1872"/>
              <a:gd name="T45" fmla="*/ 1966 h 2496"/>
              <a:gd name="T46" fmla="*/ 408 w 1872"/>
              <a:gd name="T47" fmla="*/ 1957 h 2496"/>
              <a:gd name="T48" fmla="*/ 312 w 1872"/>
              <a:gd name="T49" fmla="*/ 2024 h 2496"/>
              <a:gd name="T50" fmla="*/ 168 w 1872"/>
              <a:gd name="T51" fmla="*/ 2111 h 2496"/>
              <a:gd name="T52" fmla="*/ 36 w 1872"/>
              <a:gd name="T53" fmla="*/ 2266 h 2496"/>
              <a:gd name="T54" fmla="*/ 12 w 1872"/>
              <a:gd name="T55" fmla="*/ 2323 h 2496"/>
              <a:gd name="T56" fmla="*/ 0 w 1872"/>
              <a:gd name="T57" fmla="*/ 2352 h 2496"/>
              <a:gd name="T58" fmla="*/ 336 w 1872"/>
              <a:gd name="T59" fmla="*/ 2496 h 2496"/>
              <a:gd name="T60" fmla="*/ 1872 w 1872"/>
              <a:gd name="T61" fmla="*/ 2496 h 2496"/>
              <a:gd name="T62" fmla="*/ 1864 w 1872"/>
              <a:gd name="T63" fmla="*/ 0 h 24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72"/>
              <a:gd name="T97" fmla="*/ 0 h 2496"/>
              <a:gd name="T98" fmla="*/ 1872 w 1872"/>
              <a:gd name="T99" fmla="*/ 2496 h 24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72" h="2496">
                <a:moveTo>
                  <a:pt x="1864" y="0"/>
                </a:moveTo>
                <a:cubicBezTo>
                  <a:pt x="1340" y="80"/>
                  <a:pt x="1522" y="74"/>
                  <a:pt x="1344" y="85"/>
                </a:cubicBezTo>
                <a:cubicBezTo>
                  <a:pt x="1294" y="105"/>
                  <a:pt x="1249" y="131"/>
                  <a:pt x="1200" y="153"/>
                </a:cubicBezTo>
                <a:cubicBezTo>
                  <a:pt x="1134" y="182"/>
                  <a:pt x="1063" y="203"/>
                  <a:pt x="996" y="230"/>
                </a:cubicBezTo>
                <a:cubicBezTo>
                  <a:pt x="983" y="235"/>
                  <a:pt x="974" y="245"/>
                  <a:pt x="960" y="249"/>
                </a:cubicBezTo>
                <a:cubicBezTo>
                  <a:pt x="929" y="258"/>
                  <a:pt x="894" y="256"/>
                  <a:pt x="864" y="268"/>
                </a:cubicBezTo>
                <a:cubicBezTo>
                  <a:pt x="768" y="307"/>
                  <a:pt x="624" y="370"/>
                  <a:pt x="564" y="442"/>
                </a:cubicBezTo>
                <a:cubicBezTo>
                  <a:pt x="560" y="471"/>
                  <a:pt x="567" y="502"/>
                  <a:pt x="552" y="529"/>
                </a:cubicBezTo>
                <a:cubicBezTo>
                  <a:pt x="526" y="573"/>
                  <a:pt x="479" y="587"/>
                  <a:pt x="432" y="606"/>
                </a:cubicBezTo>
                <a:cubicBezTo>
                  <a:pt x="371" y="679"/>
                  <a:pt x="398" y="773"/>
                  <a:pt x="336" y="847"/>
                </a:cubicBezTo>
                <a:cubicBezTo>
                  <a:pt x="332" y="867"/>
                  <a:pt x="325" y="886"/>
                  <a:pt x="324" y="905"/>
                </a:cubicBezTo>
                <a:cubicBezTo>
                  <a:pt x="317" y="998"/>
                  <a:pt x="322" y="1092"/>
                  <a:pt x="312" y="1185"/>
                </a:cubicBezTo>
                <a:cubicBezTo>
                  <a:pt x="310" y="1205"/>
                  <a:pt x="296" y="1224"/>
                  <a:pt x="288" y="1243"/>
                </a:cubicBezTo>
                <a:cubicBezTo>
                  <a:pt x="284" y="1253"/>
                  <a:pt x="276" y="1272"/>
                  <a:pt x="276" y="1272"/>
                </a:cubicBezTo>
                <a:cubicBezTo>
                  <a:pt x="280" y="1310"/>
                  <a:pt x="280" y="1349"/>
                  <a:pt x="288" y="1388"/>
                </a:cubicBezTo>
                <a:cubicBezTo>
                  <a:pt x="311" y="1497"/>
                  <a:pt x="398" y="1453"/>
                  <a:pt x="492" y="1503"/>
                </a:cubicBezTo>
                <a:cubicBezTo>
                  <a:pt x="500" y="1513"/>
                  <a:pt x="505" y="1525"/>
                  <a:pt x="516" y="1532"/>
                </a:cubicBezTo>
                <a:cubicBezTo>
                  <a:pt x="535" y="1544"/>
                  <a:pt x="622" y="1566"/>
                  <a:pt x="648" y="1571"/>
                </a:cubicBezTo>
                <a:cubicBezTo>
                  <a:pt x="760" y="1564"/>
                  <a:pt x="839" y="1550"/>
                  <a:pt x="948" y="1561"/>
                </a:cubicBezTo>
                <a:cubicBezTo>
                  <a:pt x="986" y="1623"/>
                  <a:pt x="1020" y="1687"/>
                  <a:pt x="1068" y="1745"/>
                </a:cubicBezTo>
                <a:cubicBezTo>
                  <a:pt x="1034" y="1826"/>
                  <a:pt x="997" y="1855"/>
                  <a:pt x="912" y="1909"/>
                </a:cubicBezTo>
                <a:cubicBezTo>
                  <a:pt x="889" y="1923"/>
                  <a:pt x="864" y="1934"/>
                  <a:pt x="840" y="1947"/>
                </a:cubicBezTo>
                <a:cubicBezTo>
                  <a:pt x="819" y="1958"/>
                  <a:pt x="768" y="1966"/>
                  <a:pt x="768" y="1966"/>
                </a:cubicBezTo>
                <a:cubicBezTo>
                  <a:pt x="641" y="1959"/>
                  <a:pt x="533" y="1946"/>
                  <a:pt x="408" y="1957"/>
                </a:cubicBezTo>
                <a:cubicBezTo>
                  <a:pt x="267" y="1985"/>
                  <a:pt x="483" y="1933"/>
                  <a:pt x="312" y="2024"/>
                </a:cubicBezTo>
                <a:cubicBezTo>
                  <a:pt x="260" y="2052"/>
                  <a:pt x="219" y="2084"/>
                  <a:pt x="168" y="2111"/>
                </a:cubicBezTo>
                <a:cubicBezTo>
                  <a:pt x="125" y="2163"/>
                  <a:pt x="82" y="2216"/>
                  <a:pt x="36" y="2266"/>
                </a:cubicBezTo>
                <a:cubicBezTo>
                  <a:pt x="28" y="2285"/>
                  <a:pt x="20" y="2304"/>
                  <a:pt x="12" y="2323"/>
                </a:cubicBezTo>
                <a:cubicBezTo>
                  <a:pt x="8" y="2333"/>
                  <a:pt x="0" y="2352"/>
                  <a:pt x="0" y="2352"/>
                </a:cubicBezTo>
                <a:cubicBezTo>
                  <a:pt x="56" y="2383"/>
                  <a:pt x="0" y="2464"/>
                  <a:pt x="336" y="2496"/>
                </a:cubicBezTo>
                <a:cubicBezTo>
                  <a:pt x="1852" y="2485"/>
                  <a:pt x="368" y="2496"/>
                  <a:pt x="1872" y="2496"/>
                </a:cubicBezTo>
                <a:cubicBezTo>
                  <a:pt x="1872" y="0"/>
                  <a:pt x="1872" y="2488"/>
                  <a:pt x="1864" y="0"/>
                </a:cubicBezTo>
                <a:close/>
              </a:path>
            </a:pathLst>
          </a:custGeom>
          <a:solidFill>
            <a:srgbClr val="FFCC99"/>
          </a:solidFill>
          <a:ln w="9525">
            <a:solidFill>
              <a:schemeClr val="tx1"/>
            </a:solidFill>
            <a:round/>
            <a:headEnd/>
            <a:tailEnd/>
          </a:ln>
        </p:spPr>
        <p:txBody>
          <a:bodyPr wrap="none" anchor="ctr"/>
          <a:lstStyle/>
          <a:p>
            <a:endParaRPr lang="en-US"/>
          </a:p>
        </p:txBody>
      </p:sp>
      <p:grpSp>
        <p:nvGrpSpPr>
          <p:cNvPr id="4100" name="Group 3"/>
          <p:cNvGrpSpPr>
            <a:grpSpLocks/>
          </p:cNvGrpSpPr>
          <p:nvPr/>
        </p:nvGrpSpPr>
        <p:grpSpPr bwMode="auto">
          <a:xfrm rot="3646003">
            <a:off x="5085556" y="2469357"/>
            <a:ext cx="3122613" cy="3600450"/>
            <a:chOff x="2696" y="2124"/>
            <a:chExt cx="1294" cy="1269"/>
          </a:xfrm>
        </p:grpSpPr>
        <p:sp>
          <p:nvSpPr>
            <p:cNvPr id="21994" name="Freeform 4"/>
            <p:cNvSpPr>
              <a:spLocks/>
            </p:cNvSpPr>
            <p:nvPr/>
          </p:nvSpPr>
          <p:spPr bwMode="auto">
            <a:xfrm>
              <a:off x="2802" y="2190"/>
              <a:ext cx="1188" cy="1002"/>
            </a:xfrm>
            <a:custGeom>
              <a:avLst/>
              <a:gdLst>
                <a:gd name="T0" fmla="*/ 0 w 1218"/>
                <a:gd name="T1" fmla="*/ 960 h 960"/>
                <a:gd name="T2" fmla="*/ 966 w 1218"/>
                <a:gd name="T3" fmla="*/ 84 h 960"/>
                <a:gd name="T4" fmla="*/ 1080 w 1218"/>
                <a:gd name="T5" fmla="*/ 0 h 960"/>
                <a:gd name="T6" fmla="*/ 1170 w 1218"/>
                <a:gd name="T7" fmla="*/ 0 h 960"/>
                <a:gd name="T8" fmla="*/ 1218 w 1218"/>
                <a:gd name="T9" fmla="*/ 57 h 960"/>
                <a:gd name="T10" fmla="*/ 1218 w 1218"/>
                <a:gd name="T11" fmla="*/ 117 h 960"/>
                <a:gd name="T12" fmla="*/ 1144 w 1218"/>
                <a:gd name="T13" fmla="*/ 186 h 960"/>
                <a:gd name="T14" fmla="*/ 0 w 1218"/>
                <a:gd name="T15" fmla="*/ 960 h 960"/>
                <a:gd name="T16" fmla="*/ 0 60000 65536"/>
                <a:gd name="T17" fmla="*/ 0 60000 65536"/>
                <a:gd name="T18" fmla="*/ 0 60000 65536"/>
                <a:gd name="T19" fmla="*/ 0 60000 65536"/>
                <a:gd name="T20" fmla="*/ 0 60000 65536"/>
                <a:gd name="T21" fmla="*/ 0 60000 65536"/>
                <a:gd name="T22" fmla="*/ 0 60000 65536"/>
                <a:gd name="T23" fmla="*/ 0 60000 65536"/>
                <a:gd name="T24" fmla="*/ 0 w 1218"/>
                <a:gd name="T25" fmla="*/ 0 h 960"/>
                <a:gd name="T26" fmla="*/ 1218 w 1218"/>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8" h="960">
                  <a:moveTo>
                    <a:pt x="0" y="960"/>
                  </a:moveTo>
                  <a:lnTo>
                    <a:pt x="966" y="84"/>
                  </a:lnTo>
                  <a:lnTo>
                    <a:pt x="1080" y="0"/>
                  </a:lnTo>
                  <a:lnTo>
                    <a:pt x="1170" y="0"/>
                  </a:lnTo>
                  <a:lnTo>
                    <a:pt x="1218" y="57"/>
                  </a:lnTo>
                  <a:lnTo>
                    <a:pt x="1218" y="117"/>
                  </a:lnTo>
                  <a:lnTo>
                    <a:pt x="1144" y="186"/>
                  </a:lnTo>
                  <a:lnTo>
                    <a:pt x="0" y="960"/>
                  </a:lnTo>
                  <a:close/>
                </a:path>
              </a:pathLst>
            </a:custGeom>
            <a:gradFill rotWithShape="0">
              <a:gsLst>
                <a:gs pos="0">
                  <a:srgbClr val="FFFF99"/>
                </a:gs>
                <a:gs pos="100000">
                  <a:srgbClr val="FF7C80"/>
                </a:gs>
              </a:gsLst>
              <a:lin ang="5400000" scaled="1"/>
            </a:gradFill>
            <a:ln w="9525">
              <a:solidFill>
                <a:schemeClr val="accent2"/>
              </a:solidFill>
              <a:round/>
              <a:headEnd/>
              <a:tailEnd/>
            </a:ln>
          </p:spPr>
          <p:txBody>
            <a:bodyPr wrap="none" anchor="ctr"/>
            <a:lstStyle/>
            <a:p>
              <a:endParaRPr lang="en-US"/>
            </a:p>
          </p:txBody>
        </p:sp>
        <p:sp>
          <p:nvSpPr>
            <p:cNvPr id="21995" name="Freeform 5"/>
            <p:cNvSpPr>
              <a:spLocks/>
            </p:cNvSpPr>
            <p:nvPr/>
          </p:nvSpPr>
          <p:spPr bwMode="auto">
            <a:xfrm rot="503873">
              <a:off x="2865" y="2314"/>
              <a:ext cx="1120" cy="968"/>
            </a:xfrm>
            <a:custGeom>
              <a:avLst/>
              <a:gdLst>
                <a:gd name="T0" fmla="*/ 0 w 1218"/>
                <a:gd name="T1" fmla="*/ 960 h 960"/>
                <a:gd name="T2" fmla="*/ 966 w 1218"/>
                <a:gd name="T3" fmla="*/ 84 h 960"/>
                <a:gd name="T4" fmla="*/ 1080 w 1218"/>
                <a:gd name="T5" fmla="*/ 0 h 960"/>
                <a:gd name="T6" fmla="*/ 1170 w 1218"/>
                <a:gd name="T7" fmla="*/ 0 h 960"/>
                <a:gd name="T8" fmla="*/ 1218 w 1218"/>
                <a:gd name="T9" fmla="*/ 57 h 960"/>
                <a:gd name="T10" fmla="*/ 1218 w 1218"/>
                <a:gd name="T11" fmla="*/ 117 h 960"/>
                <a:gd name="T12" fmla="*/ 1144 w 1218"/>
                <a:gd name="T13" fmla="*/ 186 h 960"/>
                <a:gd name="T14" fmla="*/ 0 w 1218"/>
                <a:gd name="T15" fmla="*/ 960 h 960"/>
                <a:gd name="T16" fmla="*/ 0 60000 65536"/>
                <a:gd name="T17" fmla="*/ 0 60000 65536"/>
                <a:gd name="T18" fmla="*/ 0 60000 65536"/>
                <a:gd name="T19" fmla="*/ 0 60000 65536"/>
                <a:gd name="T20" fmla="*/ 0 60000 65536"/>
                <a:gd name="T21" fmla="*/ 0 60000 65536"/>
                <a:gd name="T22" fmla="*/ 0 60000 65536"/>
                <a:gd name="T23" fmla="*/ 0 60000 65536"/>
                <a:gd name="T24" fmla="*/ 0 w 1218"/>
                <a:gd name="T25" fmla="*/ 0 h 960"/>
                <a:gd name="T26" fmla="*/ 1218 w 1218"/>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8" h="960">
                  <a:moveTo>
                    <a:pt x="0" y="960"/>
                  </a:moveTo>
                  <a:lnTo>
                    <a:pt x="966" y="84"/>
                  </a:lnTo>
                  <a:lnTo>
                    <a:pt x="1080" y="0"/>
                  </a:lnTo>
                  <a:lnTo>
                    <a:pt x="1170" y="0"/>
                  </a:lnTo>
                  <a:lnTo>
                    <a:pt x="1218" y="57"/>
                  </a:lnTo>
                  <a:lnTo>
                    <a:pt x="1218" y="117"/>
                  </a:lnTo>
                  <a:lnTo>
                    <a:pt x="1144" y="186"/>
                  </a:lnTo>
                  <a:lnTo>
                    <a:pt x="0" y="960"/>
                  </a:lnTo>
                  <a:close/>
                </a:path>
              </a:pathLst>
            </a:custGeom>
            <a:gradFill rotWithShape="0">
              <a:gsLst>
                <a:gs pos="0">
                  <a:srgbClr val="FFFF99"/>
                </a:gs>
                <a:gs pos="100000">
                  <a:srgbClr val="FF7C80"/>
                </a:gs>
              </a:gsLst>
              <a:lin ang="5400000" scaled="1"/>
            </a:gradFill>
            <a:ln w="9525">
              <a:solidFill>
                <a:schemeClr val="accent2"/>
              </a:solidFill>
              <a:round/>
              <a:headEnd/>
              <a:tailEnd/>
            </a:ln>
          </p:spPr>
          <p:txBody>
            <a:bodyPr wrap="none" anchor="ctr"/>
            <a:lstStyle/>
            <a:p>
              <a:endParaRPr lang="en-US"/>
            </a:p>
          </p:txBody>
        </p:sp>
        <p:sp>
          <p:nvSpPr>
            <p:cNvPr id="21996" name="Freeform 6"/>
            <p:cNvSpPr>
              <a:spLocks/>
            </p:cNvSpPr>
            <p:nvPr/>
          </p:nvSpPr>
          <p:spPr bwMode="auto">
            <a:xfrm rot="1002869">
              <a:off x="2901" y="2465"/>
              <a:ext cx="1042" cy="883"/>
            </a:xfrm>
            <a:custGeom>
              <a:avLst/>
              <a:gdLst>
                <a:gd name="T0" fmla="*/ 0 w 1218"/>
                <a:gd name="T1" fmla="*/ 960 h 960"/>
                <a:gd name="T2" fmla="*/ 966 w 1218"/>
                <a:gd name="T3" fmla="*/ 84 h 960"/>
                <a:gd name="T4" fmla="*/ 1080 w 1218"/>
                <a:gd name="T5" fmla="*/ 0 h 960"/>
                <a:gd name="T6" fmla="*/ 1170 w 1218"/>
                <a:gd name="T7" fmla="*/ 0 h 960"/>
                <a:gd name="T8" fmla="*/ 1218 w 1218"/>
                <a:gd name="T9" fmla="*/ 57 h 960"/>
                <a:gd name="T10" fmla="*/ 1218 w 1218"/>
                <a:gd name="T11" fmla="*/ 117 h 960"/>
                <a:gd name="T12" fmla="*/ 1144 w 1218"/>
                <a:gd name="T13" fmla="*/ 186 h 960"/>
                <a:gd name="T14" fmla="*/ 0 w 1218"/>
                <a:gd name="T15" fmla="*/ 960 h 960"/>
                <a:gd name="T16" fmla="*/ 0 60000 65536"/>
                <a:gd name="T17" fmla="*/ 0 60000 65536"/>
                <a:gd name="T18" fmla="*/ 0 60000 65536"/>
                <a:gd name="T19" fmla="*/ 0 60000 65536"/>
                <a:gd name="T20" fmla="*/ 0 60000 65536"/>
                <a:gd name="T21" fmla="*/ 0 60000 65536"/>
                <a:gd name="T22" fmla="*/ 0 60000 65536"/>
                <a:gd name="T23" fmla="*/ 0 60000 65536"/>
                <a:gd name="T24" fmla="*/ 0 w 1218"/>
                <a:gd name="T25" fmla="*/ 0 h 960"/>
                <a:gd name="T26" fmla="*/ 1218 w 1218"/>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8" h="960">
                  <a:moveTo>
                    <a:pt x="0" y="960"/>
                  </a:moveTo>
                  <a:lnTo>
                    <a:pt x="966" y="84"/>
                  </a:lnTo>
                  <a:lnTo>
                    <a:pt x="1080" y="0"/>
                  </a:lnTo>
                  <a:lnTo>
                    <a:pt x="1170" y="0"/>
                  </a:lnTo>
                  <a:lnTo>
                    <a:pt x="1218" y="57"/>
                  </a:lnTo>
                  <a:lnTo>
                    <a:pt x="1218" y="117"/>
                  </a:lnTo>
                  <a:lnTo>
                    <a:pt x="1144" y="186"/>
                  </a:lnTo>
                  <a:lnTo>
                    <a:pt x="0" y="960"/>
                  </a:lnTo>
                  <a:close/>
                </a:path>
              </a:pathLst>
            </a:custGeom>
            <a:gradFill rotWithShape="0">
              <a:gsLst>
                <a:gs pos="0">
                  <a:srgbClr val="FFFF99"/>
                </a:gs>
                <a:gs pos="100000">
                  <a:srgbClr val="FF7C80"/>
                </a:gs>
              </a:gsLst>
              <a:lin ang="5400000" scaled="1"/>
            </a:gradFill>
            <a:ln w="9525">
              <a:solidFill>
                <a:schemeClr val="accent2"/>
              </a:solidFill>
              <a:round/>
              <a:headEnd/>
              <a:tailEnd/>
            </a:ln>
          </p:spPr>
          <p:txBody>
            <a:bodyPr wrap="none" anchor="ctr"/>
            <a:lstStyle/>
            <a:p>
              <a:endParaRPr lang="en-US"/>
            </a:p>
          </p:txBody>
        </p:sp>
        <p:sp>
          <p:nvSpPr>
            <p:cNvPr id="21997" name="Freeform 7"/>
            <p:cNvSpPr>
              <a:spLocks/>
            </p:cNvSpPr>
            <p:nvPr/>
          </p:nvSpPr>
          <p:spPr bwMode="auto">
            <a:xfrm rot="-454242">
              <a:off x="2712" y="2124"/>
              <a:ext cx="1188" cy="1002"/>
            </a:xfrm>
            <a:custGeom>
              <a:avLst/>
              <a:gdLst>
                <a:gd name="T0" fmla="*/ 0 w 1218"/>
                <a:gd name="T1" fmla="*/ 960 h 960"/>
                <a:gd name="T2" fmla="*/ 966 w 1218"/>
                <a:gd name="T3" fmla="*/ 84 h 960"/>
                <a:gd name="T4" fmla="*/ 1080 w 1218"/>
                <a:gd name="T5" fmla="*/ 0 h 960"/>
                <a:gd name="T6" fmla="*/ 1170 w 1218"/>
                <a:gd name="T7" fmla="*/ 0 h 960"/>
                <a:gd name="T8" fmla="*/ 1218 w 1218"/>
                <a:gd name="T9" fmla="*/ 57 h 960"/>
                <a:gd name="T10" fmla="*/ 1218 w 1218"/>
                <a:gd name="T11" fmla="*/ 117 h 960"/>
                <a:gd name="T12" fmla="*/ 1144 w 1218"/>
                <a:gd name="T13" fmla="*/ 186 h 960"/>
                <a:gd name="T14" fmla="*/ 0 w 1218"/>
                <a:gd name="T15" fmla="*/ 960 h 960"/>
                <a:gd name="T16" fmla="*/ 0 60000 65536"/>
                <a:gd name="T17" fmla="*/ 0 60000 65536"/>
                <a:gd name="T18" fmla="*/ 0 60000 65536"/>
                <a:gd name="T19" fmla="*/ 0 60000 65536"/>
                <a:gd name="T20" fmla="*/ 0 60000 65536"/>
                <a:gd name="T21" fmla="*/ 0 60000 65536"/>
                <a:gd name="T22" fmla="*/ 0 60000 65536"/>
                <a:gd name="T23" fmla="*/ 0 60000 65536"/>
                <a:gd name="T24" fmla="*/ 0 w 1218"/>
                <a:gd name="T25" fmla="*/ 0 h 960"/>
                <a:gd name="T26" fmla="*/ 1218 w 1218"/>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8" h="960">
                  <a:moveTo>
                    <a:pt x="0" y="960"/>
                  </a:moveTo>
                  <a:lnTo>
                    <a:pt x="966" y="84"/>
                  </a:lnTo>
                  <a:lnTo>
                    <a:pt x="1080" y="0"/>
                  </a:lnTo>
                  <a:lnTo>
                    <a:pt x="1170" y="0"/>
                  </a:lnTo>
                  <a:lnTo>
                    <a:pt x="1218" y="57"/>
                  </a:lnTo>
                  <a:lnTo>
                    <a:pt x="1218" y="117"/>
                  </a:lnTo>
                  <a:lnTo>
                    <a:pt x="1144" y="186"/>
                  </a:lnTo>
                  <a:lnTo>
                    <a:pt x="0" y="960"/>
                  </a:lnTo>
                  <a:close/>
                </a:path>
              </a:pathLst>
            </a:custGeom>
            <a:gradFill rotWithShape="0">
              <a:gsLst>
                <a:gs pos="0">
                  <a:srgbClr val="FFFF99"/>
                </a:gs>
                <a:gs pos="100000">
                  <a:srgbClr val="FF7C80"/>
                </a:gs>
              </a:gsLst>
              <a:lin ang="5400000" scaled="1"/>
            </a:gradFill>
            <a:ln w="9525">
              <a:solidFill>
                <a:schemeClr val="accent2"/>
              </a:solidFill>
              <a:round/>
              <a:headEnd/>
              <a:tailEnd/>
            </a:ln>
          </p:spPr>
          <p:txBody>
            <a:bodyPr wrap="none" anchor="ctr"/>
            <a:lstStyle/>
            <a:p>
              <a:endParaRPr lang="en-US"/>
            </a:p>
          </p:txBody>
        </p:sp>
        <p:sp>
          <p:nvSpPr>
            <p:cNvPr id="21998" name="Freeform 8"/>
            <p:cNvSpPr>
              <a:spLocks/>
            </p:cNvSpPr>
            <p:nvPr/>
          </p:nvSpPr>
          <p:spPr bwMode="auto">
            <a:xfrm rot="-876950">
              <a:off x="2696" y="2172"/>
              <a:ext cx="995" cy="861"/>
            </a:xfrm>
            <a:custGeom>
              <a:avLst/>
              <a:gdLst>
                <a:gd name="T0" fmla="*/ 0 w 1218"/>
                <a:gd name="T1" fmla="*/ 960 h 960"/>
                <a:gd name="T2" fmla="*/ 966 w 1218"/>
                <a:gd name="T3" fmla="*/ 84 h 960"/>
                <a:gd name="T4" fmla="*/ 1080 w 1218"/>
                <a:gd name="T5" fmla="*/ 0 h 960"/>
                <a:gd name="T6" fmla="*/ 1170 w 1218"/>
                <a:gd name="T7" fmla="*/ 0 h 960"/>
                <a:gd name="T8" fmla="*/ 1218 w 1218"/>
                <a:gd name="T9" fmla="*/ 57 h 960"/>
                <a:gd name="T10" fmla="*/ 1218 w 1218"/>
                <a:gd name="T11" fmla="*/ 117 h 960"/>
                <a:gd name="T12" fmla="*/ 1144 w 1218"/>
                <a:gd name="T13" fmla="*/ 186 h 960"/>
                <a:gd name="T14" fmla="*/ 0 w 1218"/>
                <a:gd name="T15" fmla="*/ 960 h 960"/>
                <a:gd name="T16" fmla="*/ 0 60000 65536"/>
                <a:gd name="T17" fmla="*/ 0 60000 65536"/>
                <a:gd name="T18" fmla="*/ 0 60000 65536"/>
                <a:gd name="T19" fmla="*/ 0 60000 65536"/>
                <a:gd name="T20" fmla="*/ 0 60000 65536"/>
                <a:gd name="T21" fmla="*/ 0 60000 65536"/>
                <a:gd name="T22" fmla="*/ 0 60000 65536"/>
                <a:gd name="T23" fmla="*/ 0 60000 65536"/>
                <a:gd name="T24" fmla="*/ 0 w 1218"/>
                <a:gd name="T25" fmla="*/ 0 h 960"/>
                <a:gd name="T26" fmla="*/ 1218 w 1218"/>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8" h="960">
                  <a:moveTo>
                    <a:pt x="0" y="960"/>
                  </a:moveTo>
                  <a:lnTo>
                    <a:pt x="966" y="84"/>
                  </a:lnTo>
                  <a:lnTo>
                    <a:pt x="1080" y="0"/>
                  </a:lnTo>
                  <a:lnTo>
                    <a:pt x="1170" y="0"/>
                  </a:lnTo>
                  <a:lnTo>
                    <a:pt x="1218" y="57"/>
                  </a:lnTo>
                  <a:lnTo>
                    <a:pt x="1218" y="117"/>
                  </a:lnTo>
                  <a:lnTo>
                    <a:pt x="1144" y="186"/>
                  </a:lnTo>
                  <a:lnTo>
                    <a:pt x="0" y="960"/>
                  </a:lnTo>
                  <a:close/>
                </a:path>
              </a:pathLst>
            </a:custGeom>
            <a:gradFill rotWithShape="0">
              <a:gsLst>
                <a:gs pos="0">
                  <a:srgbClr val="FFFF99"/>
                </a:gs>
                <a:gs pos="100000">
                  <a:srgbClr val="FF7C80"/>
                </a:gs>
              </a:gsLst>
              <a:lin ang="5400000" scaled="1"/>
            </a:gradFill>
            <a:ln w="9525">
              <a:solidFill>
                <a:schemeClr val="accent2"/>
              </a:solidFill>
              <a:round/>
              <a:headEnd/>
              <a:tailEnd/>
            </a:ln>
          </p:spPr>
          <p:txBody>
            <a:bodyPr wrap="none" anchor="ctr"/>
            <a:lstStyle/>
            <a:p>
              <a:endParaRPr lang="en-US"/>
            </a:p>
          </p:txBody>
        </p:sp>
        <p:sp>
          <p:nvSpPr>
            <p:cNvPr id="21999" name="Freeform 9"/>
            <p:cNvSpPr>
              <a:spLocks/>
            </p:cNvSpPr>
            <p:nvPr/>
          </p:nvSpPr>
          <p:spPr bwMode="auto">
            <a:xfrm rot="1368590">
              <a:off x="2894" y="2607"/>
              <a:ext cx="922" cy="786"/>
            </a:xfrm>
            <a:custGeom>
              <a:avLst/>
              <a:gdLst>
                <a:gd name="T0" fmla="*/ 0 w 1218"/>
                <a:gd name="T1" fmla="*/ 960 h 960"/>
                <a:gd name="T2" fmla="*/ 966 w 1218"/>
                <a:gd name="T3" fmla="*/ 84 h 960"/>
                <a:gd name="T4" fmla="*/ 1080 w 1218"/>
                <a:gd name="T5" fmla="*/ 0 h 960"/>
                <a:gd name="T6" fmla="*/ 1170 w 1218"/>
                <a:gd name="T7" fmla="*/ 0 h 960"/>
                <a:gd name="T8" fmla="*/ 1218 w 1218"/>
                <a:gd name="T9" fmla="*/ 57 h 960"/>
                <a:gd name="T10" fmla="*/ 1218 w 1218"/>
                <a:gd name="T11" fmla="*/ 117 h 960"/>
                <a:gd name="T12" fmla="*/ 1144 w 1218"/>
                <a:gd name="T13" fmla="*/ 186 h 960"/>
                <a:gd name="T14" fmla="*/ 0 w 1218"/>
                <a:gd name="T15" fmla="*/ 960 h 960"/>
                <a:gd name="T16" fmla="*/ 0 60000 65536"/>
                <a:gd name="T17" fmla="*/ 0 60000 65536"/>
                <a:gd name="T18" fmla="*/ 0 60000 65536"/>
                <a:gd name="T19" fmla="*/ 0 60000 65536"/>
                <a:gd name="T20" fmla="*/ 0 60000 65536"/>
                <a:gd name="T21" fmla="*/ 0 60000 65536"/>
                <a:gd name="T22" fmla="*/ 0 60000 65536"/>
                <a:gd name="T23" fmla="*/ 0 60000 65536"/>
                <a:gd name="T24" fmla="*/ 0 w 1218"/>
                <a:gd name="T25" fmla="*/ 0 h 960"/>
                <a:gd name="T26" fmla="*/ 1218 w 1218"/>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8" h="960">
                  <a:moveTo>
                    <a:pt x="0" y="960"/>
                  </a:moveTo>
                  <a:lnTo>
                    <a:pt x="966" y="84"/>
                  </a:lnTo>
                  <a:lnTo>
                    <a:pt x="1080" y="0"/>
                  </a:lnTo>
                  <a:lnTo>
                    <a:pt x="1170" y="0"/>
                  </a:lnTo>
                  <a:lnTo>
                    <a:pt x="1218" y="57"/>
                  </a:lnTo>
                  <a:lnTo>
                    <a:pt x="1218" y="117"/>
                  </a:lnTo>
                  <a:lnTo>
                    <a:pt x="1144" y="186"/>
                  </a:lnTo>
                  <a:lnTo>
                    <a:pt x="0" y="960"/>
                  </a:lnTo>
                  <a:close/>
                </a:path>
              </a:pathLst>
            </a:custGeom>
            <a:gradFill rotWithShape="0">
              <a:gsLst>
                <a:gs pos="0">
                  <a:srgbClr val="FFFF99"/>
                </a:gs>
                <a:gs pos="100000">
                  <a:srgbClr val="FF7C80"/>
                </a:gs>
              </a:gsLst>
              <a:lin ang="5400000" scaled="1"/>
            </a:gradFill>
            <a:ln w="9525">
              <a:solidFill>
                <a:schemeClr val="accent2"/>
              </a:solidFill>
              <a:round/>
              <a:headEnd/>
              <a:tailEnd/>
            </a:ln>
          </p:spPr>
          <p:txBody>
            <a:bodyPr wrap="none" anchor="ctr"/>
            <a:lstStyle/>
            <a:p>
              <a:endParaRPr lang="en-US"/>
            </a:p>
          </p:txBody>
        </p:sp>
      </p:grpSp>
      <p:sp>
        <p:nvSpPr>
          <p:cNvPr id="4101" name="Rectangle 10"/>
          <p:cNvSpPr>
            <a:spLocks noGrp="1" noChangeArrowheads="1"/>
          </p:cNvSpPr>
          <p:nvPr>
            <p:ph type="title"/>
          </p:nvPr>
        </p:nvSpPr>
        <p:spPr>
          <a:xfrm>
            <a:off x="1219200" y="228600"/>
            <a:ext cx="7346950" cy="487363"/>
          </a:xfrm>
        </p:spPr>
        <p:txBody>
          <a:bodyPr/>
          <a:lstStyle/>
          <a:p>
            <a:r>
              <a:rPr lang="en-US" dirty="0" smtClean="0"/>
              <a:t> Concept of Operation – OV-1</a:t>
            </a:r>
          </a:p>
        </p:txBody>
      </p:sp>
      <p:sp>
        <p:nvSpPr>
          <p:cNvPr id="4102" name="Rectangle 11"/>
          <p:cNvSpPr>
            <a:spLocks noChangeArrowheads="1"/>
          </p:cNvSpPr>
          <p:nvPr/>
        </p:nvSpPr>
        <p:spPr bwMode="auto">
          <a:xfrm>
            <a:off x="7743825" y="3789363"/>
            <a:ext cx="804863" cy="514350"/>
          </a:xfrm>
          <a:prstGeom prst="rect">
            <a:avLst/>
          </a:prstGeom>
          <a:noFill/>
          <a:ln w="12700">
            <a:noFill/>
            <a:miter lim="800000"/>
            <a:headEnd/>
            <a:tailEnd/>
          </a:ln>
        </p:spPr>
        <p:txBody>
          <a:bodyPr lIns="90488" tIns="44450" rIns="90488" bIns="44450">
            <a:spAutoFit/>
          </a:bodyPr>
          <a:lstStyle/>
          <a:p>
            <a:pPr>
              <a:spcBef>
                <a:spcPct val="50000"/>
              </a:spcBef>
            </a:pPr>
            <a:r>
              <a:rPr lang="en-US" sz="1400">
                <a:latin typeface="Times" pitchFamily="18" charset="0"/>
              </a:rPr>
              <a:t>Enemy Naval</a:t>
            </a:r>
          </a:p>
        </p:txBody>
      </p:sp>
      <p:sp>
        <p:nvSpPr>
          <p:cNvPr id="4103" name="Freeform 12"/>
          <p:cNvSpPr>
            <a:spLocks/>
          </p:cNvSpPr>
          <p:nvPr/>
        </p:nvSpPr>
        <p:spPr bwMode="auto">
          <a:xfrm>
            <a:off x="2698750" y="1658938"/>
            <a:ext cx="1504950" cy="1476375"/>
          </a:xfrm>
          <a:custGeom>
            <a:avLst/>
            <a:gdLst>
              <a:gd name="T0" fmla="*/ 0 w 837"/>
              <a:gd name="T1" fmla="*/ 0 h 810"/>
              <a:gd name="T2" fmla="*/ 454 w 837"/>
              <a:gd name="T3" fmla="*/ 489 h 810"/>
              <a:gd name="T4" fmla="*/ 471 w 837"/>
              <a:gd name="T5" fmla="*/ 418 h 810"/>
              <a:gd name="T6" fmla="*/ 836 w 837"/>
              <a:gd name="T7" fmla="*/ 809 h 810"/>
              <a:gd name="T8" fmla="*/ 0 60000 65536"/>
              <a:gd name="T9" fmla="*/ 0 60000 65536"/>
              <a:gd name="T10" fmla="*/ 0 60000 65536"/>
              <a:gd name="T11" fmla="*/ 0 60000 65536"/>
              <a:gd name="T12" fmla="*/ 0 w 837"/>
              <a:gd name="T13" fmla="*/ 0 h 810"/>
              <a:gd name="T14" fmla="*/ 837 w 837"/>
              <a:gd name="T15" fmla="*/ 810 h 810"/>
            </a:gdLst>
            <a:ahLst/>
            <a:cxnLst>
              <a:cxn ang="T8">
                <a:pos x="T0" y="T1"/>
              </a:cxn>
              <a:cxn ang="T9">
                <a:pos x="T2" y="T3"/>
              </a:cxn>
              <a:cxn ang="T10">
                <a:pos x="T4" y="T5"/>
              </a:cxn>
              <a:cxn ang="T11">
                <a:pos x="T6" y="T7"/>
              </a:cxn>
            </a:cxnLst>
            <a:rect l="T12" t="T13" r="T14" b="T15"/>
            <a:pathLst>
              <a:path w="837" h="810">
                <a:moveTo>
                  <a:pt x="0" y="0"/>
                </a:moveTo>
                <a:lnTo>
                  <a:pt x="454" y="489"/>
                </a:lnTo>
                <a:lnTo>
                  <a:pt x="471" y="418"/>
                </a:lnTo>
                <a:lnTo>
                  <a:pt x="836" y="809"/>
                </a:lnTo>
              </a:path>
            </a:pathLst>
          </a:custGeom>
          <a:noFill/>
          <a:ln w="12700" cap="rnd" cmpd="sng">
            <a:solidFill>
              <a:schemeClr val="tx1"/>
            </a:solidFill>
            <a:prstDash val="solid"/>
            <a:round/>
            <a:headEnd type="triangle" w="med" len="med"/>
            <a:tailEnd type="triangle" w="med" len="med"/>
          </a:ln>
        </p:spPr>
        <p:txBody>
          <a:bodyPr/>
          <a:lstStyle/>
          <a:p>
            <a:endParaRPr lang="en-US"/>
          </a:p>
        </p:txBody>
      </p:sp>
      <p:grpSp>
        <p:nvGrpSpPr>
          <p:cNvPr id="4104" name="Group 13"/>
          <p:cNvGrpSpPr>
            <a:grpSpLocks/>
          </p:cNvGrpSpPr>
          <p:nvPr/>
        </p:nvGrpSpPr>
        <p:grpSpPr bwMode="auto">
          <a:xfrm>
            <a:off x="2266950" y="3459163"/>
            <a:ext cx="557213" cy="198437"/>
            <a:chOff x="809" y="3650"/>
            <a:chExt cx="352" cy="125"/>
          </a:xfrm>
        </p:grpSpPr>
        <p:sp>
          <p:nvSpPr>
            <p:cNvPr id="21964" name="Freeform 14"/>
            <p:cNvSpPr>
              <a:spLocks/>
            </p:cNvSpPr>
            <p:nvPr/>
          </p:nvSpPr>
          <p:spPr bwMode="auto">
            <a:xfrm>
              <a:off x="887" y="3744"/>
              <a:ext cx="196" cy="17"/>
            </a:xfrm>
            <a:custGeom>
              <a:avLst/>
              <a:gdLst>
                <a:gd name="T0" fmla="*/ 0 w 196"/>
                <a:gd name="T1" fmla="*/ 10 h 17"/>
                <a:gd name="T2" fmla="*/ 5 w 196"/>
                <a:gd name="T3" fmla="*/ 0 h 17"/>
                <a:gd name="T4" fmla="*/ 195 w 196"/>
                <a:gd name="T5" fmla="*/ 0 h 17"/>
                <a:gd name="T6" fmla="*/ 149 w 196"/>
                <a:gd name="T7" fmla="*/ 16 h 17"/>
                <a:gd name="T8" fmla="*/ 0 w 196"/>
                <a:gd name="T9" fmla="*/ 10 h 17"/>
                <a:gd name="T10" fmla="*/ 0 60000 65536"/>
                <a:gd name="T11" fmla="*/ 0 60000 65536"/>
                <a:gd name="T12" fmla="*/ 0 60000 65536"/>
                <a:gd name="T13" fmla="*/ 0 60000 65536"/>
                <a:gd name="T14" fmla="*/ 0 60000 65536"/>
                <a:gd name="T15" fmla="*/ 0 w 196"/>
                <a:gd name="T16" fmla="*/ 0 h 17"/>
                <a:gd name="T17" fmla="*/ 196 w 196"/>
                <a:gd name="T18" fmla="*/ 17 h 17"/>
              </a:gdLst>
              <a:ahLst/>
              <a:cxnLst>
                <a:cxn ang="T10">
                  <a:pos x="T0" y="T1"/>
                </a:cxn>
                <a:cxn ang="T11">
                  <a:pos x="T2" y="T3"/>
                </a:cxn>
                <a:cxn ang="T12">
                  <a:pos x="T4" y="T5"/>
                </a:cxn>
                <a:cxn ang="T13">
                  <a:pos x="T6" y="T7"/>
                </a:cxn>
                <a:cxn ang="T14">
                  <a:pos x="T8" y="T9"/>
                </a:cxn>
              </a:cxnLst>
              <a:rect l="T15" t="T16" r="T17" b="T18"/>
              <a:pathLst>
                <a:path w="196" h="17">
                  <a:moveTo>
                    <a:pt x="0" y="10"/>
                  </a:moveTo>
                  <a:lnTo>
                    <a:pt x="5" y="0"/>
                  </a:lnTo>
                  <a:lnTo>
                    <a:pt x="195" y="0"/>
                  </a:lnTo>
                  <a:lnTo>
                    <a:pt x="149" y="16"/>
                  </a:lnTo>
                  <a:lnTo>
                    <a:pt x="0" y="10"/>
                  </a:lnTo>
                </a:path>
              </a:pathLst>
            </a:custGeom>
            <a:solidFill>
              <a:schemeClr val="bg2"/>
            </a:solidFill>
            <a:ln w="12700" cap="rnd" cmpd="sng">
              <a:noFill/>
              <a:prstDash val="solid"/>
              <a:round/>
              <a:headEnd type="none" w="med" len="med"/>
              <a:tailEnd type="none" w="med" len="med"/>
            </a:ln>
          </p:spPr>
          <p:txBody>
            <a:bodyPr/>
            <a:lstStyle/>
            <a:p>
              <a:endParaRPr lang="en-US"/>
            </a:p>
          </p:txBody>
        </p:sp>
        <p:sp>
          <p:nvSpPr>
            <p:cNvPr id="21965" name="Freeform 15"/>
            <p:cNvSpPr>
              <a:spLocks/>
            </p:cNvSpPr>
            <p:nvPr/>
          </p:nvSpPr>
          <p:spPr bwMode="auto">
            <a:xfrm>
              <a:off x="1017" y="3696"/>
              <a:ext cx="17" cy="25"/>
            </a:xfrm>
            <a:custGeom>
              <a:avLst/>
              <a:gdLst>
                <a:gd name="T0" fmla="*/ 16 w 17"/>
                <a:gd name="T1" fmla="*/ 24 h 25"/>
                <a:gd name="T2" fmla="*/ 16 w 17"/>
                <a:gd name="T3" fmla="*/ 0 h 25"/>
                <a:gd name="T4" fmla="*/ 0 w 17"/>
                <a:gd name="T5" fmla="*/ 0 h 25"/>
                <a:gd name="T6" fmla="*/ 0 w 17"/>
                <a:gd name="T7" fmla="*/ 24 h 25"/>
                <a:gd name="T8" fmla="*/ 0 60000 65536"/>
                <a:gd name="T9" fmla="*/ 0 60000 65536"/>
                <a:gd name="T10" fmla="*/ 0 60000 65536"/>
                <a:gd name="T11" fmla="*/ 0 60000 65536"/>
                <a:gd name="T12" fmla="*/ 0 w 17"/>
                <a:gd name="T13" fmla="*/ 0 h 25"/>
                <a:gd name="T14" fmla="*/ 17 w 17"/>
                <a:gd name="T15" fmla="*/ 25 h 25"/>
              </a:gdLst>
              <a:ahLst/>
              <a:cxnLst>
                <a:cxn ang="T8">
                  <a:pos x="T0" y="T1"/>
                </a:cxn>
                <a:cxn ang="T9">
                  <a:pos x="T2" y="T3"/>
                </a:cxn>
                <a:cxn ang="T10">
                  <a:pos x="T4" y="T5"/>
                </a:cxn>
                <a:cxn ang="T11">
                  <a:pos x="T6" y="T7"/>
                </a:cxn>
              </a:cxnLst>
              <a:rect l="T12" t="T13" r="T14" b="T15"/>
              <a:pathLst>
                <a:path w="17" h="25">
                  <a:moveTo>
                    <a:pt x="16" y="24"/>
                  </a:moveTo>
                  <a:lnTo>
                    <a:pt x="16" y="0"/>
                  </a:lnTo>
                  <a:lnTo>
                    <a:pt x="0" y="0"/>
                  </a:lnTo>
                  <a:lnTo>
                    <a:pt x="0" y="24"/>
                  </a:lnTo>
                </a:path>
              </a:pathLst>
            </a:custGeom>
            <a:solidFill>
              <a:schemeClr val="bg2"/>
            </a:solidFill>
            <a:ln w="12700" cap="rnd" cmpd="sng">
              <a:solidFill>
                <a:srgbClr val="000000"/>
              </a:solidFill>
              <a:prstDash val="solid"/>
              <a:round/>
              <a:headEnd type="none" w="med" len="med"/>
              <a:tailEnd type="none" w="med" len="med"/>
            </a:ln>
          </p:spPr>
          <p:txBody>
            <a:bodyPr/>
            <a:lstStyle/>
            <a:p>
              <a:endParaRPr lang="en-US"/>
            </a:p>
          </p:txBody>
        </p:sp>
        <p:sp>
          <p:nvSpPr>
            <p:cNvPr id="21966" name="Freeform 16"/>
            <p:cNvSpPr>
              <a:spLocks/>
            </p:cNvSpPr>
            <p:nvPr/>
          </p:nvSpPr>
          <p:spPr bwMode="auto">
            <a:xfrm>
              <a:off x="1017" y="3696"/>
              <a:ext cx="17" cy="25"/>
            </a:xfrm>
            <a:custGeom>
              <a:avLst/>
              <a:gdLst>
                <a:gd name="T0" fmla="*/ 16 w 17"/>
                <a:gd name="T1" fmla="*/ 24 h 25"/>
                <a:gd name="T2" fmla="*/ 16 w 17"/>
                <a:gd name="T3" fmla="*/ 0 h 25"/>
                <a:gd name="T4" fmla="*/ 0 w 17"/>
                <a:gd name="T5" fmla="*/ 0 h 25"/>
                <a:gd name="T6" fmla="*/ 0 w 17"/>
                <a:gd name="T7" fmla="*/ 24 h 25"/>
                <a:gd name="T8" fmla="*/ 0 60000 65536"/>
                <a:gd name="T9" fmla="*/ 0 60000 65536"/>
                <a:gd name="T10" fmla="*/ 0 60000 65536"/>
                <a:gd name="T11" fmla="*/ 0 60000 65536"/>
                <a:gd name="T12" fmla="*/ 0 w 17"/>
                <a:gd name="T13" fmla="*/ 0 h 25"/>
                <a:gd name="T14" fmla="*/ 17 w 17"/>
                <a:gd name="T15" fmla="*/ 25 h 25"/>
              </a:gdLst>
              <a:ahLst/>
              <a:cxnLst>
                <a:cxn ang="T8">
                  <a:pos x="T0" y="T1"/>
                </a:cxn>
                <a:cxn ang="T9">
                  <a:pos x="T2" y="T3"/>
                </a:cxn>
                <a:cxn ang="T10">
                  <a:pos x="T4" y="T5"/>
                </a:cxn>
                <a:cxn ang="T11">
                  <a:pos x="T6" y="T7"/>
                </a:cxn>
              </a:cxnLst>
              <a:rect l="T12" t="T13" r="T14" b="T15"/>
              <a:pathLst>
                <a:path w="17" h="25">
                  <a:moveTo>
                    <a:pt x="16" y="24"/>
                  </a:moveTo>
                  <a:lnTo>
                    <a:pt x="16" y="0"/>
                  </a:lnTo>
                  <a:lnTo>
                    <a:pt x="0" y="0"/>
                  </a:lnTo>
                  <a:lnTo>
                    <a:pt x="0" y="24"/>
                  </a:lnTo>
                </a:path>
              </a:pathLst>
            </a:custGeom>
            <a:solidFill>
              <a:schemeClr val="bg2"/>
            </a:solidFill>
            <a:ln w="12700" cap="rnd" cmpd="sng">
              <a:solidFill>
                <a:srgbClr val="000000"/>
              </a:solidFill>
              <a:prstDash val="solid"/>
              <a:round/>
              <a:headEnd type="none" w="med" len="med"/>
              <a:tailEnd type="none" w="med" len="med"/>
            </a:ln>
          </p:spPr>
          <p:txBody>
            <a:bodyPr/>
            <a:lstStyle/>
            <a:p>
              <a:endParaRPr lang="en-US"/>
            </a:p>
          </p:txBody>
        </p:sp>
        <p:sp>
          <p:nvSpPr>
            <p:cNvPr id="21967" name="Freeform 17"/>
            <p:cNvSpPr>
              <a:spLocks/>
            </p:cNvSpPr>
            <p:nvPr/>
          </p:nvSpPr>
          <p:spPr bwMode="auto">
            <a:xfrm>
              <a:off x="946" y="3702"/>
              <a:ext cx="17" cy="25"/>
            </a:xfrm>
            <a:custGeom>
              <a:avLst/>
              <a:gdLst>
                <a:gd name="T0" fmla="*/ 16 w 17"/>
                <a:gd name="T1" fmla="*/ 24 h 25"/>
                <a:gd name="T2" fmla="*/ 16 w 17"/>
                <a:gd name="T3" fmla="*/ 0 h 25"/>
                <a:gd name="T4" fmla="*/ 0 w 17"/>
                <a:gd name="T5" fmla="*/ 0 h 25"/>
                <a:gd name="T6" fmla="*/ 0 w 17"/>
                <a:gd name="T7" fmla="*/ 24 h 25"/>
                <a:gd name="T8" fmla="*/ 0 60000 65536"/>
                <a:gd name="T9" fmla="*/ 0 60000 65536"/>
                <a:gd name="T10" fmla="*/ 0 60000 65536"/>
                <a:gd name="T11" fmla="*/ 0 60000 65536"/>
                <a:gd name="T12" fmla="*/ 0 w 17"/>
                <a:gd name="T13" fmla="*/ 0 h 25"/>
                <a:gd name="T14" fmla="*/ 17 w 17"/>
                <a:gd name="T15" fmla="*/ 25 h 25"/>
              </a:gdLst>
              <a:ahLst/>
              <a:cxnLst>
                <a:cxn ang="T8">
                  <a:pos x="T0" y="T1"/>
                </a:cxn>
                <a:cxn ang="T9">
                  <a:pos x="T2" y="T3"/>
                </a:cxn>
                <a:cxn ang="T10">
                  <a:pos x="T4" y="T5"/>
                </a:cxn>
                <a:cxn ang="T11">
                  <a:pos x="T6" y="T7"/>
                </a:cxn>
              </a:cxnLst>
              <a:rect l="T12" t="T13" r="T14" b="T15"/>
              <a:pathLst>
                <a:path w="17" h="25">
                  <a:moveTo>
                    <a:pt x="16" y="24"/>
                  </a:moveTo>
                  <a:lnTo>
                    <a:pt x="16" y="0"/>
                  </a:lnTo>
                  <a:lnTo>
                    <a:pt x="0" y="0"/>
                  </a:lnTo>
                  <a:lnTo>
                    <a:pt x="0" y="24"/>
                  </a:lnTo>
                </a:path>
              </a:pathLst>
            </a:custGeom>
            <a:solidFill>
              <a:schemeClr val="bg2"/>
            </a:solidFill>
            <a:ln w="12700" cap="rnd" cmpd="sng">
              <a:solidFill>
                <a:srgbClr val="000000"/>
              </a:solidFill>
              <a:prstDash val="solid"/>
              <a:round/>
              <a:headEnd type="none" w="med" len="med"/>
              <a:tailEnd type="none" w="med" len="med"/>
            </a:ln>
          </p:spPr>
          <p:txBody>
            <a:bodyPr/>
            <a:lstStyle/>
            <a:p>
              <a:endParaRPr lang="en-US"/>
            </a:p>
          </p:txBody>
        </p:sp>
        <p:sp>
          <p:nvSpPr>
            <p:cNvPr id="21968" name="Freeform 18"/>
            <p:cNvSpPr>
              <a:spLocks/>
            </p:cNvSpPr>
            <p:nvPr/>
          </p:nvSpPr>
          <p:spPr bwMode="auto">
            <a:xfrm>
              <a:off x="946" y="3702"/>
              <a:ext cx="17" cy="25"/>
            </a:xfrm>
            <a:custGeom>
              <a:avLst/>
              <a:gdLst>
                <a:gd name="T0" fmla="*/ 16 w 17"/>
                <a:gd name="T1" fmla="*/ 24 h 25"/>
                <a:gd name="T2" fmla="*/ 16 w 17"/>
                <a:gd name="T3" fmla="*/ 0 h 25"/>
                <a:gd name="T4" fmla="*/ 0 w 17"/>
                <a:gd name="T5" fmla="*/ 0 h 25"/>
                <a:gd name="T6" fmla="*/ 0 w 17"/>
                <a:gd name="T7" fmla="*/ 24 h 25"/>
                <a:gd name="T8" fmla="*/ 0 60000 65536"/>
                <a:gd name="T9" fmla="*/ 0 60000 65536"/>
                <a:gd name="T10" fmla="*/ 0 60000 65536"/>
                <a:gd name="T11" fmla="*/ 0 60000 65536"/>
                <a:gd name="T12" fmla="*/ 0 w 17"/>
                <a:gd name="T13" fmla="*/ 0 h 25"/>
                <a:gd name="T14" fmla="*/ 17 w 17"/>
                <a:gd name="T15" fmla="*/ 25 h 25"/>
              </a:gdLst>
              <a:ahLst/>
              <a:cxnLst>
                <a:cxn ang="T8">
                  <a:pos x="T0" y="T1"/>
                </a:cxn>
                <a:cxn ang="T9">
                  <a:pos x="T2" y="T3"/>
                </a:cxn>
                <a:cxn ang="T10">
                  <a:pos x="T4" y="T5"/>
                </a:cxn>
                <a:cxn ang="T11">
                  <a:pos x="T6" y="T7"/>
                </a:cxn>
              </a:cxnLst>
              <a:rect l="T12" t="T13" r="T14" b="T15"/>
              <a:pathLst>
                <a:path w="17" h="25">
                  <a:moveTo>
                    <a:pt x="16" y="24"/>
                  </a:moveTo>
                  <a:lnTo>
                    <a:pt x="16" y="0"/>
                  </a:lnTo>
                  <a:lnTo>
                    <a:pt x="0" y="0"/>
                  </a:lnTo>
                  <a:lnTo>
                    <a:pt x="0" y="24"/>
                  </a:lnTo>
                </a:path>
              </a:pathLst>
            </a:custGeom>
            <a:solidFill>
              <a:schemeClr val="bg2"/>
            </a:solidFill>
            <a:ln w="12700" cap="rnd" cmpd="sng">
              <a:solidFill>
                <a:srgbClr val="000000"/>
              </a:solidFill>
              <a:prstDash val="solid"/>
              <a:round/>
              <a:headEnd type="none" w="med" len="med"/>
              <a:tailEnd type="none" w="med" len="med"/>
            </a:ln>
          </p:spPr>
          <p:txBody>
            <a:bodyPr/>
            <a:lstStyle/>
            <a:p>
              <a:endParaRPr lang="en-US"/>
            </a:p>
          </p:txBody>
        </p:sp>
        <p:sp>
          <p:nvSpPr>
            <p:cNvPr id="21969" name="Freeform 19"/>
            <p:cNvSpPr>
              <a:spLocks/>
            </p:cNvSpPr>
            <p:nvPr/>
          </p:nvSpPr>
          <p:spPr bwMode="auto">
            <a:xfrm>
              <a:off x="1089" y="3731"/>
              <a:ext cx="24" cy="20"/>
            </a:xfrm>
            <a:custGeom>
              <a:avLst/>
              <a:gdLst>
                <a:gd name="T0" fmla="*/ 23 w 24"/>
                <a:gd name="T1" fmla="*/ 0 h 20"/>
                <a:gd name="T2" fmla="*/ 23 w 24"/>
                <a:gd name="T3" fmla="*/ 6 h 20"/>
                <a:gd name="T4" fmla="*/ 0 w 24"/>
                <a:gd name="T5" fmla="*/ 19 h 20"/>
                <a:gd name="T6" fmla="*/ 0 w 24"/>
                <a:gd name="T7" fmla="*/ 6 h 20"/>
                <a:gd name="T8" fmla="*/ 23 w 24"/>
                <a:gd name="T9" fmla="*/ 0 h 20"/>
                <a:gd name="T10" fmla="*/ 0 60000 65536"/>
                <a:gd name="T11" fmla="*/ 0 60000 65536"/>
                <a:gd name="T12" fmla="*/ 0 60000 65536"/>
                <a:gd name="T13" fmla="*/ 0 60000 65536"/>
                <a:gd name="T14" fmla="*/ 0 60000 65536"/>
                <a:gd name="T15" fmla="*/ 0 w 24"/>
                <a:gd name="T16" fmla="*/ 0 h 20"/>
                <a:gd name="T17" fmla="*/ 24 w 24"/>
                <a:gd name="T18" fmla="*/ 20 h 20"/>
              </a:gdLst>
              <a:ahLst/>
              <a:cxnLst>
                <a:cxn ang="T10">
                  <a:pos x="T0" y="T1"/>
                </a:cxn>
                <a:cxn ang="T11">
                  <a:pos x="T2" y="T3"/>
                </a:cxn>
                <a:cxn ang="T12">
                  <a:pos x="T4" y="T5"/>
                </a:cxn>
                <a:cxn ang="T13">
                  <a:pos x="T6" y="T7"/>
                </a:cxn>
                <a:cxn ang="T14">
                  <a:pos x="T8" y="T9"/>
                </a:cxn>
              </a:cxnLst>
              <a:rect l="T15" t="T16" r="T17" b="T18"/>
              <a:pathLst>
                <a:path w="24" h="20">
                  <a:moveTo>
                    <a:pt x="23" y="0"/>
                  </a:moveTo>
                  <a:lnTo>
                    <a:pt x="23" y="6"/>
                  </a:lnTo>
                  <a:lnTo>
                    <a:pt x="0" y="19"/>
                  </a:lnTo>
                  <a:lnTo>
                    <a:pt x="0" y="6"/>
                  </a:lnTo>
                  <a:lnTo>
                    <a:pt x="23" y="0"/>
                  </a:lnTo>
                </a:path>
              </a:pathLst>
            </a:custGeom>
            <a:solidFill>
              <a:schemeClr val="bg2"/>
            </a:solidFill>
            <a:ln w="12700" cap="rnd" cmpd="sng">
              <a:solidFill>
                <a:srgbClr val="000000"/>
              </a:solidFill>
              <a:prstDash val="solid"/>
              <a:round/>
              <a:headEnd type="none" w="med" len="med"/>
              <a:tailEnd type="none" w="med" len="med"/>
            </a:ln>
          </p:spPr>
          <p:txBody>
            <a:bodyPr/>
            <a:lstStyle/>
            <a:p>
              <a:endParaRPr lang="en-US"/>
            </a:p>
          </p:txBody>
        </p:sp>
        <p:sp>
          <p:nvSpPr>
            <p:cNvPr id="21970" name="Rectangle 20"/>
            <p:cNvSpPr>
              <a:spLocks noChangeArrowheads="1"/>
            </p:cNvSpPr>
            <p:nvPr/>
          </p:nvSpPr>
          <p:spPr bwMode="auto">
            <a:xfrm>
              <a:off x="1009" y="3735"/>
              <a:ext cx="52" cy="8"/>
            </a:xfrm>
            <a:prstGeom prst="rect">
              <a:avLst/>
            </a:prstGeom>
            <a:solidFill>
              <a:schemeClr val="bg2"/>
            </a:solidFill>
            <a:ln w="12700">
              <a:solidFill>
                <a:srgbClr val="000000"/>
              </a:solidFill>
              <a:miter lim="800000"/>
              <a:headEnd/>
              <a:tailEnd/>
            </a:ln>
          </p:spPr>
          <p:txBody>
            <a:bodyPr wrap="none" anchor="ctr"/>
            <a:lstStyle/>
            <a:p>
              <a:endParaRPr lang="en-US"/>
            </a:p>
          </p:txBody>
        </p:sp>
        <p:sp>
          <p:nvSpPr>
            <p:cNvPr id="21971" name="Freeform 21"/>
            <p:cNvSpPr>
              <a:spLocks/>
            </p:cNvSpPr>
            <p:nvPr/>
          </p:nvSpPr>
          <p:spPr bwMode="auto">
            <a:xfrm>
              <a:off x="809" y="3738"/>
              <a:ext cx="352" cy="37"/>
            </a:xfrm>
            <a:custGeom>
              <a:avLst/>
              <a:gdLst>
                <a:gd name="T0" fmla="*/ 351 w 352"/>
                <a:gd name="T1" fmla="*/ 0 h 37"/>
                <a:gd name="T2" fmla="*/ 332 w 352"/>
                <a:gd name="T3" fmla="*/ 36 h 37"/>
                <a:gd name="T4" fmla="*/ 0 w 352"/>
                <a:gd name="T5" fmla="*/ 36 h 37"/>
                <a:gd name="T6" fmla="*/ 0 w 352"/>
                <a:gd name="T7" fmla="*/ 17 h 37"/>
                <a:gd name="T8" fmla="*/ 77 w 352"/>
                <a:gd name="T9" fmla="*/ 17 h 37"/>
                <a:gd name="T10" fmla="*/ 351 w 352"/>
                <a:gd name="T11" fmla="*/ 0 h 37"/>
                <a:gd name="T12" fmla="*/ 0 60000 65536"/>
                <a:gd name="T13" fmla="*/ 0 60000 65536"/>
                <a:gd name="T14" fmla="*/ 0 60000 65536"/>
                <a:gd name="T15" fmla="*/ 0 60000 65536"/>
                <a:gd name="T16" fmla="*/ 0 60000 65536"/>
                <a:gd name="T17" fmla="*/ 0 60000 65536"/>
                <a:gd name="T18" fmla="*/ 0 w 352"/>
                <a:gd name="T19" fmla="*/ 0 h 37"/>
                <a:gd name="T20" fmla="*/ 352 w 352"/>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52" h="37">
                  <a:moveTo>
                    <a:pt x="351" y="0"/>
                  </a:moveTo>
                  <a:lnTo>
                    <a:pt x="332" y="36"/>
                  </a:lnTo>
                  <a:lnTo>
                    <a:pt x="0" y="36"/>
                  </a:lnTo>
                  <a:lnTo>
                    <a:pt x="0" y="17"/>
                  </a:lnTo>
                  <a:lnTo>
                    <a:pt x="77" y="17"/>
                  </a:lnTo>
                  <a:lnTo>
                    <a:pt x="351" y="0"/>
                  </a:lnTo>
                </a:path>
              </a:pathLst>
            </a:custGeom>
            <a:solidFill>
              <a:schemeClr val="bg2"/>
            </a:solidFill>
            <a:ln w="12700" cap="rnd" cmpd="sng">
              <a:solidFill>
                <a:srgbClr val="000000"/>
              </a:solidFill>
              <a:prstDash val="solid"/>
              <a:round/>
              <a:headEnd type="none" w="med" len="med"/>
              <a:tailEnd type="none" w="med" len="med"/>
            </a:ln>
          </p:spPr>
          <p:txBody>
            <a:bodyPr/>
            <a:lstStyle/>
            <a:p>
              <a:endParaRPr lang="en-US"/>
            </a:p>
          </p:txBody>
        </p:sp>
        <p:sp>
          <p:nvSpPr>
            <p:cNvPr id="21972" name="Freeform 22"/>
            <p:cNvSpPr>
              <a:spLocks/>
            </p:cNvSpPr>
            <p:nvPr/>
          </p:nvSpPr>
          <p:spPr bwMode="auto">
            <a:xfrm>
              <a:off x="809" y="3738"/>
              <a:ext cx="352" cy="37"/>
            </a:xfrm>
            <a:custGeom>
              <a:avLst/>
              <a:gdLst>
                <a:gd name="T0" fmla="*/ 351 w 352"/>
                <a:gd name="T1" fmla="*/ 0 h 37"/>
                <a:gd name="T2" fmla="*/ 332 w 352"/>
                <a:gd name="T3" fmla="*/ 36 h 37"/>
                <a:gd name="T4" fmla="*/ 0 w 352"/>
                <a:gd name="T5" fmla="*/ 36 h 37"/>
                <a:gd name="T6" fmla="*/ 0 w 352"/>
                <a:gd name="T7" fmla="*/ 17 h 37"/>
                <a:gd name="T8" fmla="*/ 77 w 352"/>
                <a:gd name="T9" fmla="*/ 17 h 37"/>
                <a:gd name="T10" fmla="*/ 0 60000 65536"/>
                <a:gd name="T11" fmla="*/ 0 60000 65536"/>
                <a:gd name="T12" fmla="*/ 0 60000 65536"/>
                <a:gd name="T13" fmla="*/ 0 60000 65536"/>
                <a:gd name="T14" fmla="*/ 0 60000 65536"/>
                <a:gd name="T15" fmla="*/ 0 w 352"/>
                <a:gd name="T16" fmla="*/ 0 h 37"/>
                <a:gd name="T17" fmla="*/ 352 w 352"/>
                <a:gd name="T18" fmla="*/ 37 h 37"/>
              </a:gdLst>
              <a:ahLst/>
              <a:cxnLst>
                <a:cxn ang="T10">
                  <a:pos x="T0" y="T1"/>
                </a:cxn>
                <a:cxn ang="T11">
                  <a:pos x="T2" y="T3"/>
                </a:cxn>
                <a:cxn ang="T12">
                  <a:pos x="T4" y="T5"/>
                </a:cxn>
                <a:cxn ang="T13">
                  <a:pos x="T6" y="T7"/>
                </a:cxn>
                <a:cxn ang="T14">
                  <a:pos x="T8" y="T9"/>
                </a:cxn>
              </a:cxnLst>
              <a:rect l="T15" t="T16" r="T17" b="T18"/>
              <a:pathLst>
                <a:path w="352" h="37">
                  <a:moveTo>
                    <a:pt x="351" y="0"/>
                  </a:moveTo>
                  <a:lnTo>
                    <a:pt x="332" y="36"/>
                  </a:lnTo>
                  <a:lnTo>
                    <a:pt x="0" y="36"/>
                  </a:lnTo>
                  <a:lnTo>
                    <a:pt x="0" y="17"/>
                  </a:lnTo>
                  <a:lnTo>
                    <a:pt x="77" y="17"/>
                  </a:lnTo>
                </a:path>
              </a:pathLst>
            </a:custGeom>
            <a:solidFill>
              <a:schemeClr val="bg2"/>
            </a:solidFill>
            <a:ln w="12700" cap="rnd" cmpd="sng">
              <a:solidFill>
                <a:srgbClr val="000000"/>
              </a:solidFill>
              <a:prstDash val="solid"/>
              <a:round/>
              <a:headEnd type="none" w="med" len="med"/>
              <a:tailEnd type="none" w="med" len="med"/>
            </a:ln>
          </p:spPr>
          <p:txBody>
            <a:bodyPr/>
            <a:lstStyle/>
            <a:p>
              <a:endParaRPr lang="en-US"/>
            </a:p>
          </p:txBody>
        </p:sp>
        <p:sp>
          <p:nvSpPr>
            <p:cNvPr id="21973" name="Freeform 23"/>
            <p:cNvSpPr>
              <a:spLocks/>
            </p:cNvSpPr>
            <p:nvPr/>
          </p:nvSpPr>
          <p:spPr bwMode="auto">
            <a:xfrm>
              <a:off x="892" y="3738"/>
              <a:ext cx="269" cy="17"/>
            </a:xfrm>
            <a:custGeom>
              <a:avLst/>
              <a:gdLst>
                <a:gd name="T0" fmla="*/ 268 w 269"/>
                <a:gd name="T1" fmla="*/ 0 h 17"/>
                <a:gd name="T2" fmla="*/ 244 w 269"/>
                <a:gd name="T3" fmla="*/ 0 h 17"/>
                <a:gd name="T4" fmla="*/ 214 w 269"/>
                <a:gd name="T5" fmla="*/ 0 h 17"/>
                <a:gd name="T6" fmla="*/ 166 w 269"/>
                <a:gd name="T7" fmla="*/ 16 h 17"/>
                <a:gd name="T8" fmla="*/ 136 w 269"/>
                <a:gd name="T9" fmla="*/ 16 h 17"/>
                <a:gd name="T10" fmla="*/ 112 w 269"/>
                <a:gd name="T11" fmla="*/ 16 h 17"/>
                <a:gd name="T12" fmla="*/ 59 w 269"/>
                <a:gd name="T13" fmla="*/ 16 h 17"/>
                <a:gd name="T14" fmla="*/ 23 w 269"/>
                <a:gd name="T15" fmla="*/ 16 h 17"/>
                <a:gd name="T16" fmla="*/ 0 w 269"/>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9"/>
                <a:gd name="T28" fmla="*/ 0 h 17"/>
                <a:gd name="T29" fmla="*/ 269 w 269"/>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9" h="17">
                  <a:moveTo>
                    <a:pt x="268" y="0"/>
                  </a:moveTo>
                  <a:lnTo>
                    <a:pt x="244" y="0"/>
                  </a:lnTo>
                  <a:lnTo>
                    <a:pt x="214" y="0"/>
                  </a:lnTo>
                  <a:lnTo>
                    <a:pt x="166" y="16"/>
                  </a:lnTo>
                  <a:lnTo>
                    <a:pt x="136" y="16"/>
                  </a:lnTo>
                  <a:lnTo>
                    <a:pt x="112" y="16"/>
                  </a:lnTo>
                  <a:lnTo>
                    <a:pt x="59" y="16"/>
                  </a:lnTo>
                  <a:lnTo>
                    <a:pt x="23" y="16"/>
                  </a:lnTo>
                  <a:lnTo>
                    <a:pt x="0" y="16"/>
                  </a:lnTo>
                </a:path>
              </a:pathLst>
            </a:custGeom>
            <a:solidFill>
              <a:schemeClr val="bg2"/>
            </a:solidFill>
            <a:ln w="12700" cap="rnd" cmpd="sng">
              <a:solidFill>
                <a:srgbClr val="000000"/>
              </a:solidFill>
              <a:prstDash val="solid"/>
              <a:round/>
              <a:headEnd type="none" w="med" len="med"/>
              <a:tailEnd type="none" w="med" len="med"/>
            </a:ln>
          </p:spPr>
          <p:txBody>
            <a:bodyPr/>
            <a:lstStyle/>
            <a:p>
              <a:endParaRPr lang="en-US"/>
            </a:p>
          </p:txBody>
        </p:sp>
        <p:sp>
          <p:nvSpPr>
            <p:cNvPr id="21974" name="Freeform 24"/>
            <p:cNvSpPr>
              <a:spLocks/>
            </p:cNvSpPr>
            <p:nvPr/>
          </p:nvSpPr>
          <p:spPr bwMode="auto">
            <a:xfrm>
              <a:off x="892" y="3738"/>
              <a:ext cx="269" cy="17"/>
            </a:xfrm>
            <a:custGeom>
              <a:avLst/>
              <a:gdLst>
                <a:gd name="T0" fmla="*/ 268 w 269"/>
                <a:gd name="T1" fmla="*/ 0 h 17"/>
                <a:gd name="T2" fmla="*/ 255 w 269"/>
                <a:gd name="T3" fmla="*/ 0 h 17"/>
                <a:gd name="T4" fmla="*/ 238 w 269"/>
                <a:gd name="T5" fmla="*/ 0 h 17"/>
                <a:gd name="T6" fmla="*/ 226 w 269"/>
                <a:gd name="T7" fmla="*/ 0 h 17"/>
                <a:gd name="T8" fmla="*/ 220 w 269"/>
                <a:gd name="T9" fmla="*/ 0 h 17"/>
                <a:gd name="T10" fmla="*/ 202 w 269"/>
                <a:gd name="T11" fmla="*/ 0 h 17"/>
                <a:gd name="T12" fmla="*/ 190 w 269"/>
                <a:gd name="T13" fmla="*/ 0 h 17"/>
                <a:gd name="T14" fmla="*/ 178 w 269"/>
                <a:gd name="T15" fmla="*/ 16 h 17"/>
                <a:gd name="T16" fmla="*/ 160 w 269"/>
                <a:gd name="T17" fmla="*/ 16 h 17"/>
                <a:gd name="T18" fmla="*/ 155 w 269"/>
                <a:gd name="T19" fmla="*/ 16 h 17"/>
                <a:gd name="T20" fmla="*/ 148 w 269"/>
                <a:gd name="T21" fmla="*/ 16 h 17"/>
                <a:gd name="T22" fmla="*/ 131 w 269"/>
                <a:gd name="T23" fmla="*/ 16 h 17"/>
                <a:gd name="T24" fmla="*/ 125 w 269"/>
                <a:gd name="T25" fmla="*/ 16 h 17"/>
                <a:gd name="T26" fmla="*/ 112 w 269"/>
                <a:gd name="T27" fmla="*/ 16 h 17"/>
                <a:gd name="T28" fmla="*/ 101 w 269"/>
                <a:gd name="T29" fmla="*/ 16 h 17"/>
                <a:gd name="T30" fmla="*/ 89 w 269"/>
                <a:gd name="T31" fmla="*/ 16 h 17"/>
                <a:gd name="T32" fmla="*/ 83 w 269"/>
                <a:gd name="T33" fmla="*/ 16 h 17"/>
                <a:gd name="T34" fmla="*/ 71 w 269"/>
                <a:gd name="T35" fmla="*/ 16 h 17"/>
                <a:gd name="T36" fmla="*/ 53 w 269"/>
                <a:gd name="T37" fmla="*/ 16 h 17"/>
                <a:gd name="T38" fmla="*/ 41 w 269"/>
                <a:gd name="T39" fmla="*/ 16 h 17"/>
                <a:gd name="T40" fmla="*/ 36 w 269"/>
                <a:gd name="T41" fmla="*/ 16 h 17"/>
                <a:gd name="T42" fmla="*/ 12 w 269"/>
                <a:gd name="T43" fmla="*/ 16 h 17"/>
                <a:gd name="T44" fmla="*/ 0 w 269"/>
                <a:gd name="T45" fmla="*/ 16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9"/>
                <a:gd name="T70" fmla="*/ 0 h 17"/>
                <a:gd name="T71" fmla="*/ 269 w 269"/>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9" h="17">
                  <a:moveTo>
                    <a:pt x="268" y="0"/>
                  </a:moveTo>
                  <a:lnTo>
                    <a:pt x="255" y="0"/>
                  </a:lnTo>
                  <a:lnTo>
                    <a:pt x="238" y="0"/>
                  </a:lnTo>
                  <a:lnTo>
                    <a:pt x="226" y="0"/>
                  </a:lnTo>
                  <a:lnTo>
                    <a:pt x="220" y="0"/>
                  </a:lnTo>
                  <a:lnTo>
                    <a:pt x="202" y="0"/>
                  </a:lnTo>
                  <a:lnTo>
                    <a:pt x="190" y="0"/>
                  </a:lnTo>
                  <a:lnTo>
                    <a:pt x="178" y="16"/>
                  </a:lnTo>
                  <a:lnTo>
                    <a:pt x="160" y="16"/>
                  </a:lnTo>
                  <a:lnTo>
                    <a:pt x="155" y="16"/>
                  </a:lnTo>
                  <a:lnTo>
                    <a:pt x="148" y="16"/>
                  </a:lnTo>
                  <a:lnTo>
                    <a:pt x="131" y="16"/>
                  </a:lnTo>
                  <a:lnTo>
                    <a:pt x="125" y="16"/>
                  </a:lnTo>
                  <a:lnTo>
                    <a:pt x="112" y="16"/>
                  </a:lnTo>
                  <a:lnTo>
                    <a:pt x="101" y="16"/>
                  </a:lnTo>
                  <a:lnTo>
                    <a:pt x="89" y="16"/>
                  </a:lnTo>
                  <a:lnTo>
                    <a:pt x="83" y="16"/>
                  </a:lnTo>
                  <a:lnTo>
                    <a:pt x="71" y="16"/>
                  </a:lnTo>
                  <a:lnTo>
                    <a:pt x="53" y="16"/>
                  </a:lnTo>
                  <a:lnTo>
                    <a:pt x="41" y="16"/>
                  </a:lnTo>
                  <a:lnTo>
                    <a:pt x="36" y="16"/>
                  </a:lnTo>
                  <a:lnTo>
                    <a:pt x="12" y="16"/>
                  </a:lnTo>
                  <a:lnTo>
                    <a:pt x="0" y="16"/>
                  </a:lnTo>
                </a:path>
              </a:pathLst>
            </a:custGeom>
            <a:solidFill>
              <a:schemeClr val="bg2"/>
            </a:solidFill>
            <a:ln w="12700" cap="rnd" cmpd="sng">
              <a:solidFill>
                <a:srgbClr val="000000"/>
              </a:solidFill>
              <a:prstDash val="solid"/>
              <a:round/>
              <a:headEnd type="none" w="med" len="med"/>
              <a:tailEnd type="none" w="med" len="med"/>
            </a:ln>
          </p:spPr>
          <p:txBody>
            <a:bodyPr/>
            <a:lstStyle/>
            <a:p>
              <a:endParaRPr lang="en-US"/>
            </a:p>
          </p:txBody>
        </p:sp>
        <p:sp>
          <p:nvSpPr>
            <p:cNvPr id="21975" name="Line 25"/>
            <p:cNvSpPr>
              <a:spLocks noChangeShapeType="1"/>
            </p:cNvSpPr>
            <p:nvPr/>
          </p:nvSpPr>
          <p:spPr bwMode="auto">
            <a:xfrm flipV="1">
              <a:off x="891" y="3740"/>
              <a:ext cx="3" cy="26"/>
            </a:xfrm>
            <a:prstGeom prst="line">
              <a:avLst/>
            </a:prstGeom>
            <a:noFill/>
            <a:ln w="12700">
              <a:solidFill>
                <a:srgbClr val="000000"/>
              </a:solidFill>
              <a:round/>
              <a:headEnd/>
              <a:tailEnd/>
            </a:ln>
          </p:spPr>
          <p:txBody>
            <a:bodyPr wrap="none" anchor="ctr"/>
            <a:lstStyle/>
            <a:p>
              <a:endParaRPr lang="en-US"/>
            </a:p>
          </p:txBody>
        </p:sp>
        <p:sp>
          <p:nvSpPr>
            <p:cNvPr id="21976" name="Line 26"/>
            <p:cNvSpPr>
              <a:spLocks noChangeShapeType="1"/>
            </p:cNvSpPr>
            <p:nvPr/>
          </p:nvSpPr>
          <p:spPr bwMode="auto">
            <a:xfrm flipV="1">
              <a:off x="891" y="3740"/>
              <a:ext cx="3" cy="26"/>
            </a:xfrm>
            <a:prstGeom prst="line">
              <a:avLst/>
            </a:prstGeom>
            <a:noFill/>
            <a:ln w="12700">
              <a:solidFill>
                <a:srgbClr val="000000"/>
              </a:solidFill>
              <a:round/>
              <a:headEnd/>
              <a:tailEnd/>
            </a:ln>
          </p:spPr>
          <p:txBody>
            <a:bodyPr wrap="none" anchor="ctr"/>
            <a:lstStyle/>
            <a:p>
              <a:endParaRPr lang="en-US"/>
            </a:p>
          </p:txBody>
        </p:sp>
        <p:sp>
          <p:nvSpPr>
            <p:cNvPr id="21977" name="Rectangle 27"/>
            <p:cNvSpPr>
              <a:spLocks noChangeArrowheads="1"/>
            </p:cNvSpPr>
            <p:nvPr/>
          </p:nvSpPr>
          <p:spPr bwMode="auto">
            <a:xfrm>
              <a:off x="1009" y="3730"/>
              <a:ext cx="52" cy="8"/>
            </a:xfrm>
            <a:prstGeom prst="rect">
              <a:avLst/>
            </a:prstGeom>
            <a:solidFill>
              <a:schemeClr val="bg2"/>
            </a:solidFill>
            <a:ln w="12700">
              <a:solidFill>
                <a:srgbClr val="000000"/>
              </a:solidFill>
              <a:miter lim="800000"/>
              <a:headEnd/>
              <a:tailEnd/>
            </a:ln>
          </p:spPr>
          <p:txBody>
            <a:bodyPr wrap="none" anchor="ctr"/>
            <a:lstStyle/>
            <a:p>
              <a:endParaRPr lang="en-US"/>
            </a:p>
          </p:txBody>
        </p:sp>
        <p:sp>
          <p:nvSpPr>
            <p:cNvPr id="21978" name="Rectangle 28"/>
            <p:cNvSpPr>
              <a:spLocks noChangeArrowheads="1"/>
            </p:cNvSpPr>
            <p:nvPr/>
          </p:nvSpPr>
          <p:spPr bwMode="auto">
            <a:xfrm>
              <a:off x="1009" y="3724"/>
              <a:ext cx="39" cy="8"/>
            </a:xfrm>
            <a:prstGeom prst="rect">
              <a:avLst/>
            </a:prstGeom>
            <a:solidFill>
              <a:schemeClr val="bg2"/>
            </a:solidFill>
            <a:ln w="12700">
              <a:solidFill>
                <a:srgbClr val="000000"/>
              </a:solidFill>
              <a:miter lim="800000"/>
              <a:headEnd/>
              <a:tailEnd/>
            </a:ln>
          </p:spPr>
          <p:txBody>
            <a:bodyPr wrap="none" anchor="ctr"/>
            <a:lstStyle/>
            <a:p>
              <a:endParaRPr lang="en-US"/>
            </a:p>
          </p:txBody>
        </p:sp>
        <p:sp>
          <p:nvSpPr>
            <p:cNvPr id="21979" name="Rectangle 29"/>
            <p:cNvSpPr>
              <a:spLocks noChangeArrowheads="1"/>
            </p:cNvSpPr>
            <p:nvPr/>
          </p:nvSpPr>
          <p:spPr bwMode="auto">
            <a:xfrm>
              <a:off x="926" y="3735"/>
              <a:ext cx="63" cy="8"/>
            </a:xfrm>
            <a:prstGeom prst="rect">
              <a:avLst/>
            </a:prstGeom>
            <a:solidFill>
              <a:schemeClr val="bg2"/>
            </a:solidFill>
            <a:ln w="12700">
              <a:solidFill>
                <a:srgbClr val="000000"/>
              </a:solidFill>
              <a:miter lim="800000"/>
              <a:headEnd/>
              <a:tailEnd/>
            </a:ln>
          </p:spPr>
          <p:txBody>
            <a:bodyPr wrap="none" anchor="ctr"/>
            <a:lstStyle/>
            <a:p>
              <a:endParaRPr lang="en-US"/>
            </a:p>
          </p:txBody>
        </p:sp>
        <p:sp>
          <p:nvSpPr>
            <p:cNvPr id="21980" name="Rectangle 30"/>
            <p:cNvSpPr>
              <a:spLocks noChangeArrowheads="1"/>
            </p:cNvSpPr>
            <p:nvPr/>
          </p:nvSpPr>
          <p:spPr bwMode="auto">
            <a:xfrm>
              <a:off x="926" y="3730"/>
              <a:ext cx="45" cy="8"/>
            </a:xfrm>
            <a:prstGeom prst="rect">
              <a:avLst/>
            </a:prstGeom>
            <a:solidFill>
              <a:schemeClr val="bg2"/>
            </a:solidFill>
            <a:ln w="12700">
              <a:solidFill>
                <a:srgbClr val="000000"/>
              </a:solidFill>
              <a:miter lim="800000"/>
              <a:headEnd/>
              <a:tailEnd/>
            </a:ln>
          </p:spPr>
          <p:txBody>
            <a:bodyPr wrap="none" anchor="ctr"/>
            <a:lstStyle/>
            <a:p>
              <a:endParaRPr lang="en-US"/>
            </a:p>
          </p:txBody>
        </p:sp>
        <p:sp>
          <p:nvSpPr>
            <p:cNvPr id="21981" name="Oval 31"/>
            <p:cNvSpPr>
              <a:spLocks noChangeArrowheads="1"/>
            </p:cNvSpPr>
            <p:nvPr/>
          </p:nvSpPr>
          <p:spPr bwMode="auto">
            <a:xfrm>
              <a:off x="1027" y="3687"/>
              <a:ext cx="8" cy="10"/>
            </a:xfrm>
            <a:prstGeom prst="ellipse">
              <a:avLst/>
            </a:prstGeom>
            <a:solidFill>
              <a:schemeClr val="bg2"/>
            </a:solidFill>
            <a:ln w="12700">
              <a:solidFill>
                <a:srgbClr val="000000"/>
              </a:solidFill>
              <a:round/>
              <a:headEnd/>
              <a:tailEnd/>
            </a:ln>
          </p:spPr>
          <p:txBody>
            <a:bodyPr wrap="none" anchor="ctr"/>
            <a:lstStyle/>
            <a:p>
              <a:endParaRPr lang="en-US"/>
            </a:p>
          </p:txBody>
        </p:sp>
        <p:sp>
          <p:nvSpPr>
            <p:cNvPr id="21982" name="Line 32"/>
            <p:cNvSpPr>
              <a:spLocks noChangeShapeType="1"/>
            </p:cNvSpPr>
            <p:nvPr/>
          </p:nvSpPr>
          <p:spPr bwMode="auto">
            <a:xfrm flipV="1">
              <a:off x="1026" y="3686"/>
              <a:ext cx="0" cy="20"/>
            </a:xfrm>
            <a:prstGeom prst="line">
              <a:avLst/>
            </a:prstGeom>
            <a:noFill/>
            <a:ln w="12700">
              <a:solidFill>
                <a:srgbClr val="000000"/>
              </a:solidFill>
              <a:round/>
              <a:headEnd/>
              <a:tailEnd/>
            </a:ln>
          </p:spPr>
          <p:txBody>
            <a:bodyPr wrap="none" anchor="ctr"/>
            <a:lstStyle/>
            <a:p>
              <a:endParaRPr lang="en-US"/>
            </a:p>
          </p:txBody>
        </p:sp>
        <p:sp>
          <p:nvSpPr>
            <p:cNvPr id="21983" name="Line 33"/>
            <p:cNvSpPr>
              <a:spLocks noChangeShapeType="1"/>
            </p:cNvSpPr>
            <p:nvPr/>
          </p:nvSpPr>
          <p:spPr bwMode="auto">
            <a:xfrm flipV="1">
              <a:off x="1020" y="3668"/>
              <a:ext cx="0" cy="38"/>
            </a:xfrm>
            <a:prstGeom prst="line">
              <a:avLst/>
            </a:prstGeom>
            <a:noFill/>
            <a:ln w="12700">
              <a:solidFill>
                <a:srgbClr val="000000"/>
              </a:solidFill>
              <a:round/>
              <a:headEnd/>
              <a:tailEnd/>
            </a:ln>
          </p:spPr>
          <p:txBody>
            <a:bodyPr wrap="none" anchor="ctr"/>
            <a:lstStyle/>
            <a:p>
              <a:endParaRPr lang="en-US"/>
            </a:p>
          </p:txBody>
        </p:sp>
        <p:sp>
          <p:nvSpPr>
            <p:cNvPr id="21984" name="Line 34"/>
            <p:cNvSpPr>
              <a:spLocks noChangeShapeType="1"/>
            </p:cNvSpPr>
            <p:nvPr/>
          </p:nvSpPr>
          <p:spPr bwMode="auto">
            <a:xfrm flipH="1" flipV="1">
              <a:off x="1013" y="3679"/>
              <a:ext cx="20" cy="27"/>
            </a:xfrm>
            <a:prstGeom prst="line">
              <a:avLst/>
            </a:prstGeom>
            <a:noFill/>
            <a:ln w="12700">
              <a:solidFill>
                <a:srgbClr val="000000"/>
              </a:solidFill>
              <a:round/>
              <a:headEnd/>
              <a:tailEnd/>
            </a:ln>
          </p:spPr>
          <p:txBody>
            <a:bodyPr wrap="none" anchor="ctr"/>
            <a:lstStyle/>
            <a:p>
              <a:endParaRPr lang="en-US"/>
            </a:p>
          </p:txBody>
        </p:sp>
        <p:sp>
          <p:nvSpPr>
            <p:cNvPr id="21985" name="Line 35"/>
            <p:cNvSpPr>
              <a:spLocks noChangeShapeType="1"/>
            </p:cNvSpPr>
            <p:nvPr/>
          </p:nvSpPr>
          <p:spPr bwMode="auto">
            <a:xfrm flipV="1">
              <a:off x="1020" y="3686"/>
              <a:ext cx="0" cy="14"/>
            </a:xfrm>
            <a:prstGeom prst="line">
              <a:avLst/>
            </a:prstGeom>
            <a:noFill/>
            <a:ln w="12700">
              <a:solidFill>
                <a:srgbClr val="000000"/>
              </a:solidFill>
              <a:round/>
              <a:headEnd/>
              <a:tailEnd/>
            </a:ln>
          </p:spPr>
          <p:txBody>
            <a:bodyPr wrap="none" anchor="ctr"/>
            <a:lstStyle/>
            <a:p>
              <a:endParaRPr lang="en-US"/>
            </a:p>
          </p:txBody>
        </p:sp>
        <p:sp>
          <p:nvSpPr>
            <p:cNvPr id="21986" name="Line 36"/>
            <p:cNvSpPr>
              <a:spLocks noChangeShapeType="1"/>
            </p:cNvSpPr>
            <p:nvPr/>
          </p:nvSpPr>
          <p:spPr bwMode="auto">
            <a:xfrm>
              <a:off x="1015" y="3675"/>
              <a:ext cx="4" cy="0"/>
            </a:xfrm>
            <a:prstGeom prst="line">
              <a:avLst/>
            </a:prstGeom>
            <a:noFill/>
            <a:ln w="12700">
              <a:solidFill>
                <a:srgbClr val="000000"/>
              </a:solidFill>
              <a:round/>
              <a:headEnd/>
              <a:tailEnd/>
            </a:ln>
          </p:spPr>
          <p:txBody>
            <a:bodyPr wrap="none" anchor="ctr"/>
            <a:lstStyle/>
            <a:p>
              <a:endParaRPr lang="en-US"/>
            </a:p>
          </p:txBody>
        </p:sp>
        <p:sp>
          <p:nvSpPr>
            <p:cNvPr id="21987" name="Oval 37"/>
            <p:cNvSpPr>
              <a:spLocks noChangeArrowheads="1"/>
            </p:cNvSpPr>
            <p:nvPr/>
          </p:nvSpPr>
          <p:spPr bwMode="auto">
            <a:xfrm>
              <a:off x="1027" y="3676"/>
              <a:ext cx="8" cy="8"/>
            </a:xfrm>
            <a:prstGeom prst="ellipse">
              <a:avLst/>
            </a:prstGeom>
            <a:solidFill>
              <a:schemeClr val="bg2"/>
            </a:solidFill>
            <a:ln w="12700">
              <a:solidFill>
                <a:srgbClr val="000000"/>
              </a:solidFill>
              <a:round/>
              <a:headEnd/>
              <a:tailEnd/>
            </a:ln>
          </p:spPr>
          <p:txBody>
            <a:bodyPr wrap="none" anchor="ctr"/>
            <a:lstStyle/>
            <a:p>
              <a:endParaRPr lang="en-US"/>
            </a:p>
          </p:txBody>
        </p:sp>
        <p:sp>
          <p:nvSpPr>
            <p:cNvPr id="21988" name="Line 38"/>
            <p:cNvSpPr>
              <a:spLocks noChangeShapeType="1"/>
            </p:cNvSpPr>
            <p:nvPr/>
          </p:nvSpPr>
          <p:spPr bwMode="auto">
            <a:xfrm flipV="1">
              <a:off x="1014" y="3650"/>
              <a:ext cx="0" cy="26"/>
            </a:xfrm>
            <a:prstGeom prst="line">
              <a:avLst/>
            </a:prstGeom>
            <a:noFill/>
            <a:ln w="12700">
              <a:solidFill>
                <a:srgbClr val="000000"/>
              </a:solidFill>
              <a:round/>
              <a:headEnd/>
              <a:tailEnd/>
            </a:ln>
          </p:spPr>
          <p:txBody>
            <a:bodyPr wrap="none" anchor="ctr"/>
            <a:lstStyle/>
            <a:p>
              <a:endParaRPr lang="en-US"/>
            </a:p>
          </p:txBody>
        </p:sp>
        <p:sp>
          <p:nvSpPr>
            <p:cNvPr id="21989" name="Oval 39"/>
            <p:cNvSpPr>
              <a:spLocks noChangeArrowheads="1"/>
            </p:cNvSpPr>
            <p:nvPr/>
          </p:nvSpPr>
          <p:spPr bwMode="auto">
            <a:xfrm>
              <a:off x="944" y="3687"/>
              <a:ext cx="8" cy="10"/>
            </a:xfrm>
            <a:prstGeom prst="ellipse">
              <a:avLst/>
            </a:prstGeom>
            <a:solidFill>
              <a:schemeClr val="bg2"/>
            </a:solidFill>
            <a:ln w="12700">
              <a:solidFill>
                <a:srgbClr val="000000"/>
              </a:solidFill>
              <a:round/>
              <a:headEnd/>
              <a:tailEnd/>
            </a:ln>
          </p:spPr>
          <p:txBody>
            <a:bodyPr wrap="none" anchor="ctr"/>
            <a:lstStyle/>
            <a:p>
              <a:endParaRPr lang="en-US"/>
            </a:p>
          </p:txBody>
        </p:sp>
        <p:sp>
          <p:nvSpPr>
            <p:cNvPr id="21990" name="Line 40"/>
            <p:cNvSpPr>
              <a:spLocks noChangeShapeType="1"/>
            </p:cNvSpPr>
            <p:nvPr/>
          </p:nvSpPr>
          <p:spPr bwMode="auto">
            <a:xfrm>
              <a:off x="949" y="3696"/>
              <a:ext cx="0" cy="6"/>
            </a:xfrm>
            <a:prstGeom prst="line">
              <a:avLst/>
            </a:prstGeom>
            <a:noFill/>
            <a:ln w="12700">
              <a:solidFill>
                <a:srgbClr val="000000"/>
              </a:solidFill>
              <a:round/>
              <a:headEnd/>
              <a:tailEnd/>
            </a:ln>
          </p:spPr>
          <p:txBody>
            <a:bodyPr wrap="none" anchor="ctr"/>
            <a:lstStyle/>
            <a:p>
              <a:endParaRPr lang="en-US"/>
            </a:p>
          </p:txBody>
        </p:sp>
        <p:sp>
          <p:nvSpPr>
            <p:cNvPr id="21991" name="Line 41"/>
            <p:cNvSpPr>
              <a:spLocks noChangeShapeType="1"/>
            </p:cNvSpPr>
            <p:nvPr/>
          </p:nvSpPr>
          <p:spPr bwMode="auto">
            <a:xfrm flipV="1">
              <a:off x="955" y="3674"/>
              <a:ext cx="0" cy="32"/>
            </a:xfrm>
            <a:prstGeom prst="line">
              <a:avLst/>
            </a:prstGeom>
            <a:noFill/>
            <a:ln w="12700">
              <a:solidFill>
                <a:srgbClr val="000000"/>
              </a:solidFill>
              <a:round/>
              <a:headEnd/>
              <a:tailEnd/>
            </a:ln>
          </p:spPr>
          <p:txBody>
            <a:bodyPr wrap="none" anchor="ctr"/>
            <a:lstStyle/>
            <a:p>
              <a:endParaRPr lang="en-US"/>
            </a:p>
          </p:txBody>
        </p:sp>
        <p:sp>
          <p:nvSpPr>
            <p:cNvPr id="21992" name="Line 42"/>
            <p:cNvSpPr>
              <a:spLocks noChangeShapeType="1"/>
            </p:cNvSpPr>
            <p:nvPr/>
          </p:nvSpPr>
          <p:spPr bwMode="auto">
            <a:xfrm flipV="1">
              <a:off x="950" y="3692"/>
              <a:ext cx="4" cy="20"/>
            </a:xfrm>
            <a:prstGeom prst="line">
              <a:avLst/>
            </a:prstGeom>
            <a:noFill/>
            <a:ln w="12700">
              <a:solidFill>
                <a:srgbClr val="000000"/>
              </a:solidFill>
              <a:round/>
              <a:headEnd/>
              <a:tailEnd/>
            </a:ln>
          </p:spPr>
          <p:txBody>
            <a:bodyPr wrap="none" anchor="ctr"/>
            <a:lstStyle/>
            <a:p>
              <a:endParaRPr lang="en-US"/>
            </a:p>
          </p:txBody>
        </p:sp>
        <p:sp>
          <p:nvSpPr>
            <p:cNvPr id="21993" name="Oval 43"/>
            <p:cNvSpPr>
              <a:spLocks noChangeArrowheads="1"/>
            </p:cNvSpPr>
            <p:nvPr/>
          </p:nvSpPr>
          <p:spPr bwMode="auto">
            <a:xfrm>
              <a:off x="955" y="3681"/>
              <a:ext cx="8" cy="8"/>
            </a:xfrm>
            <a:prstGeom prst="ellipse">
              <a:avLst/>
            </a:prstGeom>
            <a:solidFill>
              <a:schemeClr val="bg2"/>
            </a:solidFill>
            <a:ln w="12700">
              <a:solidFill>
                <a:srgbClr val="000000"/>
              </a:solidFill>
              <a:round/>
              <a:headEnd/>
              <a:tailEnd/>
            </a:ln>
          </p:spPr>
          <p:txBody>
            <a:bodyPr wrap="none" anchor="ctr"/>
            <a:lstStyle/>
            <a:p>
              <a:endParaRPr lang="en-US"/>
            </a:p>
          </p:txBody>
        </p:sp>
      </p:grpSp>
      <p:grpSp>
        <p:nvGrpSpPr>
          <p:cNvPr id="4105" name="Group 44"/>
          <p:cNvGrpSpPr>
            <a:grpSpLocks/>
          </p:cNvGrpSpPr>
          <p:nvPr/>
        </p:nvGrpSpPr>
        <p:grpSpPr bwMode="auto">
          <a:xfrm rot="1452191">
            <a:off x="5695950" y="1322388"/>
            <a:ext cx="381000" cy="263525"/>
            <a:chOff x="1296" y="1344"/>
            <a:chExt cx="432" cy="346"/>
          </a:xfrm>
        </p:grpSpPr>
        <p:sp>
          <p:nvSpPr>
            <p:cNvPr id="21923" name="Freeform 45"/>
            <p:cNvSpPr>
              <a:spLocks/>
            </p:cNvSpPr>
            <p:nvPr/>
          </p:nvSpPr>
          <p:spPr bwMode="auto">
            <a:xfrm>
              <a:off x="1472" y="1514"/>
              <a:ext cx="111" cy="105"/>
            </a:xfrm>
            <a:custGeom>
              <a:avLst/>
              <a:gdLst>
                <a:gd name="T0" fmla="*/ 0 w 763"/>
                <a:gd name="T1" fmla="*/ 377 h 626"/>
                <a:gd name="T2" fmla="*/ 17 w 763"/>
                <a:gd name="T3" fmla="*/ 360 h 626"/>
                <a:gd name="T4" fmla="*/ 42 w 763"/>
                <a:gd name="T5" fmla="*/ 334 h 626"/>
                <a:gd name="T6" fmla="*/ 68 w 763"/>
                <a:gd name="T7" fmla="*/ 309 h 626"/>
                <a:gd name="T8" fmla="*/ 93 w 763"/>
                <a:gd name="T9" fmla="*/ 283 h 626"/>
                <a:gd name="T10" fmla="*/ 127 w 763"/>
                <a:gd name="T11" fmla="*/ 257 h 626"/>
                <a:gd name="T12" fmla="*/ 153 w 763"/>
                <a:gd name="T13" fmla="*/ 232 h 626"/>
                <a:gd name="T14" fmla="*/ 178 w 763"/>
                <a:gd name="T15" fmla="*/ 214 h 626"/>
                <a:gd name="T16" fmla="*/ 221 w 763"/>
                <a:gd name="T17" fmla="*/ 189 h 626"/>
                <a:gd name="T18" fmla="*/ 254 w 763"/>
                <a:gd name="T19" fmla="*/ 163 h 626"/>
                <a:gd name="T20" fmla="*/ 296 w 763"/>
                <a:gd name="T21" fmla="*/ 137 h 626"/>
                <a:gd name="T22" fmla="*/ 347 w 763"/>
                <a:gd name="T23" fmla="*/ 112 h 626"/>
                <a:gd name="T24" fmla="*/ 398 w 763"/>
                <a:gd name="T25" fmla="*/ 86 h 626"/>
                <a:gd name="T26" fmla="*/ 441 w 763"/>
                <a:gd name="T27" fmla="*/ 69 h 626"/>
                <a:gd name="T28" fmla="*/ 500 w 763"/>
                <a:gd name="T29" fmla="*/ 51 h 626"/>
                <a:gd name="T30" fmla="*/ 551 w 763"/>
                <a:gd name="T31" fmla="*/ 34 h 626"/>
                <a:gd name="T32" fmla="*/ 610 w 763"/>
                <a:gd name="T33" fmla="*/ 17 h 626"/>
                <a:gd name="T34" fmla="*/ 695 w 763"/>
                <a:gd name="T35" fmla="*/ 0 h 626"/>
                <a:gd name="T36" fmla="*/ 763 w 763"/>
                <a:gd name="T37" fmla="*/ 249 h 626"/>
                <a:gd name="T38" fmla="*/ 721 w 763"/>
                <a:gd name="T39" fmla="*/ 257 h 626"/>
                <a:gd name="T40" fmla="*/ 653 w 763"/>
                <a:gd name="T41" fmla="*/ 274 h 626"/>
                <a:gd name="T42" fmla="*/ 593 w 763"/>
                <a:gd name="T43" fmla="*/ 292 h 626"/>
                <a:gd name="T44" fmla="*/ 534 w 763"/>
                <a:gd name="T45" fmla="*/ 309 h 626"/>
                <a:gd name="T46" fmla="*/ 483 w 763"/>
                <a:gd name="T47" fmla="*/ 326 h 626"/>
                <a:gd name="T48" fmla="*/ 441 w 763"/>
                <a:gd name="T49" fmla="*/ 352 h 626"/>
                <a:gd name="T50" fmla="*/ 398 w 763"/>
                <a:gd name="T51" fmla="*/ 369 h 626"/>
                <a:gd name="T52" fmla="*/ 356 w 763"/>
                <a:gd name="T53" fmla="*/ 386 h 626"/>
                <a:gd name="T54" fmla="*/ 322 w 763"/>
                <a:gd name="T55" fmla="*/ 412 h 626"/>
                <a:gd name="T56" fmla="*/ 288 w 763"/>
                <a:gd name="T57" fmla="*/ 437 h 626"/>
                <a:gd name="T58" fmla="*/ 254 w 763"/>
                <a:gd name="T59" fmla="*/ 455 h 626"/>
                <a:gd name="T60" fmla="*/ 228 w 763"/>
                <a:gd name="T61" fmla="*/ 480 h 626"/>
                <a:gd name="T62" fmla="*/ 204 w 763"/>
                <a:gd name="T63" fmla="*/ 497 h 626"/>
                <a:gd name="T64" fmla="*/ 170 w 763"/>
                <a:gd name="T65" fmla="*/ 523 h 626"/>
                <a:gd name="T66" fmla="*/ 153 w 763"/>
                <a:gd name="T67" fmla="*/ 549 h 626"/>
                <a:gd name="T68" fmla="*/ 127 w 763"/>
                <a:gd name="T69" fmla="*/ 566 h 626"/>
                <a:gd name="T70" fmla="*/ 110 w 763"/>
                <a:gd name="T71" fmla="*/ 583 h 626"/>
                <a:gd name="T72" fmla="*/ 93 w 763"/>
                <a:gd name="T73" fmla="*/ 600 h 626"/>
                <a:gd name="T74" fmla="*/ 68 w 763"/>
                <a:gd name="T75" fmla="*/ 626 h 626"/>
                <a:gd name="T76" fmla="*/ 0 w 763"/>
                <a:gd name="T77" fmla="*/ 377 h 6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63"/>
                <a:gd name="T118" fmla="*/ 0 h 626"/>
                <a:gd name="T119" fmla="*/ 763 w 763"/>
                <a:gd name="T120" fmla="*/ 626 h 62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63" h="626">
                  <a:moveTo>
                    <a:pt x="0" y="377"/>
                  </a:moveTo>
                  <a:lnTo>
                    <a:pt x="17" y="360"/>
                  </a:lnTo>
                  <a:lnTo>
                    <a:pt x="42" y="334"/>
                  </a:lnTo>
                  <a:lnTo>
                    <a:pt x="68" y="309"/>
                  </a:lnTo>
                  <a:lnTo>
                    <a:pt x="93" y="283"/>
                  </a:lnTo>
                  <a:lnTo>
                    <a:pt x="127" y="257"/>
                  </a:lnTo>
                  <a:lnTo>
                    <a:pt x="153" y="232"/>
                  </a:lnTo>
                  <a:lnTo>
                    <a:pt x="178" y="214"/>
                  </a:lnTo>
                  <a:lnTo>
                    <a:pt x="221" y="189"/>
                  </a:lnTo>
                  <a:lnTo>
                    <a:pt x="254" y="163"/>
                  </a:lnTo>
                  <a:lnTo>
                    <a:pt x="296" y="137"/>
                  </a:lnTo>
                  <a:lnTo>
                    <a:pt x="347" y="112"/>
                  </a:lnTo>
                  <a:lnTo>
                    <a:pt x="398" y="86"/>
                  </a:lnTo>
                  <a:lnTo>
                    <a:pt x="441" y="69"/>
                  </a:lnTo>
                  <a:lnTo>
                    <a:pt x="500" y="51"/>
                  </a:lnTo>
                  <a:lnTo>
                    <a:pt x="551" y="34"/>
                  </a:lnTo>
                  <a:lnTo>
                    <a:pt x="610" y="17"/>
                  </a:lnTo>
                  <a:lnTo>
                    <a:pt x="695" y="0"/>
                  </a:lnTo>
                  <a:lnTo>
                    <a:pt x="763" y="249"/>
                  </a:lnTo>
                  <a:lnTo>
                    <a:pt x="721" y="257"/>
                  </a:lnTo>
                  <a:lnTo>
                    <a:pt x="653" y="274"/>
                  </a:lnTo>
                  <a:lnTo>
                    <a:pt x="593" y="292"/>
                  </a:lnTo>
                  <a:lnTo>
                    <a:pt x="534" y="309"/>
                  </a:lnTo>
                  <a:lnTo>
                    <a:pt x="483" y="326"/>
                  </a:lnTo>
                  <a:lnTo>
                    <a:pt x="441" y="352"/>
                  </a:lnTo>
                  <a:lnTo>
                    <a:pt x="398" y="369"/>
                  </a:lnTo>
                  <a:lnTo>
                    <a:pt x="356" y="386"/>
                  </a:lnTo>
                  <a:lnTo>
                    <a:pt x="322" y="412"/>
                  </a:lnTo>
                  <a:lnTo>
                    <a:pt x="288" y="437"/>
                  </a:lnTo>
                  <a:lnTo>
                    <a:pt x="254" y="455"/>
                  </a:lnTo>
                  <a:lnTo>
                    <a:pt x="228" y="480"/>
                  </a:lnTo>
                  <a:lnTo>
                    <a:pt x="204" y="497"/>
                  </a:lnTo>
                  <a:lnTo>
                    <a:pt x="170" y="523"/>
                  </a:lnTo>
                  <a:lnTo>
                    <a:pt x="153" y="549"/>
                  </a:lnTo>
                  <a:lnTo>
                    <a:pt x="127" y="566"/>
                  </a:lnTo>
                  <a:lnTo>
                    <a:pt x="110" y="583"/>
                  </a:lnTo>
                  <a:lnTo>
                    <a:pt x="93" y="600"/>
                  </a:lnTo>
                  <a:lnTo>
                    <a:pt x="68" y="626"/>
                  </a:lnTo>
                  <a:lnTo>
                    <a:pt x="0" y="377"/>
                  </a:lnTo>
                  <a:close/>
                </a:path>
              </a:pathLst>
            </a:custGeom>
            <a:solidFill>
              <a:srgbClr val="9F9F9F"/>
            </a:solidFill>
            <a:ln w="1588">
              <a:solidFill>
                <a:srgbClr val="000000"/>
              </a:solidFill>
              <a:prstDash val="solid"/>
              <a:round/>
              <a:headEnd/>
              <a:tailEnd/>
            </a:ln>
          </p:spPr>
          <p:txBody>
            <a:bodyPr/>
            <a:lstStyle/>
            <a:p>
              <a:endParaRPr lang="en-US"/>
            </a:p>
          </p:txBody>
        </p:sp>
        <p:sp>
          <p:nvSpPr>
            <p:cNvPr id="21924" name="Line 46"/>
            <p:cNvSpPr>
              <a:spLocks noChangeShapeType="1"/>
            </p:cNvSpPr>
            <p:nvPr/>
          </p:nvSpPr>
          <p:spPr bwMode="auto">
            <a:xfrm flipH="1">
              <a:off x="1502" y="1495"/>
              <a:ext cx="45" cy="78"/>
            </a:xfrm>
            <a:prstGeom prst="line">
              <a:avLst/>
            </a:prstGeom>
            <a:noFill/>
            <a:ln w="3175">
              <a:solidFill>
                <a:srgbClr val="5F5F5F"/>
              </a:solidFill>
              <a:round/>
              <a:headEnd/>
              <a:tailEnd/>
            </a:ln>
          </p:spPr>
          <p:txBody>
            <a:bodyPr/>
            <a:lstStyle/>
            <a:p>
              <a:endParaRPr lang="en-US"/>
            </a:p>
          </p:txBody>
        </p:sp>
        <p:sp>
          <p:nvSpPr>
            <p:cNvPr id="21925" name="Line 47"/>
            <p:cNvSpPr>
              <a:spLocks noChangeShapeType="1"/>
            </p:cNvSpPr>
            <p:nvPr/>
          </p:nvSpPr>
          <p:spPr bwMode="auto">
            <a:xfrm flipH="1" flipV="1">
              <a:off x="1500" y="1520"/>
              <a:ext cx="53" cy="23"/>
            </a:xfrm>
            <a:prstGeom prst="line">
              <a:avLst/>
            </a:prstGeom>
            <a:noFill/>
            <a:ln w="3175">
              <a:solidFill>
                <a:srgbClr val="5F5F5F"/>
              </a:solidFill>
              <a:round/>
              <a:headEnd/>
              <a:tailEnd/>
            </a:ln>
          </p:spPr>
          <p:txBody>
            <a:bodyPr/>
            <a:lstStyle/>
            <a:p>
              <a:endParaRPr lang="en-US"/>
            </a:p>
          </p:txBody>
        </p:sp>
        <p:sp>
          <p:nvSpPr>
            <p:cNvPr id="21926" name="Line 48"/>
            <p:cNvSpPr>
              <a:spLocks noChangeShapeType="1"/>
            </p:cNvSpPr>
            <p:nvPr/>
          </p:nvSpPr>
          <p:spPr bwMode="auto">
            <a:xfrm>
              <a:off x="1547" y="1493"/>
              <a:ext cx="6" cy="50"/>
            </a:xfrm>
            <a:prstGeom prst="line">
              <a:avLst/>
            </a:prstGeom>
            <a:noFill/>
            <a:ln w="3175">
              <a:solidFill>
                <a:srgbClr val="5F5F5F"/>
              </a:solidFill>
              <a:round/>
              <a:headEnd/>
              <a:tailEnd/>
            </a:ln>
          </p:spPr>
          <p:txBody>
            <a:bodyPr/>
            <a:lstStyle/>
            <a:p>
              <a:endParaRPr lang="en-US"/>
            </a:p>
          </p:txBody>
        </p:sp>
        <p:sp>
          <p:nvSpPr>
            <p:cNvPr id="21927" name="Line 49"/>
            <p:cNvSpPr>
              <a:spLocks noChangeShapeType="1"/>
            </p:cNvSpPr>
            <p:nvPr/>
          </p:nvSpPr>
          <p:spPr bwMode="auto">
            <a:xfrm flipH="1">
              <a:off x="1502" y="1543"/>
              <a:ext cx="51" cy="30"/>
            </a:xfrm>
            <a:prstGeom prst="line">
              <a:avLst/>
            </a:prstGeom>
            <a:noFill/>
            <a:ln w="3175">
              <a:solidFill>
                <a:srgbClr val="5F5F5F"/>
              </a:solidFill>
              <a:round/>
              <a:headEnd/>
              <a:tailEnd/>
            </a:ln>
          </p:spPr>
          <p:txBody>
            <a:bodyPr/>
            <a:lstStyle/>
            <a:p>
              <a:endParaRPr lang="en-US"/>
            </a:p>
          </p:txBody>
        </p:sp>
        <p:sp>
          <p:nvSpPr>
            <p:cNvPr id="21928" name="Line 50"/>
            <p:cNvSpPr>
              <a:spLocks noChangeShapeType="1"/>
            </p:cNvSpPr>
            <p:nvPr/>
          </p:nvSpPr>
          <p:spPr bwMode="auto">
            <a:xfrm flipH="1" flipV="1">
              <a:off x="1500" y="1519"/>
              <a:ext cx="2" cy="54"/>
            </a:xfrm>
            <a:prstGeom prst="line">
              <a:avLst/>
            </a:prstGeom>
            <a:noFill/>
            <a:ln w="3175">
              <a:solidFill>
                <a:srgbClr val="000000"/>
              </a:solidFill>
              <a:round/>
              <a:headEnd/>
              <a:tailEnd/>
            </a:ln>
          </p:spPr>
          <p:txBody>
            <a:bodyPr/>
            <a:lstStyle/>
            <a:p>
              <a:endParaRPr lang="en-US"/>
            </a:p>
          </p:txBody>
        </p:sp>
        <p:sp>
          <p:nvSpPr>
            <p:cNvPr id="21929" name="Line 51"/>
            <p:cNvSpPr>
              <a:spLocks noChangeShapeType="1"/>
            </p:cNvSpPr>
            <p:nvPr/>
          </p:nvSpPr>
          <p:spPr bwMode="auto">
            <a:xfrm flipV="1">
              <a:off x="1441" y="1473"/>
              <a:ext cx="138" cy="87"/>
            </a:xfrm>
            <a:prstGeom prst="line">
              <a:avLst/>
            </a:prstGeom>
            <a:noFill/>
            <a:ln w="6350">
              <a:solidFill>
                <a:srgbClr val="BFBFBF"/>
              </a:solidFill>
              <a:round/>
              <a:headEnd/>
              <a:tailEnd/>
            </a:ln>
          </p:spPr>
          <p:txBody>
            <a:bodyPr/>
            <a:lstStyle/>
            <a:p>
              <a:endParaRPr lang="en-US"/>
            </a:p>
          </p:txBody>
        </p:sp>
        <p:sp>
          <p:nvSpPr>
            <p:cNvPr id="21930" name="Line 52"/>
            <p:cNvSpPr>
              <a:spLocks noChangeShapeType="1"/>
            </p:cNvSpPr>
            <p:nvPr/>
          </p:nvSpPr>
          <p:spPr bwMode="auto">
            <a:xfrm flipV="1">
              <a:off x="1440" y="1473"/>
              <a:ext cx="139" cy="89"/>
            </a:xfrm>
            <a:prstGeom prst="line">
              <a:avLst/>
            </a:prstGeom>
            <a:noFill/>
            <a:ln w="1588">
              <a:solidFill>
                <a:srgbClr val="000000"/>
              </a:solidFill>
              <a:round/>
              <a:headEnd/>
              <a:tailEnd/>
            </a:ln>
          </p:spPr>
          <p:txBody>
            <a:bodyPr/>
            <a:lstStyle/>
            <a:p>
              <a:endParaRPr lang="en-US"/>
            </a:p>
          </p:txBody>
        </p:sp>
        <p:grpSp>
          <p:nvGrpSpPr>
            <p:cNvPr id="21931" name="Group 53"/>
            <p:cNvGrpSpPr>
              <a:grpSpLocks/>
            </p:cNvGrpSpPr>
            <p:nvPr/>
          </p:nvGrpSpPr>
          <p:grpSpPr bwMode="auto">
            <a:xfrm>
              <a:off x="1438" y="1424"/>
              <a:ext cx="106" cy="89"/>
              <a:chOff x="1438" y="1424"/>
              <a:chExt cx="106" cy="89"/>
            </a:xfrm>
          </p:grpSpPr>
          <p:sp>
            <p:nvSpPr>
              <p:cNvPr id="21961" name="Freeform 54"/>
              <p:cNvSpPr>
                <a:spLocks/>
              </p:cNvSpPr>
              <p:nvPr/>
            </p:nvSpPr>
            <p:spPr bwMode="auto">
              <a:xfrm>
                <a:off x="1438" y="1424"/>
                <a:ext cx="84" cy="89"/>
              </a:xfrm>
              <a:custGeom>
                <a:avLst/>
                <a:gdLst>
                  <a:gd name="T0" fmla="*/ 0 w 84"/>
                  <a:gd name="T1" fmla="*/ 42 h 89"/>
                  <a:gd name="T2" fmla="*/ 62 w 84"/>
                  <a:gd name="T3" fmla="*/ 0 h 89"/>
                  <a:gd name="T4" fmla="*/ 84 w 84"/>
                  <a:gd name="T5" fmla="*/ 48 h 89"/>
                  <a:gd name="T6" fmla="*/ 23 w 84"/>
                  <a:gd name="T7" fmla="*/ 89 h 89"/>
                  <a:gd name="T8" fmla="*/ 0 w 84"/>
                  <a:gd name="T9" fmla="*/ 42 h 89"/>
                  <a:gd name="T10" fmla="*/ 0 60000 65536"/>
                  <a:gd name="T11" fmla="*/ 0 60000 65536"/>
                  <a:gd name="T12" fmla="*/ 0 60000 65536"/>
                  <a:gd name="T13" fmla="*/ 0 60000 65536"/>
                  <a:gd name="T14" fmla="*/ 0 60000 65536"/>
                  <a:gd name="T15" fmla="*/ 0 w 84"/>
                  <a:gd name="T16" fmla="*/ 0 h 89"/>
                  <a:gd name="T17" fmla="*/ 84 w 84"/>
                  <a:gd name="T18" fmla="*/ 89 h 89"/>
                </a:gdLst>
                <a:ahLst/>
                <a:cxnLst>
                  <a:cxn ang="T10">
                    <a:pos x="T0" y="T1"/>
                  </a:cxn>
                  <a:cxn ang="T11">
                    <a:pos x="T2" y="T3"/>
                  </a:cxn>
                  <a:cxn ang="T12">
                    <a:pos x="T4" y="T5"/>
                  </a:cxn>
                  <a:cxn ang="T13">
                    <a:pos x="T6" y="T7"/>
                  </a:cxn>
                  <a:cxn ang="T14">
                    <a:pos x="T8" y="T9"/>
                  </a:cxn>
                </a:cxnLst>
                <a:rect l="T15" t="T16" r="T17" b="T18"/>
                <a:pathLst>
                  <a:path w="84" h="89">
                    <a:moveTo>
                      <a:pt x="0" y="42"/>
                    </a:moveTo>
                    <a:lnTo>
                      <a:pt x="62" y="0"/>
                    </a:lnTo>
                    <a:lnTo>
                      <a:pt x="84" y="48"/>
                    </a:lnTo>
                    <a:lnTo>
                      <a:pt x="23" y="89"/>
                    </a:lnTo>
                    <a:lnTo>
                      <a:pt x="0" y="42"/>
                    </a:lnTo>
                    <a:close/>
                  </a:path>
                </a:pathLst>
              </a:custGeom>
              <a:solidFill>
                <a:srgbClr val="BFDFFF"/>
              </a:solidFill>
              <a:ln w="1588">
                <a:solidFill>
                  <a:srgbClr val="000000"/>
                </a:solidFill>
                <a:prstDash val="solid"/>
                <a:round/>
                <a:headEnd/>
                <a:tailEnd/>
              </a:ln>
            </p:spPr>
            <p:txBody>
              <a:bodyPr/>
              <a:lstStyle/>
              <a:p>
                <a:endParaRPr lang="en-US"/>
              </a:p>
            </p:txBody>
          </p:sp>
          <p:sp>
            <p:nvSpPr>
              <p:cNvPr id="21962" name="Freeform 55"/>
              <p:cNvSpPr>
                <a:spLocks/>
              </p:cNvSpPr>
              <p:nvPr/>
            </p:nvSpPr>
            <p:spPr bwMode="auto">
              <a:xfrm>
                <a:off x="1500" y="1424"/>
                <a:ext cx="44" cy="53"/>
              </a:xfrm>
              <a:custGeom>
                <a:avLst/>
                <a:gdLst>
                  <a:gd name="T0" fmla="*/ 0 w 313"/>
                  <a:gd name="T1" fmla="*/ 0 h 317"/>
                  <a:gd name="T2" fmla="*/ 228 w 313"/>
                  <a:gd name="T3" fmla="*/ 163 h 317"/>
                  <a:gd name="T4" fmla="*/ 313 w 313"/>
                  <a:gd name="T5" fmla="*/ 317 h 317"/>
                  <a:gd name="T6" fmla="*/ 160 w 313"/>
                  <a:gd name="T7" fmla="*/ 283 h 317"/>
                  <a:gd name="T8" fmla="*/ 0 w 313"/>
                  <a:gd name="T9" fmla="*/ 0 h 317"/>
                  <a:gd name="T10" fmla="*/ 0 60000 65536"/>
                  <a:gd name="T11" fmla="*/ 0 60000 65536"/>
                  <a:gd name="T12" fmla="*/ 0 60000 65536"/>
                  <a:gd name="T13" fmla="*/ 0 60000 65536"/>
                  <a:gd name="T14" fmla="*/ 0 60000 65536"/>
                  <a:gd name="T15" fmla="*/ 0 w 313"/>
                  <a:gd name="T16" fmla="*/ 0 h 317"/>
                  <a:gd name="T17" fmla="*/ 313 w 313"/>
                  <a:gd name="T18" fmla="*/ 317 h 317"/>
                </a:gdLst>
                <a:ahLst/>
                <a:cxnLst>
                  <a:cxn ang="T10">
                    <a:pos x="T0" y="T1"/>
                  </a:cxn>
                  <a:cxn ang="T11">
                    <a:pos x="T2" y="T3"/>
                  </a:cxn>
                  <a:cxn ang="T12">
                    <a:pos x="T4" y="T5"/>
                  </a:cxn>
                  <a:cxn ang="T13">
                    <a:pos x="T6" y="T7"/>
                  </a:cxn>
                  <a:cxn ang="T14">
                    <a:pos x="T8" y="T9"/>
                  </a:cxn>
                </a:cxnLst>
                <a:rect l="T15" t="T16" r="T17" b="T18"/>
                <a:pathLst>
                  <a:path w="313" h="317">
                    <a:moveTo>
                      <a:pt x="0" y="0"/>
                    </a:moveTo>
                    <a:lnTo>
                      <a:pt x="228" y="163"/>
                    </a:lnTo>
                    <a:lnTo>
                      <a:pt x="313" y="317"/>
                    </a:lnTo>
                    <a:lnTo>
                      <a:pt x="160" y="283"/>
                    </a:lnTo>
                    <a:lnTo>
                      <a:pt x="0" y="0"/>
                    </a:lnTo>
                    <a:close/>
                  </a:path>
                </a:pathLst>
              </a:custGeom>
              <a:solidFill>
                <a:srgbClr val="BFBFBF"/>
              </a:solidFill>
              <a:ln w="1588">
                <a:solidFill>
                  <a:srgbClr val="000000"/>
                </a:solidFill>
                <a:prstDash val="solid"/>
                <a:round/>
                <a:headEnd/>
                <a:tailEnd/>
              </a:ln>
            </p:spPr>
            <p:txBody>
              <a:bodyPr/>
              <a:lstStyle/>
              <a:p>
                <a:endParaRPr lang="en-US"/>
              </a:p>
            </p:txBody>
          </p:sp>
          <p:sp>
            <p:nvSpPr>
              <p:cNvPr id="21963" name="Freeform 56"/>
              <p:cNvSpPr>
                <a:spLocks/>
              </p:cNvSpPr>
              <p:nvPr/>
            </p:nvSpPr>
            <p:spPr bwMode="auto">
              <a:xfrm>
                <a:off x="1462" y="1472"/>
                <a:ext cx="82" cy="41"/>
              </a:xfrm>
              <a:custGeom>
                <a:avLst/>
                <a:gdLst>
                  <a:gd name="T0" fmla="*/ 0 w 560"/>
                  <a:gd name="T1" fmla="*/ 249 h 249"/>
                  <a:gd name="T2" fmla="*/ 415 w 560"/>
                  <a:gd name="T3" fmla="*/ 0 h 249"/>
                  <a:gd name="T4" fmla="*/ 560 w 560"/>
                  <a:gd name="T5" fmla="*/ 26 h 249"/>
                  <a:gd name="T6" fmla="*/ 255 w 560"/>
                  <a:gd name="T7" fmla="*/ 197 h 249"/>
                  <a:gd name="T8" fmla="*/ 0 w 560"/>
                  <a:gd name="T9" fmla="*/ 249 h 249"/>
                  <a:gd name="T10" fmla="*/ 0 60000 65536"/>
                  <a:gd name="T11" fmla="*/ 0 60000 65536"/>
                  <a:gd name="T12" fmla="*/ 0 60000 65536"/>
                  <a:gd name="T13" fmla="*/ 0 60000 65536"/>
                  <a:gd name="T14" fmla="*/ 0 60000 65536"/>
                  <a:gd name="T15" fmla="*/ 0 w 560"/>
                  <a:gd name="T16" fmla="*/ 0 h 249"/>
                  <a:gd name="T17" fmla="*/ 560 w 560"/>
                  <a:gd name="T18" fmla="*/ 249 h 249"/>
                </a:gdLst>
                <a:ahLst/>
                <a:cxnLst>
                  <a:cxn ang="T10">
                    <a:pos x="T0" y="T1"/>
                  </a:cxn>
                  <a:cxn ang="T11">
                    <a:pos x="T2" y="T3"/>
                  </a:cxn>
                  <a:cxn ang="T12">
                    <a:pos x="T4" y="T5"/>
                  </a:cxn>
                  <a:cxn ang="T13">
                    <a:pos x="T6" y="T7"/>
                  </a:cxn>
                  <a:cxn ang="T14">
                    <a:pos x="T8" y="T9"/>
                  </a:cxn>
                </a:cxnLst>
                <a:rect l="T15" t="T16" r="T17" b="T18"/>
                <a:pathLst>
                  <a:path w="560" h="249">
                    <a:moveTo>
                      <a:pt x="0" y="249"/>
                    </a:moveTo>
                    <a:lnTo>
                      <a:pt x="415" y="0"/>
                    </a:lnTo>
                    <a:lnTo>
                      <a:pt x="560" y="26"/>
                    </a:lnTo>
                    <a:lnTo>
                      <a:pt x="255" y="197"/>
                    </a:lnTo>
                    <a:lnTo>
                      <a:pt x="0" y="249"/>
                    </a:lnTo>
                    <a:close/>
                  </a:path>
                </a:pathLst>
              </a:custGeom>
              <a:solidFill>
                <a:srgbClr val="9F9F9F"/>
              </a:solidFill>
              <a:ln w="1588">
                <a:solidFill>
                  <a:srgbClr val="000000"/>
                </a:solidFill>
                <a:prstDash val="solid"/>
                <a:round/>
                <a:headEnd/>
                <a:tailEnd/>
              </a:ln>
            </p:spPr>
            <p:txBody>
              <a:bodyPr/>
              <a:lstStyle/>
              <a:p>
                <a:endParaRPr lang="en-US"/>
              </a:p>
            </p:txBody>
          </p:sp>
        </p:grpSp>
        <p:grpSp>
          <p:nvGrpSpPr>
            <p:cNvPr id="21932" name="Group 57"/>
            <p:cNvGrpSpPr>
              <a:grpSpLocks/>
            </p:cNvGrpSpPr>
            <p:nvPr/>
          </p:nvGrpSpPr>
          <p:grpSpPr bwMode="auto">
            <a:xfrm>
              <a:off x="1457" y="1443"/>
              <a:ext cx="45" cy="42"/>
              <a:chOff x="1660" y="1492"/>
              <a:chExt cx="35" cy="42"/>
            </a:xfrm>
          </p:grpSpPr>
          <p:sp>
            <p:nvSpPr>
              <p:cNvPr id="21959" name="Oval 58"/>
              <p:cNvSpPr>
                <a:spLocks noChangeArrowheads="1"/>
              </p:cNvSpPr>
              <p:nvPr/>
            </p:nvSpPr>
            <p:spPr bwMode="auto">
              <a:xfrm>
                <a:off x="1660" y="1508"/>
                <a:ext cx="17" cy="26"/>
              </a:xfrm>
              <a:prstGeom prst="ellipse">
                <a:avLst/>
              </a:prstGeom>
              <a:solidFill>
                <a:srgbClr val="3F7FFF"/>
              </a:solidFill>
              <a:ln w="1588">
                <a:noFill/>
                <a:round/>
                <a:headEnd/>
                <a:tailEnd/>
              </a:ln>
            </p:spPr>
            <p:txBody>
              <a:bodyPr/>
              <a:lstStyle/>
              <a:p>
                <a:endParaRPr lang="en-US"/>
              </a:p>
            </p:txBody>
          </p:sp>
          <p:sp>
            <p:nvSpPr>
              <p:cNvPr id="21960" name="Oval 59"/>
              <p:cNvSpPr>
                <a:spLocks noChangeArrowheads="1"/>
              </p:cNvSpPr>
              <p:nvPr/>
            </p:nvSpPr>
            <p:spPr bwMode="auto">
              <a:xfrm>
                <a:off x="1678" y="1492"/>
                <a:ext cx="17" cy="27"/>
              </a:xfrm>
              <a:prstGeom prst="ellipse">
                <a:avLst/>
              </a:prstGeom>
              <a:solidFill>
                <a:srgbClr val="3F7FFF"/>
              </a:solidFill>
              <a:ln w="1588">
                <a:noFill/>
                <a:round/>
                <a:headEnd/>
                <a:tailEnd/>
              </a:ln>
            </p:spPr>
            <p:txBody>
              <a:bodyPr/>
              <a:lstStyle/>
              <a:p>
                <a:endParaRPr lang="en-US"/>
              </a:p>
            </p:txBody>
          </p:sp>
        </p:grpSp>
        <p:sp>
          <p:nvSpPr>
            <p:cNvPr id="21933" name="Freeform 60"/>
            <p:cNvSpPr>
              <a:spLocks/>
            </p:cNvSpPr>
            <p:nvPr/>
          </p:nvSpPr>
          <p:spPr bwMode="auto">
            <a:xfrm>
              <a:off x="1296" y="1507"/>
              <a:ext cx="175" cy="183"/>
            </a:xfrm>
            <a:custGeom>
              <a:avLst/>
              <a:gdLst>
                <a:gd name="T0" fmla="*/ 0 w 1207"/>
                <a:gd name="T1" fmla="*/ 505 h 1097"/>
                <a:gd name="T2" fmla="*/ 867 w 1207"/>
                <a:gd name="T3" fmla="*/ 0 h 1097"/>
                <a:gd name="T4" fmla="*/ 1207 w 1207"/>
                <a:gd name="T5" fmla="*/ 591 h 1097"/>
                <a:gd name="T6" fmla="*/ 340 w 1207"/>
                <a:gd name="T7" fmla="*/ 1097 h 1097"/>
                <a:gd name="T8" fmla="*/ 0 w 1207"/>
                <a:gd name="T9" fmla="*/ 505 h 1097"/>
                <a:gd name="T10" fmla="*/ 0 60000 65536"/>
                <a:gd name="T11" fmla="*/ 0 60000 65536"/>
                <a:gd name="T12" fmla="*/ 0 60000 65536"/>
                <a:gd name="T13" fmla="*/ 0 60000 65536"/>
                <a:gd name="T14" fmla="*/ 0 60000 65536"/>
                <a:gd name="T15" fmla="*/ 0 w 1207"/>
                <a:gd name="T16" fmla="*/ 0 h 1097"/>
                <a:gd name="T17" fmla="*/ 1207 w 1207"/>
                <a:gd name="T18" fmla="*/ 1097 h 1097"/>
              </a:gdLst>
              <a:ahLst/>
              <a:cxnLst>
                <a:cxn ang="T10">
                  <a:pos x="T0" y="T1"/>
                </a:cxn>
                <a:cxn ang="T11">
                  <a:pos x="T2" y="T3"/>
                </a:cxn>
                <a:cxn ang="T12">
                  <a:pos x="T4" y="T5"/>
                </a:cxn>
                <a:cxn ang="T13">
                  <a:pos x="T6" y="T7"/>
                </a:cxn>
                <a:cxn ang="T14">
                  <a:pos x="T8" y="T9"/>
                </a:cxn>
              </a:cxnLst>
              <a:rect l="T15" t="T16" r="T17" b="T18"/>
              <a:pathLst>
                <a:path w="1207" h="1097">
                  <a:moveTo>
                    <a:pt x="0" y="505"/>
                  </a:moveTo>
                  <a:lnTo>
                    <a:pt x="867" y="0"/>
                  </a:lnTo>
                  <a:lnTo>
                    <a:pt x="1207" y="591"/>
                  </a:lnTo>
                  <a:lnTo>
                    <a:pt x="340" y="1097"/>
                  </a:lnTo>
                  <a:lnTo>
                    <a:pt x="0" y="505"/>
                  </a:lnTo>
                  <a:close/>
                </a:path>
              </a:pathLst>
            </a:custGeom>
            <a:solidFill>
              <a:srgbClr val="969696"/>
            </a:solidFill>
            <a:ln w="1588">
              <a:solidFill>
                <a:srgbClr val="000000"/>
              </a:solidFill>
              <a:prstDash val="solid"/>
              <a:round/>
              <a:headEnd/>
              <a:tailEnd/>
            </a:ln>
          </p:spPr>
          <p:txBody>
            <a:bodyPr/>
            <a:lstStyle/>
            <a:p>
              <a:endParaRPr lang="en-US"/>
            </a:p>
          </p:txBody>
        </p:sp>
        <p:grpSp>
          <p:nvGrpSpPr>
            <p:cNvPr id="21934" name="Group 61"/>
            <p:cNvGrpSpPr>
              <a:grpSpLocks/>
            </p:cNvGrpSpPr>
            <p:nvPr/>
          </p:nvGrpSpPr>
          <p:grpSpPr bwMode="auto">
            <a:xfrm>
              <a:off x="1306" y="1523"/>
              <a:ext cx="153" cy="153"/>
              <a:chOff x="1545" y="1572"/>
              <a:chExt cx="117" cy="153"/>
            </a:xfrm>
          </p:grpSpPr>
          <p:grpSp>
            <p:nvGrpSpPr>
              <p:cNvPr id="21948" name="Group 62"/>
              <p:cNvGrpSpPr>
                <a:grpSpLocks/>
              </p:cNvGrpSpPr>
              <p:nvPr/>
            </p:nvGrpSpPr>
            <p:grpSpPr bwMode="auto">
              <a:xfrm>
                <a:off x="1554" y="1572"/>
                <a:ext cx="101" cy="153"/>
                <a:chOff x="1554" y="1572"/>
                <a:chExt cx="101" cy="153"/>
              </a:xfrm>
            </p:grpSpPr>
            <p:sp>
              <p:nvSpPr>
                <p:cNvPr id="21954" name="Line 63"/>
                <p:cNvSpPr>
                  <a:spLocks noChangeShapeType="1"/>
                </p:cNvSpPr>
                <p:nvPr/>
              </p:nvSpPr>
              <p:spPr bwMode="auto">
                <a:xfrm>
                  <a:off x="1617" y="1572"/>
                  <a:ext cx="38" cy="97"/>
                </a:xfrm>
                <a:prstGeom prst="line">
                  <a:avLst/>
                </a:prstGeom>
                <a:noFill/>
                <a:ln w="3175">
                  <a:solidFill>
                    <a:srgbClr val="5F5F5F"/>
                  </a:solidFill>
                  <a:round/>
                  <a:headEnd/>
                  <a:tailEnd/>
                </a:ln>
              </p:spPr>
              <p:txBody>
                <a:bodyPr/>
                <a:lstStyle/>
                <a:p>
                  <a:endParaRPr lang="en-US"/>
                </a:p>
              </p:txBody>
            </p:sp>
            <p:sp>
              <p:nvSpPr>
                <p:cNvPr id="21955" name="Line 64"/>
                <p:cNvSpPr>
                  <a:spLocks noChangeShapeType="1"/>
                </p:cNvSpPr>
                <p:nvPr/>
              </p:nvSpPr>
              <p:spPr bwMode="auto">
                <a:xfrm>
                  <a:off x="1601" y="1586"/>
                  <a:ext cx="38" cy="96"/>
                </a:xfrm>
                <a:prstGeom prst="line">
                  <a:avLst/>
                </a:prstGeom>
                <a:noFill/>
                <a:ln w="3175">
                  <a:solidFill>
                    <a:srgbClr val="5F5F5F"/>
                  </a:solidFill>
                  <a:round/>
                  <a:headEnd/>
                  <a:tailEnd/>
                </a:ln>
              </p:spPr>
              <p:txBody>
                <a:bodyPr/>
                <a:lstStyle/>
                <a:p>
                  <a:endParaRPr lang="en-US"/>
                </a:p>
              </p:txBody>
            </p:sp>
            <p:sp>
              <p:nvSpPr>
                <p:cNvPr id="21956" name="Line 65"/>
                <p:cNvSpPr>
                  <a:spLocks noChangeShapeType="1"/>
                </p:cNvSpPr>
                <p:nvPr/>
              </p:nvSpPr>
              <p:spPr bwMode="auto">
                <a:xfrm>
                  <a:off x="1585" y="1599"/>
                  <a:ext cx="38" cy="97"/>
                </a:xfrm>
                <a:prstGeom prst="line">
                  <a:avLst/>
                </a:prstGeom>
                <a:noFill/>
                <a:ln w="3175">
                  <a:solidFill>
                    <a:srgbClr val="5F5F5F"/>
                  </a:solidFill>
                  <a:round/>
                  <a:headEnd/>
                  <a:tailEnd/>
                </a:ln>
              </p:spPr>
              <p:txBody>
                <a:bodyPr/>
                <a:lstStyle/>
                <a:p>
                  <a:endParaRPr lang="en-US"/>
                </a:p>
              </p:txBody>
            </p:sp>
            <p:sp>
              <p:nvSpPr>
                <p:cNvPr id="21957" name="Line 66"/>
                <p:cNvSpPr>
                  <a:spLocks noChangeShapeType="1"/>
                </p:cNvSpPr>
                <p:nvPr/>
              </p:nvSpPr>
              <p:spPr bwMode="auto">
                <a:xfrm>
                  <a:off x="1569" y="1612"/>
                  <a:ext cx="39" cy="99"/>
                </a:xfrm>
                <a:prstGeom prst="line">
                  <a:avLst/>
                </a:prstGeom>
                <a:noFill/>
                <a:ln w="3175">
                  <a:solidFill>
                    <a:srgbClr val="5F5F5F"/>
                  </a:solidFill>
                  <a:round/>
                  <a:headEnd/>
                  <a:tailEnd/>
                </a:ln>
              </p:spPr>
              <p:txBody>
                <a:bodyPr/>
                <a:lstStyle/>
                <a:p>
                  <a:endParaRPr lang="en-US"/>
                </a:p>
              </p:txBody>
            </p:sp>
            <p:sp>
              <p:nvSpPr>
                <p:cNvPr id="21958" name="Line 67"/>
                <p:cNvSpPr>
                  <a:spLocks noChangeShapeType="1"/>
                </p:cNvSpPr>
                <p:nvPr/>
              </p:nvSpPr>
              <p:spPr bwMode="auto">
                <a:xfrm>
                  <a:off x="1554" y="1628"/>
                  <a:ext cx="37" cy="97"/>
                </a:xfrm>
                <a:prstGeom prst="line">
                  <a:avLst/>
                </a:prstGeom>
                <a:noFill/>
                <a:ln w="3175">
                  <a:solidFill>
                    <a:srgbClr val="5F5F5F"/>
                  </a:solidFill>
                  <a:round/>
                  <a:headEnd/>
                  <a:tailEnd/>
                </a:ln>
              </p:spPr>
              <p:txBody>
                <a:bodyPr/>
                <a:lstStyle/>
                <a:p>
                  <a:endParaRPr lang="en-US"/>
                </a:p>
              </p:txBody>
            </p:sp>
          </p:grpSp>
          <p:grpSp>
            <p:nvGrpSpPr>
              <p:cNvPr id="21949" name="Group 68"/>
              <p:cNvGrpSpPr>
                <a:grpSpLocks/>
              </p:cNvGrpSpPr>
              <p:nvPr/>
            </p:nvGrpSpPr>
            <p:grpSpPr bwMode="auto">
              <a:xfrm>
                <a:off x="1545" y="1578"/>
                <a:ext cx="117" cy="140"/>
                <a:chOff x="1545" y="1578"/>
                <a:chExt cx="117" cy="140"/>
              </a:xfrm>
            </p:grpSpPr>
            <p:sp>
              <p:nvSpPr>
                <p:cNvPr id="21950" name="Line 69"/>
                <p:cNvSpPr>
                  <a:spLocks noChangeShapeType="1"/>
                </p:cNvSpPr>
                <p:nvPr/>
              </p:nvSpPr>
              <p:spPr bwMode="auto">
                <a:xfrm flipV="1">
                  <a:off x="1545" y="1578"/>
                  <a:ext cx="96" cy="83"/>
                </a:xfrm>
                <a:prstGeom prst="line">
                  <a:avLst/>
                </a:prstGeom>
                <a:noFill/>
                <a:ln w="3175">
                  <a:solidFill>
                    <a:srgbClr val="5F5F5F"/>
                  </a:solidFill>
                  <a:round/>
                  <a:headEnd/>
                  <a:tailEnd/>
                </a:ln>
              </p:spPr>
              <p:txBody>
                <a:bodyPr/>
                <a:lstStyle/>
                <a:p>
                  <a:endParaRPr lang="en-US"/>
                </a:p>
              </p:txBody>
            </p:sp>
            <p:sp>
              <p:nvSpPr>
                <p:cNvPr id="21951" name="Line 70"/>
                <p:cNvSpPr>
                  <a:spLocks noChangeShapeType="1"/>
                </p:cNvSpPr>
                <p:nvPr/>
              </p:nvSpPr>
              <p:spPr bwMode="auto">
                <a:xfrm flipV="1">
                  <a:off x="1553" y="1596"/>
                  <a:ext cx="94" cy="83"/>
                </a:xfrm>
                <a:prstGeom prst="line">
                  <a:avLst/>
                </a:prstGeom>
                <a:noFill/>
                <a:ln w="3175">
                  <a:solidFill>
                    <a:srgbClr val="5F5F5F"/>
                  </a:solidFill>
                  <a:round/>
                  <a:headEnd/>
                  <a:tailEnd/>
                </a:ln>
              </p:spPr>
              <p:txBody>
                <a:bodyPr/>
                <a:lstStyle/>
                <a:p>
                  <a:endParaRPr lang="en-US"/>
                </a:p>
              </p:txBody>
            </p:sp>
            <p:sp>
              <p:nvSpPr>
                <p:cNvPr id="21952" name="Line 71"/>
                <p:cNvSpPr>
                  <a:spLocks noChangeShapeType="1"/>
                </p:cNvSpPr>
                <p:nvPr/>
              </p:nvSpPr>
              <p:spPr bwMode="auto">
                <a:xfrm flipV="1">
                  <a:off x="1561" y="1615"/>
                  <a:ext cx="94" cy="84"/>
                </a:xfrm>
                <a:prstGeom prst="line">
                  <a:avLst/>
                </a:prstGeom>
                <a:noFill/>
                <a:ln w="3175">
                  <a:solidFill>
                    <a:srgbClr val="5F5F5F"/>
                  </a:solidFill>
                  <a:round/>
                  <a:headEnd/>
                  <a:tailEnd/>
                </a:ln>
              </p:spPr>
              <p:txBody>
                <a:bodyPr/>
                <a:lstStyle/>
                <a:p>
                  <a:endParaRPr lang="en-US"/>
                </a:p>
              </p:txBody>
            </p:sp>
            <p:sp>
              <p:nvSpPr>
                <p:cNvPr id="21953" name="Line 72"/>
                <p:cNvSpPr>
                  <a:spLocks noChangeShapeType="1"/>
                </p:cNvSpPr>
                <p:nvPr/>
              </p:nvSpPr>
              <p:spPr bwMode="auto">
                <a:xfrm flipV="1">
                  <a:off x="1568" y="1635"/>
                  <a:ext cx="94" cy="83"/>
                </a:xfrm>
                <a:prstGeom prst="line">
                  <a:avLst/>
                </a:prstGeom>
                <a:noFill/>
                <a:ln w="3175">
                  <a:solidFill>
                    <a:srgbClr val="5F5F5F"/>
                  </a:solidFill>
                  <a:round/>
                  <a:headEnd/>
                  <a:tailEnd/>
                </a:ln>
              </p:spPr>
              <p:txBody>
                <a:bodyPr/>
                <a:lstStyle/>
                <a:p>
                  <a:endParaRPr lang="en-US"/>
                </a:p>
              </p:txBody>
            </p:sp>
          </p:grpSp>
        </p:grpSp>
        <p:grpSp>
          <p:nvGrpSpPr>
            <p:cNvPr id="21935" name="Group 73"/>
            <p:cNvGrpSpPr>
              <a:grpSpLocks/>
            </p:cNvGrpSpPr>
            <p:nvPr/>
          </p:nvGrpSpPr>
          <p:grpSpPr bwMode="auto">
            <a:xfrm>
              <a:off x="1552" y="1344"/>
              <a:ext cx="176" cy="183"/>
              <a:chOff x="1552" y="1344"/>
              <a:chExt cx="176" cy="183"/>
            </a:xfrm>
          </p:grpSpPr>
          <p:sp>
            <p:nvSpPr>
              <p:cNvPr id="21938" name="Freeform 74"/>
              <p:cNvSpPr>
                <a:spLocks/>
              </p:cNvSpPr>
              <p:nvPr/>
            </p:nvSpPr>
            <p:spPr bwMode="auto">
              <a:xfrm>
                <a:off x="1552" y="1344"/>
                <a:ext cx="176" cy="183"/>
              </a:xfrm>
              <a:custGeom>
                <a:avLst/>
                <a:gdLst>
                  <a:gd name="T0" fmla="*/ 0 w 1215"/>
                  <a:gd name="T1" fmla="*/ 506 h 1096"/>
                  <a:gd name="T2" fmla="*/ 866 w 1215"/>
                  <a:gd name="T3" fmla="*/ 0 h 1096"/>
                  <a:gd name="T4" fmla="*/ 1215 w 1215"/>
                  <a:gd name="T5" fmla="*/ 591 h 1096"/>
                  <a:gd name="T6" fmla="*/ 348 w 1215"/>
                  <a:gd name="T7" fmla="*/ 1096 h 1096"/>
                  <a:gd name="T8" fmla="*/ 0 w 1215"/>
                  <a:gd name="T9" fmla="*/ 506 h 1096"/>
                  <a:gd name="T10" fmla="*/ 0 60000 65536"/>
                  <a:gd name="T11" fmla="*/ 0 60000 65536"/>
                  <a:gd name="T12" fmla="*/ 0 60000 65536"/>
                  <a:gd name="T13" fmla="*/ 0 60000 65536"/>
                  <a:gd name="T14" fmla="*/ 0 60000 65536"/>
                  <a:gd name="T15" fmla="*/ 0 w 1215"/>
                  <a:gd name="T16" fmla="*/ 0 h 1096"/>
                  <a:gd name="T17" fmla="*/ 1215 w 1215"/>
                  <a:gd name="T18" fmla="*/ 1096 h 1096"/>
                </a:gdLst>
                <a:ahLst/>
                <a:cxnLst>
                  <a:cxn ang="T10">
                    <a:pos x="T0" y="T1"/>
                  </a:cxn>
                  <a:cxn ang="T11">
                    <a:pos x="T2" y="T3"/>
                  </a:cxn>
                  <a:cxn ang="T12">
                    <a:pos x="T4" y="T5"/>
                  </a:cxn>
                  <a:cxn ang="T13">
                    <a:pos x="T6" y="T7"/>
                  </a:cxn>
                  <a:cxn ang="T14">
                    <a:pos x="T8" y="T9"/>
                  </a:cxn>
                </a:cxnLst>
                <a:rect l="T15" t="T16" r="T17" b="T18"/>
                <a:pathLst>
                  <a:path w="1215" h="1096">
                    <a:moveTo>
                      <a:pt x="0" y="506"/>
                    </a:moveTo>
                    <a:lnTo>
                      <a:pt x="866" y="0"/>
                    </a:lnTo>
                    <a:lnTo>
                      <a:pt x="1215" y="591"/>
                    </a:lnTo>
                    <a:lnTo>
                      <a:pt x="348" y="1096"/>
                    </a:lnTo>
                    <a:lnTo>
                      <a:pt x="0" y="506"/>
                    </a:lnTo>
                    <a:close/>
                  </a:path>
                </a:pathLst>
              </a:custGeom>
              <a:solidFill>
                <a:srgbClr val="969696"/>
              </a:solidFill>
              <a:ln w="1588">
                <a:solidFill>
                  <a:srgbClr val="000000"/>
                </a:solidFill>
                <a:prstDash val="solid"/>
                <a:round/>
                <a:headEnd/>
                <a:tailEnd/>
              </a:ln>
            </p:spPr>
            <p:txBody>
              <a:bodyPr/>
              <a:lstStyle/>
              <a:p>
                <a:endParaRPr lang="en-US"/>
              </a:p>
            </p:txBody>
          </p:sp>
          <p:sp>
            <p:nvSpPr>
              <p:cNvPr id="21939" name="Line 75"/>
              <p:cNvSpPr>
                <a:spLocks noChangeShapeType="1"/>
              </p:cNvSpPr>
              <p:nvPr/>
            </p:nvSpPr>
            <p:spPr bwMode="auto">
              <a:xfrm>
                <a:off x="1656" y="1360"/>
                <a:ext cx="50" cy="97"/>
              </a:xfrm>
              <a:prstGeom prst="line">
                <a:avLst/>
              </a:prstGeom>
              <a:noFill/>
              <a:ln w="3175">
                <a:solidFill>
                  <a:srgbClr val="5F5F5F"/>
                </a:solidFill>
                <a:round/>
                <a:headEnd/>
                <a:tailEnd/>
              </a:ln>
            </p:spPr>
            <p:txBody>
              <a:bodyPr/>
              <a:lstStyle/>
              <a:p>
                <a:endParaRPr lang="en-US"/>
              </a:p>
            </p:txBody>
          </p:sp>
          <p:sp>
            <p:nvSpPr>
              <p:cNvPr id="21940" name="Line 76"/>
              <p:cNvSpPr>
                <a:spLocks noChangeShapeType="1"/>
              </p:cNvSpPr>
              <p:nvPr/>
            </p:nvSpPr>
            <p:spPr bwMode="auto">
              <a:xfrm>
                <a:off x="1635" y="1374"/>
                <a:ext cx="50" cy="96"/>
              </a:xfrm>
              <a:prstGeom prst="line">
                <a:avLst/>
              </a:prstGeom>
              <a:noFill/>
              <a:ln w="3175">
                <a:solidFill>
                  <a:srgbClr val="5F5F5F"/>
                </a:solidFill>
                <a:round/>
                <a:headEnd/>
                <a:tailEnd/>
              </a:ln>
            </p:spPr>
            <p:txBody>
              <a:bodyPr/>
              <a:lstStyle/>
              <a:p>
                <a:endParaRPr lang="en-US"/>
              </a:p>
            </p:txBody>
          </p:sp>
          <p:sp>
            <p:nvSpPr>
              <p:cNvPr id="21941" name="Line 77"/>
              <p:cNvSpPr>
                <a:spLocks noChangeShapeType="1"/>
              </p:cNvSpPr>
              <p:nvPr/>
            </p:nvSpPr>
            <p:spPr bwMode="auto">
              <a:xfrm>
                <a:off x="1615" y="1387"/>
                <a:ext cx="50" cy="98"/>
              </a:xfrm>
              <a:prstGeom prst="line">
                <a:avLst/>
              </a:prstGeom>
              <a:noFill/>
              <a:ln w="3175">
                <a:solidFill>
                  <a:srgbClr val="5F5F5F"/>
                </a:solidFill>
                <a:round/>
                <a:headEnd/>
                <a:tailEnd/>
              </a:ln>
            </p:spPr>
            <p:txBody>
              <a:bodyPr/>
              <a:lstStyle/>
              <a:p>
                <a:endParaRPr lang="en-US"/>
              </a:p>
            </p:txBody>
          </p:sp>
          <p:sp>
            <p:nvSpPr>
              <p:cNvPr id="21942" name="Line 78"/>
              <p:cNvSpPr>
                <a:spLocks noChangeShapeType="1"/>
              </p:cNvSpPr>
              <p:nvPr/>
            </p:nvSpPr>
            <p:spPr bwMode="auto">
              <a:xfrm>
                <a:off x="1594" y="1400"/>
                <a:ext cx="51" cy="99"/>
              </a:xfrm>
              <a:prstGeom prst="line">
                <a:avLst/>
              </a:prstGeom>
              <a:noFill/>
              <a:ln w="3175">
                <a:solidFill>
                  <a:srgbClr val="5F5F5F"/>
                </a:solidFill>
                <a:round/>
                <a:headEnd/>
                <a:tailEnd/>
              </a:ln>
            </p:spPr>
            <p:txBody>
              <a:bodyPr/>
              <a:lstStyle/>
              <a:p>
                <a:endParaRPr lang="en-US"/>
              </a:p>
            </p:txBody>
          </p:sp>
          <p:sp>
            <p:nvSpPr>
              <p:cNvPr id="21943" name="Line 79"/>
              <p:cNvSpPr>
                <a:spLocks noChangeShapeType="1"/>
              </p:cNvSpPr>
              <p:nvPr/>
            </p:nvSpPr>
            <p:spPr bwMode="auto">
              <a:xfrm>
                <a:off x="1574" y="1416"/>
                <a:ext cx="50" cy="97"/>
              </a:xfrm>
              <a:prstGeom prst="line">
                <a:avLst/>
              </a:prstGeom>
              <a:noFill/>
              <a:ln w="3175">
                <a:solidFill>
                  <a:srgbClr val="5F5F5F"/>
                </a:solidFill>
                <a:round/>
                <a:headEnd/>
                <a:tailEnd/>
              </a:ln>
            </p:spPr>
            <p:txBody>
              <a:bodyPr/>
              <a:lstStyle/>
              <a:p>
                <a:endParaRPr lang="en-US"/>
              </a:p>
            </p:txBody>
          </p:sp>
          <p:sp>
            <p:nvSpPr>
              <p:cNvPr id="21944" name="Line 80"/>
              <p:cNvSpPr>
                <a:spLocks noChangeShapeType="1"/>
              </p:cNvSpPr>
              <p:nvPr/>
            </p:nvSpPr>
            <p:spPr bwMode="auto">
              <a:xfrm flipV="1">
                <a:off x="1564" y="1366"/>
                <a:ext cx="123" cy="83"/>
              </a:xfrm>
              <a:prstGeom prst="line">
                <a:avLst/>
              </a:prstGeom>
              <a:noFill/>
              <a:ln w="3175">
                <a:solidFill>
                  <a:srgbClr val="5F5F5F"/>
                </a:solidFill>
                <a:round/>
                <a:headEnd/>
                <a:tailEnd/>
              </a:ln>
            </p:spPr>
            <p:txBody>
              <a:bodyPr/>
              <a:lstStyle/>
              <a:p>
                <a:endParaRPr lang="en-US"/>
              </a:p>
            </p:txBody>
          </p:sp>
          <p:sp>
            <p:nvSpPr>
              <p:cNvPr id="21945" name="Line 81"/>
              <p:cNvSpPr>
                <a:spLocks noChangeShapeType="1"/>
              </p:cNvSpPr>
              <p:nvPr/>
            </p:nvSpPr>
            <p:spPr bwMode="auto">
              <a:xfrm flipV="1">
                <a:off x="1574" y="1384"/>
                <a:ext cx="123" cy="83"/>
              </a:xfrm>
              <a:prstGeom prst="line">
                <a:avLst/>
              </a:prstGeom>
              <a:noFill/>
              <a:ln w="3175">
                <a:solidFill>
                  <a:srgbClr val="5F5F5F"/>
                </a:solidFill>
                <a:round/>
                <a:headEnd/>
                <a:tailEnd/>
              </a:ln>
            </p:spPr>
            <p:txBody>
              <a:bodyPr/>
              <a:lstStyle/>
              <a:p>
                <a:endParaRPr lang="en-US"/>
              </a:p>
            </p:txBody>
          </p:sp>
          <p:sp>
            <p:nvSpPr>
              <p:cNvPr id="21946" name="Line 82"/>
              <p:cNvSpPr>
                <a:spLocks noChangeShapeType="1"/>
              </p:cNvSpPr>
              <p:nvPr/>
            </p:nvSpPr>
            <p:spPr bwMode="auto">
              <a:xfrm flipV="1">
                <a:off x="1583" y="1403"/>
                <a:ext cx="124" cy="84"/>
              </a:xfrm>
              <a:prstGeom prst="line">
                <a:avLst/>
              </a:prstGeom>
              <a:noFill/>
              <a:ln w="3175">
                <a:solidFill>
                  <a:srgbClr val="5F5F5F"/>
                </a:solidFill>
                <a:round/>
                <a:headEnd/>
                <a:tailEnd/>
              </a:ln>
            </p:spPr>
            <p:txBody>
              <a:bodyPr/>
              <a:lstStyle/>
              <a:p>
                <a:endParaRPr lang="en-US"/>
              </a:p>
            </p:txBody>
          </p:sp>
          <p:sp>
            <p:nvSpPr>
              <p:cNvPr id="21947" name="Line 83"/>
              <p:cNvSpPr>
                <a:spLocks noChangeShapeType="1"/>
              </p:cNvSpPr>
              <p:nvPr/>
            </p:nvSpPr>
            <p:spPr bwMode="auto">
              <a:xfrm flipV="1">
                <a:off x="1593" y="1423"/>
                <a:ext cx="123" cy="83"/>
              </a:xfrm>
              <a:prstGeom prst="line">
                <a:avLst/>
              </a:prstGeom>
              <a:noFill/>
              <a:ln w="3175">
                <a:solidFill>
                  <a:srgbClr val="5F5F5F"/>
                </a:solidFill>
                <a:round/>
                <a:headEnd/>
                <a:tailEnd/>
              </a:ln>
            </p:spPr>
            <p:txBody>
              <a:bodyPr/>
              <a:lstStyle/>
              <a:p>
                <a:endParaRPr lang="en-US"/>
              </a:p>
            </p:txBody>
          </p:sp>
        </p:grpSp>
        <p:sp>
          <p:nvSpPr>
            <p:cNvPr id="21936" name="Freeform 84"/>
            <p:cNvSpPr>
              <a:spLocks/>
            </p:cNvSpPr>
            <p:nvPr/>
          </p:nvSpPr>
          <p:spPr bwMode="auto">
            <a:xfrm>
              <a:off x="1477" y="1485"/>
              <a:ext cx="40" cy="82"/>
            </a:xfrm>
            <a:custGeom>
              <a:avLst/>
              <a:gdLst>
                <a:gd name="T0" fmla="*/ 93 w 271"/>
                <a:gd name="T1" fmla="*/ 0 h 496"/>
                <a:gd name="T2" fmla="*/ 271 w 271"/>
                <a:gd name="T3" fmla="*/ 0 h 496"/>
                <a:gd name="T4" fmla="*/ 237 w 271"/>
                <a:gd name="T5" fmla="*/ 69 h 496"/>
                <a:gd name="T6" fmla="*/ 220 w 271"/>
                <a:gd name="T7" fmla="*/ 137 h 496"/>
                <a:gd name="T8" fmla="*/ 203 w 271"/>
                <a:gd name="T9" fmla="*/ 213 h 496"/>
                <a:gd name="T10" fmla="*/ 194 w 271"/>
                <a:gd name="T11" fmla="*/ 265 h 496"/>
                <a:gd name="T12" fmla="*/ 194 w 271"/>
                <a:gd name="T13" fmla="*/ 333 h 496"/>
                <a:gd name="T14" fmla="*/ 194 w 271"/>
                <a:gd name="T15" fmla="*/ 376 h 496"/>
                <a:gd name="T16" fmla="*/ 194 w 271"/>
                <a:gd name="T17" fmla="*/ 419 h 496"/>
                <a:gd name="T18" fmla="*/ 203 w 271"/>
                <a:gd name="T19" fmla="*/ 453 h 496"/>
                <a:gd name="T20" fmla="*/ 211 w 271"/>
                <a:gd name="T21" fmla="*/ 496 h 496"/>
                <a:gd name="T22" fmla="*/ 8 w 271"/>
                <a:gd name="T23" fmla="*/ 496 h 496"/>
                <a:gd name="T24" fmla="*/ 8 w 271"/>
                <a:gd name="T25" fmla="*/ 462 h 496"/>
                <a:gd name="T26" fmla="*/ 0 w 271"/>
                <a:gd name="T27" fmla="*/ 428 h 496"/>
                <a:gd name="T28" fmla="*/ 0 w 271"/>
                <a:gd name="T29" fmla="*/ 385 h 496"/>
                <a:gd name="T30" fmla="*/ 0 w 271"/>
                <a:gd name="T31" fmla="*/ 342 h 496"/>
                <a:gd name="T32" fmla="*/ 0 w 271"/>
                <a:gd name="T33" fmla="*/ 308 h 496"/>
                <a:gd name="T34" fmla="*/ 0 w 271"/>
                <a:gd name="T35" fmla="*/ 273 h 496"/>
                <a:gd name="T36" fmla="*/ 8 w 271"/>
                <a:gd name="T37" fmla="*/ 230 h 496"/>
                <a:gd name="T38" fmla="*/ 17 w 271"/>
                <a:gd name="T39" fmla="*/ 196 h 496"/>
                <a:gd name="T40" fmla="*/ 25 w 271"/>
                <a:gd name="T41" fmla="*/ 154 h 496"/>
                <a:gd name="T42" fmla="*/ 42 w 271"/>
                <a:gd name="T43" fmla="*/ 111 h 496"/>
                <a:gd name="T44" fmla="*/ 59 w 271"/>
                <a:gd name="T45" fmla="*/ 77 h 496"/>
                <a:gd name="T46" fmla="*/ 76 w 271"/>
                <a:gd name="T47" fmla="*/ 34 h 496"/>
                <a:gd name="T48" fmla="*/ 93 w 271"/>
                <a:gd name="T49" fmla="*/ 0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1"/>
                <a:gd name="T76" fmla="*/ 0 h 496"/>
                <a:gd name="T77" fmla="*/ 271 w 27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1" h="496">
                  <a:moveTo>
                    <a:pt x="93" y="0"/>
                  </a:moveTo>
                  <a:lnTo>
                    <a:pt x="271" y="0"/>
                  </a:lnTo>
                  <a:lnTo>
                    <a:pt x="237" y="69"/>
                  </a:lnTo>
                  <a:lnTo>
                    <a:pt x="220" y="137"/>
                  </a:lnTo>
                  <a:lnTo>
                    <a:pt x="203" y="213"/>
                  </a:lnTo>
                  <a:lnTo>
                    <a:pt x="194" y="265"/>
                  </a:lnTo>
                  <a:lnTo>
                    <a:pt x="194" y="333"/>
                  </a:lnTo>
                  <a:lnTo>
                    <a:pt x="194" y="376"/>
                  </a:lnTo>
                  <a:lnTo>
                    <a:pt x="194" y="419"/>
                  </a:lnTo>
                  <a:lnTo>
                    <a:pt x="203" y="453"/>
                  </a:lnTo>
                  <a:lnTo>
                    <a:pt x="211" y="496"/>
                  </a:lnTo>
                  <a:lnTo>
                    <a:pt x="8" y="496"/>
                  </a:lnTo>
                  <a:lnTo>
                    <a:pt x="8" y="462"/>
                  </a:lnTo>
                  <a:lnTo>
                    <a:pt x="0" y="428"/>
                  </a:lnTo>
                  <a:lnTo>
                    <a:pt x="0" y="385"/>
                  </a:lnTo>
                  <a:lnTo>
                    <a:pt x="0" y="342"/>
                  </a:lnTo>
                  <a:lnTo>
                    <a:pt x="0" y="308"/>
                  </a:lnTo>
                  <a:lnTo>
                    <a:pt x="0" y="273"/>
                  </a:lnTo>
                  <a:lnTo>
                    <a:pt x="8" y="230"/>
                  </a:lnTo>
                  <a:lnTo>
                    <a:pt x="17" y="196"/>
                  </a:lnTo>
                  <a:lnTo>
                    <a:pt x="25" y="154"/>
                  </a:lnTo>
                  <a:lnTo>
                    <a:pt x="42" y="111"/>
                  </a:lnTo>
                  <a:lnTo>
                    <a:pt x="59" y="77"/>
                  </a:lnTo>
                  <a:lnTo>
                    <a:pt x="76" y="34"/>
                  </a:lnTo>
                  <a:lnTo>
                    <a:pt x="93" y="0"/>
                  </a:lnTo>
                  <a:close/>
                </a:path>
              </a:pathLst>
            </a:custGeom>
            <a:solidFill>
              <a:srgbClr val="5F5F5F"/>
            </a:solidFill>
            <a:ln w="1588">
              <a:solidFill>
                <a:srgbClr val="000000"/>
              </a:solidFill>
              <a:prstDash val="solid"/>
              <a:round/>
              <a:headEnd/>
              <a:tailEnd/>
            </a:ln>
          </p:spPr>
          <p:txBody>
            <a:bodyPr/>
            <a:lstStyle/>
            <a:p>
              <a:endParaRPr lang="en-US"/>
            </a:p>
          </p:txBody>
        </p:sp>
        <p:sp>
          <p:nvSpPr>
            <p:cNvPr id="21937" name="Freeform 85"/>
            <p:cNvSpPr>
              <a:spLocks/>
            </p:cNvSpPr>
            <p:nvPr/>
          </p:nvSpPr>
          <p:spPr bwMode="auto">
            <a:xfrm>
              <a:off x="1493" y="1454"/>
              <a:ext cx="68" cy="83"/>
            </a:xfrm>
            <a:custGeom>
              <a:avLst/>
              <a:gdLst>
                <a:gd name="T0" fmla="*/ 0 w 466"/>
                <a:gd name="T1" fmla="*/ 436 h 496"/>
                <a:gd name="T2" fmla="*/ 9 w 466"/>
                <a:gd name="T3" fmla="*/ 402 h 496"/>
                <a:gd name="T4" fmla="*/ 26 w 466"/>
                <a:gd name="T5" fmla="*/ 352 h 496"/>
                <a:gd name="T6" fmla="*/ 43 w 466"/>
                <a:gd name="T7" fmla="*/ 309 h 496"/>
                <a:gd name="T8" fmla="*/ 68 w 466"/>
                <a:gd name="T9" fmla="*/ 257 h 496"/>
                <a:gd name="T10" fmla="*/ 93 w 466"/>
                <a:gd name="T11" fmla="*/ 214 h 496"/>
                <a:gd name="T12" fmla="*/ 118 w 466"/>
                <a:gd name="T13" fmla="*/ 180 h 496"/>
                <a:gd name="T14" fmla="*/ 135 w 466"/>
                <a:gd name="T15" fmla="*/ 146 h 496"/>
                <a:gd name="T16" fmla="*/ 178 w 466"/>
                <a:gd name="T17" fmla="*/ 111 h 496"/>
                <a:gd name="T18" fmla="*/ 195 w 466"/>
                <a:gd name="T19" fmla="*/ 86 h 496"/>
                <a:gd name="T20" fmla="*/ 220 w 466"/>
                <a:gd name="T21" fmla="*/ 69 h 496"/>
                <a:gd name="T22" fmla="*/ 263 w 466"/>
                <a:gd name="T23" fmla="*/ 34 h 496"/>
                <a:gd name="T24" fmla="*/ 288 w 466"/>
                <a:gd name="T25" fmla="*/ 17 h 496"/>
                <a:gd name="T26" fmla="*/ 314 w 466"/>
                <a:gd name="T27" fmla="*/ 0 h 496"/>
                <a:gd name="T28" fmla="*/ 466 w 466"/>
                <a:gd name="T29" fmla="*/ 51 h 496"/>
                <a:gd name="T30" fmla="*/ 424 w 466"/>
                <a:gd name="T31" fmla="*/ 86 h 496"/>
                <a:gd name="T32" fmla="*/ 390 w 466"/>
                <a:gd name="T33" fmla="*/ 111 h 496"/>
                <a:gd name="T34" fmla="*/ 356 w 466"/>
                <a:gd name="T35" fmla="*/ 129 h 496"/>
                <a:gd name="T36" fmla="*/ 331 w 466"/>
                <a:gd name="T37" fmla="*/ 163 h 496"/>
                <a:gd name="T38" fmla="*/ 305 w 466"/>
                <a:gd name="T39" fmla="*/ 180 h 496"/>
                <a:gd name="T40" fmla="*/ 288 w 466"/>
                <a:gd name="T41" fmla="*/ 206 h 496"/>
                <a:gd name="T42" fmla="*/ 263 w 466"/>
                <a:gd name="T43" fmla="*/ 240 h 496"/>
                <a:gd name="T44" fmla="*/ 246 w 466"/>
                <a:gd name="T45" fmla="*/ 274 h 496"/>
                <a:gd name="T46" fmla="*/ 220 w 466"/>
                <a:gd name="T47" fmla="*/ 309 h 496"/>
                <a:gd name="T48" fmla="*/ 203 w 466"/>
                <a:gd name="T49" fmla="*/ 352 h 496"/>
                <a:gd name="T50" fmla="*/ 186 w 466"/>
                <a:gd name="T51" fmla="*/ 385 h 496"/>
                <a:gd name="T52" fmla="*/ 169 w 466"/>
                <a:gd name="T53" fmla="*/ 419 h 496"/>
                <a:gd name="T54" fmla="*/ 161 w 466"/>
                <a:gd name="T55" fmla="*/ 462 h 496"/>
                <a:gd name="T56" fmla="*/ 152 w 466"/>
                <a:gd name="T57" fmla="*/ 496 h 496"/>
                <a:gd name="T58" fmla="*/ 0 w 466"/>
                <a:gd name="T59" fmla="*/ 436 h 49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66"/>
                <a:gd name="T91" fmla="*/ 0 h 496"/>
                <a:gd name="T92" fmla="*/ 466 w 466"/>
                <a:gd name="T93" fmla="*/ 496 h 49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66" h="496">
                  <a:moveTo>
                    <a:pt x="0" y="436"/>
                  </a:moveTo>
                  <a:lnTo>
                    <a:pt x="9" y="402"/>
                  </a:lnTo>
                  <a:lnTo>
                    <a:pt x="26" y="352"/>
                  </a:lnTo>
                  <a:lnTo>
                    <a:pt x="43" y="309"/>
                  </a:lnTo>
                  <a:lnTo>
                    <a:pt x="68" y="257"/>
                  </a:lnTo>
                  <a:lnTo>
                    <a:pt x="93" y="214"/>
                  </a:lnTo>
                  <a:lnTo>
                    <a:pt x="118" y="180"/>
                  </a:lnTo>
                  <a:lnTo>
                    <a:pt x="135" y="146"/>
                  </a:lnTo>
                  <a:lnTo>
                    <a:pt x="178" y="111"/>
                  </a:lnTo>
                  <a:lnTo>
                    <a:pt x="195" y="86"/>
                  </a:lnTo>
                  <a:lnTo>
                    <a:pt x="220" y="69"/>
                  </a:lnTo>
                  <a:lnTo>
                    <a:pt x="263" y="34"/>
                  </a:lnTo>
                  <a:lnTo>
                    <a:pt x="288" y="17"/>
                  </a:lnTo>
                  <a:lnTo>
                    <a:pt x="314" y="0"/>
                  </a:lnTo>
                  <a:lnTo>
                    <a:pt x="466" y="51"/>
                  </a:lnTo>
                  <a:lnTo>
                    <a:pt x="424" y="86"/>
                  </a:lnTo>
                  <a:lnTo>
                    <a:pt x="390" y="111"/>
                  </a:lnTo>
                  <a:lnTo>
                    <a:pt x="356" y="129"/>
                  </a:lnTo>
                  <a:lnTo>
                    <a:pt x="331" y="163"/>
                  </a:lnTo>
                  <a:lnTo>
                    <a:pt x="305" y="180"/>
                  </a:lnTo>
                  <a:lnTo>
                    <a:pt x="288" y="206"/>
                  </a:lnTo>
                  <a:lnTo>
                    <a:pt x="263" y="240"/>
                  </a:lnTo>
                  <a:lnTo>
                    <a:pt x="246" y="274"/>
                  </a:lnTo>
                  <a:lnTo>
                    <a:pt x="220" y="309"/>
                  </a:lnTo>
                  <a:lnTo>
                    <a:pt x="203" y="352"/>
                  </a:lnTo>
                  <a:lnTo>
                    <a:pt x="186" y="385"/>
                  </a:lnTo>
                  <a:lnTo>
                    <a:pt x="169" y="419"/>
                  </a:lnTo>
                  <a:lnTo>
                    <a:pt x="161" y="462"/>
                  </a:lnTo>
                  <a:lnTo>
                    <a:pt x="152" y="496"/>
                  </a:lnTo>
                  <a:lnTo>
                    <a:pt x="0" y="436"/>
                  </a:lnTo>
                  <a:close/>
                </a:path>
              </a:pathLst>
            </a:custGeom>
            <a:solidFill>
              <a:srgbClr val="BFBFBF"/>
            </a:solidFill>
            <a:ln w="1588">
              <a:solidFill>
                <a:srgbClr val="000000"/>
              </a:solidFill>
              <a:prstDash val="solid"/>
              <a:round/>
              <a:headEnd/>
              <a:tailEnd/>
            </a:ln>
          </p:spPr>
          <p:txBody>
            <a:bodyPr/>
            <a:lstStyle/>
            <a:p>
              <a:endParaRPr lang="en-US"/>
            </a:p>
          </p:txBody>
        </p:sp>
      </p:grpSp>
      <p:grpSp>
        <p:nvGrpSpPr>
          <p:cNvPr id="4106" name="Group 86"/>
          <p:cNvGrpSpPr>
            <a:grpSpLocks/>
          </p:cNvGrpSpPr>
          <p:nvPr/>
        </p:nvGrpSpPr>
        <p:grpSpPr bwMode="auto">
          <a:xfrm rot="1452191">
            <a:off x="2343150" y="1498600"/>
            <a:ext cx="381000" cy="263525"/>
            <a:chOff x="1296" y="1344"/>
            <a:chExt cx="432" cy="346"/>
          </a:xfrm>
        </p:grpSpPr>
        <p:sp>
          <p:nvSpPr>
            <p:cNvPr id="21882" name="Freeform 87"/>
            <p:cNvSpPr>
              <a:spLocks/>
            </p:cNvSpPr>
            <p:nvPr/>
          </p:nvSpPr>
          <p:spPr bwMode="auto">
            <a:xfrm>
              <a:off x="1472" y="1514"/>
              <a:ext cx="111" cy="105"/>
            </a:xfrm>
            <a:custGeom>
              <a:avLst/>
              <a:gdLst>
                <a:gd name="T0" fmla="*/ 0 w 763"/>
                <a:gd name="T1" fmla="*/ 377 h 626"/>
                <a:gd name="T2" fmla="*/ 17 w 763"/>
                <a:gd name="T3" fmla="*/ 360 h 626"/>
                <a:gd name="T4" fmla="*/ 42 w 763"/>
                <a:gd name="T5" fmla="*/ 334 h 626"/>
                <a:gd name="T6" fmla="*/ 68 w 763"/>
                <a:gd name="T7" fmla="*/ 309 h 626"/>
                <a:gd name="T8" fmla="*/ 93 w 763"/>
                <a:gd name="T9" fmla="*/ 283 h 626"/>
                <a:gd name="T10" fmla="*/ 127 w 763"/>
                <a:gd name="T11" fmla="*/ 257 h 626"/>
                <a:gd name="T12" fmla="*/ 153 w 763"/>
                <a:gd name="T13" fmla="*/ 232 h 626"/>
                <a:gd name="T14" fmla="*/ 178 w 763"/>
                <a:gd name="T15" fmla="*/ 214 h 626"/>
                <a:gd name="T16" fmla="*/ 221 w 763"/>
                <a:gd name="T17" fmla="*/ 189 h 626"/>
                <a:gd name="T18" fmla="*/ 254 w 763"/>
                <a:gd name="T19" fmla="*/ 163 h 626"/>
                <a:gd name="T20" fmla="*/ 296 w 763"/>
                <a:gd name="T21" fmla="*/ 137 h 626"/>
                <a:gd name="T22" fmla="*/ 347 w 763"/>
                <a:gd name="T23" fmla="*/ 112 h 626"/>
                <a:gd name="T24" fmla="*/ 398 w 763"/>
                <a:gd name="T25" fmla="*/ 86 h 626"/>
                <a:gd name="T26" fmla="*/ 441 w 763"/>
                <a:gd name="T27" fmla="*/ 69 h 626"/>
                <a:gd name="T28" fmla="*/ 500 w 763"/>
                <a:gd name="T29" fmla="*/ 51 h 626"/>
                <a:gd name="T30" fmla="*/ 551 w 763"/>
                <a:gd name="T31" fmla="*/ 34 h 626"/>
                <a:gd name="T32" fmla="*/ 610 w 763"/>
                <a:gd name="T33" fmla="*/ 17 h 626"/>
                <a:gd name="T34" fmla="*/ 695 w 763"/>
                <a:gd name="T35" fmla="*/ 0 h 626"/>
                <a:gd name="T36" fmla="*/ 763 w 763"/>
                <a:gd name="T37" fmla="*/ 249 h 626"/>
                <a:gd name="T38" fmla="*/ 721 w 763"/>
                <a:gd name="T39" fmla="*/ 257 h 626"/>
                <a:gd name="T40" fmla="*/ 653 w 763"/>
                <a:gd name="T41" fmla="*/ 274 h 626"/>
                <a:gd name="T42" fmla="*/ 593 w 763"/>
                <a:gd name="T43" fmla="*/ 292 h 626"/>
                <a:gd name="T44" fmla="*/ 534 w 763"/>
                <a:gd name="T45" fmla="*/ 309 h 626"/>
                <a:gd name="T46" fmla="*/ 483 w 763"/>
                <a:gd name="T47" fmla="*/ 326 h 626"/>
                <a:gd name="T48" fmla="*/ 441 w 763"/>
                <a:gd name="T49" fmla="*/ 352 h 626"/>
                <a:gd name="T50" fmla="*/ 398 w 763"/>
                <a:gd name="T51" fmla="*/ 369 h 626"/>
                <a:gd name="T52" fmla="*/ 356 w 763"/>
                <a:gd name="T53" fmla="*/ 386 h 626"/>
                <a:gd name="T54" fmla="*/ 322 w 763"/>
                <a:gd name="T55" fmla="*/ 412 h 626"/>
                <a:gd name="T56" fmla="*/ 288 w 763"/>
                <a:gd name="T57" fmla="*/ 437 h 626"/>
                <a:gd name="T58" fmla="*/ 254 w 763"/>
                <a:gd name="T59" fmla="*/ 455 h 626"/>
                <a:gd name="T60" fmla="*/ 228 w 763"/>
                <a:gd name="T61" fmla="*/ 480 h 626"/>
                <a:gd name="T62" fmla="*/ 204 w 763"/>
                <a:gd name="T63" fmla="*/ 497 h 626"/>
                <a:gd name="T64" fmla="*/ 170 w 763"/>
                <a:gd name="T65" fmla="*/ 523 h 626"/>
                <a:gd name="T66" fmla="*/ 153 w 763"/>
                <a:gd name="T67" fmla="*/ 549 h 626"/>
                <a:gd name="T68" fmla="*/ 127 w 763"/>
                <a:gd name="T69" fmla="*/ 566 h 626"/>
                <a:gd name="T70" fmla="*/ 110 w 763"/>
                <a:gd name="T71" fmla="*/ 583 h 626"/>
                <a:gd name="T72" fmla="*/ 93 w 763"/>
                <a:gd name="T73" fmla="*/ 600 h 626"/>
                <a:gd name="T74" fmla="*/ 68 w 763"/>
                <a:gd name="T75" fmla="*/ 626 h 626"/>
                <a:gd name="T76" fmla="*/ 0 w 763"/>
                <a:gd name="T77" fmla="*/ 377 h 6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63"/>
                <a:gd name="T118" fmla="*/ 0 h 626"/>
                <a:gd name="T119" fmla="*/ 763 w 763"/>
                <a:gd name="T120" fmla="*/ 626 h 62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63" h="626">
                  <a:moveTo>
                    <a:pt x="0" y="377"/>
                  </a:moveTo>
                  <a:lnTo>
                    <a:pt x="17" y="360"/>
                  </a:lnTo>
                  <a:lnTo>
                    <a:pt x="42" y="334"/>
                  </a:lnTo>
                  <a:lnTo>
                    <a:pt x="68" y="309"/>
                  </a:lnTo>
                  <a:lnTo>
                    <a:pt x="93" y="283"/>
                  </a:lnTo>
                  <a:lnTo>
                    <a:pt x="127" y="257"/>
                  </a:lnTo>
                  <a:lnTo>
                    <a:pt x="153" y="232"/>
                  </a:lnTo>
                  <a:lnTo>
                    <a:pt x="178" y="214"/>
                  </a:lnTo>
                  <a:lnTo>
                    <a:pt x="221" y="189"/>
                  </a:lnTo>
                  <a:lnTo>
                    <a:pt x="254" y="163"/>
                  </a:lnTo>
                  <a:lnTo>
                    <a:pt x="296" y="137"/>
                  </a:lnTo>
                  <a:lnTo>
                    <a:pt x="347" y="112"/>
                  </a:lnTo>
                  <a:lnTo>
                    <a:pt x="398" y="86"/>
                  </a:lnTo>
                  <a:lnTo>
                    <a:pt x="441" y="69"/>
                  </a:lnTo>
                  <a:lnTo>
                    <a:pt x="500" y="51"/>
                  </a:lnTo>
                  <a:lnTo>
                    <a:pt x="551" y="34"/>
                  </a:lnTo>
                  <a:lnTo>
                    <a:pt x="610" y="17"/>
                  </a:lnTo>
                  <a:lnTo>
                    <a:pt x="695" y="0"/>
                  </a:lnTo>
                  <a:lnTo>
                    <a:pt x="763" y="249"/>
                  </a:lnTo>
                  <a:lnTo>
                    <a:pt x="721" y="257"/>
                  </a:lnTo>
                  <a:lnTo>
                    <a:pt x="653" y="274"/>
                  </a:lnTo>
                  <a:lnTo>
                    <a:pt x="593" y="292"/>
                  </a:lnTo>
                  <a:lnTo>
                    <a:pt x="534" y="309"/>
                  </a:lnTo>
                  <a:lnTo>
                    <a:pt x="483" y="326"/>
                  </a:lnTo>
                  <a:lnTo>
                    <a:pt x="441" y="352"/>
                  </a:lnTo>
                  <a:lnTo>
                    <a:pt x="398" y="369"/>
                  </a:lnTo>
                  <a:lnTo>
                    <a:pt x="356" y="386"/>
                  </a:lnTo>
                  <a:lnTo>
                    <a:pt x="322" y="412"/>
                  </a:lnTo>
                  <a:lnTo>
                    <a:pt x="288" y="437"/>
                  </a:lnTo>
                  <a:lnTo>
                    <a:pt x="254" y="455"/>
                  </a:lnTo>
                  <a:lnTo>
                    <a:pt x="228" y="480"/>
                  </a:lnTo>
                  <a:lnTo>
                    <a:pt x="204" y="497"/>
                  </a:lnTo>
                  <a:lnTo>
                    <a:pt x="170" y="523"/>
                  </a:lnTo>
                  <a:lnTo>
                    <a:pt x="153" y="549"/>
                  </a:lnTo>
                  <a:lnTo>
                    <a:pt x="127" y="566"/>
                  </a:lnTo>
                  <a:lnTo>
                    <a:pt x="110" y="583"/>
                  </a:lnTo>
                  <a:lnTo>
                    <a:pt x="93" y="600"/>
                  </a:lnTo>
                  <a:lnTo>
                    <a:pt x="68" y="626"/>
                  </a:lnTo>
                  <a:lnTo>
                    <a:pt x="0" y="377"/>
                  </a:lnTo>
                  <a:close/>
                </a:path>
              </a:pathLst>
            </a:custGeom>
            <a:solidFill>
              <a:srgbClr val="9F9F9F"/>
            </a:solidFill>
            <a:ln w="1588">
              <a:solidFill>
                <a:srgbClr val="000000"/>
              </a:solidFill>
              <a:prstDash val="solid"/>
              <a:round/>
              <a:headEnd/>
              <a:tailEnd/>
            </a:ln>
          </p:spPr>
          <p:txBody>
            <a:bodyPr/>
            <a:lstStyle/>
            <a:p>
              <a:endParaRPr lang="en-US"/>
            </a:p>
          </p:txBody>
        </p:sp>
        <p:sp>
          <p:nvSpPr>
            <p:cNvPr id="21883" name="Line 88"/>
            <p:cNvSpPr>
              <a:spLocks noChangeShapeType="1"/>
            </p:cNvSpPr>
            <p:nvPr/>
          </p:nvSpPr>
          <p:spPr bwMode="auto">
            <a:xfrm flipH="1">
              <a:off x="1502" y="1495"/>
              <a:ext cx="45" cy="78"/>
            </a:xfrm>
            <a:prstGeom prst="line">
              <a:avLst/>
            </a:prstGeom>
            <a:noFill/>
            <a:ln w="3175">
              <a:solidFill>
                <a:srgbClr val="5F5F5F"/>
              </a:solidFill>
              <a:round/>
              <a:headEnd/>
              <a:tailEnd/>
            </a:ln>
          </p:spPr>
          <p:txBody>
            <a:bodyPr/>
            <a:lstStyle/>
            <a:p>
              <a:endParaRPr lang="en-US"/>
            </a:p>
          </p:txBody>
        </p:sp>
        <p:sp>
          <p:nvSpPr>
            <p:cNvPr id="21884" name="Line 89"/>
            <p:cNvSpPr>
              <a:spLocks noChangeShapeType="1"/>
            </p:cNvSpPr>
            <p:nvPr/>
          </p:nvSpPr>
          <p:spPr bwMode="auto">
            <a:xfrm flipH="1" flipV="1">
              <a:off x="1500" y="1520"/>
              <a:ext cx="53" cy="23"/>
            </a:xfrm>
            <a:prstGeom prst="line">
              <a:avLst/>
            </a:prstGeom>
            <a:noFill/>
            <a:ln w="3175">
              <a:solidFill>
                <a:srgbClr val="5F5F5F"/>
              </a:solidFill>
              <a:round/>
              <a:headEnd/>
              <a:tailEnd/>
            </a:ln>
          </p:spPr>
          <p:txBody>
            <a:bodyPr/>
            <a:lstStyle/>
            <a:p>
              <a:endParaRPr lang="en-US"/>
            </a:p>
          </p:txBody>
        </p:sp>
        <p:sp>
          <p:nvSpPr>
            <p:cNvPr id="21885" name="Line 90"/>
            <p:cNvSpPr>
              <a:spLocks noChangeShapeType="1"/>
            </p:cNvSpPr>
            <p:nvPr/>
          </p:nvSpPr>
          <p:spPr bwMode="auto">
            <a:xfrm>
              <a:off x="1547" y="1493"/>
              <a:ext cx="6" cy="50"/>
            </a:xfrm>
            <a:prstGeom prst="line">
              <a:avLst/>
            </a:prstGeom>
            <a:noFill/>
            <a:ln w="3175">
              <a:solidFill>
                <a:srgbClr val="5F5F5F"/>
              </a:solidFill>
              <a:round/>
              <a:headEnd/>
              <a:tailEnd/>
            </a:ln>
          </p:spPr>
          <p:txBody>
            <a:bodyPr/>
            <a:lstStyle/>
            <a:p>
              <a:endParaRPr lang="en-US"/>
            </a:p>
          </p:txBody>
        </p:sp>
        <p:sp>
          <p:nvSpPr>
            <p:cNvPr id="21886" name="Line 91"/>
            <p:cNvSpPr>
              <a:spLocks noChangeShapeType="1"/>
            </p:cNvSpPr>
            <p:nvPr/>
          </p:nvSpPr>
          <p:spPr bwMode="auto">
            <a:xfrm flipH="1">
              <a:off x="1502" y="1543"/>
              <a:ext cx="51" cy="30"/>
            </a:xfrm>
            <a:prstGeom prst="line">
              <a:avLst/>
            </a:prstGeom>
            <a:noFill/>
            <a:ln w="3175">
              <a:solidFill>
                <a:srgbClr val="5F5F5F"/>
              </a:solidFill>
              <a:round/>
              <a:headEnd/>
              <a:tailEnd/>
            </a:ln>
          </p:spPr>
          <p:txBody>
            <a:bodyPr/>
            <a:lstStyle/>
            <a:p>
              <a:endParaRPr lang="en-US"/>
            </a:p>
          </p:txBody>
        </p:sp>
        <p:sp>
          <p:nvSpPr>
            <p:cNvPr id="21887" name="Line 92"/>
            <p:cNvSpPr>
              <a:spLocks noChangeShapeType="1"/>
            </p:cNvSpPr>
            <p:nvPr/>
          </p:nvSpPr>
          <p:spPr bwMode="auto">
            <a:xfrm flipH="1" flipV="1">
              <a:off x="1500" y="1519"/>
              <a:ext cx="2" cy="54"/>
            </a:xfrm>
            <a:prstGeom prst="line">
              <a:avLst/>
            </a:prstGeom>
            <a:noFill/>
            <a:ln w="3175">
              <a:solidFill>
                <a:srgbClr val="000000"/>
              </a:solidFill>
              <a:round/>
              <a:headEnd/>
              <a:tailEnd/>
            </a:ln>
          </p:spPr>
          <p:txBody>
            <a:bodyPr/>
            <a:lstStyle/>
            <a:p>
              <a:endParaRPr lang="en-US"/>
            </a:p>
          </p:txBody>
        </p:sp>
        <p:sp>
          <p:nvSpPr>
            <p:cNvPr id="21888" name="Line 93"/>
            <p:cNvSpPr>
              <a:spLocks noChangeShapeType="1"/>
            </p:cNvSpPr>
            <p:nvPr/>
          </p:nvSpPr>
          <p:spPr bwMode="auto">
            <a:xfrm flipV="1">
              <a:off x="1441" y="1473"/>
              <a:ext cx="138" cy="87"/>
            </a:xfrm>
            <a:prstGeom prst="line">
              <a:avLst/>
            </a:prstGeom>
            <a:noFill/>
            <a:ln w="6350">
              <a:solidFill>
                <a:srgbClr val="BFBFBF"/>
              </a:solidFill>
              <a:round/>
              <a:headEnd/>
              <a:tailEnd/>
            </a:ln>
          </p:spPr>
          <p:txBody>
            <a:bodyPr/>
            <a:lstStyle/>
            <a:p>
              <a:endParaRPr lang="en-US"/>
            </a:p>
          </p:txBody>
        </p:sp>
        <p:sp>
          <p:nvSpPr>
            <p:cNvPr id="21889" name="Line 94"/>
            <p:cNvSpPr>
              <a:spLocks noChangeShapeType="1"/>
            </p:cNvSpPr>
            <p:nvPr/>
          </p:nvSpPr>
          <p:spPr bwMode="auto">
            <a:xfrm flipV="1">
              <a:off x="1440" y="1473"/>
              <a:ext cx="139" cy="89"/>
            </a:xfrm>
            <a:prstGeom prst="line">
              <a:avLst/>
            </a:prstGeom>
            <a:noFill/>
            <a:ln w="1588">
              <a:solidFill>
                <a:srgbClr val="000000"/>
              </a:solidFill>
              <a:round/>
              <a:headEnd/>
              <a:tailEnd/>
            </a:ln>
          </p:spPr>
          <p:txBody>
            <a:bodyPr/>
            <a:lstStyle/>
            <a:p>
              <a:endParaRPr lang="en-US"/>
            </a:p>
          </p:txBody>
        </p:sp>
        <p:grpSp>
          <p:nvGrpSpPr>
            <p:cNvPr id="21890" name="Group 95"/>
            <p:cNvGrpSpPr>
              <a:grpSpLocks/>
            </p:cNvGrpSpPr>
            <p:nvPr/>
          </p:nvGrpSpPr>
          <p:grpSpPr bwMode="auto">
            <a:xfrm>
              <a:off x="1438" y="1424"/>
              <a:ext cx="106" cy="89"/>
              <a:chOff x="1438" y="1424"/>
              <a:chExt cx="106" cy="89"/>
            </a:xfrm>
          </p:grpSpPr>
          <p:sp>
            <p:nvSpPr>
              <p:cNvPr id="21920" name="Freeform 96"/>
              <p:cNvSpPr>
                <a:spLocks/>
              </p:cNvSpPr>
              <p:nvPr/>
            </p:nvSpPr>
            <p:spPr bwMode="auto">
              <a:xfrm>
                <a:off x="1438" y="1424"/>
                <a:ext cx="84" cy="89"/>
              </a:xfrm>
              <a:custGeom>
                <a:avLst/>
                <a:gdLst>
                  <a:gd name="T0" fmla="*/ 0 w 84"/>
                  <a:gd name="T1" fmla="*/ 42 h 89"/>
                  <a:gd name="T2" fmla="*/ 62 w 84"/>
                  <a:gd name="T3" fmla="*/ 0 h 89"/>
                  <a:gd name="T4" fmla="*/ 84 w 84"/>
                  <a:gd name="T5" fmla="*/ 48 h 89"/>
                  <a:gd name="T6" fmla="*/ 23 w 84"/>
                  <a:gd name="T7" fmla="*/ 89 h 89"/>
                  <a:gd name="T8" fmla="*/ 0 w 84"/>
                  <a:gd name="T9" fmla="*/ 42 h 89"/>
                  <a:gd name="T10" fmla="*/ 0 60000 65536"/>
                  <a:gd name="T11" fmla="*/ 0 60000 65536"/>
                  <a:gd name="T12" fmla="*/ 0 60000 65536"/>
                  <a:gd name="T13" fmla="*/ 0 60000 65536"/>
                  <a:gd name="T14" fmla="*/ 0 60000 65536"/>
                  <a:gd name="T15" fmla="*/ 0 w 84"/>
                  <a:gd name="T16" fmla="*/ 0 h 89"/>
                  <a:gd name="T17" fmla="*/ 84 w 84"/>
                  <a:gd name="T18" fmla="*/ 89 h 89"/>
                </a:gdLst>
                <a:ahLst/>
                <a:cxnLst>
                  <a:cxn ang="T10">
                    <a:pos x="T0" y="T1"/>
                  </a:cxn>
                  <a:cxn ang="T11">
                    <a:pos x="T2" y="T3"/>
                  </a:cxn>
                  <a:cxn ang="T12">
                    <a:pos x="T4" y="T5"/>
                  </a:cxn>
                  <a:cxn ang="T13">
                    <a:pos x="T6" y="T7"/>
                  </a:cxn>
                  <a:cxn ang="T14">
                    <a:pos x="T8" y="T9"/>
                  </a:cxn>
                </a:cxnLst>
                <a:rect l="T15" t="T16" r="T17" b="T18"/>
                <a:pathLst>
                  <a:path w="84" h="89">
                    <a:moveTo>
                      <a:pt x="0" y="42"/>
                    </a:moveTo>
                    <a:lnTo>
                      <a:pt x="62" y="0"/>
                    </a:lnTo>
                    <a:lnTo>
                      <a:pt x="84" y="48"/>
                    </a:lnTo>
                    <a:lnTo>
                      <a:pt x="23" y="89"/>
                    </a:lnTo>
                    <a:lnTo>
                      <a:pt x="0" y="42"/>
                    </a:lnTo>
                    <a:close/>
                  </a:path>
                </a:pathLst>
              </a:custGeom>
              <a:solidFill>
                <a:srgbClr val="BFDFFF"/>
              </a:solidFill>
              <a:ln w="1588">
                <a:solidFill>
                  <a:srgbClr val="000000"/>
                </a:solidFill>
                <a:prstDash val="solid"/>
                <a:round/>
                <a:headEnd/>
                <a:tailEnd/>
              </a:ln>
            </p:spPr>
            <p:txBody>
              <a:bodyPr/>
              <a:lstStyle/>
              <a:p>
                <a:endParaRPr lang="en-US"/>
              </a:p>
            </p:txBody>
          </p:sp>
          <p:sp>
            <p:nvSpPr>
              <p:cNvPr id="21921" name="Freeform 97"/>
              <p:cNvSpPr>
                <a:spLocks/>
              </p:cNvSpPr>
              <p:nvPr/>
            </p:nvSpPr>
            <p:spPr bwMode="auto">
              <a:xfrm>
                <a:off x="1500" y="1424"/>
                <a:ext cx="44" cy="53"/>
              </a:xfrm>
              <a:custGeom>
                <a:avLst/>
                <a:gdLst>
                  <a:gd name="T0" fmla="*/ 0 w 313"/>
                  <a:gd name="T1" fmla="*/ 0 h 317"/>
                  <a:gd name="T2" fmla="*/ 228 w 313"/>
                  <a:gd name="T3" fmla="*/ 163 h 317"/>
                  <a:gd name="T4" fmla="*/ 313 w 313"/>
                  <a:gd name="T5" fmla="*/ 317 h 317"/>
                  <a:gd name="T6" fmla="*/ 160 w 313"/>
                  <a:gd name="T7" fmla="*/ 283 h 317"/>
                  <a:gd name="T8" fmla="*/ 0 w 313"/>
                  <a:gd name="T9" fmla="*/ 0 h 317"/>
                  <a:gd name="T10" fmla="*/ 0 60000 65536"/>
                  <a:gd name="T11" fmla="*/ 0 60000 65536"/>
                  <a:gd name="T12" fmla="*/ 0 60000 65536"/>
                  <a:gd name="T13" fmla="*/ 0 60000 65536"/>
                  <a:gd name="T14" fmla="*/ 0 60000 65536"/>
                  <a:gd name="T15" fmla="*/ 0 w 313"/>
                  <a:gd name="T16" fmla="*/ 0 h 317"/>
                  <a:gd name="T17" fmla="*/ 313 w 313"/>
                  <a:gd name="T18" fmla="*/ 317 h 317"/>
                </a:gdLst>
                <a:ahLst/>
                <a:cxnLst>
                  <a:cxn ang="T10">
                    <a:pos x="T0" y="T1"/>
                  </a:cxn>
                  <a:cxn ang="T11">
                    <a:pos x="T2" y="T3"/>
                  </a:cxn>
                  <a:cxn ang="T12">
                    <a:pos x="T4" y="T5"/>
                  </a:cxn>
                  <a:cxn ang="T13">
                    <a:pos x="T6" y="T7"/>
                  </a:cxn>
                  <a:cxn ang="T14">
                    <a:pos x="T8" y="T9"/>
                  </a:cxn>
                </a:cxnLst>
                <a:rect l="T15" t="T16" r="T17" b="T18"/>
                <a:pathLst>
                  <a:path w="313" h="317">
                    <a:moveTo>
                      <a:pt x="0" y="0"/>
                    </a:moveTo>
                    <a:lnTo>
                      <a:pt x="228" y="163"/>
                    </a:lnTo>
                    <a:lnTo>
                      <a:pt x="313" y="317"/>
                    </a:lnTo>
                    <a:lnTo>
                      <a:pt x="160" y="283"/>
                    </a:lnTo>
                    <a:lnTo>
                      <a:pt x="0" y="0"/>
                    </a:lnTo>
                    <a:close/>
                  </a:path>
                </a:pathLst>
              </a:custGeom>
              <a:solidFill>
                <a:srgbClr val="BFBFBF"/>
              </a:solidFill>
              <a:ln w="1588">
                <a:solidFill>
                  <a:srgbClr val="000000"/>
                </a:solidFill>
                <a:prstDash val="solid"/>
                <a:round/>
                <a:headEnd/>
                <a:tailEnd/>
              </a:ln>
            </p:spPr>
            <p:txBody>
              <a:bodyPr/>
              <a:lstStyle/>
              <a:p>
                <a:endParaRPr lang="en-US"/>
              </a:p>
            </p:txBody>
          </p:sp>
          <p:sp>
            <p:nvSpPr>
              <p:cNvPr id="21922" name="Freeform 98"/>
              <p:cNvSpPr>
                <a:spLocks/>
              </p:cNvSpPr>
              <p:nvPr/>
            </p:nvSpPr>
            <p:spPr bwMode="auto">
              <a:xfrm>
                <a:off x="1462" y="1472"/>
                <a:ext cx="82" cy="41"/>
              </a:xfrm>
              <a:custGeom>
                <a:avLst/>
                <a:gdLst>
                  <a:gd name="T0" fmla="*/ 0 w 560"/>
                  <a:gd name="T1" fmla="*/ 249 h 249"/>
                  <a:gd name="T2" fmla="*/ 415 w 560"/>
                  <a:gd name="T3" fmla="*/ 0 h 249"/>
                  <a:gd name="T4" fmla="*/ 560 w 560"/>
                  <a:gd name="T5" fmla="*/ 26 h 249"/>
                  <a:gd name="T6" fmla="*/ 255 w 560"/>
                  <a:gd name="T7" fmla="*/ 197 h 249"/>
                  <a:gd name="T8" fmla="*/ 0 w 560"/>
                  <a:gd name="T9" fmla="*/ 249 h 249"/>
                  <a:gd name="T10" fmla="*/ 0 60000 65536"/>
                  <a:gd name="T11" fmla="*/ 0 60000 65536"/>
                  <a:gd name="T12" fmla="*/ 0 60000 65536"/>
                  <a:gd name="T13" fmla="*/ 0 60000 65536"/>
                  <a:gd name="T14" fmla="*/ 0 60000 65536"/>
                  <a:gd name="T15" fmla="*/ 0 w 560"/>
                  <a:gd name="T16" fmla="*/ 0 h 249"/>
                  <a:gd name="T17" fmla="*/ 560 w 560"/>
                  <a:gd name="T18" fmla="*/ 249 h 249"/>
                </a:gdLst>
                <a:ahLst/>
                <a:cxnLst>
                  <a:cxn ang="T10">
                    <a:pos x="T0" y="T1"/>
                  </a:cxn>
                  <a:cxn ang="T11">
                    <a:pos x="T2" y="T3"/>
                  </a:cxn>
                  <a:cxn ang="T12">
                    <a:pos x="T4" y="T5"/>
                  </a:cxn>
                  <a:cxn ang="T13">
                    <a:pos x="T6" y="T7"/>
                  </a:cxn>
                  <a:cxn ang="T14">
                    <a:pos x="T8" y="T9"/>
                  </a:cxn>
                </a:cxnLst>
                <a:rect l="T15" t="T16" r="T17" b="T18"/>
                <a:pathLst>
                  <a:path w="560" h="249">
                    <a:moveTo>
                      <a:pt x="0" y="249"/>
                    </a:moveTo>
                    <a:lnTo>
                      <a:pt x="415" y="0"/>
                    </a:lnTo>
                    <a:lnTo>
                      <a:pt x="560" y="26"/>
                    </a:lnTo>
                    <a:lnTo>
                      <a:pt x="255" y="197"/>
                    </a:lnTo>
                    <a:lnTo>
                      <a:pt x="0" y="249"/>
                    </a:lnTo>
                    <a:close/>
                  </a:path>
                </a:pathLst>
              </a:custGeom>
              <a:solidFill>
                <a:srgbClr val="9F9F9F"/>
              </a:solidFill>
              <a:ln w="1588">
                <a:solidFill>
                  <a:srgbClr val="000000"/>
                </a:solidFill>
                <a:prstDash val="solid"/>
                <a:round/>
                <a:headEnd/>
                <a:tailEnd/>
              </a:ln>
            </p:spPr>
            <p:txBody>
              <a:bodyPr/>
              <a:lstStyle/>
              <a:p>
                <a:endParaRPr lang="en-US"/>
              </a:p>
            </p:txBody>
          </p:sp>
        </p:grpSp>
        <p:grpSp>
          <p:nvGrpSpPr>
            <p:cNvPr id="21891" name="Group 99"/>
            <p:cNvGrpSpPr>
              <a:grpSpLocks/>
            </p:cNvGrpSpPr>
            <p:nvPr/>
          </p:nvGrpSpPr>
          <p:grpSpPr bwMode="auto">
            <a:xfrm>
              <a:off x="1457" y="1443"/>
              <a:ext cx="45" cy="42"/>
              <a:chOff x="1660" y="1492"/>
              <a:chExt cx="35" cy="42"/>
            </a:xfrm>
          </p:grpSpPr>
          <p:sp>
            <p:nvSpPr>
              <p:cNvPr id="21918" name="Oval 100"/>
              <p:cNvSpPr>
                <a:spLocks noChangeArrowheads="1"/>
              </p:cNvSpPr>
              <p:nvPr/>
            </p:nvSpPr>
            <p:spPr bwMode="auto">
              <a:xfrm>
                <a:off x="1660" y="1508"/>
                <a:ext cx="17" cy="26"/>
              </a:xfrm>
              <a:prstGeom prst="ellipse">
                <a:avLst/>
              </a:prstGeom>
              <a:solidFill>
                <a:srgbClr val="3F7FFF"/>
              </a:solidFill>
              <a:ln w="1588">
                <a:noFill/>
                <a:round/>
                <a:headEnd/>
                <a:tailEnd/>
              </a:ln>
            </p:spPr>
            <p:txBody>
              <a:bodyPr/>
              <a:lstStyle/>
              <a:p>
                <a:endParaRPr lang="en-US"/>
              </a:p>
            </p:txBody>
          </p:sp>
          <p:sp>
            <p:nvSpPr>
              <p:cNvPr id="21919" name="Oval 101"/>
              <p:cNvSpPr>
                <a:spLocks noChangeArrowheads="1"/>
              </p:cNvSpPr>
              <p:nvPr/>
            </p:nvSpPr>
            <p:spPr bwMode="auto">
              <a:xfrm>
                <a:off x="1678" y="1492"/>
                <a:ext cx="17" cy="27"/>
              </a:xfrm>
              <a:prstGeom prst="ellipse">
                <a:avLst/>
              </a:prstGeom>
              <a:solidFill>
                <a:srgbClr val="3F7FFF"/>
              </a:solidFill>
              <a:ln w="1588">
                <a:noFill/>
                <a:round/>
                <a:headEnd/>
                <a:tailEnd/>
              </a:ln>
            </p:spPr>
            <p:txBody>
              <a:bodyPr/>
              <a:lstStyle/>
              <a:p>
                <a:endParaRPr lang="en-US"/>
              </a:p>
            </p:txBody>
          </p:sp>
        </p:grpSp>
        <p:sp>
          <p:nvSpPr>
            <p:cNvPr id="21892" name="Freeform 102"/>
            <p:cNvSpPr>
              <a:spLocks/>
            </p:cNvSpPr>
            <p:nvPr/>
          </p:nvSpPr>
          <p:spPr bwMode="auto">
            <a:xfrm>
              <a:off x="1296" y="1507"/>
              <a:ext cx="175" cy="183"/>
            </a:xfrm>
            <a:custGeom>
              <a:avLst/>
              <a:gdLst>
                <a:gd name="T0" fmla="*/ 0 w 1207"/>
                <a:gd name="T1" fmla="*/ 505 h 1097"/>
                <a:gd name="T2" fmla="*/ 867 w 1207"/>
                <a:gd name="T3" fmla="*/ 0 h 1097"/>
                <a:gd name="T4" fmla="*/ 1207 w 1207"/>
                <a:gd name="T5" fmla="*/ 591 h 1097"/>
                <a:gd name="T6" fmla="*/ 340 w 1207"/>
                <a:gd name="T7" fmla="*/ 1097 h 1097"/>
                <a:gd name="T8" fmla="*/ 0 w 1207"/>
                <a:gd name="T9" fmla="*/ 505 h 1097"/>
                <a:gd name="T10" fmla="*/ 0 60000 65536"/>
                <a:gd name="T11" fmla="*/ 0 60000 65536"/>
                <a:gd name="T12" fmla="*/ 0 60000 65536"/>
                <a:gd name="T13" fmla="*/ 0 60000 65536"/>
                <a:gd name="T14" fmla="*/ 0 60000 65536"/>
                <a:gd name="T15" fmla="*/ 0 w 1207"/>
                <a:gd name="T16" fmla="*/ 0 h 1097"/>
                <a:gd name="T17" fmla="*/ 1207 w 1207"/>
                <a:gd name="T18" fmla="*/ 1097 h 1097"/>
              </a:gdLst>
              <a:ahLst/>
              <a:cxnLst>
                <a:cxn ang="T10">
                  <a:pos x="T0" y="T1"/>
                </a:cxn>
                <a:cxn ang="T11">
                  <a:pos x="T2" y="T3"/>
                </a:cxn>
                <a:cxn ang="T12">
                  <a:pos x="T4" y="T5"/>
                </a:cxn>
                <a:cxn ang="T13">
                  <a:pos x="T6" y="T7"/>
                </a:cxn>
                <a:cxn ang="T14">
                  <a:pos x="T8" y="T9"/>
                </a:cxn>
              </a:cxnLst>
              <a:rect l="T15" t="T16" r="T17" b="T18"/>
              <a:pathLst>
                <a:path w="1207" h="1097">
                  <a:moveTo>
                    <a:pt x="0" y="505"/>
                  </a:moveTo>
                  <a:lnTo>
                    <a:pt x="867" y="0"/>
                  </a:lnTo>
                  <a:lnTo>
                    <a:pt x="1207" y="591"/>
                  </a:lnTo>
                  <a:lnTo>
                    <a:pt x="340" y="1097"/>
                  </a:lnTo>
                  <a:lnTo>
                    <a:pt x="0" y="505"/>
                  </a:lnTo>
                  <a:close/>
                </a:path>
              </a:pathLst>
            </a:custGeom>
            <a:solidFill>
              <a:srgbClr val="969696"/>
            </a:solidFill>
            <a:ln w="1588">
              <a:solidFill>
                <a:srgbClr val="000000"/>
              </a:solidFill>
              <a:prstDash val="solid"/>
              <a:round/>
              <a:headEnd/>
              <a:tailEnd/>
            </a:ln>
          </p:spPr>
          <p:txBody>
            <a:bodyPr/>
            <a:lstStyle/>
            <a:p>
              <a:endParaRPr lang="en-US"/>
            </a:p>
          </p:txBody>
        </p:sp>
        <p:grpSp>
          <p:nvGrpSpPr>
            <p:cNvPr id="21893" name="Group 103"/>
            <p:cNvGrpSpPr>
              <a:grpSpLocks/>
            </p:cNvGrpSpPr>
            <p:nvPr/>
          </p:nvGrpSpPr>
          <p:grpSpPr bwMode="auto">
            <a:xfrm>
              <a:off x="1306" y="1523"/>
              <a:ext cx="153" cy="153"/>
              <a:chOff x="1545" y="1572"/>
              <a:chExt cx="117" cy="153"/>
            </a:xfrm>
          </p:grpSpPr>
          <p:grpSp>
            <p:nvGrpSpPr>
              <p:cNvPr id="21907" name="Group 104"/>
              <p:cNvGrpSpPr>
                <a:grpSpLocks/>
              </p:cNvGrpSpPr>
              <p:nvPr/>
            </p:nvGrpSpPr>
            <p:grpSpPr bwMode="auto">
              <a:xfrm>
                <a:off x="1554" y="1572"/>
                <a:ext cx="101" cy="153"/>
                <a:chOff x="1554" y="1572"/>
                <a:chExt cx="101" cy="153"/>
              </a:xfrm>
            </p:grpSpPr>
            <p:sp>
              <p:nvSpPr>
                <p:cNvPr id="21913" name="Line 105"/>
                <p:cNvSpPr>
                  <a:spLocks noChangeShapeType="1"/>
                </p:cNvSpPr>
                <p:nvPr/>
              </p:nvSpPr>
              <p:spPr bwMode="auto">
                <a:xfrm>
                  <a:off x="1617" y="1572"/>
                  <a:ext cx="38" cy="97"/>
                </a:xfrm>
                <a:prstGeom prst="line">
                  <a:avLst/>
                </a:prstGeom>
                <a:noFill/>
                <a:ln w="3175">
                  <a:solidFill>
                    <a:srgbClr val="5F5F5F"/>
                  </a:solidFill>
                  <a:round/>
                  <a:headEnd/>
                  <a:tailEnd/>
                </a:ln>
              </p:spPr>
              <p:txBody>
                <a:bodyPr/>
                <a:lstStyle/>
                <a:p>
                  <a:endParaRPr lang="en-US"/>
                </a:p>
              </p:txBody>
            </p:sp>
            <p:sp>
              <p:nvSpPr>
                <p:cNvPr id="21914" name="Line 106"/>
                <p:cNvSpPr>
                  <a:spLocks noChangeShapeType="1"/>
                </p:cNvSpPr>
                <p:nvPr/>
              </p:nvSpPr>
              <p:spPr bwMode="auto">
                <a:xfrm>
                  <a:off x="1601" y="1586"/>
                  <a:ext cx="38" cy="96"/>
                </a:xfrm>
                <a:prstGeom prst="line">
                  <a:avLst/>
                </a:prstGeom>
                <a:noFill/>
                <a:ln w="3175">
                  <a:solidFill>
                    <a:srgbClr val="5F5F5F"/>
                  </a:solidFill>
                  <a:round/>
                  <a:headEnd/>
                  <a:tailEnd/>
                </a:ln>
              </p:spPr>
              <p:txBody>
                <a:bodyPr/>
                <a:lstStyle/>
                <a:p>
                  <a:endParaRPr lang="en-US"/>
                </a:p>
              </p:txBody>
            </p:sp>
            <p:sp>
              <p:nvSpPr>
                <p:cNvPr id="21915" name="Line 107"/>
                <p:cNvSpPr>
                  <a:spLocks noChangeShapeType="1"/>
                </p:cNvSpPr>
                <p:nvPr/>
              </p:nvSpPr>
              <p:spPr bwMode="auto">
                <a:xfrm>
                  <a:off x="1585" y="1599"/>
                  <a:ext cx="38" cy="97"/>
                </a:xfrm>
                <a:prstGeom prst="line">
                  <a:avLst/>
                </a:prstGeom>
                <a:noFill/>
                <a:ln w="3175">
                  <a:solidFill>
                    <a:srgbClr val="5F5F5F"/>
                  </a:solidFill>
                  <a:round/>
                  <a:headEnd/>
                  <a:tailEnd/>
                </a:ln>
              </p:spPr>
              <p:txBody>
                <a:bodyPr/>
                <a:lstStyle/>
                <a:p>
                  <a:endParaRPr lang="en-US"/>
                </a:p>
              </p:txBody>
            </p:sp>
            <p:sp>
              <p:nvSpPr>
                <p:cNvPr id="21916" name="Line 108"/>
                <p:cNvSpPr>
                  <a:spLocks noChangeShapeType="1"/>
                </p:cNvSpPr>
                <p:nvPr/>
              </p:nvSpPr>
              <p:spPr bwMode="auto">
                <a:xfrm>
                  <a:off x="1569" y="1612"/>
                  <a:ext cx="39" cy="99"/>
                </a:xfrm>
                <a:prstGeom prst="line">
                  <a:avLst/>
                </a:prstGeom>
                <a:noFill/>
                <a:ln w="3175">
                  <a:solidFill>
                    <a:srgbClr val="5F5F5F"/>
                  </a:solidFill>
                  <a:round/>
                  <a:headEnd/>
                  <a:tailEnd/>
                </a:ln>
              </p:spPr>
              <p:txBody>
                <a:bodyPr/>
                <a:lstStyle/>
                <a:p>
                  <a:endParaRPr lang="en-US"/>
                </a:p>
              </p:txBody>
            </p:sp>
            <p:sp>
              <p:nvSpPr>
                <p:cNvPr id="21917" name="Line 109"/>
                <p:cNvSpPr>
                  <a:spLocks noChangeShapeType="1"/>
                </p:cNvSpPr>
                <p:nvPr/>
              </p:nvSpPr>
              <p:spPr bwMode="auto">
                <a:xfrm>
                  <a:off x="1554" y="1628"/>
                  <a:ext cx="37" cy="97"/>
                </a:xfrm>
                <a:prstGeom prst="line">
                  <a:avLst/>
                </a:prstGeom>
                <a:noFill/>
                <a:ln w="3175">
                  <a:solidFill>
                    <a:srgbClr val="5F5F5F"/>
                  </a:solidFill>
                  <a:round/>
                  <a:headEnd/>
                  <a:tailEnd/>
                </a:ln>
              </p:spPr>
              <p:txBody>
                <a:bodyPr/>
                <a:lstStyle/>
                <a:p>
                  <a:endParaRPr lang="en-US"/>
                </a:p>
              </p:txBody>
            </p:sp>
          </p:grpSp>
          <p:grpSp>
            <p:nvGrpSpPr>
              <p:cNvPr id="21908" name="Group 110"/>
              <p:cNvGrpSpPr>
                <a:grpSpLocks/>
              </p:cNvGrpSpPr>
              <p:nvPr/>
            </p:nvGrpSpPr>
            <p:grpSpPr bwMode="auto">
              <a:xfrm>
                <a:off x="1545" y="1578"/>
                <a:ext cx="117" cy="140"/>
                <a:chOff x="1545" y="1578"/>
                <a:chExt cx="117" cy="140"/>
              </a:xfrm>
            </p:grpSpPr>
            <p:sp>
              <p:nvSpPr>
                <p:cNvPr id="21909" name="Line 111"/>
                <p:cNvSpPr>
                  <a:spLocks noChangeShapeType="1"/>
                </p:cNvSpPr>
                <p:nvPr/>
              </p:nvSpPr>
              <p:spPr bwMode="auto">
                <a:xfrm flipV="1">
                  <a:off x="1545" y="1578"/>
                  <a:ext cx="96" cy="83"/>
                </a:xfrm>
                <a:prstGeom prst="line">
                  <a:avLst/>
                </a:prstGeom>
                <a:noFill/>
                <a:ln w="3175">
                  <a:solidFill>
                    <a:srgbClr val="5F5F5F"/>
                  </a:solidFill>
                  <a:round/>
                  <a:headEnd/>
                  <a:tailEnd/>
                </a:ln>
              </p:spPr>
              <p:txBody>
                <a:bodyPr/>
                <a:lstStyle/>
                <a:p>
                  <a:endParaRPr lang="en-US"/>
                </a:p>
              </p:txBody>
            </p:sp>
            <p:sp>
              <p:nvSpPr>
                <p:cNvPr id="21910" name="Line 112"/>
                <p:cNvSpPr>
                  <a:spLocks noChangeShapeType="1"/>
                </p:cNvSpPr>
                <p:nvPr/>
              </p:nvSpPr>
              <p:spPr bwMode="auto">
                <a:xfrm flipV="1">
                  <a:off x="1553" y="1596"/>
                  <a:ext cx="94" cy="83"/>
                </a:xfrm>
                <a:prstGeom prst="line">
                  <a:avLst/>
                </a:prstGeom>
                <a:noFill/>
                <a:ln w="3175">
                  <a:solidFill>
                    <a:srgbClr val="5F5F5F"/>
                  </a:solidFill>
                  <a:round/>
                  <a:headEnd/>
                  <a:tailEnd/>
                </a:ln>
              </p:spPr>
              <p:txBody>
                <a:bodyPr/>
                <a:lstStyle/>
                <a:p>
                  <a:endParaRPr lang="en-US"/>
                </a:p>
              </p:txBody>
            </p:sp>
            <p:sp>
              <p:nvSpPr>
                <p:cNvPr id="21911" name="Line 113"/>
                <p:cNvSpPr>
                  <a:spLocks noChangeShapeType="1"/>
                </p:cNvSpPr>
                <p:nvPr/>
              </p:nvSpPr>
              <p:spPr bwMode="auto">
                <a:xfrm flipV="1">
                  <a:off x="1561" y="1615"/>
                  <a:ext cx="94" cy="84"/>
                </a:xfrm>
                <a:prstGeom prst="line">
                  <a:avLst/>
                </a:prstGeom>
                <a:noFill/>
                <a:ln w="3175">
                  <a:solidFill>
                    <a:srgbClr val="5F5F5F"/>
                  </a:solidFill>
                  <a:round/>
                  <a:headEnd/>
                  <a:tailEnd/>
                </a:ln>
              </p:spPr>
              <p:txBody>
                <a:bodyPr/>
                <a:lstStyle/>
                <a:p>
                  <a:endParaRPr lang="en-US"/>
                </a:p>
              </p:txBody>
            </p:sp>
            <p:sp>
              <p:nvSpPr>
                <p:cNvPr id="21912" name="Line 114"/>
                <p:cNvSpPr>
                  <a:spLocks noChangeShapeType="1"/>
                </p:cNvSpPr>
                <p:nvPr/>
              </p:nvSpPr>
              <p:spPr bwMode="auto">
                <a:xfrm flipV="1">
                  <a:off x="1568" y="1635"/>
                  <a:ext cx="94" cy="83"/>
                </a:xfrm>
                <a:prstGeom prst="line">
                  <a:avLst/>
                </a:prstGeom>
                <a:noFill/>
                <a:ln w="3175">
                  <a:solidFill>
                    <a:srgbClr val="5F5F5F"/>
                  </a:solidFill>
                  <a:round/>
                  <a:headEnd/>
                  <a:tailEnd/>
                </a:ln>
              </p:spPr>
              <p:txBody>
                <a:bodyPr/>
                <a:lstStyle/>
                <a:p>
                  <a:endParaRPr lang="en-US"/>
                </a:p>
              </p:txBody>
            </p:sp>
          </p:grpSp>
        </p:grpSp>
        <p:grpSp>
          <p:nvGrpSpPr>
            <p:cNvPr id="21894" name="Group 115"/>
            <p:cNvGrpSpPr>
              <a:grpSpLocks/>
            </p:cNvGrpSpPr>
            <p:nvPr/>
          </p:nvGrpSpPr>
          <p:grpSpPr bwMode="auto">
            <a:xfrm>
              <a:off x="1552" y="1344"/>
              <a:ext cx="176" cy="183"/>
              <a:chOff x="1552" y="1344"/>
              <a:chExt cx="176" cy="183"/>
            </a:xfrm>
          </p:grpSpPr>
          <p:sp>
            <p:nvSpPr>
              <p:cNvPr id="21897" name="Freeform 116"/>
              <p:cNvSpPr>
                <a:spLocks/>
              </p:cNvSpPr>
              <p:nvPr/>
            </p:nvSpPr>
            <p:spPr bwMode="auto">
              <a:xfrm>
                <a:off x="1552" y="1344"/>
                <a:ext cx="176" cy="183"/>
              </a:xfrm>
              <a:custGeom>
                <a:avLst/>
                <a:gdLst>
                  <a:gd name="T0" fmla="*/ 0 w 1215"/>
                  <a:gd name="T1" fmla="*/ 506 h 1096"/>
                  <a:gd name="T2" fmla="*/ 866 w 1215"/>
                  <a:gd name="T3" fmla="*/ 0 h 1096"/>
                  <a:gd name="T4" fmla="*/ 1215 w 1215"/>
                  <a:gd name="T5" fmla="*/ 591 h 1096"/>
                  <a:gd name="T6" fmla="*/ 348 w 1215"/>
                  <a:gd name="T7" fmla="*/ 1096 h 1096"/>
                  <a:gd name="T8" fmla="*/ 0 w 1215"/>
                  <a:gd name="T9" fmla="*/ 506 h 1096"/>
                  <a:gd name="T10" fmla="*/ 0 60000 65536"/>
                  <a:gd name="T11" fmla="*/ 0 60000 65536"/>
                  <a:gd name="T12" fmla="*/ 0 60000 65536"/>
                  <a:gd name="T13" fmla="*/ 0 60000 65536"/>
                  <a:gd name="T14" fmla="*/ 0 60000 65536"/>
                  <a:gd name="T15" fmla="*/ 0 w 1215"/>
                  <a:gd name="T16" fmla="*/ 0 h 1096"/>
                  <a:gd name="T17" fmla="*/ 1215 w 1215"/>
                  <a:gd name="T18" fmla="*/ 1096 h 1096"/>
                </a:gdLst>
                <a:ahLst/>
                <a:cxnLst>
                  <a:cxn ang="T10">
                    <a:pos x="T0" y="T1"/>
                  </a:cxn>
                  <a:cxn ang="T11">
                    <a:pos x="T2" y="T3"/>
                  </a:cxn>
                  <a:cxn ang="T12">
                    <a:pos x="T4" y="T5"/>
                  </a:cxn>
                  <a:cxn ang="T13">
                    <a:pos x="T6" y="T7"/>
                  </a:cxn>
                  <a:cxn ang="T14">
                    <a:pos x="T8" y="T9"/>
                  </a:cxn>
                </a:cxnLst>
                <a:rect l="T15" t="T16" r="T17" b="T18"/>
                <a:pathLst>
                  <a:path w="1215" h="1096">
                    <a:moveTo>
                      <a:pt x="0" y="506"/>
                    </a:moveTo>
                    <a:lnTo>
                      <a:pt x="866" y="0"/>
                    </a:lnTo>
                    <a:lnTo>
                      <a:pt x="1215" y="591"/>
                    </a:lnTo>
                    <a:lnTo>
                      <a:pt x="348" y="1096"/>
                    </a:lnTo>
                    <a:lnTo>
                      <a:pt x="0" y="506"/>
                    </a:lnTo>
                    <a:close/>
                  </a:path>
                </a:pathLst>
              </a:custGeom>
              <a:solidFill>
                <a:srgbClr val="969696"/>
              </a:solidFill>
              <a:ln w="1588">
                <a:solidFill>
                  <a:srgbClr val="000000"/>
                </a:solidFill>
                <a:prstDash val="solid"/>
                <a:round/>
                <a:headEnd/>
                <a:tailEnd/>
              </a:ln>
            </p:spPr>
            <p:txBody>
              <a:bodyPr/>
              <a:lstStyle/>
              <a:p>
                <a:endParaRPr lang="en-US"/>
              </a:p>
            </p:txBody>
          </p:sp>
          <p:sp>
            <p:nvSpPr>
              <p:cNvPr id="21898" name="Line 117"/>
              <p:cNvSpPr>
                <a:spLocks noChangeShapeType="1"/>
              </p:cNvSpPr>
              <p:nvPr/>
            </p:nvSpPr>
            <p:spPr bwMode="auto">
              <a:xfrm>
                <a:off x="1656" y="1360"/>
                <a:ext cx="50" cy="97"/>
              </a:xfrm>
              <a:prstGeom prst="line">
                <a:avLst/>
              </a:prstGeom>
              <a:noFill/>
              <a:ln w="3175">
                <a:solidFill>
                  <a:srgbClr val="5F5F5F"/>
                </a:solidFill>
                <a:round/>
                <a:headEnd/>
                <a:tailEnd/>
              </a:ln>
            </p:spPr>
            <p:txBody>
              <a:bodyPr/>
              <a:lstStyle/>
              <a:p>
                <a:endParaRPr lang="en-US"/>
              </a:p>
            </p:txBody>
          </p:sp>
          <p:sp>
            <p:nvSpPr>
              <p:cNvPr id="21899" name="Line 118"/>
              <p:cNvSpPr>
                <a:spLocks noChangeShapeType="1"/>
              </p:cNvSpPr>
              <p:nvPr/>
            </p:nvSpPr>
            <p:spPr bwMode="auto">
              <a:xfrm>
                <a:off x="1635" y="1374"/>
                <a:ext cx="50" cy="96"/>
              </a:xfrm>
              <a:prstGeom prst="line">
                <a:avLst/>
              </a:prstGeom>
              <a:noFill/>
              <a:ln w="3175">
                <a:solidFill>
                  <a:srgbClr val="5F5F5F"/>
                </a:solidFill>
                <a:round/>
                <a:headEnd/>
                <a:tailEnd/>
              </a:ln>
            </p:spPr>
            <p:txBody>
              <a:bodyPr/>
              <a:lstStyle/>
              <a:p>
                <a:endParaRPr lang="en-US"/>
              </a:p>
            </p:txBody>
          </p:sp>
          <p:sp>
            <p:nvSpPr>
              <p:cNvPr id="21900" name="Line 119"/>
              <p:cNvSpPr>
                <a:spLocks noChangeShapeType="1"/>
              </p:cNvSpPr>
              <p:nvPr/>
            </p:nvSpPr>
            <p:spPr bwMode="auto">
              <a:xfrm>
                <a:off x="1615" y="1387"/>
                <a:ext cx="50" cy="98"/>
              </a:xfrm>
              <a:prstGeom prst="line">
                <a:avLst/>
              </a:prstGeom>
              <a:noFill/>
              <a:ln w="3175">
                <a:solidFill>
                  <a:srgbClr val="5F5F5F"/>
                </a:solidFill>
                <a:round/>
                <a:headEnd/>
                <a:tailEnd/>
              </a:ln>
            </p:spPr>
            <p:txBody>
              <a:bodyPr/>
              <a:lstStyle/>
              <a:p>
                <a:endParaRPr lang="en-US"/>
              </a:p>
            </p:txBody>
          </p:sp>
          <p:sp>
            <p:nvSpPr>
              <p:cNvPr id="21901" name="Line 120"/>
              <p:cNvSpPr>
                <a:spLocks noChangeShapeType="1"/>
              </p:cNvSpPr>
              <p:nvPr/>
            </p:nvSpPr>
            <p:spPr bwMode="auto">
              <a:xfrm>
                <a:off x="1594" y="1400"/>
                <a:ext cx="51" cy="99"/>
              </a:xfrm>
              <a:prstGeom prst="line">
                <a:avLst/>
              </a:prstGeom>
              <a:noFill/>
              <a:ln w="3175">
                <a:solidFill>
                  <a:srgbClr val="5F5F5F"/>
                </a:solidFill>
                <a:round/>
                <a:headEnd/>
                <a:tailEnd/>
              </a:ln>
            </p:spPr>
            <p:txBody>
              <a:bodyPr/>
              <a:lstStyle/>
              <a:p>
                <a:endParaRPr lang="en-US"/>
              </a:p>
            </p:txBody>
          </p:sp>
          <p:sp>
            <p:nvSpPr>
              <p:cNvPr id="21902" name="Line 121"/>
              <p:cNvSpPr>
                <a:spLocks noChangeShapeType="1"/>
              </p:cNvSpPr>
              <p:nvPr/>
            </p:nvSpPr>
            <p:spPr bwMode="auto">
              <a:xfrm>
                <a:off x="1574" y="1416"/>
                <a:ext cx="50" cy="97"/>
              </a:xfrm>
              <a:prstGeom prst="line">
                <a:avLst/>
              </a:prstGeom>
              <a:noFill/>
              <a:ln w="3175">
                <a:solidFill>
                  <a:srgbClr val="5F5F5F"/>
                </a:solidFill>
                <a:round/>
                <a:headEnd/>
                <a:tailEnd/>
              </a:ln>
            </p:spPr>
            <p:txBody>
              <a:bodyPr/>
              <a:lstStyle/>
              <a:p>
                <a:endParaRPr lang="en-US"/>
              </a:p>
            </p:txBody>
          </p:sp>
          <p:sp>
            <p:nvSpPr>
              <p:cNvPr id="21903" name="Line 122"/>
              <p:cNvSpPr>
                <a:spLocks noChangeShapeType="1"/>
              </p:cNvSpPr>
              <p:nvPr/>
            </p:nvSpPr>
            <p:spPr bwMode="auto">
              <a:xfrm flipV="1">
                <a:off x="1564" y="1366"/>
                <a:ext cx="123" cy="83"/>
              </a:xfrm>
              <a:prstGeom prst="line">
                <a:avLst/>
              </a:prstGeom>
              <a:noFill/>
              <a:ln w="3175">
                <a:solidFill>
                  <a:srgbClr val="5F5F5F"/>
                </a:solidFill>
                <a:round/>
                <a:headEnd/>
                <a:tailEnd/>
              </a:ln>
            </p:spPr>
            <p:txBody>
              <a:bodyPr/>
              <a:lstStyle/>
              <a:p>
                <a:endParaRPr lang="en-US"/>
              </a:p>
            </p:txBody>
          </p:sp>
          <p:sp>
            <p:nvSpPr>
              <p:cNvPr id="21904" name="Line 123"/>
              <p:cNvSpPr>
                <a:spLocks noChangeShapeType="1"/>
              </p:cNvSpPr>
              <p:nvPr/>
            </p:nvSpPr>
            <p:spPr bwMode="auto">
              <a:xfrm flipV="1">
                <a:off x="1574" y="1384"/>
                <a:ext cx="123" cy="83"/>
              </a:xfrm>
              <a:prstGeom prst="line">
                <a:avLst/>
              </a:prstGeom>
              <a:noFill/>
              <a:ln w="3175">
                <a:solidFill>
                  <a:srgbClr val="5F5F5F"/>
                </a:solidFill>
                <a:round/>
                <a:headEnd/>
                <a:tailEnd/>
              </a:ln>
            </p:spPr>
            <p:txBody>
              <a:bodyPr/>
              <a:lstStyle/>
              <a:p>
                <a:endParaRPr lang="en-US"/>
              </a:p>
            </p:txBody>
          </p:sp>
          <p:sp>
            <p:nvSpPr>
              <p:cNvPr id="21905" name="Line 124"/>
              <p:cNvSpPr>
                <a:spLocks noChangeShapeType="1"/>
              </p:cNvSpPr>
              <p:nvPr/>
            </p:nvSpPr>
            <p:spPr bwMode="auto">
              <a:xfrm flipV="1">
                <a:off x="1583" y="1403"/>
                <a:ext cx="124" cy="84"/>
              </a:xfrm>
              <a:prstGeom prst="line">
                <a:avLst/>
              </a:prstGeom>
              <a:noFill/>
              <a:ln w="3175">
                <a:solidFill>
                  <a:srgbClr val="5F5F5F"/>
                </a:solidFill>
                <a:round/>
                <a:headEnd/>
                <a:tailEnd/>
              </a:ln>
            </p:spPr>
            <p:txBody>
              <a:bodyPr/>
              <a:lstStyle/>
              <a:p>
                <a:endParaRPr lang="en-US"/>
              </a:p>
            </p:txBody>
          </p:sp>
          <p:sp>
            <p:nvSpPr>
              <p:cNvPr id="21906" name="Line 125"/>
              <p:cNvSpPr>
                <a:spLocks noChangeShapeType="1"/>
              </p:cNvSpPr>
              <p:nvPr/>
            </p:nvSpPr>
            <p:spPr bwMode="auto">
              <a:xfrm flipV="1">
                <a:off x="1593" y="1423"/>
                <a:ext cx="123" cy="83"/>
              </a:xfrm>
              <a:prstGeom prst="line">
                <a:avLst/>
              </a:prstGeom>
              <a:noFill/>
              <a:ln w="3175">
                <a:solidFill>
                  <a:srgbClr val="5F5F5F"/>
                </a:solidFill>
                <a:round/>
                <a:headEnd/>
                <a:tailEnd/>
              </a:ln>
            </p:spPr>
            <p:txBody>
              <a:bodyPr/>
              <a:lstStyle/>
              <a:p>
                <a:endParaRPr lang="en-US"/>
              </a:p>
            </p:txBody>
          </p:sp>
        </p:grpSp>
        <p:sp>
          <p:nvSpPr>
            <p:cNvPr id="21895" name="Freeform 126"/>
            <p:cNvSpPr>
              <a:spLocks/>
            </p:cNvSpPr>
            <p:nvPr/>
          </p:nvSpPr>
          <p:spPr bwMode="auto">
            <a:xfrm>
              <a:off x="1477" y="1485"/>
              <a:ext cx="40" cy="82"/>
            </a:xfrm>
            <a:custGeom>
              <a:avLst/>
              <a:gdLst>
                <a:gd name="T0" fmla="*/ 93 w 271"/>
                <a:gd name="T1" fmla="*/ 0 h 496"/>
                <a:gd name="T2" fmla="*/ 271 w 271"/>
                <a:gd name="T3" fmla="*/ 0 h 496"/>
                <a:gd name="T4" fmla="*/ 237 w 271"/>
                <a:gd name="T5" fmla="*/ 69 h 496"/>
                <a:gd name="T6" fmla="*/ 220 w 271"/>
                <a:gd name="T7" fmla="*/ 137 h 496"/>
                <a:gd name="T8" fmla="*/ 203 w 271"/>
                <a:gd name="T9" fmla="*/ 213 h 496"/>
                <a:gd name="T10" fmla="*/ 194 w 271"/>
                <a:gd name="T11" fmla="*/ 265 h 496"/>
                <a:gd name="T12" fmla="*/ 194 w 271"/>
                <a:gd name="T13" fmla="*/ 333 h 496"/>
                <a:gd name="T14" fmla="*/ 194 w 271"/>
                <a:gd name="T15" fmla="*/ 376 h 496"/>
                <a:gd name="T16" fmla="*/ 194 w 271"/>
                <a:gd name="T17" fmla="*/ 419 h 496"/>
                <a:gd name="T18" fmla="*/ 203 w 271"/>
                <a:gd name="T19" fmla="*/ 453 h 496"/>
                <a:gd name="T20" fmla="*/ 211 w 271"/>
                <a:gd name="T21" fmla="*/ 496 h 496"/>
                <a:gd name="T22" fmla="*/ 8 w 271"/>
                <a:gd name="T23" fmla="*/ 496 h 496"/>
                <a:gd name="T24" fmla="*/ 8 w 271"/>
                <a:gd name="T25" fmla="*/ 462 h 496"/>
                <a:gd name="T26" fmla="*/ 0 w 271"/>
                <a:gd name="T27" fmla="*/ 428 h 496"/>
                <a:gd name="T28" fmla="*/ 0 w 271"/>
                <a:gd name="T29" fmla="*/ 385 h 496"/>
                <a:gd name="T30" fmla="*/ 0 w 271"/>
                <a:gd name="T31" fmla="*/ 342 h 496"/>
                <a:gd name="T32" fmla="*/ 0 w 271"/>
                <a:gd name="T33" fmla="*/ 308 h 496"/>
                <a:gd name="T34" fmla="*/ 0 w 271"/>
                <a:gd name="T35" fmla="*/ 273 h 496"/>
                <a:gd name="T36" fmla="*/ 8 w 271"/>
                <a:gd name="T37" fmla="*/ 230 h 496"/>
                <a:gd name="T38" fmla="*/ 17 w 271"/>
                <a:gd name="T39" fmla="*/ 196 h 496"/>
                <a:gd name="T40" fmla="*/ 25 w 271"/>
                <a:gd name="T41" fmla="*/ 154 h 496"/>
                <a:gd name="T42" fmla="*/ 42 w 271"/>
                <a:gd name="T43" fmla="*/ 111 h 496"/>
                <a:gd name="T44" fmla="*/ 59 w 271"/>
                <a:gd name="T45" fmla="*/ 77 h 496"/>
                <a:gd name="T46" fmla="*/ 76 w 271"/>
                <a:gd name="T47" fmla="*/ 34 h 496"/>
                <a:gd name="T48" fmla="*/ 93 w 271"/>
                <a:gd name="T49" fmla="*/ 0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1"/>
                <a:gd name="T76" fmla="*/ 0 h 496"/>
                <a:gd name="T77" fmla="*/ 271 w 27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1" h="496">
                  <a:moveTo>
                    <a:pt x="93" y="0"/>
                  </a:moveTo>
                  <a:lnTo>
                    <a:pt x="271" y="0"/>
                  </a:lnTo>
                  <a:lnTo>
                    <a:pt x="237" y="69"/>
                  </a:lnTo>
                  <a:lnTo>
                    <a:pt x="220" y="137"/>
                  </a:lnTo>
                  <a:lnTo>
                    <a:pt x="203" y="213"/>
                  </a:lnTo>
                  <a:lnTo>
                    <a:pt x="194" y="265"/>
                  </a:lnTo>
                  <a:lnTo>
                    <a:pt x="194" y="333"/>
                  </a:lnTo>
                  <a:lnTo>
                    <a:pt x="194" y="376"/>
                  </a:lnTo>
                  <a:lnTo>
                    <a:pt x="194" y="419"/>
                  </a:lnTo>
                  <a:lnTo>
                    <a:pt x="203" y="453"/>
                  </a:lnTo>
                  <a:lnTo>
                    <a:pt x="211" y="496"/>
                  </a:lnTo>
                  <a:lnTo>
                    <a:pt x="8" y="496"/>
                  </a:lnTo>
                  <a:lnTo>
                    <a:pt x="8" y="462"/>
                  </a:lnTo>
                  <a:lnTo>
                    <a:pt x="0" y="428"/>
                  </a:lnTo>
                  <a:lnTo>
                    <a:pt x="0" y="385"/>
                  </a:lnTo>
                  <a:lnTo>
                    <a:pt x="0" y="342"/>
                  </a:lnTo>
                  <a:lnTo>
                    <a:pt x="0" y="308"/>
                  </a:lnTo>
                  <a:lnTo>
                    <a:pt x="0" y="273"/>
                  </a:lnTo>
                  <a:lnTo>
                    <a:pt x="8" y="230"/>
                  </a:lnTo>
                  <a:lnTo>
                    <a:pt x="17" y="196"/>
                  </a:lnTo>
                  <a:lnTo>
                    <a:pt x="25" y="154"/>
                  </a:lnTo>
                  <a:lnTo>
                    <a:pt x="42" y="111"/>
                  </a:lnTo>
                  <a:lnTo>
                    <a:pt x="59" y="77"/>
                  </a:lnTo>
                  <a:lnTo>
                    <a:pt x="76" y="34"/>
                  </a:lnTo>
                  <a:lnTo>
                    <a:pt x="93" y="0"/>
                  </a:lnTo>
                  <a:close/>
                </a:path>
              </a:pathLst>
            </a:custGeom>
            <a:solidFill>
              <a:srgbClr val="5F5F5F"/>
            </a:solidFill>
            <a:ln w="1588">
              <a:solidFill>
                <a:srgbClr val="000000"/>
              </a:solidFill>
              <a:prstDash val="solid"/>
              <a:round/>
              <a:headEnd/>
              <a:tailEnd/>
            </a:ln>
          </p:spPr>
          <p:txBody>
            <a:bodyPr/>
            <a:lstStyle/>
            <a:p>
              <a:endParaRPr lang="en-US"/>
            </a:p>
          </p:txBody>
        </p:sp>
        <p:sp>
          <p:nvSpPr>
            <p:cNvPr id="21896" name="Freeform 127"/>
            <p:cNvSpPr>
              <a:spLocks/>
            </p:cNvSpPr>
            <p:nvPr/>
          </p:nvSpPr>
          <p:spPr bwMode="auto">
            <a:xfrm>
              <a:off x="1493" y="1454"/>
              <a:ext cx="68" cy="83"/>
            </a:xfrm>
            <a:custGeom>
              <a:avLst/>
              <a:gdLst>
                <a:gd name="T0" fmla="*/ 0 w 466"/>
                <a:gd name="T1" fmla="*/ 436 h 496"/>
                <a:gd name="T2" fmla="*/ 9 w 466"/>
                <a:gd name="T3" fmla="*/ 402 h 496"/>
                <a:gd name="T4" fmla="*/ 26 w 466"/>
                <a:gd name="T5" fmla="*/ 352 h 496"/>
                <a:gd name="T6" fmla="*/ 43 w 466"/>
                <a:gd name="T7" fmla="*/ 309 h 496"/>
                <a:gd name="T8" fmla="*/ 68 w 466"/>
                <a:gd name="T9" fmla="*/ 257 h 496"/>
                <a:gd name="T10" fmla="*/ 93 w 466"/>
                <a:gd name="T11" fmla="*/ 214 h 496"/>
                <a:gd name="T12" fmla="*/ 118 w 466"/>
                <a:gd name="T13" fmla="*/ 180 h 496"/>
                <a:gd name="T14" fmla="*/ 135 w 466"/>
                <a:gd name="T15" fmla="*/ 146 h 496"/>
                <a:gd name="T16" fmla="*/ 178 w 466"/>
                <a:gd name="T17" fmla="*/ 111 h 496"/>
                <a:gd name="T18" fmla="*/ 195 w 466"/>
                <a:gd name="T19" fmla="*/ 86 h 496"/>
                <a:gd name="T20" fmla="*/ 220 w 466"/>
                <a:gd name="T21" fmla="*/ 69 h 496"/>
                <a:gd name="T22" fmla="*/ 263 w 466"/>
                <a:gd name="T23" fmla="*/ 34 h 496"/>
                <a:gd name="T24" fmla="*/ 288 w 466"/>
                <a:gd name="T25" fmla="*/ 17 h 496"/>
                <a:gd name="T26" fmla="*/ 314 w 466"/>
                <a:gd name="T27" fmla="*/ 0 h 496"/>
                <a:gd name="T28" fmla="*/ 466 w 466"/>
                <a:gd name="T29" fmla="*/ 51 h 496"/>
                <a:gd name="T30" fmla="*/ 424 w 466"/>
                <a:gd name="T31" fmla="*/ 86 h 496"/>
                <a:gd name="T32" fmla="*/ 390 w 466"/>
                <a:gd name="T33" fmla="*/ 111 h 496"/>
                <a:gd name="T34" fmla="*/ 356 w 466"/>
                <a:gd name="T35" fmla="*/ 129 h 496"/>
                <a:gd name="T36" fmla="*/ 331 w 466"/>
                <a:gd name="T37" fmla="*/ 163 h 496"/>
                <a:gd name="T38" fmla="*/ 305 w 466"/>
                <a:gd name="T39" fmla="*/ 180 h 496"/>
                <a:gd name="T40" fmla="*/ 288 w 466"/>
                <a:gd name="T41" fmla="*/ 206 h 496"/>
                <a:gd name="T42" fmla="*/ 263 w 466"/>
                <a:gd name="T43" fmla="*/ 240 h 496"/>
                <a:gd name="T44" fmla="*/ 246 w 466"/>
                <a:gd name="T45" fmla="*/ 274 h 496"/>
                <a:gd name="T46" fmla="*/ 220 w 466"/>
                <a:gd name="T47" fmla="*/ 309 h 496"/>
                <a:gd name="T48" fmla="*/ 203 w 466"/>
                <a:gd name="T49" fmla="*/ 352 h 496"/>
                <a:gd name="T50" fmla="*/ 186 w 466"/>
                <a:gd name="T51" fmla="*/ 385 h 496"/>
                <a:gd name="T52" fmla="*/ 169 w 466"/>
                <a:gd name="T53" fmla="*/ 419 h 496"/>
                <a:gd name="T54" fmla="*/ 161 w 466"/>
                <a:gd name="T55" fmla="*/ 462 h 496"/>
                <a:gd name="T56" fmla="*/ 152 w 466"/>
                <a:gd name="T57" fmla="*/ 496 h 496"/>
                <a:gd name="T58" fmla="*/ 0 w 466"/>
                <a:gd name="T59" fmla="*/ 436 h 49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66"/>
                <a:gd name="T91" fmla="*/ 0 h 496"/>
                <a:gd name="T92" fmla="*/ 466 w 466"/>
                <a:gd name="T93" fmla="*/ 496 h 49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66" h="496">
                  <a:moveTo>
                    <a:pt x="0" y="436"/>
                  </a:moveTo>
                  <a:lnTo>
                    <a:pt x="9" y="402"/>
                  </a:lnTo>
                  <a:lnTo>
                    <a:pt x="26" y="352"/>
                  </a:lnTo>
                  <a:lnTo>
                    <a:pt x="43" y="309"/>
                  </a:lnTo>
                  <a:lnTo>
                    <a:pt x="68" y="257"/>
                  </a:lnTo>
                  <a:lnTo>
                    <a:pt x="93" y="214"/>
                  </a:lnTo>
                  <a:lnTo>
                    <a:pt x="118" y="180"/>
                  </a:lnTo>
                  <a:lnTo>
                    <a:pt x="135" y="146"/>
                  </a:lnTo>
                  <a:lnTo>
                    <a:pt x="178" y="111"/>
                  </a:lnTo>
                  <a:lnTo>
                    <a:pt x="195" y="86"/>
                  </a:lnTo>
                  <a:lnTo>
                    <a:pt x="220" y="69"/>
                  </a:lnTo>
                  <a:lnTo>
                    <a:pt x="263" y="34"/>
                  </a:lnTo>
                  <a:lnTo>
                    <a:pt x="288" y="17"/>
                  </a:lnTo>
                  <a:lnTo>
                    <a:pt x="314" y="0"/>
                  </a:lnTo>
                  <a:lnTo>
                    <a:pt x="466" y="51"/>
                  </a:lnTo>
                  <a:lnTo>
                    <a:pt x="424" y="86"/>
                  </a:lnTo>
                  <a:lnTo>
                    <a:pt x="390" y="111"/>
                  </a:lnTo>
                  <a:lnTo>
                    <a:pt x="356" y="129"/>
                  </a:lnTo>
                  <a:lnTo>
                    <a:pt x="331" y="163"/>
                  </a:lnTo>
                  <a:lnTo>
                    <a:pt x="305" y="180"/>
                  </a:lnTo>
                  <a:lnTo>
                    <a:pt x="288" y="206"/>
                  </a:lnTo>
                  <a:lnTo>
                    <a:pt x="263" y="240"/>
                  </a:lnTo>
                  <a:lnTo>
                    <a:pt x="246" y="274"/>
                  </a:lnTo>
                  <a:lnTo>
                    <a:pt x="220" y="309"/>
                  </a:lnTo>
                  <a:lnTo>
                    <a:pt x="203" y="352"/>
                  </a:lnTo>
                  <a:lnTo>
                    <a:pt x="186" y="385"/>
                  </a:lnTo>
                  <a:lnTo>
                    <a:pt x="169" y="419"/>
                  </a:lnTo>
                  <a:lnTo>
                    <a:pt x="161" y="462"/>
                  </a:lnTo>
                  <a:lnTo>
                    <a:pt x="152" y="496"/>
                  </a:lnTo>
                  <a:lnTo>
                    <a:pt x="0" y="436"/>
                  </a:lnTo>
                  <a:close/>
                </a:path>
              </a:pathLst>
            </a:custGeom>
            <a:solidFill>
              <a:srgbClr val="BFBFBF"/>
            </a:solidFill>
            <a:ln w="1588">
              <a:solidFill>
                <a:srgbClr val="000000"/>
              </a:solidFill>
              <a:prstDash val="solid"/>
              <a:round/>
              <a:headEnd/>
              <a:tailEnd/>
            </a:ln>
          </p:spPr>
          <p:txBody>
            <a:bodyPr/>
            <a:lstStyle/>
            <a:p>
              <a:endParaRPr lang="en-US"/>
            </a:p>
          </p:txBody>
        </p:sp>
      </p:grpSp>
      <p:sp>
        <p:nvSpPr>
          <p:cNvPr id="4107" name="Freeform 128"/>
          <p:cNvSpPr>
            <a:spLocks/>
          </p:cNvSpPr>
          <p:nvPr/>
        </p:nvSpPr>
        <p:spPr bwMode="auto">
          <a:xfrm flipV="1">
            <a:off x="2508250" y="3430588"/>
            <a:ext cx="1454150" cy="96837"/>
          </a:xfrm>
          <a:custGeom>
            <a:avLst/>
            <a:gdLst>
              <a:gd name="T0" fmla="*/ 594 w 595"/>
              <a:gd name="T1" fmla="*/ 0 h 2587"/>
              <a:gd name="T2" fmla="*/ 133 w 595"/>
              <a:gd name="T3" fmla="*/ 1679 h 2587"/>
              <a:gd name="T4" fmla="*/ 231 w 595"/>
              <a:gd name="T5" fmla="*/ 1652 h 2587"/>
              <a:gd name="T6" fmla="*/ 0 w 595"/>
              <a:gd name="T7" fmla="*/ 2586 h 2587"/>
              <a:gd name="T8" fmla="*/ 0 60000 65536"/>
              <a:gd name="T9" fmla="*/ 0 60000 65536"/>
              <a:gd name="T10" fmla="*/ 0 60000 65536"/>
              <a:gd name="T11" fmla="*/ 0 60000 65536"/>
              <a:gd name="T12" fmla="*/ 0 w 595"/>
              <a:gd name="T13" fmla="*/ 0 h 2587"/>
              <a:gd name="T14" fmla="*/ 595 w 595"/>
              <a:gd name="T15" fmla="*/ 2587 h 2587"/>
            </a:gdLst>
            <a:ahLst/>
            <a:cxnLst>
              <a:cxn ang="T8">
                <a:pos x="T0" y="T1"/>
              </a:cxn>
              <a:cxn ang="T9">
                <a:pos x="T2" y="T3"/>
              </a:cxn>
              <a:cxn ang="T10">
                <a:pos x="T4" y="T5"/>
              </a:cxn>
              <a:cxn ang="T11">
                <a:pos x="T6" y="T7"/>
              </a:cxn>
            </a:cxnLst>
            <a:rect l="T12" t="T13" r="T14" b="T15"/>
            <a:pathLst>
              <a:path w="595" h="2587">
                <a:moveTo>
                  <a:pt x="594" y="0"/>
                </a:moveTo>
                <a:lnTo>
                  <a:pt x="133" y="1679"/>
                </a:lnTo>
                <a:lnTo>
                  <a:pt x="231" y="1652"/>
                </a:lnTo>
                <a:lnTo>
                  <a:pt x="0" y="2586"/>
                </a:lnTo>
              </a:path>
            </a:pathLst>
          </a:custGeom>
          <a:noFill/>
          <a:ln w="12700" cap="rnd" cmpd="sng">
            <a:solidFill>
              <a:schemeClr val="tx1"/>
            </a:solidFill>
            <a:prstDash val="solid"/>
            <a:round/>
            <a:headEnd type="triangle" w="med" len="med"/>
            <a:tailEnd type="triangle" w="med" len="med"/>
          </a:ln>
        </p:spPr>
        <p:txBody>
          <a:bodyPr/>
          <a:lstStyle/>
          <a:p>
            <a:endParaRPr lang="en-US"/>
          </a:p>
        </p:txBody>
      </p:sp>
      <p:grpSp>
        <p:nvGrpSpPr>
          <p:cNvPr id="4108" name="Group 129"/>
          <p:cNvGrpSpPr>
            <a:grpSpLocks noChangeAspect="1"/>
          </p:cNvGrpSpPr>
          <p:nvPr/>
        </p:nvGrpSpPr>
        <p:grpSpPr bwMode="auto">
          <a:xfrm>
            <a:off x="3602038" y="1368425"/>
            <a:ext cx="877887" cy="193675"/>
            <a:chOff x="498" y="1693"/>
            <a:chExt cx="275" cy="70"/>
          </a:xfrm>
        </p:grpSpPr>
        <p:sp>
          <p:nvSpPr>
            <p:cNvPr id="21844" name="Freeform 130"/>
            <p:cNvSpPr>
              <a:spLocks noChangeAspect="1"/>
            </p:cNvSpPr>
            <p:nvPr/>
          </p:nvSpPr>
          <p:spPr bwMode="auto">
            <a:xfrm>
              <a:off x="667" y="1757"/>
              <a:ext cx="71" cy="6"/>
            </a:xfrm>
            <a:custGeom>
              <a:avLst/>
              <a:gdLst>
                <a:gd name="T0" fmla="*/ 254 w 281"/>
                <a:gd name="T1" fmla="*/ 24 h 24"/>
                <a:gd name="T2" fmla="*/ 54 w 281"/>
                <a:gd name="T3" fmla="*/ 24 h 24"/>
                <a:gd name="T4" fmla="*/ 32 w 281"/>
                <a:gd name="T5" fmla="*/ 23 h 24"/>
                <a:gd name="T6" fmla="*/ 18 w 281"/>
                <a:gd name="T7" fmla="*/ 18 h 24"/>
                <a:gd name="T8" fmla="*/ 11 w 281"/>
                <a:gd name="T9" fmla="*/ 13 h 24"/>
                <a:gd name="T10" fmla="*/ 0 w 281"/>
                <a:gd name="T11" fmla="*/ 0 h 24"/>
                <a:gd name="T12" fmla="*/ 281 w 281"/>
                <a:gd name="T13" fmla="*/ 0 h 24"/>
                <a:gd name="T14" fmla="*/ 280 w 281"/>
                <a:gd name="T15" fmla="*/ 7 h 24"/>
                <a:gd name="T16" fmla="*/ 275 w 281"/>
                <a:gd name="T17" fmla="*/ 14 h 24"/>
                <a:gd name="T18" fmla="*/ 272 w 281"/>
                <a:gd name="T19" fmla="*/ 20 h 24"/>
                <a:gd name="T20" fmla="*/ 263 w 281"/>
                <a:gd name="T21" fmla="*/ 24 h 24"/>
                <a:gd name="T22" fmla="*/ 254 w 281"/>
                <a:gd name="T23" fmla="*/ 24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1"/>
                <a:gd name="T37" fmla="*/ 0 h 24"/>
                <a:gd name="T38" fmla="*/ 281 w 281"/>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1" h="24">
                  <a:moveTo>
                    <a:pt x="254" y="24"/>
                  </a:moveTo>
                  <a:lnTo>
                    <a:pt x="54" y="24"/>
                  </a:lnTo>
                  <a:lnTo>
                    <a:pt x="32" y="23"/>
                  </a:lnTo>
                  <a:lnTo>
                    <a:pt x="18" y="18"/>
                  </a:lnTo>
                  <a:lnTo>
                    <a:pt x="11" y="13"/>
                  </a:lnTo>
                  <a:lnTo>
                    <a:pt x="0" y="0"/>
                  </a:lnTo>
                  <a:lnTo>
                    <a:pt x="281" y="0"/>
                  </a:lnTo>
                  <a:lnTo>
                    <a:pt x="280" y="7"/>
                  </a:lnTo>
                  <a:lnTo>
                    <a:pt x="275" y="14"/>
                  </a:lnTo>
                  <a:lnTo>
                    <a:pt x="272" y="20"/>
                  </a:lnTo>
                  <a:lnTo>
                    <a:pt x="263" y="24"/>
                  </a:lnTo>
                  <a:lnTo>
                    <a:pt x="254" y="24"/>
                  </a:lnTo>
                  <a:close/>
                </a:path>
              </a:pathLst>
            </a:custGeom>
            <a:solidFill>
              <a:srgbClr val="C0C0C0"/>
            </a:solidFill>
            <a:ln w="1588">
              <a:solidFill>
                <a:srgbClr val="000000"/>
              </a:solidFill>
              <a:prstDash val="solid"/>
              <a:round/>
              <a:headEnd/>
              <a:tailEnd/>
            </a:ln>
          </p:spPr>
          <p:txBody>
            <a:bodyPr/>
            <a:lstStyle/>
            <a:p>
              <a:endParaRPr lang="en-US"/>
            </a:p>
          </p:txBody>
        </p:sp>
        <p:sp>
          <p:nvSpPr>
            <p:cNvPr id="21845" name="Rectangle 131"/>
            <p:cNvSpPr>
              <a:spLocks noChangeAspect="1" noChangeArrowheads="1"/>
            </p:cNvSpPr>
            <p:nvPr/>
          </p:nvSpPr>
          <p:spPr bwMode="auto">
            <a:xfrm>
              <a:off x="681" y="1757"/>
              <a:ext cx="49" cy="6"/>
            </a:xfrm>
            <a:prstGeom prst="rect">
              <a:avLst/>
            </a:prstGeom>
            <a:solidFill>
              <a:srgbClr val="C0C0C0"/>
            </a:solidFill>
            <a:ln w="9525">
              <a:noFill/>
              <a:miter lim="800000"/>
              <a:headEnd/>
              <a:tailEnd/>
            </a:ln>
          </p:spPr>
          <p:txBody>
            <a:bodyPr/>
            <a:lstStyle/>
            <a:p>
              <a:endParaRPr lang="en-US"/>
            </a:p>
          </p:txBody>
        </p:sp>
        <p:sp>
          <p:nvSpPr>
            <p:cNvPr id="21846" name="Freeform 132"/>
            <p:cNvSpPr>
              <a:spLocks noChangeAspect="1"/>
            </p:cNvSpPr>
            <p:nvPr/>
          </p:nvSpPr>
          <p:spPr bwMode="auto">
            <a:xfrm>
              <a:off x="510" y="1693"/>
              <a:ext cx="56" cy="43"/>
            </a:xfrm>
            <a:custGeom>
              <a:avLst/>
              <a:gdLst>
                <a:gd name="T0" fmla="*/ 223 w 223"/>
                <a:gd name="T1" fmla="*/ 163 h 172"/>
                <a:gd name="T2" fmla="*/ 199 w 223"/>
                <a:gd name="T3" fmla="*/ 158 h 172"/>
                <a:gd name="T4" fmla="*/ 181 w 223"/>
                <a:gd name="T5" fmla="*/ 151 h 172"/>
                <a:gd name="T6" fmla="*/ 163 w 223"/>
                <a:gd name="T7" fmla="*/ 138 h 172"/>
                <a:gd name="T8" fmla="*/ 144 w 223"/>
                <a:gd name="T9" fmla="*/ 120 h 172"/>
                <a:gd name="T10" fmla="*/ 59 w 223"/>
                <a:gd name="T11" fmla="*/ 6 h 172"/>
                <a:gd name="T12" fmla="*/ 116 w 223"/>
                <a:gd name="T13" fmla="*/ 4 h 172"/>
                <a:gd name="T14" fmla="*/ 116 w 223"/>
                <a:gd name="T15" fmla="*/ 2 h 172"/>
                <a:gd name="T16" fmla="*/ 42 w 223"/>
                <a:gd name="T17" fmla="*/ 1 h 172"/>
                <a:gd name="T18" fmla="*/ 23 w 223"/>
                <a:gd name="T19" fmla="*/ 0 h 172"/>
                <a:gd name="T20" fmla="*/ 0 w 223"/>
                <a:gd name="T21" fmla="*/ 1 h 172"/>
                <a:gd name="T22" fmla="*/ 39 w 223"/>
                <a:gd name="T23" fmla="*/ 172 h 172"/>
                <a:gd name="T24" fmla="*/ 223 w 223"/>
                <a:gd name="T25" fmla="*/ 163 h 1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3"/>
                <a:gd name="T40" fmla="*/ 0 h 172"/>
                <a:gd name="T41" fmla="*/ 223 w 223"/>
                <a:gd name="T42" fmla="*/ 172 h 1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3" h="172">
                  <a:moveTo>
                    <a:pt x="223" y="163"/>
                  </a:moveTo>
                  <a:lnTo>
                    <a:pt x="199" y="158"/>
                  </a:lnTo>
                  <a:lnTo>
                    <a:pt x="181" y="151"/>
                  </a:lnTo>
                  <a:lnTo>
                    <a:pt x="163" y="138"/>
                  </a:lnTo>
                  <a:lnTo>
                    <a:pt x="144" y="120"/>
                  </a:lnTo>
                  <a:lnTo>
                    <a:pt x="59" y="6"/>
                  </a:lnTo>
                  <a:lnTo>
                    <a:pt x="116" y="4"/>
                  </a:lnTo>
                  <a:lnTo>
                    <a:pt x="116" y="2"/>
                  </a:lnTo>
                  <a:lnTo>
                    <a:pt x="42" y="1"/>
                  </a:lnTo>
                  <a:lnTo>
                    <a:pt x="23" y="0"/>
                  </a:lnTo>
                  <a:lnTo>
                    <a:pt x="0" y="1"/>
                  </a:lnTo>
                  <a:lnTo>
                    <a:pt x="39" y="172"/>
                  </a:lnTo>
                  <a:lnTo>
                    <a:pt x="223" y="163"/>
                  </a:lnTo>
                  <a:close/>
                </a:path>
              </a:pathLst>
            </a:custGeom>
            <a:solidFill>
              <a:srgbClr val="C0C0C0"/>
            </a:solidFill>
            <a:ln w="1588">
              <a:solidFill>
                <a:srgbClr val="000000"/>
              </a:solidFill>
              <a:prstDash val="solid"/>
              <a:round/>
              <a:headEnd/>
              <a:tailEnd/>
            </a:ln>
          </p:spPr>
          <p:txBody>
            <a:bodyPr/>
            <a:lstStyle/>
            <a:p>
              <a:endParaRPr lang="en-US"/>
            </a:p>
          </p:txBody>
        </p:sp>
        <p:sp>
          <p:nvSpPr>
            <p:cNvPr id="21847" name="Freeform 133"/>
            <p:cNvSpPr>
              <a:spLocks noChangeAspect="1"/>
            </p:cNvSpPr>
            <p:nvPr/>
          </p:nvSpPr>
          <p:spPr bwMode="auto">
            <a:xfrm>
              <a:off x="514" y="1733"/>
              <a:ext cx="257" cy="25"/>
            </a:xfrm>
            <a:custGeom>
              <a:avLst/>
              <a:gdLst>
                <a:gd name="T0" fmla="*/ 22 w 1032"/>
                <a:gd name="T1" fmla="*/ 9 h 96"/>
                <a:gd name="T2" fmla="*/ 218 w 1032"/>
                <a:gd name="T3" fmla="*/ 0 h 96"/>
                <a:gd name="T4" fmla="*/ 878 w 1032"/>
                <a:gd name="T5" fmla="*/ 0 h 96"/>
                <a:gd name="T6" fmla="*/ 913 w 1032"/>
                <a:gd name="T7" fmla="*/ 2 h 96"/>
                <a:gd name="T8" fmla="*/ 942 w 1032"/>
                <a:gd name="T9" fmla="*/ 4 h 96"/>
                <a:gd name="T10" fmla="*/ 965 w 1032"/>
                <a:gd name="T11" fmla="*/ 12 h 96"/>
                <a:gd name="T12" fmla="*/ 985 w 1032"/>
                <a:gd name="T13" fmla="*/ 20 h 96"/>
                <a:gd name="T14" fmla="*/ 990 w 1032"/>
                <a:gd name="T15" fmla="*/ 22 h 96"/>
                <a:gd name="T16" fmla="*/ 996 w 1032"/>
                <a:gd name="T17" fmla="*/ 27 h 96"/>
                <a:gd name="T18" fmla="*/ 1001 w 1032"/>
                <a:gd name="T19" fmla="*/ 34 h 96"/>
                <a:gd name="T20" fmla="*/ 1009 w 1032"/>
                <a:gd name="T21" fmla="*/ 38 h 96"/>
                <a:gd name="T22" fmla="*/ 1020 w 1032"/>
                <a:gd name="T23" fmla="*/ 40 h 96"/>
                <a:gd name="T24" fmla="*/ 1028 w 1032"/>
                <a:gd name="T25" fmla="*/ 45 h 96"/>
                <a:gd name="T26" fmla="*/ 1032 w 1032"/>
                <a:gd name="T27" fmla="*/ 53 h 96"/>
                <a:gd name="T28" fmla="*/ 1032 w 1032"/>
                <a:gd name="T29" fmla="*/ 59 h 96"/>
                <a:gd name="T30" fmla="*/ 1028 w 1032"/>
                <a:gd name="T31" fmla="*/ 67 h 96"/>
                <a:gd name="T32" fmla="*/ 1014 w 1032"/>
                <a:gd name="T33" fmla="*/ 75 h 96"/>
                <a:gd name="T34" fmla="*/ 997 w 1032"/>
                <a:gd name="T35" fmla="*/ 81 h 96"/>
                <a:gd name="T36" fmla="*/ 979 w 1032"/>
                <a:gd name="T37" fmla="*/ 87 h 96"/>
                <a:gd name="T38" fmla="*/ 954 w 1032"/>
                <a:gd name="T39" fmla="*/ 93 h 96"/>
                <a:gd name="T40" fmla="*/ 932 w 1032"/>
                <a:gd name="T41" fmla="*/ 95 h 96"/>
                <a:gd name="T42" fmla="*/ 902 w 1032"/>
                <a:gd name="T43" fmla="*/ 96 h 96"/>
                <a:gd name="T44" fmla="*/ 362 w 1032"/>
                <a:gd name="T45" fmla="*/ 96 h 96"/>
                <a:gd name="T46" fmla="*/ 329 w 1032"/>
                <a:gd name="T47" fmla="*/ 95 h 96"/>
                <a:gd name="T48" fmla="*/ 246 w 1032"/>
                <a:gd name="T49" fmla="*/ 83 h 96"/>
                <a:gd name="T50" fmla="*/ 140 w 1032"/>
                <a:gd name="T51" fmla="*/ 63 h 96"/>
                <a:gd name="T52" fmla="*/ 22 w 1032"/>
                <a:gd name="T53" fmla="*/ 39 h 96"/>
                <a:gd name="T54" fmla="*/ 5 w 1032"/>
                <a:gd name="T55" fmla="*/ 34 h 96"/>
                <a:gd name="T56" fmla="*/ 0 w 1032"/>
                <a:gd name="T57" fmla="*/ 22 h 96"/>
                <a:gd name="T58" fmla="*/ 5 w 1032"/>
                <a:gd name="T59" fmla="*/ 15 h 96"/>
                <a:gd name="T60" fmla="*/ 14 w 1032"/>
                <a:gd name="T61" fmla="*/ 12 h 96"/>
                <a:gd name="T62" fmla="*/ 22 w 1032"/>
                <a:gd name="T63" fmla="*/ 9 h 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32"/>
                <a:gd name="T97" fmla="*/ 0 h 96"/>
                <a:gd name="T98" fmla="*/ 1032 w 1032"/>
                <a:gd name="T99" fmla="*/ 96 h 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32" h="96">
                  <a:moveTo>
                    <a:pt x="22" y="9"/>
                  </a:moveTo>
                  <a:lnTo>
                    <a:pt x="218" y="0"/>
                  </a:lnTo>
                  <a:lnTo>
                    <a:pt x="878" y="0"/>
                  </a:lnTo>
                  <a:lnTo>
                    <a:pt x="913" y="2"/>
                  </a:lnTo>
                  <a:lnTo>
                    <a:pt x="942" y="4"/>
                  </a:lnTo>
                  <a:lnTo>
                    <a:pt x="965" y="12"/>
                  </a:lnTo>
                  <a:lnTo>
                    <a:pt x="985" y="20"/>
                  </a:lnTo>
                  <a:lnTo>
                    <a:pt x="990" y="22"/>
                  </a:lnTo>
                  <a:lnTo>
                    <a:pt x="996" y="27"/>
                  </a:lnTo>
                  <a:lnTo>
                    <a:pt x="1001" y="34"/>
                  </a:lnTo>
                  <a:lnTo>
                    <a:pt x="1009" y="38"/>
                  </a:lnTo>
                  <a:lnTo>
                    <a:pt x="1020" y="40"/>
                  </a:lnTo>
                  <a:lnTo>
                    <a:pt x="1028" y="45"/>
                  </a:lnTo>
                  <a:lnTo>
                    <a:pt x="1032" y="53"/>
                  </a:lnTo>
                  <a:lnTo>
                    <a:pt x="1032" y="59"/>
                  </a:lnTo>
                  <a:lnTo>
                    <a:pt x="1028" y="67"/>
                  </a:lnTo>
                  <a:lnTo>
                    <a:pt x="1014" y="75"/>
                  </a:lnTo>
                  <a:lnTo>
                    <a:pt x="997" y="81"/>
                  </a:lnTo>
                  <a:lnTo>
                    <a:pt x="979" y="87"/>
                  </a:lnTo>
                  <a:lnTo>
                    <a:pt x="954" y="93"/>
                  </a:lnTo>
                  <a:lnTo>
                    <a:pt x="932" y="95"/>
                  </a:lnTo>
                  <a:lnTo>
                    <a:pt x="902" y="96"/>
                  </a:lnTo>
                  <a:lnTo>
                    <a:pt x="362" y="96"/>
                  </a:lnTo>
                  <a:lnTo>
                    <a:pt x="329" y="95"/>
                  </a:lnTo>
                  <a:lnTo>
                    <a:pt x="246" y="83"/>
                  </a:lnTo>
                  <a:lnTo>
                    <a:pt x="140" y="63"/>
                  </a:lnTo>
                  <a:lnTo>
                    <a:pt x="22" y="39"/>
                  </a:lnTo>
                  <a:lnTo>
                    <a:pt x="5" y="34"/>
                  </a:lnTo>
                  <a:lnTo>
                    <a:pt x="0" y="22"/>
                  </a:lnTo>
                  <a:lnTo>
                    <a:pt x="5" y="15"/>
                  </a:lnTo>
                  <a:lnTo>
                    <a:pt x="14" y="12"/>
                  </a:lnTo>
                  <a:lnTo>
                    <a:pt x="22" y="9"/>
                  </a:lnTo>
                  <a:close/>
                </a:path>
              </a:pathLst>
            </a:custGeom>
            <a:solidFill>
              <a:srgbClr val="C0C0C0"/>
            </a:solidFill>
            <a:ln w="1588">
              <a:solidFill>
                <a:srgbClr val="000000"/>
              </a:solidFill>
              <a:prstDash val="solid"/>
              <a:round/>
              <a:headEnd/>
              <a:tailEnd/>
            </a:ln>
          </p:spPr>
          <p:txBody>
            <a:bodyPr/>
            <a:lstStyle/>
            <a:p>
              <a:endParaRPr lang="en-US"/>
            </a:p>
          </p:txBody>
        </p:sp>
        <p:sp>
          <p:nvSpPr>
            <p:cNvPr id="21848" name="Rectangle 134"/>
            <p:cNvSpPr>
              <a:spLocks noChangeAspect="1" noChangeArrowheads="1"/>
            </p:cNvSpPr>
            <p:nvPr/>
          </p:nvSpPr>
          <p:spPr bwMode="auto">
            <a:xfrm>
              <a:off x="631" y="1739"/>
              <a:ext cx="5" cy="8"/>
            </a:xfrm>
            <a:prstGeom prst="rect">
              <a:avLst/>
            </a:prstGeom>
            <a:noFill/>
            <a:ln w="1588">
              <a:solidFill>
                <a:srgbClr val="000000"/>
              </a:solidFill>
              <a:miter lim="800000"/>
              <a:headEnd/>
              <a:tailEnd/>
            </a:ln>
          </p:spPr>
          <p:txBody>
            <a:bodyPr/>
            <a:lstStyle/>
            <a:p>
              <a:endParaRPr lang="en-US"/>
            </a:p>
          </p:txBody>
        </p:sp>
        <p:sp>
          <p:nvSpPr>
            <p:cNvPr id="21849" name="Rectangle 135"/>
            <p:cNvSpPr>
              <a:spLocks noChangeAspect="1" noChangeArrowheads="1"/>
            </p:cNvSpPr>
            <p:nvPr/>
          </p:nvSpPr>
          <p:spPr bwMode="auto">
            <a:xfrm>
              <a:off x="565" y="1740"/>
              <a:ext cx="4" cy="8"/>
            </a:xfrm>
            <a:prstGeom prst="rect">
              <a:avLst/>
            </a:prstGeom>
            <a:noFill/>
            <a:ln w="1588">
              <a:solidFill>
                <a:srgbClr val="000000"/>
              </a:solidFill>
              <a:miter lim="800000"/>
              <a:headEnd/>
              <a:tailEnd/>
            </a:ln>
          </p:spPr>
          <p:txBody>
            <a:bodyPr/>
            <a:lstStyle/>
            <a:p>
              <a:endParaRPr lang="en-US"/>
            </a:p>
          </p:txBody>
        </p:sp>
        <p:sp>
          <p:nvSpPr>
            <p:cNvPr id="21850" name="Freeform 136"/>
            <p:cNvSpPr>
              <a:spLocks noChangeAspect="1"/>
            </p:cNvSpPr>
            <p:nvPr/>
          </p:nvSpPr>
          <p:spPr bwMode="auto">
            <a:xfrm>
              <a:off x="557" y="1739"/>
              <a:ext cx="129" cy="18"/>
            </a:xfrm>
            <a:custGeom>
              <a:avLst/>
              <a:gdLst>
                <a:gd name="T0" fmla="*/ 514 w 514"/>
                <a:gd name="T1" fmla="*/ 60 h 73"/>
                <a:gd name="T2" fmla="*/ 512 w 514"/>
                <a:gd name="T3" fmla="*/ 50 h 73"/>
                <a:gd name="T4" fmla="*/ 505 w 514"/>
                <a:gd name="T5" fmla="*/ 43 h 73"/>
                <a:gd name="T6" fmla="*/ 495 w 514"/>
                <a:gd name="T7" fmla="*/ 38 h 73"/>
                <a:gd name="T8" fmla="*/ 489 w 514"/>
                <a:gd name="T9" fmla="*/ 37 h 73"/>
                <a:gd name="T10" fmla="*/ 473 w 514"/>
                <a:gd name="T11" fmla="*/ 36 h 73"/>
                <a:gd name="T12" fmla="*/ 445 w 514"/>
                <a:gd name="T13" fmla="*/ 37 h 73"/>
                <a:gd name="T14" fmla="*/ 413 w 514"/>
                <a:gd name="T15" fmla="*/ 36 h 73"/>
                <a:gd name="T16" fmla="*/ 84 w 514"/>
                <a:gd name="T17" fmla="*/ 1 h 73"/>
                <a:gd name="T18" fmla="*/ 0 w 514"/>
                <a:gd name="T19" fmla="*/ 0 h 73"/>
                <a:gd name="T20" fmla="*/ 377 w 514"/>
                <a:gd name="T21" fmla="*/ 67 h 73"/>
                <a:gd name="T22" fmla="*/ 437 w 514"/>
                <a:gd name="T23" fmla="*/ 73 h 73"/>
                <a:gd name="T24" fmla="*/ 475 w 514"/>
                <a:gd name="T25" fmla="*/ 72 h 73"/>
                <a:gd name="T26" fmla="*/ 496 w 514"/>
                <a:gd name="T27" fmla="*/ 68 h 73"/>
                <a:gd name="T28" fmla="*/ 511 w 514"/>
                <a:gd name="T29" fmla="*/ 66 h 73"/>
                <a:gd name="T30" fmla="*/ 514 w 514"/>
                <a:gd name="T31" fmla="*/ 60 h 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4"/>
                <a:gd name="T49" fmla="*/ 0 h 73"/>
                <a:gd name="T50" fmla="*/ 514 w 514"/>
                <a:gd name="T51" fmla="*/ 73 h 7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4" h="73">
                  <a:moveTo>
                    <a:pt x="514" y="60"/>
                  </a:moveTo>
                  <a:lnTo>
                    <a:pt x="512" y="50"/>
                  </a:lnTo>
                  <a:lnTo>
                    <a:pt x="505" y="43"/>
                  </a:lnTo>
                  <a:lnTo>
                    <a:pt x="495" y="38"/>
                  </a:lnTo>
                  <a:lnTo>
                    <a:pt x="489" y="37"/>
                  </a:lnTo>
                  <a:lnTo>
                    <a:pt x="473" y="36"/>
                  </a:lnTo>
                  <a:lnTo>
                    <a:pt x="445" y="37"/>
                  </a:lnTo>
                  <a:lnTo>
                    <a:pt x="413" y="36"/>
                  </a:lnTo>
                  <a:lnTo>
                    <a:pt x="84" y="1"/>
                  </a:lnTo>
                  <a:lnTo>
                    <a:pt x="0" y="0"/>
                  </a:lnTo>
                  <a:lnTo>
                    <a:pt x="377" y="67"/>
                  </a:lnTo>
                  <a:lnTo>
                    <a:pt x="437" y="73"/>
                  </a:lnTo>
                  <a:lnTo>
                    <a:pt x="475" y="72"/>
                  </a:lnTo>
                  <a:lnTo>
                    <a:pt x="496" y="68"/>
                  </a:lnTo>
                  <a:lnTo>
                    <a:pt x="511" y="66"/>
                  </a:lnTo>
                  <a:lnTo>
                    <a:pt x="514" y="60"/>
                  </a:lnTo>
                  <a:close/>
                </a:path>
              </a:pathLst>
            </a:custGeom>
            <a:solidFill>
              <a:srgbClr val="C0C0C0"/>
            </a:solidFill>
            <a:ln w="1588">
              <a:solidFill>
                <a:srgbClr val="000000"/>
              </a:solidFill>
              <a:prstDash val="solid"/>
              <a:round/>
              <a:headEnd/>
              <a:tailEnd/>
            </a:ln>
          </p:spPr>
          <p:txBody>
            <a:bodyPr/>
            <a:lstStyle/>
            <a:p>
              <a:endParaRPr lang="en-US"/>
            </a:p>
          </p:txBody>
        </p:sp>
        <p:sp>
          <p:nvSpPr>
            <p:cNvPr id="21851" name="Freeform 137"/>
            <p:cNvSpPr>
              <a:spLocks noChangeAspect="1"/>
            </p:cNvSpPr>
            <p:nvPr/>
          </p:nvSpPr>
          <p:spPr bwMode="auto">
            <a:xfrm>
              <a:off x="557" y="1739"/>
              <a:ext cx="129" cy="18"/>
            </a:xfrm>
            <a:custGeom>
              <a:avLst/>
              <a:gdLst>
                <a:gd name="T0" fmla="*/ 514 w 514"/>
                <a:gd name="T1" fmla="*/ 60 h 73"/>
                <a:gd name="T2" fmla="*/ 423 w 514"/>
                <a:gd name="T3" fmla="*/ 50 h 73"/>
                <a:gd name="T4" fmla="*/ 84 w 514"/>
                <a:gd name="T5" fmla="*/ 9 h 73"/>
                <a:gd name="T6" fmla="*/ 0 w 514"/>
                <a:gd name="T7" fmla="*/ 0 h 73"/>
                <a:gd name="T8" fmla="*/ 377 w 514"/>
                <a:gd name="T9" fmla="*/ 67 h 73"/>
                <a:gd name="T10" fmla="*/ 437 w 514"/>
                <a:gd name="T11" fmla="*/ 73 h 73"/>
                <a:gd name="T12" fmla="*/ 475 w 514"/>
                <a:gd name="T13" fmla="*/ 72 h 73"/>
                <a:gd name="T14" fmla="*/ 496 w 514"/>
                <a:gd name="T15" fmla="*/ 69 h 73"/>
                <a:gd name="T16" fmla="*/ 511 w 514"/>
                <a:gd name="T17" fmla="*/ 66 h 73"/>
                <a:gd name="T18" fmla="*/ 514 w 514"/>
                <a:gd name="T19" fmla="*/ 60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4"/>
                <a:gd name="T31" fmla="*/ 0 h 73"/>
                <a:gd name="T32" fmla="*/ 514 w 514"/>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4" h="73">
                  <a:moveTo>
                    <a:pt x="514" y="60"/>
                  </a:moveTo>
                  <a:lnTo>
                    <a:pt x="423" y="50"/>
                  </a:lnTo>
                  <a:lnTo>
                    <a:pt x="84" y="9"/>
                  </a:lnTo>
                  <a:lnTo>
                    <a:pt x="0" y="0"/>
                  </a:lnTo>
                  <a:lnTo>
                    <a:pt x="377" y="67"/>
                  </a:lnTo>
                  <a:lnTo>
                    <a:pt x="437" y="73"/>
                  </a:lnTo>
                  <a:lnTo>
                    <a:pt x="475" y="72"/>
                  </a:lnTo>
                  <a:lnTo>
                    <a:pt x="496" y="69"/>
                  </a:lnTo>
                  <a:lnTo>
                    <a:pt x="511" y="66"/>
                  </a:lnTo>
                  <a:lnTo>
                    <a:pt x="514" y="60"/>
                  </a:lnTo>
                  <a:close/>
                </a:path>
              </a:pathLst>
            </a:custGeom>
            <a:solidFill>
              <a:srgbClr val="C0C0C0"/>
            </a:solidFill>
            <a:ln w="1588">
              <a:solidFill>
                <a:srgbClr val="000000"/>
              </a:solidFill>
              <a:prstDash val="solid"/>
              <a:round/>
              <a:headEnd/>
              <a:tailEnd/>
            </a:ln>
          </p:spPr>
          <p:txBody>
            <a:bodyPr/>
            <a:lstStyle/>
            <a:p>
              <a:endParaRPr lang="en-US"/>
            </a:p>
          </p:txBody>
        </p:sp>
        <p:sp>
          <p:nvSpPr>
            <p:cNvPr id="21852" name="Freeform 138"/>
            <p:cNvSpPr>
              <a:spLocks noChangeAspect="1"/>
            </p:cNvSpPr>
            <p:nvPr/>
          </p:nvSpPr>
          <p:spPr bwMode="auto">
            <a:xfrm>
              <a:off x="626" y="1744"/>
              <a:ext cx="42" cy="9"/>
            </a:xfrm>
            <a:custGeom>
              <a:avLst/>
              <a:gdLst>
                <a:gd name="T0" fmla="*/ 167 w 169"/>
                <a:gd name="T1" fmla="*/ 32 h 36"/>
                <a:gd name="T2" fmla="*/ 169 w 169"/>
                <a:gd name="T3" fmla="*/ 32 h 36"/>
                <a:gd name="T4" fmla="*/ 168 w 169"/>
                <a:gd name="T5" fmla="*/ 24 h 36"/>
                <a:gd name="T6" fmla="*/ 162 w 169"/>
                <a:gd name="T7" fmla="*/ 20 h 36"/>
                <a:gd name="T8" fmla="*/ 100 w 169"/>
                <a:gd name="T9" fmla="*/ 20 h 36"/>
                <a:gd name="T10" fmla="*/ 29 w 169"/>
                <a:gd name="T11" fmla="*/ 6 h 36"/>
                <a:gd name="T12" fmla="*/ 19 w 169"/>
                <a:gd name="T13" fmla="*/ 3 h 36"/>
                <a:gd name="T14" fmla="*/ 8 w 169"/>
                <a:gd name="T15" fmla="*/ 0 h 36"/>
                <a:gd name="T16" fmla="*/ 0 w 169"/>
                <a:gd name="T17" fmla="*/ 3 h 36"/>
                <a:gd name="T18" fmla="*/ 19 w 169"/>
                <a:gd name="T19" fmla="*/ 5 h 36"/>
                <a:gd name="T20" fmla="*/ 42 w 169"/>
                <a:gd name="T21" fmla="*/ 18 h 36"/>
                <a:gd name="T22" fmla="*/ 55 w 169"/>
                <a:gd name="T23" fmla="*/ 23 h 36"/>
                <a:gd name="T24" fmla="*/ 52 w 169"/>
                <a:gd name="T25" fmla="*/ 26 h 36"/>
                <a:gd name="T26" fmla="*/ 43 w 169"/>
                <a:gd name="T27" fmla="*/ 28 h 36"/>
                <a:gd name="T28" fmla="*/ 8 w 169"/>
                <a:gd name="T29" fmla="*/ 23 h 36"/>
                <a:gd name="T30" fmla="*/ 25 w 169"/>
                <a:gd name="T31" fmla="*/ 36 h 36"/>
                <a:gd name="T32" fmla="*/ 167 w 169"/>
                <a:gd name="T33" fmla="*/ 32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9"/>
                <a:gd name="T52" fmla="*/ 0 h 36"/>
                <a:gd name="T53" fmla="*/ 169 w 169"/>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9" h="36">
                  <a:moveTo>
                    <a:pt x="167" y="32"/>
                  </a:moveTo>
                  <a:lnTo>
                    <a:pt x="169" y="32"/>
                  </a:lnTo>
                  <a:lnTo>
                    <a:pt x="168" y="24"/>
                  </a:lnTo>
                  <a:lnTo>
                    <a:pt x="162" y="20"/>
                  </a:lnTo>
                  <a:lnTo>
                    <a:pt x="100" y="20"/>
                  </a:lnTo>
                  <a:lnTo>
                    <a:pt x="29" y="6"/>
                  </a:lnTo>
                  <a:lnTo>
                    <a:pt x="19" y="3"/>
                  </a:lnTo>
                  <a:lnTo>
                    <a:pt x="8" y="0"/>
                  </a:lnTo>
                  <a:lnTo>
                    <a:pt x="0" y="3"/>
                  </a:lnTo>
                  <a:lnTo>
                    <a:pt x="19" y="5"/>
                  </a:lnTo>
                  <a:lnTo>
                    <a:pt x="42" y="18"/>
                  </a:lnTo>
                  <a:lnTo>
                    <a:pt x="55" y="23"/>
                  </a:lnTo>
                  <a:lnTo>
                    <a:pt x="52" y="26"/>
                  </a:lnTo>
                  <a:lnTo>
                    <a:pt x="43" y="28"/>
                  </a:lnTo>
                  <a:lnTo>
                    <a:pt x="8" y="23"/>
                  </a:lnTo>
                  <a:lnTo>
                    <a:pt x="25" y="36"/>
                  </a:lnTo>
                  <a:lnTo>
                    <a:pt x="167" y="32"/>
                  </a:lnTo>
                  <a:close/>
                </a:path>
              </a:pathLst>
            </a:custGeom>
            <a:solidFill>
              <a:srgbClr val="C0C0C0"/>
            </a:solidFill>
            <a:ln w="1588">
              <a:solidFill>
                <a:srgbClr val="000000"/>
              </a:solidFill>
              <a:prstDash val="solid"/>
              <a:round/>
              <a:headEnd/>
              <a:tailEnd/>
            </a:ln>
          </p:spPr>
          <p:txBody>
            <a:bodyPr/>
            <a:lstStyle/>
            <a:p>
              <a:endParaRPr lang="en-US"/>
            </a:p>
          </p:txBody>
        </p:sp>
        <p:sp>
          <p:nvSpPr>
            <p:cNvPr id="21853" name="Freeform 139"/>
            <p:cNvSpPr>
              <a:spLocks noChangeAspect="1"/>
            </p:cNvSpPr>
            <p:nvPr/>
          </p:nvSpPr>
          <p:spPr bwMode="auto">
            <a:xfrm>
              <a:off x="754" y="1740"/>
              <a:ext cx="9" cy="3"/>
            </a:xfrm>
            <a:custGeom>
              <a:avLst/>
              <a:gdLst>
                <a:gd name="T0" fmla="*/ 38 w 38"/>
                <a:gd name="T1" fmla="*/ 7 h 11"/>
                <a:gd name="T2" fmla="*/ 30 w 38"/>
                <a:gd name="T3" fmla="*/ 7 h 11"/>
                <a:gd name="T4" fmla="*/ 17 w 38"/>
                <a:gd name="T5" fmla="*/ 11 h 11"/>
                <a:gd name="T6" fmla="*/ 1 w 38"/>
                <a:gd name="T7" fmla="*/ 7 h 11"/>
                <a:gd name="T8" fmla="*/ 0 w 38"/>
                <a:gd name="T9" fmla="*/ 0 h 11"/>
                <a:gd name="T10" fmla="*/ 12 w 38"/>
                <a:gd name="T11" fmla="*/ 1 h 11"/>
                <a:gd name="T12" fmla="*/ 25 w 38"/>
                <a:gd name="T13" fmla="*/ 0 h 11"/>
                <a:gd name="T14" fmla="*/ 32 w 38"/>
                <a:gd name="T15" fmla="*/ 0 h 11"/>
                <a:gd name="T16" fmla="*/ 38 w 38"/>
                <a:gd name="T17" fmla="*/ 7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11"/>
                <a:gd name="T29" fmla="*/ 38 w 38"/>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11">
                  <a:moveTo>
                    <a:pt x="38" y="7"/>
                  </a:moveTo>
                  <a:lnTo>
                    <a:pt x="30" y="7"/>
                  </a:lnTo>
                  <a:lnTo>
                    <a:pt x="17" y="11"/>
                  </a:lnTo>
                  <a:lnTo>
                    <a:pt x="1" y="7"/>
                  </a:lnTo>
                  <a:lnTo>
                    <a:pt x="0" y="0"/>
                  </a:lnTo>
                  <a:lnTo>
                    <a:pt x="12" y="1"/>
                  </a:lnTo>
                  <a:lnTo>
                    <a:pt x="25" y="0"/>
                  </a:lnTo>
                  <a:lnTo>
                    <a:pt x="32" y="0"/>
                  </a:lnTo>
                  <a:lnTo>
                    <a:pt x="38" y="7"/>
                  </a:lnTo>
                  <a:close/>
                </a:path>
              </a:pathLst>
            </a:custGeom>
            <a:solidFill>
              <a:srgbClr val="C0C0C0"/>
            </a:solidFill>
            <a:ln w="1588">
              <a:solidFill>
                <a:srgbClr val="000000"/>
              </a:solidFill>
              <a:prstDash val="solid"/>
              <a:round/>
              <a:headEnd/>
              <a:tailEnd/>
            </a:ln>
          </p:spPr>
          <p:txBody>
            <a:bodyPr/>
            <a:lstStyle/>
            <a:p>
              <a:endParaRPr lang="en-US"/>
            </a:p>
          </p:txBody>
        </p:sp>
        <p:sp>
          <p:nvSpPr>
            <p:cNvPr id="21854" name="Freeform 140"/>
            <p:cNvSpPr>
              <a:spLocks noChangeAspect="1"/>
            </p:cNvSpPr>
            <p:nvPr/>
          </p:nvSpPr>
          <p:spPr bwMode="auto">
            <a:xfrm>
              <a:off x="633" y="1752"/>
              <a:ext cx="24" cy="8"/>
            </a:xfrm>
            <a:custGeom>
              <a:avLst/>
              <a:gdLst>
                <a:gd name="T0" fmla="*/ 92 w 94"/>
                <a:gd name="T1" fmla="*/ 0 h 32"/>
                <a:gd name="T2" fmla="*/ 62 w 94"/>
                <a:gd name="T3" fmla="*/ 0 h 32"/>
                <a:gd name="T4" fmla="*/ 27 w 94"/>
                <a:gd name="T5" fmla="*/ 1 h 32"/>
                <a:gd name="T6" fmla="*/ 13 w 94"/>
                <a:gd name="T7" fmla="*/ 2 h 32"/>
                <a:gd name="T8" fmla="*/ 0 w 94"/>
                <a:gd name="T9" fmla="*/ 8 h 32"/>
                <a:gd name="T10" fmla="*/ 0 w 94"/>
                <a:gd name="T11" fmla="*/ 25 h 32"/>
                <a:gd name="T12" fmla="*/ 18 w 94"/>
                <a:gd name="T13" fmla="*/ 30 h 32"/>
                <a:gd name="T14" fmla="*/ 46 w 94"/>
                <a:gd name="T15" fmla="*/ 32 h 32"/>
                <a:gd name="T16" fmla="*/ 75 w 94"/>
                <a:gd name="T17" fmla="*/ 32 h 32"/>
                <a:gd name="T18" fmla="*/ 94 w 94"/>
                <a:gd name="T19" fmla="*/ 31 h 32"/>
                <a:gd name="T20" fmla="*/ 92 w 94"/>
                <a:gd name="T21" fmla="*/ 0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32"/>
                <a:gd name="T35" fmla="*/ 94 w 94"/>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32">
                  <a:moveTo>
                    <a:pt x="92" y="0"/>
                  </a:moveTo>
                  <a:lnTo>
                    <a:pt x="62" y="0"/>
                  </a:lnTo>
                  <a:lnTo>
                    <a:pt x="27" y="1"/>
                  </a:lnTo>
                  <a:lnTo>
                    <a:pt x="13" y="2"/>
                  </a:lnTo>
                  <a:lnTo>
                    <a:pt x="0" y="8"/>
                  </a:lnTo>
                  <a:lnTo>
                    <a:pt x="0" y="25"/>
                  </a:lnTo>
                  <a:lnTo>
                    <a:pt x="18" y="30"/>
                  </a:lnTo>
                  <a:lnTo>
                    <a:pt x="46" y="32"/>
                  </a:lnTo>
                  <a:lnTo>
                    <a:pt x="75" y="32"/>
                  </a:lnTo>
                  <a:lnTo>
                    <a:pt x="94" y="31"/>
                  </a:lnTo>
                  <a:lnTo>
                    <a:pt x="92" y="0"/>
                  </a:lnTo>
                  <a:close/>
                </a:path>
              </a:pathLst>
            </a:custGeom>
            <a:solidFill>
              <a:srgbClr val="C0C0C0"/>
            </a:solidFill>
            <a:ln w="1588">
              <a:solidFill>
                <a:srgbClr val="000000"/>
              </a:solidFill>
              <a:prstDash val="solid"/>
              <a:round/>
              <a:headEnd/>
              <a:tailEnd/>
            </a:ln>
          </p:spPr>
          <p:txBody>
            <a:bodyPr/>
            <a:lstStyle/>
            <a:p>
              <a:endParaRPr lang="en-US"/>
            </a:p>
          </p:txBody>
        </p:sp>
        <p:sp>
          <p:nvSpPr>
            <p:cNvPr id="21855" name="Line 141"/>
            <p:cNvSpPr>
              <a:spLocks noChangeAspect="1" noChangeShapeType="1"/>
            </p:cNvSpPr>
            <p:nvPr/>
          </p:nvSpPr>
          <p:spPr bwMode="auto">
            <a:xfrm>
              <a:off x="757" y="1740"/>
              <a:ext cx="1" cy="3"/>
            </a:xfrm>
            <a:prstGeom prst="line">
              <a:avLst/>
            </a:prstGeom>
            <a:noFill/>
            <a:ln w="1588">
              <a:solidFill>
                <a:srgbClr val="000000"/>
              </a:solidFill>
              <a:round/>
              <a:headEnd/>
              <a:tailEnd/>
            </a:ln>
          </p:spPr>
          <p:txBody>
            <a:bodyPr/>
            <a:lstStyle/>
            <a:p>
              <a:endParaRPr lang="en-US"/>
            </a:p>
          </p:txBody>
        </p:sp>
        <p:sp>
          <p:nvSpPr>
            <p:cNvPr id="21856" name="Line 142"/>
            <p:cNvSpPr>
              <a:spLocks noChangeAspect="1" noChangeShapeType="1"/>
            </p:cNvSpPr>
            <p:nvPr/>
          </p:nvSpPr>
          <p:spPr bwMode="auto">
            <a:xfrm>
              <a:off x="759" y="1740"/>
              <a:ext cx="2" cy="2"/>
            </a:xfrm>
            <a:prstGeom prst="line">
              <a:avLst/>
            </a:prstGeom>
            <a:noFill/>
            <a:ln w="1588">
              <a:solidFill>
                <a:srgbClr val="000000"/>
              </a:solidFill>
              <a:round/>
              <a:headEnd/>
              <a:tailEnd/>
            </a:ln>
          </p:spPr>
          <p:txBody>
            <a:bodyPr/>
            <a:lstStyle/>
            <a:p>
              <a:endParaRPr lang="en-US"/>
            </a:p>
          </p:txBody>
        </p:sp>
        <p:sp>
          <p:nvSpPr>
            <p:cNvPr id="21857" name="Freeform 143"/>
            <p:cNvSpPr>
              <a:spLocks noChangeAspect="1"/>
            </p:cNvSpPr>
            <p:nvPr/>
          </p:nvSpPr>
          <p:spPr bwMode="auto">
            <a:xfrm>
              <a:off x="770" y="1744"/>
              <a:ext cx="3" cy="7"/>
            </a:xfrm>
            <a:custGeom>
              <a:avLst/>
              <a:gdLst>
                <a:gd name="T0" fmla="*/ 0 w 12"/>
                <a:gd name="T1" fmla="*/ 0 h 25"/>
                <a:gd name="T2" fmla="*/ 0 w 12"/>
                <a:gd name="T3" fmla="*/ 25 h 25"/>
                <a:gd name="T4" fmla="*/ 7 w 12"/>
                <a:gd name="T5" fmla="*/ 21 h 25"/>
                <a:gd name="T6" fmla="*/ 11 w 12"/>
                <a:gd name="T7" fmla="*/ 19 h 25"/>
                <a:gd name="T8" fmla="*/ 12 w 12"/>
                <a:gd name="T9" fmla="*/ 13 h 25"/>
                <a:gd name="T10" fmla="*/ 11 w 12"/>
                <a:gd name="T11" fmla="*/ 8 h 25"/>
                <a:gd name="T12" fmla="*/ 9 w 12"/>
                <a:gd name="T13" fmla="*/ 6 h 25"/>
                <a:gd name="T14" fmla="*/ 6 w 12"/>
                <a:gd name="T15" fmla="*/ 2 h 25"/>
                <a:gd name="T16" fmla="*/ 0 w 12"/>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25"/>
                <a:gd name="T29" fmla="*/ 12 w 12"/>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25">
                  <a:moveTo>
                    <a:pt x="0" y="0"/>
                  </a:moveTo>
                  <a:lnTo>
                    <a:pt x="0" y="25"/>
                  </a:lnTo>
                  <a:lnTo>
                    <a:pt x="7" y="21"/>
                  </a:lnTo>
                  <a:lnTo>
                    <a:pt x="11" y="19"/>
                  </a:lnTo>
                  <a:lnTo>
                    <a:pt x="12" y="13"/>
                  </a:lnTo>
                  <a:lnTo>
                    <a:pt x="11" y="8"/>
                  </a:lnTo>
                  <a:lnTo>
                    <a:pt x="9" y="6"/>
                  </a:lnTo>
                  <a:lnTo>
                    <a:pt x="6" y="2"/>
                  </a:lnTo>
                  <a:lnTo>
                    <a:pt x="0" y="0"/>
                  </a:lnTo>
                  <a:close/>
                </a:path>
              </a:pathLst>
            </a:custGeom>
            <a:solidFill>
              <a:srgbClr val="C0C0C0"/>
            </a:solidFill>
            <a:ln w="9525">
              <a:noFill/>
              <a:round/>
              <a:headEnd/>
              <a:tailEnd/>
            </a:ln>
          </p:spPr>
          <p:txBody>
            <a:bodyPr/>
            <a:lstStyle/>
            <a:p>
              <a:endParaRPr lang="en-US"/>
            </a:p>
          </p:txBody>
        </p:sp>
        <p:sp>
          <p:nvSpPr>
            <p:cNvPr id="21858" name="Rectangle 144"/>
            <p:cNvSpPr>
              <a:spLocks noChangeAspect="1" noChangeArrowheads="1"/>
            </p:cNvSpPr>
            <p:nvPr/>
          </p:nvSpPr>
          <p:spPr bwMode="auto">
            <a:xfrm>
              <a:off x="690" y="1741"/>
              <a:ext cx="1" cy="18"/>
            </a:xfrm>
            <a:prstGeom prst="rect">
              <a:avLst/>
            </a:prstGeom>
            <a:noFill/>
            <a:ln w="9525">
              <a:noFill/>
              <a:miter lim="800000"/>
              <a:headEnd/>
              <a:tailEnd/>
            </a:ln>
          </p:spPr>
          <p:txBody>
            <a:bodyPr/>
            <a:lstStyle/>
            <a:p>
              <a:endParaRPr lang="en-US"/>
            </a:p>
          </p:txBody>
        </p:sp>
        <p:sp>
          <p:nvSpPr>
            <p:cNvPr id="21859" name="Freeform 145"/>
            <p:cNvSpPr>
              <a:spLocks noChangeAspect="1"/>
            </p:cNvSpPr>
            <p:nvPr/>
          </p:nvSpPr>
          <p:spPr bwMode="auto">
            <a:xfrm>
              <a:off x="519" y="1741"/>
              <a:ext cx="90" cy="15"/>
            </a:xfrm>
            <a:custGeom>
              <a:avLst/>
              <a:gdLst>
                <a:gd name="T0" fmla="*/ 88 w 359"/>
                <a:gd name="T1" fmla="*/ 8 h 58"/>
                <a:gd name="T2" fmla="*/ 103 w 359"/>
                <a:gd name="T3" fmla="*/ 12 h 58"/>
                <a:gd name="T4" fmla="*/ 120 w 359"/>
                <a:gd name="T5" fmla="*/ 14 h 58"/>
                <a:gd name="T6" fmla="*/ 141 w 359"/>
                <a:gd name="T7" fmla="*/ 19 h 58"/>
                <a:gd name="T8" fmla="*/ 164 w 359"/>
                <a:gd name="T9" fmla="*/ 23 h 58"/>
                <a:gd name="T10" fmla="*/ 188 w 359"/>
                <a:gd name="T11" fmla="*/ 27 h 58"/>
                <a:gd name="T12" fmla="*/ 211 w 359"/>
                <a:gd name="T13" fmla="*/ 32 h 58"/>
                <a:gd name="T14" fmla="*/ 231 w 359"/>
                <a:gd name="T15" fmla="*/ 35 h 58"/>
                <a:gd name="T16" fmla="*/ 249 w 359"/>
                <a:gd name="T17" fmla="*/ 38 h 58"/>
                <a:gd name="T18" fmla="*/ 279 w 359"/>
                <a:gd name="T19" fmla="*/ 41 h 58"/>
                <a:gd name="T20" fmla="*/ 306 w 359"/>
                <a:gd name="T21" fmla="*/ 43 h 58"/>
                <a:gd name="T22" fmla="*/ 318 w 359"/>
                <a:gd name="T23" fmla="*/ 43 h 58"/>
                <a:gd name="T24" fmla="*/ 328 w 359"/>
                <a:gd name="T25" fmla="*/ 44 h 58"/>
                <a:gd name="T26" fmla="*/ 337 w 359"/>
                <a:gd name="T27" fmla="*/ 44 h 58"/>
                <a:gd name="T28" fmla="*/ 343 w 359"/>
                <a:gd name="T29" fmla="*/ 45 h 58"/>
                <a:gd name="T30" fmla="*/ 354 w 359"/>
                <a:gd name="T31" fmla="*/ 49 h 58"/>
                <a:gd name="T32" fmla="*/ 356 w 359"/>
                <a:gd name="T33" fmla="*/ 51 h 58"/>
                <a:gd name="T34" fmla="*/ 359 w 359"/>
                <a:gd name="T35" fmla="*/ 52 h 58"/>
                <a:gd name="T36" fmla="*/ 359 w 359"/>
                <a:gd name="T37" fmla="*/ 56 h 58"/>
                <a:gd name="T38" fmla="*/ 355 w 359"/>
                <a:gd name="T39" fmla="*/ 57 h 58"/>
                <a:gd name="T40" fmla="*/ 353 w 359"/>
                <a:gd name="T41" fmla="*/ 58 h 58"/>
                <a:gd name="T42" fmla="*/ 347 w 359"/>
                <a:gd name="T43" fmla="*/ 58 h 58"/>
                <a:gd name="T44" fmla="*/ 337 w 359"/>
                <a:gd name="T45" fmla="*/ 58 h 58"/>
                <a:gd name="T46" fmla="*/ 326 w 359"/>
                <a:gd name="T47" fmla="*/ 57 h 58"/>
                <a:gd name="T48" fmla="*/ 311 w 359"/>
                <a:gd name="T49" fmla="*/ 56 h 58"/>
                <a:gd name="T50" fmla="*/ 295 w 359"/>
                <a:gd name="T51" fmla="*/ 55 h 58"/>
                <a:gd name="T52" fmla="*/ 263 w 359"/>
                <a:gd name="T53" fmla="*/ 50 h 58"/>
                <a:gd name="T54" fmla="*/ 247 w 359"/>
                <a:gd name="T55" fmla="*/ 49 h 58"/>
                <a:gd name="T56" fmla="*/ 233 w 359"/>
                <a:gd name="T57" fmla="*/ 45 h 58"/>
                <a:gd name="T58" fmla="*/ 220 w 359"/>
                <a:gd name="T59" fmla="*/ 44 h 58"/>
                <a:gd name="T60" fmla="*/ 210 w 359"/>
                <a:gd name="T61" fmla="*/ 43 h 58"/>
                <a:gd name="T62" fmla="*/ 189 w 359"/>
                <a:gd name="T63" fmla="*/ 38 h 58"/>
                <a:gd name="T64" fmla="*/ 169 w 359"/>
                <a:gd name="T65" fmla="*/ 33 h 58"/>
                <a:gd name="T66" fmla="*/ 157 w 359"/>
                <a:gd name="T67" fmla="*/ 32 h 58"/>
                <a:gd name="T68" fmla="*/ 142 w 359"/>
                <a:gd name="T69" fmla="*/ 29 h 58"/>
                <a:gd name="T70" fmla="*/ 126 w 359"/>
                <a:gd name="T71" fmla="*/ 26 h 58"/>
                <a:gd name="T72" fmla="*/ 107 w 359"/>
                <a:gd name="T73" fmla="*/ 23 h 58"/>
                <a:gd name="T74" fmla="*/ 86 w 359"/>
                <a:gd name="T75" fmla="*/ 20 h 58"/>
                <a:gd name="T76" fmla="*/ 64 w 359"/>
                <a:gd name="T77" fmla="*/ 15 h 58"/>
                <a:gd name="T78" fmla="*/ 44 w 359"/>
                <a:gd name="T79" fmla="*/ 13 h 58"/>
                <a:gd name="T80" fmla="*/ 27 w 359"/>
                <a:gd name="T81" fmla="*/ 9 h 58"/>
                <a:gd name="T82" fmla="*/ 12 w 359"/>
                <a:gd name="T83" fmla="*/ 7 h 58"/>
                <a:gd name="T84" fmla="*/ 6 w 359"/>
                <a:gd name="T85" fmla="*/ 6 h 58"/>
                <a:gd name="T86" fmla="*/ 3 w 359"/>
                <a:gd name="T87" fmla="*/ 3 h 58"/>
                <a:gd name="T88" fmla="*/ 0 w 359"/>
                <a:gd name="T89" fmla="*/ 2 h 58"/>
                <a:gd name="T90" fmla="*/ 2 w 359"/>
                <a:gd name="T91" fmla="*/ 1 h 58"/>
                <a:gd name="T92" fmla="*/ 8 w 359"/>
                <a:gd name="T93" fmla="*/ 1 h 58"/>
                <a:gd name="T94" fmla="*/ 16 w 359"/>
                <a:gd name="T95" fmla="*/ 0 h 58"/>
                <a:gd name="T96" fmla="*/ 34 w 359"/>
                <a:gd name="T97" fmla="*/ 0 h 58"/>
                <a:gd name="T98" fmla="*/ 41 w 359"/>
                <a:gd name="T99" fmla="*/ 0 h 58"/>
                <a:gd name="T100" fmla="*/ 49 w 359"/>
                <a:gd name="T101" fmla="*/ 0 h 58"/>
                <a:gd name="T102" fmla="*/ 65 w 359"/>
                <a:gd name="T103" fmla="*/ 1 h 58"/>
                <a:gd name="T104" fmla="*/ 76 w 359"/>
                <a:gd name="T105" fmla="*/ 3 h 58"/>
                <a:gd name="T106" fmla="*/ 81 w 359"/>
                <a:gd name="T107" fmla="*/ 6 h 58"/>
                <a:gd name="T108" fmla="*/ 84 w 359"/>
                <a:gd name="T109" fmla="*/ 7 h 58"/>
                <a:gd name="T110" fmla="*/ 88 w 359"/>
                <a:gd name="T111" fmla="*/ 8 h 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59"/>
                <a:gd name="T169" fmla="*/ 0 h 58"/>
                <a:gd name="T170" fmla="*/ 359 w 359"/>
                <a:gd name="T171" fmla="*/ 58 h 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59" h="58">
                  <a:moveTo>
                    <a:pt x="88" y="8"/>
                  </a:moveTo>
                  <a:lnTo>
                    <a:pt x="103" y="12"/>
                  </a:lnTo>
                  <a:lnTo>
                    <a:pt x="120" y="14"/>
                  </a:lnTo>
                  <a:lnTo>
                    <a:pt x="141" y="19"/>
                  </a:lnTo>
                  <a:lnTo>
                    <a:pt x="164" y="23"/>
                  </a:lnTo>
                  <a:lnTo>
                    <a:pt x="188" y="27"/>
                  </a:lnTo>
                  <a:lnTo>
                    <a:pt x="211" y="32"/>
                  </a:lnTo>
                  <a:lnTo>
                    <a:pt x="231" y="35"/>
                  </a:lnTo>
                  <a:lnTo>
                    <a:pt x="249" y="38"/>
                  </a:lnTo>
                  <a:lnTo>
                    <a:pt x="279" y="41"/>
                  </a:lnTo>
                  <a:lnTo>
                    <a:pt x="306" y="43"/>
                  </a:lnTo>
                  <a:lnTo>
                    <a:pt x="318" y="43"/>
                  </a:lnTo>
                  <a:lnTo>
                    <a:pt x="328" y="44"/>
                  </a:lnTo>
                  <a:lnTo>
                    <a:pt x="337" y="44"/>
                  </a:lnTo>
                  <a:lnTo>
                    <a:pt x="343" y="45"/>
                  </a:lnTo>
                  <a:lnTo>
                    <a:pt x="354" y="49"/>
                  </a:lnTo>
                  <a:lnTo>
                    <a:pt x="356" y="51"/>
                  </a:lnTo>
                  <a:lnTo>
                    <a:pt x="359" y="52"/>
                  </a:lnTo>
                  <a:lnTo>
                    <a:pt x="359" y="56"/>
                  </a:lnTo>
                  <a:lnTo>
                    <a:pt x="355" y="57"/>
                  </a:lnTo>
                  <a:lnTo>
                    <a:pt x="353" y="58"/>
                  </a:lnTo>
                  <a:lnTo>
                    <a:pt x="347" y="58"/>
                  </a:lnTo>
                  <a:lnTo>
                    <a:pt x="337" y="58"/>
                  </a:lnTo>
                  <a:lnTo>
                    <a:pt x="326" y="57"/>
                  </a:lnTo>
                  <a:lnTo>
                    <a:pt x="311" y="56"/>
                  </a:lnTo>
                  <a:lnTo>
                    <a:pt x="295" y="55"/>
                  </a:lnTo>
                  <a:lnTo>
                    <a:pt x="263" y="50"/>
                  </a:lnTo>
                  <a:lnTo>
                    <a:pt x="247" y="49"/>
                  </a:lnTo>
                  <a:lnTo>
                    <a:pt x="233" y="45"/>
                  </a:lnTo>
                  <a:lnTo>
                    <a:pt x="220" y="44"/>
                  </a:lnTo>
                  <a:lnTo>
                    <a:pt x="210" y="43"/>
                  </a:lnTo>
                  <a:lnTo>
                    <a:pt x="189" y="38"/>
                  </a:lnTo>
                  <a:lnTo>
                    <a:pt x="169" y="33"/>
                  </a:lnTo>
                  <a:lnTo>
                    <a:pt x="157" y="32"/>
                  </a:lnTo>
                  <a:lnTo>
                    <a:pt x="142" y="29"/>
                  </a:lnTo>
                  <a:lnTo>
                    <a:pt x="126" y="26"/>
                  </a:lnTo>
                  <a:lnTo>
                    <a:pt x="107" y="23"/>
                  </a:lnTo>
                  <a:lnTo>
                    <a:pt x="86" y="20"/>
                  </a:lnTo>
                  <a:lnTo>
                    <a:pt x="64" y="15"/>
                  </a:lnTo>
                  <a:lnTo>
                    <a:pt x="44" y="13"/>
                  </a:lnTo>
                  <a:lnTo>
                    <a:pt x="27" y="9"/>
                  </a:lnTo>
                  <a:lnTo>
                    <a:pt x="12" y="7"/>
                  </a:lnTo>
                  <a:lnTo>
                    <a:pt x="6" y="6"/>
                  </a:lnTo>
                  <a:lnTo>
                    <a:pt x="3" y="3"/>
                  </a:lnTo>
                  <a:lnTo>
                    <a:pt x="0" y="2"/>
                  </a:lnTo>
                  <a:lnTo>
                    <a:pt x="2" y="1"/>
                  </a:lnTo>
                  <a:lnTo>
                    <a:pt x="8" y="1"/>
                  </a:lnTo>
                  <a:lnTo>
                    <a:pt x="16" y="0"/>
                  </a:lnTo>
                  <a:lnTo>
                    <a:pt x="34" y="0"/>
                  </a:lnTo>
                  <a:lnTo>
                    <a:pt x="41" y="0"/>
                  </a:lnTo>
                  <a:lnTo>
                    <a:pt x="49" y="0"/>
                  </a:lnTo>
                  <a:lnTo>
                    <a:pt x="65" y="1"/>
                  </a:lnTo>
                  <a:lnTo>
                    <a:pt x="76" y="3"/>
                  </a:lnTo>
                  <a:lnTo>
                    <a:pt x="81" y="6"/>
                  </a:lnTo>
                  <a:lnTo>
                    <a:pt x="84" y="7"/>
                  </a:lnTo>
                  <a:lnTo>
                    <a:pt x="88" y="8"/>
                  </a:lnTo>
                  <a:close/>
                </a:path>
              </a:pathLst>
            </a:custGeom>
            <a:solidFill>
              <a:srgbClr val="C0C0C0"/>
            </a:solidFill>
            <a:ln w="9525">
              <a:noFill/>
              <a:round/>
              <a:headEnd/>
              <a:tailEnd/>
            </a:ln>
          </p:spPr>
          <p:txBody>
            <a:bodyPr/>
            <a:lstStyle/>
            <a:p>
              <a:endParaRPr lang="en-US"/>
            </a:p>
          </p:txBody>
        </p:sp>
        <p:sp>
          <p:nvSpPr>
            <p:cNvPr id="21860" name="Freeform 146"/>
            <p:cNvSpPr>
              <a:spLocks noChangeAspect="1"/>
            </p:cNvSpPr>
            <p:nvPr/>
          </p:nvSpPr>
          <p:spPr bwMode="auto">
            <a:xfrm>
              <a:off x="498" y="1735"/>
              <a:ext cx="44" cy="7"/>
            </a:xfrm>
            <a:custGeom>
              <a:avLst/>
              <a:gdLst>
                <a:gd name="T0" fmla="*/ 176 w 176"/>
                <a:gd name="T1" fmla="*/ 24 h 29"/>
                <a:gd name="T2" fmla="*/ 169 w 176"/>
                <a:gd name="T3" fmla="*/ 28 h 29"/>
                <a:gd name="T4" fmla="*/ 153 w 176"/>
                <a:gd name="T5" fmla="*/ 29 h 29"/>
                <a:gd name="T6" fmla="*/ 126 w 176"/>
                <a:gd name="T7" fmla="*/ 29 h 29"/>
                <a:gd name="T8" fmla="*/ 104 w 176"/>
                <a:gd name="T9" fmla="*/ 27 h 29"/>
                <a:gd name="T10" fmla="*/ 88 w 176"/>
                <a:gd name="T11" fmla="*/ 24 h 29"/>
                <a:gd name="T12" fmla="*/ 0 w 176"/>
                <a:gd name="T13" fmla="*/ 2 h 29"/>
                <a:gd name="T14" fmla="*/ 12 w 176"/>
                <a:gd name="T15" fmla="*/ 0 h 29"/>
                <a:gd name="T16" fmla="*/ 23 w 176"/>
                <a:gd name="T17" fmla="*/ 0 h 29"/>
                <a:gd name="T18" fmla="*/ 160 w 176"/>
                <a:gd name="T19" fmla="*/ 20 h 29"/>
                <a:gd name="T20" fmla="*/ 171 w 176"/>
                <a:gd name="T21" fmla="*/ 21 h 29"/>
                <a:gd name="T22" fmla="*/ 176 w 176"/>
                <a:gd name="T23" fmla="*/ 24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
                <a:gd name="T37" fmla="*/ 0 h 29"/>
                <a:gd name="T38" fmla="*/ 176 w 176"/>
                <a:gd name="T39" fmla="*/ 29 h 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 h="29">
                  <a:moveTo>
                    <a:pt x="176" y="24"/>
                  </a:moveTo>
                  <a:lnTo>
                    <a:pt x="169" y="28"/>
                  </a:lnTo>
                  <a:lnTo>
                    <a:pt x="153" y="29"/>
                  </a:lnTo>
                  <a:lnTo>
                    <a:pt x="126" y="29"/>
                  </a:lnTo>
                  <a:lnTo>
                    <a:pt x="104" y="27"/>
                  </a:lnTo>
                  <a:lnTo>
                    <a:pt x="88" y="24"/>
                  </a:lnTo>
                  <a:lnTo>
                    <a:pt x="0" y="2"/>
                  </a:lnTo>
                  <a:lnTo>
                    <a:pt x="12" y="0"/>
                  </a:lnTo>
                  <a:lnTo>
                    <a:pt x="23" y="0"/>
                  </a:lnTo>
                  <a:lnTo>
                    <a:pt x="160" y="20"/>
                  </a:lnTo>
                  <a:lnTo>
                    <a:pt x="171" y="21"/>
                  </a:lnTo>
                  <a:lnTo>
                    <a:pt x="176" y="24"/>
                  </a:lnTo>
                  <a:close/>
                </a:path>
              </a:pathLst>
            </a:custGeom>
            <a:solidFill>
              <a:srgbClr val="C0C0C0"/>
            </a:solidFill>
            <a:ln w="1588">
              <a:solidFill>
                <a:srgbClr val="000000"/>
              </a:solidFill>
              <a:prstDash val="solid"/>
              <a:round/>
              <a:headEnd/>
              <a:tailEnd/>
            </a:ln>
          </p:spPr>
          <p:txBody>
            <a:bodyPr/>
            <a:lstStyle/>
            <a:p>
              <a:endParaRPr lang="en-US"/>
            </a:p>
          </p:txBody>
        </p:sp>
        <p:grpSp>
          <p:nvGrpSpPr>
            <p:cNvPr id="21861" name="Group 147"/>
            <p:cNvGrpSpPr>
              <a:grpSpLocks noChangeAspect="1"/>
            </p:cNvGrpSpPr>
            <p:nvPr/>
          </p:nvGrpSpPr>
          <p:grpSpPr bwMode="auto">
            <a:xfrm>
              <a:off x="595" y="1742"/>
              <a:ext cx="41" cy="15"/>
              <a:chOff x="595" y="1742"/>
              <a:chExt cx="41" cy="15"/>
            </a:xfrm>
          </p:grpSpPr>
          <p:sp>
            <p:nvSpPr>
              <p:cNvPr id="21879" name="Freeform 148"/>
              <p:cNvSpPr>
                <a:spLocks noChangeAspect="1"/>
              </p:cNvSpPr>
              <p:nvPr/>
            </p:nvSpPr>
            <p:spPr bwMode="auto">
              <a:xfrm>
                <a:off x="595" y="1742"/>
                <a:ext cx="41" cy="8"/>
              </a:xfrm>
              <a:custGeom>
                <a:avLst/>
                <a:gdLst>
                  <a:gd name="T0" fmla="*/ 158 w 163"/>
                  <a:gd name="T1" fmla="*/ 26 h 30"/>
                  <a:gd name="T2" fmla="*/ 163 w 163"/>
                  <a:gd name="T3" fmla="*/ 26 h 30"/>
                  <a:gd name="T4" fmla="*/ 160 w 163"/>
                  <a:gd name="T5" fmla="*/ 18 h 30"/>
                  <a:gd name="T6" fmla="*/ 158 w 163"/>
                  <a:gd name="T7" fmla="*/ 16 h 30"/>
                  <a:gd name="T8" fmla="*/ 153 w 163"/>
                  <a:gd name="T9" fmla="*/ 16 h 30"/>
                  <a:gd name="T10" fmla="*/ 89 w 163"/>
                  <a:gd name="T11" fmla="*/ 15 h 30"/>
                  <a:gd name="T12" fmla="*/ 46 w 163"/>
                  <a:gd name="T13" fmla="*/ 3 h 30"/>
                  <a:gd name="T14" fmla="*/ 34 w 163"/>
                  <a:gd name="T15" fmla="*/ 0 h 30"/>
                  <a:gd name="T16" fmla="*/ 18 w 163"/>
                  <a:gd name="T17" fmla="*/ 3 h 30"/>
                  <a:gd name="T18" fmla="*/ 40 w 163"/>
                  <a:gd name="T19" fmla="*/ 6 h 30"/>
                  <a:gd name="T20" fmla="*/ 48 w 163"/>
                  <a:gd name="T21" fmla="*/ 12 h 30"/>
                  <a:gd name="T22" fmla="*/ 46 w 163"/>
                  <a:gd name="T23" fmla="*/ 17 h 30"/>
                  <a:gd name="T24" fmla="*/ 42 w 163"/>
                  <a:gd name="T25" fmla="*/ 20 h 30"/>
                  <a:gd name="T26" fmla="*/ 36 w 163"/>
                  <a:gd name="T27" fmla="*/ 18 h 30"/>
                  <a:gd name="T28" fmla="*/ 0 w 163"/>
                  <a:gd name="T29" fmla="*/ 11 h 30"/>
                  <a:gd name="T30" fmla="*/ 16 w 163"/>
                  <a:gd name="T31" fmla="*/ 22 h 30"/>
                  <a:gd name="T32" fmla="*/ 21 w 163"/>
                  <a:gd name="T33" fmla="*/ 30 h 30"/>
                  <a:gd name="T34" fmla="*/ 158 w 163"/>
                  <a:gd name="T35" fmla="*/ 26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3"/>
                  <a:gd name="T55" fmla="*/ 0 h 30"/>
                  <a:gd name="T56" fmla="*/ 163 w 163"/>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3" h="30">
                    <a:moveTo>
                      <a:pt x="158" y="26"/>
                    </a:moveTo>
                    <a:lnTo>
                      <a:pt x="163" y="26"/>
                    </a:lnTo>
                    <a:lnTo>
                      <a:pt x="160" y="18"/>
                    </a:lnTo>
                    <a:lnTo>
                      <a:pt x="158" y="16"/>
                    </a:lnTo>
                    <a:lnTo>
                      <a:pt x="153" y="16"/>
                    </a:lnTo>
                    <a:lnTo>
                      <a:pt x="89" y="15"/>
                    </a:lnTo>
                    <a:lnTo>
                      <a:pt x="46" y="3"/>
                    </a:lnTo>
                    <a:lnTo>
                      <a:pt x="34" y="0"/>
                    </a:lnTo>
                    <a:lnTo>
                      <a:pt x="18" y="3"/>
                    </a:lnTo>
                    <a:lnTo>
                      <a:pt x="40" y="6"/>
                    </a:lnTo>
                    <a:lnTo>
                      <a:pt x="48" y="12"/>
                    </a:lnTo>
                    <a:lnTo>
                      <a:pt x="46" y="17"/>
                    </a:lnTo>
                    <a:lnTo>
                      <a:pt x="42" y="20"/>
                    </a:lnTo>
                    <a:lnTo>
                      <a:pt x="36" y="18"/>
                    </a:lnTo>
                    <a:lnTo>
                      <a:pt x="0" y="11"/>
                    </a:lnTo>
                    <a:lnTo>
                      <a:pt x="16" y="22"/>
                    </a:lnTo>
                    <a:lnTo>
                      <a:pt x="21" y="30"/>
                    </a:lnTo>
                    <a:lnTo>
                      <a:pt x="158" y="26"/>
                    </a:lnTo>
                    <a:close/>
                  </a:path>
                </a:pathLst>
              </a:custGeom>
              <a:solidFill>
                <a:srgbClr val="C0C0C0"/>
              </a:solidFill>
              <a:ln w="1588">
                <a:solidFill>
                  <a:srgbClr val="000000"/>
                </a:solidFill>
                <a:prstDash val="solid"/>
                <a:round/>
                <a:headEnd/>
                <a:tailEnd/>
              </a:ln>
            </p:spPr>
            <p:txBody>
              <a:bodyPr/>
              <a:lstStyle/>
              <a:p>
                <a:endParaRPr lang="en-US"/>
              </a:p>
            </p:txBody>
          </p:sp>
          <p:sp>
            <p:nvSpPr>
              <p:cNvPr id="21880" name="Freeform 149"/>
              <p:cNvSpPr>
                <a:spLocks noChangeAspect="1"/>
              </p:cNvSpPr>
              <p:nvPr/>
            </p:nvSpPr>
            <p:spPr bwMode="auto">
              <a:xfrm>
                <a:off x="599" y="1748"/>
                <a:ext cx="25" cy="9"/>
              </a:xfrm>
              <a:custGeom>
                <a:avLst/>
                <a:gdLst>
                  <a:gd name="T0" fmla="*/ 101 w 101"/>
                  <a:gd name="T1" fmla="*/ 0 h 35"/>
                  <a:gd name="T2" fmla="*/ 69 w 101"/>
                  <a:gd name="T3" fmla="*/ 0 h 35"/>
                  <a:gd name="T4" fmla="*/ 38 w 101"/>
                  <a:gd name="T5" fmla="*/ 2 h 35"/>
                  <a:gd name="T6" fmla="*/ 3 w 101"/>
                  <a:gd name="T7" fmla="*/ 4 h 35"/>
                  <a:gd name="T8" fmla="*/ 0 w 101"/>
                  <a:gd name="T9" fmla="*/ 16 h 35"/>
                  <a:gd name="T10" fmla="*/ 3 w 101"/>
                  <a:gd name="T11" fmla="*/ 28 h 35"/>
                  <a:gd name="T12" fmla="*/ 21 w 101"/>
                  <a:gd name="T13" fmla="*/ 30 h 35"/>
                  <a:gd name="T14" fmla="*/ 53 w 101"/>
                  <a:gd name="T15" fmla="*/ 35 h 35"/>
                  <a:gd name="T16" fmla="*/ 83 w 101"/>
                  <a:gd name="T17" fmla="*/ 34 h 35"/>
                  <a:gd name="T18" fmla="*/ 101 w 101"/>
                  <a:gd name="T19" fmla="*/ 31 h 35"/>
                  <a:gd name="T20" fmla="*/ 101 w 101"/>
                  <a:gd name="T21" fmla="*/ 0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1"/>
                  <a:gd name="T34" fmla="*/ 0 h 35"/>
                  <a:gd name="T35" fmla="*/ 101 w 101"/>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1" h="35">
                    <a:moveTo>
                      <a:pt x="101" y="0"/>
                    </a:moveTo>
                    <a:lnTo>
                      <a:pt x="69" y="0"/>
                    </a:lnTo>
                    <a:lnTo>
                      <a:pt x="38" y="2"/>
                    </a:lnTo>
                    <a:lnTo>
                      <a:pt x="3" y="4"/>
                    </a:lnTo>
                    <a:lnTo>
                      <a:pt x="0" y="16"/>
                    </a:lnTo>
                    <a:lnTo>
                      <a:pt x="3" y="28"/>
                    </a:lnTo>
                    <a:lnTo>
                      <a:pt x="21" y="30"/>
                    </a:lnTo>
                    <a:lnTo>
                      <a:pt x="53" y="35"/>
                    </a:lnTo>
                    <a:lnTo>
                      <a:pt x="83" y="34"/>
                    </a:lnTo>
                    <a:lnTo>
                      <a:pt x="101" y="31"/>
                    </a:lnTo>
                    <a:lnTo>
                      <a:pt x="101" y="0"/>
                    </a:lnTo>
                    <a:close/>
                  </a:path>
                </a:pathLst>
              </a:custGeom>
              <a:solidFill>
                <a:srgbClr val="C0C0C0"/>
              </a:solidFill>
              <a:ln w="1588">
                <a:solidFill>
                  <a:srgbClr val="000000"/>
                </a:solidFill>
                <a:prstDash val="solid"/>
                <a:round/>
                <a:headEnd/>
                <a:tailEnd/>
              </a:ln>
            </p:spPr>
            <p:txBody>
              <a:bodyPr/>
              <a:lstStyle/>
              <a:p>
                <a:endParaRPr lang="en-US"/>
              </a:p>
            </p:txBody>
          </p:sp>
          <p:sp>
            <p:nvSpPr>
              <p:cNvPr id="21881" name="Freeform 150"/>
              <p:cNvSpPr>
                <a:spLocks noChangeAspect="1"/>
              </p:cNvSpPr>
              <p:nvPr/>
            </p:nvSpPr>
            <p:spPr bwMode="auto">
              <a:xfrm>
                <a:off x="622" y="1747"/>
                <a:ext cx="13" cy="10"/>
              </a:xfrm>
              <a:custGeom>
                <a:avLst/>
                <a:gdLst>
                  <a:gd name="T0" fmla="*/ 45 w 49"/>
                  <a:gd name="T1" fmla="*/ 0 h 41"/>
                  <a:gd name="T2" fmla="*/ 31 w 49"/>
                  <a:gd name="T3" fmla="*/ 0 h 41"/>
                  <a:gd name="T4" fmla="*/ 13 w 49"/>
                  <a:gd name="T5" fmla="*/ 2 h 41"/>
                  <a:gd name="T6" fmla="*/ 2 w 49"/>
                  <a:gd name="T7" fmla="*/ 4 h 41"/>
                  <a:gd name="T8" fmla="*/ 0 w 49"/>
                  <a:gd name="T9" fmla="*/ 12 h 41"/>
                  <a:gd name="T10" fmla="*/ 0 w 49"/>
                  <a:gd name="T11" fmla="*/ 23 h 41"/>
                  <a:gd name="T12" fmla="*/ 0 w 49"/>
                  <a:gd name="T13" fmla="*/ 30 h 41"/>
                  <a:gd name="T14" fmla="*/ 4 w 49"/>
                  <a:gd name="T15" fmla="*/ 41 h 41"/>
                  <a:gd name="T16" fmla="*/ 13 w 49"/>
                  <a:gd name="T17" fmla="*/ 41 h 41"/>
                  <a:gd name="T18" fmla="*/ 27 w 49"/>
                  <a:gd name="T19" fmla="*/ 41 h 41"/>
                  <a:gd name="T20" fmla="*/ 42 w 49"/>
                  <a:gd name="T21" fmla="*/ 37 h 41"/>
                  <a:gd name="T22" fmla="*/ 45 w 49"/>
                  <a:gd name="T23" fmla="*/ 35 h 41"/>
                  <a:gd name="T24" fmla="*/ 48 w 49"/>
                  <a:gd name="T25" fmla="*/ 30 h 41"/>
                  <a:gd name="T26" fmla="*/ 49 w 49"/>
                  <a:gd name="T27" fmla="*/ 22 h 41"/>
                  <a:gd name="T28" fmla="*/ 49 w 49"/>
                  <a:gd name="T29" fmla="*/ 14 h 41"/>
                  <a:gd name="T30" fmla="*/ 48 w 49"/>
                  <a:gd name="T31" fmla="*/ 5 h 41"/>
                  <a:gd name="T32" fmla="*/ 45 w 49"/>
                  <a:gd name="T33" fmla="*/ 0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1"/>
                  <a:gd name="T53" fmla="*/ 49 w 49"/>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1">
                    <a:moveTo>
                      <a:pt x="45" y="0"/>
                    </a:moveTo>
                    <a:lnTo>
                      <a:pt x="31" y="0"/>
                    </a:lnTo>
                    <a:lnTo>
                      <a:pt x="13" y="2"/>
                    </a:lnTo>
                    <a:lnTo>
                      <a:pt x="2" y="4"/>
                    </a:lnTo>
                    <a:lnTo>
                      <a:pt x="0" y="12"/>
                    </a:lnTo>
                    <a:lnTo>
                      <a:pt x="0" y="23"/>
                    </a:lnTo>
                    <a:lnTo>
                      <a:pt x="0" y="30"/>
                    </a:lnTo>
                    <a:lnTo>
                      <a:pt x="4" y="41"/>
                    </a:lnTo>
                    <a:lnTo>
                      <a:pt x="13" y="41"/>
                    </a:lnTo>
                    <a:lnTo>
                      <a:pt x="27" y="41"/>
                    </a:lnTo>
                    <a:lnTo>
                      <a:pt x="42" y="37"/>
                    </a:lnTo>
                    <a:lnTo>
                      <a:pt x="45" y="35"/>
                    </a:lnTo>
                    <a:lnTo>
                      <a:pt x="48" y="30"/>
                    </a:lnTo>
                    <a:lnTo>
                      <a:pt x="49" y="22"/>
                    </a:lnTo>
                    <a:lnTo>
                      <a:pt x="49" y="14"/>
                    </a:lnTo>
                    <a:lnTo>
                      <a:pt x="48" y="5"/>
                    </a:lnTo>
                    <a:lnTo>
                      <a:pt x="45" y="0"/>
                    </a:lnTo>
                    <a:close/>
                  </a:path>
                </a:pathLst>
              </a:custGeom>
              <a:solidFill>
                <a:srgbClr val="C0C0C0"/>
              </a:solidFill>
              <a:ln w="1588">
                <a:solidFill>
                  <a:srgbClr val="000000"/>
                </a:solidFill>
                <a:prstDash val="solid"/>
                <a:round/>
                <a:headEnd/>
                <a:tailEnd/>
              </a:ln>
            </p:spPr>
            <p:txBody>
              <a:bodyPr/>
              <a:lstStyle/>
              <a:p>
                <a:endParaRPr lang="en-US"/>
              </a:p>
            </p:txBody>
          </p:sp>
        </p:grpSp>
        <p:sp>
          <p:nvSpPr>
            <p:cNvPr id="21862" name="Freeform 151"/>
            <p:cNvSpPr>
              <a:spLocks noChangeAspect="1"/>
            </p:cNvSpPr>
            <p:nvPr/>
          </p:nvSpPr>
          <p:spPr bwMode="auto">
            <a:xfrm>
              <a:off x="655" y="1751"/>
              <a:ext cx="13" cy="9"/>
            </a:xfrm>
            <a:custGeom>
              <a:avLst/>
              <a:gdLst>
                <a:gd name="T0" fmla="*/ 48 w 51"/>
                <a:gd name="T1" fmla="*/ 1 h 38"/>
                <a:gd name="T2" fmla="*/ 32 w 51"/>
                <a:gd name="T3" fmla="*/ 0 h 38"/>
                <a:gd name="T4" fmla="*/ 15 w 51"/>
                <a:gd name="T5" fmla="*/ 0 h 38"/>
                <a:gd name="T6" fmla="*/ 3 w 51"/>
                <a:gd name="T7" fmla="*/ 2 h 38"/>
                <a:gd name="T8" fmla="*/ 2 w 51"/>
                <a:gd name="T9" fmla="*/ 12 h 38"/>
                <a:gd name="T10" fmla="*/ 0 w 51"/>
                <a:gd name="T11" fmla="*/ 21 h 38"/>
                <a:gd name="T12" fmla="*/ 2 w 51"/>
                <a:gd name="T13" fmla="*/ 30 h 38"/>
                <a:gd name="T14" fmla="*/ 2 w 51"/>
                <a:gd name="T15" fmla="*/ 38 h 38"/>
                <a:gd name="T16" fmla="*/ 27 w 51"/>
                <a:gd name="T17" fmla="*/ 38 h 38"/>
                <a:gd name="T18" fmla="*/ 45 w 51"/>
                <a:gd name="T19" fmla="*/ 37 h 38"/>
                <a:gd name="T20" fmla="*/ 48 w 51"/>
                <a:gd name="T21" fmla="*/ 33 h 38"/>
                <a:gd name="T22" fmla="*/ 50 w 51"/>
                <a:gd name="T23" fmla="*/ 31 h 38"/>
                <a:gd name="T24" fmla="*/ 50 w 51"/>
                <a:gd name="T25" fmla="*/ 20 h 38"/>
                <a:gd name="T26" fmla="*/ 51 w 51"/>
                <a:gd name="T27" fmla="*/ 13 h 38"/>
                <a:gd name="T28" fmla="*/ 48 w 51"/>
                <a:gd name="T29" fmla="*/ 1 h 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
                <a:gd name="T46" fmla="*/ 0 h 38"/>
                <a:gd name="T47" fmla="*/ 51 w 51"/>
                <a:gd name="T48" fmla="*/ 38 h 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 h="38">
                  <a:moveTo>
                    <a:pt x="48" y="1"/>
                  </a:moveTo>
                  <a:lnTo>
                    <a:pt x="32" y="0"/>
                  </a:lnTo>
                  <a:lnTo>
                    <a:pt x="15" y="0"/>
                  </a:lnTo>
                  <a:lnTo>
                    <a:pt x="3" y="2"/>
                  </a:lnTo>
                  <a:lnTo>
                    <a:pt x="2" y="12"/>
                  </a:lnTo>
                  <a:lnTo>
                    <a:pt x="0" y="21"/>
                  </a:lnTo>
                  <a:lnTo>
                    <a:pt x="2" y="30"/>
                  </a:lnTo>
                  <a:lnTo>
                    <a:pt x="2" y="38"/>
                  </a:lnTo>
                  <a:lnTo>
                    <a:pt x="27" y="38"/>
                  </a:lnTo>
                  <a:lnTo>
                    <a:pt x="45" y="37"/>
                  </a:lnTo>
                  <a:lnTo>
                    <a:pt x="48" y="33"/>
                  </a:lnTo>
                  <a:lnTo>
                    <a:pt x="50" y="31"/>
                  </a:lnTo>
                  <a:lnTo>
                    <a:pt x="50" y="20"/>
                  </a:lnTo>
                  <a:lnTo>
                    <a:pt x="51" y="13"/>
                  </a:lnTo>
                  <a:lnTo>
                    <a:pt x="48" y="1"/>
                  </a:lnTo>
                  <a:close/>
                </a:path>
              </a:pathLst>
            </a:custGeom>
            <a:solidFill>
              <a:srgbClr val="C0C0C0"/>
            </a:solidFill>
            <a:ln w="1588">
              <a:solidFill>
                <a:srgbClr val="000000"/>
              </a:solidFill>
              <a:prstDash val="solid"/>
              <a:round/>
              <a:headEnd/>
              <a:tailEnd/>
            </a:ln>
          </p:spPr>
          <p:txBody>
            <a:bodyPr/>
            <a:lstStyle/>
            <a:p>
              <a:endParaRPr lang="en-US"/>
            </a:p>
          </p:txBody>
        </p:sp>
        <p:sp>
          <p:nvSpPr>
            <p:cNvPr id="21863" name="Freeform 152"/>
            <p:cNvSpPr>
              <a:spLocks noChangeAspect="1"/>
            </p:cNvSpPr>
            <p:nvPr/>
          </p:nvSpPr>
          <p:spPr bwMode="auto">
            <a:xfrm>
              <a:off x="684" y="1750"/>
              <a:ext cx="83" cy="6"/>
            </a:xfrm>
            <a:custGeom>
              <a:avLst/>
              <a:gdLst>
                <a:gd name="T0" fmla="*/ 120 w 335"/>
                <a:gd name="T1" fmla="*/ 17 h 25"/>
                <a:gd name="T2" fmla="*/ 135 w 335"/>
                <a:gd name="T3" fmla="*/ 17 h 25"/>
                <a:gd name="T4" fmla="*/ 150 w 335"/>
                <a:gd name="T5" fmla="*/ 17 h 25"/>
                <a:gd name="T6" fmla="*/ 183 w 335"/>
                <a:gd name="T7" fmla="*/ 16 h 25"/>
                <a:gd name="T8" fmla="*/ 215 w 335"/>
                <a:gd name="T9" fmla="*/ 16 h 25"/>
                <a:gd name="T10" fmla="*/ 231 w 335"/>
                <a:gd name="T11" fmla="*/ 16 h 25"/>
                <a:gd name="T12" fmla="*/ 245 w 335"/>
                <a:gd name="T13" fmla="*/ 13 h 25"/>
                <a:gd name="T14" fmla="*/ 272 w 335"/>
                <a:gd name="T15" fmla="*/ 11 h 25"/>
                <a:gd name="T16" fmla="*/ 298 w 335"/>
                <a:gd name="T17" fmla="*/ 6 h 25"/>
                <a:gd name="T18" fmla="*/ 310 w 335"/>
                <a:gd name="T19" fmla="*/ 5 h 25"/>
                <a:gd name="T20" fmla="*/ 320 w 335"/>
                <a:gd name="T21" fmla="*/ 2 h 25"/>
                <a:gd name="T22" fmla="*/ 327 w 335"/>
                <a:gd name="T23" fmla="*/ 0 h 25"/>
                <a:gd name="T24" fmla="*/ 333 w 335"/>
                <a:gd name="T25" fmla="*/ 0 h 25"/>
                <a:gd name="T26" fmla="*/ 335 w 335"/>
                <a:gd name="T27" fmla="*/ 0 h 25"/>
                <a:gd name="T28" fmla="*/ 333 w 335"/>
                <a:gd name="T29" fmla="*/ 2 h 25"/>
                <a:gd name="T30" fmla="*/ 331 w 335"/>
                <a:gd name="T31" fmla="*/ 4 h 25"/>
                <a:gd name="T32" fmla="*/ 326 w 335"/>
                <a:gd name="T33" fmla="*/ 6 h 25"/>
                <a:gd name="T34" fmla="*/ 314 w 335"/>
                <a:gd name="T35" fmla="*/ 11 h 25"/>
                <a:gd name="T36" fmla="*/ 309 w 335"/>
                <a:gd name="T37" fmla="*/ 12 h 25"/>
                <a:gd name="T38" fmla="*/ 304 w 335"/>
                <a:gd name="T39" fmla="*/ 13 h 25"/>
                <a:gd name="T40" fmla="*/ 288 w 335"/>
                <a:gd name="T41" fmla="*/ 18 h 25"/>
                <a:gd name="T42" fmla="*/ 279 w 335"/>
                <a:gd name="T43" fmla="*/ 22 h 25"/>
                <a:gd name="T44" fmla="*/ 268 w 335"/>
                <a:gd name="T45" fmla="*/ 23 h 25"/>
                <a:gd name="T46" fmla="*/ 257 w 335"/>
                <a:gd name="T47" fmla="*/ 24 h 25"/>
                <a:gd name="T48" fmla="*/ 248 w 335"/>
                <a:gd name="T49" fmla="*/ 24 h 25"/>
                <a:gd name="T50" fmla="*/ 234 w 335"/>
                <a:gd name="T51" fmla="*/ 24 h 25"/>
                <a:gd name="T52" fmla="*/ 216 w 335"/>
                <a:gd name="T53" fmla="*/ 25 h 25"/>
                <a:gd name="T54" fmla="*/ 207 w 335"/>
                <a:gd name="T55" fmla="*/ 25 h 25"/>
                <a:gd name="T56" fmla="*/ 192 w 335"/>
                <a:gd name="T57" fmla="*/ 25 h 25"/>
                <a:gd name="T58" fmla="*/ 162 w 335"/>
                <a:gd name="T59" fmla="*/ 25 h 25"/>
                <a:gd name="T60" fmla="*/ 133 w 335"/>
                <a:gd name="T61" fmla="*/ 25 h 25"/>
                <a:gd name="T62" fmla="*/ 103 w 335"/>
                <a:gd name="T63" fmla="*/ 25 h 25"/>
                <a:gd name="T64" fmla="*/ 90 w 335"/>
                <a:gd name="T65" fmla="*/ 25 h 25"/>
                <a:gd name="T66" fmla="*/ 74 w 335"/>
                <a:gd name="T67" fmla="*/ 25 h 25"/>
                <a:gd name="T68" fmla="*/ 44 w 335"/>
                <a:gd name="T69" fmla="*/ 25 h 25"/>
                <a:gd name="T70" fmla="*/ 31 w 335"/>
                <a:gd name="T71" fmla="*/ 25 h 25"/>
                <a:gd name="T72" fmla="*/ 18 w 335"/>
                <a:gd name="T73" fmla="*/ 25 h 25"/>
                <a:gd name="T74" fmla="*/ 8 w 335"/>
                <a:gd name="T75" fmla="*/ 25 h 25"/>
                <a:gd name="T76" fmla="*/ 2 w 335"/>
                <a:gd name="T77" fmla="*/ 25 h 25"/>
                <a:gd name="T78" fmla="*/ 0 w 335"/>
                <a:gd name="T79" fmla="*/ 25 h 25"/>
                <a:gd name="T80" fmla="*/ 1 w 335"/>
                <a:gd name="T81" fmla="*/ 24 h 25"/>
                <a:gd name="T82" fmla="*/ 2 w 335"/>
                <a:gd name="T83" fmla="*/ 23 h 25"/>
                <a:gd name="T84" fmla="*/ 8 w 335"/>
                <a:gd name="T85" fmla="*/ 22 h 25"/>
                <a:gd name="T86" fmla="*/ 22 w 335"/>
                <a:gd name="T87" fmla="*/ 18 h 25"/>
                <a:gd name="T88" fmla="*/ 37 w 335"/>
                <a:gd name="T89" fmla="*/ 17 h 25"/>
                <a:gd name="T90" fmla="*/ 53 w 335"/>
                <a:gd name="T91" fmla="*/ 17 h 25"/>
                <a:gd name="T92" fmla="*/ 72 w 335"/>
                <a:gd name="T93" fmla="*/ 17 h 25"/>
                <a:gd name="T94" fmla="*/ 96 w 335"/>
                <a:gd name="T95" fmla="*/ 17 h 25"/>
                <a:gd name="T96" fmla="*/ 120 w 335"/>
                <a:gd name="T97" fmla="*/ 17 h 2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5"/>
                <a:gd name="T148" fmla="*/ 0 h 25"/>
                <a:gd name="T149" fmla="*/ 335 w 335"/>
                <a:gd name="T150" fmla="*/ 25 h 2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5" h="25">
                  <a:moveTo>
                    <a:pt x="120" y="17"/>
                  </a:moveTo>
                  <a:lnTo>
                    <a:pt x="135" y="17"/>
                  </a:lnTo>
                  <a:lnTo>
                    <a:pt x="150" y="17"/>
                  </a:lnTo>
                  <a:lnTo>
                    <a:pt x="183" y="16"/>
                  </a:lnTo>
                  <a:lnTo>
                    <a:pt x="215" y="16"/>
                  </a:lnTo>
                  <a:lnTo>
                    <a:pt x="231" y="16"/>
                  </a:lnTo>
                  <a:lnTo>
                    <a:pt x="245" y="13"/>
                  </a:lnTo>
                  <a:lnTo>
                    <a:pt x="272" y="11"/>
                  </a:lnTo>
                  <a:lnTo>
                    <a:pt x="298" y="6"/>
                  </a:lnTo>
                  <a:lnTo>
                    <a:pt x="310" y="5"/>
                  </a:lnTo>
                  <a:lnTo>
                    <a:pt x="320" y="2"/>
                  </a:lnTo>
                  <a:lnTo>
                    <a:pt x="327" y="0"/>
                  </a:lnTo>
                  <a:lnTo>
                    <a:pt x="333" y="0"/>
                  </a:lnTo>
                  <a:lnTo>
                    <a:pt x="335" y="0"/>
                  </a:lnTo>
                  <a:lnTo>
                    <a:pt x="333" y="2"/>
                  </a:lnTo>
                  <a:lnTo>
                    <a:pt x="331" y="4"/>
                  </a:lnTo>
                  <a:lnTo>
                    <a:pt x="326" y="6"/>
                  </a:lnTo>
                  <a:lnTo>
                    <a:pt x="314" y="11"/>
                  </a:lnTo>
                  <a:lnTo>
                    <a:pt x="309" y="12"/>
                  </a:lnTo>
                  <a:lnTo>
                    <a:pt x="304" y="13"/>
                  </a:lnTo>
                  <a:lnTo>
                    <a:pt x="288" y="18"/>
                  </a:lnTo>
                  <a:lnTo>
                    <a:pt x="279" y="22"/>
                  </a:lnTo>
                  <a:lnTo>
                    <a:pt x="268" y="23"/>
                  </a:lnTo>
                  <a:lnTo>
                    <a:pt x="257" y="24"/>
                  </a:lnTo>
                  <a:lnTo>
                    <a:pt x="248" y="24"/>
                  </a:lnTo>
                  <a:lnTo>
                    <a:pt x="234" y="24"/>
                  </a:lnTo>
                  <a:lnTo>
                    <a:pt x="216" y="25"/>
                  </a:lnTo>
                  <a:lnTo>
                    <a:pt x="207" y="25"/>
                  </a:lnTo>
                  <a:lnTo>
                    <a:pt x="192" y="25"/>
                  </a:lnTo>
                  <a:lnTo>
                    <a:pt x="162" y="25"/>
                  </a:lnTo>
                  <a:lnTo>
                    <a:pt x="133" y="25"/>
                  </a:lnTo>
                  <a:lnTo>
                    <a:pt x="103" y="25"/>
                  </a:lnTo>
                  <a:lnTo>
                    <a:pt x="90" y="25"/>
                  </a:lnTo>
                  <a:lnTo>
                    <a:pt x="74" y="25"/>
                  </a:lnTo>
                  <a:lnTo>
                    <a:pt x="44" y="25"/>
                  </a:lnTo>
                  <a:lnTo>
                    <a:pt x="31" y="25"/>
                  </a:lnTo>
                  <a:lnTo>
                    <a:pt x="18" y="25"/>
                  </a:lnTo>
                  <a:lnTo>
                    <a:pt x="8" y="25"/>
                  </a:lnTo>
                  <a:lnTo>
                    <a:pt x="2" y="25"/>
                  </a:lnTo>
                  <a:lnTo>
                    <a:pt x="0" y="25"/>
                  </a:lnTo>
                  <a:lnTo>
                    <a:pt x="1" y="24"/>
                  </a:lnTo>
                  <a:lnTo>
                    <a:pt x="2" y="23"/>
                  </a:lnTo>
                  <a:lnTo>
                    <a:pt x="8" y="22"/>
                  </a:lnTo>
                  <a:lnTo>
                    <a:pt x="22" y="18"/>
                  </a:lnTo>
                  <a:lnTo>
                    <a:pt x="37" y="17"/>
                  </a:lnTo>
                  <a:lnTo>
                    <a:pt x="53" y="17"/>
                  </a:lnTo>
                  <a:lnTo>
                    <a:pt x="72" y="17"/>
                  </a:lnTo>
                  <a:lnTo>
                    <a:pt x="96" y="17"/>
                  </a:lnTo>
                  <a:lnTo>
                    <a:pt x="120" y="17"/>
                  </a:lnTo>
                  <a:close/>
                </a:path>
              </a:pathLst>
            </a:custGeom>
            <a:solidFill>
              <a:srgbClr val="C0C0C0"/>
            </a:solidFill>
            <a:ln w="9525">
              <a:noFill/>
              <a:round/>
              <a:headEnd/>
              <a:tailEnd/>
            </a:ln>
          </p:spPr>
          <p:txBody>
            <a:bodyPr/>
            <a:lstStyle/>
            <a:p>
              <a:endParaRPr lang="en-US"/>
            </a:p>
          </p:txBody>
        </p:sp>
        <p:sp>
          <p:nvSpPr>
            <p:cNvPr id="21864" name="Freeform 153"/>
            <p:cNvSpPr>
              <a:spLocks noChangeAspect="1"/>
            </p:cNvSpPr>
            <p:nvPr/>
          </p:nvSpPr>
          <p:spPr bwMode="auto">
            <a:xfrm>
              <a:off x="600" y="1754"/>
              <a:ext cx="22" cy="2"/>
            </a:xfrm>
            <a:custGeom>
              <a:avLst/>
              <a:gdLst>
                <a:gd name="T0" fmla="*/ 13 w 89"/>
                <a:gd name="T1" fmla="*/ 0 h 9"/>
                <a:gd name="T2" fmla="*/ 19 w 89"/>
                <a:gd name="T3" fmla="*/ 0 h 9"/>
                <a:gd name="T4" fmla="*/ 27 w 89"/>
                <a:gd name="T5" fmla="*/ 1 h 9"/>
                <a:gd name="T6" fmla="*/ 47 w 89"/>
                <a:gd name="T7" fmla="*/ 2 h 9"/>
                <a:gd name="T8" fmla="*/ 56 w 89"/>
                <a:gd name="T9" fmla="*/ 2 h 9"/>
                <a:gd name="T10" fmla="*/ 65 w 89"/>
                <a:gd name="T11" fmla="*/ 2 h 9"/>
                <a:gd name="T12" fmla="*/ 74 w 89"/>
                <a:gd name="T13" fmla="*/ 2 h 9"/>
                <a:gd name="T14" fmla="*/ 80 w 89"/>
                <a:gd name="T15" fmla="*/ 2 h 9"/>
                <a:gd name="T16" fmla="*/ 85 w 89"/>
                <a:gd name="T17" fmla="*/ 3 h 9"/>
                <a:gd name="T18" fmla="*/ 89 w 89"/>
                <a:gd name="T19" fmla="*/ 6 h 9"/>
                <a:gd name="T20" fmla="*/ 89 w 89"/>
                <a:gd name="T21" fmla="*/ 7 h 9"/>
                <a:gd name="T22" fmla="*/ 85 w 89"/>
                <a:gd name="T23" fmla="*/ 8 h 9"/>
                <a:gd name="T24" fmla="*/ 78 w 89"/>
                <a:gd name="T25" fmla="*/ 9 h 9"/>
                <a:gd name="T26" fmla="*/ 67 w 89"/>
                <a:gd name="T27" fmla="*/ 9 h 9"/>
                <a:gd name="T28" fmla="*/ 54 w 89"/>
                <a:gd name="T29" fmla="*/ 9 h 9"/>
                <a:gd name="T30" fmla="*/ 43 w 89"/>
                <a:gd name="T31" fmla="*/ 8 h 9"/>
                <a:gd name="T32" fmla="*/ 32 w 89"/>
                <a:gd name="T33" fmla="*/ 8 h 9"/>
                <a:gd name="T34" fmla="*/ 20 w 89"/>
                <a:gd name="T35" fmla="*/ 7 h 9"/>
                <a:gd name="T36" fmla="*/ 9 w 89"/>
                <a:gd name="T37" fmla="*/ 6 h 9"/>
                <a:gd name="T38" fmla="*/ 1 w 89"/>
                <a:gd name="T39" fmla="*/ 3 h 9"/>
                <a:gd name="T40" fmla="*/ 0 w 89"/>
                <a:gd name="T41" fmla="*/ 2 h 9"/>
                <a:gd name="T42" fmla="*/ 3 w 89"/>
                <a:gd name="T43" fmla="*/ 1 h 9"/>
                <a:gd name="T44" fmla="*/ 6 w 89"/>
                <a:gd name="T45" fmla="*/ 0 h 9"/>
                <a:gd name="T46" fmla="*/ 13 w 89"/>
                <a:gd name="T47" fmla="*/ 0 h 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9"/>
                <a:gd name="T73" fmla="*/ 0 h 9"/>
                <a:gd name="T74" fmla="*/ 89 w 89"/>
                <a:gd name="T75" fmla="*/ 9 h 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9" h="9">
                  <a:moveTo>
                    <a:pt x="13" y="0"/>
                  </a:moveTo>
                  <a:lnTo>
                    <a:pt x="19" y="0"/>
                  </a:lnTo>
                  <a:lnTo>
                    <a:pt x="27" y="1"/>
                  </a:lnTo>
                  <a:lnTo>
                    <a:pt x="47" y="2"/>
                  </a:lnTo>
                  <a:lnTo>
                    <a:pt x="56" y="2"/>
                  </a:lnTo>
                  <a:lnTo>
                    <a:pt x="65" y="2"/>
                  </a:lnTo>
                  <a:lnTo>
                    <a:pt x="74" y="2"/>
                  </a:lnTo>
                  <a:lnTo>
                    <a:pt x="80" y="2"/>
                  </a:lnTo>
                  <a:lnTo>
                    <a:pt x="85" y="3"/>
                  </a:lnTo>
                  <a:lnTo>
                    <a:pt x="89" y="6"/>
                  </a:lnTo>
                  <a:lnTo>
                    <a:pt x="89" y="7"/>
                  </a:lnTo>
                  <a:lnTo>
                    <a:pt x="85" y="8"/>
                  </a:lnTo>
                  <a:lnTo>
                    <a:pt x="78" y="9"/>
                  </a:lnTo>
                  <a:lnTo>
                    <a:pt x="67" y="9"/>
                  </a:lnTo>
                  <a:lnTo>
                    <a:pt x="54" y="9"/>
                  </a:lnTo>
                  <a:lnTo>
                    <a:pt x="43" y="8"/>
                  </a:lnTo>
                  <a:lnTo>
                    <a:pt x="32" y="8"/>
                  </a:lnTo>
                  <a:lnTo>
                    <a:pt x="20" y="7"/>
                  </a:lnTo>
                  <a:lnTo>
                    <a:pt x="9" y="6"/>
                  </a:lnTo>
                  <a:lnTo>
                    <a:pt x="1" y="3"/>
                  </a:lnTo>
                  <a:lnTo>
                    <a:pt x="0" y="2"/>
                  </a:lnTo>
                  <a:lnTo>
                    <a:pt x="3" y="1"/>
                  </a:lnTo>
                  <a:lnTo>
                    <a:pt x="6" y="0"/>
                  </a:lnTo>
                  <a:lnTo>
                    <a:pt x="13" y="0"/>
                  </a:lnTo>
                  <a:close/>
                </a:path>
              </a:pathLst>
            </a:custGeom>
            <a:solidFill>
              <a:srgbClr val="C0C0C0"/>
            </a:solidFill>
            <a:ln w="9525">
              <a:noFill/>
              <a:round/>
              <a:headEnd/>
              <a:tailEnd/>
            </a:ln>
          </p:spPr>
          <p:txBody>
            <a:bodyPr/>
            <a:lstStyle/>
            <a:p>
              <a:endParaRPr lang="en-US"/>
            </a:p>
          </p:txBody>
        </p:sp>
        <p:sp>
          <p:nvSpPr>
            <p:cNvPr id="21865" name="Freeform 154"/>
            <p:cNvSpPr>
              <a:spLocks noChangeAspect="1"/>
            </p:cNvSpPr>
            <p:nvPr/>
          </p:nvSpPr>
          <p:spPr bwMode="auto">
            <a:xfrm>
              <a:off x="634" y="1758"/>
              <a:ext cx="21" cy="2"/>
            </a:xfrm>
            <a:custGeom>
              <a:avLst/>
              <a:gdLst>
                <a:gd name="T0" fmla="*/ 45 w 85"/>
                <a:gd name="T1" fmla="*/ 3 h 9"/>
                <a:gd name="T2" fmla="*/ 53 w 85"/>
                <a:gd name="T3" fmla="*/ 3 h 9"/>
                <a:gd name="T4" fmla="*/ 63 w 85"/>
                <a:gd name="T5" fmla="*/ 3 h 9"/>
                <a:gd name="T6" fmla="*/ 72 w 85"/>
                <a:gd name="T7" fmla="*/ 3 h 9"/>
                <a:gd name="T8" fmla="*/ 79 w 85"/>
                <a:gd name="T9" fmla="*/ 3 h 9"/>
                <a:gd name="T10" fmla="*/ 82 w 85"/>
                <a:gd name="T11" fmla="*/ 4 h 9"/>
                <a:gd name="T12" fmla="*/ 85 w 85"/>
                <a:gd name="T13" fmla="*/ 5 h 9"/>
                <a:gd name="T14" fmla="*/ 83 w 85"/>
                <a:gd name="T15" fmla="*/ 6 h 9"/>
                <a:gd name="T16" fmla="*/ 80 w 85"/>
                <a:gd name="T17" fmla="*/ 9 h 9"/>
                <a:gd name="T18" fmla="*/ 74 w 85"/>
                <a:gd name="T19" fmla="*/ 9 h 9"/>
                <a:gd name="T20" fmla="*/ 63 w 85"/>
                <a:gd name="T21" fmla="*/ 9 h 9"/>
                <a:gd name="T22" fmla="*/ 52 w 85"/>
                <a:gd name="T23" fmla="*/ 9 h 9"/>
                <a:gd name="T24" fmla="*/ 41 w 85"/>
                <a:gd name="T25" fmla="*/ 9 h 9"/>
                <a:gd name="T26" fmla="*/ 30 w 85"/>
                <a:gd name="T27" fmla="*/ 9 h 9"/>
                <a:gd name="T28" fmla="*/ 18 w 85"/>
                <a:gd name="T29" fmla="*/ 5 h 9"/>
                <a:gd name="T30" fmla="*/ 9 w 85"/>
                <a:gd name="T31" fmla="*/ 4 h 9"/>
                <a:gd name="T32" fmla="*/ 3 w 85"/>
                <a:gd name="T33" fmla="*/ 3 h 9"/>
                <a:gd name="T34" fmla="*/ 0 w 85"/>
                <a:gd name="T35" fmla="*/ 3 h 9"/>
                <a:gd name="T36" fmla="*/ 4 w 85"/>
                <a:gd name="T37" fmla="*/ 3 h 9"/>
                <a:gd name="T38" fmla="*/ 8 w 85"/>
                <a:gd name="T39" fmla="*/ 0 h 9"/>
                <a:gd name="T40" fmla="*/ 14 w 85"/>
                <a:gd name="T41" fmla="*/ 0 h 9"/>
                <a:gd name="T42" fmla="*/ 20 w 85"/>
                <a:gd name="T43" fmla="*/ 0 h 9"/>
                <a:gd name="T44" fmla="*/ 27 w 85"/>
                <a:gd name="T45" fmla="*/ 3 h 9"/>
                <a:gd name="T46" fmla="*/ 45 w 85"/>
                <a:gd name="T47" fmla="*/ 3 h 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5"/>
                <a:gd name="T73" fmla="*/ 0 h 9"/>
                <a:gd name="T74" fmla="*/ 85 w 85"/>
                <a:gd name="T75" fmla="*/ 9 h 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5" h="9">
                  <a:moveTo>
                    <a:pt x="45" y="3"/>
                  </a:moveTo>
                  <a:lnTo>
                    <a:pt x="53" y="3"/>
                  </a:lnTo>
                  <a:lnTo>
                    <a:pt x="63" y="3"/>
                  </a:lnTo>
                  <a:lnTo>
                    <a:pt x="72" y="3"/>
                  </a:lnTo>
                  <a:lnTo>
                    <a:pt x="79" y="3"/>
                  </a:lnTo>
                  <a:lnTo>
                    <a:pt x="82" y="4"/>
                  </a:lnTo>
                  <a:lnTo>
                    <a:pt x="85" y="5"/>
                  </a:lnTo>
                  <a:lnTo>
                    <a:pt x="83" y="6"/>
                  </a:lnTo>
                  <a:lnTo>
                    <a:pt x="80" y="9"/>
                  </a:lnTo>
                  <a:lnTo>
                    <a:pt x="74" y="9"/>
                  </a:lnTo>
                  <a:lnTo>
                    <a:pt x="63" y="9"/>
                  </a:lnTo>
                  <a:lnTo>
                    <a:pt x="52" y="9"/>
                  </a:lnTo>
                  <a:lnTo>
                    <a:pt x="41" y="9"/>
                  </a:lnTo>
                  <a:lnTo>
                    <a:pt x="30" y="9"/>
                  </a:lnTo>
                  <a:lnTo>
                    <a:pt x="18" y="5"/>
                  </a:lnTo>
                  <a:lnTo>
                    <a:pt x="9" y="4"/>
                  </a:lnTo>
                  <a:lnTo>
                    <a:pt x="3" y="3"/>
                  </a:lnTo>
                  <a:lnTo>
                    <a:pt x="0" y="3"/>
                  </a:lnTo>
                  <a:lnTo>
                    <a:pt x="4" y="3"/>
                  </a:lnTo>
                  <a:lnTo>
                    <a:pt x="8" y="0"/>
                  </a:lnTo>
                  <a:lnTo>
                    <a:pt x="14" y="0"/>
                  </a:lnTo>
                  <a:lnTo>
                    <a:pt x="20" y="0"/>
                  </a:lnTo>
                  <a:lnTo>
                    <a:pt x="27" y="3"/>
                  </a:lnTo>
                  <a:lnTo>
                    <a:pt x="45" y="3"/>
                  </a:lnTo>
                  <a:close/>
                </a:path>
              </a:pathLst>
            </a:custGeom>
            <a:solidFill>
              <a:srgbClr val="C0C0C0"/>
            </a:solidFill>
            <a:ln w="9525">
              <a:noFill/>
              <a:round/>
              <a:headEnd/>
              <a:tailEnd/>
            </a:ln>
          </p:spPr>
          <p:txBody>
            <a:bodyPr/>
            <a:lstStyle/>
            <a:p>
              <a:endParaRPr lang="en-US"/>
            </a:p>
          </p:txBody>
        </p:sp>
        <p:sp>
          <p:nvSpPr>
            <p:cNvPr id="21866" name="Freeform 155"/>
            <p:cNvSpPr>
              <a:spLocks noChangeAspect="1"/>
            </p:cNvSpPr>
            <p:nvPr/>
          </p:nvSpPr>
          <p:spPr bwMode="auto">
            <a:xfrm>
              <a:off x="656" y="1758"/>
              <a:ext cx="10" cy="2"/>
            </a:xfrm>
            <a:custGeom>
              <a:avLst/>
              <a:gdLst>
                <a:gd name="T0" fmla="*/ 0 w 41"/>
                <a:gd name="T1" fmla="*/ 6 h 9"/>
                <a:gd name="T2" fmla="*/ 0 w 41"/>
                <a:gd name="T3" fmla="*/ 4 h 9"/>
                <a:gd name="T4" fmla="*/ 0 w 41"/>
                <a:gd name="T5" fmla="*/ 3 h 9"/>
                <a:gd name="T6" fmla="*/ 4 w 41"/>
                <a:gd name="T7" fmla="*/ 0 h 9"/>
                <a:gd name="T8" fmla="*/ 6 w 41"/>
                <a:gd name="T9" fmla="*/ 0 h 9"/>
                <a:gd name="T10" fmla="*/ 12 w 41"/>
                <a:gd name="T11" fmla="*/ 0 h 9"/>
                <a:gd name="T12" fmla="*/ 18 w 41"/>
                <a:gd name="T13" fmla="*/ 0 h 9"/>
                <a:gd name="T14" fmla="*/ 23 w 41"/>
                <a:gd name="T15" fmla="*/ 0 h 9"/>
                <a:gd name="T16" fmla="*/ 32 w 41"/>
                <a:gd name="T17" fmla="*/ 0 h 9"/>
                <a:gd name="T18" fmla="*/ 38 w 41"/>
                <a:gd name="T19" fmla="*/ 0 h 9"/>
                <a:gd name="T20" fmla="*/ 39 w 41"/>
                <a:gd name="T21" fmla="*/ 3 h 9"/>
                <a:gd name="T22" fmla="*/ 41 w 41"/>
                <a:gd name="T23" fmla="*/ 4 h 9"/>
                <a:gd name="T24" fmla="*/ 41 w 41"/>
                <a:gd name="T25" fmla="*/ 5 h 9"/>
                <a:gd name="T26" fmla="*/ 39 w 41"/>
                <a:gd name="T27" fmla="*/ 6 h 9"/>
                <a:gd name="T28" fmla="*/ 34 w 41"/>
                <a:gd name="T29" fmla="*/ 9 h 9"/>
                <a:gd name="T30" fmla="*/ 27 w 41"/>
                <a:gd name="T31" fmla="*/ 9 h 9"/>
                <a:gd name="T32" fmla="*/ 18 w 41"/>
                <a:gd name="T33" fmla="*/ 9 h 9"/>
                <a:gd name="T34" fmla="*/ 12 w 41"/>
                <a:gd name="T35" fmla="*/ 9 h 9"/>
                <a:gd name="T36" fmla="*/ 9 w 41"/>
                <a:gd name="T37" fmla="*/ 9 h 9"/>
                <a:gd name="T38" fmla="*/ 5 w 41"/>
                <a:gd name="T39" fmla="*/ 9 h 9"/>
                <a:gd name="T40" fmla="*/ 0 w 41"/>
                <a:gd name="T41" fmla="*/ 6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
                <a:gd name="T64" fmla="*/ 0 h 9"/>
                <a:gd name="T65" fmla="*/ 41 w 41"/>
                <a:gd name="T66" fmla="*/ 9 h 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 h="9">
                  <a:moveTo>
                    <a:pt x="0" y="6"/>
                  </a:moveTo>
                  <a:lnTo>
                    <a:pt x="0" y="4"/>
                  </a:lnTo>
                  <a:lnTo>
                    <a:pt x="0" y="3"/>
                  </a:lnTo>
                  <a:lnTo>
                    <a:pt x="4" y="0"/>
                  </a:lnTo>
                  <a:lnTo>
                    <a:pt x="6" y="0"/>
                  </a:lnTo>
                  <a:lnTo>
                    <a:pt x="12" y="0"/>
                  </a:lnTo>
                  <a:lnTo>
                    <a:pt x="18" y="0"/>
                  </a:lnTo>
                  <a:lnTo>
                    <a:pt x="23" y="0"/>
                  </a:lnTo>
                  <a:lnTo>
                    <a:pt x="32" y="0"/>
                  </a:lnTo>
                  <a:lnTo>
                    <a:pt x="38" y="0"/>
                  </a:lnTo>
                  <a:lnTo>
                    <a:pt x="39" y="3"/>
                  </a:lnTo>
                  <a:lnTo>
                    <a:pt x="41" y="4"/>
                  </a:lnTo>
                  <a:lnTo>
                    <a:pt x="41" y="5"/>
                  </a:lnTo>
                  <a:lnTo>
                    <a:pt x="39" y="6"/>
                  </a:lnTo>
                  <a:lnTo>
                    <a:pt x="34" y="9"/>
                  </a:lnTo>
                  <a:lnTo>
                    <a:pt x="27" y="9"/>
                  </a:lnTo>
                  <a:lnTo>
                    <a:pt x="18" y="9"/>
                  </a:lnTo>
                  <a:lnTo>
                    <a:pt x="12" y="9"/>
                  </a:lnTo>
                  <a:lnTo>
                    <a:pt x="9" y="9"/>
                  </a:lnTo>
                  <a:lnTo>
                    <a:pt x="5" y="9"/>
                  </a:lnTo>
                  <a:lnTo>
                    <a:pt x="0" y="6"/>
                  </a:lnTo>
                  <a:close/>
                </a:path>
              </a:pathLst>
            </a:custGeom>
            <a:solidFill>
              <a:srgbClr val="C0C0C0"/>
            </a:solidFill>
            <a:ln w="9525">
              <a:noFill/>
              <a:round/>
              <a:headEnd/>
              <a:tailEnd/>
            </a:ln>
          </p:spPr>
          <p:txBody>
            <a:bodyPr/>
            <a:lstStyle/>
            <a:p>
              <a:endParaRPr lang="en-US"/>
            </a:p>
          </p:txBody>
        </p:sp>
        <p:sp>
          <p:nvSpPr>
            <p:cNvPr id="21867" name="Freeform 156"/>
            <p:cNvSpPr>
              <a:spLocks noChangeAspect="1"/>
            </p:cNvSpPr>
            <p:nvPr/>
          </p:nvSpPr>
          <p:spPr bwMode="auto">
            <a:xfrm>
              <a:off x="624" y="1754"/>
              <a:ext cx="10" cy="2"/>
            </a:xfrm>
            <a:custGeom>
              <a:avLst/>
              <a:gdLst>
                <a:gd name="T0" fmla="*/ 1 w 38"/>
                <a:gd name="T1" fmla="*/ 7 h 8"/>
                <a:gd name="T2" fmla="*/ 0 w 38"/>
                <a:gd name="T3" fmla="*/ 5 h 8"/>
                <a:gd name="T4" fmla="*/ 2 w 38"/>
                <a:gd name="T5" fmla="*/ 1 h 8"/>
                <a:gd name="T6" fmla="*/ 7 w 38"/>
                <a:gd name="T7" fmla="*/ 1 h 8"/>
                <a:gd name="T8" fmla="*/ 12 w 38"/>
                <a:gd name="T9" fmla="*/ 1 h 8"/>
                <a:gd name="T10" fmla="*/ 17 w 38"/>
                <a:gd name="T11" fmla="*/ 1 h 8"/>
                <a:gd name="T12" fmla="*/ 21 w 38"/>
                <a:gd name="T13" fmla="*/ 1 h 8"/>
                <a:gd name="T14" fmla="*/ 31 w 38"/>
                <a:gd name="T15" fmla="*/ 0 h 8"/>
                <a:gd name="T16" fmla="*/ 36 w 38"/>
                <a:gd name="T17" fmla="*/ 0 h 8"/>
                <a:gd name="T18" fmla="*/ 38 w 38"/>
                <a:gd name="T19" fmla="*/ 0 h 8"/>
                <a:gd name="T20" fmla="*/ 38 w 38"/>
                <a:gd name="T21" fmla="*/ 1 h 8"/>
                <a:gd name="T22" fmla="*/ 38 w 38"/>
                <a:gd name="T23" fmla="*/ 2 h 8"/>
                <a:gd name="T24" fmla="*/ 36 w 38"/>
                <a:gd name="T25" fmla="*/ 6 h 8"/>
                <a:gd name="T26" fmla="*/ 31 w 38"/>
                <a:gd name="T27" fmla="*/ 7 h 8"/>
                <a:gd name="T28" fmla="*/ 25 w 38"/>
                <a:gd name="T29" fmla="*/ 7 h 8"/>
                <a:gd name="T30" fmla="*/ 18 w 38"/>
                <a:gd name="T31" fmla="*/ 8 h 8"/>
                <a:gd name="T32" fmla="*/ 12 w 38"/>
                <a:gd name="T33" fmla="*/ 8 h 8"/>
                <a:gd name="T34" fmla="*/ 6 w 38"/>
                <a:gd name="T35" fmla="*/ 8 h 8"/>
                <a:gd name="T36" fmla="*/ 1 w 38"/>
                <a:gd name="T37" fmla="*/ 7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8"/>
                <a:gd name="T58" fmla="*/ 0 h 8"/>
                <a:gd name="T59" fmla="*/ 38 w 38"/>
                <a:gd name="T60" fmla="*/ 8 h 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8" h="8">
                  <a:moveTo>
                    <a:pt x="1" y="7"/>
                  </a:moveTo>
                  <a:lnTo>
                    <a:pt x="0" y="5"/>
                  </a:lnTo>
                  <a:lnTo>
                    <a:pt x="2" y="1"/>
                  </a:lnTo>
                  <a:lnTo>
                    <a:pt x="7" y="1"/>
                  </a:lnTo>
                  <a:lnTo>
                    <a:pt x="12" y="1"/>
                  </a:lnTo>
                  <a:lnTo>
                    <a:pt x="17" y="1"/>
                  </a:lnTo>
                  <a:lnTo>
                    <a:pt x="21" y="1"/>
                  </a:lnTo>
                  <a:lnTo>
                    <a:pt x="31" y="0"/>
                  </a:lnTo>
                  <a:lnTo>
                    <a:pt x="36" y="0"/>
                  </a:lnTo>
                  <a:lnTo>
                    <a:pt x="38" y="0"/>
                  </a:lnTo>
                  <a:lnTo>
                    <a:pt x="38" y="1"/>
                  </a:lnTo>
                  <a:lnTo>
                    <a:pt x="38" y="2"/>
                  </a:lnTo>
                  <a:lnTo>
                    <a:pt x="36" y="6"/>
                  </a:lnTo>
                  <a:lnTo>
                    <a:pt x="31" y="7"/>
                  </a:lnTo>
                  <a:lnTo>
                    <a:pt x="25" y="7"/>
                  </a:lnTo>
                  <a:lnTo>
                    <a:pt x="18" y="8"/>
                  </a:lnTo>
                  <a:lnTo>
                    <a:pt x="12" y="8"/>
                  </a:lnTo>
                  <a:lnTo>
                    <a:pt x="6" y="8"/>
                  </a:lnTo>
                  <a:lnTo>
                    <a:pt x="1" y="7"/>
                  </a:lnTo>
                  <a:close/>
                </a:path>
              </a:pathLst>
            </a:custGeom>
            <a:solidFill>
              <a:srgbClr val="C0C0C0"/>
            </a:solidFill>
            <a:ln w="9525">
              <a:noFill/>
              <a:round/>
              <a:headEnd/>
              <a:tailEnd/>
            </a:ln>
          </p:spPr>
          <p:txBody>
            <a:bodyPr/>
            <a:lstStyle/>
            <a:p>
              <a:endParaRPr lang="en-US"/>
            </a:p>
          </p:txBody>
        </p:sp>
        <p:grpSp>
          <p:nvGrpSpPr>
            <p:cNvPr id="21868" name="Group 157"/>
            <p:cNvGrpSpPr>
              <a:grpSpLocks noChangeAspect="1"/>
            </p:cNvGrpSpPr>
            <p:nvPr/>
          </p:nvGrpSpPr>
          <p:grpSpPr bwMode="auto">
            <a:xfrm>
              <a:off x="607" y="1741"/>
              <a:ext cx="51" cy="1"/>
              <a:chOff x="607" y="1741"/>
              <a:chExt cx="51" cy="1"/>
            </a:xfrm>
          </p:grpSpPr>
          <p:sp>
            <p:nvSpPr>
              <p:cNvPr id="21870" name="Rectangle 158"/>
              <p:cNvSpPr>
                <a:spLocks noChangeAspect="1" noChangeArrowheads="1"/>
              </p:cNvSpPr>
              <p:nvPr/>
            </p:nvSpPr>
            <p:spPr bwMode="auto">
              <a:xfrm>
                <a:off x="613" y="1741"/>
                <a:ext cx="1" cy="1"/>
              </a:xfrm>
              <a:prstGeom prst="rect">
                <a:avLst/>
              </a:prstGeom>
              <a:solidFill>
                <a:srgbClr val="C0C0C0"/>
              </a:solidFill>
              <a:ln w="9525">
                <a:noFill/>
                <a:miter lim="800000"/>
                <a:headEnd/>
                <a:tailEnd/>
              </a:ln>
            </p:spPr>
            <p:txBody>
              <a:bodyPr/>
              <a:lstStyle/>
              <a:p>
                <a:endParaRPr lang="en-US"/>
              </a:p>
            </p:txBody>
          </p:sp>
          <p:sp>
            <p:nvSpPr>
              <p:cNvPr id="21871" name="Rectangle 159"/>
              <p:cNvSpPr>
                <a:spLocks noChangeAspect="1" noChangeArrowheads="1"/>
              </p:cNvSpPr>
              <p:nvPr/>
            </p:nvSpPr>
            <p:spPr bwMode="auto">
              <a:xfrm>
                <a:off x="610" y="1741"/>
                <a:ext cx="1" cy="1"/>
              </a:xfrm>
              <a:prstGeom prst="rect">
                <a:avLst/>
              </a:prstGeom>
              <a:solidFill>
                <a:srgbClr val="C0C0C0"/>
              </a:solidFill>
              <a:ln w="9525">
                <a:noFill/>
                <a:miter lim="800000"/>
                <a:headEnd/>
                <a:tailEnd/>
              </a:ln>
            </p:spPr>
            <p:txBody>
              <a:bodyPr/>
              <a:lstStyle/>
              <a:p>
                <a:endParaRPr lang="en-US"/>
              </a:p>
            </p:txBody>
          </p:sp>
          <p:sp>
            <p:nvSpPr>
              <p:cNvPr id="21872" name="Rectangle 160"/>
              <p:cNvSpPr>
                <a:spLocks noChangeAspect="1" noChangeArrowheads="1"/>
              </p:cNvSpPr>
              <p:nvPr/>
            </p:nvSpPr>
            <p:spPr bwMode="auto">
              <a:xfrm>
                <a:off x="607" y="1741"/>
                <a:ext cx="1" cy="1"/>
              </a:xfrm>
              <a:prstGeom prst="rect">
                <a:avLst/>
              </a:prstGeom>
              <a:solidFill>
                <a:srgbClr val="C0C0C0"/>
              </a:solidFill>
              <a:ln w="9525">
                <a:noFill/>
                <a:miter lim="800000"/>
                <a:headEnd/>
                <a:tailEnd/>
              </a:ln>
            </p:spPr>
            <p:txBody>
              <a:bodyPr/>
              <a:lstStyle/>
              <a:p>
                <a:endParaRPr lang="en-US"/>
              </a:p>
            </p:txBody>
          </p:sp>
          <p:sp>
            <p:nvSpPr>
              <p:cNvPr id="21873" name="Rectangle 161"/>
              <p:cNvSpPr>
                <a:spLocks noChangeAspect="1" noChangeArrowheads="1"/>
              </p:cNvSpPr>
              <p:nvPr/>
            </p:nvSpPr>
            <p:spPr bwMode="auto">
              <a:xfrm>
                <a:off x="633" y="1741"/>
                <a:ext cx="1" cy="1"/>
              </a:xfrm>
              <a:prstGeom prst="rect">
                <a:avLst/>
              </a:prstGeom>
              <a:solidFill>
                <a:srgbClr val="C0C0C0"/>
              </a:solidFill>
              <a:ln w="9525">
                <a:noFill/>
                <a:miter lim="800000"/>
                <a:headEnd/>
                <a:tailEnd/>
              </a:ln>
            </p:spPr>
            <p:txBody>
              <a:bodyPr/>
              <a:lstStyle/>
              <a:p>
                <a:endParaRPr lang="en-US"/>
              </a:p>
            </p:txBody>
          </p:sp>
          <p:sp>
            <p:nvSpPr>
              <p:cNvPr id="21874" name="Rectangle 162"/>
              <p:cNvSpPr>
                <a:spLocks noChangeAspect="1" noChangeArrowheads="1"/>
              </p:cNvSpPr>
              <p:nvPr/>
            </p:nvSpPr>
            <p:spPr bwMode="auto">
              <a:xfrm>
                <a:off x="639" y="1741"/>
                <a:ext cx="1" cy="1"/>
              </a:xfrm>
              <a:prstGeom prst="rect">
                <a:avLst/>
              </a:prstGeom>
              <a:solidFill>
                <a:srgbClr val="C0C0C0"/>
              </a:solidFill>
              <a:ln w="9525">
                <a:noFill/>
                <a:miter lim="800000"/>
                <a:headEnd/>
                <a:tailEnd/>
              </a:ln>
            </p:spPr>
            <p:txBody>
              <a:bodyPr/>
              <a:lstStyle/>
              <a:p>
                <a:endParaRPr lang="en-US"/>
              </a:p>
            </p:txBody>
          </p:sp>
          <p:sp>
            <p:nvSpPr>
              <p:cNvPr id="21875" name="Rectangle 163"/>
              <p:cNvSpPr>
                <a:spLocks noChangeAspect="1" noChangeArrowheads="1"/>
              </p:cNvSpPr>
              <p:nvPr/>
            </p:nvSpPr>
            <p:spPr bwMode="auto">
              <a:xfrm>
                <a:off x="642" y="1741"/>
                <a:ext cx="1" cy="1"/>
              </a:xfrm>
              <a:prstGeom prst="rect">
                <a:avLst/>
              </a:prstGeom>
              <a:solidFill>
                <a:srgbClr val="C0C0C0"/>
              </a:solidFill>
              <a:ln w="9525">
                <a:noFill/>
                <a:miter lim="800000"/>
                <a:headEnd/>
                <a:tailEnd/>
              </a:ln>
            </p:spPr>
            <p:txBody>
              <a:bodyPr/>
              <a:lstStyle/>
              <a:p>
                <a:endParaRPr lang="en-US"/>
              </a:p>
            </p:txBody>
          </p:sp>
          <p:sp>
            <p:nvSpPr>
              <p:cNvPr id="21876" name="Rectangle 164"/>
              <p:cNvSpPr>
                <a:spLocks noChangeAspect="1" noChangeArrowheads="1"/>
              </p:cNvSpPr>
              <p:nvPr/>
            </p:nvSpPr>
            <p:spPr bwMode="auto">
              <a:xfrm>
                <a:off x="651" y="1741"/>
                <a:ext cx="1" cy="1"/>
              </a:xfrm>
              <a:prstGeom prst="rect">
                <a:avLst/>
              </a:prstGeom>
              <a:solidFill>
                <a:srgbClr val="C0C0C0"/>
              </a:solidFill>
              <a:ln w="9525">
                <a:noFill/>
                <a:miter lim="800000"/>
                <a:headEnd/>
                <a:tailEnd/>
              </a:ln>
            </p:spPr>
            <p:txBody>
              <a:bodyPr/>
              <a:lstStyle/>
              <a:p>
                <a:endParaRPr lang="en-US"/>
              </a:p>
            </p:txBody>
          </p:sp>
          <p:sp>
            <p:nvSpPr>
              <p:cNvPr id="21877" name="Rectangle 165"/>
              <p:cNvSpPr>
                <a:spLocks noChangeAspect="1" noChangeArrowheads="1"/>
              </p:cNvSpPr>
              <p:nvPr/>
            </p:nvSpPr>
            <p:spPr bwMode="auto">
              <a:xfrm>
                <a:off x="654" y="1741"/>
                <a:ext cx="1" cy="1"/>
              </a:xfrm>
              <a:prstGeom prst="rect">
                <a:avLst/>
              </a:prstGeom>
              <a:solidFill>
                <a:srgbClr val="C0C0C0"/>
              </a:solidFill>
              <a:ln w="9525">
                <a:noFill/>
                <a:miter lim="800000"/>
                <a:headEnd/>
                <a:tailEnd/>
              </a:ln>
            </p:spPr>
            <p:txBody>
              <a:bodyPr/>
              <a:lstStyle/>
              <a:p>
                <a:endParaRPr lang="en-US"/>
              </a:p>
            </p:txBody>
          </p:sp>
          <p:sp>
            <p:nvSpPr>
              <p:cNvPr id="21878" name="Rectangle 166"/>
              <p:cNvSpPr>
                <a:spLocks noChangeAspect="1" noChangeArrowheads="1"/>
              </p:cNvSpPr>
              <p:nvPr/>
            </p:nvSpPr>
            <p:spPr bwMode="auto">
              <a:xfrm>
                <a:off x="657" y="1741"/>
                <a:ext cx="1" cy="1"/>
              </a:xfrm>
              <a:prstGeom prst="rect">
                <a:avLst/>
              </a:prstGeom>
              <a:solidFill>
                <a:srgbClr val="C0C0C0"/>
              </a:solidFill>
              <a:ln w="9525">
                <a:noFill/>
                <a:miter lim="800000"/>
                <a:headEnd/>
                <a:tailEnd/>
              </a:ln>
            </p:spPr>
            <p:txBody>
              <a:bodyPr/>
              <a:lstStyle/>
              <a:p>
                <a:endParaRPr lang="en-US"/>
              </a:p>
            </p:txBody>
          </p:sp>
        </p:grpSp>
        <p:sp>
          <p:nvSpPr>
            <p:cNvPr id="21869" name="Freeform 167"/>
            <p:cNvSpPr>
              <a:spLocks noChangeAspect="1"/>
            </p:cNvSpPr>
            <p:nvPr/>
          </p:nvSpPr>
          <p:spPr bwMode="auto">
            <a:xfrm>
              <a:off x="512" y="1699"/>
              <a:ext cx="19" cy="36"/>
            </a:xfrm>
            <a:custGeom>
              <a:avLst/>
              <a:gdLst>
                <a:gd name="T0" fmla="*/ 77 w 77"/>
                <a:gd name="T1" fmla="*/ 141 h 141"/>
                <a:gd name="T2" fmla="*/ 28 w 77"/>
                <a:gd name="T3" fmla="*/ 0 h 141"/>
                <a:gd name="T4" fmla="*/ 0 w 77"/>
                <a:gd name="T5" fmla="*/ 0 h 141"/>
                <a:gd name="T6" fmla="*/ 0 60000 65536"/>
                <a:gd name="T7" fmla="*/ 0 60000 65536"/>
                <a:gd name="T8" fmla="*/ 0 60000 65536"/>
                <a:gd name="T9" fmla="*/ 0 w 77"/>
                <a:gd name="T10" fmla="*/ 0 h 141"/>
                <a:gd name="T11" fmla="*/ 77 w 77"/>
                <a:gd name="T12" fmla="*/ 141 h 141"/>
              </a:gdLst>
              <a:ahLst/>
              <a:cxnLst>
                <a:cxn ang="T6">
                  <a:pos x="T0" y="T1"/>
                </a:cxn>
                <a:cxn ang="T7">
                  <a:pos x="T2" y="T3"/>
                </a:cxn>
                <a:cxn ang="T8">
                  <a:pos x="T4" y="T5"/>
                </a:cxn>
              </a:cxnLst>
              <a:rect l="T9" t="T10" r="T11" b="T12"/>
              <a:pathLst>
                <a:path w="77" h="141">
                  <a:moveTo>
                    <a:pt x="77" y="141"/>
                  </a:moveTo>
                  <a:lnTo>
                    <a:pt x="28" y="0"/>
                  </a:lnTo>
                  <a:lnTo>
                    <a:pt x="0" y="0"/>
                  </a:lnTo>
                </a:path>
              </a:pathLst>
            </a:custGeom>
            <a:noFill/>
            <a:ln w="1588">
              <a:solidFill>
                <a:srgbClr val="000000"/>
              </a:solidFill>
              <a:prstDash val="solid"/>
              <a:round/>
              <a:headEnd/>
              <a:tailEnd/>
            </a:ln>
          </p:spPr>
          <p:txBody>
            <a:bodyPr/>
            <a:lstStyle/>
            <a:p>
              <a:endParaRPr lang="en-US"/>
            </a:p>
          </p:txBody>
        </p:sp>
      </p:grpSp>
      <p:sp>
        <p:nvSpPr>
          <p:cNvPr id="4109" name="Freeform 168"/>
          <p:cNvSpPr>
            <a:spLocks/>
          </p:cNvSpPr>
          <p:nvPr/>
        </p:nvSpPr>
        <p:spPr bwMode="auto">
          <a:xfrm flipH="1">
            <a:off x="4052888" y="1674813"/>
            <a:ext cx="350837" cy="1495425"/>
          </a:xfrm>
          <a:custGeom>
            <a:avLst/>
            <a:gdLst>
              <a:gd name="T0" fmla="*/ 594 w 595"/>
              <a:gd name="T1" fmla="*/ 0 h 2587"/>
              <a:gd name="T2" fmla="*/ 133 w 595"/>
              <a:gd name="T3" fmla="*/ 1679 h 2587"/>
              <a:gd name="T4" fmla="*/ 231 w 595"/>
              <a:gd name="T5" fmla="*/ 1652 h 2587"/>
              <a:gd name="T6" fmla="*/ 0 w 595"/>
              <a:gd name="T7" fmla="*/ 2586 h 2587"/>
              <a:gd name="T8" fmla="*/ 0 60000 65536"/>
              <a:gd name="T9" fmla="*/ 0 60000 65536"/>
              <a:gd name="T10" fmla="*/ 0 60000 65536"/>
              <a:gd name="T11" fmla="*/ 0 60000 65536"/>
              <a:gd name="T12" fmla="*/ 0 w 595"/>
              <a:gd name="T13" fmla="*/ 0 h 2587"/>
              <a:gd name="T14" fmla="*/ 595 w 595"/>
              <a:gd name="T15" fmla="*/ 2587 h 2587"/>
            </a:gdLst>
            <a:ahLst/>
            <a:cxnLst>
              <a:cxn ang="T8">
                <a:pos x="T0" y="T1"/>
              </a:cxn>
              <a:cxn ang="T9">
                <a:pos x="T2" y="T3"/>
              </a:cxn>
              <a:cxn ang="T10">
                <a:pos x="T4" y="T5"/>
              </a:cxn>
              <a:cxn ang="T11">
                <a:pos x="T6" y="T7"/>
              </a:cxn>
            </a:cxnLst>
            <a:rect l="T12" t="T13" r="T14" b="T15"/>
            <a:pathLst>
              <a:path w="595" h="2587">
                <a:moveTo>
                  <a:pt x="594" y="0"/>
                </a:moveTo>
                <a:lnTo>
                  <a:pt x="133" y="1679"/>
                </a:lnTo>
                <a:lnTo>
                  <a:pt x="231" y="1652"/>
                </a:lnTo>
                <a:lnTo>
                  <a:pt x="0" y="2586"/>
                </a:lnTo>
              </a:path>
            </a:pathLst>
          </a:custGeom>
          <a:noFill/>
          <a:ln w="12700" cap="rnd" cmpd="sng">
            <a:solidFill>
              <a:schemeClr val="tx1"/>
            </a:solidFill>
            <a:prstDash val="solid"/>
            <a:round/>
            <a:headEnd type="triangle" w="med" len="med"/>
            <a:tailEnd type="triangle" w="med" len="med"/>
          </a:ln>
        </p:spPr>
        <p:txBody>
          <a:bodyPr/>
          <a:lstStyle/>
          <a:p>
            <a:endParaRPr lang="en-US"/>
          </a:p>
        </p:txBody>
      </p:sp>
      <p:sp>
        <p:nvSpPr>
          <p:cNvPr id="4110" name="Rectangle 169"/>
          <p:cNvSpPr>
            <a:spLocks noChangeArrowheads="1"/>
          </p:cNvSpPr>
          <p:nvPr/>
        </p:nvSpPr>
        <p:spPr bwMode="auto">
          <a:xfrm>
            <a:off x="7715250" y="4799013"/>
            <a:ext cx="1109663" cy="727075"/>
          </a:xfrm>
          <a:prstGeom prst="rect">
            <a:avLst/>
          </a:prstGeom>
          <a:noFill/>
          <a:ln w="12700">
            <a:noFill/>
            <a:miter lim="800000"/>
            <a:headEnd/>
            <a:tailEnd/>
          </a:ln>
        </p:spPr>
        <p:txBody>
          <a:bodyPr lIns="90488" tIns="44450" rIns="90488" bIns="44450">
            <a:spAutoFit/>
          </a:bodyPr>
          <a:lstStyle/>
          <a:p>
            <a:pPr>
              <a:spcBef>
                <a:spcPct val="50000"/>
              </a:spcBef>
            </a:pPr>
            <a:r>
              <a:rPr lang="en-US" sz="1400">
                <a:latin typeface="Times" pitchFamily="18" charset="0"/>
              </a:rPr>
              <a:t>Enemy Ground/ AIRDEF</a:t>
            </a:r>
          </a:p>
        </p:txBody>
      </p:sp>
      <p:sp>
        <p:nvSpPr>
          <p:cNvPr id="4111" name="Rectangle 170"/>
          <p:cNvSpPr>
            <a:spLocks noChangeArrowheads="1"/>
          </p:cNvSpPr>
          <p:nvPr/>
        </p:nvSpPr>
        <p:spPr bwMode="auto">
          <a:xfrm>
            <a:off x="7381875" y="4324350"/>
            <a:ext cx="1185863" cy="301625"/>
          </a:xfrm>
          <a:prstGeom prst="rect">
            <a:avLst/>
          </a:prstGeom>
          <a:noFill/>
          <a:ln w="12700">
            <a:noFill/>
            <a:miter lim="800000"/>
            <a:headEnd/>
            <a:tailEnd/>
          </a:ln>
        </p:spPr>
        <p:txBody>
          <a:bodyPr lIns="90488" tIns="44450" rIns="90488" bIns="44450">
            <a:spAutoFit/>
          </a:bodyPr>
          <a:lstStyle/>
          <a:p>
            <a:pPr>
              <a:spcBef>
                <a:spcPct val="50000"/>
              </a:spcBef>
            </a:pPr>
            <a:r>
              <a:rPr lang="en-US" sz="1400"/>
              <a:t>Enemy C3</a:t>
            </a:r>
          </a:p>
        </p:txBody>
      </p:sp>
      <p:sp>
        <p:nvSpPr>
          <p:cNvPr id="4112" name="Freeform 171"/>
          <p:cNvSpPr>
            <a:spLocks/>
          </p:cNvSpPr>
          <p:nvPr/>
        </p:nvSpPr>
        <p:spPr bwMode="auto">
          <a:xfrm>
            <a:off x="3232150" y="3775075"/>
            <a:ext cx="882650" cy="966788"/>
          </a:xfrm>
          <a:custGeom>
            <a:avLst/>
            <a:gdLst>
              <a:gd name="T0" fmla="*/ 594 w 595"/>
              <a:gd name="T1" fmla="*/ 0 h 2587"/>
              <a:gd name="T2" fmla="*/ 133 w 595"/>
              <a:gd name="T3" fmla="*/ 1679 h 2587"/>
              <a:gd name="T4" fmla="*/ 231 w 595"/>
              <a:gd name="T5" fmla="*/ 1652 h 2587"/>
              <a:gd name="T6" fmla="*/ 0 w 595"/>
              <a:gd name="T7" fmla="*/ 2586 h 2587"/>
              <a:gd name="T8" fmla="*/ 0 60000 65536"/>
              <a:gd name="T9" fmla="*/ 0 60000 65536"/>
              <a:gd name="T10" fmla="*/ 0 60000 65536"/>
              <a:gd name="T11" fmla="*/ 0 60000 65536"/>
              <a:gd name="T12" fmla="*/ 0 w 595"/>
              <a:gd name="T13" fmla="*/ 0 h 2587"/>
              <a:gd name="T14" fmla="*/ 595 w 595"/>
              <a:gd name="T15" fmla="*/ 2587 h 2587"/>
            </a:gdLst>
            <a:ahLst/>
            <a:cxnLst>
              <a:cxn ang="T8">
                <a:pos x="T0" y="T1"/>
              </a:cxn>
              <a:cxn ang="T9">
                <a:pos x="T2" y="T3"/>
              </a:cxn>
              <a:cxn ang="T10">
                <a:pos x="T4" y="T5"/>
              </a:cxn>
              <a:cxn ang="T11">
                <a:pos x="T6" y="T7"/>
              </a:cxn>
            </a:cxnLst>
            <a:rect l="T12" t="T13" r="T14" b="T15"/>
            <a:pathLst>
              <a:path w="595" h="2587">
                <a:moveTo>
                  <a:pt x="594" y="0"/>
                </a:moveTo>
                <a:lnTo>
                  <a:pt x="133" y="1679"/>
                </a:lnTo>
                <a:lnTo>
                  <a:pt x="231" y="1652"/>
                </a:lnTo>
                <a:lnTo>
                  <a:pt x="0" y="2586"/>
                </a:lnTo>
              </a:path>
            </a:pathLst>
          </a:custGeom>
          <a:noFill/>
          <a:ln w="12700" cap="rnd" cmpd="sng">
            <a:solidFill>
              <a:schemeClr val="tx1"/>
            </a:solidFill>
            <a:prstDash val="solid"/>
            <a:round/>
            <a:headEnd type="triangle" w="med" len="med"/>
            <a:tailEnd type="triangle" w="med" len="med"/>
          </a:ln>
        </p:spPr>
        <p:txBody>
          <a:bodyPr/>
          <a:lstStyle/>
          <a:p>
            <a:endParaRPr lang="en-US"/>
          </a:p>
        </p:txBody>
      </p:sp>
      <p:sp>
        <p:nvSpPr>
          <p:cNvPr id="4113" name="Freeform 172"/>
          <p:cNvSpPr>
            <a:spLocks/>
          </p:cNvSpPr>
          <p:nvPr/>
        </p:nvSpPr>
        <p:spPr bwMode="auto">
          <a:xfrm flipH="1">
            <a:off x="4424363" y="2100263"/>
            <a:ext cx="131762" cy="1062037"/>
          </a:xfrm>
          <a:custGeom>
            <a:avLst/>
            <a:gdLst>
              <a:gd name="T0" fmla="*/ 594 w 595"/>
              <a:gd name="T1" fmla="*/ 0 h 2587"/>
              <a:gd name="T2" fmla="*/ 133 w 595"/>
              <a:gd name="T3" fmla="*/ 1679 h 2587"/>
              <a:gd name="T4" fmla="*/ 231 w 595"/>
              <a:gd name="T5" fmla="*/ 1652 h 2587"/>
              <a:gd name="T6" fmla="*/ 0 w 595"/>
              <a:gd name="T7" fmla="*/ 2586 h 2587"/>
              <a:gd name="T8" fmla="*/ 0 60000 65536"/>
              <a:gd name="T9" fmla="*/ 0 60000 65536"/>
              <a:gd name="T10" fmla="*/ 0 60000 65536"/>
              <a:gd name="T11" fmla="*/ 0 60000 65536"/>
              <a:gd name="T12" fmla="*/ 0 w 595"/>
              <a:gd name="T13" fmla="*/ 0 h 2587"/>
              <a:gd name="T14" fmla="*/ 595 w 595"/>
              <a:gd name="T15" fmla="*/ 2587 h 2587"/>
            </a:gdLst>
            <a:ahLst/>
            <a:cxnLst>
              <a:cxn ang="T8">
                <a:pos x="T0" y="T1"/>
              </a:cxn>
              <a:cxn ang="T9">
                <a:pos x="T2" y="T3"/>
              </a:cxn>
              <a:cxn ang="T10">
                <a:pos x="T4" y="T5"/>
              </a:cxn>
              <a:cxn ang="T11">
                <a:pos x="T6" y="T7"/>
              </a:cxn>
            </a:cxnLst>
            <a:rect l="T12" t="T13" r="T14" b="T15"/>
            <a:pathLst>
              <a:path w="595" h="2587">
                <a:moveTo>
                  <a:pt x="594" y="0"/>
                </a:moveTo>
                <a:lnTo>
                  <a:pt x="133" y="1679"/>
                </a:lnTo>
                <a:lnTo>
                  <a:pt x="231" y="1652"/>
                </a:lnTo>
                <a:lnTo>
                  <a:pt x="0" y="2586"/>
                </a:lnTo>
              </a:path>
            </a:pathLst>
          </a:custGeom>
          <a:noFill/>
          <a:ln w="12700" cap="rnd" cmpd="sng">
            <a:solidFill>
              <a:schemeClr val="tx1"/>
            </a:solidFill>
            <a:prstDash val="solid"/>
            <a:round/>
            <a:headEnd type="triangle" w="med" len="med"/>
            <a:tailEnd type="triangle" w="med" len="med"/>
          </a:ln>
        </p:spPr>
        <p:txBody>
          <a:bodyPr/>
          <a:lstStyle/>
          <a:p>
            <a:endParaRPr lang="en-US"/>
          </a:p>
        </p:txBody>
      </p:sp>
      <p:pic>
        <p:nvPicPr>
          <p:cNvPr id="4114" name="Picture 173" descr="E-2C scan"/>
          <p:cNvPicPr>
            <a:picLocks noChangeAspect="1" noChangeArrowheads="1"/>
          </p:cNvPicPr>
          <p:nvPr/>
        </p:nvPicPr>
        <p:blipFill>
          <a:blip r:embed="rId4" cstate="print"/>
          <a:srcRect/>
          <a:stretch>
            <a:fillRect/>
          </a:stretch>
        </p:blipFill>
        <p:spPr bwMode="auto">
          <a:xfrm>
            <a:off x="4297363" y="1754188"/>
            <a:ext cx="633412" cy="398462"/>
          </a:xfrm>
          <a:prstGeom prst="rect">
            <a:avLst/>
          </a:prstGeom>
          <a:noFill/>
          <a:ln w="9525">
            <a:noFill/>
            <a:miter lim="800000"/>
            <a:headEnd/>
            <a:tailEnd/>
          </a:ln>
        </p:spPr>
      </p:pic>
      <p:grpSp>
        <p:nvGrpSpPr>
          <p:cNvPr id="4115" name="Group 174"/>
          <p:cNvGrpSpPr>
            <a:grpSpLocks/>
          </p:cNvGrpSpPr>
          <p:nvPr/>
        </p:nvGrpSpPr>
        <p:grpSpPr bwMode="auto">
          <a:xfrm flipH="1">
            <a:off x="5972175" y="5773738"/>
            <a:ext cx="457200" cy="131762"/>
            <a:chOff x="1709" y="937"/>
            <a:chExt cx="461" cy="129"/>
          </a:xfrm>
        </p:grpSpPr>
        <p:sp>
          <p:nvSpPr>
            <p:cNvPr id="21800" name="Freeform 175"/>
            <p:cNvSpPr>
              <a:spLocks/>
            </p:cNvSpPr>
            <p:nvPr/>
          </p:nvSpPr>
          <p:spPr bwMode="auto">
            <a:xfrm>
              <a:off x="1713" y="954"/>
              <a:ext cx="456" cy="93"/>
            </a:xfrm>
            <a:custGeom>
              <a:avLst/>
              <a:gdLst>
                <a:gd name="T0" fmla="*/ 0 w 456"/>
                <a:gd name="T1" fmla="*/ 22 h 93"/>
                <a:gd name="T2" fmla="*/ 65 w 456"/>
                <a:gd name="T3" fmla="*/ 30 h 93"/>
                <a:gd name="T4" fmla="*/ 257 w 456"/>
                <a:gd name="T5" fmla="*/ 47 h 93"/>
                <a:gd name="T6" fmla="*/ 278 w 456"/>
                <a:gd name="T7" fmla="*/ 58 h 93"/>
                <a:gd name="T8" fmla="*/ 267 w 456"/>
                <a:gd name="T9" fmla="*/ 67 h 93"/>
                <a:gd name="T10" fmla="*/ 252 w 456"/>
                <a:gd name="T11" fmla="*/ 67 h 93"/>
                <a:gd name="T12" fmla="*/ 244 w 456"/>
                <a:gd name="T13" fmla="*/ 70 h 93"/>
                <a:gd name="T14" fmla="*/ 231 w 456"/>
                <a:gd name="T15" fmla="*/ 75 h 93"/>
                <a:gd name="T16" fmla="*/ 301 w 456"/>
                <a:gd name="T17" fmla="*/ 80 h 93"/>
                <a:gd name="T18" fmla="*/ 353 w 456"/>
                <a:gd name="T19" fmla="*/ 77 h 93"/>
                <a:gd name="T20" fmla="*/ 380 w 456"/>
                <a:gd name="T21" fmla="*/ 90 h 93"/>
                <a:gd name="T22" fmla="*/ 359 w 456"/>
                <a:gd name="T23" fmla="*/ 91 h 93"/>
                <a:gd name="T24" fmla="*/ 350 w 456"/>
                <a:gd name="T25" fmla="*/ 92 h 93"/>
                <a:gd name="T26" fmla="*/ 416 w 456"/>
                <a:gd name="T27" fmla="*/ 87 h 93"/>
                <a:gd name="T28" fmla="*/ 411 w 456"/>
                <a:gd name="T29" fmla="*/ 84 h 93"/>
                <a:gd name="T30" fmla="*/ 372 w 456"/>
                <a:gd name="T31" fmla="*/ 61 h 93"/>
                <a:gd name="T32" fmla="*/ 397 w 456"/>
                <a:gd name="T33" fmla="*/ 61 h 93"/>
                <a:gd name="T34" fmla="*/ 455 w 456"/>
                <a:gd name="T35" fmla="*/ 75 h 93"/>
                <a:gd name="T36" fmla="*/ 410 w 456"/>
                <a:gd name="T37" fmla="*/ 56 h 93"/>
                <a:gd name="T38" fmla="*/ 355 w 456"/>
                <a:gd name="T39" fmla="*/ 35 h 93"/>
                <a:gd name="T40" fmla="*/ 295 w 456"/>
                <a:gd name="T41" fmla="*/ 21 h 93"/>
                <a:gd name="T42" fmla="*/ 284 w 456"/>
                <a:gd name="T43" fmla="*/ 18 h 93"/>
                <a:gd name="T44" fmla="*/ 254 w 456"/>
                <a:gd name="T45" fmla="*/ 4 h 93"/>
                <a:gd name="T46" fmla="*/ 229 w 456"/>
                <a:gd name="T47" fmla="*/ 1 h 93"/>
                <a:gd name="T48" fmla="*/ 229 w 456"/>
                <a:gd name="T49" fmla="*/ 8 h 93"/>
                <a:gd name="T50" fmla="*/ 178 w 456"/>
                <a:gd name="T51" fmla="*/ 2 h 93"/>
                <a:gd name="T52" fmla="*/ 138 w 456"/>
                <a:gd name="T53" fmla="*/ 0 h 93"/>
                <a:gd name="T54" fmla="*/ 109 w 456"/>
                <a:gd name="T55" fmla="*/ 6 h 93"/>
                <a:gd name="T56" fmla="*/ 70 w 456"/>
                <a:gd name="T57" fmla="*/ 7 h 93"/>
                <a:gd name="T58" fmla="*/ 47 w 456"/>
                <a:gd name="T59" fmla="*/ 11 h 93"/>
                <a:gd name="T60" fmla="*/ 21 w 456"/>
                <a:gd name="T61" fmla="*/ 16 h 93"/>
                <a:gd name="T62" fmla="*/ 11 w 456"/>
                <a:gd name="T63" fmla="*/ 18 h 93"/>
                <a:gd name="T64" fmla="*/ 0 w 456"/>
                <a:gd name="T65" fmla="*/ 22 h 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6"/>
                <a:gd name="T100" fmla="*/ 0 h 93"/>
                <a:gd name="T101" fmla="*/ 456 w 456"/>
                <a:gd name="T102" fmla="*/ 93 h 9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6" h="93">
                  <a:moveTo>
                    <a:pt x="0" y="22"/>
                  </a:moveTo>
                  <a:lnTo>
                    <a:pt x="65" y="30"/>
                  </a:lnTo>
                  <a:lnTo>
                    <a:pt x="257" y="47"/>
                  </a:lnTo>
                  <a:lnTo>
                    <a:pt x="278" y="58"/>
                  </a:lnTo>
                  <a:lnTo>
                    <a:pt x="267" y="67"/>
                  </a:lnTo>
                  <a:lnTo>
                    <a:pt x="252" y="67"/>
                  </a:lnTo>
                  <a:lnTo>
                    <a:pt x="244" y="70"/>
                  </a:lnTo>
                  <a:lnTo>
                    <a:pt x="231" y="75"/>
                  </a:lnTo>
                  <a:lnTo>
                    <a:pt x="301" y="80"/>
                  </a:lnTo>
                  <a:lnTo>
                    <a:pt x="353" y="77"/>
                  </a:lnTo>
                  <a:lnTo>
                    <a:pt x="380" y="90"/>
                  </a:lnTo>
                  <a:lnTo>
                    <a:pt x="359" y="91"/>
                  </a:lnTo>
                  <a:lnTo>
                    <a:pt x="350" y="92"/>
                  </a:lnTo>
                  <a:lnTo>
                    <a:pt x="416" y="87"/>
                  </a:lnTo>
                  <a:lnTo>
                    <a:pt x="411" y="84"/>
                  </a:lnTo>
                  <a:lnTo>
                    <a:pt x="372" y="61"/>
                  </a:lnTo>
                  <a:lnTo>
                    <a:pt x="397" y="61"/>
                  </a:lnTo>
                  <a:lnTo>
                    <a:pt x="455" y="75"/>
                  </a:lnTo>
                  <a:lnTo>
                    <a:pt x="410" y="56"/>
                  </a:lnTo>
                  <a:lnTo>
                    <a:pt x="355" y="35"/>
                  </a:lnTo>
                  <a:lnTo>
                    <a:pt x="295" y="21"/>
                  </a:lnTo>
                  <a:lnTo>
                    <a:pt x="284" y="18"/>
                  </a:lnTo>
                  <a:lnTo>
                    <a:pt x="254" y="4"/>
                  </a:lnTo>
                  <a:lnTo>
                    <a:pt x="229" y="1"/>
                  </a:lnTo>
                  <a:lnTo>
                    <a:pt x="229" y="8"/>
                  </a:lnTo>
                  <a:lnTo>
                    <a:pt x="178" y="2"/>
                  </a:lnTo>
                  <a:lnTo>
                    <a:pt x="138" y="0"/>
                  </a:lnTo>
                  <a:lnTo>
                    <a:pt x="109" y="6"/>
                  </a:lnTo>
                  <a:lnTo>
                    <a:pt x="70" y="7"/>
                  </a:lnTo>
                  <a:lnTo>
                    <a:pt x="47" y="11"/>
                  </a:lnTo>
                  <a:lnTo>
                    <a:pt x="21" y="16"/>
                  </a:lnTo>
                  <a:lnTo>
                    <a:pt x="11" y="18"/>
                  </a:lnTo>
                  <a:lnTo>
                    <a:pt x="0" y="22"/>
                  </a:lnTo>
                </a:path>
              </a:pathLst>
            </a:custGeom>
            <a:solidFill>
              <a:srgbClr val="C0C0C0"/>
            </a:solidFill>
            <a:ln w="12700" cap="rnd" cmpd="sng">
              <a:solidFill>
                <a:srgbClr val="C0C0C0"/>
              </a:solidFill>
              <a:prstDash val="solid"/>
              <a:round/>
              <a:headEnd type="none" w="med" len="med"/>
              <a:tailEnd type="none" w="med" len="med"/>
            </a:ln>
          </p:spPr>
          <p:txBody>
            <a:bodyPr/>
            <a:lstStyle/>
            <a:p>
              <a:endParaRPr lang="en-US"/>
            </a:p>
          </p:txBody>
        </p:sp>
        <p:sp>
          <p:nvSpPr>
            <p:cNvPr id="21801" name="Freeform 176"/>
            <p:cNvSpPr>
              <a:spLocks/>
            </p:cNvSpPr>
            <p:nvPr/>
          </p:nvSpPr>
          <p:spPr bwMode="auto">
            <a:xfrm>
              <a:off x="2071" y="1025"/>
              <a:ext cx="34" cy="20"/>
            </a:xfrm>
            <a:custGeom>
              <a:avLst/>
              <a:gdLst>
                <a:gd name="T0" fmla="*/ 0 w 34"/>
                <a:gd name="T1" fmla="*/ 2 h 20"/>
                <a:gd name="T2" fmla="*/ 10 w 34"/>
                <a:gd name="T3" fmla="*/ 19 h 20"/>
                <a:gd name="T4" fmla="*/ 33 w 34"/>
                <a:gd name="T5" fmla="*/ 17 h 20"/>
                <a:gd name="T6" fmla="*/ 29 w 34"/>
                <a:gd name="T7" fmla="*/ 0 h 20"/>
                <a:gd name="T8" fmla="*/ 0 w 34"/>
                <a:gd name="T9" fmla="*/ 2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0" y="2"/>
                  </a:moveTo>
                  <a:lnTo>
                    <a:pt x="10" y="19"/>
                  </a:lnTo>
                  <a:lnTo>
                    <a:pt x="33" y="17"/>
                  </a:lnTo>
                  <a:lnTo>
                    <a:pt x="29" y="0"/>
                  </a:lnTo>
                  <a:lnTo>
                    <a:pt x="0" y="2"/>
                  </a:lnTo>
                </a:path>
              </a:pathLst>
            </a:custGeom>
            <a:solidFill>
              <a:srgbClr val="505050"/>
            </a:solidFill>
            <a:ln w="12700" cap="rnd" cmpd="sng">
              <a:solidFill>
                <a:srgbClr val="505050"/>
              </a:solidFill>
              <a:prstDash val="solid"/>
              <a:round/>
              <a:headEnd type="none" w="med" len="med"/>
              <a:tailEnd type="none" w="med" len="med"/>
            </a:ln>
          </p:spPr>
          <p:txBody>
            <a:bodyPr/>
            <a:lstStyle/>
            <a:p>
              <a:endParaRPr lang="en-US"/>
            </a:p>
          </p:txBody>
        </p:sp>
        <p:sp>
          <p:nvSpPr>
            <p:cNvPr id="21802" name="Freeform 177"/>
            <p:cNvSpPr>
              <a:spLocks/>
            </p:cNvSpPr>
            <p:nvPr/>
          </p:nvSpPr>
          <p:spPr bwMode="auto">
            <a:xfrm>
              <a:off x="1995" y="1001"/>
              <a:ext cx="60" cy="22"/>
            </a:xfrm>
            <a:custGeom>
              <a:avLst/>
              <a:gdLst>
                <a:gd name="T0" fmla="*/ 0 w 60"/>
                <a:gd name="T1" fmla="*/ 0 h 22"/>
                <a:gd name="T2" fmla="*/ 55 w 60"/>
                <a:gd name="T3" fmla="*/ 21 h 22"/>
                <a:gd name="T4" fmla="*/ 59 w 60"/>
                <a:gd name="T5" fmla="*/ 21 h 22"/>
                <a:gd name="T6" fmla="*/ 6 w 60"/>
                <a:gd name="T7" fmla="*/ 0 h 22"/>
                <a:gd name="T8" fmla="*/ 0 w 60"/>
                <a:gd name="T9" fmla="*/ 0 h 22"/>
                <a:gd name="T10" fmla="*/ 0 60000 65536"/>
                <a:gd name="T11" fmla="*/ 0 60000 65536"/>
                <a:gd name="T12" fmla="*/ 0 60000 65536"/>
                <a:gd name="T13" fmla="*/ 0 60000 65536"/>
                <a:gd name="T14" fmla="*/ 0 60000 65536"/>
                <a:gd name="T15" fmla="*/ 0 w 60"/>
                <a:gd name="T16" fmla="*/ 0 h 22"/>
                <a:gd name="T17" fmla="*/ 60 w 60"/>
                <a:gd name="T18" fmla="*/ 22 h 22"/>
              </a:gdLst>
              <a:ahLst/>
              <a:cxnLst>
                <a:cxn ang="T10">
                  <a:pos x="T0" y="T1"/>
                </a:cxn>
                <a:cxn ang="T11">
                  <a:pos x="T2" y="T3"/>
                </a:cxn>
                <a:cxn ang="T12">
                  <a:pos x="T4" y="T5"/>
                </a:cxn>
                <a:cxn ang="T13">
                  <a:pos x="T6" y="T7"/>
                </a:cxn>
                <a:cxn ang="T14">
                  <a:pos x="T8" y="T9"/>
                </a:cxn>
              </a:cxnLst>
              <a:rect l="T15" t="T16" r="T17" b="T18"/>
              <a:pathLst>
                <a:path w="60" h="22">
                  <a:moveTo>
                    <a:pt x="0" y="0"/>
                  </a:moveTo>
                  <a:lnTo>
                    <a:pt x="55" y="21"/>
                  </a:lnTo>
                  <a:lnTo>
                    <a:pt x="59" y="21"/>
                  </a:lnTo>
                  <a:lnTo>
                    <a:pt x="6" y="0"/>
                  </a:lnTo>
                  <a:lnTo>
                    <a:pt x="0" y="0"/>
                  </a:lnTo>
                </a:path>
              </a:pathLst>
            </a:custGeom>
            <a:solidFill>
              <a:srgbClr val="505050"/>
            </a:solidFill>
            <a:ln w="12700" cap="rnd" cmpd="sng">
              <a:solidFill>
                <a:srgbClr val="505050"/>
              </a:solidFill>
              <a:prstDash val="solid"/>
              <a:round/>
              <a:headEnd type="none" w="med" len="med"/>
              <a:tailEnd type="none" w="med" len="med"/>
            </a:ln>
          </p:spPr>
          <p:txBody>
            <a:bodyPr/>
            <a:lstStyle/>
            <a:p>
              <a:endParaRPr lang="en-US"/>
            </a:p>
          </p:txBody>
        </p:sp>
        <p:sp>
          <p:nvSpPr>
            <p:cNvPr id="21803" name="Freeform 178"/>
            <p:cNvSpPr>
              <a:spLocks/>
            </p:cNvSpPr>
            <p:nvPr/>
          </p:nvSpPr>
          <p:spPr bwMode="auto">
            <a:xfrm>
              <a:off x="2064" y="1041"/>
              <a:ext cx="70" cy="20"/>
            </a:xfrm>
            <a:custGeom>
              <a:avLst/>
              <a:gdLst>
                <a:gd name="T0" fmla="*/ 0 w 70"/>
                <a:gd name="T1" fmla="*/ 19 h 20"/>
                <a:gd name="T2" fmla="*/ 12 w 70"/>
                <a:gd name="T3" fmla="*/ 15 h 20"/>
                <a:gd name="T4" fmla="*/ 69 w 70"/>
                <a:gd name="T5" fmla="*/ 0 h 20"/>
                <a:gd name="T6" fmla="*/ 67 w 70"/>
                <a:gd name="T7" fmla="*/ 12 h 20"/>
                <a:gd name="T8" fmla="*/ 0 w 70"/>
                <a:gd name="T9" fmla="*/ 19 h 20"/>
                <a:gd name="T10" fmla="*/ 0 60000 65536"/>
                <a:gd name="T11" fmla="*/ 0 60000 65536"/>
                <a:gd name="T12" fmla="*/ 0 60000 65536"/>
                <a:gd name="T13" fmla="*/ 0 60000 65536"/>
                <a:gd name="T14" fmla="*/ 0 60000 65536"/>
                <a:gd name="T15" fmla="*/ 0 w 70"/>
                <a:gd name="T16" fmla="*/ 0 h 20"/>
                <a:gd name="T17" fmla="*/ 70 w 70"/>
                <a:gd name="T18" fmla="*/ 20 h 20"/>
              </a:gdLst>
              <a:ahLst/>
              <a:cxnLst>
                <a:cxn ang="T10">
                  <a:pos x="T0" y="T1"/>
                </a:cxn>
                <a:cxn ang="T11">
                  <a:pos x="T2" y="T3"/>
                </a:cxn>
                <a:cxn ang="T12">
                  <a:pos x="T4" y="T5"/>
                </a:cxn>
                <a:cxn ang="T13">
                  <a:pos x="T6" y="T7"/>
                </a:cxn>
                <a:cxn ang="T14">
                  <a:pos x="T8" y="T9"/>
                </a:cxn>
              </a:cxnLst>
              <a:rect l="T15" t="T16" r="T17" b="T18"/>
              <a:pathLst>
                <a:path w="70" h="20">
                  <a:moveTo>
                    <a:pt x="0" y="19"/>
                  </a:moveTo>
                  <a:lnTo>
                    <a:pt x="12" y="15"/>
                  </a:lnTo>
                  <a:lnTo>
                    <a:pt x="69" y="0"/>
                  </a:lnTo>
                  <a:lnTo>
                    <a:pt x="67" y="12"/>
                  </a:lnTo>
                  <a:lnTo>
                    <a:pt x="0" y="19"/>
                  </a:lnTo>
                </a:path>
              </a:pathLst>
            </a:custGeom>
            <a:solidFill>
              <a:srgbClr val="505050"/>
            </a:solidFill>
            <a:ln w="12700" cap="rnd" cmpd="sng">
              <a:solidFill>
                <a:srgbClr val="505050"/>
              </a:solidFill>
              <a:prstDash val="solid"/>
              <a:round/>
              <a:headEnd type="none" w="med" len="med"/>
              <a:tailEnd type="none" w="med" len="med"/>
            </a:ln>
          </p:spPr>
          <p:txBody>
            <a:bodyPr/>
            <a:lstStyle/>
            <a:p>
              <a:endParaRPr lang="en-US"/>
            </a:p>
          </p:txBody>
        </p:sp>
        <p:sp>
          <p:nvSpPr>
            <p:cNvPr id="21804" name="Freeform 179"/>
            <p:cNvSpPr>
              <a:spLocks/>
            </p:cNvSpPr>
            <p:nvPr/>
          </p:nvSpPr>
          <p:spPr bwMode="auto">
            <a:xfrm>
              <a:off x="1945" y="1022"/>
              <a:ext cx="63" cy="20"/>
            </a:xfrm>
            <a:custGeom>
              <a:avLst/>
              <a:gdLst>
                <a:gd name="T0" fmla="*/ 0 w 63"/>
                <a:gd name="T1" fmla="*/ 19 h 20"/>
                <a:gd name="T2" fmla="*/ 17 w 63"/>
                <a:gd name="T3" fmla="*/ 13 h 20"/>
                <a:gd name="T4" fmla="*/ 33 w 63"/>
                <a:gd name="T5" fmla="*/ 7 h 20"/>
                <a:gd name="T6" fmla="*/ 46 w 63"/>
                <a:gd name="T7" fmla="*/ 1 h 20"/>
                <a:gd name="T8" fmla="*/ 62 w 63"/>
                <a:gd name="T9" fmla="*/ 0 h 20"/>
                <a:gd name="T10" fmla="*/ 61 w 63"/>
                <a:gd name="T11" fmla="*/ 14 h 20"/>
                <a:gd name="T12" fmla="*/ 0 w 63"/>
                <a:gd name="T13" fmla="*/ 19 h 20"/>
                <a:gd name="T14" fmla="*/ 0 60000 65536"/>
                <a:gd name="T15" fmla="*/ 0 60000 65536"/>
                <a:gd name="T16" fmla="*/ 0 60000 65536"/>
                <a:gd name="T17" fmla="*/ 0 60000 65536"/>
                <a:gd name="T18" fmla="*/ 0 60000 65536"/>
                <a:gd name="T19" fmla="*/ 0 60000 65536"/>
                <a:gd name="T20" fmla="*/ 0 60000 65536"/>
                <a:gd name="T21" fmla="*/ 0 w 63"/>
                <a:gd name="T22" fmla="*/ 0 h 20"/>
                <a:gd name="T23" fmla="*/ 63 w 63"/>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20">
                  <a:moveTo>
                    <a:pt x="0" y="19"/>
                  </a:moveTo>
                  <a:lnTo>
                    <a:pt x="17" y="13"/>
                  </a:lnTo>
                  <a:lnTo>
                    <a:pt x="33" y="7"/>
                  </a:lnTo>
                  <a:lnTo>
                    <a:pt x="46" y="1"/>
                  </a:lnTo>
                  <a:lnTo>
                    <a:pt x="62" y="0"/>
                  </a:lnTo>
                  <a:lnTo>
                    <a:pt x="61" y="14"/>
                  </a:lnTo>
                  <a:lnTo>
                    <a:pt x="0" y="19"/>
                  </a:lnTo>
                </a:path>
              </a:pathLst>
            </a:custGeom>
            <a:solidFill>
              <a:srgbClr val="505050"/>
            </a:solidFill>
            <a:ln w="12700" cap="rnd" cmpd="sng">
              <a:solidFill>
                <a:srgbClr val="505050"/>
              </a:solidFill>
              <a:prstDash val="solid"/>
              <a:round/>
              <a:headEnd type="none" w="med" len="med"/>
              <a:tailEnd type="none" w="med" len="med"/>
            </a:ln>
          </p:spPr>
          <p:txBody>
            <a:bodyPr/>
            <a:lstStyle/>
            <a:p>
              <a:endParaRPr lang="en-US"/>
            </a:p>
          </p:txBody>
        </p:sp>
        <p:sp>
          <p:nvSpPr>
            <p:cNvPr id="21805" name="Freeform 180"/>
            <p:cNvSpPr>
              <a:spLocks/>
            </p:cNvSpPr>
            <p:nvPr/>
          </p:nvSpPr>
          <p:spPr bwMode="auto">
            <a:xfrm>
              <a:off x="1710" y="971"/>
              <a:ext cx="255" cy="32"/>
            </a:xfrm>
            <a:custGeom>
              <a:avLst/>
              <a:gdLst>
                <a:gd name="T0" fmla="*/ 0 w 255"/>
                <a:gd name="T1" fmla="*/ 5 h 32"/>
                <a:gd name="T2" fmla="*/ 16 w 255"/>
                <a:gd name="T3" fmla="*/ 10 h 32"/>
                <a:gd name="T4" fmla="*/ 42 w 255"/>
                <a:gd name="T5" fmla="*/ 14 h 32"/>
                <a:gd name="T6" fmla="*/ 74 w 255"/>
                <a:gd name="T7" fmla="*/ 17 h 32"/>
                <a:gd name="T8" fmla="*/ 135 w 255"/>
                <a:gd name="T9" fmla="*/ 21 h 32"/>
                <a:gd name="T10" fmla="*/ 248 w 255"/>
                <a:gd name="T11" fmla="*/ 31 h 32"/>
                <a:gd name="T12" fmla="*/ 254 w 255"/>
                <a:gd name="T13" fmla="*/ 27 h 32"/>
                <a:gd name="T14" fmla="*/ 250 w 255"/>
                <a:gd name="T15" fmla="*/ 23 h 32"/>
                <a:gd name="T16" fmla="*/ 150 w 255"/>
                <a:gd name="T17" fmla="*/ 5 h 32"/>
                <a:gd name="T18" fmla="*/ 79 w 255"/>
                <a:gd name="T19" fmla="*/ 0 h 32"/>
                <a:gd name="T20" fmla="*/ 30 w 255"/>
                <a:gd name="T21" fmla="*/ 2 h 32"/>
                <a:gd name="T22" fmla="*/ 0 w 255"/>
                <a:gd name="T23" fmla="*/ 5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5"/>
                <a:gd name="T37" fmla="*/ 0 h 32"/>
                <a:gd name="T38" fmla="*/ 255 w 255"/>
                <a:gd name="T39" fmla="*/ 32 h 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5" h="32">
                  <a:moveTo>
                    <a:pt x="0" y="5"/>
                  </a:moveTo>
                  <a:lnTo>
                    <a:pt x="16" y="10"/>
                  </a:lnTo>
                  <a:lnTo>
                    <a:pt x="42" y="14"/>
                  </a:lnTo>
                  <a:lnTo>
                    <a:pt x="74" y="17"/>
                  </a:lnTo>
                  <a:lnTo>
                    <a:pt x="135" y="21"/>
                  </a:lnTo>
                  <a:lnTo>
                    <a:pt x="248" y="31"/>
                  </a:lnTo>
                  <a:lnTo>
                    <a:pt x="254" y="27"/>
                  </a:lnTo>
                  <a:lnTo>
                    <a:pt x="250" y="23"/>
                  </a:lnTo>
                  <a:lnTo>
                    <a:pt x="150" y="5"/>
                  </a:lnTo>
                  <a:lnTo>
                    <a:pt x="79" y="0"/>
                  </a:lnTo>
                  <a:lnTo>
                    <a:pt x="30" y="2"/>
                  </a:lnTo>
                  <a:lnTo>
                    <a:pt x="0" y="5"/>
                  </a:lnTo>
                </a:path>
              </a:pathLst>
            </a:custGeom>
            <a:solidFill>
              <a:srgbClr val="505050"/>
            </a:solidFill>
            <a:ln w="12700" cap="rnd" cmpd="sng">
              <a:solidFill>
                <a:srgbClr val="505050"/>
              </a:solidFill>
              <a:prstDash val="solid"/>
              <a:round/>
              <a:headEnd type="none" w="med" len="med"/>
              <a:tailEnd type="none" w="med" len="med"/>
            </a:ln>
          </p:spPr>
          <p:txBody>
            <a:bodyPr/>
            <a:lstStyle/>
            <a:p>
              <a:endParaRPr lang="en-US"/>
            </a:p>
          </p:txBody>
        </p:sp>
        <p:sp>
          <p:nvSpPr>
            <p:cNvPr id="21806" name="Freeform 181"/>
            <p:cNvSpPr>
              <a:spLocks/>
            </p:cNvSpPr>
            <p:nvPr/>
          </p:nvSpPr>
          <p:spPr bwMode="auto">
            <a:xfrm>
              <a:off x="1713" y="960"/>
              <a:ext cx="456" cy="70"/>
            </a:xfrm>
            <a:custGeom>
              <a:avLst/>
              <a:gdLst>
                <a:gd name="T0" fmla="*/ 0 w 456"/>
                <a:gd name="T1" fmla="*/ 16 h 70"/>
                <a:gd name="T2" fmla="*/ 28 w 456"/>
                <a:gd name="T3" fmla="*/ 11 h 70"/>
                <a:gd name="T4" fmla="*/ 53 w 456"/>
                <a:gd name="T5" fmla="*/ 7 h 70"/>
                <a:gd name="T6" fmla="*/ 76 w 456"/>
                <a:gd name="T7" fmla="*/ 5 h 70"/>
                <a:gd name="T8" fmla="*/ 102 w 456"/>
                <a:gd name="T9" fmla="*/ 2 h 70"/>
                <a:gd name="T10" fmla="*/ 109 w 456"/>
                <a:gd name="T11" fmla="*/ 0 h 70"/>
                <a:gd name="T12" fmla="*/ 196 w 456"/>
                <a:gd name="T13" fmla="*/ 0 h 70"/>
                <a:gd name="T14" fmla="*/ 196 w 456"/>
                <a:gd name="T15" fmla="*/ 2 h 70"/>
                <a:gd name="T16" fmla="*/ 228 w 456"/>
                <a:gd name="T17" fmla="*/ 5 h 70"/>
                <a:gd name="T18" fmla="*/ 273 w 456"/>
                <a:gd name="T19" fmla="*/ 11 h 70"/>
                <a:gd name="T20" fmla="*/ 307 w 456"/>
                <a:gd name="T21" fmla="*/ 19 h 70"/>
                <a:gd name="T22" fmla="*/ 351 w 456"/>
                <a:gd name="T23" fmla="*/ 27 h 70"/>
                <a:gd name="T24" fmla="*/ 386 w 456"/>
                <a:gd name="T25" fmla="*/ 38 h 70"/>
                <a:gd name="T26" fmla="*/ 408 w 456"/>
                <a:gd name="T27" fmla="*/ 42 h 70"/>
                <a:gd name="T28" fmla="*/ 410 w 456"/>
                <a:gd name="T29" fmla="*/ 47 h 70"/>
                <a:gd name="T30" fmla="*/ 402 w 456"/>
                <a:gd name="T31" fmla="*/ 50 h 70"/>
                <a:gd name="T32" fmla="*/ 455 w 456"/>
                <a:gd name="T33" fmla="*/ 69 h 70"/>
                <a:gd name="T34" fmla="*/ 391 w 456"/>
                <a:gd name="T35" fmla="*/ 54 h 70"/>
                <a:gd name="T36" fmla="*/ 374 w 456"/>
                <a:gd name="T37" fmla="*/ 54 h 70"/>
                <a:gd name="T38" fmla="*/ 369 w 456"/>
                <a:gd name="T39" fmla="*/ 52 h 70"/>
                <a:gd name="T40" fmla="*/ 353 w 456"/>
                <a:gd name="T41" fmla="*/ 41 h 70"/>
                <a:gd name="T42" fmla="*/ 342 w 456"/>
                <a:gd name="T43" fmla="*/ 41 h 70"/>
                <a:gd name="T44" fmla="*/ 272 w 456"/>
                <a:gd name="T45" fmla="*/ 41 h 70"/>
                <a:gd name="T46" fmla="*/ 284 w 456"/>
                <a:gd name="T47" fmla="*/ 48 h 70"/>
                <a:gd name="T48" fmla="*/ 284 w 456"/>
                <a:gd name="T49" fmla="*/ 56 h 70"/>
                <a:gd name="T50" fmla="*/ 257 w 456"/>
                <a:gd name="T51" fmla="*/ 54 h 70"/>
                <a:gd name="T52" fmla="*/ 257 w 456"/>
                <a:gd name="T53" fmla="*/ 46 h 70"/>
                <a:gd name="T54" fmla="*/ 243 w 456"/>
                <a:gd name="T55" fmla="*/ 44 h 70"/>
                <a:gd name="T56" fmla="*/ 247 w 456"/>
                <a:gd name="T57" fmla="*/ 41 h 70"/>
                <a:gd name="T58" fmla="*/ 247 w 456"/>
                <a:gd name="T59" fmla="*/ 35 h 70"/>
                <a:gd name="T60" fmla="*/ 238 w 456"/>
                <a:gd name="T61" fmla="*/ 34 h 70"/>
                <a:gd name="T62" fmla="*/ 219 w 456"/>
                <a:gd name="T63" fmla="*/ 33 h 70"/>
                <a:gd name="T64" fmla="*/ 191 w 456"/>
                <a:gd name="T65" fmla="*/ 27 h 70"/>
                <a:gd name="T66" fmla="*/ 159 w 456"/>
                <a:gd name="T67" fmla="*/ 18 h 70"/>
                <a:gd name="T68" fmla="*/ 123 w 456"/>
                <a:gd name="T69" fmla="*/ 15 h 70"/>
                <a:gd name="T70" fmla="*/ 117 w 456"/>
                <a:gd name="T71" fmla="*/ 15 h 70"/>
                <a:gd name="T72" fmla="*/ 143 w 456"/>
                <a:gd name="T73" fmla="*/ 13 h 70"/>
                <a:gd name="T74" fmla="*/ 169 w 456"/>
                <a:gd name="T75" fmla="*/ 16 h 70"/>
                <a:gd name="T76" fmla="*/ 197 w 456"/>
                <a:gd name="T77" fmla="*/ 23 h 70"/>
                <a:gd name="T78" fmla="*/ 238 w 456"/>
                <a:gd name="T79" fmla="*/ 30 h 70"/>
                <a:gd name="T80" fmla="*/ 264 w 456"/>
                <a:gd name="T81" fmla="*/ 30 h 70"/>
                <a:gd name="T82" fmla="*/ 287 w 456"/>
                <a:gd name="T83" fmla="*/ 30 h 70"/>
                <a:gd name="T84" fmla="*/ 335 w 456"/>
                <a:gd name="T85" fmla="*/ 34 h 70"/>
                <a:gd name="T86" fmla="*/ 339 w 456"/>
                <a:gd name="T87" fmla="*/ 31 h 70"/>
                <a:gd name="T88" fmla="*/ 341 w 456"/>
                <a:gd name="T89" fmla="*/ 30 h 70"/>
                <a:gd name="T90" fmla="*/ 329 w 456"/>
                <a:gd name="T91" fmla="*/ 27 h 70"/>
                <a:gd name="T92" fmla="*/ 288 w 456"/>
                <a:gd name="T93" fmla="*/ 19 h 70"/>
                <a:gd name="T94" fmla="*/ 208 w 456"/>
                <a:gd name="T95" fmla="*/ 7 h 70"/>
                <a:gd name="T96" fmla="*/ 140 w 456"/>
                <a:gd name="T97" fmla="*/ 7 h 70"/>
                <a:gd name="T98" fmla="*/ 81 w 456"/>
                <a:gd name="T99" fmla="*/ 7 h 70"/>
                <a:gd name="T100" fmla="*/ 34 w 456"/>
                <a:gd name="T101" fmla="*/ 13 h 70"/>
                <a:gd name="T102" fmla="*/ 0 w 456"/>
                <a:gd name="T103" fmla="*/ 16 h 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56"/>
                <a:gd name="T157" fmla="*/ 0 h 70"/>
                <a:gd name="T158" fmla="*/ 456 w 456"/>
                <a:gd name="T159" fmla="*/ 70 h 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56" h="70">
                  <a:moveTo>
                    <a:pt x="0" y="16"/>
                  </a:moveTo>
                  <a:lnTo>
                    <a:pt x="28" y="11"/>
                  </a:lnTo>
                  <a:lnTo>
                    <a:pt x="53" y="7"/>
                  </a:lnTo>
                  <a:lnTo>
                    <a:pt x="76" y="5"/>
                  </a:lnTo>
                  <a:lnTo>
                    <a:pt x="102" y="2"/>
                  </a:lnTo>
                  <a:lnTo>
                    <a:pt x="109" y="0"/>
                  </a:lnTo>
                  <a:lnTo>
                    <a:pt x="196" y="0"/>
                  </a:lnTo>
                  <a:lnTo>
                    <a:pt x="196" y="2"/>
                  </a:lnTo>
                  <a:lnTo>
                    <a:pt x="228" y="5"/>
                  </a:lnTo>
                  <a:lnTo>
                    <a:pt x="273" y="11"/>
                  </a:lnTo>
                  <a:lnTo>
                    <a:pt x="307" y="19"/>
                  </a:lnTo>
                  <a:lnTo>
                    <a:pt x="351" y="27"/>
                  </a:lnTo>
                  <a:lnTo>
                    <a:pt x="386" y="38"/>
                  </a:lnTo>
                  <a:lnTo>
                    <a:pt x="408" y="42"/>
                  </a:lnTo>
                  <a:lnTo>
                    <a:pt x="410" y="47"/>
                  </a:lnTo>
                  <a:lnTo>
                    <a:pt x="402" y="50"/>
                  </a:lnTo>
                  <a:lnTo>
                    <a:pt x="455" y="69"/>
                  </a:lnTo>
                  <a:lnTo>
                    <a:pt x="391" y="54"/>
                  </a:lnTo>
                  <a:lnTo>
                    <a:pt x="374" y="54"/>
                  </a:lnTo>
                  <a:lnTo>
                    <a:pt x="369" y="52"/>
                  </a:lnTo>
                  <a:lnTo>
                    <a:pt x="353" y="41"/>
                  </a:lnTo>
                  <a:lnTo>
                    <a:pt x="342" y="41"/>
                  </a:lnTo>
                  <a:lnTo>
                    <a:pt x="272" y="41"/>
                  </a:lnTo>
                  <a:lnTo>
                    <a:pt x="284" y="48"/>
                  </a:lnTo>
                  <a:lnTo>
                    <a:pt x="284" y="56"/>
                  </a:lnTo>
                  <a:lnTo>
                    <a:pt x="257" y="54"/>
                  </a:lnTo>
                  <a:lnTo>
                    <a:pt x="257" y="46"/>
                  </a:lnTo>
                  <a:lnTo>
                    <a:pt x="243" y="44"/>
                  </a:lnTo>
                  <a:lnTo>
                    <a:pt x="247" y="41"/>
                  </a:lnTo>
                  <a:lnTo>
                    <a:pt x="247" y="35"/>
                  </a:lnTo>
                  <a:lnTo>
                    <a:pt x="238" y="34"/>
                  </a:lnTo>
                  <a:lnTo>
                    <a:pt x="219" y="33"/>
                  </a:lnTo>
                  <a:lnTo>
                    <a:pt x="191" y="27"/>
                  </a:lnTo>
                  <a:lnTo>
                    <a:pt x="159" y="18"/>
                  </a:lnTo>
                  <a:lnTo>
                    <a:pt x="123" y="15"/>
                  </a:lnTo>
                  <a:lnTo>
                    <a:pt x="117" y="15"/>
                  </a:lnTo>
                  <a:lnTo>
                    <a:pt x="143" y="13"/>
                  </a:lnTo>
                  <a:lnTo>
                    <a:pt x="169" y="16"/>
                  </a:lnTo>
                  <a:lnTo>
                    <a:pt x="197" y="23"/>
                  </a:lnTo>
                  <a:lnTo>
                    <a:pt x="238" y="30"/>
                  </a:lnTo>
                  <a:lnTo>
                    <a:pt x="264" y="30"/>
                  </a:lnTo>
                  <a:lnTo>
                    <a:pt x="287" y="30"/>
                  </a:lnTo>
                  <a:lnTo>
                    <a:pt x="335" y="34"/>
                  </a:lnTo>
                  <a:lnTo>
                    <a:pt x="339" y="31"/>
                  </a:lnTo>
                  <a:lnTo>
                    <a:pt x="341" y="30"/>
                  </a:lnTo>
                  <a:lnTo>
                    <a:pt x="329" y="27"/>
                  </a:lnTo>
                  <a:lnTo>
                    <a:pt x="288" y="19"/>
                  </a:lnTo>
                  <a:lnTo>
                    <a:pt x="208" y="7"/>
                  </a:lnTo>
                  <a:lnTo>
                    <a:pt x="140" y="7"/>
                  </a:lnTo>
                  <a:lnTo>
                    <a:pt x="81" y="7"/>
                  </a:lnTo>
                  <a:lnTo>
                    <a:pt x="34" y="13"/>
                  </a:lnTo>
                  <a:lnTo>
                    <a:pt x="0" y="16"/>
                  </a:lnTo>
                </a:path>
              </a:pathLst>
            </a:custGeom>
            <a:solidFill>
              <a:srgbClr val="505050"/>
            </a:solidFill>
            <a:ln w="12700" cap="rnd" cmpd="sng">
              <a:solidFill>
                <a:srgbClr val="505050"/>
              </a:solidFill>
              <a:prstDash val="solid"/>
              <a:round/>
              <a:headEnd type="none" w="med" len="med"/>
              <a:tailEnd type="none" w="med" len="med"/>
            </a:ln>
          </p:spPr>
          <p:txBody>
            <a:bodyPr/>
            <a:lstStyle/>
            <a:p>
              <a:endParaRPr lang="en-US"/>
            </a:p>
          </p:txBody>
        </p:sp>
        <p:sp>
          <p:nvSpPr>
            <p:cNvPr id="21807" name="Freeform 182"/>
            <p:cNvSpPr>
              <a:spLocks/>
            </p:cNvSpPr>
            <p:nvPr/>
          </p:nvSpPr>
          <p:spPr bwMode="auto">
            <a:xfrm>
              <a:off x="1829" y="949"/>
              <a:ext cx="83" cy="20"/>
            </a:xfrm>
            <a:custGeom>
              <a:avLst/>
              <a:gdLst>
                <a:gd name="T0" fmla="*/ 0 w 83"/>
                <a:gd name="T1" fmla="*/ 10 h 20"/>
                <a:gd name="T2" fmla="*/ 5 w 83"/>
                <a:gd name="T3" fmla="*/ 7 h 20"/>
                <a:gd name="T4" fmla="*/ 13 w 83"/>
                <a:gd name="T5" fmla="*/ 5 h 20"/>
                <a:gd name="T6" fmla="*/ 21 w 83"/>
                <a:gd name="T7" fmla="*/ 2 h 20"/>
                <a:gd name="T8" fmla="*/ 27 w 83"/>
                <a:gd name="T9" fmla="*/ 0 h 20"/>
                <a:gd name="T10" fmla="*/ 37 w 83"/>
                <a:gd name="T11" fmla="*/ 1 h 20"/>
                <a:gd name="T12" fmla="*/ 43 w 83"/>
                <a:gd name="T13" fmla="*/ 0 h 20"/>
                <a:gd name="T14" fmla="*/ 53 w 83"/>
                <a:gd name="T15" fmla="*/ 2 h 20"/>
                <a:gd name="T16" fmla="*/ 65 w 83"/>
                <a:gd name="T17" fmla="*/ 6 h 20"/>
                <a:gd name="T18" fmla="*/ 70 w 83"/>
                <a:gd name="T19" fmla="*/ 11 h 20"/>
                <a:gd name="T20" fmla="*/ 82 w 83"/>
                <a:gd name="T21" fmla="*/ 10 h 20"/>
                <a:gd name="T22" fmla="*/ 81 w 83"/>
                <a:gd name="T23" fmla="*/ 13 h 20"/>
                <a:gd name="T24" fmla="*/ 77 w 83"/>
                <a:gd name="T25" fmla="*/ 14 h 20"/>
                <a:gd name="T26" fmla="*/ 54 w 83"/>
                <a:gd name="T27" fmla="*/ 17 h 20"/>
                <a:gd name="T28" fmla="*/ 35 w 83"/>
                <a:gd name="T29" fmla="*/ 19 h 20"/>
                <a:gd name="T30" fmla="*/ 18 w 83"/>
                <a:gd name="T31" fmla="*/ 17 h 20"/>
                <a:gd name="T32" fmla="*/ 2 w 83"/>
                <a:gd name="T33" fmla="*/ 13 h 20"/>
                <a:gd name="T34" fmla="*/ 0 w 83"/>
                <a:gd name="T35" fmla="*/ 1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
                <a:gd name="T55" fmla="*/ 0 h 20"/>
                <a:gd name="T56" fmla="*/ 83 w 83"/>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 h="20">
                  <a:moveTo>
                    <a:pt x="0" y="10"/>
                  </a:moveTo>
                  <a:lnTo>
                    <a:pt x="5" y="7"/>
                  </a:lnTo>
                  <a:lnTo>
                    <a:pt x="13" y="5"/>
                  </a:lnTo>
                  <a:lnTo>
                    <a:pt x="21" y="2"/>
                  </a:lnTo>
                  <a:lnTo>
                    <a:pt x="27" y="0"/>
                  </a:lnTo>
                  <a:lnTo>
                    <a:pt x="37" y="1"/>
                  </a:lnTo>
                  <a:lnTo>
                    <a:pt x="43" y="0"/>
                  </a:lnTo>
                  <a:lnTo>
                    <a:pt x="53" y="2"/>
                  </a:lnTo>
                  <a:lnTo>
                    <a:pt x="65" y="6"/>
                  </a:lnTo>
                  <a:lnTo>
                    <a:pt x="70" y="11"/>
                  </a:lnTo>
                  <a:lnTo>
                    <a:pt x="82" y="10"/>
                  </a:lnTo>
                  <a:lnTo>
                    <a:pt x="81" y="13"/>
                  </a:lnTo>
                  <a:lnTo>
                    <a:pt x="77" y="14"/>
                  </a:lnTo>
                  <a:lnTo>
                    <a:pt x="54" y="17"/>
                  </a:lnTo>
                  <a:lnTo>
                    <a:pt x="35" y="19"/>
                  </a:lnTo>
                  <a:lnTo>
                    <a:pt x="18" y="17"/>
                  </a:lnTo>
                  <a:lnTo>
                    <a:pt x="2" y="13"/>
                  </a:lnTo>
                  <a:lnTo>
                    <a:pt x="0" y="10"/>
                  </a:lnTo>
                </a:path>
              </a:pathLst>
            </a:custGeom>
            <a:solidFill>
              <a:srgbClr val="00F0FF"/>
            </a:solidFill>
            <a:ln w="12700" cap="rnd" cmpd="sng">
              <a:solidFill>
                <a:srgbClr val="00F0FF"/>
              </a:solidFill>
              <a:prstDash val="solid"/>
              <a:round/>
              <a:headEnd type="none" w="med" len="med"/>
              <a:tailEnd type="none" w="med" len="med"/>
            </a:ln>
          </p:spPr>
          <p:txBody>
            <a:bodyPr/>
            <a:lstStyle/>
            <a:p>
              <a:endParaRPr lang="en-US"/>
            </a:p>
          </p:txBody>
        </p:sp>
        <p:sp>
          <p:nvSpPr>
            <p:cNvPr id="21808" name="Freeform 183"/>
            <p:cNvSpPr>
              <a:spLocks/>
            </p:cNvSpPr>
            <p:nvPr/>
          </p:nvSpPr>
          <p:spPr bwMode="auto">
            <a:xfrm>
              <a:off x="1832" y="953"/>
              <a:ext cx="69" cy="20"/>
            </a:xfrm>
            <a:custGeom>
              <a:avLst/>
              <a:gdLst>
                <a:gd name="T0" fmla="*/ 0 w 69"/>
                <a:gd name="T1" fmla="*/ 11 h 20"/>
                <a:gd name="T2" fmla="*/ 10 w 69"/>
                <a:gd name="T3" fmla="*/ 7 h 20"/>
                <a:gd name="T4" fmla="*/ 12 w 69"/>
                <a:gd name="T5" fmla="*/ 7 h 20"/>
                <a:gd name="T6" fmla="*/ 16 w 69"/>
                <a:gd name="T7" fmla="*/ 6 h 20"/>
                <a:gd name="T8" fmla="*/ 16 w 69"/>
                <a:gd name="T9" fmla="*/ 1 h 20"/>
                <a:gd name="T10" fmla="*/ 16 w 69"/>
                <a:gd name="T11" fmla="*/ 6 h 20"/>
                <a:gd name="T12" fmla="*/ 19 w 69"/>
                <a:gd name="T13" fmla="*/ 8 h 20"/>
                <a:gd name="T14" fmla="*/ 18 w 69"/>
                <a:gd name="T15" fmla="*/ 14 h 20"/>
                <a:gd name="T16" fmla="*/ 12 w 69"/>
                <a:gd name="T17" fmla="*/ 12 h 20"/>
                <a:gd name="T18" fmla="*/ 22 w 69"/>
                <a:gd name="T19" fmla="*/ 19 h 20"/>
                <a:gd name="T20" fmla="*/ 26 w 69"/>
                <a:gd name="T21" fmla="*/ 19 h 20"/>
                <a:gd name="T22" fmla="*/ 32 w 69"/>
                <a:gd name="T23" fmla="*/ 11 h 20"/>
                <a:gd name="T24" fmla="*/ 32 w 69"/>
                <a:gd name="T25" fmla="*/ 6 h 20"/>
                <a:gd name="T26" fmla="*/ 26 w 69"/>
                <a:gd name="T27" fmla="*/ 14 h 20"/>
                <a:gd name="T28" fmla="*/ 26 w 69"/>
                <a:gd name="T29" fmla="*/ 8 h 20"/>
                <a:gd name="T30" fmla="*/ 22 w 69"/>
                <a:gd name="T31" fmla="*/ 4 h 20"/>
                <a:gd name="T32" fmla="*/ 29 w 69"/>
                <a:gd name="T33" fmla="*/ 0 h 20"/>
                <a:gd name="T34" fmla="*/ 39 w 69"/>
                <a:gd name="T35" fmla="*/ 0 h 20"/>
                <a:gd name="T36" fmla="*/ 49 w 69"/>
                <a:gd name="T37" fmla="*/ 2 h 20"/>
                <a:gd name="T38" fmla="*/ 60 w 69"/>
                <a:gd name="T39" fmla="*/ 10 h 20"/>
                <a:gd name="T40" fmla="*/ 51 w 69"/>
                <a:gd name="T41" fmla="*/ 12 h 20"/>
                <a:gd name="T42" fmla="*/ 68 w 69"/>
                <a:gd name="T43" fmla="*/ 12 h 20"/>
                <a:gd name="T44" fmla="*/ 64 w 69"/>
                <a:gd name="T45" fmla="*/ 10 h 20"/>
                <a:gd name="T46" fmla="*/ 56 w 69"/>
                <a:gd name="T47" fmla="*/ 5 h 20"/>
                <a:gd name="T48" fmla="*/ 43 w 69"/>
                <a:gd name="T49" fmla="*/ 1 h 20"/>
                <a:gd name="T50" fmla="*/ 33 w 69"/>
                <a:gd name="T51" fmla="*/ 1 h 20"/>
                <a:gd name="T52" fmla="*/ 23 w 69"/>
                <a:gd name="T53" fmla="*/ 0 h 20"/>
                <a:gd name="T54" fmla="*/ 13 w 69"/>
                <a:gd name="T55" fmla="*/ 1 h 20"/>
                <a:gd name="T56" fmla="*/ 5 w 69"/>
                <a:gd name="T57" fmla="*/ 8 h 20"/>
                <a:gd name="T58" fmla="*/ 0 w 69"/>
                <a:gd name="T59" fmla="*/ 11 h 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
                <a:gd name="T91" fmla="*/ 0 h 20"/>
                <a:gd name="T92" fmla="*/ 69 w 69"/>
                <a:gd name="T93" fmla="*/ 20 h 2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 h="20">
                  <a:moveTo>
                    <a:pt x="0" y="11"/>
                  </a:moveTo>
                  <a:lnTo>
                    <a:pt x="10" y="7"/>
                  </a:lnTo>
                  <a:lnTo>
                    <a:pt x="12" y="7"/>
                  </a:lnTo>
                  <a:lnTo>
                    <a:pt x="16" y="6"/>
                  </a:lnTo>
                  <a:lnTo>
                    <a:pt x="16" y="1"/>
                  </a:lnTo>
                  <a:lnTo>
                    <a:pt x="16" y="6"/>
                  </a:lnTo>
                  <a:lnTo>
                    <a:pt x="19" y="8"/>
                  </a:lnTo>
                  <a:lnTo>
                    <a:pt x="18" y="14"/>
                  </a:lnTo>
                  <a:lnTo>
                    <a:pt x="12" y="12"/>
                  </a:lnTo>
                  <a:lnTo>
                    <a:pt x="22" y="19"/>
                  </a:lnTo>
                  <a:lnTo>
                    <a:pt x="26" y="19"/>
                  </a:lnTo>
                  <a:lnTo>
                    <a:pt x="32" y="11"/>
                  </a:lnTo>
                  <a:lnTo>
                    <a:pt x="32" y="6"/>
                  </a:lnTo>
                  <a:lnTo>
                    <a:pt x="26" y="14"/>
                  </a:lnTo>
                  <a:lnTo>
                    <a:pt x="26" y="8"/>
                  </a:lnTo>
                  <a:lnTo>
                    <a:pt x="22" y="4"/>
                  </a:lnTo>
                  <a:lnTo>
                    <a:pt x="29" y="0"/>
                  </a:lnTo>
                  <a:lnTo>
                    <a:pt x="39" y="0"/>
                  </a:lnTo>
                  <a:lnTo>
                    <a:pt x="49" y="2"/>
                  </a:lnTo>
                  <a:lnTo>
                    <a:pt x="60" y="10"/>
                  </a:lnTo>
                  <a:lnTo>
                    <a:pt x="51" y="12"/>
                  </a:lnTo>
                  <a:lnTo>
                    <a:pt x="68" y="12"/>
                  </a:lnTo>
                  <a:lnTo>
                    <a:pt x="64" y="10"/>
                  </a:lnTo>
                  <a:lnTo>
                    <a:pt x="56" y="5"/>
                  </a:lnTo>
                  <a:lnTo>
                    <a:pt x="43" y="1"/>
                  </a:lnTo>
                  <a:lnTo>
                    <a:pt x="33" y="1"/>
                  </a:lnTo>
                  <a:lnTo>
                    <a:pt x="23" y="0"/>
                  </a:lnTo>
                  <a:lnTo>
                    <a:pt x="13" y="1"/>
                  </a:lnTo>
                  <a:lnTo>
                    <a:pt x="5" y="8"/>
                  </a:lnTo>
                  <a:lnTo>
                    <a:pt x="0" y="11"/>
                  </a:lnTo>
                </a:path>
              </a:pathLst>
            </a:custGeom>
            <a:solidFill>
              <a:srgbClr val="C0C0C0"/>
            </a:solidFill>
            <a:ln w="12700" cap="rnd" cmpd="sng">
              <a:solidFill>
                <a:srgbClr val="C0C0C0"/>
              </a:solidFill>
              <a:prstDash val="solid"/>
              <a:round/>
              <a:headEnd type="none" w="med" len="med"/>
              <a:tailEnd type="none" w="med" len="med"/>
            </a:ln>
          </p:spPr>
          <p:txBody>
            <a:bodyPr/>
            <a:lstStyle/>
            <a:p>
              <a:endParaRPr lang="en-US"/>
            </a:p>
          </p:txBody>
        </p:sp>
        <p:sp>
          <p:nvSpPr>
            <p:cNvPr id="21809" name="Freeform 184"/>
            <p:cNvSpPr>
              <a:spLocks/>
            </p:cNvSpPr>
            <p:nvPr/>
          </p:nvSpPr>
          <p:spPr bwMode="auto">
            <a:xfrm>
              <a:off x="1835" y="949"/>
              <a:ext cx="71" cy="20"/>
            </a:xfrm>
            <a:custGeom>
              <a:avLst/>
              <a:gdLst>
                <a:gd name="T0" fmla="*/ 51 w 71"/>
                <a:gd name="T1" fmla="*/ 19 h 20"/>
                <a:gd name="T2" fmla="*/ 59 w 71"/>
                <a:gd name="T3" fmla="*/ 14 h 20"/>
                <a:gd name="T4" fmla="*/ 45 w 71"/>
                <a:gd name="T5" fmla="*/ 8 h 20"/>
                <a:gd name="T6" fmla="*/ 31 w 71"/>
                <a:gd name="T7" fmla="*/ 6 h 20"/>
                <a:gd name="T8" fmla="*/ 23 w 71"/>
                <a:gd name="T9" fmla="*/ 6 h 20"/>
                <a:gd name="T10" fmla="*/ 12 w 71"/>
                <a:gd name="T11" fmla="*/ 7 h 20"/>
                <a:gd name="T12" fmla="*/ 0 w 71"/>
                <a:gd name="T13" fmla="*/ 17 h 20"/>
                <a:gd name="T14" fmla="*/ 7 w 71"/>
                <a:gd name="T15" fmla="*/ 8 h 20"/>
                <a:gd name="T16" fmla="*/ 16 w 71"/>
                <a:gd name="T17" fmla="*/ 4 h 20"/>
                <a:gd name="T18" fmla="*/ 27 w 71"/>
                <a:gd name="T19" fmla="*/ 0 h 20"/>
                <a:gd name="T20" fmla="*/ 35 w 71"/>
                <a:gd name="T21" fmla="*/ 0 h 20"/>
                <a:gd name="T22" fmla="*/ 47 w 71"/>
                <a:gd name="T23" fmla="*/ 8 h 20"/>
                <a:gd name="T24" fmla="*/ 57 w 71"/>
                <a:gd name="T25" fmla="*/ 11 h 20"/>
                <a:gd name="T26" fmla="*/ 65 w 71"/>
                <a:gd name="T27" fmla="*/ 17 h 20"/>
                <a:gd name="T28" fmla="*/ 70 w 71"/>
                <a:gd name="T29" fmla="*/ 17 h 20"/>
                <a:gd name="T30" fmla="*/ 51 w 71"/>
                <a:gd name="T31" fmla="*/ 19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1"/>
                <a:gd name="T49" fmla="*/ 0 h 20"/>
                <a:gd name="T50" fmla="*/ 71 w 71"/>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1" h="20">
                  <a:moveTo>
                    <a:pt x="51" y="19"/>
                  </a:moveTo>
                  <a:lnTo>
                    <a:pt x="59" y="14"/>
                  </a:lnTo>
                  <a:lnTo>
                    <a:pt x="45" y="8"/>
                  </a:lnTo>
                  <a:lnTo>
                    <a:pt x="31" y="6"/>
                  </a:lnTo>
                  <a:lnTo>
                    <a:pt x="23" y="6"/>
                  </a:lnTo>
                  <a:lnTo>
                    <a:pt x="12" y="7"/>
                  </a:lnTo>
                  <a:lnTo>
                    <a:pt x="0" y="17"/>
                  </a:lnTo>
                  <a:lnTo>
                    <a:pt x="7" y="8"/>
                  </a:lnTo>
                  <a:lnTo>
                    <a:pt x="16" y="4"/>
                  </a:lnTo>
                  <a:lnTo>
                    <a:pt x="27" y="0"/>
                  </a:lnTo>
                  <a:lnTo>
                    <a:pt x="35" y="0"/>
                  </a:lnTo>
                  <a:lnTo>
                    <a:pt x="47" y="8"/>
                  </a:lnTo>
                  <a:lnTo>
                    <a:pt x="57" y="11"/>
                  </a:lnTo>
                  <a:lnTo>
                    <a:pt x="65" y="17"/>
                  </a:lnTo>
                  <a:lnTo>
                    <a:pt x="70" y="17"/>
                  </a:lnTo>
                  <a:lnTo>
                    <a:pt x="51" y="19"/>
                  </a:lnTo>
                </a:path>
              </a:pathLst>
            </a:custGeom>
            <a:solidFill>
              <a:srgbClr val="FFFFFF"/>
            </a:solidFill>
            <a:ln w="12700" cap="rnd" cmpd="sng">
              <a:solidFill>
                <a:srgbClr val="FFFFFF"/>
              </a:solidFill>
              <a:prstDash val="solid"/>
              <a:round/>
              <a:headEnd type="none" w="med" len="med"/>
              <a:tailEnd type="none" w="med" len="med"/>
            </a:ln>
          </p:spPr>
          <p:txBody>
            <a:bodyPr/>
            <a:lstStyle/>
            <a:p>
              <a:endParaRPr lang="en-US"/>
            </a:p>
          </p:txBody>
        </p:sp>
        <p:sp>
          <p:nvSpPr>
            <p:cNvPr id="21810" name="Freeform 185"/>
            <p:cNvSpPr>
              <a:spLocks/>
            </p:cNvSpPr>
            <p:nvPr/>
          </p:nvSpPr>
          <p:spPr bwMode="auto">
            <a:xfrm>
              <a:off x="2101" y="1000"/>
              <a:ext cx="29" cy="20"/>
            </a:xfrm>
            <a:custGeom>
              <a:avLst/>
              <a:gdLst>
                <a:gd name="T0" fmla="*/ 0 w 29"/>
                <a:gd name="T1" fmla="*/ 0 h 20"/>
                <a:gd name="T2" fmla="*/ 11 w 29"/>
                <a:gd name="T3" fmla="*/ 0 h 20"/>
                <a:gd name="T4" fmla="*/ 22 w 29"/>
                <a:gd name="T5" fmla="*/ 11 h 20"/>
                <a:gd name="T6" fmla="*/ 24 w 29"/>
                <a:gd name="T7" fmla="*/ 11 h 20"/>
                <a:gd name="T8" fmla="*/ 27 w 29"/>
                <a:gd name="T9" fmla="*/ 15 h 20"/>
                <a:gd name="T10" fmla="*/ 28 w 29"/>
                <a:gd name="T11" fmla="*/ 19 h 20"/>
                <a:gd name="T12" fmla="*/ 0 60000 65536"/>
                <a:gd name="T13" fmla="*/ 0 60000 65536"/>
                <a:gd name="T14" fmla="*/ 0 60000 65536"/>
                <a:gd name="T15" fmla="*/ 0 60000 65536"/>
                <a:gd name="T16" fmla="*/ 0 60000 65536"/>
                <a:gd name="T17" fmla="*/ 0 60000 65536"/>
                <a:gd name="T18" fmla="*/ 0 w 29"/>
                <a:gd name="T19" fmla="*/ 0 h 20"/>
                <a:gd name="T20" fmla="*/ 29 w 29"/>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29" h="20">
                  <a:moveTo>
                    <a:pt x="0" y="0"/>
                  </a:moveTo>
                  <a:lnTo>
                    <a:pt x="11" y="0"/>
                  </a:lnTo>
                  <a:lnTo>
                    <a:pt x="22" y="11"/>
                  </a:lnTo>
                  <a:lnTo>
                    <a:pt x="24" y="11"/>
                  </a:lnTo>
                  <a:lnTo>
                    <a:pt x="27" y="15"/>
                  </a:lnTo>
                  <a:lnTo>
                    <a:pt x="28" y="19"/>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21811" name="Freeform 186"/>
            <p:cNvSpPr>
              <a:spLocks/>
            </p:cNvSpPr>
            <p:nvPr/>
          </p:nvSpPr>
          <p:spPr bwMode="auto">
            <a:xfrm>
              <a:off x="2036" y="993"/>
              <a:ext cx="90" cy="45"/>
            </a:xfrm>
            <a:custGeom>
              <a:avLst/>
              <a:gdLst>
                <a:gd name="T0" fmla="*/ 0 w 90"/>
                <a:gd name="T1" fmla="*/ 0 h 45"/>
                <a:gd name="T2" fmla="*/ 34 w 90"/>
                <a:gd name="T3" fmla="*/ 13 h 45"/>
                <a:gd name="T4" fmla="*/ 89 w 90"/>
                <a:gd name="T5" fmla="*/ 44 h 45"/>
                <a:gd name="T6" fmla="*/ 0 60000 65536"/>
                <a:gd name="T7" fmla="*/ 0 60000 65536"/>
                <a:gd name="T8" fmla="*/ 0 60000 65536"/>
                <a:gd name="T9" fmla="*/ 0 w 90"/>
                <a:gd name="T10" fmla="*/ 0 h 45"/>
                <a:gd name="T11" fmla="*/ 90 w 90"/>
                <a:gd name="T12" fmla="*/ 45 h 45"/>
              </a:gdLst>
              <a:ahLst/>
              <a:cxnLst>
                <a:cxn ang="T6">
                  <a:pos x="T0" y="T1"/>
                </a:cxn>
                <a:cxn ang="T7">
                  <a:pos x="T2" y="T3"/>
                </a:cxn>
                <a:cxn ang="T8">
                  <a:pos x="T4" y="T5"/>
                </a:cxn>
              </a:cxnLst>
              <a:rect l="T9" t="T10" r="T11" b="T12"/>
              <a:pathLst>
                <a:path w="90" h="45">
                  <a:moveTo>
                    <a:pt x="0" y="0"/>
                  </a:moveTo>
                  <a:lnTo>
                    <a:pt x="34" y="13"/>
                  </a:lnTo>
                  <a:lnTo>
                    <a:pt x="89" y="44"/>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21812" name="Line 187"/>
            <p:cNvSpPr>
              <a:spLocks noChangeShapeType="1"/>
            </p:cNvSpPr>
            <p:nvPr/>
          </p:nvSpPr>
          <p:spPr bwMode="auto">
            <a:xfrm flipH="1" flipV="1">
              <a:off x="1966" y="992"/>
              <a:ext cx="133" cy="55"/>
            </a:xfrm>
            <a:prstGeom prst="line">
              <a:avLst/>
            </a:prstGeom>
            <a:noFill/>
            <a:ln w="12700">
              <a:solidFill>
                <a:srgbClr val="000000"/>
              </a:solidFill>
              <a:round/>
              <a:headEnd/>
              <a:tailEnd/>
            </a:ln>
          </p:spPr>
          <p:txBody>
            <a:bodyPr wrap="none" anchor="ctr"/>
            <a:lstStyle/>
            <a:p>
              <a:endParaRPr lang="en-US"/>
            </a:p>
          </p:txBody>
        </p:sp>
        <p:sp>
          <p:nvSpPr>
            <p:cNvPr id="21813" name="Freeform 188"/>
            <p:cNvSpPr>
              <a:spLocks/>
            </p:cNvSpPr>
            <p:nvPr/>
          </p:nvSpPr>
          <p:spPr bwMode="auto">
            <a:xfrm>
              <a:off x="2087" y="1014"/>
              <a:ext cx="25" cy="21"/>
            </a:xfrm>
            <a:custGeom>
              <a:avLst/>
              <a:gdLst>
                <a:gd name="T0" fmla="*/ 24 w 25"/>
                <a:gd name="T1" fmla="*/ 0 h 21"/>
                <a:gd name="T2" fmla="*/ 10 w 25"/>
                <a:gd name="T3" fmla="*/ 20 h 21"/>
                <a:gd name="T4" fmla="*/ 0 w 25"/>
                <a:gd name="T5" fmla="*/ 5 h 21"/>
                <a:gd name="T6" fmla="*/ 0 60000 65536"/>
                <a:gd name="T7" fmla="*/ 0 60000 65536"/>
                <a:gd name="T8" fmla="*/ 0 60000 65536"/>
                <a:gd name="T9" fmla="*/ 0 w 25"/>
                <a:gd name="T10" fmla="*/ 0 h 21"/>
                <a:gd name="T11" fmla="*/ 25 w 25"/>
                <a:gd name="T12" fmla="*/ 21 h 21"/>
              </a:gdLst>
              <a:ahLst/>
              <a:cxnLst>
                <a:cxn ang="T6">
                  <a:pos x="T0" y="T1"/>
                </a:cxn>
                <a:cxn ang="T7">
                  <a:pos x="T2" y="T3"/>
                </a:cxn>
                <a:cxn ang="T8">
                  <a:pos x="T4" y="T5"/>
                </a:cxn>
              </a:cxnLst>
              <a:rect l="T9" t="T10" r="T11" b="T12"/>
              <a:pathLst>
                <a:path w="25" h="21">
                  <a:moveTo>
                    <a:pt x="24" y="0"/>
                  </a:moveTo>
                  <a:lnTo>
                    <a:pt x="10" y="20"/>
                  </a:lnTo>
                  <a:lnTo>
                    <a:pt x="0" y="5"/>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21814" name="Freeform 189"/>
            <p:cNvSpPr>
              <a:spLocks/>
            </p:cNvSpPr>
            <p:nvPr/>
          </p:nvSpPr>
          <p:spPr bwMode="auto">
            <a:xfrm>
              <a:off x="1710" y="949"/>
              <a:ext cx="350" cy="57"/>
            </a:xfrm>
            <a:custGeom>
              <a:avLst/>
              <a:gdLst>
                <a:gd name="T0" fmla="*/ 256 w 350"/>
                <a:gd name="T1" fmla="*/ 56 h 57"/>
                <a:gd name="T2" fmla="*/ 211 w 350"/>
                <a:gd name="T3" fmla="*/ 52 h 57"/>
                <a:gd name="T4" fmla="*/ 212 w 350"/>
                <a:gd name="T5" fmla="*/ 50 h 57"/>
                <a:gd name="T6" fmla="*/ 68 w 350"/>
                <a:gd name="T7" fmla="*/ 39 h 57"/>
                <a:gd name="T8" fmla="*/ 46 w 350"/>
                <a:gd name="T9" fmla="*/ 38 h 57"/>
                <a:gd name="T10" fmla="*/ 27 w 350"/>
                <a:gd name="T11" fmla="*/ 33 h 57"/>
                <a:gd name="T12" fmla="*/ 13 w 350"/>
                <a:gd name="T13" fmla="*/ 29 h 57"/>
                <a:gd name="T14" fmla="*/ 0 w 350"/>
                <a:gd name="T15" fmla="*/ 26 h 57"/>
                <a:gd name="T16" fmla="*/ 7 w 350"/>
                <a:gd name="T17" fmla="*/ 24 h 57"/>
                <a:gd name="T18" fmla="*/ 22 w 350"/>
                <a:gd name="T19" fmla="*/ 21 h 57"/>
                <a:gd name="T20" fmla="*/ 35 w 350"/>
                <a:gd name="T21" fmla="*/ 18 h 57"/>
                <a:gd name="T22" fmla="*/ 51 w 350"/>
                <a:gd name="T23" fmla="*/ 15 h 57"/>
                <a:gd name="T24" fmla="*/ 64 w 350"/>
                <a:gd name="T25" fmla="*/ 12 h 57"/>
                <a:gd name="T26" fmla="*/ 79 w 350"/>
                <a:gd name="T27" fmla="*/ 11 h 57"/>
                <a:gd name="T28" fmla="*/ 92 w 350"/>
                <a:gd name="T29" fmla="*/ 11 h 57"/>
                <a:gd name="T30" fmla="*/ 109 w 350"/>
                <a:gd name="T31" fmla="*/ 9 h 57"/>
                <a:gd name="T32" fmla="*/ 113 w 350"/>
                <a:gd name="T33" fmla="*/ 10 h 57"/>
                <a:gd name="T34" fmla="*/ 139 w 350"/>
                <a:gd name="T35" fmla="*/ 0 h 57"/>
                <a:gd name="T36" fmla="*/ 142 w 350"/>
                <a:gd name="T37" fmla="*/ 1 h 57"/>
                <a:gd name="T38" fmla="*/ 153 w 350"/>
                <a:gd name="T39" fmla="*/ 0 h 57"/>
                <a:gd name="T40" fmla="*/ 159 w 350"/>
                <a:gd name="T41" fmla="*/ 0 h 57"/>
                <a:gd name="T42" fmla="*/ 172 w 350"/>
                <a:gd name="T43" fmla="*/ 1 h 57"/>
                <a:gd name="T44" fmla="*/ 187 w 350"/>
                <a:gd name="T45" fmla="*/ 4 h 57"/>
                <a:gd name="T46" fmla="*/ 196 w 350"/>
                <a:gd name="T47" fmla="*/ 7 h 57"/>
                <a:gd name="T48" fmla="*/ 206 w 350"/>
                <a:gd name="T49" fmla="*/ 11 h 57"/>
                <a:gd name="T50" fmla="*/ 212 w 350"/>
                <a:gd name="T51" fmla="*/ 11 h 57"/>
                <a:gd name="T52" fmla="*/ 225 w 350"/>
                <a:gd name="T53" fmla="*/ 13 h 57"/>
                <a:gd name="T54" fmla="*/ 235 w 350"/>
                <a:gd name="T55" fmla="*/ 12 h 57"/>
                <a:gd name="T56" fmla="*/ 247 w 350"/>
                <a:gd name="T57" fmla="*/ 13 h 57"/>
                <a:gd name="T58" fmla="*/ 261 w 350"/>
                <a:gd name="T59" fmla="*/ 17 h 57"/>
                <a:gd name="T60" fmla="*/ 269 w 350"/>
                <a:gd name="T61" fmla="*/ 18 h 57"/>
                <a:gd name="T62" fmla="*/ 282 w 350"/>
                <a:gd name="T63" fmla="*/ 22 h 57"/>
                <a:gd name="T64" fmla="*/ 292 w 350"/>
                <a:gd name="T65" fmla="*/ 22 h 57"/>
                <a:gd name="T66" fmla="*/ 304 w 350"/>
                <a:gd name="T67" fmla="*/ 26 h 57"/>
                <a:gd name="T68" fmla="*/ 314 w 350"/>
                <a:gd name="T69" fmla="*/ 27 h 57"/>
                <a:gd name="T70" fmla="*/ 327 w 350"/>
                <a:gd name="T71" fmla="*/ 30 h 57"/>
                <a:gd name="T72" fmla="*/ 341 w 350"/>
                <a:gd name="T73" fmla="*/ 33 h 57"/>
                <a:gd name="T74" fmla="*/ 349 w 350"/>
                <a:gd name="T75" fmla="*/ 37 h 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0"/>
                <a:gd name="T115" fmla="*/ 0 h 57"/>
                <a:gd name="T116" fmla="*/ 350 w 350"/>
                <a:gd name="T117" fmla="*/ 57 h 5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0" h="57">
                  <a:moveTo>
                    <a:pt x="256" y="56"/>
                  </a:moveTo>
                  <a:lnTo>
                    <a:pt x="211" y="52"/>
                  </a:lnTo>
                  <a:lnTo>
                    <a:pt x="212" y="50"/>
                  </a:lnTo>
                  <a:lnTo>
                    <a:pt x="68" y="39"/>
                  </a:lnTo>
                  <a:lnTo>
                    <a:pt x="46" y="38"/>
                  </a:lnTo>
                  <a:lnTo>
                    <a:pt x="27" y="33"/>
                  </a:lnTo>
                  <a:lnTo>
                    <a:pt x="13" y="29"/>
                  </a:lnTo>
                  <a:lnTo>
                    <a:pt x="0" y="26"/>
                  </a:lnTo>
                  <a:lnTo>
                    <a:pt x="7" y="24"/>
                  </a:lnTo>
                  <a:lnTo>
                    <a:pt x="22" y="21"/>
                  </a:lnTo>
                  <a:lnTo>
                    <a:pt x="35" y="18"/>
                  </a:lnTo>
                  <a:lnTo>
                    <a:pt x="51" y="15"/>
                  </a:lnTo>
                  <a:lnTo>
                    <a:pt x="64" y="12"/>
                  </a:lnTo>
                  <a:lnTo>
                    <a:pt x="79" y="11"/>
                  </a:lnTo>
                  <a:lnTo>
                    <a:pt x="92" y="11"/>
                  </a:lnTo>
                  <a:lnTo>
                    <a:pt x="109" y="9"/>
                  </a:lnTo>
                  <a:lnTo>
                    <a:pt x="113" y="10"/>
                  </a:lnTo>
                  <a:lnTo>
                    <a:pt x="139" y="0"/>
                  </a:lnTo>
                  <a:lnTo>
                    <a:pt x="142" y="1"/>
                  </a:lnTo>
                  <a:lnTo>
                    <a:pt x="153" y="0"/>
                  </a:lnTo>
                  <a:lnTo>
                    <a:pt x="159" y="0"/>
                  </a:lnTo>
                  <a:lnTo>
                    <a:pt x="172" y="1"/>
                  </a:lnTo>
                  <a:lnTo>
                    <a:pt x="187" y="4"/>
                  </a:lnTo>
                  <a:lnTo>
                    <a:pt x="196" y="7"/>
                  </a:lnTo>
                  <a:lnTo>
                    <a:pt x="206" y="11"/>
                  </a:lnTo>
                  <a:lnTo>
                    <a:pt x="212" y="11"/>
                  </a:lnTo>
                  <a:lnTo>
                    <a:pt x="225" y="13"/>
                  </a:lnTo>
                  <a:lnTo>
                    <a:pt x="235" y="12"/>
                  </a:lnTo>
                  <a:lnTo>
                    <a:pt x="247" y="13"/>
                  </a:lnTo>
                  <a:lnTo>
                    <a:pt x="261" y="17"/>
                  </a:lnTo>
                  <a:lnTo>
                    <a:pt x="269" y="18"/>
                  </a:lnTo>
                  <a:lnTo>
                    <a:pt x="282" y="22"/>
                  </a:lnTo>
                  <a:lnTo>
                    <a:pt x="292" y="22"/>
                  </a:lnTo>
                  <a:lnTo>
                    <a:pt x="304" y="26"/>
                  </a:lnTo>
                  <a:lnTo>
                    <a:pt x="314" y="27"/>
                  </a:lnTo>
                  <a:lnTo>
                    <a:pt x="327" y="30"/>
                  </a:lnTo>
                  <a:lnTo>
                    <a:pt x="341" y="33"/>
                  </a:lnTo>
                  <a:lnTo>
                    <a:pt x="349" y="37"/>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21815" name="Freeform 190"/>
            <p:cNvSpPr>
              <a:spLocks/>
            </p:cNvSpPr>
            <p:nvPr/>
          </p:nvSpPr>
          <p:spPr bwMode="auto">
            <a:xfrm>
              <a:off x="2095" y="1011"/>
              <a:ext cx="75" cy="20"/>
            </a:xfrm>
            <a:custGeom>
              <a:avLst/>
              <a:gdLst>
                <a:gd name="T0" fmla="*/ 29 w 75"/>
                <a:gd name="T1" fmla="*/ 0 h 20"/>
                <a:gd name="T2" fmla="*/ 74 w 75"/>
                <a:gd name="T3" fmla="*/ 15 h 20"/>
                <a:gd name="T4" fmla="*/ 74 w 75"/>
                <a:gd name="T5" fmla="*/ 19 h 20"/>
                <a:gd name="T6" fmla="*/ 57 w 75"/>
                <a:gd name="T7" fmla="*/ 19 h 20"/>
                <a:gd name="T8" fmla="*/ 0 w 75"/>
                <a:gd name="T9" fmla="*/ 0 h 20"/>
                <a:gd name="T10" fmla="*/ 0 60000 65536"/>
                <a:gd name="T11" fmla="*/ 0 60000 65536"/>
                <a:gd name="T12" fmla="*/ 0 60000 65536"/>
                <a:gd name="T13" fmla="*/ 0 60000 65536"/>
                <a:gd name="T14" fmla="*/ 0 60000 65536"/>
                <a:gd name="T15" fmla="*/ 0 w 75"/>
                <a:gd name="T16" fmla="*/ 0 h 20"/>
                <a:gd name="T17" fmla="*/ 75 w 75"/>
                <a:gd name="T18" fmla="*/ 20 h 20"/>
              </a:gdLst>
              <a:ahLst/>
              <a:cxnLst>
                <a:cxn ang="T10">
                  <a:pos x="T0" y="T1"/>
                </a:cxn>
                <a:cxn ang="T11">
                  <a:pos x="T2" y="T3"/>
                </a:cxn>
                <a:cxn ang="T12">
                  <a:pos x="T4" y="T5"/>
                </a:cxn>
                <a:cxn ang="T13">
                  <a:pos x="T6" y="T7"/>
                </a:cxn>
                <a:cxn ang="T14">
                  <a:pos x="T8" y="T9"/>
                </a:cxn>
              </a:cxnLst>
              <a:rect l="T15" t="T16" r="T17" b="T18"/>
              <a:pathLst>
                <a:path w="75" h="20">
                  <a:moveTo>
                    <a:pt x="29" y="0"/>
                  </a:moveTo>
                  <a:lnTo>
                    <a:pt x="74" y="15"/>
                  </a:lnTo>
                  <a:lnTo>
                    <a:pt x="74" y="19"/>
                  </a:lnTo>
                  <a:lnTo>
                    <a:pt x="57" y="19"/>
                  </a:lnTo>
                  <a:lnTo>
                    <a:pt x="0" y="0"/>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21816" name="Line 191"/>
            <p:cNvSpPr>
              <a:spLocks noChangeShapeType="1"/>
            </p:cNvSpPr>
            <p:nvPr/>
          </p:nvSpPr>
          <p:spPr bwMode="auto">
            <a:xfrm flipV="1">
              <a:off x="1943" y="955"/>
              <a:ext cx="0" cy="13"/>
            </a:xfrm>
            <a:prstGeom prst="line">
              <a:avLst/>
            </a:prstGeom>
            <a:noFill/>
            <a:ln w="12700">
              <a:solidFill>
                <a:srgbClr val="000000"/>
              </a:solidFill>
              <a:round/>
              <a:headEnd/>
              <a:tailEnd/>
            </a:ln>
          </p:spPr>
          <p:txBody>
            <a:bodyPr wrap="none" anchor="ctr"/>
            <a:lstStyle/>
            <a:p>
              <a:endParaRPr lang="en-US"/>
            </a:p>
          </p:txBody>
        </p:sp>
        <p:sp>
          <p:nvSpPr>
            <p:cNvPr id="21817" name="Line 192"/>
            <p:cNvSpPr>
              <a:spLocks noChangeShapeType="1"/>
            </p:cNvSpPr>
            <p:nvPr/>
          </p:nvSpPr>
          <p:spPr bwMode="auto">
            <a:xfrm flipH="1" flipV="1">
              <a:off x="1968" y="952"/>
              <a:ext cx="39" cy="24"/>
            </a:xfrm>
            <a:prstGeom prst="line">
              <a:avLst/>
            </a:prstGeom>
            <a:noFill/>
            <a:ln w="12700">
              <a:solidFill>
                <a:srgbClr val="000000"/>
              </a:solidFill>
              <a:round/>
              <a:headEnd/>
              <a:tailEnd/>
            </a:ln>
          </p:spPr>
          <p:txBody>
            <a:bodyPr wrap="none" anchor="ctr"/>
            <a:lstStyle/>
            <a:p>
              <a:endParaRPr lang="en-US"/>
            </a:p>
          </p:txBody>
        </p:sp>
        <p:sp>
          <p:nvSpPr>
            <p:cNvPr id="21818" name="Freeform 193"/>
            <p:cNvSpPr>
              <a:spLocks/>
            </p:cNvSpPr>
            <p:nvPr/>
          </p:nvSpPr>
          <p:spPr bwMode="auto">
            <a:xfrm>
              <a:off x="1911" y="954"/>
              <a:ext cx="65" cy="20"/>
            </a:xfrm>
            <a:custGeom>
              <a:avLst/>
              <a:gdLst>
                <a:gd name="T0" fmla="*/ 60 w 65"/>
                <a:gd name="T1" fmla="*/ 19 h 20"/>
                <a:gd name="T2" fmla="*/ 5 w 65"/>
                <a:gd name="T3" fmla="*/ 11 h 20"/>
                <a:gd name="T4" fmla="*/ 0 w 65"/>
                <a:gd name="T5" fmla="*/ 11 h 20"/>
                <a:gd name="T6" fmla="*/ 5 w 65"/>
                <a:gd name="T7" fmla="*/ 11 h 20"/>
                <a:gd name="T8" fmla="*/ 8 w 65"/>
                <a:gd name="T9" fmla="*/ 13 h 20"/>
                <a:gd name="T10" fmla="*/ 40 w 65"/>
                <a:gd name="T11" fmla="*/ 15 h 20"/>
                <a:gd name="T12" fmla="*/ 45 w 65"/>
                <a:gd name="T13" fmla="*/ 6 h 20"/>
                <a:gd name="T14" fmla="*/ 52 w 65"/>
                <a:gd name="T15" fmla="*/ 0 h 20"/>
                <a:gd name="T16" fmla="*/ 52 w 65"/>
                <a:gd name="T17" fmla="*/ 10 h 20"/>
                <a:gd name="T18" fmla="*/ 58 w 65"/>
                <a:gd name="T19" fmla="*/ 6 h 20"/>
                <a:gd name="T20" fmla="*/ 53 w 65"/>
                <a:gd name="T21" fmla="*/ 18 h 20"/>
                <a:gd name="T22" fmla="*/ 64 w 65"/>
                <a:gd name="T23" fmla="*/ 19 h 20"/>
                <a:gd name="T24" fmla="*/ 60 w 65"/>
                <a:gd name="T25" fmla="*/ 19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20"/>
                <a:gd name="T41" fmla="*/ 65 w 65"/>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20">
                  <a:moveTo>
                    <a:pt x="60" y="19"/>
                  </a:moveTo>
                  <a:lnTo>
                    <a:pt x="5" y="11"/>
                  </a:lnTo>
                  <a:lnTo>
                    <a:pt x="0" y="11"/>
                  </a:lnTo>
                  <a:lnTo>
                    <a:pt x="5" y="11"/>
                  </a:lnTo>
                  <a:lnTo>
                    <a:pt x="8" y="13"/>
                  </a:lnTo>
                  <a:lnTo>
                    <a:pt x="40" y="15"/>
                  </a:lnTo>
                  <a:lnTo>
                    <a:pt x="45" y="6"/>
                  </a:lnTo>
                  <a:lnTo>
                    <a:pt x="52" y="0"/>
                  </a:lnTo>
                  <a:lnTo>
                    <a:pt x="52" y="10"/>
                  </a:lnTo>
                  <a:lnTo>
                    <a:pt x="58" y="6"/>
                  </a:lnTo>
                  <a:lnTo>
                    <a:pt x="53" y="18"/>
                  </a:lnTo>
                  <a:lnTo>
                    <a:pt x="64" y="19"/>
                  </a:lnTo>
                  <a:lnTo>
                    <a:pt x="60" y="19"/>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819" name="Freeform 194"/>
            <p:cNvSpPr>
              <a:spLocks/>
            </p:cNvSpPr>
            <p:nvPr/>
          </p:nvSpPr>
          <p:spPr bwMode="auto">
            <a:xfrm>
              <a:off x="1904" y="954"/>
              <a:ext cx="20" cy="20"/>
            </a:xfrm>
            <a:custGeom>
              <a:avLst/>
              <a:gdLst>
                <a:gd name="T0" fmla="*/ 0 w 20"/>
                <a:gd name="T1" fmla="*/ 0 h 20"/>
                <a:gd name="T2" fmla="*/ 0 w 20"/>
                <a:gd name="T3" fmla="*/ 7 h 20"/>
                <a:gd name="T4" fmla="*/ 19 w 20"/>
                <a:gd name="T5" fmla="*/ 19 h 20"/>
                <a:gd name="T6" fmla="*/ 0 w 20"/>
                <a:gd name="T7" fmla="*/ 0 h 20"/>
                <a:gd name="T8" fmla="*/ 0 60000 65536"/>
                <a:gd name="T9" fmla="*/ 0 60000 65536"/>
                <a:gd name="T10" fmla="*/ 0 60000 65536"/>
                <a:gd name="T11" fmla="*/ 0 60000 65536"/>
                <a:gd name="T12" fmla="*/ 0 w 20"/>
                <a:gd name="T13" fmla="*/ 0 h 20"/>
                <a:gd name="T14" fmla="*/ 20 w 20"/>
                <a:gd name="T15" fmla="*/ 20 h 20"/>
              </a:gdLst>
              <a:ahLst/>
              <a:cxnLst>
                <a:cxn ang="T8">
                  <a:pos x="T0" y="T1"/>
                </a:cxn>
                <a:cxn ang="T9">
                  <a:pos x="T2" y="T3"/>
                </a:cxn>
                <a:cxn ang="T10">
                  <a:pos x="T4" y="T5"/>
                </a:cxn>
                <a:cxn ang="T11">
                  <a:pos x="T6" y="T7"/>
                </a:cxn>
              </a:cxnLst>
              <a:rect l="T12" t="T13" r="T14" b="T15"/>
              <a:pathLst>
                <a:path w="20" h="20">
                  <a:moveTo>
                    <a:pt x="0" y="0"/>
                  </a:moveTo>
                  <a:lnTo>
                    <a:pt x="0" y="7"/>
                  </a:lnTo>
                  <a:lnTo>
                    <a:pt x="19" y="19"/>
                  </a:lnTo>
                  <a:lnTo>
                    <a:pt x="0"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820" name="Freeform 195"/>
            <p:cNvSpPr>
              <a:spLocks/>
            </p:cNvSpPr>
            <p:nvPr/>
          </p:nvSpPr>
          <p:spPr bwMode="auto">
            <a:xfrm>
              <a:off x="1904" y="953"/>
              <a:ext cx="20" cy="20"/>
            </a:xfrm>
            <a:custGeom>
              <a:avLst/>
              <a:gdLst>
                <a:gd name="T0" fmla="*/ 0 w 20"/>
                <a:gd name="T1" fmla="*/ 15 h 20"/>
                <a:gd name="T2" fmla="*/ 19 w 20"/>
                <a:gd name="T3" fmla="*/ 0 h 20"/>
                <a:gd name="T4" fmla="*/ 17 w 20"/>
                <a:gd name="T5" fmla="*/ 19 h 20"/>
                <a:gd name="T6" fmla="*/ 0 w 20"/>
                <a:gd name="T7" fmla="*/ 15 h 20"/>
                <a:gd name="T8" fmla="*/ 0 60000 65536"/>
                <a:gd name="T9" fmla="*/ 0 60000 65536"/>
                <a:gd name="T10" fmla="*/ 0 60000 65536"/>
                <a:gd name="T11" fmla="*/ 0 60000 65536"/>
                <a:gd name="T12" fmla="*/ 0 w 20"/>
                <a:gd name="T13" fmla="*/ 0 h 20"/>
                <a:gd name="T14" fmla="*/ 20 w 20"/>
                <a:gd name="T15" fmla="*/ 20 h 20"/>
              </a:gdLst>
              <a:ahLst/>
              <a:cxnLst>
                <a:cxn ang="T8">
                  <a:pos x="T0" y="T1"/>
                </a:cxn>
                <a:cxn ang="T9">
                  <a:pos x="T2" y="T3"/>
                </a:cxn>
                <a:cxn ang="T10">
                  <a:pos x="T4" y="T5"/>
                </a:cxn>
                <a:cxn ang="T11">
                  <a:pos x="T6" y="T7"/>
                </a:cxn>
              </a:cxnLst>
              <a:rect l="T12" t="T13" r="T14" b="T15"/>
              <a:pathLst>
                <a:path w="20" h="20">
                  <a:moveTo>
                    <a:pt x="0" y="15"/>
                  </a:moveTo>
                  <a:lnTo>
                    <a:pt x="19" y="0"/>
                  </a:lnTo>
                  <a:lnTo>
                    <a:pt x="17" y="19"/>
                  </a:lnTo>
                  <a:lnTo>
                    <a:pt x="0" y="15"/>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821" name="Freeform 196"/>
            <p:cNvSpPr>
              <a:spLocks/>
            </p:cNvSpPr>
            <p:nvPr/>
          </p:nvSpPr>
          <p:spPr bwMode="auto">
            <a:xfrm>
              <a:off x="2064" y="1034"/>
              <a:ext cx="77" cy="20"/>
            </a:xfrm>
            <a:custGeom>
              <a:avLst/>
              <a:gdLst>
                <a:gd name="T0" fmla="*/ 68 w 77"/>
                <a:gd name="T1" fmla="*/ 0 h 20"/>
                <a:gd name="T2" fmla="*/ 66 w 77"/>
                <a:gd name="T3" fmla="*/ 6 h 20"/>
                <a:gd name="T4" fmla="*/ 76 w 77"/>
                <a:gd name="T5" fmla="*/ 4 h 20"/>
                <a:gd name="T6" fmla="*/ 70 w 77"/>
                <a:gd name="T7" fmla="*/ 8 h 20"/>
                <a:gd name="T8" fmla="*/ 72 w 77"/>
                <a:gd name="T9" fmla="*/ 14 h 20"/>
                <a:gd name="T10" fmla="*/ 66 w 77"/>
                <a:gd name="T11" fmla="*/ 18 h 20"/>
                <a:gd name="T12" fmla="*/ 57 w 77"/>
                <a:gd name="T13" fmla="*/ 6 h 20"/>
                <a:gd name="T14" fmla="*/ 16 w 77"/>
                <a:gd name="T15" fmla="*/ 13 h 20"/>
                <a:gd name="T16" fmla="*/ 14 w 77"/>
                <a:gd name="T17" fmla="*/ 19 h 20"/>
                <a:gd name="T18" fmla="*/ 10 w 77"/>
                <a:gd name="T19" fmla="*/ 12 h 20"/>
                <a:gd name="T20" fmla="*/ 0 w 77"/>
                <a:gd name="T21" fmla="*/ 11 h 20"/>
                <a:gd name="T22" fmla="*/ 64 w 77"/>
                <a:gd name="T23" fmla="*/ 8 h 20"/>
                <a:gd name="T24" fmla="*/ 63 w 77"/>
                <a:gd name="T25" fmla="*/ 6 h 20"/>
                <a:gd name="T26" fmla="*/ 57 w 77"/>
                <a:gd name="T27" fmla="*/ 4 h 20"/>
                <a:gd name="T28" fmla="*/ 62 w 77"/>
                <a:gd name="T29" fmla="*/ 1 h 20"/>
                <a:gd name="T30" fmla="*/ 68 w 77"/>
                <a:gd name="T31" fmla="*/ 0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7"/>
                <a:gd name="T49" fmla="*/ 0 h 20"/>
                <a:gd name="T50" fmla="*/ 77 w 77"/>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7" h="20">
                  <a:moveTo>
                    <a:pt x="68" y="0"/>
                  </a:moveTo>
                  <a:lnTo>
                    <a:pt x="66" y="6"/>
                  </a:lnTo>
                  <a:lnTo>
                    <a:pt x="76" y="4"/>
                  </a:lnTo>
                  <a:lnTo>
                    <a:pt x="70" y="8"/>
                  </a:lnTo>
                  <a:lnTo>
                    <a:pt x="72" y="14"/>
                  </a:lnTo>
                  <a:lnTo>
                    <a:pt x="66" y="18"/>
                  </a:lnTo>
                  <a:lnTo>
                    <a:pt x="57" y="6"/>
                  </a:lnTo>
                  <a:lnTo>
                    <a:pt x="16" y="13"/>
                  </a:lnTo>
                  <a:lnTo>
                    <a:pt x="14" y="19"/>
                  </a:lnTo>
                  <a:lnTo>
                    <a:pt x="10" y="12"/>
                  </a:lnTo>
                  <a:lnTo>
                    <a:pt x="0" y="11"/>
                  </a:lnTo>
                  <a:lnTo>
                    <a:pt x="64" y="8"/>
                  </a:lnTo>
                  <a:lnTo>
                    <a:pt x="63" y="6"/>
                  </a:lnTo>
                  <a:lnTo>
                    <a:pt x="57" y="4"/>
                  </a:lnTo>
                  <a:lnTo>
                    <a:pt x="62" y="1"/>
                  </a:lnTo>
                  <a:lnTo>
                    <a:pt x="68"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822" name="Freeform 197"/>
            <p:cNvSpPr>
              <a:spLocks/>
            </p:cNvSpPr>
            <p:nvPr/>
          </p:nvSpPr>
          <p:spPr bwMode="auto">
            <a:xfrm>
              <a:off x="2062" y="1041"/>
              <a:ext cx="67" cy="20"/>
            </a:xfrm>
            <a:custGeom>
              <a:avLst/>
              <a:gdLst>
                <a:gd name="T0" fmla="*/ 0 w 67"/>
                <a:gd name="T1" fmla="*/ 19 h 20"/>
                <a:gd name="T2" fmla="*/ 13 w 67"/>
                <a:gd name="T3" fmla="*/ 15 h 20"/>
                <a:gd name="T4" fmla="*/ 66 w 67"/>
                <a:gd name="T5" fmla="*/ 0 h 20"/>
                <a:gd name="T6" fmla="*/ 0 60000 65536"/>
                <a:gd name="T7" fmla="*/ 0 60000 65536"/>
                <a:gd name="T8" fmla="*/ 0 60000 65536"/>
                <a:gd name="T9" fmla="*/ 0 w 67"/>
                <a:gd name="T10" fmla="*/ 0 h 20"/>
                <a:gd name="T11" fmla="*/ 67 w 67"/>
                <a:gd name="T12" fmla="*/ 20 h 20"/>
              </a:gdLst>
              <a:ahLst/>
              <a:cxnLst>
                <a:cxn ang="T6">
                  <a:pos x="T0" y="T1"/>
                </a:cxn>
                <a:cxn ang="T7">
                  <a:pos x="T2" y="T3"/>
                </a:cxn>
                <a:cxn ang="T8">
                  <a:pos x="T4" y="T5"/>
                </a:cxn>
              </a:cxnLst>
              <a:rect l="T9" t="T10" r="T11" b="T12"/>
              <a:pathLst>
                <a:path w="67" h="20">
                  <a:moveTo>
                    <a:pt x="0" y="19"/>
                  </a:moveTo>
                  <a:lnTo>
                    <a:pt x="13" y="15"/>
                  </a:lnTo>
                  <a:lnTo>
                    <a:pt x="66" y="0"/>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21823" name="Freeform 198"/>
            <p:cNvSpPr>
              <a:spLocks/>
            </p:cNvSpPr>
            <p:nvPr/>
          </p:nvSpPr>
          <p:spPr bwMode="auto">
            <a:xfrm>
              <a:off x="2064" y="1046"/>
              <a:ext cx="20" cy="20"/>
            </a:xfrm>
            <a:custGeom>
              <a:avLst/>
              <a:gdLst>
                <a:gd name="T0" fmla="*/ 0 w 20"/>
                <a:gd name="T1" fmla="*/ 19 h 20"/>
                <a:gd name="T2" fmla="*/ 18 w 20"/>
                <a:gd name="T3" fmla="*/ 19 h 20"/>
                <a:gd name="T4" fmla="*/ 19 w 20"/>
                <a:gd name="T5" fmla="*/ 0 h 20"/>
                <a:gd name="T6" fmla="*/ 0 w 20"/>
                <a:gd name="T7" fmla="*/ 19 h 20"/>
                <a:gd name="T8" fmla="*/ 0 60000 65536"/>
                <a:gd name="T9" fmla="*/ 0 60000 65536"/>
                <a:gd name="T10" fmla="*/ 0 60000 65536"/>
                <a:gd name="T11" fmla="*/ 0 60000 65536"/>
                <a:gd name="T12" fmla="*/ 0 w 20"/>
                <a:gd name="T13" fmla="*/ 0 h 20"/>
                <a:gd name="T14" fmla="*/ 20 w 20"/>
                <a:gd name="T15" fmla="*/ 20 h 20"/>
              </a:gdLst>
              <a:ahLst/>
              <a:cxnLst>
                <a:cxn ang="T8">
                  <a:pos x="T0" y="T1"/>
                </a:cxn>
                <a:cxn ang="T9">
                  <a:pos x="T2" y="T3"/>
                </a:cxn>
                <a:cxn ang="T10">
                  <a:pos x="T4" y="T5"/>
                </a:cxn>
                <a:cxn ang="T11">
                  <a:pos x="T6" y="T7"/>
                </a:cxn>
              </a:cxnLst>
              <a:rect l="T12" t="T13" r="T14" b="T15"/>
              <a:pathLst>
                <a:path w="20" h="20">
                  <a:moveTo>
                    <a:pt x="0" y="19"/>
                  </a:moveTo>
                  <a:lnTo>
                    <a:pt x="18" y="19"/>
                  </a:lnTo>
                  <a:lnTo>
                    <a:pt x="19" y="0"/>
                  </a:lnTo>
                  <a:lnTo>
                    <a:pt x="0" y="19"/>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824" name="Freeform 199"/>
            <p:cNvSpPr>
              <a:spLocks/>
            </p:cNvSpPr>
            <p:nvPr/>
          </p:nvSpPr>
          <p:spPr bwMode="auto">
            <a:xfrm>
              <a:off x="1945" y="1019"/>
              <a:ext cx="123" cy="20"/>
            </a:xfrm>
            <a:custGeom>
              <a:avLst/>
              <a:gdLst>
                <a:gd name="T0" fmla="*/ 42 w 123"/>
                <a:gd name="T1" fmla="*/ 0 h 20"/>
                <a:gd name="T2" fmla="*/ 30 w 123"/>
                <a:gd name="T3" fmla="*/ 1 h 20"/>
                <a:gd name="T4" fmla="*/ 21 w 123"/>
                <a:gd name="T5" fmla="*/ 4 h 20"/>
                <a:gd name="T6" fmla="*/ 10 w 123"/>
                <a:gd name="T7" fmla="*/ 5 h 20"/>
                <a:gd name="T8" fmla="*/ 0 w 123"/>
                <a:gd name="T9" fmla="*/ 10 h 20"/>
                <a:gd name="T10" fmla="*/ 6 w 123"/>
                <a:gd name="T11" fmla="*/ 12 h 20"/>
                <a:gd name="T12" fmla="*/ 16 w 123"/>
                <a:gd name="T13" fmla="*/ 15 h 20"/>
                <a:gd name="T14" fmla="*/ 25 w 123"/>
                <a:gd name="T15" fmla="*/ 17 h 20"/>
                <a:gd name="T16" fmla="*/ 31 w 123"/>
                <a:gd name="T17" fmla="*/ 17 h 20"/>
                <a:gd name="T18" fmla="*/ 41 w 123"/>
                <a:gd name="T19" fmla="*/ 18 h 20"/>
                <a:gd name="T20" fmla="*/ 51 w 123"/>
                <a:gd name="T21" fmla="*/ 19 h 20"/>
                <a:gd name="T22" fmla="*/ 63 w 123"/>
                <a:gd name="T23" fmla="*/ 18 h 20"/>
                <a:gd name="T24" fmla="*/ 76 w 123"/>
                <a:gd name="T25" fmla="*/ 19 h 20"/>
                <a:gd name="T26" fmla="*/ 79 w 123"/>
                <a:gd name="T27" fmla="*/ 18 h 20"/>
                <a:gd name="T28" fmla="*/ 98 w 123"/>
                <a:gd name="T29" fmla="*/ 17 h 20"/>
                <a:gd name="T30" fmla="*/ 105 w 123"/>
                <a:gd name="T31" fmla="*/ 13 h 20"/>
                <a:gd name="T32" fmla="*/ 122 w 123"/>
                <a:gd name="T33" fmla="*/ 14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20"/>
                <a:gd name="T53" fmla="*/ 123 w 123"/>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20">
                  <a:moveTo>
                    <a:pt x="42" y="0"/>
                  </a:moveTo>
                  <a:lnTo>
                    <a:pt x="30" y="1"/>
                  </a:lnTo>
                  <a:lnTo>
                    <a:pt x="21" y="4"/>
                  </a:lnTo>
                  <a:lnTo>
                    <a:pt x="10" y="5"/>
                  </a:lnTo>
                  <a:lnTo>
                    <a:pt x="0" y="10"/>
                  </a:lnTo>
                  <a:lnTo>
                    <a:pt x="6" y="12"/>
                  </a:lnTo>
                  <a:lnTo>
                    <a:pt x="16" y="15"/>
                  </a:lnTo>
                  <a:lnTo>
                    <a:pt x="25" y="17"/>
                  </a:lnTo>
                  <a:lnTo>
                    <a:pt x="31" y="17"/>
                  </a:lnTo>
                  <a:lnTo>
                    <a:pt x="41" y="18"/>
                  </a:lnTo>
                  <a:lnTo>
                    <a:pt x="51" y="19"/>
                  </a:lnTo>
                  <a:lnTo>
                    <a:pt x="63" y="18"/>
                  </a:lnTo>
                  <a:lnTo>
                    <a:pt x="76" y="19"/>
                  </a:lnTo>
                  <a:lnTo>
                    <a:pt x="79" y="18"/>
                  </a:lnTo>
                  <a:lnTo>
                    <a:pt x="98" y="17"/>
                  </a:lnTo>
                  <a:lnTo>
                    <a:pt x="105" y="13"/>
                  </a:lnTo>
                  <a:lnTo>
                    <a:pt x="122" y="14"/>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21825" name="Freeform 200"/>
            <p:cNvSpPr>
              <a:spLocks/>
            </p:cNvSpPr>
            <p:nvPr/>
          </p:nvSpPr>
          <p:spPr bwMode="auto">
            <a:xfrm>
              <a:off x="1961" y="996"/>
              <a:ext cx="20" cy="20"/>
            </a:xfrm>
            <a:custGeom>
              <a:avLst/>
              <a:gdLst>
                <a:gd name="T0" fmla="*/ 13 w 20"/>
                <a:gd name="T1" fmla="*/ 0 h 20"/>
                <a:gd name="T2" fmla="*/ 13 w 20"/>
                <a:gd name="T3" fmla="*/ 2 h 20"/>
                <a:gd name="T4" fmla="*/ 12 w 20"/>
                <a:gd name="T5" fmla="*/ 8 h 20"/>
                <a:gd name="T6" fmla="*/ 11 w 20"/>
                <a:gd name="T7" fmla="*/ 10 h 20"/>
                <a:gd name="T8" fmla="*/ 6 w 20"/>
                <a:gd name="T9" fmla="*/ 10 h 20"/>
                <a:gd name="T10" fmla="*/ 0 w 20"/>
                <a:gd name="T11" fmla="*/ 10 h 20"/>
                <a:gd name="T12" fmla="*/ 5 w 20"/>
                <a:gd name="T13" fmla="*/ 14 h 20"/>
                <a:gd name="T14" fmla="*/ 5 w 20"/>
                <a:gd name="T15" fmla="*/ 18 h 20"/>
                <a:gd name="T16" fmla="*/ 11 w 20"/>
                <a:gd name="T17" fmla="*/ 19 h 20"/>
                <a:gd name="T18" fmla="*/ 15 w 20"/>
                <a:gd name="T19" fmla="*/ 15 h 20"/>
                <a:gd name="T20" fmla="*/ 15 w 20"/>
                <a:gd name="T21" fmla="*/ 12 h 20"/>
                <a:gd name="T22" fmla="*/ 18 w 20"/>
                <a:gd name="T23" fmla="*/ 7 h 20"/>
                <a:gd name="T24" fmla="*/ 18 w 20"/>
                <a:gd name="T25" fmla="*/ 5 h 20"/>
                <a:gd name="T26" fmla="*/ 18 w 20"/>
                <a:gd name="T27" fmla="*/ 2 h 20"/>
                <a:gd name="T28" fmla="*/ 19 w 20"/>
                <a:gd name="T29" fmla="*/ 0 h 20"/>
                <a:gd name="T30" fmla="*/ 13 w 20"/>
                <a:gd name="T31" fmla="*/ 0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20"/>
                <a:gd name="T50" fmla="*/ 20 w 20"/>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20">
                  <a:moveTo>
                    <a:pt x="13" y="0"/>
                  </a:moveTo>
                  <a:lnTo>
                    <a:pt x="13" y="2"/>
                  </a:lnTo>
                  <a:lnTo>
                    <a:pt x="12" y="8"/>
                  </a:lnTo>
                  <a:lnTo>
                    <a:pt x="11" y="10"/>
                  </a:lnTo>
                  <a:lnTo>
                    <a:pt x="6" y="10"/>
                  </a:lnTo>
                  <a:lnTo>
                    <a:pt x="0" y="10"/>
                  </a:lnTo>
                  <a:lnTo>
                    <a:pt x="5" y="14"/>
                  </a:lnTo>
                  <a:lnTo>
                    <a:pt x="5" y="18"/>
                  </a:lnTo>
                  <a:lnTo>
                    <a:pt x="11" y="19"/>
                  </a:lnTo>
                  <a:lnTo>
                    <a:pt x="15" y="15"/>
                  </a:lnTo>
                  <a:lnTo>
                    <a:pt x="15" y="12"/>
                  </a:lnTo>
                  <a:lnTo>
                    <a:pt x="18" y="7"/>
                  </a:lnTo>
                  <a:lnTo>
                    <a:pt x="18" y="5"/>
                  </a:lnTo>
                  <a:lnTo>
                    <a:pt x="18" y="2"/>
                  </a:lnTo>
                  <a:lnTo>
                    <a:pt x="19" y="0"/>
                  </a:lnTo>
                  <a:lnTo>
                    <a:pt x="13"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826" name="Freeform 201"/>
            <p:cNvSpPr>
              <a:spLocks/>
            </p:cNvSpPr>
            <p:nvPr/>
          </p:nvSpPr>
          <p:spPr bwMode="auto">
            <a:xfrm>
              <a:off x="1945" y="1015"/>
              <a:ext cx="123" cy="26"/>
            </a:xfrm>
            <a:custGeom>
              <a:avLst/>
              <a:gdLst>
                <a:gd name="T0" fmla="*/ 105 w 123"/>
                <a:gd name="T1" fmla="*/ 9 h 26"/>
                <a:gd name="T2" fmla="*/ 74 w 123"/>
                <a:gd name="T3" fmla="*/ 10 h 26"/>
                <a:gd name="T4" fmla="*/ 70 w 123"/>
                <a:gd name="T5" fmla="*/ 9 h 26"/>
                <a:gd name="T6" fmla="*/ 63 w 123"/>
                <a:gd name="T7" fmla="*/ 21 h 26"/>
                <a:gd name="T8" fmla="*/ 65 w 123"/>
                <a:gd name="T9" fmla="*/ 21 h 26"/>
                <a:gd name="T10" fmla="*/ 63 w 123"/>
                <a:gd name="T11" fmla="*/ 21 h 26"/>
                <a:gd name="T12" fmla="*/ 63 w 123"/>
                <a:gd name="T13" fmla="*/ 19 h 26"/>
                <a:gd name="T14" fmla="*/ 70 w 123"/>
                <a:gd name="T15" fmla="*/ 9 h 26"/>
                <a:gd name="T16" fmla="*/ 74 w 123"/>
                <a:gd name="T17" fmla="*/ 10 h 26"/>
                <a:gd name="T18" fmla="*/ 100 w 123"/>
                <a:gd name="T19" fmla="*/ 9 h 26"/>
                <a:gd name="T20" fmla="*/ 79 w 123"/>
                <a:gd name="T21" fmla="*/ 0 h 26"/>
                <a:gd name="T22" fmla="*/ 52 w 123"/>
                <a:gd name="T23" fmla="*/ 0 h 26"/>
                <a:gd name="T24" fmla="*/ 50 w 123"/>
                <a:gd name="T25" fmla="*/ 0 h 26"/>
                <a:gd name="T26" fmla="*/ 42 w 123"/>
                <a:gd name="T27" fmla="*/ 4 h 26"/>
                <a:gd name="T28" fmla="*/ 46 w 123"/>
                <a:gd name="T29" fmla="*/ 4 h 26"/>
                <a:gd name="T30" fmla="*/ 48 w 123"/>
                <a:gd name="T31" fmla="*/ 6 h 26"/>
                <a:gd name="T32" fmla="*/ 52 w 123"/>
                <a:gd name="T33" fmla="*/ 8 h 26"/>
                <a:gd name="T34" fmla="*/ 54 w 123"/>
                <a:gd name="T35" fmla="*/ 9 h 26"/>
                <a:gd name="T36" fmla="*/ 29 w 123"/>
                <a:gd name="T37" fmla="*/ 13 h 26"/>
                <a:gd name="T38" fmla="*/ 16 w 123"/>
                <a:gd name="T39" fmla="*/ 14 h 26"/>
                <a:gd name="T40" fmla="*/ 0 w 123"/>
                <a:gd name="T41" fmla="*/ 15 h 26"/>
                <a:gd name="T42" fmla="*/ 5 w 123"/>
                <a:gd name="T43" fmla="*/ 18 h 26"/>
                <a:gd name="T44" fmla="*/ 14 w 123"/>
                <a:gd name="T45" fmla="*/ 21 h 26"/>
                <a:gd name="T46" fmla="*/ 28 w 123"/>
                <a:gd name="T47" fmla="*/ 23 h 26"/>
                <a:gd name="T48" fmla="*/ 40 w 123"/>
                <a:gd name="T49" fmla="*/ 25 h 26"/>
                <a:gd name="T50" fmla="*/ 51 w 123"/>
                <a:gd name="T51" fmla="*/ 25 h 26"/>
                <a:gd name="T52" fmla="*/ 52 w 123"/>
                <a:gd name="T53" fmla="*/ 25 h 26"/>
                <a:gd name="T54" fmla="*/ 75 w 123"/>
                <a:gd name="T55" fmla="*/ 25 h 26"/>
                <a:gd name="T56" fmla="*/ 79 w 123"/>
                <a:gd name="T57" fmla="*/ 24 h 26"/>
                <a:gd name="T58" fmla="*/ 98 w 123"/>
                <a:gd name="T59" fmla="*/ 23 h 26"/>
                <a:gd name="T60" fmla="*/ 105 w 123"/>
                <a:gd name="T61" fmla="*/ 19 h 26"/>
                <a:gd name="T62" fmla="*/ 122 w 123"/>
                <a:gd name="T63" fmla="*/ 20 h 26"/>
                <a:gd name="T64" fmla="*/ 105 w 123"/>
                <a:gd name="T65" fmla="*/ 9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3"/>
                <a:gd name="T100" fmla="*/ 0 h 26"/>
                <a:gd name="T101" fmla="*/ 123 w 123"/>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3" h="26">
                  <a:moveTo>
                    <a:pt x="105" y="9"/>
                  </a:moveTo>
                  <a:lnTo>
                    <a:pt x="74" y="10"/>
                  </a:lnTo>
                  <a:lnTo>
                    <a:pt x="70" y="9"/>
                  </a:lnTo>
                  <a:lnTo>
                    <a:pt x="63" y="21"/>
                  </a:lnTo>
                  <a:lnTo>
                    <a:pt x="65" y="21"/>
                  </a:lnTo>
                  <a:lnTo>
                    <a:pt x="63" y="21"/>
                  </a:lnTo>
                  <a:lnTo>
                    <a:pt x="63" y="19"/>
                  </a:lnTo>
                  <a:lnTo>
                    <a:pt x="70" y="9"/>
                  </a:lnTo>
                  <a:lnTo>
                    <a:pt x="74" y="10"/>
                  </a:lnTo>
                  <a:lnTo>
                    <a:pt x="100" y="9"/>
                  </a:lnTo>
                  <a:lnTo>
                    <a:pt x="79" y="0"/>
                  </a:lnTo>
                  <a:lnTo>
                    <a:pt x="52" y="0"/>
                  </a:lnTo>
                  <a:lnTo>
                    <a:pt x="50" y="0"/>
                  </a:lnTo>
                  <a:lnTo>
                    <a:pt x="42" y="4"/>
                  </a:lnTo>
                  <a:lnTo>
                    <a:pt x="46" y="4"/>
                  </a:lnTo>
                  <a:lnTo>
                    <a:pt x="48" y="6"/>
                  </a:lnTo>
                  <a:lnTo>
                    <a:pt x="52" y="8"/>
                  </a:lnTo>
                  <a:lnTo>
                    <a:pt x="54" y="9"/>
                  </a:lnTo>
                  <a:lnTo>
                    <a:pt x="29" y="13"/>
                  </a:lnTo>
                  <a:lnTo>
                    <a:pt x="16" y="14"/>
                  </a:lnTo>
                  <a:lnTo>
                    <a:pt x="0" y="15"/>
                  </a:lnTo>
                  <a:lnTo>
                    <a:pt x="5" y="18"/>
                  </a:lnTo>
                  <a:lnTo>
                    <a:pt x="14" y="21"/>
                  </a:lnTo>
                  <a:lnTo>
                    <a:pt x="28" y="23"/>
                  </a:lnTo>
                  <a:lnTo>
                    <a:pt x="40" y="25"/>
                  </a:lnTo>
                  <a:lnTo>
                    <a:pt x="51" y="25"/>
                  </a:lnTo>
                  <a:lnTo>
                    <a:pt x="52" y="25"/>
                  </a:lnTo>
                  <a:lnTo>
                    <a:pt x="75" y="25"/>
                  </a:lnTo>
                  <a:lnTo>
                    <a:pt x="79" y="24"/>
                  </a:lnTo>
                  <a:lnTo>
                    <a:pt x="98" y="23"/>
                  </a:lnTo>
                  <a:lnTo>
                    <a:pt x="105" y="19"/>
                  </a:lnTo>
                  <a:lnTo>
                    <a:pt x="122" y="20"/>
                  </a:lnTo>
                  <a:lnTo>
                    <a:pt x="105" y="9"/>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827" name="Freeform 202"/>
            <p:cNvSpPr>
              <a:spLocks/>
            </p:cNvSpPr>
            <p:nvPr/>
          </p:nvSpPr>
          <p:spPr bwMode="auto">
            <a:xfrm>
              <a:off x="1978" y="1007"/>
              <a:ext cx="93" cy="28"/>
            </a:xfrm>
            <a:custGeom>
              <a:avLst/>
              <a:gdLst>
                <a:gd name="T0" fmla="*/ 17 w 93"/>
                <a:gd name="T1" fmla="*/ 0 h 28"/>
                <a:gd name="T2" fmla="*/ 17 w 93"/>
                <a:gd name="T3" fmla="*/ 2 h 28"/>
                <a:gd name="T4" fmla="*/ 16 w 93"/>
                <a:gd name="T5" fmla="*/ 7 h 28"/>
                <a:gd name="T6" fmla="*/ 7 w 93"/>
                <a:gd name="T7" fmla="*/ 7 h 28"/>
                <a:gd name="T8" fmla="*/ 4 w 93"/>
                <a:gd name="T9" fmla="*/ 9 h 28"/>
                <a:gd name="T10" fmla="*/ 0 w 93"/>
                <a:gd name="T11" fmla="*/ 12 h 28"/>
                <a:gd name="T12" fmla="*/ 2 w 93"/>
                <a:gd name="T13" fmla="*/ 12 h 28"/>
                <a:gd name="T14" fmla="*/ 6 w 93"/>
                <a:gd name="T15" fmla="*/ 14 h 28"/>
                <a:gd name="T16" fmla="*/ 16 w 93"/>
                <a:gd name="T17" fmla="*/ 7 h 28"/>
                <a:gd name="T18" fmla="*/ 18 w 93"/>
                <a:gd name="T19" fmla="*/ 7 h 28"/>
                <a:gd name="T20" fmla="*/ 23 w 93"/>
                <a:gd name="T21" fmla="*/ 10 h 28"/>
                <a:gd name="T22" fmla="*/ 67 w 93"/>
                <a:gd name="T23" fmla="*/ 20 h 28"/>
                <a:gd name="T24" fmla="*/ 92 w 93"/>
                <a:gd name="T25" fmla="*/ 27 h 28"/>
                <a:gd name="T26" fmla="*/ 17 w 93"/>
                <a:gd name="T27" fmla="*/ 0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3"/>
                <a:gd name="T43" fmla="*/ 0 h 28"/>
                <a:gd name="T44" fmla="*/ 93 w 93"/>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3" h="28">
                  <a:moveTo>
                    <a:pt x="17" y="0"/>
                  </a:moveTo>
                  <a:lnTo>
                    <a:pt x="17" y="2"/>
                  </a:lnTo>
                  <a:lnTo>
                    <a:pt x="16" y="7"/>
                  </a:lnTo>
                  <a:lnTo>
                    <a:pt x="7" y="7"/>
                  </a:lnTo>
                  <a:lnTo>
                    <a:pt x="4" y="9"/>
                  </a:lnTo>
                  <a:lnTo>
                    <a:pt x="0" y="12"/>
                  </a:lnTo>
                  <a:lnTo>
                    <a:pt x="2" y="12"/>
                  </a:lnTo>
                  <a:lnTo>
                    <a:pt x="6" y="14"/>
                  </a:lnTo>
                  <a:lnTo>
                    <a:pt x="16" y="7"/>
                  </a:lnTo>
                  <a:lnTo>
                    <a:pt x="18" y="7"/>
                  </a:lnTo>
                  <a:lnTo>
                    <a:pt x="23" y="10"/>
                  </a:lnTo>
                  <a:lnTo>
                    <a:pt x="67" y="20"/>
                  </a:lnTo>
                  <a:lnTo>
                    <a:pt x="92" y="27"/>
                  </a:lnTo>
                  <a:lnTo>
                    <a:pt x="17"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828" name="Line 203"/>
            <p:cNvSpPr>
              <a:spLocks noChangeShapeType="1"/>
            </p:cNvSpPr>
            <p:nvPr/>
          </p:nvSpPr>
          <p:spPr bwMode="auto">
            <a:xfrm>
              <a:off x="1974" y="1015"/>
              <a:ext cx="3" cy="0"/>
            </a:xfrm>
            <a:prstGeom prst="line">
              <a:avLst/>
            </a:prstGeom>
            <a:noFill/>
            <a:ln w="12700">
              <a:solidFill>
                <a:srgbClr val="000000"/>
              </a:solidFill>
              <a:round/>
              <a:headEnd/>
              <a:tailEnd/>
            </a:ln>
          </p:spPr>
          <p:txBody>
            <a:bodyPr wrap="none" anchor="ctr"/>
            <a:lstStyle/>
            <a:p>
              <a:endParaRPr lang="en-US"/>
            </a:p>
          </p:txBody>
        </p:sp>
        <p:sp>
          <p:nvSpPr>
            <p:cNvPr id="21829" name="Freeform 204"/>
            <p:cNvSpPr>
              <a:spLocks/>
            </p:cNvSpPr>
            <p:nvPr/>
          </p:nvSpPr>
          <p:spPr bwMode="auto">
            <a:xfrm>
              <a:off x="2042" y="958"/>
              <a:ext cx="126" cy="72"/>
            </a:xfrm>
            <a:custGeom>
              <a:avLst/>
              <a:gdLst>
                <a:gd name="T0" fmla="*/ 125 w 126"/>
                <a:gd name="T1" fmla="*/ 71 h 72"/>
                <a:gd name="T2" fmla="*/ 68 w 126"/>
                <a:gd name="T3" fmla="*/ 53 h 72"/>
                <a:gd name="T4" fmla="*/ 85 w 126"/>
                <a:gd name="T5" fmla="*/ 53 h 72"/>
                <a:gd name="T6" fmla="*/ 85 w 126"/>
                <a:gd name="T7" fmla="*/ 51 h 72"/>
                <a:gd name="T8" fmla="*/ 81 w 126"/>
                <a:gd name="T9" fmla="*/ 47 h 72"/>
                <a:gd name="T10" fmla="*/ 79 w 126"/>
                <a:gd name="T11" fmla="*/ 47 h 72"/>
                <a:gd name="T12" fmla="*/ 76 w 126"/>
                <a:gd name="T13" fmla="*/ 43 h 72"/>
                <a:gd name="T14" fmla="*/ 53 w 126"/>
                <a:gd name="T15" fmla="*/ 42 h 72"/>
                <a:gd name="T16" fmla="*/ 89 w 126"/>
                <a:gd name="T17" fmla="*/ 1 h 72"/>
                <a:gd name="T18" fmla="*/ 69 w 126"/>
                <a:gd name="T19" fmla="*/ 0 h 72"/>
                <a:gd name="T20" fmla="*/ 0 w 126"/>
                <a:gd name="T21" fmla="*/ 37 h 72"/>
                <a:gd name="T22" fmla="*/ 24 w 126"/>
                <a:gd name="T23" fmla="*/ 48 h 72"/>
                <a:gd name="T24" fmla="*/ 40 w 126"/>
                <a:gd name="T25" fmla="*/ 54 h 72"/>
                <a:gd name="T26" fmla="*/ 56 w 126"/>
                <a:gd name="T27" fmla="*/ 53 h 72"/>
                <a:gd name="T28" fmla="*/ 108 w 126"/>
                <a:gd name="T29" fmla="*/ 71 h 72"/>
                <a:gd name="T30" fmla="*/ 125 w 126"/>
                <a:gd name="T31" fmla="*/ 71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6"/>
                <a:gd name="T49" fmla="*/ 0 h 72"/>
                <a:gd name="T50" fmla="*/ 126 w 126"/>
                <a:gd name="T51" fmla="*/ 72 h 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6" h="72">
                  <a:moveTo>
                    <a:pt x="125" y="71"/>
                  </a:moveTo>
                  <a:lnTo>
                    <a:pt x="68" y="53"/>
                  </a:lnTo>
                  <a:lnTo>
                    <a:pt x="85" y="53"/>
                  </a:lnTo>
                  <a:lnTo>
                    <a:pt x="85" y="51"/>
                  </a:lnTo>
                  <a:lnTo>
                    <a:pt x="81" y="47"/>
                  </a:lnTo>
                  <a:lnTo>
                    <a:pt x="79" y="47"/>
                  </a:lnTo>
                  <a:lnTo>
                    <a:pt x="76" y="43"/>
                  </a:lnTo>
                  <a:lnTo>
                    <a:pt x="53" y="42"/>
                  </a:lnTo>
                  <a:lnTo>
                    <a:pt x="89" y="1"/>
                  </a:lnTo>
                  <a:lnTo>
                    <a:pt x="69" y="0"/>
                  </a:lnTo>
                  <a:lnTo>
                    <a:pt x="0" y="37"/>
                  </a:lnTo>
                  <a:lnTo>
                    <a:pt x="24" y="48"/>
                  </a:lnTo>
                  <a:lnTo>
                    <a:pt x="40" y="54"/>
                  </a:lnTo>
                  <a:lnTo>
                    <a:pt x="56" y="53"/>
                  </a:lnTo>
                  <a:lnTo>
                    <a:pt x="108" y="71"/>
                  </a:lnTo>
                  <a:lnTo>
                    <a:pt x="125" y="71"/>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830" name="Freeform 205"/>
            <p:cNvSpPr>
              <a:spLocks/>
            </p:cNvSpPr>
            <p:nvPr/>
          </p:nvSpPr>
          <p:spPr bwMode="auto">
            <a:xfrm>
              <a:off x="1709" y="965"/>
              <a:ext cx="353" cy="33"/>
            </a:xfrm>
            <a:custGeom>
              <a:avLst/>
              <a:gdLst>
                <a:gd name="T0" fmla="*/ 0 w 353"/>
                <a:gd name="T1" fmla="*/ 11 h 33"/>
                <a:gd name="T2" fmla="*/ 22 w 353"/>
                <a:gd name="T3" fmla="*/ 11 h 33"/>
                <a:gd name="T4" fmla="*/ 51 w 353"/>
                <a:gd name="T5" fmla="*/ 5 h 33"/>
                <a:gd name="T6" fmla="*/ 69 w 353"/>
                <a:gd name="T7" fmla="*/ 4 h 33"/>
                <a:gd name="T8" fmla="*/ 115 w 353"/>
                <a:gd name="T9" fmla="*/ 1 h 33"/>
                <a:gd name="T10" fmla="*/ 138 w 353"/>
                <a:gd name="T11" fmla="*/ 0 h 33"/>
                <a:gd name="T12" fmla="*/ 179 w 353"/>
                <a:gd name="T13" fmla="*/ 1 h 33"/>
                <a:gd name="T14" fmla="*/ 227 w 353"/>
                <a:gd name="T15" fmla="*/ 2 h 33"/>
                <a:gd name="T16" fmla="*/ 272 w 353"/>
                <a:gd name="T17" fmla="*/ 8 h 33"/>
                <a:gd name="T18" fmla="*/ 305 w 353"/>
                <a:gd name="T19" fmla="*/ 13 h 33"/>
                <a:gd name="T20" fmla="*/ 329 w 353"/>
                <a:gd name="T21" fmla="*/ 17 h 33"/>
                <a:gd name="T22" fmla="*/ 352 w 353"/>
                <a:gd name="T23" fmla="*/ 21 h 33"/>
                <a:gd name="T24" fmla="*/ 329 w 353"/>
                <a:gd name="T25" fmla="*/ 20 h 33"/>
                <a:gd name="T26" fmla="*/ 313 w 353"/>
                <a:gd name="T27" fmla="*/ 21 h 33"/>
                <a:gd name="T28" fmla="*/ 287 w 353"/>
                <a:gd name="T29" fmla="*/ 23 h 33"/>
                <a:gd name="T30" fmla="*/ 273 w 353"/>
                <a:gd name="T31" fmla="*/ 23 h 33"/>
                <a:gd name="T32" fmla="*/ 248 w 353"/>
                <a:gd name="T33" fmla="*/ 20 h 33"/>
                <a:gd name="T34" fmla="*/ 223 w 353"/>
                <a:gd name="T35" fmla="*/ 17 h 33"/>
                <a:gd name="T36" fmla="*/ 183 w 353"/>
                <a:gd name="T37" fmla="*/ 8 h 33"/>
                <a:gd name="T38" fmla="*/ 163 w 353"/>
                <a:gd name="T39" fmla="*/ 7 h 33"/>
                <a:gd name="T40" fmla="*/ 114 w 353"/>
                <a:gd name="T41" fmla="*/ 8 h 33"/>
                <a:gd name="T42" fmla="*/ 146 w 353"/>
                <a:gd name="T43" fmla="*/ 11 h 33"/>
                <a:gd name="T44" fmla="*/ 162 w 353"/>
                <a:gd name="T45" fmla="*/ 12 h 33"/>
                <a:gd name="T46" fmla="*/ 187 w 353"/>
                <a:gd name="T47" fmla="*/ 17 h 33"/>
                <a:gd name="T48" fmla="*/ 209 w 353"/>
                <a:gd name="T49" fmla="*/ 24 h 33"/>
                <a:gd name="T50" fmla="*/ 224 w 353"/>
                <a:gd name="T51" fmla="*/ 28 h 33"/>
                <a:gd name="T52" fmla="*/ 237 w 353"/>
                <a:gd name="T53" fmla="*/ 28 h 33"/>
                <a:gd name="T54" fmla="*/ 254 w 353"/>
                <a:gd name="T55" fmla="*/ 30 h 33"/>
                <a:gd name="T56" fmla="*/ 276 w 353"/>
                <a:gd name="T57" fmla="*/ 32 h 33"/>
                <a:gd name="T58" fmla="*/ 302 w 353"/>
                <a:gd name="T59" fmla="*/ 28 h 33"/>
                <a:gd name="T60" fmla="*/ 279 w 353"/>
                <a:gd name="T61" fmla="*/ 32 h 33"/>
                <a:gd name="T62" fmla="*/ 264 w 353"/>
                <a:gd name="T63" fmla="*/ 31 h 33"/>
                <a:gd name="T64" fmla="*/ 244 w 353"/>
                <a:gd name="T65" fmla="*/ 28 h 33"/>
                <a:gd name="T66" fmla="*/ 237 w 353"/>
                <a:gd name="T67" fmla="*/ 28 h 33"/>
                <a:gd name="T68" fmla="*/ 219 w 353"/>
                <a:gd name="T69" fmla="*/ 27 h 33"/>
                <a:gd name="T70" fmla="*/ 196 w 353"/>
                <a:gd name="T71" fmla="*/ 23 h 33"/>
                <a:gd name="T72" fmla="*/ 172 w 353"/>
                <a:gd name="T73" fmla="*/ 19 h 33"/>
                <a:gd name="T74" fmla="*/ 142 w 353"/>
                <a:gd name="T75" fmla="*/ 14 h 33"/>
                <a:gd name="T76" fmla="*/ 114 w 353"/>
                <a:gd name="T77" fmla="*/ 11 h 33"/>
                <a:gd name="T78" fmla="*/ 85 w 353"/>
                <a:gd name="T79" fmla="*/ 9 h 33"/>
                <a:gd name="T80" fmla="*/ 44 w 353"/>
                <a:gd name="T81" fmla="*/ 11 h 33"/>
                <a:gd name="T82" fmla="*/ 0 w 353"/>
                <a:gd name="T83" fmla="*/ 11 h 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53"/>
                <a:gd name="T127" fmla="*/ 0 h 33"/>
                <a:gd name="T128" fmla="*/ 353 w 353"/>
                <a:gd name="T129" fmla="*/ 33 h 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53" h="33">
                  <a:moveTo>
                    <a:pt x="0" y="11"/>
                  </a:moveTo>
                  <a:lnTo>
                    <a:pt x="22" y="11"/>
                  </a:lnTo>
                  <a:lnTo>
                    <a:pt x="51" y="5"/>
                  </a:lnTo>
                  <a:lnTo>
                    <a:pt x="69" y="4"/>
                  </a:lnTo>
                  <a:lnTo>
                    <a:pt x="115" y="1"/>
                  </a:lnTo>
                  <a:lnTo>
                    <a:pt x="138" y="0"/>
                  </a:lnTo>
                  <a:lnTo>
                    <a:pt x="179" y="1"/>
                  </a:lnTo>
                  <a:lnTo>
                    <a:pt x="227" y="2"/>
                  </a:lnTo>
                  <a:lnTo>
                    <a:pt x="272" y="8"/>
                  </a:lnTo>
                  <a:lnTo>
                    <a:pt x="305" y="13"/>
                  </a:lnTo>
                  <a:lnTo>
                    <a:pt x="329" y="17"/>
                  </a:lnTo>
                  <a:lnTo>
                    <a:pt x="352" y="21"/>
                  </a:lnTo>
                  <a:lnTo>
                    <a:pt x="329" y="20"/>
                  </a:lnTo>
                  <a:lnTo>
                    <a:pt x="313" y="21"/>
                  </a:lnTo>
                  <a:lnTo>
                    <a:pt x="287" y="23"/>
                  </a:lnTo>
                  <a:lnTo>
                    <a:pt x="273" y="23"/>
                  </a:lnTo>
                  <a:lnTo>
                    <a:pt x="248" y="20"/>
                  </a:lnTo>
                  <a:lnTo>
                    <a:pt x="223" y="17"/>
                  </a:lnTo>
                  <a:lnTo>
                    <a:pt x="183" y="8"/>
                  </a:lnTo>
                  <a:lnTo>
                    <a:pt x="163" y="7"/>
                  </a:lnTo>
                  <a:lnTo>
                    <a:pt x="114" y="8"/>
                  </a:lnTo>
                  <a:lnTo>
                    <a:pt x="146" y="11"/>
                  </a:lnTo>
                  <a:lnTo>
                    <a:pt x="162" y="12"/>
                  </a:lnTo>
                  <a:lnTo>
                    <a:pt x="187" y="17"/>
                  </a:lnTo>
                  <a:lnTo>
                    <a:pt x="209" y="24"/>
                  </a:lnTo>
                  <a:lnTo>
                    <a:pt x="224" y="28"/>
                  </a:lnTo>
                  <a:lnTo>
                    <a:pt x="237" y="28"/>
                  </a:lnTo>
                  <a:lnTo>
                    <a:pt x="254" y="30"/>
                  </a:lnTo>
                  <a:lnTo>
                    <a:pt x="276" y="32"/>
                  </a:lnTo>
                  <a:lnTo>
                    <a:pt x="302" y="28"/>
                  </a:lnTo>
                  <a:lnTo>
                    <a:pt x="279" y="32"/>
                  </a:lnTo>
                  <a:lnTo>
                    <a:pt x="264" y="31"/>
                  </a:lnTo>
                  <a:lnTo>
                    <a:pt x="244" y="28"/>
                  </a:lnTo>
                  <a:lnTo>
                    <a:pt x="237" y="28"/>
                  </a:lnTo>
                  <a:lnTo>
                    <a:pt x="219" y="27"/>
                  </a:lnTo>
                  <a:lnTo>
                    <a:pt x="196" y="23"/>
                  </a:lnTo>
                  <a:lnTo>
                    <a:pt x="172" y="19"/>
                  </a:lnTo>
                  <a:lnTo>
                    <a:pt x="142" y="14"/>
                  </a:lnTo>
                  <a:lnTo>
                    <a:pt x="114" y="11"/>
                  </a:lnTo>
                  <a:lnTo>
                    <a:pt x="85" y="9"/>
                  </a:lnTo>
                  <a:lnTo>
                    <a:pt x="44" y="11"/>
                  </a:lnTo>
                  <a:lnTo>
                    <a:pt x="0" y="11"/>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831" name="Freeform 206"/>
            <p:cNvSpPr>
              <a:spLocks/>
            </p:cNvSpPr>
            <p:nvPr/>
          </p:nvSpPr>
          <p:spPr bwMode="auto">
            <a:xfrm>
              <a:off x="2006" y="990"/>
              <a:ext cx="45" cy="20"/>
            </a:xfrm>
            <a:custGeom>
              <a:avLst/>
              <a:gdLst>
                <a:gd name="T0" fmla="*/ 0 w 45"/>
                <a:gd name="T1" fmla="*/ 4 h 20"/>
                <a:gd name="T2" fmla="*/ 25 w 45"/>
                <a:gd name="T3" fmla="*/ 2 h 20"/>
                <a:gd name="T4" fmla="*/ 32 w 45"/>
                <a:gd name="T5" fmla="*/ 0 h 20"/>
                <a:gd name="T6" fmla="*/ 44 w 45"/>
                <a:gd name="T7" fmla="*/ 5 h 20"/>
                <a:gd name="T8" fmla="*/ 34 w 45"/>
                <a:gd name="T9" fmla="*/ 19 h 20"/>
                <a:gd name="T10" fmla="*/ 27 w 45"/>
                <a:gd name="T11" fmla="*/ 10 h 20"/>
                <a:gd name="T12" fmla="*/ 25 w 45"/>
                <a:gd name="T13" fmla="*/ 12 h 20"/>
                <a:gd name="T14" fmla="*/ 0 w 45"/>
                <a:gd name="T15" fmla="*/ 4 h 20"/>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20"/>
                <a:gd name="T26" fmla="*/ 45 w 45"/>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20">
                  <a:moveTo>
                    <a:pt x="0" y="4"/>
                  </a:moveTo>
                  <a:lnTo>
                    <a:pt x="25" y="2"/>
                  </a:lnTo>
                  <a:lnTo>
                    <a:pt x="32" y="0"/>
                  </a:lnTo>
                  <a:lnTo>
                    <a:pt x="44" y="5"/>
                  </a:lnTo>
                  <a:lnTo>
                    <a:pt x="34" y="19"/>
                  </a:lnTo>
                  <a:lnTo>
                    <a:pt x="27" y="10"/>
                  </a:lnTo>
                  <a:lnTo>
                    <a:pt x="25" y="12"/>
                  </a:lnTo>
                  <a:lnTo>
                    <a:pt x="0" y="4"/>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832" name="Freeform 207"/>
            <p:cNvSpPr>
              <a:spLocks/>
            </p:cNvSpPr>
            <p:nvPr/>
          </p:nvSpPr>
          <p:spPr bwMode="auto">
            <a:xfrm>
              <a:off x="2019" y="937"/>
              <a:ext cx="64" cy="52"/>
            </a:xfrm>
            <a:custGeom>
              <a:avLst/>
              <a:gdLst>
                <a:gd name="T0" fmla="*/ 44 w 64"/>
                <a:gd name="T1" fmla="*/ 51 h 52"/>
                <a:gd name="T2" fmla="*/ 24 w 64"/>
                <a:gd name="T3" fmla="*/ 44 h 52"/>
                <a:gd name="T4" fmla="*/ 0 w 64"/>
                <a:gd name="T5" fmla="*/ 39 h 52"/>
                <a:gd name="T6" fmla="*/ 42 w 64"/>
                <a:gd name="T7" fmla="*/ 0 h 52"/>
                <a:gd name="T8" fmla="*/ 63 w 64"/>
                <a:gd name="T9" fmla="*/ 1 h 52"/>
                <a:gd name="T10" fmla="*/ 51 w 64"/>
                <a:gd name="T11" fmla="*/ 44 h 52"/>
                <a:gd name="T12" fmla="*/ 44 w 64"/>
                <a:gd name="T13" fmla="*/ 51 h 52"/>
                <a:gd name="T14" fmla="*/ 0 60000 65536"/>
                <a:gd name="T15" fmla="*/ 0 60000 65536"/>
                <a:gd name="T16" fmla="*/ 0 60000 65536"/>
                <a:gd name="T17" fmla="*/ 0 60000 65536"/>
                <a:gd name="T18" fmla="*/ 0 60000 65536"/>
                <a:gd name="T19" fmla="*/ 0 60000 65536"/>
                <a:gd name="T20" fmla="*/ 0 60000 65536"/>
                <a:gd name="T21" fmla="*/ 0 w 64"/>
                <a:gd name="T22" fmla="*/ 0 h 52"/>
                <a:gd name="T23" fmla="*/ 64 w 64"/>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52">
                  <a:moveTo>
                    <a:pt x="44" y="51"/>
                  </a:moveTo>
                  <a:lnTo>
                    <a:pt x="24" y="44"/>
                  </a:lnTo>
                  <a:lnTo>
                    <a:pt x="0" y="39"/>
                  </a:lnTo>
                  <a:lnTo>
                    <a:pt x="42" y="0"/>
                  </a:lnTo>
                  <a:lnTo>
                    <a:pt x="63" y="1"/>
                  </a:lnTo>
                  <a:lnTo>
                    <a:pt x="51" y="44"/>
                  </a:lnTo>
                  <a:lnTo>
                    <a:pt x="44" y="51"/>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833" name="Freeform 208"/>
            <p:cNvSpPr>
              <a:spLocks/>
            </p:cNvSpPr>
            <p:nvPr/>
          </p:nvSpPr>
          <p:spPr bwMode="auto">
            <a:xfrm>
              <a:off x="1754" y="966"/>
              <a:ext cx="20" cy="20"/>
            </a:xfrm>
            <a:custGeom>
              <a:avLst/>
              <a:gdLst>
                <a:gd name="T0" fmla="*/ 0 w 20"/>
                <a:gd name="T1" fmla="*/ 10 h 20"/>
                <a:gd name="T2" fmla="*/ 19 w 20"/>
                <a:gd name="T3" fmla="*/ 0 h 20"/>
                <a:gd name="T4" fmla="*/ 18 w 20"/>
                <a:gd name="T5" fmla="*/ 19 h 20"/>
                <a:gd name="T6" fmla="*/ 10 w 20"/>
                <a:gd name="T7" fmla="*/ 5 h 20"/>
                <a:gd name="T8" fmla="*/ 0 w 20"/>
                <a:gd name="T9" fmla="*/ 10 h 20"/>
                <a:gd name="T10" fmla="*/ 0 60000 65536"/>
                <a:gd name="T11" fmla="*/ 0 60000 65536"/>
                <a:gd name="T12" fmla="*/ 0 60000 65536"/>
                <a:gd name="T13" fmla="*/ 0 60000 65536"/>
                <a:gd name="T14" fmla="*/ 0 60000 65536"/>
                <a:gd name="T15" fmla="*/ 0 w 20"/>
                <a:gd name="T16" fmla="*/ 0 h 20"/>
                <a:gd name="T17" fmla="*/ 20 w 20"/>
                <a:gd name="T18" fmla="*/ 20 h 20"/>
              </a:gdLst>
              <a:ahLst/>
              <a:cxnLst>
                <a:cxn ang="T10">
                  <a:pos x="T0" y="T1"/>
                </a:cxn>
                <a:cxn ang="T11">
                  <a:pos x="T2" y="T3"/>
                </a:cxn>
                <a:cxn ang="T12">
                  <a:pos x="T4" y="T5"/>
                </a:cxn>
                <a:cxn ang="T13">
                  <a:pos x="T6" y="T7"/>
                </a:cxn>
                <a:cxn ang="T14">
                  <a:pos x="T8" y="T9"/>
                </a:cxn>
              </a:cxnLst>
              <a:rect l="T15" t="T16" r="T17" b="T18"/>
              <a:pathLst>
                <a:path w="20" h="20">
                  <a:moveTo>
                    <a:pt x="0" y="10"/>
                  </a:moveTo>
                  <a:lnTo>
                    <a:pt x="19" y="0"/>
                  </a:lnTo>
                  <a:lnTo>
                    <a:pt x="18" y="19"/>
                  </a:lnTo>
                  <a:lnTo>
                    <a:pt x="10" y="5"/>
                  </a:lnTo>
                  <a:lnTo>
                    <a:pt x="0" y="1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834" name="Freeform 209"/>
            <p:cNvSpPr>
              <a:spLocks/>
            </p:cNvSpPr>
            <p:nvPr/>
          </p:nvSpPr>
          <p:spPr bwMode="auto">
            <a:xfrm>
              <a:off x="1790" y="990"/>
              <a:ext cx="20" cy="20"/>
            </a:xfrm>
            <a:custGeom>
              <a:avLst/>
              <a:gdLst>
                <a:gd name="T0" fmla="*/ 1 w 20"/>
                <a:gd name="T1" fmla="*/ 0 h 20"/>
                <a:gd name="T2" fmla="*/ 0 w 20"/>
                <a:gd name="T3" fmla="*/ 19 h 20"/>
                <a:gd name="T4" fmla="*/ 6 w 20"/>
                <a:gd name="T5" fmla="*/ 11 h 20"/>
                <a:gd name="T6" fmla="*/ 13 w 20"/>
                <a:gd name="T7" fmla="*/ 11 h 20"/>
                <a:gd name="T8" fmla="*/ 19 w 20"/>
                <a:gd name="T9" fmla="*/ 4 h 20"/>
                <a:gd name="T10" fmla="*/ 13 w 20"/>
                <a:gd name="T11" fmla="*/ 11 h 20"/>
                <a:gd name="T12" fmla="*/ 6 w 20"/>
                <a:gd name="T13" fmla="*/ 11 h 20"/>
                <a:gd name="T14" fmla="*/ 7 w 20"/>
                <a:gd name="T15" fmla="*/ 0 h 20"/>
                <a:gd name="T16" fmla="*/ 1 w 20"/>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0"/>
                <a:gd name="T29" fmla="*/ 20 w 20"/>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0">
                  <a:moveTo>
                    <a:pt x="1" y="0"/>
                  </a:moveTo>
                  <a:lnTo>
                    <a:pt x="0" y="19"/>
                  </a:lnTo>
                  <a:lnTo>
                    <a:pt x="6" y="11"/>
                  </a:lnTo>
                  <a:lnTo>
                    <a:pt x="13" y="11"/>
                  </a:lnTo>
                  <a:lnTo>
                    <a:pt x="19" y="4"/>
                  </a:lnTo>
                  <a:lnTo>
                    <a:pt x="13" y="11"/>
                  </a:lnTo>
                  <a:lnTo>
                    <a:pt x="6" y="11"/>
                  </a:lnTo>
                  <a:lnTo>
                    <a:pt x="7" y="0"/>
                  </a:lnTo>
                  <a:lnTo>
                    <a:pt x="1"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835" name="Freeform 210"/>
            <p:cNvSpPr>
              <a:spLocks/>
            </p:cNvSpPr>
            <p:nvPr/>
          </p:nvSpPr>
          <p:spPr bwMode="auto">
            <a:xfrm>
              <a:off x="1823" y="951"/>
              <a:ext cx="89" cy="21"/>
            </a:xfrm>
            <a:custGeom>
              <a:avLst/>
              <a:gdLst>
                <a:gd name="T0" fmla="*/ 0 w 89"/>
                <a:gd name="T1" fmla="*/ 11 h 21"/>
                <a:gd name="T2" fmla="*/ 0 w 89"/>
                <a:gd name="T3" fmla="*/ 15 h 21"/>
                <a:gd name="T4" fmla="*/ 2 w 89"/>
                <a:gd name="T5" fmla="*/ 15 h 21"/>
                <a:gd name="T6" fmla="*/ 8 w 89"/>
                <a:gd name="T7" fmla="*/ 18 h 21"/>
                <a:gd name="T8" fmla="*/ 14 w 89"/>
                <a:gd name="T9" fmla="*/ 16 h 21"/>
                <a:gd name="T10" fmla="*/ 24 w 89"/>
                <a:gd name="T11" fmla="*/ 16 h 21"/>
                <a:gd name="T12" fmla="*/ 37 w 89"/>
                <a:gd name="T13" fmla="*/ 18 h 21"/>
                <a:gd name="T14" fmla="*/ 54 w 89"/>
                <a:gd name="T15" fmla="*/ 20 h 21"/>
                <a:gd name="T16" fmla="*/ 60 w 89"/>
                <a:gd name="T17" fmla="*/ 18 h 21"/>
                <a:gd name="T18" fmla="*/ 74 w 89"/>
                <a:gd name="T19" fmla="*/ 15 h 21"/>
                <a:gd name="T20" fmla="*/ 82 w 89"/>
                <a:gd name="T21" fmla="*/ 13 h 21"/>
                <a:gd name="T22" fmla="*/ 88 w 89"/>
                <a:gd name="T23" fmla="*/ 13 h 21"/>
                <a:gd name="T24" fmla="*/ 88 w 89"/>
                <a:gd name="T25" fmla="*/ 9 h 21"/>
                <a:gd name="T26" fmla="*/ 59 w 89"/>
                <a:gd name="T27" fmla="*/ 11 h 21"/>
                <a:gd name="T28" fmla="*/ 59 w 89"/>
                <a:gd name="T29" fmla="*/ 8 h 21"/>
                <a:gd name="T30" fmla="*/ 59 w 89"/>
                <a:gd name="T31" fmla="*/ 3 h 21"/>
                <a:gd name="T32" fmla="*/ 49 w 89"/>
                <a:gd name="T33" fmla="*/ 3 h 21"/>
                <a:gd name="T34" fmla="*/ 49 w 89"/>
                <a:gd name="T35" fmla="*/ 6 h 21"/>
                <a:gd name="T36" fmla="*/ 49 w 89"/>
                <a:gd name="T37" fmla="*/ 3 h 21"/>
                <a:gd name="T38" fmla="*/ 46 w 89"/>
                <a:gd name="T39" fmla="*/ 1 h 21"/>
                <a:gd name="T40" fmla="*/ 43 w 89"/>
                <a:gd name="T41" fmla="*/ 3 h 21"/>
                <a:gd name="T42" fmla="*/ 42 w 89"/>
                <a:gd name="T43" fmla="*/ 6 h 21"/>
                <a:gd name="T44" fmla="*/ 39 w 89"/>
                <a:gd name="T45" fmla="*/ 9 h 21"/>
                <a:gd name="T46" fmla="*/ 39 w 89"/>
                <a:gd name="T47" fmla="*/ 13 h 21"/>
                <a:gd name="T48" fmla="*/ 35 w 89"/>
                <a:gd name="T49" fmla="*/ 15 h 21"/>
                <a:gd name="T50" fmla="*/ 33 w 89"/>
                <a:gd name="T51" fmla="*/ 8 h 21"/>
                <a:gd name="T52" fmla="*/ 33 w 89"/>
                <a:gd name="T53" fmla="*/ 5 h 21"/>
                <a:gd name="T54" fmla="*/ 30 w 89"/>
                <a:gd name="T55" fmla="*/ 0 h 21"/>
                <a:gd name="T56" fmla="*/ 27 w 89"/>
                <a:gd name="T57" fmla="*/ 0 h 21"/>
                <a:gd name="T58" fmla="*/ 24 w 89"/>
                <a:gd name="T59" fmla="*/ 0 h 21"/>
                <a:gd name="T60" fmla="*/ 23 w 89"/>
                <a:gd name="T61" fmla="*/ 3 h 21"/>
                <a:gd name="T62" fmla="*/ 23 w 89"/>
                <a:gd name="T63" fmla="*/ 6 h 21"/>
                <a:gd name="T64" fmla="*/ 23 w 89"/>
                <a:gd name="T65" fmla="*/ 3 h 21"/>
                <a:gd name="T66" fmla="*/ 27 w 89"/>
                <a:gd name="T67" fmla="*/ 3 h 21"/>
                <a:gd name="T68" fmla="*/ 29 w 89"/>
                <a:gd name="T69" fmla="*/ 5 h 21"/>
                <a:gd name="T70" fmla="*/ 33 w 89"/>
                <a:gd name="T71" fmla="*/ 8 h 21"/>
                <a:gd name="T72" fmla="*/ 33 w 89"/>
                <a:gd name="T73" fmla="*/ 11 h 21"/>
                <a:gd name="T74" fmla="*/ 31 w 89"/>
                <a:gd name="T75" fmla="*/ 15 h 21"/>
                <a:gd name="T76" fmla="*/ 22 w 89"/>
                <a:gd name="T77" fmla="*/ 10 h 21"/>
                <a:gd name="T78" fmla="*/ 6 w 89"/>
                <a:gd name="T79" fmla="*/ 9 h 21"/>
                <a:gd name="T80" fmla="*/ 0 w 89"/>
                <a:gd name="T81" fmla="*/ 11 h 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9"/>
                <a:gd name="T124" fmla="*/ 0 h 21"/>
                <a:gd name="T125" fmla="*/ 89 w 89"/>
                <a:gd name="T126" fmla="*/ 21 h 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9" h="21">
                  <a:moveTo>
                    <a:pt x="0" y="11"/>
                  </a:moveTo>
                  <a:lnTo>
                    <a:pt x="0" y="15"/>
                  </a:lnTo>
                  <a:lnTo>
                    <a:pt x="2" y="15"/>
                  </a:lnTo>
                  <a:lnTo>
                    <a:pt x="8" y="18"/>
                  </a:lnTo>
                  <a:lnTo>
                    <a:pt x="14" y="16"/>
                  </a:lnTo>
                  <a:lnTo>
                    <a:pt x="24" y="16"/>
                  </a:lnTo>
                  <a:lnTo>
                    <a:pt x="37" y="18"/>
                  </a:lnTo>
                  <a:lnTo>
                    <a:pt x="54" y="20"/>
                  </a:lnTo>
                  <a:lnTo>
                    <a:pt x="60" y="18"/>
                  </a:lnTo>
                  <a:lnTo>
                    <a:pt x="74" y="15"/>
                  </a:lnTo>
                  <a:lnTo>
                    <a:pt x="82" y="13"/>
                  </a:lnTo>
                  <a:lnTo>
                    <a:pt x="88" y="13"/>
                  </a:lnTo>
                  <a:lnTo>
                    <a:pt x="88" y="9"/>
                  </a:lnTo>
                  <a:lnTo>
                    <a:pt x="59" y="11"/>
                  </a:lnTo>
                  <a:lnTo>
                    <a:pt x="59" y="8"/>
                  </a:lnTo>
                  <a:lnTo>
                    <a:pt x="59" y="3"/>
                  </a:lnTo>
                  <a:lnTo>
                    <a:pt x="49" y="3"/>
                  </a:lnTo>
                  <a:lnTo>
                    <a:pt x="49" y="6"/>
                  </a:lnTo>
                  <a:lnTo>
                    <a:pt x="49" y="3"/>
                  </a:lnTo>
                  <a:lnTo>
                    <a:pt x="46" y="1"/>
                  </a:lnTo>
                  <a:lnTo>
                    <a:pt x="43" y="3"/>
                  </a:lnTo>
                  <a:lnTo>
                    <a:pt x="42" y="6"/>
                  </a:lnTo>
                  <a:lnTo>
                    <a:pt x="39" y="9"/>
                  </a:lnTo>
                  <a:lnTo>
                    <a:pt x="39" y="13"/>
                  </a:lnTo>
                  <a:lnTo>
                    <a:pt x="35" y="15"/>
                  </a:lnTo>
                  <a:lnTo>
                    <a:pt x="33" y="8"/>
                  </a:lnTo>
                  <a:lnTo>
                    <a:pt x="33" y="5"/>
                  </a:lnTo>
                  <a:lnTo>
                    <a:pt x="30" y="0"/>
                  </a:lnTo>
                  <a:lnTo>
                    <a:pt x="27" y="0"/>
                  </a:lnTo>
                  <a:lnTo>
                    <a:pt x="24" y="0"/>
                  </a:lnTo>
                  <a:lnTo>
                    <a:pt x="23" y="3"/>
                  </a:lnTo>
                  <a:lnTo>
                    <a:pt x="23" y="6"/>
                  </a:lnTo>
                  <a:lnTo>
                    <a:pt x="23" y="3"/>
                  </a:lnTo>
                  <a:lnTo>
                    <a:pt x="27" y="3"/>
                  </a:lnTo>
                  <a:lnTo>
                    <a:pt x="29" y="5"/>
                  </a:lnTo>
                  <a:lnTo>
                    <a:pt x="33" y="8"/>
                  </a:lnTo>
                  <a:lnTo>
                    <a:pt x="33" y="11"/>
                  </a:lnTo>
                  <a:lnTo>
                    <a:pt x="31" y="15"/>
                  </a:lnTo>
                  <a:lnTo>
                    <a:pt x="22" y="10"/>
                  </a:lnTo>
                  <a:lnTo>
                    <a:pt x="6" y="9"/>
                  </a:lnTo>
                  <a:lnTo>
                    <a:pt x="0" y="11"/>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836" name="Freeform 211"/>
            <p:cNvSpPr>
              <a:spLocks/>
            </p:cNvSpPr>
            <p:nvPr/>
          </p:nvSpPr>
          <p:spPr bwMode="auto">
            <a:xfrm>
              <a:off x="1858" y="954"/>
              <a:ext cx="42" cy="20"/>
            </a:xfrm>
            <a:custGeom>
              <a:avLst/>
              <a:gdLst>
                <a:gd name="T0" fmla="*/ 0 w 42"/>
                <a:gd name="T1" fmla="*/ 0 h 20"/>
                <a:gd name="T2" fmla="*/ 2 w 42"/>
                <a:gd name="T3" fmla="*/ 0 h 20"/>
                <a:gd name="T4" fmla="*/ 10 w 42"/>
                <a:gd name="T5" fmla="*/ 1 h 20"/>
                <a:gd name="T6" fmla="*/ 19 w 42"/>
                <a:gd name="T7" fmla="*/ 2 h 20"/>
                <a:gd name="T8" fmla="*/ 29 w 42"/>
                <a:gd name="T9" fmla="*/ 8 h 20"/>
                <a:gd name="T10" fmla="*/ 41 w 42"/>
                <a:gd name="T11" fmla="*/ 19 h 20"/>
                <a:gd name="T12" fmla="*/ 29 w 42"/>
                <a:gd name="T13" fmla="*/ 8 h 20"/>
                <a:gd name="T14" fmla="*/ 19 w 42"/>
                <a:gd name="T15" fmla="*/ 2 h 20"/>
                <a:gd name="T16" fmla="*/ 10 w 42"/>
                <a:gd name="T17" fmla="*/ 1 h 20"/>
                <a:gd name="T18" fmla="*/ 2 w 42"/>
                <a:gd name="T19" fmla="*/ 0 h 20"/>
                <a:gd name="T20" fmla="*/ 0 w 42"/>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20"/>
                <a:gd name="T35" fmla="*/ 42 w 42"/>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20">
                  <a:moveTo>
                    <a:pt x="0" y="0"/>
                  </a:moveTo>
                  <a:lnTo>
                    <a:pt x="2" y="0"/>
                  </a:lnTo>
                  <a:lnTo>
                    <a:pt x="10" y="1"/>
                  </a:lnTo>
                  <a:lnTo>
                    <a:pt x="19" y="2"/>
                  </a:lnTo>
                  <a:lnTo>
                    <a:pt x="29" y="8"/>
                  </a:lnTo>
                  <a:lnTo>
                    <a:pt x="41" y="19"/>
                  </a:lnTo>
                  <a:lnTo>
                    <a:pt x="29" y="8"/>
                  </a:lnTo>
                  <a:lnTo>
                    <a:pt x="19" y="2"/>
                  </a:lnTo>
                  <a:lnTo>
                    <a:pt x="10" y="1"/>
                  </a:lnTo>
                  <a:lnTo>
                    <a:pt x="2" y="0"/>
                  </a:lnTo>
                  <a:lnTo>
                    <a:pt x="0"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837" name="Freeform 212"/>
            <p:cNvSpPr>
              <a:spLocks/>
            </p:cNvSpPr>
            <p:nvPr/>
          </p:nvSpPr>
          <p:spPr bwMode="auto">
            <a:xfrm>
              <a:off x="1868" y="997"/>
              <a:ext cx="20" cy="21"/>
            </a:xfrm>
            <a:custGeom>
              <a:avLst/>
              <a:gdLst>
                <a:gd name="T0" fmla="*/ 2 w 20"/>
                <a:gd name="T1" fmla="*/ 0 h 21"/>
                <a:gd name="T2" fmla="*/ 0 w 20"/>
                <a:gd name="T3" fmla="*/ 20 h 21"/>
                <a:gd name="T4" fmla="*/ 19 w 20"/>
                <a:gd name="T5" fmla="*/ 6 h 21"/>
                <a:gd name="T6" fmla="*/ 2 w 20"/>
                <a:gd name="T7" fmla="*/ 0 h 21"/>
                <a:gd name="T8" fmla="*/ 0 60000 65536"/>
                <a:gd name="T9" fmla="*/ 0 60000 65536"/>
                <a:gd name="T10" fmla="*/ 0 60000 65536"/>
                <a:gd name="T11" fmla="*/ 0 60000 65536"/>
                <a:gd name="T12" fmla="*/ 0 w 20"/>
                <a:gd name="T13" fmla="*/ 0 h 21"/>
                <a:gd name="T14" fmla="*/ 20 w 20"/>
                <a:gd name="T15" fmla="*/ 21 h 21"/>
              </a:gdLst>
              <a:ahLst/>
              <a:cxnLst>
                <a:cxn ang="T8">
                  <a:pos x="T0" y="T1"/>
                </a:cxn>
                <a:cxn ang="T9">
                  <a:pos x="T2" y="T3"/>
                </a:cxn>
                <a:cxn ang="T10">
                  <a:pos x="T4" y="T5"/>
                </a:cxn>
                <a:cxn ang="T11">
                  <a:pos x="T6" y="T7"/>
                </a:cxn>
              </a:cxnLst>
              <a:rect l="T12" t="T13" r="T14" b="T15"/>
              <a:pathLst>
                <a:path w="20" h="21">
                  <a:moveTo>
                    <a:pt x="2" y="0"/>
                  </a:moveTo>
                  <a:lnTo>
                    <a:pt x="0" y="20"/>
                  </a:lnTo>
                  <a:lnTo>
                    <a:pt x="19" y="6"/>
                  </a:lnTo>
                  <a:lnTo>
                    <a:pt x="2"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838" name="Freeform 213"/>
            <p:cNvSpPr>
              <a:spLocks/>
            </p:cNvSpPr>
            <p:nvPr/>
          </p:nvSpPr>
          <p:spPr bwMode="auto">
            <a:xfrm>
              <a:off x="1973" y="965"/>
              <a:ext cx="20" cy="20"/>
            </a:xfrm>
            <a:custGeom>
              <a:avLst/>
              <a:gdLst>
                <a:gd name="T0" fmla="*/ 0 w 20"/>
                <a:gd name="T1" fmla="*/ 17 h 20"/>
                <a:gd name="T2" fmla="*/ 2 w 20"/>
                <a:gd name="T3" fmla="*/ 0 h 20"/>
                <a:gd name="T4" fmla="*/ 19 w 20"/>
                <a:gd name="T5" fmla="*/ 10 h 20"/>
                <a:gd name="T6" fmla="*/ 19 w 20"/>
                <a:gd name="T7" fmla="*/ 19 h 20"/>
                <a:gd name="T8" fmla="*/ 0 w 20"/>
                <a:gd name="T9" fmla="*/ 17 h 20"/>
                <a:gd name="T10" fmla="*/ 0 60000 65536"/>
                <a:gd name="T11" fmla="*/ 0 60000 65536"/>
                <a:gd name="T12" fmla="*/ 0 60000 65536"/>
                <a:gd name="T13" fmla="*/ 0 60000 65536"/>
                <a:gd name="T14" fmla="*/ 0 60000 65536"/>
                <a:gd name="T15" fmla="*/ 0 w 20"/>
                <a:gd name="T16" fmla="*/ 0 h 20"/>
                <a:gd name="T17" fmla="*/ 20 w 20"/>
                <a:gd name="T18" fmla="*/ 20 h 20"/>
              </a:gdLst>
              <a:ahLst/>
              <a:cxnLst>
                <a:cxn ang="T10">
                  <a:pos x="T0" y="T1"/>
                </a:cxn>
                <a:cxn ang="T11">
                  <a:pos x="T2" y="T3"/>
                </a:cxn>
                <a:cxn ang="T12">
                  <a:pos x="T4" y="T5"/>
                </a:cxn>
                <a:cxn ang="T13">
                  <a:pos x="T6" y="T7"/>
                </a:cxn>
                <a:cxn ang="T14">
                  <a:pos x="T8" y="T9"/>
                </a:cxn>
              </a:cxnLst>
              <a:rect l="T15" t="T16" r="T17" b="T18"/>
              <a:pathLst>
                <a:path w="20" h="20">
                  <a:moveTo>
                    <a:pt x="0" y="17"/>
                  </a:moveTo>
                  <a:lnTo>
                    <a:pt x="2" y="0"/>
                  </a:lnTo>
                  <a:lnTo>
                    <a:pt x="19" y="10"/>
                  </a:lnTo>
                  <a:lnTo>
                    <a:pt x="19" y="19"/>
                  </a:lnTo>
                  <a:lnTo>
                    <a:pt x="0" y="17"/>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839" name="Freeform 214"/>
            <p:cNvSpPr>
              <a:spLocks/>
            </p:cNvSpPr>
            <p:nvPr/>
          </p:nvSpPr>
          <p:spPr bwMode="auto">
            <a:xfrm>
              <a:off x="1985" y="966"/>
              <a:ext cx="20" cy="20"/>
            </a:xfrm>
            <a:custGeom>
              <a:avLst/>
              <a:gdLst>
                <a:gd name="T0" fmla="*/ 0 w 20"/>
                <a:gd name="T1" fmla="*/ 0 h 20"/>
                <a:gd name="T2" fmla="*/ 4 w 20"/>
                <a:gd name="T3" fmla="*/ 5 h 20"/>
                <a:gd name="T4" fmla="*/ 14 w 20"/>
                <a:gd name="T5" fmla="*/ 18 h 20"/>
                <a:gd name="T6" fmla="*/ 19 w 20"/>
                <a:gd name="T7" fmla="*/ 19 h 20"/>
                <a:gd name="T8" fmla="*/ 4 w 20"/>
                <a:gd name="T9" fmla="*/ 5 h 20"/>
                <a:gd name="T10" fmla="*/ 4 w 20"/>
                <a:gd name="T11" fmla="*/ 1 h 20"/>
                <a:gd name="T12" fmla="*/ 0 w 20"/>
                <a:gd name="T13" fmla="*/ 0 h 20"/>
                <a:gd name="T14" fmla="*/ 0 60000 65536"/>
                <a:gd name="T15" fmla="*/ 0 60000 65536"/>
                <a:gd name="T16" fmla="*/ 0 60000 65536"/>
                <a:gd name="T17" fmla="*/ 0 60000 65536"/>
                <a:gd name="T18" fmla="*/ 0 60000 65536"/>
                <a:gd name="T19" fmla="*/ 0 60000 65536"/>
                <a:gd name="T20" fmla="*/ 0 60000 65536"/>
                <a:gd name="T21" fmla="*/ 0 w 20"/>
                <a:gd name="T22" fmla="*/ 0 h 20"/>
                <a:gd name="T23" fmla="*/ 20 w 20"/>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0">
                  <a:moveTo>
                    <a:pt x="0" y="0"/>
                  </a:moveTo>
                  <a:lnTo>
                    <a:pt x="4" y="5"/>
                  </a:lnTo>
                  <a:lnTo>
                    <a:pt x="14" y="18"/>
                  </a:lnTo>
                  <a:lnTo>
                    <a:pt x="19" y="19"/>
                  </a:lnTo>
                  <a:lnTo>
                    <a:pt x="4" y="5"/>
                  </a:lnTo>
                  <a:lnTo>
                    <a:pt x="4" y="1"/>
                  </a:lnTo>
                  <a:lnTo>
                    <a:pt x="0"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840" name="Freeform 215"/>
            <p:cNvSpPr>
              <a:spLocks/>
            </p:cNvSpPr>
            <p:nvPr/>
          </p:nvSpPr>
          <p:spPr bwMode="auto">
            <a:xfrm>
              <a:off x="1759" y="962"/>
              <a:ext cx="20" cy="26"/>
            </a:xfrm>
            <a:custGeom>
              <a:avLst/>
              <a:gdLst>
                <a:gd name="T0" fmla="*/ 0 w 20"/>
                <a:gd name="T1" fmla="*/ 0 h 26"/>
                <a:gd name="T2" fmla="*/ 19 w 20"/>
                <a:gd name="T3" fmla="*/ 4 h 26"/>
                <a:gd name="T4" fmla="*/ 19 w 20"/>
                <a:gd name="T5" fmla="*/ 9 h 26"/>
                <a:gd name="T6" fmla="*/ 17 w 20"/>
                <a:gd name="T7" fmla="*/ 14 h 26"/>
                <a:gd name="T8" fmla="*/ 15 w 20"/>
                <a:gd name="T9" fmla="*/ 23 h 26"/>
                <a:gd name="T10" fmla="*/ 2 w 20"/>
                <a:gd name="T11" fmla="*/ 25 h 26"/>
                <a:gd name="T12" fmla="*/ 0 60000 65536"/>
                <a:gd name="T13" fmla="*/ 0 60000 65536"/>
                <a:gd name="T14" fmla="*/ 0 60000 65536"/>
                <a:gd name="T15" fmla="*/ 0 60000 65536"/>
                <a:gd name="T16" fmla="*/ 0 60000 65536"/>
                <a:gd name="T17" fmla="*/ 0 60000 65536"/>
                <a:gd name="T18" fmla="*/ 0 w 20"/>
                <a:gd name="T19" fmla="*/ 0 h 26"/>
                <a:gd name="T20" fmla="*/ 20 w 20"/>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0" h="26">
                  <a:moveTo>
                    <a:pt x="0" y="0"/>
                  </a:moveTo>
                  <a:lnTo>
                    <a:pt x="19" y="4"/>
                  </a:lnTo>
                  <a:lnTo>
                    <a:pt x="19" y="9"/>
                  </a:lnTo>
                  <a:lnTo>
                    <a:pt x="17" y="14"/>
                  </a:lnTo>
                  <a:lnTo>
                    <a:pt x="15" y="23"/>
                  </a:lnTo>
                  <a:lnTo>
                    <a:pt x="2" y="25"/>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21841" name="Freeform 216"/>
            <p:cNvSpPr>
              <a:spLocks/>
            </p:cNvSpPr>
            <p:nvPr/>
          </p:nvSpPr>
          <p:spPr bwMode="auto">
            <a:xfrm>
              <a:off x="1933" y="991"/>
              <a:ext cx="20" cy="21"/>
            </a:xfrm>
            <a:custGeom>
              <a:avLst/>
              <a:gdLst>
                <a:gd name="T0" fmla="*/ 0 w 20"/>
                <a:gd name="T1" fmla="*/ 20 h 21"/>
                <a:gd name="T2" fmla="*/ 11 w 20"/>
                <a:gd name="T3" fmla="*/ 15 h 21"/>
                <a:gd name="T4" fmla="*/ 19 w 20"/>
                <a:gd name="T5" fmla="*/ 3 h 21"/>
                <a:gd name="T6" fmla="*/ 12 w 20"/>
                <a:gd name="T7" fmla="*/ 0 h 21"/>
                <a:gd name="T8" fmla="*/ 0 w 20"/>
                <a:gd name="T9" fmla="*/ 20 h 21"/>
                <a:gd name="T10" fmla="*/ 0 60000 65536"/>
                <a:gd name="T11" fmla="*/ 0 60000 65536"/>
                <a:gd name="T12" fmla="*/ 0 60000 65536"/>
                <a:gd name="T13" fmla="*/ 0 60000 65536"/>
                <a:gd name="T14" fmla="*/ 0 60000 65536"/>
                <a:gd name="T15" fmla="*/ 0 w 20"/>
                <a:gd name="T16" fmla="*/ 0 h 21"/>
                <a:gd name="T17" fmla="*/ 20 w 20"/>
                <a:gd name="T18" fmla="*/ 21 h 21"/>
              </a:gdLst>
              <a:ahLst/>
              <a:cxnLst>
                <a:cxn ang="T10">
                  <a:pos x="T0" y="T1"/>
                </a:cxn>
                <a:cxn ang="T11">
                  <a:pos x="T2" y="T3"/>
                </a:cxn>
                <a:cxn ang="T12">
                  <a:pos x="T4" y="T5"/>
                </a:cxn>
                <a:cxn ang="T13">
                  <a:pos x="T6" y="T7"/>
                </a:cxn>
                <a:cxn ang="T14">
                  <a:pos x="T8" y="T9"/>
                </a:cxn>
              </a:cxnLst>
              <a:rect l="T15" t="T16" r="T17" b="T18"/>
              <a:pathLst>
                <a:path w="20" h="21">
                  <a:moveTo>
                    <a:pt x="0" y="20"/>
                  </a:moveTo>
                  <a:lnTo>
                    <a:pt x="11" y="15"/>
                  </a:lnTo>
                  <a:lnTo>
                    <a:pt x="19" y="3"/>
                  </a:lnTo>
                  <a:lnTo>
                    <a:pt x="12" y="0"/>
                  </a:lnTo>
                  <a:lnTo>
                    <a:pt x="0" y="2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842" name="Freeform 217"/>
            <p:cNvSpPr>
              <a:spLocks/>
            </p:cNvSpPr>
            <p:nvPr/>
          </p:nvSpPr>
          <p:spPr bwMode="auto">
            <a:xfrm>
              <a:off x="1922" y="996"/>
              <a:ext cx="49" cy="20"/>
            </a:xfrm>
            <a:custGeom>
              <a:avLst/>
              <a:gdLst>
                <a:gd name="T0" fmla="*/ 0 w 49"/>
                <a:gd name="T1" fmla="*/ 8 h 20"/>
                <a:gd name="T2" fmla="*/ 35 w 49"/>
                <a:gd name="T3" fmla="*/ 13 h 20"/>
                <a:gd name="T4" fmla="*/ 35 w 49"/>
                <a:gd name="T5" fmla="*/ 7 h 20"/>
                <a:gd name="T6" fmla="*/ 38 w 49"/>
                <a:gd name="T7" fmla="*/ 0 h 20"/>
                <a:gd name="T8" fmla="*/ 38 w 49"/>
                <a:gd name="T9" fmla="*/ 5 h 20"/>
                <a:gd name="T10" fmla="*/ 37 w 49"/>
                <a:gd name="T11" fmla="*/ 11 h 20"/>
                <a:gd name="T12" fmla="*/ 35 w 49"/>
                <a:gd name="T13" fmla="*/ 13 h 20"/>
                <a:gd name="T14" fmla="*/ 48 w 49"/>
                <a:gd name="T15" fmla="*/ 15 h 20"/>
                <a:gd name="T16" fmla="*/ 48 w 49"/>
                <a:gd name="T17" fmla="*/ 19 h 20"/>
                <a:gd name="T18" fmla="*/ 0 w 49"/>
                <a:gd name="T19" fmla="*/ 12 h 20"/>
                <a:gd name="T20" fmla="*/ 0 w 49"/>
                <a:gd name="T21" fmla="*/ 8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20"/>
                <a:gd name="T35" fmla="*/ 49 w 49"/>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20">
                  <a:moveTo>
                    <a:pt x="0" y="8"/>
                  </a:moveTo>
                  <a:lnTo>
                    <a:pt x="35" y="13"/>
                  </a:lnTo>
                  <a:lnTo>
                    <a:pt x="35" y="7"/>
                  </a:lnTo>
                  <a:lnTo>
                    <a:pt x="38" y="0"/>
                  </a:lnTo>
                  <a:lnTo>
                    <a:pt x="38" y="5"/>
                  </a:lnTo>
                  <a:lnTo>
                    <a:pt x="37" y="11"/>
                  </a:lnTo>
                  <a:lnTo>
                    <a:pt x="35" y="13"/>
                  </a:lnTo>
                  <a:lnTo>
                    <a:pt x="48" y="15"/>
                  </a:lnTo>
                  <a:lnTo>
                    <a:pt x="48" y="19"/>
                  </a:lnTo>
                  <a:lnTo>
                    <a:pt x="0" y="12"/>
                  </a:lnTo>
                  <a:lnTo>
                    <a:pt x="0" y="8"/>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843" name="Freeform 218"/>
            <p:cNvSpPr>
              <a:spLocks/>
            </p:cNvSpPr>
            <p:nvPr/>
          </p:nvSpPr>
          <p:spPr bwMode="auto">
            <a:xfrm>
              <a:off x="2054" y="1023"/>
              <a:ext cx="48" cy="20"/>
            </a:xfrm>
            <a:custGeom>
              <a:avLst/>
              <a:gdLst>
                <a:gd name="T0" fmla="*/ 47 w 48"/>
                <a:gd name="T1" fmla="*/ 5 h 20"/>
                <a:gd name="T2" fmla="*/ 7 w 48"/>
                <a:gd name="T3" fmla="*/ 0 h 20"/>
                <a:gd name="T4" fmla="*/ 0 w 48"/>
                <a:gd name="T5" fmla="*/ 19 h 20"/>
                <a:gd name="T6" fmla="*/ 0 60000 65536"/>
                <a:gd name="T7" fmla="*/ 0 60000 65536"/>
                <a:gd name="T8" fmla="*/ 0 60000 65536"/>
                <a:gd name="T9" fmla="*/ 0 w 48"/>
                <a:gd name="T10" fmla="*/ 0 h 20"/>
                <a:gd name="T11" fmla="*/ 48 w 48"/>
                <a:gd name="T12" fmla="*/ 20 h 20"/>
              </a:gdLst>
              <a:ahLst/>
              <a:cxnLst>
                <a:cxn ang="T6">
                  <a:pos x="T0" y="T1"/>
                </a:cxn>
                <a:cxn ang="T7">
                  <a:pos x="T2" y="T3"/>
                </a:cxn>
                <a:cxn ang="T8">
                  <a:pos x="T4" y="T5"/>
                </a:cxn>
              </a:cxnLst>
              <a:rect l="T9" t="T10" r="T11" b="T12"/>
              <a:pathLst>
                <a:path w="48" h="20">
                  <a:moveTo>
                    <a:pt x="47" y="5"/>
                  </a:moveTo>
                  <a:lnTo>
                    <a:pt x="7" y="0"/>
                  </a:lnTo>
                  <a:lnTo>
                    <a:pt x="0" y="19"/>
                  </a:lnTo>
                </a:path>
              </a:pathLst>
            </a:custGeom>
            <a:noFill/>
            <a:ln w="12700" cap="rnd" cmpd="sng">
              <a:solidFill>
                <a:srgbClr val="000000"/>
              </a:solidFill>
              <a:prstDash val="solid"/>
              <a:round/>
              <a:headEnd type="none" w="med" len="med"/>
              <a:tailEnd type="none" w="med" len="med"/>
            </a:ln>
          </p:spPr>
          <p:txBody>
            <a:bodyPr/>
            <a:lstStyle/>
            <a:p>
              <a:endParaRPr lang="en-US"/>
            </a:p>
          </p:txBody>
        </p:sp>
      </p:grpSp>
      <p:grpSp>
        <p:nvGrpSpPr>
          <p:cNvPr id="4116" name="Group 219"/>
          <p:cNvGrpSpPr>
            <a:grpSpLocks/>
          </p:cNvGrpSpPr>
          <p:nvPr/>
        </p:nvGrpSpPr>
        <p:grpSpPr bwMode="auto">
          <a:xfrm flipH="1">
            <a:off x="6124575" y="5926138"/>
            <a:ext cx="457200" cy="131762"/>
            <a:chOff x="1709" y="937"/>
            <a:chExt cx="461" cy="129"/>
          </a:xfrm>
        </p:grpSpPr>
        <p:sp>
          <p:nvSpPr>
            <p:cNvPr id="21756" name="Freeform 220"/>
            <p:cNvSpPr>
              <a:spLocks/>
            </p:cNvSpPr>
            <p:nvPr/>
          </p:nvSpPr>
          <p:spPr bwMode="auto">
            <a:xfrm>
              <a:off x="1713" y="954"/>
              <a:ext cx="456" cy="93"/>
            </a:xfrm>
            <a:custGeom>
              <a:avLst/>
              <a:gdLst>
                <a:gd name="T0" fmla="*/ 0 w 456"/>
                <a:gd name="T1" fmla="*/ 22 h 93"/>
                <a:gd name="T2" fmla="*/ 65 w 456"/>
                <a:gd name="T3" fmla="*/ 30 h 93"/>
                <a:gd name="T4" fmla="*/ 257 w 456"/>
                <a:gd name="T5" fmla="*/ 47 h 93"/>
                <a:gd name="T6" fmla="*/ 278 w 456"/>
                <a:gd name="T7" fmla="*/ 58 h 93"/>
                <a:gd name="T8" fmla="*/ 267 w 456"/>
                <a:gd name="T9" fmla="*/ 67 h 93"/>
                <a:gd name="T10" fmla="*/ 252 w 456"/>
                <a:gd name="T11" fmla="*/ 67 h 93"/>
                <a:gd name="T12" fmla="*/ 244 w 456"/>
                <a:gd name="T13" fmla="*/ 70 h 93"/>
                <a:gd name="T14" fmla="*/ 231 w 456"/>
                <a:gd name="T15" fmla="*/ 75 h 93"/>
                <a:gd name="T16" fmla="*/ 301 w 456"/>
                <a:gd name="T17" fmla="*/ 80 h 93"/>
                <a:gd name="T18" fmla="*/ 353 w 456"/>
                <a:gd name="T19" fmla="*/ 77 h 93"/>
                <a:gd name="T20" fmla="*/ 380 w 456"/>
                <a:gd name="T21" fmla="*/ 90 h 93"/>
                <a:gd name="T22" fmla="*/ 359 w 456"/>
                <a:gd name="T23" fmla="*/ 91 h 93"/>
                <a:gd name="T24" fmla="*/ 350 w 456"/>
                <a:gd name="T25" fmla="*/ 92 h 93"/>
                <a:gd name="T26" fmla="*/ 416 w 456"/>
                <a:gd name="T27" fmla="*/ 87 h 93"/>
                <a:gd name="T28" fmla="*/ 411 w 456"/>
                <a:gd name="T29" fmla="*/ 84 h 93"/>
                <a:gd name="T30" fmla="*/ 372 w 456"/>
                <a:gd name="T31" fmla="*/ 61 h 93"/>
                <a:gd name="T32" fmla="*/ 397 w 456"/>
                <a:gd name="T33" fmla="*/ 61 h 93"/>
                <a:gd name="T34" fmla="*/ 455 w 456"/>
                <a:gd name="T35" fmla="*/ 75 h 93"/>
                <a:gd name="T36" fmla="*/ 410 w 456"/>
                <a:gd name="T37" fmla="*/ 56 h 93"/>
                <a:gd name="T38" fmla="*/ 355 w 456"/>
                <a:gd name="T39" fmla="*/ 35 h 93"/>
                <a:gd name="T40" fmla="*/ 295 w 456"/>
                <a:gd name="T41" fmla="*/ 21 h 93"/>
                <a:gd name="T42" fmla="*/ 284 w 456"/>
                <a:gd name="T43" fmla="*/ 18 h 93"/>
                <a:gd name="T44" fmla="*/ 254 w 456"/>
                <a:gd name="T45" fmla="*/ 4 h 93"/>
                <a:gd name="T46" fmla="*/ 229 w 456"/>
                <a:gd name="T47" fmla="*/ 1 h 93"/>
                <a:gd name="T48" fmla="*/ 229 w 456"/>
                <a:gd name="T49" fmla="*/ 8 h 93"/>
                <a:gd name="T50" fmla="*/ 178 w 456"/>
                <a:gd name="T51" fmla="*/ 2 h 93"/>
                <a:gd name="T52" fmla="*/ 138 w 456"/>
                <a:gd name="T53" fmla="*/ 0 h 93"/>
                <a:gd name="T54" fmla="*/ 109 w 456"/>
                <a:gd name="T55" fmla="*/ 6 h 93"/>
                <a:gd name="T56" fmla="*/ 70 w 456"/>
                <a:gd name="T57" fmla="*/ 7 h 93"/>
                <a:gd name="T58" fmla="*/ 47 w 456"/>
                <a:gd name="T59" fmla="*/ 11 h 93"/>
                <a:gd name="T60" fmla="*/ 21 w 456"/>
                <a:gd name="T61" fmla="*/ 16 h 93"/>
                <a:gd name="T62" fmla="*/ 11 w 456"/>
                <a:gd name="T63" fmla="*/ 18 h 93"/>
                <a:gd name="T64" fmla="*/ 0 w 456"/>
                <a:gd name="T65" fmla="*/ 22 h 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6"/>
                <a:gd name="T100" fmla="*/ 0 h 93"/>
                <a:gd name="T101" fmla="*/ 456 w 456"/>
                <a:gd name="T102" fmla="*/ 93 h 9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6" h="93">
                  <a:moveTo>
                    <a:pt x="0" y="22"/>
                  </a:moveTo>
                  <a:lnTo>
                    <a:pt x="65" y="30"/>
                  </a:lnTo>
                  <a:lnTo>
                    <a:pt x="257" y="47"/>
                  </a:lnTo>
                  <a:lnTo>
                    <a:pt x="278" y="58"/>
                  </a:lnTo>
                  <a:lnTo>
                    <a:pt x="267" y="67"/>
                  </a:lnTo>
                  <a:lnTo>
                    <a:pt x="252" y="67"/>
                  </a:lnTo>
                  <a:lnTo>
                    <a:pt x="244" y="70"/>
                  </a:lnTo>
                  <a:lnTo>
                    <a:pt x="231" y="75"/>
                  </a:lnTo>
                  <a:lnTo>
                    <a:pt x="301" y="80"/>
                  </a:lnTo>
                  <a:lnTo>
                    <a:pt x="353" y="77"/>
                  </a:lnTo>
                  <a:lnTo>
                    <a:pt x="380" y="90"/>
                  </a:lnTo>
                  <a:lnTo>
                    <a:pt x="359" y="91"/>
                  </a:lnTo>
                  <a:lnTo>
                    <a:pt x="350" y="92"/>
                  </a:lnTo>
                  <a:lnTo>
                    <a:pt x="416" y="87"/>
                  </a:lnTo>
                  <a:lnTo>
                    <a:pt x="411" y="84"/>
                  </a:lnTo>
                  <a:lnTo>
                    <a:pt x="372" y="61"/>
                  </a:lnTo>
                  <a:lnTo>
                    <a:pt x="397" y="61"/>
                  </a:lnTo>
                  <a:lnTo>
                    <a:pt x="455" y="75"/>
                  </a:lnTo>
                  <a:lnTo>
                    <a:pt x="410" y="56"/>
                  </a:lnTo>
                  <a:lnTo>
                    <a:pt x="355" y="35"/>
                  </a:lnTo>
                  <a:lnTo>
                    <a:pt x="295" y="21"/>
                  </a:lnTo>
                  <a:lnTo>
                    <a:pt x="284" y="18"/>
                  </a:lnTo>
                  <a:lnTo>
                    <a:pt x="254" y="4"/>
                  </a:lnTo>
                  <a:lnTo>
                    <a:pt x="229" y="1"/>
                  </a:lnTo>
                  <a:lnTo>
                    <a:pt x="229" y="8"/>
                  </a:lnTo>
                  <a:lnTo>
                    <a:pt x="178" y="2"/>
                  </a:lnTo>
                  <a:lnTo>
                    <a:pt x="138" y="0"/>
                  </a:lnTo>
                  <a:lnTo>
                    <a:pt x="109" y="6"/>
                  </a:lnTo>
                  <a:lnTo>
                    <a:pt x="70" y="7"/>
                  </a:lnTo>
                  <a:lnTo>
                    <a:pt x="47" y="11"/>
                  </a:lnTo>
                  <a:lnTo>
                    <a:pt x="21" y="16"/>
                  </a:lnTo>
                  <a:lnTo>
                    <a:pt x="11" y="18"/>
                  </a:lnTo>
                  <a:lnTo>
                    <a:pt x="0" y="22"/>
                  </a:lnTo>
                </a:path>
              </a:pathLst>
            </a:custGeom>
            <a:solidFill>
              <a:srgbClr val="C0C0C0"/>
            </a:solidFill>
            <a:ln w="12700" cap="rnd" cmpd="sng">
              <a:solidFill>
                <a:srgbClr val="C0C0C0"/>
              </a:solidFill>
              <a:prstDash val="solid"/>
              <a:round/>
              <a:headEnd type="none" w="med" len="med"/>
              <a:tailEnd type="none" w="med" len="med"/>
            </a:ln>
          </p:spPr>
          <p:txBody>
            <a:bodyPr/>
            <a:lstStyle/>
            <a:p>
              <a:endParaRPr lang="en-US"/>
            </a:p>
          </p:txBody>
        </p:sp>
        <p:sp>
          <p:nvSpPr>
            <p:cNvPr id="21757" name="Freeform 221"/>
            <p:cNvSpPr>
              <a:spLocks/>
            </p:cNvSpPr>
            <p:nvPr/>
          </p:nvSpPr>
          <p:spPr bwMode="auto">
            <a:xfrm>
              <a:off x="2071" y="1025"/>
              <a:ext cx="34" cy="20"/>
            </a:xfrm>
            <a:custGeom>
              <a:avLst/>
              <a:gdLst>
                <a:gd name="T0" fmla="*/ 0 w 34"/>
                <a:gd name="T1" fmla="*/ 2 h 20"/>
                <a:gd name="T2" fmla="*/ 10 w 34"/>
                <a:gd name="T3" fmla="*/ 19 h 20"/>
                <a:gd name="T4" fmla="*/ 33 w 34"/>
                <a:gd name="T5" fmla="*/ 17 h 20"/>
                <a:gd name="T6" fmla="*/ 29 w 34"/>
                <a:gd name="T7" fmla="*/ 0 h 20"/>
                <a:gd name="T8" fmla="*/ 0 w 34"/>
                <a:gd name="T9" fmla="*/ 2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0" y="2"/>
                  </a:moveTo>
                  <a:lnTo>
                    <a:pt x="10" y="19"/>
                  </a:lnTo>
                  <a:lnTo>
                    <a:pt x="33" y="17"/>
                  </a:lnTo>
                  <a:lnTo>
                    <a:pt x="29" y="0"/>
                  </a:lnTo>
                  <a:lnTo>
                    <a:pt x="0" y="2"/>
                  </a:lnTo>
                </a:path>
              </a:pathLst>
            </a:custGeom>
            <a:solidFill>
              <a:srgbClr val="505050"/>
            </a:solidFill>
            <a:ln w="12700" cap="rnd" cmpd="sng">
              <a:solidFill>
                <a:srgbClr val="505050"/>
              </a:solidFill>
              <a:prstDash val="solid"/>
              <a:round/>
              <a:headEnd type="none" w="med" len="med"/>
              <a:tailEnd type="none" w="med" len="med"/>
            </a:ln>
          </p:spPr>
          <p:txBody>
            <a:bodyPr/>
            <a:lstStyle/>
            <a:p>
              <a:endParaRPr lang="en-US"/>
            </a:p>
          </p:txBody>
        </p:sp>
        <p:sp>
          <p:nvSpPr>
            <p:cNvPr id="21758" name="Freeform 222"/>
            <p:cNvSpPr>
              <a:spLocks/>
            </p:cNvSpPr>
            <p:nvPr/>
          </p:nvSpPr>
          <p:spPr bwMode="auto">
            <a:xfrm>
              <a:off x="1995" y="1001"/>
              <a:ext cx="60" cy="22"/>
            </a:xfrm>
            <a:custGeom>
              <a:avLst/>
              <a:gdLst>
                <a:gd name="T0" fmla="*/ 0 w 60"/>
                <a:gd name="T1" fmla="*/ 0 h 22"/>
                <a:gd name="T2" fmla="*/ 55 w 60"/>
                <a:gd name="T3" fmla="*/ 21 h 22"/>
                <a:gd name="T4" fmla="*/ 59 w 60"/>
                <a:gd name="T5" fmla="*/ 21 h 22"/>
                <a:gd name="T6" fmla="*/ 6 w 60"/>
                <a:gd name="T7" fmla="*/ 0 h 22"/>
                <a:gd name="T8" fmla="*/ 0 w 60"/>
                <a:gd name="T9" fmla="*/ 0 h 22"/>
                <a:gd name="T10" fmla="*/ 0 60000 65536"/>
                <a:gd name="T11" fmla="*/ 0 60000 65536"/>
                <a:gd name="T12" fmla="*/ 0 60000 65536"/>
                <a:gd name="T13" fmla="*/ 0 60000 65536"/>
                <a:gd name="T14" fmla="*/ 0 60000 65536"/>
                <a:gd name="T15" fmla="*/ 0 w 60"/>
                <a:gd name="T16" fmla="*/ 0 h 22"/>
                <a:gd name="T17" fmla="*/ 60 w 60"/>
                <a:gd name="T18" fmla="*/ 22 h 22"/>
              </a:gdLst>
              <a:ahLst/>
              <a:cxnLst>
                <a:cxn ang="T10">
                  <a:pos x="T0" y="T1"/>
                </a:cxn>
                <a:cxn ang="T11">
                  <a:pos x="T2" y="T3"/>
                </a:cxn>
                <a:cxn ang="T12">
                  <a:pos x="T4" y="T5"/>
                </a:cxn>
                <a:cxn ang="T13">
                  <a:pos x="T6" y="T7"/>
                </a:cxn>
                <a:cxn ang="T14">
                  <a:pos x="T8" y="T9"/>
                </a:cxn>
              </a:cxnLst>
              <a:rect l="T15" t="T16" r="T17" b="T18"/>
              <a:pathLst>
                <a:path w="60" h="22">
                  <a:moveTo>
                    <a:pt x="0" y="0"/>
                  </a:moveTo>
                  <a:lnTo>
                    <a:pt x="55" y="21"/>
                  </a:lnTo>
                  <a:lnTo>
                    <a:pt x="59" y="21"/>
                  </a:lnTo>
                  <a:lnTo>
                    <a:pt x="6" y="0"/>
                  </a:lnTo>
                  <a:lnTo>
                    <a:pt x="0" y="0"/>
                  </a:lnTo>
                </a:path>
              </a:pathLst>
            </a:custGeom>
            <a:solidFill>
              <a:srgbClr val="505050"/>
            </a:solidFill>
            <a:ln w="12700" cap="rnd" cmpd="sng">
              <a:solidFill>
                <a:srgbClr val="505050"/>
              </a:solidFill>
              <a:prstDash val="solid"/>
              <a:round/>
              <a:headEnd type="none" w="med" len="med"/>
              <a:tailEnd type="none" w="med" len="med"/>
            </a:ln>
          </p:spPr>
          <p:txBody>
            <a:bodyPr/>
            <a:lstStyle/>
            <a:p>
              <a:endParaRPr lang="en-US"/>
            </a:p>
          </p:txBody>
        </p:sp>
        <p:sp>
          <p:nvSpPr>
            <p:cNvPr id="21759" name="Freeform 223"/>
            <p:cNvSpPr>
              <a:spLocks/>
            </p:cNvSpPr>
            <p:nvPr/>
          </p:nvSpPr>
          <p:spPr bwMode="auto">
            <a:xfrm>
              <a:off x="2064" y="1041"/>
              <a:ext cx="70" cy="20"/>
            </a:xfrm>
            <a:custGeom>
              <a:avLst/>
              <a:gdLst>
                <a:gd name="T0" fmla="*/ 0 w 70"/>
                <a:gd name="T1" fmla="*/ 19 h 20"/>
                <a:gd name="T2" fmla="*/ 12 w 70"/>
                <a:gd name="T3" fmla="*/ 15 h 20"/>
                <a:gd name="T4" fmla="*/ 69 w 70"/>
                <a:gd name="T5" fmla="*/ 0 h 20"/>
                <a:gd name="T6" fmla="*/ 67 w 70"/>
                <a:gd name="T7" fmla="*/ 12 h 20"/>
                <a:gd name="T8" fmla="*/ 0 w 70"/>
                <a:gd name="T9" fmla="*/ 19 h 20"/>
                <a:gd name="T10" fmla="*/ 0 60000 65536"/>
                <a:gd name="T11" fmla="*/ 0 60000 65536"/>
                <a:gd name="T12" fmla="*/ 0 60000 65536"/>
                <a:gd name="T13" fmla="*/ 0 60000 65536"/>
                <a:gd name="T14" fmla="*/ 0 60000 65536"/>
                <a:gd name="T15" fmla="*/ 0 w 70"/>
                <a:gd name="T16" fmla="*/ 0 h 20"/>
                <a:gd name="T17" fmla="*/ 70 w 70"/>
                <a:gd name="T18" fmla="*/ 20 h 20"/>
              </a:gdLst>
              <a:ahLst/>
              <a:cxnLst>
                <a:cxn ang="T10">
                  <a:pos x="T0" y="T1"/>
                </a:cxn>
                <a:cxn ang="T11">
                  <a:pos x="T2" y="T3"/>
                </a:cxn>
                <a:cxn ang="T12">
                  <a:pos x="T4" y="T5"/>
                </a:cxn>
                <a:cxn ang="T13">
                  <a:pos x="T6" y="T7"/>
                </a:cxn>
                <a:cxn ang="T14">
                  <a:pos x="T8" y="T9"/>
                </a:cxn>
              </a:cxnLst>
              <a:rect l="T15" t="T16" r="T17" b="T18"/>
              <a:pathLst>
                <a:path w="70" h="20">
                  <a:moveTo>
                    <a:pt x="0" y="19"/>
                  </a:moveTo>
                  <a:lnTo>
                    <a:pt x="12" y="15"/>
                  </a:lnTo>
                  <a:lnTo>
                    <a:pt x="69" y="0"/>
                  </a:lnTo>
                  <a:lnTo>
                    <a:pt x="67" y="12"/>
                  </a:lnTo>
                  <a:lnTo>
                    <a:pt x="0" y="19"/>
                  </a:lnTo>
                </a:path>
              </a:pathLst>
            </a:custGeom>
            <a:solidFill>
              <a:srgbClr val="505050"/>
            </a:solidFill>
            <a:ln w="12700" cap="rnd" cmpd="sng">
              <a:solidFill>
                <a:srgbClr val="505050"/>
              </a:solidFill>
              <a:prstDash val="solid"/>
              <a:round/>
              <a:headEnd type="none" w="med" len="med"/>
              <a:tailEnd type="none" w="med" len="med"/>
            </a:ln>
          </p:spPr>
          <p:txBody>
            <a:bodyPr/>
            <a:lstStyle/>
            <a:p>
              <a:endParaRPr lang="en-US"/>
            </a:p>
          </p:txBody>
        </p:sp>
        <p:sp>
          <p:nvSpPr>
            <p:cNvPr id="21760" name="Freeform 224"/>
            <p:cNvSpPr>
              <a:spLocks/>
            </p:cNvSpPr>
            <p:nvPr/>
          </p:nvSpPr>
          <p:spPr bwMode="auto">
            <a:xfrm>
              <a:off x="1945" y="1022"/>
              <a:ext cx="63" cy="20"/>
            </a:xfrm>
            <a:custGeom>
              <a:avLst/>
              <a:gdLst>
                <a:gd name="T0" fmla="*/ 0 w 63"/>
                <a:gd name="T1" fmla="*/ 19 h 20"/>
                <a:gd name="T2" fmla="*/ 17 w 63"/>
                <a:gd name="T3" fmla="*/ 13 h 20"/>
                <a:gd name="T4" fmla="*/ 33 w 63"/>
                <a:gd name="T5" fmla="*/ 7 h 20"/>
                <a:gd name="T6" fmla="*/ 46 w 63"/>
                <a:gd name="T7" fmla="*/ 1 h 20"/>
                <a:gd name="T8" fmla="*/ 62 w 63"/>
                <a:gd name="T9" fmla="*/ 0 h 20"/>
                <a:gd name="T10" fmla="*/ 61 w 63"/>
                <a:gd name="T11" fmla="*/ 14 h 20"/>
                <a:gd name="T12" fmla="*/ 0 w 63"/>
                <a:gd name="T13" fmla="*/ 19 h 20"/>
                <a:gd name="T14" fmla="*/ 0 60000 65536"/>
                <a:gd name="T15" fmla="*/ 0 60000 65536"/>
                <a:gd name="T16" fmla="*/ 0 60000 65536"/>
                <a:gd name="T17" fmla="*/ 0 60000 65536"/>
                <a:gd name="T18" fmla="*/ 0 60000 65536"/>
                <a:gd name="T19" fmla="*/ 0 60000 65536"/>
                <a:gd name="T20" fmla="*/ 0 60000 65536"/>
                <a:gd name="T21" fmla="*/ 0 w 63"/>
                <a:gd name="T22" fmla="*/ 0 h 20"/>
                <a:gd name="T23" fmla="*/ 63 w 63"/>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20">
                  <a:moveTo>
                    <a:pt x="0" y="19"/>
                  </a:moveTo>
                  <a:lnTo>
                    <a:pt x="17" y="13"/>
                  </a:lnTo>
                  <a:lnTo>
                    <a:pt x="33" y="7"/>
                  </a:lnTo>
                  <a:lnTo>
                    <a:pt x="46" y="1"/>
                  </a:lnTo>
                  <a:lnTo>
                    <a:pt x="62" y="0"/>
                  </a:lnTo>
                  <a:lnTo>
                    <a:pt x="61" y="14"/>
                  </a:lnTo>
                  <a:lnTo>
                    <a:pt x="0" y="19"/>
                  </a:lnTo>
                </a:path>
              </a:pathLst>
            </a:custGeom>
            <a:solidFill>
              <a:srgbClr val="505050"/>
            </a:solidFill>
            <a:ln w="12700" cap="rnd" cmpd="sng">
              <a:solidFill>
                <a:srgbClr val="505050"/>
              </a:solidFill>
              <a:prstDash val="solid"/>
              <a:round/>
              <a:headEnd type="none" w="med" len="med"/>
              <a:tailEnd type="none" w="med" len="med"/>
            </a:ln>
          </p:spPr>
          <p:txBody>
            <a:bodyPr/>
            <a:lstStyle/>
            <a:p>
              <a:endParaRPr lang="en-US"/>
            </a:p>
          </p:txBody>
        </p:sp>
        <p:sp>
          <p:nvSpPr>
            <p:cNvPr id="21761" name="Freeform 225"/>
            <p:cNvSpPr>
              <a:spLocks/>
            </p:cNvSpPr>
            <p:nvPr/>
          </p:nvSpPr>
          <p:spPr bwMode="auto">
            <a:xfrm>
              <a:off x="1710" y="971"/>
              <a:ext cx="255" cy="32"/>
            </a:xfrm>
            <a:custGeom>
              <a:avLst/>
              <a:gdLst>
                <a:gd name="T0" fmla="*/ 0 w 255"/>
                <a:gd name="T1" fmla="*/ 5 h 32"/>
                <a:gd name="T2" fmla="*/ 16 w 255"/>
                <a:gd name="T3" fmla="*/ 10 h 32"/>
                <a:gd name="T4" fmla="*/ 42 w 255"/>
                <a:gd name="T5" fmla="*/ 14 h 32"/>
                <a:gd name="T6" fmla="*/ 74 w 255"/>
                <a:gd name="T7" fmla="*/ 17 h 32"/>
                <a:gd name="T8" fmla="*/ 135 w 255"/>
                <a:gd name="T9" fmla="*/ 21 h 32"/>
                <a:gd name="T10" fmla="*/ 248 w 255"/>
                <a:gd name="T11" fmla="*/ 31 h 32"/>
                <a:gd name="T12" fmla="*/ 254 w 255"/>
                <a:gd name="T13" fmla="*/ 27 h 32"/>
                <a:gd name="T14" fmla="*/ 250 w 255"/>
                <a:gd name="T15" fmla="*/ 23 h 32"/>
                <a:gd name="T16" fmla="*/ 150 w 255"/>
                <a:gd name="T17" fmla="*/ 5 h 32"/>
                <a:gd name="T18" fmla="*/ 79 w 255"/>
                <a:gd name="T19" fmla="*/ 0 h 32"/>
                <a:gd name="T20" fmla="*/ 30 w 255"/>
                <a:gd name="T21" fmla="*/ 2 h 32"/>
                <a:gd name="T22" fmla="*/ 0 w 255"/>
                <a:gd name="T23" fmla="*/ 5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5"/>
                <a:gd name="T37" fmla="*/ 0 h 32"/>
                <a:gd name="T38" fmla="*/ 255 w 255"/>
                <a:gd name="T39" fmla="*/ 32 h 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5" h="32">
                  <a:moveTo>
                    <a:pt x="0" y="5"/>
                  </a:moveTo>
                  <a:lnTo>
                    <a:pt x="16" y="10"/>
                  </a:lnTo>
                  <a:lnTo>
                    <a:pt x="42" y="14"/>
                  </a:lnTo>
                  <a:lnTo>
                    <a:pt x="74" y="17"/>
                  </a:lnTo>
                  <a:lnTo>
                    <a:pt x="135" y="21"/>
                  </a:lnTo>
                  <a:lnTo>
                    <a:pt x="248" y="31"/>
                  </a:lnTo>
                  <a:lnTo>
                    <a:pt x="254" y="27"/>
                  </a:lnTo>
                  <a:lnTo>
                    <a:pt x="250" y="23"/>
                  </a:lnTo>
                  <a:lnTo>
                    <a:pt x="150" y="5"/>
                  </a:lnTo>
                  <a:lnTo>
                    <a:pt x="79" y="0"/>
                  </a:lnTo>
                  <a:lnTo>
                    <a:pt x="30" y="2"/>
                  </a:lnTo>
                  <a:lnTo>
                    <a:pt x="0" y="5"/>
                  </a:lnTo>
                </a:path>
              </a:pathLst>
            </a:custGeom>
            <a:solidFill>
              <a:srgbClr val="505050"/>
            </a:solidFill>
            <a:ln w="12700" cap="rnd" cmpd="sng">
              <a:solidFill>
                <a:srgbClr val="505050"/>
              </a:solidFill>
              <a:prstDash val="solid"/>
              <a:round/>
              <a:headEnd type="none" w="med" len="med"/>
              <a:tailEnd type="none" w="med" len="med"/>
            </a:ln>
          </p:spPr>
          <p:txBody>
            <a:bodyPr/>
            <a:lstStyle/>
            <a:p>
              <a:endParaRPr lang="en-US"/>
            </a:p>
          </p:txBody>
        </p:sp>
        <p:sp>
          <p:nvSpPr>
            <p:cNvPr id="21762" name="Freeform 226"/>
            <p:cNvSpPr>
              <a:spLocks/>
            </p:cNvSpPr>
            <p:nvPr/>
          </p:nvSpPr>
          <p:spPr bwMode="auto">
            <a:xfrm>
              <a:off x="1713" y="960"/>
              <a:ext cx="456" cy="70"/>
            </a:xfrm>
            <a:custGeom>
              <a:avLst/>
              <a:gdLst>
                <a:gd name="T0" fmla="*/ 0 w 456"/>
                <a:gd name="T1" fmla="*/ 16 h 70"/>
                <a:gd name="T2" fmla="*/ 28 w 456"/>
                <a:gd name="T3" fmla="*/ 11 h 70"/>
                <a:gd name="T4" fmla="*/ 53 w 456"/>
                <a:gd name="T5" fmla="*/ 7 h 70"/>
                <a:gd name="T6" fmla="*/ 76 w 456"/>
                <a:gd name="T7" fmla="*/ 5 h 70"/>
                <a:gd name="T8" fmla="*/ 102 w 456"/>
                <a:gd name="T9" fmla="*/ 2 h 70"/>
                <a:gd name="T10" fmla="*/ 109 w 456"/>
                <a:gd name="T11" fmla="*/ 0 h 70"/>
                <a:gd name="T12" fmla="*/ 196 w 456"/>
                <a:gd name="T13" fmla="*/ 0 h 70"/>
                <a:gd name="T14" fmla="*/ 196 w 456"/>
                <a:gd name="T15" fmla="*/ 2 h 70"/>
                <a:gd name="T16" fmla="*/ 228 w 456"/>
                <a:gd name="T17" fmla="*/ 5 h 70"/>
                <a:gd name="T18" fmla="*/ 273 w 456"/>
                <a:gd name="T19" fmla="*/ 11 h 70"/>
                <a:gd name="T20" fmla="*/ 307 w 456"/>
                <a:gd name="T21" fmla="*/ 19 h 70"/>
                <a:gd name="T22" fmla="*/ 351 w 456"/>
                <a:gd name="T23" fmla="*/ 27 h 70"/>
                <a:gd name="T24" fmla="*/ 386 w 456"/>
                <a:gd name="T25" fmla="*/ 38 h 70"/>
                <a:gd name="T26" fmla="*/ 408 w 456"/>
                <a:gd name="T27" fmla="*/ 42 h 70"/>
                <a:gd name="T28" fmla="*/ 410 w 456"/>
                <a:gd name="T29" fmla="*/ 47 h 70"/>
                <a:gd name="T30" fmla="*/ 402 w 456"/>
                <a:gd name="T31" fmla="*/ 50 h 70"/>
                <a:gd name="T32" fmla="*/ 455 w 456"/>
                <a:gd name="T33" fmla="*/ 69 h 70"/>
                <a:gd name="T34" fmla="*/ 391 w 456"/>
                <a:gd name="T35" fmla="*/ 54 h 70"/>
                <a:gd name="T36" fmla="*/ 374 w 456"/>
                <a:gd name="T37" fmla="*/ 54 h 70"/>
                <a:gd name="T38" fmla="*/ 369 w 456"/>
                <a:gd name="T39" fmla="*/ 52 h 70"/>
                <a:gd name="T40" fmla="*/ 353 w 456"/>
                <a:gd name="T41" fmla="*/ 41 h 70"/>
                <a:gd name="T42" fmla="*/ 342 w 456"/>
                <a:gd name="T43" fmla="*/ 41 h 70"/>
                <a:gd name="T44" fmla="*/ 272 w 456"/>
                <a:gd name="T45" fmla="*/ 41 h 70"/>
                <a:gd name="T46" fmla="*/ 284 w 456"/>
                <a:gd name="T47" fmla="*/ 48 h 70"/>
                <a:gd name="T48" fmla="*/ 284 w 456"/>
                <a:gd name="T49" fmla="*/ 56 h 70"/>
                <a:gd name="T50" fmla="*/ 257 w 456"/>
                <a:gd name="T51" fmla="*/ 54 h 70"/>
                <a:gd name="T52" fmla="*/ 257 w 456"/>
                <a:gd name="T53" fmla="*/ 46 h 70"/>
                <a:gd name="T54" fmla="*/ 243 w 456"/>
                <a:gd name="T55" fmla="*/ 44 h 70"/>
                <a:gd name="T56" fmla="*/ 247 w 456"/>
                <a:gd name="T57" fmla="*/ 41 h 70"/>
                <a:gd name="T58" fmla="*/ 247 w 456"/>
                <a:gd name="T59" fmla="*/ 35 h 70"/>
                <a:gd name="T60" fmla="*/ 238 w 456"/>
                <a:gd name="T61" fmla="*/ 34 h 70"/>
                <a:gd name="T62" fmla="*/ 219 w 456"/>
                <a:gd name="T63" fmla="*/ 33 h 70"/>
                <a:gd name="T64" fmla="*/ 191 w 456"/>
                <a:gd name="T65" fmla="*/ 27 h 70"/>
                <a:gd name="T66" fmla="*/ 159 w 456"/>
                <a:gd name="T67" fmla="*/ 18 h 70"/>
                <a:gd name="T68" fmla="*/ 123 w 456"/>
                <a:gd name="T69" fmla="*/ 15 h 70"/>
                <a:gd name="T70" fmla="*/ 117 w 456"/>
                <a:gd name="T71" fmla="*/ 15 h 70"/>
                <a:gd name="T72" fmla="*/ 143 w 456"/>
                <a:gd name="T73" fmla="*/ 13 h 70"/>
                <a:gd name="T74" fmla="*/ 169 w 456"/>
                <a:gd name="T75" fmla="*/ 16 h 70"/>
                <a:gd name="T76" fmla="*/ 197 w 456"/>
                <a:gd name="T77" fmla="*/ 23 h 70"/>
                <a:gd name="T78" fmla="*/ 238 w 456"/>
                <a:gd name="T79" fmla="*/ 30 h 70"/>
                <a:gd name="T80" fmla="*/ 264 w 456"/>
                <a:gd name="T81" fmla="*/ 30 h 70"/>
                <a:gd name="T82" fmla="*/ 287 w 456"/>
                <a:gd name="T83" fmla="*/ 30 h 70"/>
                <a:gd name="T84" fmla="*/ 335 w 456"/>
                <a:gd name="T85" fmla="*/ 34 h 70"/>
                <a:gd name="T86" fmla="*/ 339 w 456"/>
                <a:gd name="T87" fmla="*/ 31 h 70"/>
                <a:gd name="T88" fmla="*/ 341 w 456"/>
                <a:gd name="T89" fmla="*/ 30 h 70"/>
                <a:gd name="T90" fmla="*/ 329 w 456"/>
                <a:gd name="T91" fmla="*/ 27 h 70"/>
                <a:gd name="T92" fmla="*/ 288 w 456"/>
                <a:gd name="T93" fmla="*/ 19 h 70"/>
                <a:gd name="T94" fmla="*/ 208 w 456"/>
                <a:gd name="T95" fmla="*/ 7 h 70"/>
                <a:gd name="T96" fmla="*/ 140 w 456"/>
                <a:gd name="T97" fmla="*/ 7 h 70"/>
                <a:gd name="T98" fmla="*/ 81 w 456"/>
                <a:gd name="T99" fmla="*/ 7 h 70"/>
                <a:gd name="T100" fmla="*/ 34 w 456"/>
                <a:gd name="T101" fmla="*/ 13 h 70"/>
                <a:gd name="T102" fmla="*/ 0 w 456"/>
                <a:gd name="T103" fmla="*/ 16 h 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56"/>
                <a:gd name="T157" fmla="*/ 0 h 70"/>
                <a:gd name="T158" fmla="*/ 456 w 456"/>
                <a:gd name="T159" fmla="*/ 70 h 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56" h="70">
                  <a:moveTo>
                    <a:pt x="0" y="16"/>
                  </a:moveTo>
                  <a:lnTo>
                    <a:pt x="28" y="11"/>
                  </a:lnTo>
                  <a:lnTo>
                    <a:pt x="53" y="7"/>
                  </a:lnTo>
                  <a:lnTo>
                    <a:pt x="76" y="5"/>
                  </a:lnTo>
                  <a:lnTo>
                    <a:pt x="102" y="2"/>
                  </a:lnTo>
                  <a:lnTo>
                    <a:pt x="109" y="0"/>
                  </a:lnTo>
                  <a:lnTo>
                    <a:pt x="196" y="0"/>
                  </a:lnTo>
                  <a:lnTo>
                    <a:pt x="196" y="2"/>
                  </a:lnTo>
                  <a:lnTo>
                    <a:pt x="228" y="5"/>
                  </a:lnTo>
                  <a:lnTo>
                    <a:pt x="273" y="11"/>
                  </a:lnTo>
                  <a:lnTo>
                    <a:pt x="307" y="19"/>
                  </a:lnTo>
                  <a:lnTo>
                    <a:pt x="351" y="27"/>
                  </a:lnTo>
                  <a:lnTo>
                    <a:pt x="386" y="38"/>
                  </a:lnTo>
                  <a:lnTo>
                    <a:pt x="408" y="42"/>
                  </a:lnTo>
                  <a:lnTo>
                    <a:pt x="410" y="47"/>
                  </a:lnTo>
                  <a:lnTo>
                    <a:pt x="402" y="50"/>
                  </a:lnTo>
                  <a:lnTo>
                    <a:pt x="455" y="69"/>
                  </a:lnTo>
                  <a:lnTo>
                    <a:pt x="391" y="54"/>
                  </a:lnTo>
                  <a:lnTo>
                    <a:pt x="374" y="54"/>
                  </a:lnTo>
                  <a:lnTo>
                    <a:pt x="369" y="52"/>
                  </a:lnTo>
                  <a:lnTo>
                    <a:pt x="353" y="41"/>
                  </a:lnTo>
                  <a:lnTo>
                    <a:pt x="342" y="41"/>
                  </a:lnTo>
                  <a:lnTo>
                    <a:pt x="272" y="41"/>
                  </a:lnTo>
                  <a:lnTo>
                    <a:pt x="284" y="48"/>
                  </a:lnTo>
                  <a:lnTo>
                    <a:pt x="284" y="56"/>
                  </a:lnTo>
                  <a:lnTo>
                    <a:pt x="257" y="54"/>
                  </a:lnTo>
                  <a:lnTo>
                    <a:pt x="257" y="46"/>
                  </a:lnTo>
                  <a:lnTo>
                    <a:pt x="243" y="44"/>
                  </a:lnTo>
                  <a:lnTo>
                    <a:pt x="247" y="41"/>
                  </a:lnTo>
                  <a:lnTo>
                    <a:pt x="247" y="35"/>
                  </a:lnTo>
                  <a:lnTo>
                    <a:pt x="238" y="34"/>
                  </a:lnTo>
                  <a:lnTo>
                    <a:pt x="219" y="33"/>
                  </a:lnTo>
                  <a:lnTo>
                    <a:pt x="191" y="27"/>
                  </a:lnTo>
                  <a:lnTo>
                    <a:pt x="159" y="18"/>
                  </a:lnTo>
                  <a:lnTo>
                    <a:pt x="123" y="15"/>
                  </a:lnTo>
                  <a:lnTo>
                    <a:pt x="117" y="15"/>
                  </a:lnTo>
                  <a:lnTo>
                    <a:pt x="143" y="13"/>
                  </a:lnTo>
                  <a:lnTo>
                    <a:pt x="169" y="16"/>
                  </a:lnTo>
                  <a:lnTo>
                    <a:pt x="197" y="23"/>
                  </a:lnTo>
                  <a:lnTo>
                    <a:pt x="238" y="30"/>
                  </a:lnTo>
                  <a:lnTo>
                    <a:pt x="264" y="30"/>
                  </a:lnTo>
                  <a:lnTo>
                    <a:pt x="287" y="30"/>
                  </a:lnTo>
                  <a:lnTo>
                    <a:pt x="335" y="34"/>
                  </a:lnTo>
                  <a:lnTo>
                    <a:pt x="339" y="31"/>
                  </a:lnTo>
                  <a:lnTo>
                    <a:pt x="341" y="30"/>
                  </a:lnTo>
                  <a:lnTo>
                    <a:pt x="329" y="27"/>
                  </a:lnTo>
                  <a:lnTo>
                    <a:pt x="288" y="19"/>
                  </a:lnTo>
                  <a:lnTo>
                    <a:pt x="208" y="7"/>
                  </a:lnTo>
                  <a:lnTo>
                    <a:pt x="140" y="7"/>
                  </a:lnTo>
                  <a:lnTo>
                    <a:pt x="81" y="7"/>
                  </a:lnTo>
                  <a:lnTo>
                    <a:pt x="34" y="13"/>
                  </a:lnTo>
                  <a:lnTo>
                    <a:pt x="0" y="16"/>
                  </a:lnTo>
                </a:path>
              </a:pathLst>
            </a:custGeom>
            <a:solidFill>
              <a:srgbClr val="505050"/>
            </a:solidFill>
            <a:ln w="12700" cap="rnd" cmpd="sng">
              <a:solidFill>
                <a:srgbClr val="505050"/>
              </a:solidFill>
              <a:prstDash val="solid"/>
              <a:round/>
              <a:headEnd type="none" w="med" len="med"/>
              <a:tailEnd type="none" w="med" len="med"/>
            </a:ln>
          </p:spPr>
          <p:txBody>
            <a:bodyPr/>
            <a:lstStyle/>
            <a:p>
              <a:endParaRPr lang="en-US"/>
            </a:p>
          </p:txBody>
        </p:sp>
        <p:sp>
          <p:nvSpPr>
            <p:cNvPr id="21763" name="Freeform 227"/>
            <p:cNvSpPr>
              <a:spLocks/>
            </p:cNvSpPr>
            <p:nvPr/>
          </p:nvSpPr>
          <p:spPr bwMode="auto">
            <a:xfrm>
              <a:off x="1829" y="949"/>
              <a:ext cx="83" cy="20"/>
            </a:xfrm>
            <a:custGeom>
              <a:avLst/>
              <a:gdLst>
                <a:gd name="T0" fmla="*/ 0 w 83"/>
                <a:gd name="T1" fmla="*/ 10 h 20"/>
                <a:gd name="T2" fmla="*/ 5 w 83"/>
                <a:gd name="T3" fmla="*/ 7 h 20"/>
                <a:gd name="T4" fmla="*/ 13 w 83"/>
                <a:gd name="T5" fmla="*/ 5 h 20"/>
                <a:gd name="T6" fmla="*/ 21 w 83"/>
                <a:gd name="T7" fmla="*/ 2 h 20"/>
                <a:gd name="T8" fmla="*/ 27 w 83"/>
                <a:gd name="T9" fmla="*/ 0 h 20"/>
                <a:gd name="T10" fmla="*/ 37 w 83"/>
                <a:gd name="T11" fmla="*/ 1 h 20"/>
                <a:gd name="T12" fmla="*/ 43 w 83"/>
                <a:gd name="T13" fmla="*/ 0 h 20"/>
                <a:gd name="T14" fmla="*/ 53 w 83"/>
                <a:gd name="T15" fmla="*/ 2 h 20"/>
                <a:gd name="T16" fmla="*/ 65 w 83"/>
                <a:gd name="T17" fmla="*/ 6 h 20"/>
                <a:gd name="T18" fmla="*/ 70 w 83"/>
                <a:gd name="T19" fmla="*/ 11 h 20"/>
                <a:gd name="T20" fmla="*/ 82 w 83"/>
                <a:gd name="T21" fmla="*/ 10 h 20"/>
                <a:gd name="T22" fmla="*/ 81 w 83"/>
                <a:gd name="T23" fmla="*/ 13 h 20"/>
                <a:gd name="T24" fmla="*/ 77 w 83"/>
                <a:gd name="T25" fmla="*/ 14 h 20"/>
                <a:gd name="T26" fmla="*/ 54 w 83"/>
                <a:gd name="T27" fmla="*/ 17 h 20"/>
                <a:gd name="T28" fmla="*/ 35 w 83"/>
                <a:gd name="T29" fmla="*/ 19 h 20"/>
                <a:gd name="T30" fmla="*/ 18 w 83"/>
                <a:gd name="T31" fmla="*/ 17 h 20"/>
                <a:gd name="T32" fmla="*/ 2 w 83"/>
                <a:gd name="T33" fmla="*/ 13 h 20"/>
                <a:gd name="T34" fmla="*/ 0 w 83"/>
                <a:gd name="T35" fmla="*/ 1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
                <a:gd name="T55" fmla="*/ 0 h 20"/>
                <a:gd name="T56" fmla="*/ 83 w 83"/>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 h="20">
                  <a:moveTo>
                    <a:pt x="0" y="10"/>
                  </a:moveTo>
                  <a:lnTo>
                    <a:pt x="5" y="7"/>
                  </a:lnTo>
                  <a:lnTo>
                    <a:pt x="13" y="5"/>
                  </a:lnTo>
                  <a:lnTo>
                    <a:pt x="21" y="2"/>
                  </a:lnTo>
                  <a:lnTo>
                    <a:pt x="27" y="0"/>
                  </a:lnTo>
                  <a:lnTo>
                    <a:pt x="37" y="1"/>
                  </a:lnTo>
                  <a:lnTo>
                    <a:pt x="43" y="0"/>
                  </a:lnTo>
                  <a:lnTo>
                    <a:pt x="53" y="2"/>
                  </a:lnTo>
                  <a:lnTo>
                    <a:pt x="65" y="6"/>
                  </a:lnTo>
                  <a:lnTo>
                    <a:pt x="70" y="11"/>
                  </a:lnTo>
                  <a:lnTo>
                    <a:pt x="82" y="10"/>
                  </a:lnTo>
                  <a:lnTo>
                    <a:pt x="81" y="13"/>
                  </a:lnTo>
                  <a:lnTo>
                    <a:pt x="77" y="14"/>
                  </a:lnTo>
                  <a:lnTo>
                    <a:pt x="54" y="17"/>
                  </a:lnTo>
                  <a:lnTo>
                    <a:pt x="35" y="19"/>
                  </a:lnTo>
                  <a:lnTo>
                    <a:pt x="18" y="17"/>
                  </a:lnTo>
                  <a:lnTo>
                    <a:pt x="2" y="13"/>
                  </a:lnTo>
                  <a:lnTo>
                    <a:pt x="0" y="10"/>
                  </a:lnTo>
                </a:path>
              </a:pathLst>
            </a:custGeom>
            <a:solidFill>
              <a:srgbClr val="00F0FF"/>
            </a:solidFill>
            <a:ln w="12700" cap="rnd" cmpd="sng">
              <a:solidFill>
                <a:srgbClr val="00F0FF"/>
              </a:solidFill>
              <a:prstDash val="solid"/>
              <a:round/>
              <a:headEnd type="none" w="med" len="med"/>
              <a:tailEnd type="none" w="med" len="med"/>
            </a:ln>
          </p:spPr>
          <p:txBody>
            <a:bodyPr/>
            <a:lstStyle/>
            <a:p>
              <a:endParaRPr lang="en-US"/>
            </a:p>
          </p:txBody>
        </p:sp>
        <p:sp>
          <p:nvSpPr>
            <p:cNvPr id="21764" name="Freeform 228"/>
            <p:cNvSpPr>
              <a:spLocks/>
            </p:cNvSpPr>
            <p:nvPr/>
          </p:nvSpPr>
          <p:spPr bwMode="auto">
            <a:xfrm>
              <a:off x="1832" y="953"/>
              <a:ext cx="69" cy="20"/>
            </a:xfrm>
            <a:custGeom>
              <a:avLst/>
              <a:gdLst>
                <a:gd name="T0" fmla="*/ 0 w 69"/>
                <a:gd name="T1" fmla="*/ 11 h 20"/>
                <a:gd name="T2" fmla="*/ 10 w 69"/>
                <a:gd name="T3" fmla="*/ 7 h 20"/>
                <a:gd name="T4" fmla="*/ 12 w 69"/>
                <a:gd name="T5" fmla="*/ 7 h 20"/>
                <a:gd name="T6" fmla="*/ 16 w 69"/>
                <a:gd name="T7" fmla="*/ 6 h 20"/>
                <a:gd name="T8" fmla="*/ 16 w 69"/>
                <a:gd name="T9" fmla="*/ 1 h 20"/>
                <a:gd name="T10" fmla="*/ 16 w 69"/>
                <a:gd name="T11" fmla="*/ 6 h 20"/>
                <a:gd name="T12" fmla="*/ 19 w 69"/>
                <a:gd name="T13" fmla="*/ 8 h 20"/>
                <a:gd name="T14" fmla="*/ 18 w 69"/>
                <a:gd name="T15" fmla="*/ 14 h 20"/>
                <a:gd name="T16" fmla="*/ 12 w 69"/>
                <a:gd name="T17" fmla="*/ 12 h 20"/>
                <a:gd name="T18" fmla="*/ 22 w 69"/>
                <a:gd name="T19" fmla="*/ 19 h 20"/>
                <a:gd name="T20" fmla="*/ 26 w 69"/>
                <a:gd name="T21" fmla="*/ 19 h 20"/>
                <a:gd name="T22" fmla="*/ 32 w 69"/>
                <a:gd name="T23" fmla="*/ 11 h 20"/>
                <a:gd name="T24" fmla="*/ 32 w 69"/>
                <a:gd name="T25" fmla="*/ 6 h 20"/>
                <a:gd name="T26" fmla="*/ 26 w 69"/>
                <a:gd name="T27" fmla="*/ 14 h 20"/>
                <a:gd name="T28" fmla="*/ 26 w 69"/>
                <a:gd name="T29" fmla="*/ 8 h 20"/>
                <a:gd name="T30" fmla="*/ 22 w 69"/>
                <a:gd name="T31" fmla="*/ 4 h 20"/>
                <a:gd name="T32" fmla="*/ 29 w 69"/>
                <a:gd name="T33" fmla="*/ 0 h 20"/>
                <a:gd name="T34" fmla="*/ 39 w 69"/>
                <a:gd name="T35" fmla="*/ 0 h 20"/>
                <a:gd name="T36" fmla="*/ 49 w 69"/>
                <a:gd name="T37" fmla="*/ 2 h 20"/>
                <a:gd name="T38" fmla="*/ 60 w 69"/>
                <a:gd name="T39" fmla="*/ 10 h 20"/>
                <a:gd name="T40" fmla="*/ 51 w 69"/>
                <a:gd name="T41" fmla="*/ 12 h 20"/>
                <a:gd name="T42" fmla="*/ 68 w 69"/>
                <a:gd name="T43" fmla="*/ 12 h 20"/>
                <a:gd name="T44" fmla="*/ 64 w 69"/>
                <a:gd name="T45" fmla="*/ 10 h 20"/>
                <a:gd name="T46" fmla="*/ 56 w 69"/>
                <a:gd name="T47" fmla="*/ 5 h 20"/>
                <a:gd name="T48" fmla="*/ 43 w 69"/>
                <a:gd name="T49" fmla="*/ 1 h 20"/>
                <a:gd name="T50" fmla="*/ 33 w 69"/>
                <a:gd name="T51" fmla="*/ 1 h 20"/>
                <a:gd name="T52" fmla="*/ 23 w 69"/>
                <a:gd name="T53" fmla="*/ 0 h 20"/>
                <a:gd name="T54" fmla="*/ 13 w 69"/>
                <a:gd name="T55" fmla="*/ 1 h 20"/>
                <a:gd name="T56" fmla="*/ 5 w 69"/>
                <a:gd name="T57" fmla="*/ 8 h 20"/>
                <a:gd name="T58" fmla="*/ 0 w 69"/>
                <a:gd name="T59" fmla="*/ 11 h 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
                <a:gd name="T91" fmla="*/ 0 h 20"/>
                <a:gd name="T92" fmla="*/ 69 w 69"/>
                <a:gd name="T93" fmla="*/ 20 h 2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 h="20">
                  <a:moveTo>
                    <a:pt x="0" y="11"/>
                  </a:moveTo>
                  <a:lnTo>
                    <a:pt x="10" y="7"/>
                  </a:lnTo>
                  <a:lnTo>
                    <a:pt x="12" y="7"/>
                  </a:lnTo>
                  <a:lnTo>
                    <a:pt x="16" y="6"/>
                  </a:lnTo>
                  <a:lnTo>
                    <a:pt x="16" y="1"/>
                  </a:lnTo>
                  <a:lnTo>
                    <a:pt x="16" y="6"/>
                  </a:lnTo>
                  <a:lnTo>
                    <a:pt x="19" y="8"/>
                  </a:lnTo>
                  <a:lnTo>
                    <a:pt x="18" y="14"/>
                  </a:lnTo>
                  <a:lnTo>
                    <a:pt x="12" y="12"/>
                  </a:lnTo>
                  <a:lnTo>
                    <a:pt x="22" y="19"/>
                  </a:lnTo>
                  <a:lnTo>
                    <a:pt x="26" y="19"/>
                  </a:lnTo>
                  <a:lnTo>
                    <a:pt x="32" y="11"/>
                  </a:lnTo>
                  <a:lnTo>
                    <a:pt x="32" y="6"/>
                  </a:lnTo>
                  <a:lnTo>
                    <a:pt x="26" y="14"/>
                  </a:lnTo>
                  <a:lnTo>
                    <a:pt x="26" y="8"/>
                  </a:lnTo>
                  <a:lnTo>
                    <a:pt x="22" y="4"/>
                  </a:lnTo>
                  <a:lnTo>
                    <a:pt x="29" y="0"/>
                  </a:lnTo>
                  <a:lnTo>
                    <a:pt x="39" y="0"/>
                  </a:lnTo>
                  <a:lnTo>
                    <a:pt x="49" y="2"/>
                  </a:lnTo>
                  <a:lnTo>
                    <a:pt x="60" y="10"/>
                  </a:lnTo>
                  <a:lnTo>
                    <a:pt x="51" y="12"/>
                  </a:lnTo>
                  <a:lnTo>
                    <a:pt x="68" y="12"/>
                  </a:lnTo>
                  <a:lnTo>
                    <a:pt x="64" y="10"/>
                  </a:lnTo>
                  <a:lnTo>
                    <a:pt x="56" y="5"/>
                  </a:lnTo>
                  <a:lnTo>
                    <a:pt x="43" y="1"/>
                  </a:lnTo>
                  <a:lnTo>
                    <a:pt x="33" y="1"/>
                  </a:lnTo>
                  <a:lnTo>
                    <a:pt x="23" y="0"/>
                  </a:lnTo>
                  <a:lnTo>
                    <a:pt x="13" y="1"/>
                  </a:lnTo>
                  <a:lnTo>
                    <a:pt x="5" y="8"/>
                  </a:lnTo>
                  <a:lnTo>
                    <a:pt x="0" y="11"/>
                  </a:lnTo>
                </a:path>
              </a:pathLst>
            </a:custGeom>
            <a:solidFill>
              <a:srgbClr val="C0C0C0"/>
            </a:solidFill>
            <a:ln w="12700" cap="rnd" cmpd="sng">
              <a:solidFill>
                <a:srgbClr val="C0C0C0"/>
              </a:solidFill>
              <a:prstDash val="solid"/>
              <a:round/>
              <a:headEnd type="none" w="med" len="med"/>
              <a:tailEnd type="none" w="med" len="med"/>
            </a:ln>
          </p:spPr>
          <p:txBody>
            <a:bodyPr/>
            <a:lstStyle/>
            <a:p>
              <a:endParaRPr lang="en-US"/>
            </a:p>
          </p:txBody>
        </p:sp>
        <p:sp>
          <p:nvSpPr>
            <p:cNvPr id="21765" name="Freeform 229"/>
            <p:cNvSpPr>
              <a:spLocks/>
            </p:cNvSpPr>
            <p:nvPr/>
          </p:nvSpPr>
          <p:spPr bwMode="auto">
            <a:xfrm>
              <a:off x="1835" y="949"/>
              <a:ext cx="71" cy="20"/>
            </a:xfrm>
            <a:custGeom>
              <a:avLst/>
              <a:gdLst>
                <a:gd name="T0" fmla="*/ 51 w 71"/>
                <a:gd name="T1" fmla="*/ 19 h 20"/>
                <a:gd name="T2" fmla="*/ 59 w 71"/>
                <a:gd name="T3" fmla="*/ 14 h 20"/>
                <a:gd name="T4" fmla="*/ 45 w 71"/>
                <a:gd name="T5" fmla="*/ 8 h 20"/>
                <a:gd name="T6" fmla="*/ 31 w 71"/>
                <a:gd name="T7" fmla="*/ 6 h 20"/>
                <a:gd name="T8" fmla="*/ 23 w 71"/>
                <a:gd name="T9" fmla="*/ 6 h 20"/>
                <a:gd name="T10" fmla="*/ 12 w 71"/>
                <a:gd name="T11" fmla="*/ 7 h 20"/>
                <a:gd name="T12" fmla="*/ 0 w 71"/>
                <a:gd name="T13" fmla="*/ 17 h 20"/>
                <a:gd name="T14" fmla="*/ 7 w 71"/>
                <a:gd name="T15" fmla="*/ 8 h 20"/>
                <a:gd name="T16" fmla="*/ 16 w 71"/>
                <a:gd name="T17" fmla="*/ 4 h 20"/>
                <a:gd name="T18" fmla="*/ 27 w 71"/>
                <a:gd name="T19" fmla="*/ 0 h 20"/>
                <a:gd name="T20" fmla="*/ 35 w 71"/>
                <a:gd name="T21" fmla="*/ 0 h 20"/>
                <a:gd name="T22" fmla="*/ 47 w 71"/>
                <a:gd name="T23" fmla="*/ 8 h 20"/>
                <a:gd name="T24" fmla="*/ 57 w 71"/>
                <a:gd name="T25" fmla="*/ 11 h 20"/>
                <a:gd name="T26" fmla="*/ 65 w 71"/>
                <a:gd name="T27" fmla="*/ 17 h 20"/>
                <a:gd name="T28" fmla="*/ 70 w 71"/>
                <a:gd name="T29" fmla="*/ 17 h 20"/>
                <a:gd name="T30" fmla="*/ 51 w 71"/>
                <a:gd name="T31" fmla="*/ 19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1"/>
                <a:gd name="T49" fmla="*/ 0 h 20"/>
                <a:gd name="T50" fmla="*/ 71 w 71"/>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1" h="20">
                  <a:moveTo>
                    <a:pt x="51" y="19"/>
                  </a:moveTo>
                  <a:lnTo>
                    <a:pt x="59" y="14"/>
                  </a:lnTo>
                  <a:lnTo>
                    <a:pt x="45" y="8"/>
                  </a:lnTo>
                  <a:lnTo>
                    <a:pt x="31" y="6"/>
                  </a:lnTo>
                  <a:lnTo>
                    <a:pt x="23" y="6"/>
                  </a:lnTo>
                  <a:lnTo>
                    <a:pt x="12" y="7"/>
                  </a:lnTo>
                  <a:lnTo>
                    <a:pt x="0" y="17"/>
                  </a:lnTo>
                  <a:lnTo>
                    <a:pt x="7" y="8"/>
                  </a:lnTo>
                  <a:lnTo>
                    <a:pt x="16" y="4"/>
                  </a:lnTo>
                  <a:lnTo>
                    <a:pt x="27" y="0"/>
                  </a:lnTo>
                  <a:lnTo>
                    <a:pt x="35" y="0"/>
                  </a:lnTo>
                  <a:lnTo>
                    <a:pt x="47" y="8"/>
                  </a:lnTo>
                  <a:lnTo>
                    <a:pt x="57" y="11"/>
                  </a:lnTo>
                  <a:lnTo>
                    <a:pt x="65" y="17"/>
                  </a:lnTo>
                  <a:lnTo>
                    <a:pt x="70" y="17"/>
                  </a:lnTo>
                  <a:lnTo>
                    <a:pt x="51" y="19"/>
                  </a:lnTo>
                </a:path>
              </a:pathLst>
            </a:custGeom>
            <a:solidFill>
              <a:srgbClr val="FFFFFF"/>
            </a:solidFill>
            <a:ln w="12700" cap="rnd" cmpd="sng">
              <a:solidFill>
                <a:srgbClr val="FFFFFF"/>
              </a:solidFill>
              <a:prstDash val="solid"/>
              <a:round/>
              <a:headEnd type="none" w="med" len="med"/>
              <a:tailEnd type="none" w="med" len="med"/>
            </a:ln>
          </p:spPr>
          <p:txBody>
            <a:bodyPr/>
            <a:lstStyle/>
            <a:p>
              <a:endParaRPr lang="en-US"/>
            </a:p>
          </p:txBody>
        </p:sp>
        <p:sp>
          <p:nvSpPr>
            <p:cNvPr id="21766" name="Freeform 230"/>
            <p:cNvSpPr>
              <a:spLocks/>
            </p:cNvSpPr>
            <p:nvPr/>
          </p:nvSpPr>
          <p:spPr bwMode="auto">
            <a:xfrm>
              <a:off x="2101" y="1000"/>
              <a:ext cx="29" cy="20"/>
            </a:xfrm>
            <a:custGeom>
              <a:avLst/>
              <a:gdLst>
                <a:gd name="T0" fmla="*/ 0 w 29"/>
                <a:gd name="T1" fmla="*/ 0 h 20"/>
                <a:gd name="T2" fmla="*/ 11 w 29"/>
                <a:gd name="T3" fmla="*/ 0 h 20"/>
                <a:gd name="T4" fmla="*/ 22 w 29"/>
                <a:gd name="T5" fmla="*/ 11 h 20"/>
                <a:gd name="T6" fmla="*/ 24 w 29"/>
                <a:gd name="T7" fmla="*/ 11 h 20"/>
                <a:gd name="T8" fmla="*/ 27 w 29"/>
                <a:gd name="T9" fmla="*/ 15 h 20"/>
                <a:gd name="T10" fmla="*/ 28 w 29"/>
                <a:gd name="T11" fmla="*/ 19 h 20"/>
                <a:gd name="T12" fmla="*/ 0 60000 65536"/>
                <a:gd name="T13" fmla="*/ 0 60000 65536"/>
                <a:gd name="T14" fmla="*/ 0 60000 65536"/>
                <a:gd name="T15" fmla="*/ 0 60000 65536"/>
                <a:gd name="T16" fmla="*/ 0 60000 65536"/>
                <a:gd name="T17" fmla="*/ 0 60000 65536"/>
                <a:gd name="T18" fmla="*/ 0 w 29"/>
                <a:gd name="T19" fmla="*/ 0 h 20"/>
                <a:gd name="T20" fmla="*/ 29 w 29"/>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29" h="20">
                  <a:moveTo>
                    <a:pt x="0" y="0"/>
                  </a:moveTo>
                  <a:lnTo>
                    <a:pt x="11" y="0"/>
                  </a:lnTo>
                  <a:lnTo>
                    <a:pt x="22" y="11"/>
                  </a:lnTo>
                  <a:lnTo>
                    <a:pt x="24" y="11"/>
                  </a:lnTo>
                  <a:lnTo>
                    <a:pt x="27" y="15"/>
                  </a:lnTo>
                  <a:lnTo>
                    <a:pt x="28" y="19"/>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21767" name="Freeform 231"/>
            <p:cNvSpPr>
              <a:spLocks/>
            </p:cNvSpPr>
            <p:nvPr/>
          </p:nvSpPr>
          <p:spPr bwMode="auto">
            <a:xfrm>
              <a:off x="2036" y="993"/>
              <a:ext cx="90" cy="45"/>
            </a:xfrm>
            <a:custGeom>
              <a:avLst/>
              <a:gdLst>
                <a:gd name="T0" fmla="*/ 0 w 90"/>
                <a:gd name="T1" fmla="*/ 0 h 45"/>
                <a:gd name="T2" fmla="*/ 34 w 90"/>
                <a:gd name="T3" fmla="*/ 13 h 45"/>
                <a:gd name="T4" fmla="*/ 89 w 90"/>
                <a:gd name="T5" fmla="*/ 44 h 45"/>
                <a:gd name="T6" fmla="*/ 0 60000 65536"/>
                <a:gd name="T7" fmla="*/ 0 60000 65536"/>
                <a:gd name="T8" fmla="*/ 0 60000 65536"/>
                <a:gd name="T9" fmla="*/ 0 w 90"/>
                <a:gd name="T10" fmla="*/ 0 h 45"/>
                <a:gd name="T11" fmla="*/ 90 w 90"/>
                <a:gd name="T12" fmla="*/ 45 h 45"/>
              </a:gdLst>
              <a:ahLst/>
              <a:cxnLst>
                <a:cxn ang="T6">
                  <a:pos x="T0" y="T1"/>
                </a:cxn>
                <a:cxn ang="T7">
                  <a:pos x="T2" y="T3"/>
                </a:cxn>
                <a:cxn ang="T8">
                  <a:pos x="T4" y="T5"/>
                </a:cxn>
              </a:cxnLst>
              <a:rect l="T9" t="T10" r="T11" b="T12"/>
              <a:pathLst>
                <a:path w="90" h="45">
                  <a:moveTo>
                    <a:pt x="0" y="0"/>
                  </a:moveTo>
                  <a:lnTo>
                    <a:pt x="34" y="13"/>
                  </a:lnTo>
                  <a:lnTo>
                    <a:pt x="89" y="44"/>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21768" name="Line 232"/>
            <p:cNvSpPr>
              <a:spLocks noChangeShapeType="1"/>
            </p:cNvSpPr>
            <p:nvPr/>
          </p:nvSpPr>
          <p:spPr bwMode="auto">
            <a:xfrm flipH="1" flipV="1">
              <a:off x="1966" y="992"/>
              <a:ext cx="133" cy="55"/>
            </a:xfrm>
            <a:prstGeom prst="line">
              <a:avLst/>
            </a:prstGeom>
            <a:noFill/>
            <a:ln w="12700">
              <a:solidFill>
                <a:srgbClr val="000000"/>
              </a:solidFill>
              <a:round/>
              <a:headEnd/>
              <a:tailEnd/>
            </a:ln>
          </p:spPr>
          <p:txBody>
            <a:bodyPr wrap="none" anchor="ctr"/>
            <a:lstStyle/>
            <a:p>
              <a:endParaRPr lang="en-US"/>
            </a:p>
          </p:txBody>
        </p:sp>
        <p:sp>
          <p:nvSpPr>
            <p:cNvPr id="21769" name="Freeform 233"/>
            <p:cNvSpPr>
              <a:spLocks/>
            </p:cNvSpPr>
            <p:nvPr/>
          </p:nvSpPr>
          <p:spPr bwMode="auto">
            <a:xfrm>
              <a:off x="2087" y="1014"/>
              <a:ext cx="25" cy="21"/>
            </a:xfrm>
            <a:custGeom>
              <a:avLst/>
              <a:gdLst>
                <a:gd name="T0" fmla="*/ 24 w 25"/>
                <a:gd name="T1" fmla="*/ 0 h 21"/>
                <a:gd name="T2" fmla="*/ 10 w 25"/>
                <a:gd name="T3" fmla="*/ 20 h 21"/>
                <a:gd name="T4" fmla="*/ 0 w 25"/>
                <a:gd name="T5" fmla="*/ 5 h 21"/>
                <a:gd name="T6" fmla="*/ 0 60000 65536"/>
                <a:gd name="T7" fmla="*/ 0 60000 65536"/>
                <a:gd name="T8" fmla="*/ 0 60000 65536"/>
                <a:gd name="T9" fmla="*/ 0 w 25"/>
                <a:gd name="T10" fmla="*/ 0 h 21"/>
                <a:gd name="T11" fmla="*/ 25 w 25"/>
                <a:gd name="T12" fmla="*/ 21 h 21"/>
              </a:gdLst>
              <a:ahLst/>
              <a:cxnLst>
                <a:cxn ang="T6">
                  <a:pos x="T0" y="T1"/>
                </a:cxn>
                <a:cxn ang="T7">
                  <a:pos x="T2" y="T3"/>
                </a:cxn>
                <a:cxn ang="T8">
                  <a:pos x="T4" y="T5"/>
                </a:cxn>
              </a:cxnLst>
              <a:rect l="T9" t="T10" r="T11" b="T12"/>
              <a:pathLst>
                <a:path w="25" h="21">
                  <a:moveTo>
                    <a:pt x="24" y="0"/>
                  </a:moveTo>
                  <a:lnTo>
                    <a:pt x="10" y="20"/>
                  </a:lnTo>
                  <a:lnTo>
                    <a:pt x="0" y="5"/>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21770" name="Freeform 234"/>
            <p:cNvSpPr>
              <a:spLocks/>
            </p:cNvSpPr>
            <p:nvPr/>
          </p:nvSpPr>
          <p:spPr bwMode="auto">
            <a:xfrm>
              <a:off x="1710" y="949"/>
              <a:ext cx="350" cy="57"/>
            </a:xfrm>
            <a:custGeom>
              <a:avLst/>
              <a:gdLst>
                <a:gd name="T0" fmla="*/ 256 w 350"/>
                <a:gd name="T1" fmla="*/ 56 h 57"/>
                <a:gd name="T2" fmla="*/ 211 w 350"/>
                <a:gd name="T3" fmla="*/ 52 h 57"/>
                <a:gd name="T4" fmla="*/ 212 w 350"/>
                <a:gd name="T5" fmla="*/ 50 h 57"/>
                <a:gd name="T6" fmla="*/ 68 w 350"/>
                <a:gd name="T7" fmla="*/ 39 h 57"/>
                <a:gd name="T8" fmla="*/ 46 w 350"/>
                <a:gd name="T9" fmla="*/ 38 h 57"/>
                <a:gd name="T10" fmla="*/ 27 w 350"/>
                <a:gd name="T11" fmla="*/ 33 h 57"/>
                <a:gd name="T12" fmla="*/ 13 w 350"/>
                <a:gd name="T13" fmla="*/ 29 h 57"/>
                <a:gd name="T14" fmla="*/ 0 w 350"/>
                <a:gd name="T15" fmla="*/ 26 h 57"/>
                <a:gd name="T16" fmla="*/ 7 w 350"/>
                <a:gd name="T17" fmla="*/ 24 h 57"/>
                <a:gd name="T18" fmla="*/ 22 w 350"/>
                <a:gd name="T19" fmla="*/ 21 h 57"/>
                <a:gd name="T20" fmla="*/ 35 w 350"/>
                <a:gd name="T21" fmla="*/ 18 h 57"/>
                <a:gd name="T22" fmla="*/ 51 w 350"/>
                <a:gd name="T23" fmla="*/ 15 h 57"/>
                <a:gd name="T24" fmla="*/ 64 w 350"/>
                <a:gd name="T25" fmla="*/ 12 h 57"/>
                <a:gd name="T26" fmla="*/ 79 w 350"/>
                <a:gd name="T27" fmla="*/ 11 h 57"/>
                <a:gd name="T28" fmla="*/ 92 w 350"/>
                <a:gd name="T29" fmla="*/ 11 h 57"/>
                <a:gd name="T30" fmla="*/ 109 w 350"/>
                <a:gd name="T31" fmla="*/ 9 h 57"/>
                <a:gd name="T32" fmla="*/ 113 w 350"/>
                <a:gd name="T33" fmla="*/ 10 h 57"/>
                <a:gd name="T34" fmla="*/ 139 w 350"/>
                <a:gd name="T35" fmla="*/ 0 h 57"/>
                <a:gd name="T36" fmla="*/ 142 w 350"/>
                <a:gd name="T37" fmla="*/ 1 h 57"/>
                <a:gd name="T38" fmla="*/ 153 w 350"/>
                <a:gd name="T39" fmla="*/ 0 h 57"/>
                <a:gd name="T40" fmla="*/ 159 w 350"/>
                <a:gd name="T41" fmla="*/ 0 h 57"/>
                <a:gd name="T42" fmla="*/ 172 w 350"/>
                <a:gd name="T43" fmla="*/ 1 h 57"/>
                <a:gd name="T44" fmla="*/ 187 w 350"/>
                <a:gd name="T45" fmla="*/ 4 h 57"/>
                <a:gd name="T46" fmla="*/ 196 w 350"/>
                <a:gd name="T47" fmla="*/ 7 h 57"/>
                <a:gd name="T48" fmla="*/ 206 w 350"/>
                <a:gd name="T49" fmla="*/ 11 h 57"/>
                <a:gd name="T50" fmla="*/ 212 w 350"/>
                <a:gd name="T51" fmla="*/ 11 h 57"/>
                <a:gd name="T52" fmla="*/ 225 w 350"/>
                <a:gd name="T53" fmla="*/ 13 h 57"/>
                <a:gd name="T54" fmla="*/ 235 w 350"/>
                <a:gd name="T55" fmla="*/ 12 h 57"/>
                <a:gd name="T56" fmla="*/ 247 w 350"/>
                <a:gd name="T57" fmla="*/ 13 h 57"/>
                <a:gd name="T58" fmla="*/ 261 w 350"/>
                <a:gd name="T59" fmla="*/ 17 h 57"/>
                <a:gd name="T60" fmla="*/ 269 w 350"/>
                <a:gd name="T61" fmla="*/ 18 h 57"/>
                <a:gd name="T62" fmla="*/ 282 w 350"/>
                <a:gd name="T63" fmla="*/ 22 h 57"/>
                <a:gd name="T64" fmla="*/ 292 w 350"/>
                <a:gd name="T65" fmla="*/ 22 h 57"/>
                <a:gd name="T66" fmla="*/ 304 w 350"/>
                <a:gd name="T67" fmla="*/ 26 h 57"/>
                <a:gd name="T68" fmla="*/ 314 w 350"/>
                <a:gd name="T69" fmla="*/ 27 h 57"/>
                <a:gd name="T70" fmla="*/ 327 w 350"/>
                <a:gd name="T71" fmla="*/ 30 h 57"/>
                <a:gd name="T72" fmla="*/ 341 w 350"/>
                <a:gd name="T73" fmla="*/ 33 h 57"/>
                <a:gd name="T74" fmla="*/ 349 w 350"/>
                <a:gd name="T75" fmla="*/ 37 h 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0"/>
                <a:gd name="T115" fmla="*/ 0 h 57"/>
                <a:gd name="T116" fmla="*/ 350 w 350"/>
                <a:gd name="T117" fmla="*/ 57 h 5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0" h="57">
                  <a:moveTo>
                    <a:pt x="256" y="56"/>
                  </a:moveTo>
                  <a:lnTo>
                    <a:pt x="211" y="52"/>
                  </a:lnTo>
                  <a:lnTo>
                    <a:pt x="212" y="50"/>
                  </a:lnTo>
                  <a:lnTo>
                    <a:pt x="68" y="39"/>
                  </a:lnTo>
                  <a:lnTo>
                    <a:pt x="46" y="38"/>
                  </a:lnTo>
                  <a:lnTo>
                    <a:pt x="27" y="33"/>
                  </a:lnTo>
                  <a:lnTo>
                    <a:pt x="13" y="29"/>
                  </a:lnTo>
                  <a:lnTo>
                    <a:pt x="0" y="26"/>
                  </a:lnTo>
                  <a:lnTo>
                    <a:pt x="7" y="24"/>
                  </a:lnTo>
                  <a:lnTo>
                    <a:pt x="22" y="21"/>
                  </a:lnTo>
                  <a:lnTo>
                    <a:pt x="35" y="18"/>
                  </a:lnTo>
                  <a:lnTo>
                    <a:pt x="51" y="15"/>
                  </a:lnTo>
                  <a:lnTo>
                    <a:pt x="64" y="12"/>
                  </a:lnTo>
                  <a:lnTo>
                    <a:pt x="79" y="11"/>
                  </a:lnTo>
                  <a:lnTo>
                    <a:pt x="92" y="11"/>
                  </a:lnTo>
                  <a:lnTo>
                    <a:pt x="109" y="9"/>
                  </a:lnTo>
                  <a:lnTo>
                    <a:pt x="113" y="10"/>
                  </a:lnTo>
                  <a:lnTo>
                    <a:pt x="139" y="0"/>
                  </a:lnTo>
                  <a:lnTo>
                    <a:pt x="142" y="1"/>
                  </a:lnTo>
                  <a:lnTo>
                    <a:pt x="153" y="0"/>
                  </a:lnTo>
                  <a:lnTo>
                    <a:pt x="159" y="0"/>
                  </a:lnTo>
                  <a:lnTo>
                    <a:pt x="172" y="1"/>
                  </a:lnTo>
                  <a:lnTo>
                    <a:pt x="187" y="4"/>
                  </a:lnTo>
                  <a:lnTo>
                    <a:pt x="196" y="7"/>
                  </a:lnTo>
                  <a:lnTo>
                    <a:pt x="206" y="11"/>
                  </a:lnTo>
                  <a:lnTo>
                    <a:pt x="212" y="11"/>
                  </a:lnTo>
                  <a:lnTo>
                    <a:pt x="225" y="13"/>
                  </a:lnTo>
                  <a:lnTo>
                    <a:pt x="235" y="12"/>
                  </a:lnTo>
                  <a:lnTo>
                    <a:pt x="247" y="13"/>
                  </a:lnTo>
                  <a:lnTo>
                    <a:pt x="261" y="17"/>
                  </a:lnTo>
                  <a:lnTo>
                    <a:pt x="269" y="18"/>
                  </a:lnTo>
                  <a:lnTo>
                    <a:pt x="282" y="22"/>
                  </a:lnTo>
                  <a:lnTo>
                    <a:pt x="292" y="22"/>
                  </a:lnTo>
                  <a:lnTo>
                    <a:pt x="304" y="26"/>
                  </a:lnTo>
                  <a:lnTo>
                    <a:pt x="314" y="27"/>
                  </a:lnTo>
                  <a:lnTo>
                    <a:pt x="327" y="30"/>
                  </a:lnTo>
                  <a:lnTo>
                    <a:pt x="341" y="33"/>
                  </a:lnTo>
                  <a:lnTo>
                    <a:pt x="349" y="37"/>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21771" name="Freeform 235"/>
            <p:cNvSpPr>
              <a:spLocks/>
            </p:cNvSpPr>
            <p:nvPr/>
          </p:nvSpPr>
          <p:spPr bwMode="auto">
            <a:xfrm>
              <a:off x="2095" y="1011"/>
              <a:ext cx="75" cy="20"/>
            </a:xfrm>
            <a:custGeom>
              <a:avLst/>
              <a:gdLst>
                <a:gd name="T0" fmla="*/ 29 w 75"/>
                <a:gd name="T1" fmla="*/ 0 h 20"/>
                <a:gd name="T2" fmla="*/ 74 w 75"/>
                <a:gd name="T3" fmla="*/ 15 h 20"/>
                <a:gd name="T4" fmla="*/ 74 w 75"/>
                <a:gd name="T5" fmla="*/ 19 h 20"/>
                <a:gd name="T6" fmla="*/ 57 w 75"/>
                <a:gd name="T7" fmla="*/ 19 h 20"/>
                <a:gd name="T8" fmla="*/ 0 w 75"/>
                <a:gd name="T9" fmla="*/ 0 h 20"/>
                <a:gd name="T10" fmla="*/ 0 60000 65536"/>
                <a:gd name="T11" fmla="*/ 0 60000 65536"/>
                <a:gd name="T12" fmla="*/ 0 60000 65536"/>
                <a:gd name="T13" fmla="*/ 0 60000 65536"/>
                <a:gd name="T14" fmla="*/ 0 60000 65536"/>
                <a:gd name="T15" fmla="*/ 0 w 75"/>
                <a:gd name="T16" fmla="*/ 0 h 20"/>
                <a:gd name="T17" fmla="*/ 75 w 75"/>
                <a:gd name="T18" fmla="*/ 20 h 20"/>
              </a:gdLst>
              <a:ahLst/>
              <a:cxnLst>
                <a:cxn ang="T10">
                  <a:pos x="T0" y="T1"/>
                </a:cxn>
                <a:cxn ang="T11">
                  <a:pos x="T2" y="T3"/>
                </a:cxn>
                <a:cxn ang="T12">
                  <a:pos x="T4" y="T5"/>
                </a:cxn>
                <a:cxn ang="T13">
                  <a:pos x="T6" y="T7"/>
                </a:cxn>
                <a:cxn ang="T14">
                  <a:pos x="T8" y="T9"/>
                </a:cxn>
              </a:cxnLst>
              <a:rect l="T15" t="T16" r="T17" b="T18"/>
              <a:pathLst>
                <a:path w="75" h="20">
                  <a:moveTo>
                    <a:pt x="29" y="0"/>
                  </a:moveTo>
                  <a:lnTo>
                    <a:pt x="74" y="15"/>
                  </a:lnTo>
                  <a:lnTo>
                    <a:pt x="74" y="19"/>
                  </a:lnTo>
                  <a:lnTo>
                    <a:pt x="57" y="19"/>
                  </a:lnTo>
                  <a:lnTo>
                    <a:pt x="0" y="0"/>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21772" name="Line 236"/>
            <p:cNvSpPr>
              <a:spLocks noChangeShapeType="1"/>
            </p:cNvSpPr>
            <p:nvPr/>
          </p:nvSpPr>
          <p:spPr bwMode="auto">
            <a:xfrm flipV="1">
              <a:off x="1943" y="955"/>
              <a:ext cx="0" cy="13"/>
            </a:xfrm>
            <a:prstGeom prst="line">
              <a:avLst/>
            </a:prstGeom>
            <a:noFill/>
            <a:ln w="12700">
              <a:solidFill>
                <a:srgbClr val="000000"/>
              </a:solidFill>
              <a:round/>
              <a:headEnd/>
              <a:tailEnd/>
            </a:ln>
          </p:spPr>
          <p:txBody>
            <a:bodyPr wrap="none" anchor="ctr"/>
            <a:lstStyle/>
            <a:p>
              <a:endParaRPr lang="en-US"/>
            </a:p>
          </p:txBody>
        </p:sp>
        <p:sp>
          <p:nvSpPr>
            <p:cNvPr id="21773" name="Line 237"/>
            <p:cNvSpPr>
              <a:spLocks noChangeShapeType="1"/>
            </p:cNvSpPr>
            <p:nvPr/>
          </p:nvSpPr>
          <p:spPr bwMode="auto">
            <a:xfrm flipH="1" flipV="1">
              <a:off x="1968" y="952"/>
              <a:ext cx="39" cy="24"/>
            </a:xfrm>
            <a:prstGeom prst="line">
              <a:avLst/>
            </a:prstGeom>
            <a:noFill/>
            <a:ln w="12700">
              <a:solidFill>
                <a:srgbClr val="000000"/>
              </a:solidFill>
              <a:round/>
              <a:headEnd/>
              <a:tailEnd/>
            </a:ln>
          </p:spPr>
          <p:txBody>
            <a:bodyPr wrap="none" anchor="ctr"/>
            <a:lstStyle/>
            <a:p>
              <a:endParaRPr lang="en-US"/>
            </a:p>
          </p:txBody>
        </p:sp>
        <p:sp>
          <p:nvSpPr>
            <p:cNvPr id="21774" name="Freeform 238"/>
            <p:cNvSpPr>
              <a:spLocks/>
            </p:cNvSpPr>
            <p:nvPr/>
          </p:nvSpPr>
          <p:spPr bwMode="auto">
            <a:xfrm>
              <a:off x="1911" y="954"/>
              <a:ext cx="65" cy="20"/>
            </a:xfrm>
            <a:custGeom>
              <a:avLst/>
              <a:gdLst>
                <a:gd name="T0" fmla="*/ 60 w 65"/>
                <a:gd name="T1" fmla="*/ 19 h 20"/>
                <a:gd name="T2" fmla="*/ 5 w 65"/>
                <a:gd name="T3" fmla="*/ 11 h 20"/>
                <a:gd name="T4" fmla="*/ 0 w 65"/>
                <a:gd name="T5" fmla="*/ 11 h 20"/>
                <a:gd name="T6" fmla="*/ 5 w 65"/>
                <a:gd name="T7" fmla="*/ 11 h 20"/>
                <a:gd name="T8" fmla="*/ 8 w 65"/>
                <a:gd name="T9" fmla="*/ 13 h 20"/>
                <a:gd name="T10" fmla="*/ 40 w 65"/>
                <a:gd name="T11" fmla="*/ 15 h 20"/>
                <a:gd name="T12" fmla="*/ 45 w 65"/>
                <a:gd name="T13" fmla="*/ 6 h 20"/>
                <a:gd name="T14" fmla="*/ 52 w 65"/>
                <a:gd name="T15" fmla="*/ 0 h 20"/>
                <a:gd name="T16" fmla="*/ 52 w 65"/>
                <a:gd name="T17" fmla="*/ 10 h 20"/>
                <a:gd name="T18" fmla="*/ 58 w 65"/>
                <a:gd name="T19" fmla="*/ 6 h 20"/>
                <a:gd name="T20" fmla="*/ 53 w 65"/>
                <a:gd name="T21" fmla="*/ 18 h 20"/>
                <a:gd name="T22" fmla="*/ 64 w 65"/>
                <a:gd name="T23" fmla="*/ 19 h 20"/>
                <a:gd name="T24" fmla="*/ 60 w 65"/>
                <a:gd name="T25" fmla="*/ 19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20"/>
                <a:gd name="T41" fmla="*/ 65 w 65"/>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20">
                  <a:moveTo>
                    <a:pt x="60" y="19"/>
                  </a:moveTo>
                  <a:lnTo>
                    <a:pt x="5" y="11"/>
                  </a:lnTo>
                  <a:lnTo>
                    <a:pt x="0" y="11"/>
                  </a:lnTo>
                  <a:lnTo>
                    <a:pt x="5" y="11"/>
                  </a:lnTo>
                  <a:lnTo>
                    <a:pt x="8" y="13"/>
                  </a:lnTo>
                  <a:lnTo>
                    <a:pt x="40" y="15"/>
                  </a:lnTo>
                  <a:lnTo>
                    <a:pt x="45" y="6"/>
                  </a:lnTo>
                  <a:lnTo>
                    <a:pt x="52" y="0"/>
                  </a:lnTo>
                  <a:lnTo>
                    <a:pt x="52" y="10"/>
                  </a:lnTo>
                  <a:lnTo>
                    <a:pt x="58" y="6"/>
                  </a:lnTo>
                  <a:lnTo>
                    <a:pt x="53" y="18"/>
                  </a:lnTo>
                  <a:lnTo>
                    <a:pt x="64" y="19"/>
                  </a:lnTo>
                  <a:lnTo>
                    <a:pt x="60" y="19"/>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775" name="Freeform 239"/>
            <p:cNvSpPr>
              <a:spLocks/>
            </p:cNvSpPr>
            <p:nvPr/>
          </p:nvSpPr>
          <p:spPr bwMode="auto">
            <a:xfrm>
              <a:off x="1904" y="954"/>
              <a:ext cx="20" cy="20"/>
            </a:xfrm>
            <a:custGeom>
              <a:avLst/>
              <a:gdLst>
                <a:gd name="T0" fmla="*/ 0 w 20"/>
                <a:gd name="T1" fmla="*/ 0 h 20"/>
                <a:gd name="T2" fmla="*/ 0 w 20"/>
                <a:gd name="T3" fmla="*/ 7 h 20"/>
                <a:gd name="T4" fmla="*/ 19 w 20"/>
                <a:gd name="T5" fmla="*/ 19 h 20"/>
                <a:gd name="T6" fmla="*/ 0 w 20"/>
                <a:gd name="T7" fmla="*/ 0 h 20"/>
                <a:gd name="T8" fmla="*/ 0 60000 65536"/>
                <a:gd name="T9" fmla="*/ 0 60000 65536"/>
                <a:gd name="T10" fmla="*/ 0 60000 65536"/>
                <a:gd name="T11" fmla="*/ 0 60000 65536"/>
                <a:gd name="T12" fmla="*/ 0 w 20"/>
                <a:gd name="T13" fmla="*/ 0 h 20"/>
                <a:gd name="T14" fmla="*/ 20 w 20"/>
                <a:gd name="T15" fmla="*/ 20 h 20"/>
              </a:gdLst>
              <a:ahLst/>
              <a:cxnLst>
                <a:cxn ang="T8">
                  <a:pos x="T0" y="T1"/>
                </a:cxn>
                <a:cxn ang="T9">
                  <a:pos x="T2" y="T3"/>
                </a:cxn>
                <a:cxn ang="T10">
                  <a:pos x="T4" y="T5"/>
                </a:cxn>
                <a:cxn ang="T11">
                  <a:pos x="T6" y="T7"/>
                </a:cxn>
              </a:cxnLst>
              <a:rect l="T12" t="T13" r="T14" b="T15"/>
              <a:pathLst>
                <a:path w="20" h="20">
                  <a:moveTo>
                    <a:pt x="0" y="0"/>
                  </a:moveTo>
                  <a:lnTo>
                    <a:pt x="0" y="7"/>
                  </a:lnTo>
                  <a:lnTo>
                    <a:pt x="19" y="19"/>
                  </a:lnTo>
                  <a:lnTo>
                    <a:pt x="0"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776" name="Freeform 240"/>
            <p:cNvSpPr>
              <a:spLocks/>
            </p:cNvSpPr>
            <p:nvPr/>
          </p:nvSpPr>
          <p:spPr bwMode="auto">
            <a:xfrm>
              <a:off x="1904" y="953"/>
              <a:ext cx="20" cy="20"/>
            </a:xfrm>
            <a:custGeom>
              <a:avLst/>
              <a:gdLst>
                <a:gd name="T0" fmla="*/ 0 w 20"/>
                <a:gd name="T1" fmla="*/ 15 h 20"/>
                <a:gd name="T2" fmla="*/ 19 w 20"/>
                <a:gd name="T3" fmla="*/ 0 h 20"/>
                <a:gd name="T4" fmla="*/ 17 w 20"/>
                <a:gd name="T5" fmla="*/ 19 h 20"/>
                <a:gd name="T6" fmla="*/ 0 w 20"/>
                <a:gd name="T7" fmla="*/ 15 h 20"/>
                <a:gd name="T8" fmla="*/ 0 60000 65536"/>
                <a:gd name="T9" fmla="*/ 0 60000 65536"/>
                <a:gd name="T10" fmla="*/ 0 60000 65536"/>
                <a:gd name="T11" fmla="*/ 0 60000 65536"/>
                <a:gd name="T12" fmla="*/ 0 w 20"/>
                <a:gd name="T13" fmla="*/ 0 h 20"/>
                <a:gd name="T14" fmla="*/ 20 w 20"/>
                <a:gd name="T15" fmla="*/ 20 h 20"/>
              </a:gdLst>
              <a:ahLst/>
              <a:cxnLst>
                <a:cxn ang="T8">
                  <a:pos x="T0" y="T1"/>
                </a:cxn>
                <a:cxn ang="T9">
                  <a:pos x="T2" y="T3"/>
                </a:cxn>
                <a:cxn ang="T10">
                  <a:pos x="T4" y="T5"/>
                </a:cxn>
                <a:cxn ang="T11">
                  <a:pos x="T6" y="T7"/>
                </a:cxn>
              </a:cxnLst>
              <a:rect l="T12" t="T13" r="T14" b="T15"/>
              <a:pathLst>
                <a:path w="20" h="20">
                  <a:moveTo>
                    <a:pt x="0" y="15"/>
                  </a:moveTo>
                  <a:lnTo>
                    <a:pt x="19" y="0"/>
                  </a:lnTo>
                  <a:lnTo>
                    <a:pt x="17" y="19"/>
                  </a:lnTo>
                  <a:lnTo>
                    <a:pt x="0" y="15"/>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777" name="Freeform 241"/>
            <p:cNvSpPr>
              <a:spLocks/>
            </p:cNvSpPr>
            <p:nvPr/>
          </p:nvSpPr>
          <p:spPr bwMode="auto">
            <a:xfrm>
              <a:off x="2064" y="1034"/>
              <a:ext cx="77" cy="20"/>
            </a:xfrm>
            <a:custGeom>
              <a:avLst/>
              <a:gdLst>
                <a:gd name="T0" fmla="*/ 68 w 77"/>
                <a:gd name="T1" fmla="*/ 0 h 20"/>
                <a:gd name="T2" fmla="*/ 66 w 77"/>
                <a:gd name="T3" fmla="*/ 6 h 20"/>
                <a:gd name="T4" fmla="*/ 76 w 77"/>
                <a:gd name="T5" fmla="*/ 4 h 20"/>
                <a:gd name="T6" fmla="*/ 70 w 77"/>
                <a:gd name="T7" fmla="*/ 8 h 20"/>
                <a:gd name="T8" fmla="*/ 72 w 77"/>
                <a:gd name="T9" fmla="*/ 14 h 20"/>
                <a:gd name="T10" fmla="*/ 66 w 77"/>
                <a:gd name="T11" fmla="*/ 18 h 20"/>
                <a:gd name="T12" fmla="*/ 57 w 77"/>
                <a:gd name="T13" fmla="*/ 6 h 20"/>
                <a:gd name="T14" fmla="*/ 16 w 77"/>
                <a:gd name="T15" fmla="*/ 13 h 20"/>
                <a:gd name="T16" fmla="*/ 14 w 77"/>
                <a:gd name="T17" fmla="*/ 19 h 20"/>
                <a:gd name="T18" fmla="*/ 10 w 77"/>
                <a:gd name="T19" fmla="*/ 12 h 20"/>
                <a:gd name="T20" fmla="*/ 0 w 77"/>
                <a:gd name="T21" fmla="*/ 11 h 20"/>
                <a:gd name="T22" fmla="*/ 64 w 77"/>
                <a:gd name="T23" fmla="*/ 8 h 20"/>
                <a:gd name="T24" fmla="*/ 63 w 77"/>
                <a:gd name="T25" fmla="*/ 6 h 20"/>
                <a:gd name="T26" fmla="*/ 57 w 77"/>
                <a:gd name="T27" fmla="*/ 4 h 20"/>
                <a:gd name="T28" fmla="*/ 62 w 77"/>
                <a:gd name="T29" fmla="*/ 1 h 20"/>
                <a:gd name="T30" fmla="*/ 68 w 77"/>
                <a:gd name="T31" fmla="*/ 0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7"/>
                <a:gd name="T49" fmla="*/ 0 h 20"/>
                <a:gd name="T50" fmla="*/ 77 w 77"/>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7" h="20">
                  <a:moveTo>
                    <a:pt x="68" y="0"/>
                  </a:moveTo>
                  <a:lnTo>
                    <a:pt x="66" y="6"/>
                  </a:lnTo>
                  <a:lnTo>
                    <a:pt x="76" y="4"/>
                  </a:lnTo>
                  <a:lnTo>
                    <a:pt x="70" y="8"/>
                  </a:lnTo>
                  <a:lnTo>
                    <a:pt x="72" y="14"/>
                  </a:lnTo>
                  <a:lnTo>
                    <a:pt x="66" y="18"/>
                  </a:lnTo>
                  <a:lnTo>
                    <a:pt x="57" y="6"/>
                  </a:lnTo>
                  <a:lnTo>
                    <a:pt x="16" y="13"/>
                  </a:lnTo>
                  <a:lnTo>
                    <a:pt x="14" y="19"/>
                  </a:lnTo>
                  <a:lnTo>
                    <a:pt x="10" y="12"/>
                  </a:lnTo>
                  <a:lnTo>
                    <a:pt x="0" y="11"/>
                  </a:lnTo>
                  <a:lnTo>
                    <a:pt x="64" y="8"/>
                  </a:lnTo>
                  <a:lnTo>
                    <a:pt x="63" y="6"/>
                  </a:lnTo>
                  <a:lnTo>
                    <a:pt x="57" y="4"/>
                  </a:lnTo>
                  <a:lnTo>
                    <a:pt x="62" y="1"/>
                  </a:lnTo>
                  <a:lnTo>
                    <a:pt x="68"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778" name="Freeform 242"/>
            <p:cNvSpPr>
              <a:spLocks/>
            </p:cNvSpPr>
            <p:nvPr/>
          </p:nvSpPr>
          <p:spPr bwMode="auto">
            <a:xfrm>
              <a:off x="2062" y="1041"/>
              <a:ext cx="67" cy="20"/>
            </a:xfrm>
            <a:custGeom>
              <a:avLst/>
              <a:gdLst>
                <a:gd name="T0" fmla="*/ 0 w 67"/>
                <a:gd name="T1" fmla="*/ 19 h 20"/>
                <a:gd name="T2" fmla="*/ 13 w 67"/>
                <a:gd name="T3" fmla="*/ 15 h 20"/>
                <a:gd name="T4" fmla="*/ 66 w 67"/>
                <a:gd name="T5" fmla="*/ 0 h 20"/>
                <a:gd name="T6" fmla="*/ 0 60000 65536"/>
                <a:gd name="T7" fmla="*/ 0 60000 65536"/>
                <a:gd name="T8" fmla="*/ 0 60000 65536"/>
                <a:gd name="T9" fmla="*/ 0 w 67"/>
                <a:gd name="T10" fmla="*/ 0 h 20"/>
                <a:gd name="T11" fmla="*/ 67 w 67"/>
                <a:gd name="T12" fmla="*/ 20 h 20"/>
              </a:gdLst>
              <a:ahLst/>
              <a:cxnLst>
                <a:cxn ang="T6">
                  <a:pos x="T0" y="T1"/>
                </a:cxn>
                <a:cxn ang="T7">
                  <a:pos x="T2" y="T3"/>
                </a:cxn>
                <a:cxn ang="T8">
                  <a:pos x="T4" y="T5"/>
                </a:cxn>
              </a:cxnLst>
              <a:rect l="T9" t="T10" r="T11" b="T12"/>
              <a:pathLst>
                <a:path w="67" h="20">
                  <a:moveTo>
                    <a:pt x="0" y="19"/>
                  </a:moveTo>
                  <a:lnTo>
                    <a:pt x="13" y="15"/>
                  </a:lnTo>
                  <a:lnTo>
                    <a:pt x="66" y="0"/>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21779" name="Freeform 243"/>
            <p:cNvSpPr>
              <a:spLocks/>
            </p:cNvSpPr>
            <p:nvPr/>
          </p:nvSpPr>
          <p:spPr bwMode="auto">
            <a:xfrm>
              <a:off x="2064" y="1046"/>
              <a:ext cx="20" cy="20"/>
            </a:xfrm>
            <a:custGeom>
              <a:avLst/>
              <a:gdLst>
                <a:gd name="T0" fmla="*/ 0 w 20"/>
                <a:gd name="T1" fmla="*/ 19 h 20"/>
                <a:gd name="T2" fmla="*/ 18 w 20"/>
                <a:gd name="T3" fmla="*/ 19 h 20"/>
                <a:gd name="T4" fmla="*/ 19 w 20"/>
                <a:gd name="T5" fmla="*/ 0 h 20"/>
                <a:gd name="T6" fmla="*/ 0 w 20"/>
                <a:gd name="T7" fmla="*/ 19 h 20"/>
                <a:gd name="T8" fmla="*/ 0 60000 65536"/>
                <a:gd name="T9" fmla="*/ 0 60000 65536"/>
                <a:gd name="T10" fmla="*/ 0 60000 65536"/>
                <a:gd name="T11" fmla="*/ 0 60000 65536"/>
                <a:gd name="T12" fmla="*/ 0 w 20"/>
                <a:gd name="T13" fmla="*/ 0 h 20"/>
                <a:gd name="T14" fmla="*/ 20 w 20"/>
                <a:gd name="T15" fmla="*/ 20 h 20"/>
              </a:gdLst>
              <a:ahLst/>
              <a:cxnLst>
                <a:cxn ang="T8">
                  <a:pos x="T0" y="T1"/>
                </a:cxn>
                <a:cxn ang="T9">
                  <a:pos x="T2" y="T3"/>
                </a:cxn>
                <a:cxn ang="T10">
                  <a:pos x="T4" y="T5"/>
                </a:cxn>
                <a:cxn ang="T11">
                  <a:pos x="T6" y="T7"/>
                </a:cxn>
              </a:cxnLst>
              <a:rect l="T12" t="T13" r="T14" b="T15"/>
              <a:pathLst>
                <a:path w="20" h="20">
                  <a:moveTo>
                    <a:pt x="0" y="19"/>
                  </a:moveTo>
                  <a:lnTo>
                    <a:pt x="18" y="19"/>
                  </a:lnTo>
                  <a:lnTo>
                    <a:pt x="19" y="0"/>
                  </a:lnTo>
                  <a:lnTo>
                    <a:pt x="0" y="19"/>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780" name="Freeform 244"/>
            <p:cNvSpPr>
              <a:spLocks/>
            </p:cNvSpPr>
            <p:nvPr/>
          </p:nvSpPr>
          <p:spPr bwMode="auto">
            <a:xfrm>
              <a:off x="1945" y="1019"/>
              <a:ext cx="123" cy="20"/>
            </a:xfrm>
            <a:custGeom>
              <a:avLst/>
              <a:gdLst>
                <a:gd name="T0" fmla="*/ 42 w 123"/>
                <a:gd name="T1" fmla="*/ 0 h 20"/>
                <a:gd name="T2" fmla="*/ 30 w 123"/>
                <a:gd name="T3" fmla="*/ 1 h 20"/>
                <a:gd name="T4" fmla="*/ 21 w 123"/>
                <a:gd name="T5" fmla="*/ 4 h 20"/>
                <a:gd name="T6" fmla="*/ 10 w 123"/>
                <a:gd name="T7" fmla="*/ 5 h 20"/>
                <a:gd name="T8" fmla="*/ 0 w 123"/>
                <a:gd name="T9" fmla="*/ 10 h 20"/>
                <a:gd name="T10" fmla="*/ 6 w 123"/>
                <a:gd name="T11" fmla="*/ 12 h 20"/>
                <a:gd name="T12" fmla="*/ 16 w 123"/>
                <a:gd name="T13" fmla="*/ 15 h 20"/>
                <a:gd name="T14" fmla="*/ 25 w 123"/>
                <a:gd name="T15" fmla="*/ 17 h 20"/>
                <a:gd name="T16" fmla="*/ 31 w 123"/>
                <a:gd name="T17" fmla="*/ 17 h 20"/>
                <a:gd name="T18" fmla="*/ 41 w 123"/>
                <a:gd name="T19" fmla="*/ 18 h 20"/>
                <a:gd name="T20" fmla="*/ 51 w 123"/>
                <a:gd name="T21" fmla="*/ 19 h 20"/>
                <a:gd name="T22" fmla="*/ 63 w 123"/>
                <a:gd name="T23" fmla="*/ 18 h 20"/>
                <a:gd name="T24" fmla="*/ 76 w 123"/>
                <a:gd name="T25" fmla="*/ 19 h 20"/>
                <a:gd name="T26" fmla="*/ 79 w 123"/>
                <a:gd name="T27" fmla="*/ 18 h 20"/>
                <a:gd name="T28" fmla="*/ 98 w 123"/>
                <a:gd name="T29" fmla="*/ 17 h 20"/>
                <a:gd name="T30" fmla="*/ 105 w 123"/>
                <a:gd name="T31" fmla="*/ 13 h 20"/>
                <a:gd name="T32" fmla="*/ 122 w 123"/>
                <a:gd name="T33" fmla="*/ 14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20"/>
                <a:gd name="T53" fmla="*/ 123 w 123"/>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20">
                  <a:moveTo>
                    <a:pt x="42" y="0"/>
                  </a:moveTo>
                  <a:lnTo>
                    <a:pt x="30" y="1"/>
                  </a:lnTo>
                  <a:lnTo>
                    <a:pt x="21" y="4"/>
                  </a:lnTo>
                  <a:lnTo>
                    <a:pt x="10" y="5"/>
                  </a:lnTo>
                  <a:lnTo>
                    <a:pt x="0" y="10"/>
                  </a:lnTo>
                  <a:lnTo>
                    <a:pt x="6" y="12"/>
                  </a:lnTo>
                  <a:lnTo>
                    <a:pt x="16" y="15"/>
                  </a:lnTo>
                  <a:lnTo>
                    <a:pt x="25" y="17"/>
                  </a:lnTo>
                  <a:lnTo>
                    <a:pt x="31" y="17"/>
                  </a:lnTo>
                  <a:lnTo>
                    <a:pt x="41" y="18"/>
                  </a:lnTo>
                  <a:lnTo>
                    <a:pt x="51" y="19"/>
                  </a:lnTo>
                  <a:lnTo>
                    <a:pt x="63" y="18"/>
                  </a:lnTo>
                  <a:lnTo>
                    <a:pt x="76" y="19"/>
                  </a:lnTo>
                  <a:lnTo>
                    <a:pt x="79" y="18"/>
                  </a:lnTo>
                  <a:lnTo>
                    <a:pt x="98" y="17"/>
                  </a:lnTo>
                  <a:lnTo>
                    <a:pt x="105" y="13"/>
                  </a:lnTo>
                  <a:lnTo>
                    <a:pt x="122" y="14"/>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21781" name="Freeform 245"/>
            <p:cNvSpPr>
              <a:spLocks/>
            </p:cNvSpPr>
            <p:nvPr/>
          </p:nvSpPr>
          <p:spPr bwMode="auto">
            <a:xfrm>
              <a:off x="1961" y="996"/>
              <a:ext cx="20" cy="20"/>
            </a:xfrm>
            <a:custGeom>
              <a:avLst/>
              <a:gdLst>
                <a:gd name="T0" fmla="*/ 13 w 20"/>
                <a:gd name="T1" fmla="*/ 0 h 20"/>
                <a:gd name="T2" fmla="*/ 13 w 20"/>
                <a:gd name="T3" fmla="*/ 2 h 20"/>
                <a:gd name="T4" fmla="*/ 12 w 20"/>
                <a:gd name="T5" fmla="*/ 8 h 20"/>
                <a:gd name="T6" fmla="*/ 11 w 20"/>
                <a:gd name="T7" fmla="*/ 10 h 20"/>
                <a:gd name="T8" fmla="*/ 6 w 20"/>
                <a:gd name="T9" fmla="*/ 10 h 20"/>
                <a:gd name="T10" fmla="*/ 0 w 20"/>
                <a:gd name="T11" fmla="*/ 10 h 20"/>
                <a:gd name="T12" fmla="*/ 5 w 20"/>
                <a:gd name="T13" fmla="*/ 14 h 20"/>
                <a:gd name="T14" fmla="*/ 5 w 20"/>
                <a:gd name="T15" fmla="*/ 18 h 20"/>
                <a:gd name="T16" fmla="*/ 11 w 20"/>
                <a:gd name="T17" fmla="*/ 19 h 20"/>
                <a:gd name="T18" fmla="*/ 15 w 20"/>
                <a:gd name="T19" fmla="*/ 15 h 20"/>
                <a:gd name="T20" fmla="*/ 15 w 20"/>
                <a:gd name="T21" fmla="*/ 12 h 20"/>
                <a:gd name="T22" fmla="*/ 18 w 20"/>
                <a:gd name="T23" fmla="*/ 7 h 20"/>
                <a:gd name="T24" fmla="*/ 18 w 20"/>
                <a:gd name="T25" fmla="*/ 5 h 20"/>
                <a:gd name="T26" fmla="*/ 18 w 20"/>
                <a:gd name="T27" fmla="*/ 2 h 20"/>
                <a:gd name="T28" fmla="*/ 19 w 20"/>
                <a:gd name="T29" fmla="*/ 0 h 20"/>
                <a:gd name="T30" fmla="*/ 13 w 20"/>
                <a:gd name="T31" fmla="*/ 0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20"/>
                <a:gd name="T50" fmla="*/ 20 w 20"/>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20">
                  <a:moveTo>
                    <a:pt x="13" y="0"/>
                  </a:moveTo>
                  <a:lnTo>
                    <a:pt x="13" y="2"/>
                  </a:lnTo>
                  <a:lnTo>
                    <a:pt x="12" y="8"/>
                  </a:lnTo>
                  <a:lnTo>
                    <a:pt x="11" y="10"/>
                  </a:lnTo>
                  <a:lnTo>
                    <a:pt x="6" y="10"/>
                  </a:lnTo>
                  <a:lnTo>
                    <a:pt x="0" y="10"/>
                  </a:lnTo>
                  <a:lnTo>
                    <a:pt x="5" y="14"/>
                  </a:lnTo>
                  <a:lnTo>
                    <a:pt x="5" y="18"/>
                  </a:lnTo>
                  <a:lnTo>
                    <a:pt x="11" y="19"/>
                  </a:lnTo>
                  <a:lnTo>
                    <a:pt x="15" y="15"/>
                  </a:lnTo>
                  <a:lnTo>
                    <a:pt x="15" y="12"/>
                  </a:lnTo>
                  <a:lnTo>
                    <a:pt x="18" y="7"/>
                  </a:lnTo>
                  <a:lnTo>
                    <a:pt x="18" y="5"/>
                  </a:lnTo>
                  <a:lnTo>
                    <a:pt x="18" y="2"/>
                  </a:lnTo>
                  <a:lnTo>
                    <a:pt x="19" y="0"/>
                  </a:lnTo>
                  <a:lnTo>
                    <a:pt x="13"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782" name="Freeform 246"/>
            <p:cNvSpPr>
              <a:spLocks/>
            </p:cNvSpPr>
            <p:nvPr/>
          </p:nvSpPr>
          <p:spPr bwMode="auto">
            <a:xfrm>
              <a:off x="1945" y="1015"/>
              <a:ext cx="123" cy="26"/>
            </a:xfrm>
            <a:custGeom>
              <a:avLst/>
              <a:gdLst>
                <a:gd name="T0" fmla="*/ 105 w 123"/>
                <a:gd name="T1" fmla="*/ 9 h 26"/>
                <a:gd name="T2" fmla="*/ 74 w 123"/>
                <a:gd name="T3" fmla="*/ 10 h 26"/>
                <a:gd name="T4" fmla="*/ 70 w 123"/>
                <a:gd name="T5" fmla="*/ 9 h 26"/>
                <a:gd name="T6" fmla="*/ 63 w 123"/>
                <a:gd name="T7" fmla="*/ 21 h 26"/>
                <a:gd name="T8" fmla="*/ 65 w 123"/>
                <a:gd name="T9" fmla="*/ 21 h 26"/>
                <a:gd name="T10" fmla="*/ 63 w 123"/>
                <a:gd name="T11" fmla="*/ 21 h 26"/>
                <a:gd name="T12" fmla="*/ 63 w 123"/>
                <a:gd name="T13" fmla="*/ 19 h 26"/>
                <a:gd name="T14" fmla="*/ 70 w 123"/>
                <a:gd name="T15" fmla="*/ 9 h 26"/>
                <a:gd name="T16" fmla="*/ 74 w 123"/>
                <a:gd name="T17" fmla="*/ 10 h 26"/>
                <a:gd name="T18" fmla="*/ 100 w 123"/>
                <a:gd name="T19" fmla="*/ 9 h 26"/>
                <a:gd name="T20" fmla="*/ 79 w 123"/>
                <a:gd name="T21" fmla="*/ 0 h 26"/>
                <a:gd name="T22" fmla="*/ 52 w 123"/>
                <a:gd name="T23" fmla="*/ 0 h 26"/>
                <a:gd name="T24" fmla="*/ 50 w 123"/>
                <a:gd name="T25" fmla="*/ 0 h 26"/>
                <a:gd name="T26" fmla="*/ 42 w 123"/>
                <a:gd name="T27" fmla="*/ 4 h 26"/>
                <a:gd name="T28" fmla="*/ 46 w 123"/>
                <a:gd name="T29" fmla="*/ 4 h 26"/>
                <a:gd name="T30" fmla="*/ 48 w 123"/>
                <a:gd name="T31" fmla="*/ 6 h 26"/>
                <a:gd name="T32" fmla="*/ 52 w 123"/>
                <a:gd name="T33" fmla="*/ 8 h 26"/>
                <a:gd name="T34" fmla="*/ 54 w 123"/>
                <a:gd name="T35" fmla="*/ 9 h 26"/>
                <a:gd name="T36" fmla="*/ 29 w 123"/>
                <a:gd name="T37" fmla="*/ 13 h 26"/>
                <a:gd name="T38" fmla="*/ 16 w 123"/>
                <a:gd name="T39" fmla="*/ 14 h 26"/>
                <a:gd name="T40" fmla="*/ 0 w 123"/>
                <a:gd name="T41" fmla="*/ 15 h 26"/>
                <a:gd name="T42" fmla="*/ 5 w 123"/>
                <a:gd name="T43" fmla="*/ 18 h 26"/>
                <a:gd name="T44" fmla="*/ 14 w 123"/>
                <a:gd name="T45" fmla="*/ 21 h 26"/>
                <a:gd name="T46" fmla="*/ 28 w 123"/>
                <a:gd name="T47" fmla="*/ 23 h 26"/>
                <a:gd name="T48" fmla="*/ 40 w 123"/>
                <a:gd name="T49" fmla="*/ 25 h 26"/>
                <a:gd name="T50" fmla="*/ 51 w 123"/>
                <a:gd name="T51" fmla="*/ 25 h 26"/>
                <a:gd name="T52" fmla="*/ 52 w 123"/>
                <a:gd name="T53" fmla="*/ 25 h 26"/>
                <a:gd name="T54" fmla="*/ 75 w 123"/>
                <a:gd name="T55" fmla="*/ 25 h 26"/>
                <a:gd name="T56" fmla="*/ 79 w 123"/>
                <a:gd name="T57" fmla="*/ 24 h 26"/>
                <a:gd name="T58" fmla="*/ 98 w 123"/>
                <a:gd name="T59" fmla="*/ 23 h 26"/>
                <a:gd name="T60" fmla="*/ 105 w 123"/>
                <a:gd name="T61" fmla="*/ 19 h 26"/>
                <a:gd name="T62" fmla="*/ 122 w 123"/>
                <a:gd name="T63" fmla="*/ 20 h 26"/>
                <a:gd name="T64" fmla="*/ 105 w 123"/>
                <a:gd name="T65" fmla="*/ 9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3"/>
                <a:gd name="T100" fmla="*/ 0 h 26"/>
                <a:gd name="T101" fmla="*/ 123 w 123"/>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3" h="26">
                  <a:moveTo>
                    <a:pt x="105" y="9"/>
                  </a:moveTo>
                  <a:lnTo>
                    <a:pt x="74" y="10"/>
                  </a:lnTo>
                  <a:lnTo>
                    <a:pt x="70" y="9"/>
                  </a:lnTo>
                  <a:lnTo>
                    <a:pt x="63" y="21"/>
                  </a:lnTo>
                  <a:lnTo>
                    <a:pt x="65" y="21"/>
                  </a:lnTo>
                  <a:lnTo>
                    <a:pt x="63" y="21"/>
                  </a:lnTo>
                  <a:lnTo>
                    <a:pt x="63" y="19"/>
                  </a:lnTo>
                  <a:lnTo>
                    <a:pt x="70" y="9"/>
                  </a:lnTo>
                  <a:lnTo>
                    <a:pt x="74" y="10"/>
                  </a:lnTo>
                  <a:lnTo>
                    <a:pt x="100" y="9"/>
                  </a:lnTo>
                  <a:lnTo>
                    <a:pt x="79" y="0"/>
                  </a:lnTo>
                  <a:lnTo>
                    <a:pt x="52" y="0"/>
                  </a:lnTo>
                  <a:lnTo>
                    <a:pt x="50" y="0"/>
                  </a:lnTo>
                  <a:lnTo>
                    <a:pt x="42" y="4"/>
                  </a:lnTo>
                  <a:lnTo>
                    <a:pt x="46" y="4"/>
                  </a:lnTo>
                  <a:lnTo>
                    <a:pt x="48" y="6"/>
                  </a:lnTo>
                  <a:lnTo>
                    <a:pt x="52" y="8"/>
                  </a:lnTo>
                  <a:lnTo>
                    <a:pt x="54" y="9"/>
                  </a:lnTo>
                  <a:lnTo>
                    <a:pt x="29" y="13"/>
                  </a:lnTo>
                  <a:lnTo>
                    <a:pt x="16" y="14"/>
                  </a:lnTo>
                  <a:lnTo>
                    <a:pt x="0" y="15"/>
                  </a:lnTo>
                  <a:lnTo>
                    <a:pt x="5" y="18"/>
                  </a:lnTo>
                  <a:lnTo>
                    <a:pt x="14" y="21"/>
                  </a:lnTo>
                  <a:lnTo>
                    <a:pt x="28" y="23"/>
                  </a:lnTo>
                  <a:lnTo>
                    <a:pt x="40" y="25"/>
                  </a:lnTo>
                  <a:lnTo>
                    <a:pt x="51" y="25"/>
                  </a:lnTo>
                  <a:lnTo>
                    <a:pt x="52" y="25"/>
                  </a:lnTo>
                  <a:lnTo>
                    <a:pt x="75" y="25"/>
                  </a:lnTo>
                  <a:lnTo>
                    <a:pt x="79" y="24"/>
                  </a:lnTo>
                  <a:lnTo>
                    <a:pt x="98" y="23"/>
                  </a:lnTo>
                  <a:lnTo>
                    <a:pt x="105" y="19"/>
                  </a:lnTo>
                  <a:lnTo>
                    <a:pt x="122" y="20"/>
                  </a:lnTo>
                  <a:lnTo>
                    <a:pt x="105" y="9"/>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783" name="Freeform 247"/>
            <p:cNvSpPr>
              <a:spLocks/>
            </p:cNvSpPr>
            <p:nvPr/>
          </p:nvSpPr>
          <p:spPr bwMode="auto">
            <a:xfrm>
              <a:off x="1978" y="1007"/>
              <a:ext cx="93" cy="28"/>
            </a:xfrm>
            <a:custGeom>
              <a:avLst/>
              <a:gdLst>
                <a:gd name="T0" fmla="*/ 17 w 93"/>
                <a:gd name="T1" fmla="*/ 0 h 28"/>
                <a:gd name="T2" fmla="*/ 17 w 93"/>
                <a:gd name="T3" fmla="*/ 2 h 28"/>
                <a:gd name="T4" fmla="*/ 16 w 93"/>
                <a:gd name="T5" fmla="*/ 7 h 28"/>
                <a:gd name="T6" fmla="*/ 7 w 93"/>
                <a:gd name="T7" fmla="*/ 7 h 28"/>
                <a:gd name="T8" fmla="*/ 4 w 93"/>
                <a:gd name="T9" fmla="*/ 9 h 28"/>
                <a:gd name="T10" fmla="*/ 0 w 93"/>
                <a:gd name="T11" fmla="*/ 12 h 28"/>
                <a:gd name="T12" fmla="*/ 2 w 93"/>
                <a:gd name="T13" fmla="*/ 12 h 28"/>
                <a:gd name="T14" fmla="*/ 6 w 93"/>
                <a:gd name="T15" fmla="*/ 14 h 28"/>
                <a:gd name="T16" fmla="*/ 16 w 93"/>
                <a:gd name="T17" fmla="*/ 7 h 28"/>
                <a:gd name="T18" fmla="*/ 18 w 93"/>
                <a:gd name="T19" fmla="*/ 7 h 28"/>
                <a:gd name="T20" fmla="*/ 23 w 93"/>
                <a:gd name="T21" fmla="*/ 10 h 28"/>
                <a:gd name="T22" fmla="*/ 67 w 93"/>
                <a:gd name="T23" fmla="*/ 20 h 28"/>
                <a:gd name="T24" fmla="*/ 92 w 93"/>
                <a:gd name="T25" fmla="*/ 27 h 28"/>
                <a:gd name="T26" fmla="*/ 17 w 93"/>
                <a:gd name="T27" fmla="*/ 0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3"/>
                <a:gd name="T43" fmla="*/ 0 h 28"/>
                <a:gd name="T44" fmla="*/ 93 w 93"/>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3" h="28">
                  <a:moveTo>
                    <a:pt x="17" y="0"/>
                  </a:moveTo>
                  <a:lnTo>
                    <a:pt x="17" y="2"/>
                  </a:lnTo>
                  <a:lnTo>
                    <a:pt x="16" y="7"/>
                  </a:lnTo>
                  <a:lnTo>
                    <a:pt x="7" y="7"/>
                  </a:lnTo>
                  <a:lnTo>
                    <a:pt x="4" y="9"/>
                  </a:lnTo>
                  <a:lnTo>
                    <a:pt x="0" y="12"/>
                  </a:lnTo>
                  <a:lnTo>
                    <a:pt x="2" y="12"/>
                  </a:lnTo>
                  <a:lnTo>
                    <a:pt x="6" y="14"/>
                  </a:lnTo>
                  <a:lnTo>
                    <a:pt x="16" y="7"/>
                  </a:lnTo>
                  <a:lnTo>
                    <a:pt x="18" y="7"/>
                  </a:lnTo>
                  <a:lnTo>
                    <a:pt x="23" y="10"/>
                  </a:lnTo>
                  <a:lnTo>
                    <a:pt x="67" y="20"/>
                  </a:lnTo>
                  <a:lnTo>
                    <a:pt x="92" y="27"/>
                  </a:lnTo>
                  <a:lnTo>
                    <a:pt x="17"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784" name="Line 248"/>
            <p:cNvSpPr>
              <a:spLocks noChangeShapeType="1"/>
            </p:cNvSpPr>
            <p:nvPr/>
          </p:nvSpPr>
          <p:spPr bwMode="auto">
            <a:xfrm>
              <a:off x="1974" y="1015"/>
              <a:ext cx="3" cy="0"/>
            </a:xfrm>
            <a:prstGeom prst="line">
              <a:avLst/>
            </a:prstGeom>
            <a:noFill/>
            <a:ln w="12700">
              <a:solidFill>
                <a:srgbClr val="000000"/>
              </a:solidFill>
              <a:round/>
              <a:headEnd/>
              <a:tailEnd/>
            </a:ln>
          </p:spPr>
          <p:txBody>
            <a:bodyPr wrap="none" anchor="ctr"/>
            <a:lstStyle/>
            <a:p>
              <a:endParaRPr lang="en-US"/>
            </a:p>
          </p:txBody>
        </p:sp>
        <p:sp>
          <p:nvSpPr>
            <p:cNvPr id="21785" name="Freeform 249"/>
            <p:cNvSpPr>
              <a:spLocks/>
            </p:cNvSpPr>
            <p:nvPr/>
          </p:nvSpPr>
          <p:spPr bwMode="auto">
            <a:xfrm>
              <a:off x="2042" y="958"/>
              <a:ext cx="126" cy="72"/>
            </a:xfrm>
            <a:custGeom>
              <a:avLst/>
              <a:gdLst>
                <a:gd name="T0" fmla="*/ 125 w 126"/>
                <a:gd name="T1" fmla="*/ 71 h 72"/>
                <a:gd name="T2" fmla="*/ 68 w 126"/>
                <a:gd name="T3" fmla="*/ 53 h 72"/>
                <a:gd name="T4" fmla="*/ 85 w 126"/>
                <a:gd name="T5" fmla="*/ 53 h 72"/>
                <a:gd name="T6" fmla="*/ 85 w 126"/>
                <a:gd name="T7" fmla="*/ 51 h 72"/>
                <a:gd name="T8" fmla="*/ 81 w 126"/>
                <a:gd name="T9" fmla="*/ 47 h 72"/>
                <a:gd name="T10" fmla="*/ 79 w 126"/>
                <a:gd name="T11" fmla="*/ 47 h 72"/>
                <a:gd name="T12" fmla="*/ 76 w 126"/>
                <a:gd name="T13" fmla="*/ 43 h 72"/>
                <a:gd name="T14" fmla="*/ 53 w 126"/>
                <a:gd name="T15" fmla="*/ 42 h 72"/>
                <a:gd name="T16" fmla="*/ 89 w 126"/>
                <a:gd name="T17" fmla="*/ 1 h 72"/>
                <a:gd name="T18" fmla="*/ 69 w 126"/>
                <a:gd name="T19" fmla="*/ 0 h 72"/>
                <a:gd name="T20" fmla="*/ 0 w 126"/>
                <a:gd name="T21" fmla="*/ 37 h 72"/>
                <a:gd name="T22" fmla="*/ 24 w 126"/>
                <a:gd name="T23" fmla="*/ 48 h 72"/>
                <a:gd name="T24" fmla="*/ 40 w 126"/>
                <a:gd name="T25" fmla="*/ 54 h 72"/>
                <a:gd name="T26" fmla="*/ 56 w 126"/>
                <a:gd name="T27" fmla="*/ 53 h 72"/>
                <a:gd name="T28" fmla="*/ 108 w 126"/>
                <a:gd name="T29" fmla="*/ 71 h 72"/>
                <a:gd name="T30" fmla="*/ 125 w 126"/>
                <a:gd name="T31" fmla="*/ 71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6"/>
                <a:gd name="T49" fmla="*/ 0 h 72"/>
                <a:gd name="T50" fmla="*/ 126 w 126"/>
                <a:gd name="T51" fmla="*/ 72 h 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6" h="72">
                  <a:moveTo>
                    <a:pt x="125" y="71"/>
                  </a:moveTo>
                  <a:lnTo>
                    <a:pt x="68" y="53"/>
                  </a:lnTo>
                  <a:lnTo>
                    <a:pt x="85" y="53"/>
                  </a:lnTo>
                  <a:lnTo>
                    <a:pt x="85" y="51"/>
                  </a:lnTo>
                  <a:lnTo>
                    <a:pt x="81" y="47"/>
                  </a:lnTo>
                  <a:lnTo>
                    <a:pt x="79" y="47"/>
                  </a:lnTo>
                  <a:lnTo>
                    <a:pt x="76" y="43"/>
                  </a:lnTo>
                  <a:lnTo>
                    <a:pt x="53" y="42"/>
                  </a:lnTo>
                  <a:lnTo>
                    <a:pt x="89" y="1"/>
                  </a:lnTo>
                  <a:lnTo>
                    <a:pt x="69" y="0"/>
                  </a:lnTo>
                  <a:lnTo>
                    <a:pt x="0" y="37"/>
                  </a:lnTo>
                  <a:lnTo>
                    <a:pt x="24" y="48"/>
                  </a:lnTo>
                  <a:lnTo>
                    <a:pt x="40" y="54"/>
                  </a:lnTo>
                  <a:lnTo>
                    <a:pt x="56" y="53"/>
                  </a:lnTo>
                  <a:lnTo>
                    <a:pt x="108" y="71"/>
                  </a:lnTo>
                  <a:lnTo>
                    <a:pt x="125" y="71"/>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786" name="Freeform 250"/>
            <p:cNvSpPr>
              <a:spLocks/>
            </p:cNvSpPr>
            <p:nvPr/>
          </p:nvSpPr>
          <p:spPr bwMode="auto">
            <a:xfrm>
              <a:off x="1709" y="965"/>
              <a:ext cx="353" cy="33"/>
            </a:xfrm>
            <a:custGeom>
              <a:avLst/>
              <a:gdLst>
                <a:gd name="T0" fmla="*/ 0 w 353"/>
                <a:gd name="T1" fmla="*/ 11 h 33"/>
                <a:gd name="T2" fmla="*/ 22 w 353"/>
                <a:gd name="T3" fmla="*/ 11 h 33"/>
                <a:gd name="T4" fmla="*/ 51 w 353"/>
                <a:gd name="T5" fmla="*/ 5 h 33"/>
                <a:gd name="T6" fmla="*/ 69 w 353"/>
                <a:gd name="T7" fmla="*/ 4 h 33"/>
                <a:gd name="T8" fmla="*/ 115 w 353"/>
                <a:gd name="T9" fmla="*/ 1 h 33"/>
                <a:gd name="T10" fmla="*/ 138 w 353"/>
                <a:gd name="T11" fmla="*/ 0 h 33"/>
                <a:gd name="T12" fmla="*/ 179 w 353"/>
                <a:gd name="T13" fmla="*/ 1 h 33"/>
                <a:gd name="T14" fmla="*/ 227 w 353"/>
                <a:gd name="T15" fmla="*/ 2 h 33"/>
                <a:gd name="T16" fmla="*/ 272 w 353"/>
                <a:gd name="T17" fmla="*/ 8 h 33"/>
                <a:gd name="T18" fmla="*/ 305 w 353"/>
                <a:gd name="T19" fmla="*/ 13 h 33"/>
                <a:gd name="T20" fmla="*/ 329 w 353"/>
                <a:gd name="T21" fmla="*/ 17 h 33"/>
                <a:gd name="T22" fmla="*/ 352 w 353"/>
                <a:gd name="T23" fmla="*/ 21 h 33"/>
                <a:gd name="T24" fmla="*/ 329 w 353"/>
                <a:gd name="T25" fmla="*/ 20 h 33"/>
                <a:gd name="T26" fmla="*/ 313 w 353"/>
                <a:gd name="T27" fmla="*/ 21 h 33"/>
                <a:gd name="T28" fmla="*/ 287 w 353"/>
                <a:gd name="T29" fmla="*/ 23 h 33"/>
                <a:gd name="T30" fmla="*/ 273 w 353"/>
                <a:gd name="T31" fmla="*/ 23 h 33"/>
                <a:gd name="T32" fmla="*/ 248 w 353"/>
                <a:gd name="T33" fmla="*/ 20 h 33"/>
                <a:gd name="T34" fmla="*/ 223 w 353"/>
                <a:gd name="T35" fmla="*/ 17 h 33"/>
                <a:gd name="T36" fmla="*/ 183 w 353"/>
                <a:gd name="T37" fmla="*/ 8 h 33"/>
                <a:gd name="T38" fmla="*/ 163 w 353"/>
                <a:gd name="T39" fmla="*/ 7 h 33"/>
                <a:gd name="T40" fmla="*/ 114 w 353"/>
                <a:gd name="T41" fmla="*/ 8 h 33"/>
                <a:gd name="T42" fmla="*/ 146 w 353"/>
                <a:gd name="T43" fmla="*/ 11 h 33"/>
                <a:gd name="T44" fmla="*/ 162 w 353"/>
                <a:gd name="T45" fmla="*/ 12 h 33"/>
                <a:gd name="T46" fmla="*/ 187 w 353"/>
                <a:gd name="T47" fmla="*/ 17 h 33"/>
                <a:gd name="T48" fmla="*/ 209 w 353"/>
                <a:gd name="T49" fmla="*/ 24 h 33"/>
                <a:gd name="T50" fmla="*/ 224 w 353"/>
                <a:gd name="T51" fmla="*/ 28 h 33"/>
                <a:gd name="T52" fmla="*/ 237 w 353"/>
                <a:gd name="T53" fmla="*/ 28 h 33"/>
                <a:gd name="T54" fmla="*/ 254 w 353"/>
                <a:gd name="T55" fmla="*/ 30 h 33"/>
                <a:gd name="T56" fmla="*/ 276 w 353"/>
                <a:gd name="T57" fmla="*/ 32 h 33"/>
                <a:gd name="T58" fmla="*/ 302 w 353"/>
                <a:gd name="T59" fmla="*/ 28 h 33"/>
                <a:gd name="T60" fmla="*/ 279 w 353"/>
                <a:gd name="T61" fmla="*/ 32 h 33"/>
                <a:gd name="T62" fmla="*/ 264 w 353"/>
                <a:gd name="T63" fmla="*/ 31 h 33"/>
                <a:gd name="T64" fmla="*/ 244 w 353"/>
                <a:gd name="T65" fmla="*/ 28 h 33"/>
                <a:gd name="T66" fmla="*/ 237 w 353"/>
                <a:gd name="T67" fmla="*/ 28 h 33"/>
                <a:gd name="T68" fmla="*/ 219 w 353"/>
                <a:gd name="T69" fmla="*/ 27 h 33"/>
                <a:gd name="T70" fmla="*/ 196 w 353"/>
                <a:gd name="T71" fmla="*/ 23 h 33"/>
                <a:gd name="T72" fmla="*/ 172 w 353"/>
                <a:gd name="T73" fmla="*/ 19 h 33"/>
                <a:gd name="T74" fmla="*/ 142 w 353"/>
                <a:gd name="T75" fmla="*/ 14 h 33"/>
                <a:gd name="T76" fmla="*/ 114 w 353"/>
                <a:gd name="T77" fmla="*/ 11 h 33"/>
                <a:gd name="T78" fmla="*/ 85 w 353"/>
                <a:gd name="T79" fmla="*/ 9 h 33"/>
                <a:gd name="T80" fmla="*/ 44 w 353"/>
                <a:gd name="T81" fmla="*/ 11 h 33"/>
                <a:gd name="T82" fmla="*/ 0 w 353"/>
                <a:gd name="T83" fmla="*/ 11 h 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53"/>
                <a:gd name="T127" fmla="*/ 0 h 33"/>
                <a:gd name="T128" fmla="*/ 353 w 353"/>
                <a:gd name="T129" fmla="*/ 33 h 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53" h="33">
                  <a:moveTo>
                    <a:pt x="0" y="11"/>
                  </a:moveTo>
                  <a:lnTo>
                    <a:pt x="22" y="11"/>
                  </a:lnTo>
                  <a:lnTo>
                    <a:pt x="51" y="5"/>
                  </a:lnTo>
                  <a:lnTo>
                    <a:pt x="69" y="4"/>
                  </a:lnTo>
                  <a:lnTo>
                    <a:pt x="115" y="1"/>
                  </a:lnTo>
                  <a:lnTo>
                    <a:pt x="138" y="0"/>
                  </a:lnTo>
                  <a:lnTo>
                    <a:pt x="179" y="1"/>
                  </a:lnTo>
                  <a:lnTo>
                    <a:pt x="227" y="2"/>
                  </a:lnTo>
                  <a:lnTo>
                    <a:pt x="272" y="8"/>
                  </a:lnTo>
                  <a:lnTo>
                    <a:pt x="305" y="13"/>
                  </a:lnTo>
                  <a:lnTo>
                    <a:pt x="329" y="17"/>
                  </a:lnTo>
                  <a:lnTo>
                    <a:pt x="352" y="21"/>
                  </a:lnTo>
                  <a:lnTo>
                    <a:pt x="329" y="20"/>
                  </a:lnTo>
                  <a:lnTo>
                    <a:pt x="313" y="21"/>
                  </a:lnTo>
                  <a:lnTo>
                    <a:pt x="287" y="23"/>
                  </a:lnTo>
                  <a:lnTo>
                    <a:pt x="273" y="23"/>
                  </a:lnTo>
                  <a:lnTo>
                    <a:pt x="248" y="20"/>
                  </a:lnTo>
                  <a:lnTo>
                    <a:pt x="223" y="17"/>
                  </a:lnTo>
                  <a:lnTo>
                    <a:pt x="183" y="8"/>
                  </a:lnTo>
                  <a:lnTo>
                    <a:pt x="163" y="7"/>
                  </a:lnTo>
                  <a:lnTo>
                    <a:pt x="114" y="8"/>
                  </a:lnTo>
                  <a:lnTo>
                    <a:pt x="146" y="11"/>
                  </a:lnTo>
                  <a:lnTo>
                    <a:pt x="162" y="12"/>
                  </a:lnTo>
                  <a:lnTo>
                    <a:pt x="187" y="17"/>
                  </a:lnTo>
                  <a:lnTo>
                    <a:pt x="209" y="24"/>
                  </a:lnTo>
                  <a:lnTo>
                    <a:pt x="224" y="28"/>
                  </a:lnTo>
                  <a:lnTo>
                    <a:pt x="237" y="28"/>
                  </a:lnTo>
                  <a:lnTo>
                    <a:pt x="254" y="30"/>
                  </a:lnTo>
                  <a:lnTo>
                    <a:pt x="276" y="32"/>
                  </a:lnTo>
                  <a:lnTo>
                    <a:pt x="302" y="28"/>
                  </a:lnTo>
                  <a:lnTo>
                    <a:pt x="279" y="32"/>
                  </a:lnTo>
                  <a:lnTo>
                    <a:pt x="264" y="31"/>
                  </a:lnTo>
                  <a:lnTo>
                    <a:pt x="244" y="28"/>
                  </a:lnTo>
                  <a:lnTo>
                    <a:pt x="237" y="28"/>
                  </a:lnTo>
                  <a:lnTo>
                    <a:pt x="219" y="27"/>
                  </a:lnTo>
                  <a:lnTo>
                    <a:pt x="196" y="23"/>
                  </a:lnTo>
                  <a:lnTo>
                    <a:pt x="172" y="19"/>
                  </a:lnTo>
                  <a:lnTo>
                    <a:pt x="142" y="14"/>
                  </a:lnTo>
                  <a:lnTo>
                    <a:pt x="114" y="11"/>
                  </a:lnTo>
                  <a:lnTo>
                    <a:pt x="85" y="9"/>
                  </a:lnTo>
                  <a:lnTo>
                    <a:pt x="44" y="11"/>
                  </a:lnTo>
                  <a:lnTo>
                    <a:pt x="0" y="11"/>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787" name="Freeform 251"/>
            <p:cNvSpPr>
              <a:spLocks/>
            </p:cNvSpPr>
            <p:nvPr/>
          </p:nvSpPr>
          <p:spPr bwMode="auto">
            <a:xfrm>
              <a:off x="2006" y="990"/>
              <a:ext cx="45" cy="20"/>
            </a:xfrm>
            <a:custGeom>
              <a:avLst/>
              <a:gdLst>
                <a:gd name="T0" fmla="*/ 0 w 45"/>
                <a:gd name="T1" fmla="*/ 4 h 20"/>
                <a:gd name="T2" fmla="*/ 25 w 45"/>
                <a:gd name="T3" fmla="*/ 2 h 20"/>
                <a:gd name="T4" fmla="*/ 32 w 45"/>
                <a:gd name="T5" fmla="*/ 0 h 20"/>
                <a:gd name="T6" fmla="*/ 44 w 45"/>
                <a:gd name="T7" fmla="*/ 5 h 20"/>
                <a:gd name="T8" fmla="*/ 34 w 45"/>
                <a:gd name="T9" fmla="*/ 19 h 20"/>
                <a:gd name="T10" fmla="*/ 27 w 45"/>
                <a:gd name="T11" fmla="*/ 10 h 20"/>
                <a:gd name="T12" fmla="*/ 25 w 45"/>
                <a:gd name="T13" fmla="*/ 12 h 20"/>
                <a:gd name="T14" fmla="*/ 0 w 45"/>
                <a:gd name="T15" fmla="*/ 4 h 20"/>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20"/>
                <a:gd name="T26" fmla="*/ 45 w 45"/>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20">
                  <a:moveTo>
                    <a:pt x="0" y="4"/>
                  </a:moveTo>
                  <a:lnTo>
                    <a:pt x="25" y="2"/>
                  </a:lnTo>
                  <a:lnTo>
                    <a:pt x="32" y="0"/>
                  </a:lnTo>
                  <a:lnTo>
                    <a:pt x="44" y="5"/>
                  </a:lnTo>
                  <a:lnTo>
                    <a:pt x="34" y="19"/>
                  </a:lnTo>
                  <a:lnTo>
                    <a:pt x="27" y="10"/>
                  </a:lnTo>
                  <a:lnTo>
                    <a:pt x="25" y="12"/>
                  </a:lnTo>
                  <a:lnTo>
                    <a:pt x="0" y="4"/>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788" name="Freeform 252"/>
            <p:cNvSpPr>
              <a:spLocks/>
            </p:cNvSpPr>
            <p:nvPr/>
          </p:nvSpPr>
          <p:spPr bwMode="auto">
            <a:xfrm>
              <a:off x="2019" y="937"/>
              <a:ext cx="64" cy="52"/>
            </a:xfrm>
            <a:custGeom>
              <a:avLst/>
              <a:gdLst>
                <a:gd name="T0" fmla="*/ 44 w 64"/>
                <a:gd name="T1" fmla="*/ 51 h 52"/>
                <a:gd name="T2" fmla="*/ 24 w 64"/>
                <a:gd name="T3" fmla="*/ 44 h 52"/>
                <a:gd name="T4" fmla="*/ 0 w 64"/>
                <a:gd name="T5" fmla="*/ 39 h 52"/>
                <a:gd name="T6" fmla="*/ 42 w 64"/>
                <a:gd name="T7" fmla="*/ 0 h 52"/>
                <a:gd name="T8" fmla="*/ 63 w 64"/>
                <a:gd name="T9" fmla="*/ 1 h 52"/>
                <a:gd name="T10" fmla="*/ 51 w 64"/>
                <a:gd name="T11" fmla="*/ 44 h 52"/>
                <a:gd name="T12" fmla="*/ 44 w 64"/>
                <a:gd name="T13" fmla="*/ 51 h 52"/>
                <a:gd name="T14" fmla="*/ 0 60000 65536"/>
                <a:gd name="T15" fmla="*/ 0 60000 65536"/>
                <a:gd name="T16" fmla="*/ 0 60000 65536"/>
                <a:gd name="T17" fmla="*/ 0 60000 65536"/>
                <a:gd name="T18" fmla="*/ 0 60000 65536"/>
                <a:gd name="T19" fmla="*/ 0 60000 65536"/>
                <a:gd name="T20" fmla="*/ 0 60000 65536"/>
                <a:gd name="T21" fmla="*/ 0 w 64"/>
                <a:gd name="T22" fmla="*/ 0 h 52"/>
                <a:gd name="T23" fmla="*/ 64 w 64"/>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52">
                  <a:moveTo>
                    <a:pt x="44" y="51"/>
                  </a:moveTo>
                  <a:lnTo>
                    <a:pt x="24" y="44"/>
                  </a:lnTo>
                  <a:lnTo>
                    <a:pt x="0" y="39"/>
                  </a:lnTo>
                  <a:lnTo>
                    <a:pt x="42" y="0"/>
                  </a:lnTo>
                  <a:lnTo>
                    <a:pt x="63" y="1"/>
                  </a:lnTo>
                  <a:lnTo>
                    <a:pt x="51" y="44"/>
                  </a:lnTo>
                  <a:lnTo>
                    <a:pt x="44" y="51"/>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789" name="Freeform 253"/>
            <p:cNvSpPr>
              <a:spLocks/>
            </p:cNvSpPr>
            <p:nvPr/>
          </p:nvSpPr>
          <p:spPr bwMode="auto">
            <a:xfrm>
              <a:off x="1754" y="966"/>
              <a:ext cx="20" cy="20"/>
            </a:xfrm>
            <a:custGeom>
              <a:avLst/>
              <a:gdLst>
                <a:gd name="T0" fmla="*/ 0 w 20"/>
                <a:gd name="T1" fmla="*/ 10 h 20"/>
                <a:gd name="T2" fmla="*/ 19 w 20"/>
                <a:gd name="T3" fmla="*/ 0 h 20"/>
                <a:gd name="T4" fmla="*/ 18 w 20"/>
                <a:gd name="T5" fmla="*/ 19 h 20"/>
                <a:gd name="T6" fmla="*/ 10 w 20"/>
                <a:gd name="T7" fmla="*/ 5 h 20"/>
                <a:gd name="T8" fmla="*/ 0 w 20"/>
                <a:gd name="T9" fmla="*/ 10 h 20"/>
                <a:gd name="T10" fmla="*/ 0 60000 65536"/>
                <a:gd name="T11" fmla="*/ 0 60000 65536"/>
                <a:gd name="T12" fmla="*/ 0 60000 65536"/>
                <a:gd name="T13" fmla="*/ 0 60000 65536"/>
                <a:gd name="T14" fmla="*/ 0 60000 65536"/>
                <a:gd name="T15" fmla="*/ 0 w 20"/>
                <a:gd name="T16" fmla="*/ 0 h 20"/>
                <a:gd name="T17" fmla="*/ 20 w 20"/>
                <a:gd name="T18" fmla="*/ 20 h 20"/>
              </a:gdLst>
              <a:ahLst/>
              <a:cxnLst>
                <a:cxn ang="T10">
                  <a:pos x="T0" y="T1"/>
                </a:cxn>
                <a:cxn ang="T11">
                  <a:pos x="T2" y="T3"/>
                </a:cxn>
                <a:cxn ang="T12">
                  <a:pos x="T4" y="T5"/>
                </a:cxn>
                <a:cxn ang="T13">
                  <a:pos x="T6" y="T7"/>
                </a:cxn>
                <a:cxn ang="T14">
                  <a:pos x="T8" y="T9"/>
                </a:cxn>
              </a:cxnLst>
              <a:rect l="T15" t="T16" r="T17" b="T18"/>
              <a:pathLst>
                <a:path w="20" h="20">
                  <a:moveTo>
                    <a:pt x="0" y="10"/>
                  </a:moveTo>
                  <a:lnTo>
                    <a:pt x="19" y="0"/>
                  </a:lnTo>
                  <a:lnTo>
                    <a:pt x="18" y="19"/>
                  </a:lnTo>
                  <a:lnTo>
                    <a:pt x="10" y="5"/>
                  </a:lnTo>
                  <a:lnTo>
                    <a:pt x="0" y="1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790" name="Freeform 254"/>
            <p:cNvSpPr>
              <a:spLocks/>
            </p:cNvSpPr>
            <p:nvPr/>
          </p:nvSpPr>
          <p:spPr bwMode="auto">
            <a:xfrm>
              <a:off x="1790" y="990"/>
              <a:ext cx="20" cy="20"/>
            </a:xfrm>
            <a:custGeom>
              <a:avLst/>
              <a:gdLst>
                <a:gd name="T0" fmla="*/ 1 w 20"/>
                <a:gd name="T1" fmla="*/ 0 h 20"/>
                <a:gd name="T2" fmla="*/ 0 w 20"/>
                <a:gd name="T3" fmla="*/ 19 h 20"/>
                <a:gd name="T4" fmla="*/ 6 w 20"/>
                <a:gd name="T5" fmla="*/ 11 h 20"/>
                <a:gd name="T6" fmla="*/ 13 w 20"/>
                <a:gd name="T7" fmla="*/ 11 h 20"/>
                <a:gd name="T8" fmla="*/ 19 w 20"/>
                <a:gd name="T9" fmla="*/ 4 h 20"/>
                <a:gd name="T10" fmla="*/ 13 w 20"/>
                <a:gd name="T11" fmla="*/ 11 h 20"/>
                <a:gd name="T12" fmla="*/ 6 w 20"/>
                <a:gd name="T13" fmla="*/ 11 h 20"/>
                <a:gd name="T14" fmla="*/ 7 w 20"/>
                <a:gd name="T15" fmla="*/ 0 h 20"/>
                <a:gd name="T16" fmla="*/ 1 w 20"/>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0"/>
                <a:gd name="T29" fmla="*/ 20 w 20"/>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0">
                  <a:moveTo>
                    <a:pt x="1" y="0"/>
                  </a:moveTo>
                  <a:lnTo>
                    <a:pt x="0" y="19"/>
                  </a:lnTo>
                  <a:lnTo>
                    <a:pt x="6" y="11"/>
                  </a:lnTo>
                  <a:lnTo>
                    <a:pt x="13" y="11"/>
                  </a:lnTo>
                  <a:lnTo>
                    <a:pt x="19" y="4"/>
                  </a:lnTo>
                  <a:lnTo>
                    <a:pt x="13" y="11"/>
                  </a:lnTo>
                  <a:lnTo>
                    <a:pt x="6" y="11"/>
                  </a:lnTo>
                  <a:lnTo>
                    <a:pt x="7" y="0"/>
                  </a:lnTo>
                  <a:lnTo>
                    <a:pt x="1"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791" name="Freeform 255"/>
            <p:cNvSpPr>
              <a:spLocks/>
            </p:cNvSpPr>
            <p:nvPr/>
          </p:nvSpPr>
          <p:spPr bwMode="auto">
            <a:xfrm>
              <a:off x="1823" y="951"/>
              <a:ext cx="89" cy="21"/>
            </a:xfrm>
            <a:custGeom>
              <a:avLst/>
              <a:gdLst>
                <a:gd name="T0" fmla="*/ 0 w 89"/>
                <a:gd name="T1" fmla="*/ 11 h 21"/>
                <a:gd name="T2" fmla="*/ 0 w 89"/>
                <a:gd name="T3" fmla="*/ 15 h 21"/>
                <a:gd name="T4" fmla="*/ 2 w 89"/>
                <a:gd name="T5" fmla="*/ 15 h 21"/>
                <a:gd name="T6" fmla="*/ 8 w 89"/>
                <a:gd name="T7" fmla="*/ 18 h 21"/>
                <a:gd name="T8" fmla="*/ 14 w 89"/>
                <a:gd name="T9" fmla="*/ 16 h 21"/>
                <a:gd name="T10" fmla="*/ 24 w 89"/>
                <a:gd name="T11" fmla="*/ 16 h 21"/>
                <a:gd name="T12" fmla="*/ 37 w 89"/>
                <a:gd name="T13" fmla="*/ 18 h 21"/>
                <a:gd name="T14" fmla="*/ 54 w 89"/>
                <a:gd name="T15" fmla="*/ 20 h 21"/>
                <a:gd name="T16" fmla="*/ 60 w 89"/>
                <a:gd name="T17" fmla="*/ 18 h 21"/>
                <a:gd name="T18" fmla="*/ 74 w 89"/>
                <a:gd name="T19" fmla="*/ 15 h 21"/>
                <a:gd name="T20" fmla="*/ 82 w 89"/>
                <a:gd name="T21" fmla="*/ 13 h 21"/>
                <a:gd name="T22" fmla="*/ 88 w 89"/>
                <a:gd name="T23" fmla="*/ 13 h 21"/>
                <a:gd name="T24" fmla="*/ 88 w 89"/>
                <a:gd name="T25" fmla="*/ 9 h 21"/>
                <a:gd name="T26" fmla="*/ 59 w 89"/>
                <a:gd name="T27" fmla="*/ 11 h 21"/>
                <a:gd name="T28" fmla="*/ 59 w 89"/>
                <a:gd name="T29" fmla="*/ 8 h 21"/>
                <a:gd name="T30" fmla="*/ 59 w 89"/>
                <a:gd name="T31" fmla="*/ 3 h 21"/>
                <a:gd name="T32" fmla="*/ 49 w 89"/>
                <a:gd name="T33" fmla="*/ 3 h 21"/>
                <a:gd name="T34" fmla="*/ 49 w 89"/>
                <a:gd name="T35" fmla="*/ 6 h 21"/>
                <a:gd name="T36" fmla="*/ 49 w 89"/>
                <a:gd name="T37" fmla="*/ 3 h 21"/>
                <a:gd name="T38" fmla="*/ 46 w 89"/>
                <a:gd name="T39" fmla="*/ 1 h 21"/>
                <a:gd name="T40" fmla="*/ 43 w 89"/>
                <a:gd name="T41" fmla="*/ 3 h 21"/>
                <a:gd name="T42" fmla="*/ 42 w 89"/>
                <a:gd name="T43" fmla="*/ 6 h 21"/>
                <a:gd name="T44" fmla="*/ 39 w 89"/>
                <a:gd name="T45" fmla="*/ 9 h 21"/>
                <a:gd name="T46" fmla="*/ 39 w 89"/>
                <a:gd name="T47" fmla="*/ 13 h 21"/>
                <a:gd name="T48" fmla="*/ 35 w 89"/>
                <a:gd name="T49" fmla="*/ 15 h 21"/>
                <a:gd name="T50" fmla="*/ 33 w 89"/>
                <a:gd name="T51" fmla="*/ 8 h 21"/>
                <a:gd name="T52" fmla="*/ 33 w 89"/>
                <a:gd name="T53" fmla="*/ 5 h 21"/>
                <a:gd name="T54" fmla="*/ 30 w 89"/>
                <a:gd name="T55" fmla="*/ 0 h 21"/>
                <a:gd name="T56" fmla="*/ 27 w 89"/>
                <a:gd name="T57" fmla="*/ 0 h 21"/>
                <a:gd name="T58" fmla="*/ 24 w 89"/>
                <a:gd name="T59" fmla="*/ 0 h 21"/>
                <a:gd name="T60" fmla="*/ 23 w 89"/>
                <a:gd name="T61" fmla="*/ 3 h 21"/>
                <a:gd name="T62" fmla="*/ 23 w 89"/>
                <a:gd name="T63" fmla="*/ 6 h 21"/>
                <a:gd name="T64" fmla="*/ 23 w 89"/>
                <a:gd name="T65" fmla="*/ 3 h 21"/>
                <a:gd name="T66" fmla="*/ 27 w 89"/>
                <a:gd name="T67" fmla="*/ 3 h 21"/>
                <a:gd name="T68" fmla="*/ 29 w 89"/>
                <a:gd name="T69" fmla="*/ 5 h 21"/>
                <a:gd name="T70" fmla="*/ 33 w 89"/>
                <a:gd name="T71" fmla="*/ 8 h 21"/>
                <a:gd name="T72" fmla="*/ 33 w 89"/>
                <a:gd name="T73" fmla="*/ 11 h 21"/>
                <a:gd name="T74" fmla="*/ 31 w 89"/>
                <a:gd name="T75" fmla="*/ 15 h 21"/>
                <a:gd name="T76" fmla="*/ 22 w 89"/>
                <a:gd name="T77" fmla="*/ 10 h 21"/>
                <a:gd name="T78" fmla="*/ 6 w 89"/>
                <a:gd name="T79" fmla="*/ 9 h 21"/>
                <a:gd name="T80" fmla="*/ 0 w 89"/>
                <a:gd name="T81" fmla="*/ 11 h 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9"/>
                <a:gd name="T124" fmla="*/ 0 h 21"/>
                <a:gd name="T125" fmla="*/ 89 w 89"/>
                <a:gd name="T126" fmla="*/ 21 h 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9" h="21">
                  <a:moveTo>
                    <a:pt x="0" y="11"/>
                  </a:moveTo>
                  <a:lnTo>
                    <a:pt x="0" y="15"/>
                  </a:lnTo>
                  <a:lnTo>
                    <a:pt x="2" y="15"/>
                  </a:lnTo>
                  <a:lnTo>
                    <a:pt x="8" y="18"/>
                  </a:lnTo>
                  <a:lnTo>
                    <a:pt x="14" y="16"/>
                  </a:lnTo>
                  <a:lnTo>
                    <a:pt x="24" y="16"/>
                  </a:lnTo>
                  <a:lnTo>
                    <a:pt x="37" y="18"/>
                  </a:lnTo>
                  <a:lnTo>
                    <a:pt x="54" y="20"/>
                  </a:lnTo>
                  <a:lnTo>
                    <a:pt x="60" y="18"/>
                  </a:lnTo>
                  <a:lnTo>
                    <a:pt x="74" y="15"/>
                  </a:lnTo>
                  <a:lnTo>
                    <a:pt x="82" y="13"/>
                  </a:lnTo>
                  <a:lnTo>
                    <a:pt x="88" y="13"/>
                  </a:lnTo>
                  <a:lnTo>
                    <a:pt x="88" y="9"/>
                  </a:lnTo>
                  <a:lnTo>
                    <a:pt x="59" y="11"/>
                  </a:lnTo>
                  <a:lnTo>
                    <a:pt x="59" y="8"/>
                  </a:lnTo>
                  <a:lnTo>
                    <a:pt x="59" y="3"/>
                  </a:lnTo>
                  <a:lnTo>
                    <a:pt x="49" y="3"/>
                  </a:lnTo>
                  <a:lnTo>
                    <a:pt x="49" y="6"/>
                  </a:lnTo>
                  <a:lnTo>
                    <a:pt x="49" y="3"/>
                  </a:lnTo>
                  <a:lnTo>
                    <a:pt x="46" y="1"/>
                  </a:lnTo>
                  <a:lnTo>
                    <a:pt x="43" y="3"/>
                  </a:lnTo>
                  <a:lnTo>
                    <a:pt x="42" y="6"/>
                  </a:lnTo>
                  <a:lnTo>
                    <a:pt x="39" y="9"/>
                  </a:lnTo>
                  <a:lnTo>
                    <a:pt x="39" y="13"/>
                  </a:lnTo>
                  <a:lnTo>
                    <a:pt x="35" y="15"/>
                  </a:lnTo>
                  <a:lnTo>
                    <a:pt x="33" y="8"/>
                  </a:lnTo>
                  <a:lnTo>
                    <a:pt x="33" y="5"/>
                  </a:lnTo>
                  <a:lnTo>
                    <a:pt x="30" y="0"/>
                  </a:lnTo>
                  <a:lnTo>
                    <a:pt x="27" y="0"/>
                  </a:lnTo>
                  <a:lnTo>
                    <a:pt x="24" y="0"/>
                  </a:lnTo>
                  <a:lnTo>
                    <a:pt x="23" y="3"/>
                  </a:lnTo>
                  <a:lnTo>
                    <a:pt x="23" y="6"/>
                  </a:lnTo>
                  <a:lnTo>
                    <a:pt x="23" y="3"/>
                  </a:lnTo>
                  <a:lnTo>
                    <a:pt x="27" y="3"/>
                  </a:lnTo>
                  <a:lnTo>
                    <a:pt x="29" y="5"/>
                  </a:lnTo>
                  <a:lnTo>
                    <a:pt x="33" y="8"/>
                  </a:lnTo>
                  <a:lnTo>
                    <a:pt x="33" y="11"/>
                  </a:lnTo>
                  <a:lnTo>
                    <a:pt x="31" y="15"/>
                  </a:lnTo>
                  <a:lnTo>
                    <a:pt x="22" y="10"/>
                  </a:lnTo>
                  <a:lnTo>
                    <a:pt x="6" y="9"/>
                  </a:lnTo>
                  <a:lnTo>
                    <a:pt x="0" y="11"/>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792" name="Freeform 256"/>
            <p:cNvSpPr>
              <a:spLocks/>
            </p:cNvSpPr>
            <p:nvPr/>
          </p:nvSpPr>
          <p:spPr bwMode="auto">
            <a:xfrm>
              <a:off x="1858" y="954"/>
              <a:ext cx="42" cy="20"/>
            </a:xfrm>
            <a:custGeom>
              <a:avLst/>
              <a:gdLst>
                <a:gd name="T0" fmla="*/ 0 w 42"/>
                <a:gd name="T1" fmla="*/ 0 h 20"/>
                <a:gd name="T2" fmla="*/ 2 w 42"/>
                <a:gd name="T3" fmla="*/ 0 h 20"/>
                <a:gd name="T4" fmla="*/ 10 w 42"/>
                <a:gd name="T5" fmla="*/ 1 h 20"/>
                <a:gd name="T6" fmla="*/ 19 w 42"/>
                <a:gd name="T7" fmla="*/ 2 h 20"/>
                <a:gd name="T8" fmla="*/ 29 w 42"/>
                <a:gd name="T9" fmla="*/ 8 h 20"/>
                <a:gd name="T10" fmla="*/ 41 w 42"/>
                <a:gd name="T11" fmla="*/ 19 h 20"/>
                <a:gd name="T12" fmla="*/ 29 w 42"/>
                <a:gd name="T13" fmla="*/ 8 h 20"/>
                <a:gd name="T14" fmla="*/ 19 w 42"/>
                <a:gd name="T15" fmla="*/ 2 h 20"/>
                <a:gd name="T16" fmla="*/ 10 w 42"/>
                <a:gd name="T17" fmla="*/ 1 h 20"/>
                <a:gd name="T18" fmla="*/ 2 w 42"/>
                <a:gd name="T19" fmla="*/ 0 h 20"/>
                <a:gd name="T20" fmla="*/ 0 w 42"/>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20"/>
                <a:gd name="T35" fmla="*/ 42 w 42"/>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20">
                  <a:moveTo>
                    <a:pt x="0" y="0"/>
                  </a:moveTo>
                  <a:lnTo>
                    <a:pt x="2" y="0"/>
                  </a:lnTo>
                  <a:lnTo>
                    <a:pt x="10" y="1"/>
                  </a:lnTo>
                  <a:lnTo>
                    <a:pt x="19" y="2"/>
                  </a:lnTo>
                  <a:lnTo>
                    <a:pt x="29" y="8"/>
                  </a:lnTo>
                  <a:lnTo>
                    <a:pt x="41" y="19"/>
                  </a:lnTo>
                  <a:lnTo>
                    <a:pt x="29" y="8"/>
                  </a:lnTo>
                  <a:lnTo>
                    <a:pt x="19" y="2"/>
                  </a:lnTo>
                  <a:lnTo>
                    <a:pt x="10" y="1"/>
                  </a:lnTo>
                  <a:lnTo>
                    <a:pt x="2" y="0"/>
                  </a:lnTo>
                  <a:lnTo>
                    <a:pt x="0"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793" name="Freeform 257"/>
            <p:cNvSpPr>
              <a:spLocks/>
            </p:cNvSpPr>
            <p:nvPr/>
          </p:nvSpPr>
          <p:spPr bwMode="auto">
            <a:xfrm>
              <a:off x="1868" y="997"/>
              <a:ext cx="20" cy="21"/>
            </a:xfrm>
            <a:custGeom>
              <a:avLst/>
              <a:gdLst>
                <a:gd name="T0" fmla="*/ 2 w 20"/>
                <a:gd name="T1" fmla="*/ 0 h 21"/>
                <a:gd name="T2" fmla="*/ 0 w 20"/>
                <a:gd name="T3" fmla="*/ 20 h 21"/>
                <a:gd name="T4" fmla="*/ 19 w 20"/>
                <a:gd name="T5" fmla="*/ 6 h 21"/>
                <a:gd name="T6" fmla="*/ 2 w 20"/>
                <a:gd name="T7" fmla="*/ 0 h 21"/>
                <a:gd name="T8" fmla="*/ 0 60000 65536"/>
                <a:gd name="T9" fmla="*/ 0 60000 65536"/>
                <a:gd name="T10" fmla="*/ 0 60000 65536"/>
                <a:gd name="T11" fmla="*/ 0 60000 65536"/>
                <a:gd name="T12" fmla="*/ 0 w 20"/>
                <a:gd name="T13" fmla="*/ 0 h 21"/>
                <a:gd name="T14" fmla="*/ 20 w 20"/>
                <a:gd name="T15" fmla="*/ 21 h 21"/>
              </a:gdLst>
              <a:ahLst/>
              <a:cxnLst>
                <a:cxn ang="T8">
                  <a:pos x="T0" y="T1"/>
                </a:cxn>
                <a:cxn ang="T9">
                  <a:pos x="T2" y="T3"/>
                </a:cxn>
                <a:cxn ang="T10">
                  <a:pos x="T4" y="T5"/>
                </a:cxn>
                <a:cxn ang="T11">
                  <a:pos x="T6" y="T7"/>
                </a:cxn>
              </a:cxnLst>
              <a:rect l="T12" t="T13" r="T14" b="T15"/>
              <a:pathLst>
                <a:path w="20" h="21">
                  <a:moveTo>
                    <a:pt x="2" y="0"/>
                  </a:moveTo>
                  <a:lnTo>
                    <a:pt x="0" y="20"/>
                  </a:lnTo>
                  <a:lnTo>
                    <a:pt x="19" y="6"/>
                  </a:lnTo>
                  <a:lnTo>
                    <a:pt x="2"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794" name="Freeform 258"/>
            <p:cNvSpPr>
              <a:spLocks/>
            </p:cNvSpPr>
            <p:nvPr/>
          </p:nvSpPr>
          <p:spPr bwMode="auto">
            <a:xfrm>
              <a:off x="1973" y="965"/>
              <a:ext cx="20" cy="20"/>
            </a:xfrm>
            <a:custGeom>
              <a:avLst/>
              <a:gdLst>
                <a:gd name="T0" fmla="*/ 0 w 20"/>
                <a:gd name="T1" fmla="*/ 17 h 20"/>
                <a:gd name="T2" fmla="*/ 2 w 20"/>
                <a:gd name="T3" fmla="*/ 0 h 20"/>
                <a:gd name="T4" fmla="*/ 19 w 20"/>
                <a:gd name="T5" fmla="*/ 10 h 20"/>
                <a:gd name="T6" fmla="*/ 19 w 20"/>
                <a:gd name="T7" fmla="*/ 19 h 20"/>
                <a:gd name="T8" fmla="*/ 0 w 20"/>
                <a:gd name="T9" fmla="*/ 17 h 20"/>
                <a:gd name="T10" fmla="*/ 0 60000 65536"/>
                <a:gd name="T11" fmla="*/ 0 60000 65536"/>
                <a:gd name="T12" fmla="*/ 0 60000 65536"/>
                <a:gd name="T13" fmla="*/ 0 60000 65536"/>
                <a:gd name="T14" fmla="*/ 0 60000 65536"/>
                <a:gd name="T15" fmla="*/ 0 w 20"/>
                <a:gd name="T16" fmla="*/ 0 h 20"/>
                <a:gd name="T17" fmla="*/ 20 w 20"/>
                <a:gd name="T18" fmla="*/ 20 h 20"/>
              </a:gdLst>
              <a:ahLst/>
              <a:cxnLst>
                <a:cxn ang="T10">
                  <a:pos x="T0" y="T1"/>
                </a:cxn>
                <a:cxn ang="T11">
                  <a:pos x="T2" y="T3"/>
                </a:cxn>
                <a:cxn ang="T12">
                  <a:pos x="T4" y="T5"/>
                </a:cxn>
                <a:cxn ang="T13">
                  <a:pos x="T6" y="T7"/>
                </a:cxn>
                <a:cxn ang="T14">
                  <a:pos x="T8" y="T9"/>
                </a:cxn>
              </a:cxnLst>
              <a:rect l="T15" t="T16" r="T17" b="T18"/>
              <a:pathLst>
                <a:path w="20" h="20">
                  <a:moveTo>
                    <a:pt x="0" y="17"/>
                  </a:moveTo>
                  <a:lnTo>
                    <a:pt x="2" y="0"/>
                  </a:lnTo>
                  <a:lnTo>
                    <a:pt x="19" y="10"/>
                  </a:lnTo>
                  <a:lnTo>
                    <a:pt x="19" y="19"/>
                  </a:lnTo>
                  <a:lnTo>
                    <a:pt x="0" y="17"/>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795" name="Freeform 259"/>
            <p:cNvSpPr>
              <a:spLocks/>
            </p:cNvSpPr>
            <p:nvPr/>
          </p:nvSpPr>
          <p:spPr bwMode="auto">
            <a:xfrm>
              <a:off x="1985" y="966"/>
              <a:ext cx="20" cy="20"/>
            </a:xfrm>
            <a:custGeom>
              <a:avLst/>
              <a:gdLst>
                <a:gd name="T0" fmla="*/ 0 w 20"/>
                <a:gd name="T1" fmla="*/ 0 h 20"/>
                <a:gd name="T2" fmla="*/ 4 w 20"/>
                <a:gd name="T3" fmla="*/ 5 h 20"/>
                <a:gd name="T4" fmla="*/ 14 w 20"/>
                <a:gd name="T5" fmla="*/ 18 h 20"/>
                <a:gd name="T6" fmla="*/ 19 w 20"/>
                <a:gd name="T7" fmla="*/ 19 h 20"/>
                <a:gd name="T8" fmla="*/ 4 w 20"/>
                <a:gd name="T9" fmla="*/ 5 h 20"/>
                <a:gd name="T10" fmla="*/ 4 w 20"/>
                <a:gd name="T11" fmla="*/ 1 h 20"/>
                <a:gd name="T12" fmla="*/ 0 w 20"/>
                <a:gd name="T13" fmla="*/ 0 h 20"/>
                <a:gd name="T14" fmla="*/ 0 60000 65536"/>
                <a:gd name="T15" fmla="*/ 0 60000 65536"/>
                <a:gd name="T16" fmla="*/ 0 60000 65536"/>
                <a:gd name="T17" fmla="*/ 0 60000 65536"/>
                <a:gd name="T18" fmla="*/ 0 60000 65536"/>
                <a:gd name="T19" fmla="*/ 0 60000 65536"/>
                <a:gd name="T20" fmla="*/ 0 60000 65536"/>
                <a:gd name="T21" fmla="*/ 0 w 20"/>
                <a:gd name="T22" fmla="*/ 0 h 20"/>
                <a:gd name="T23" fmla="*/ 20 w 20"/>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0">
                  <a:moveTo>
                    <a:pt x="0" y="0"/>
                  </a:moveTo>
                  <a:lnTo>
                    <a:pt x="4" y="5"/>
                  </a:lnTo>
                  <a:lnTo>
                    <a:pt x="14" y="18"/>
                  </a:lnTo>
                  <a:lnTo>
                    <a:pt x="19" y="19"/>
                  </a:lnTo>
                  <a:lnTo>
                    <a:pt x="4" y="5"/>
                  </a:lnTo>
                  <a:lnTo>
                    <a:pt x="4" y="1"/>
                  </a:lnTo>
                  <a:lnTo>
                    <a:pt x="0"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796" name="Freeform 260"/>
            <p:cNvSpPr>
              <a:spLocks/>
            </p:cNvSpPr>
            <p:nvPr/>
          </p:nvSpPr>
          <p:spPr bwMode="auto">
            <a:xfrm>
              <a:off x="1759" y="962"/>
              <a:ext cx="20" cy="26"/>
            </a:xfrm>
            <a:custGeom>
              <a:avLst/>
              <a:gdLst>
                <a:gd name="T0" fmla="*/ 0 w 20"/>
                <a:gd name="T1" fmla="*/ 0 h 26"/>
                <a:gd name="T2" fmla="*/ 19 w 20"/>
                <a:gd name="T3" fmla="*/ 4 h 26"/>
                <a:gd name="T4" fmla="*/ 19 w 20"/>
                <a:gd name="T5" fmla="*/ 9 h 26"/>
                <a:gd name="T6" fmla="*/ 17 w 20"/>
                <a:gd name="T7" fmla="*/ 14 h 26"/>
                <a:gd name="T8" fmla="*/ 15 w 20"/>
                <a:gd name="T9" fmla="*/ 23 h 26"/>
                <a:gd name="T10" fmla="*/ 2 w 20"/>
                <a:gd name="T11" fmla="*/ 25 h 26"/>
                <a:gd name="T12" fmla="*/ 0 60000 65536"/>
                <a:gd name="T13" fmla="*/ 0 60000 65536"/>
                <a:gd name="T14" fmla="*/ 0 60000 65536"/>
                <a:gd name="T15" fmla="*/ 0 60000 65536"/>
                <a:gd name="T16" fmla="*/ 0 60000 65536"/>
                <a:gd name="T17" fmla="*/ 0 60000 65536"/>
                <a:gd name="T18" fmla="*/ 0 w 20"/>
                <a:gd name="T19" fmla="*/ 0 h 26"/>
                <a:gd name="T20" fmla="*/ 20 w 20"/>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0" h="26">
                  <a:moveTo>
                    <a:pt x="0" y="0"/>
                  </a:moveTo>
                  <a:lnTo>
                    <a:pt x="19" y="4"/>
                  </a:lnTo>
                  <a:lnTo>
                    <a:pt x="19" y="9"/>
                  </a:lnTo>
                  <a:lnTo>
                    <a:pt x="17" y="14"/>
                  </a:lnTo>
                  <a:lnTo>
                    <a:pt x="15" y="23"/>
                  </a:lnTo>
                  <a:lnTo>
                    <a:pt x="2" y="25"/>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21797" name="Freeform 261"/>
            <p:cNvSpPr>
              <a:spLocks/>
            </p:cNvSpPr>
            <p:nvPr/>
          </p:nvSpPr>
          <p:spPr bwMode="auto">
            <a:xfrm>
              <a:off x="1933" y="991"/>
              <a:ext cx="20" cy="21"/>
            </a:xfrm>
            <a:custGeom>
              <a:avLst/>
              <a:gdLst>
                <a:gd name="T0" fmla="*/ 0 w 20"/>
                <a:gd name="T1" fmla="*/ 20 h 21"/>
                <a:gd name="T2" fmla="*/ 11 w 20"/>
                <a:gd name="T3" fmla="*/ 15 h 21"/>
                <a:gd name="T4" fmla="*/ 19 w 20"/>
                <a:gd name="T5" fmla="*/ 3 h 21"/>
                <a:gd name="T6" fmla="*/ 12 w 20"/>
                <a:gd name="T7" fmla="*/ 0 h 21"/>
                <a:gd name="T8" fmla="*/ 0 w 20"/>
                <a:gd name="T9" fmla="*/ 20 h 21"/>
                <a:gd name="T10" fmla="*/ 0 60000 65536"/>
                <a:gd name="T11" fmla="*/ 0 60000 65536"/>
                <a:gd name="T12" fmla="*/ 0 60000 65536"/>
                <a:gd name="T13" fmla="*/ 0 60000 65536"/>
                <a:gd name="T14" fmla="*/ 0 60000 65536"/>
                <a:gd name="T15" fmla="*/ 0 w 20"/>
                <a:gd name="T16" fmla="*/ 0 h 21"/>
                <a:gd name="T17" fmla="*/ 20 w 20"/>
                <a:gd name="T18" fmla="*/ 21 h 21"/>
              </a:gdLst>
              <a:ahLst/>
              <a:cxnLst>
                <a:cxn ang="T10">
                  <a:pos x="T0" y="T1"/>
                </a:cxn>
                <a:cxn ang="T11">
                  <a:pos x="T2" y="T3"/>
                </a:cxn>
                <a:cxn ang="T12">
                  <a:pos x="T4" y="T5"/>
                </a:cxn>
                <a:cxn ang="T13">
                  <a:pos x="T6" y="T7"/>
                </a:cxn>
                <a:cxn ang="T14">
                  <a:pos x="T8" y="T9"/>
                </a:cxn>
              </a:cxnLst>
              <a:rect l="T15" t="T16" r="T17" b="T18"/>
              <a:pathLst>
                <a:path w="20" h="21">
                  <a:moveTo>
                    <a:pt x="0" y="20"/>
                  </a:moveTo>
                  <a:lnTo>
                    <a:pt x="11" y="15"/>
                  </a:lnTo>
                  <a:lnTo>
                    <a:pt x="19" y="3"/>
                  </a:lnTo>
                  <a:lnTo>
                    <a:pt x="12" y="0"/>
                  </a:lnTo>
                  <a:lnTo>
                    <a:pt x="0" y="2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798" name="Freeform 262"/>
            <p:cNvSpPr>
              <a:spLocks/>
            </p:cNvSpPr>
            <p:nvPr/>
          </p:nvSpPr>
          <p:spPr bwMode="auto">
            <a:xfrm>
              <a:off x="1922" y="996"/>
              <a:ext cx="49" cy="20"/>
            </a:xfrm>
            <a:custGeom>
              <a:avLst/>
              <a:gdLst>
                <a:gd name="T0" fmla="*/ 0 w 49"/>
                <a:gd name="T1" fmla="*/ 8 h 20"/>
                <a:gd name="T2" fmla="*/ 35 w 49"/>
                <a:gd name="T3" fmla="*/ 13 h 20"/>
                <a:gd name="T4" fmla="*/ 35 w 49"/>
                <a:gd name="T5" fmla="*/ 7 h 20"/>
                <a:gd name="T6" fmla="*/ 38 w 49"/>
                <a:gd name="T7" fmla="*/ 0 h 20"/>
                <a:gd name="T8" fmla="*/ 38 w 49"/>
                <a:gd name="T9" fmla="*/ 5 h 20"/>
                <a:gd name="T10" fmla="*/ 37 w 49"/>
                <a:gd name="T11" fmla="*/ 11 h 20"/>
                <a:gd name="T12" fmla="*/ 35 w 49"/>
                <a:gd name="T13" fmla="*/ 13 h 20"/>
                <a:gd name="T14" fmla="*/ 48 w 49"/>
                <a:gd name="T15" fmla="*/ 15 h 20"/>
                <a:gd name="T16" fmla="*/ 48 w 49"/>
                <a:gd name="T17" fmla="*/ 19 h 20"/>
                <a:gd name="T18" fmla="*/ 0 w 49"/>
                <a:gd name="T19" fmla="*/ 12 h 20"/>
                <a:gd name="T20" fmla="*/ 0 w 49"/>
                <a:gd name="T21" fmla="*/ 8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20"/>
                <a:gd name="T35" fmla="*/ 49 w 49"/>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20">
                  <a:moveTo>
                    <a:pt x="0" y="8"/>
                  </a:moveTo>
                  <a:lnTo>
                    <a:pt x="35" y="13"/>
                  </a:lnTo>
                  <a:lnTo>
                    <a:pt x="35" y="7"/>
                  </a:lnTo>
                  <a:lnTo>
                    <a:pt x="38" y="0"/>
                  </a:lnTo>
                  <a:lnTo>
                    <a:pt x="38" y="5"/>
                  </a:lnTo>
                  <a:lnTo>
                    <a:pt x="37" y="11"/>
                  </a:lnTo>
                  <a:lnTo>
                    <a:pt x="35" y="13"/>
                  </a:lnTo>
                  <a:lnTo>
                    <a:pt x="48" y="15"/>
                  </a:lnTo>
                  <a:lnTo>
                    <a:pt x="48" y="19"/>
                  </a:lnTo>
                  <a:lnTo>
                    <a:pt x="0" y="12"/>
                  </a:lnTo>
                  <a:lnTo>
                    <a:pt x="0" y="8"/>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799" name="Freeform 263"/>
            <p:cNvSpPr>
              <a:spLocks/>
            </p:cNvSpPr>
            <p:nvPr/>
          </p:nvSpPr>
          <p:spPr bwMode="auto">
            <a:xfrm>
              <a:off x="2054" y="1023"/>
              <a:ext cx="48" cy="20"/>
            </a:xfrm>
            <a:custGeom>
              <a:avLst/>
              <a:gdLst>
                <a:gd name="T0" fmla="*/ 47 w 48"/>
                <a:gd name="T1" fmla="*/ 5 h 20"/>
                <a:gd name="T2" fmla="*/ 7 w 48"/>
                <a:gd name="T3" fmla="*/ 0 h 20"/>
                <a:gd name="T4" fmla="*/ 0 w 48"/>
                <a:gd name="T5" fmla="*/ 19 h 20"/>
                <a:gd name="T6" fmla="*/ 0 60000 65536"/>
                <a:gd name="T7" fmla="*/ 0 60000 65536"/>
                <a:gd name="T8" fmla="*/ 0 60000 65536"/>
                <a:gd name="T9" fmla="*/ 0 w 48"/>
                <a:gd name="T10" fmla="*/ 0 h 20"/>
                <a:gd name="T11" fmla="*/ 48 w 48"/>
                <a:gd name="T12" fmla="*/ 20 h 20"/>
              </a:gdLst>
              <a:ahLst/>
              <a:cxnLst>
                <a:cxn ang="T6">
                  <a:pos x="T0" y="T1"/>
                </a:cxn>
                <a:cxn ang="T7">
                  <a:pos x="T2" y="T3"/>
                </a:cxn>
                <a:cxn ang="T8">
                  <a:pos x="T4" y="T5"/>
                </a:cxn>
              </a:cxnLst>
              <a:rect l="T9" t="T10" r="T11" b="T12"/>
              <a:pathLst>
                <a:path w="48" h="20">
                  <a:moveTo>
                    <a:pt x="47" y="5"/>
                  </a:moveTo>
                  <a:lnTo>
                    <a:pt x="7" y="0"/>
                  </a:lnTo>
                  <a:lnTo>
                    <a:pt x="0" y="19"/>
                  </a:lnTo>
                </a:path>
              </a:pathLst>
            </a:custGeom>
            <a:noFill/>
            <a:ln w="12700" cap="rnd" cmpd="sng">
              <a:solidFill>
                <a:srgbClr val="000000"/>
              </a:solidFill>
              <a:prstDash val="solid"/>
              <a:round/>
              <a:headEnd type="none" w="med" len="med"/>
              <a:tailEnd type="none" w="med" len="med"/>
            </a:ln>
          </p:spPr>
          <p:txBody>
            <a:bodyPr/>
            <a:lstStyle/>
            <a:p>
              <a:endParaRPr lang="en-US"/>
            </a:p>
          </p:txBody>
        </p:sp>
      </p:grpSp>
      <p:grpSp>
        <p:nvGrpSpPr>
          <p:cNvPr id="4117" name="Group 264"/>
          <p:cNvGrpSpPr>
            <a:grpSpLocks/>
          </p:cNvGrpSpPr>
          <p:nvPr/>
        </p:nvGrpSpPr>
        <p:grpSpPr bwMode="auto">
          <a:xfrm flipH="1">
            <a:off x="5514975" y="5316538"/>
            <a:ext cx="457200" cy="131762"/>
            <a:chOff x="1709" y="937"/>
            <a:chExt cx="461" cy="129"/>
          </a:xfrm>
        </p:grpSpPr>
        <p:sp>
          <p:nvSpPr>
            <p:cNvPr id="21712" name="Freeform 265"/>
            <p:cNvSpPr>
              <a:spLocks/>
            </p:cNvSpPr>
            <p:nvPr/>
          </p:nvSpPr>
          <p:spPr bwMode="auto">
            <a:xfrm>
              <a:off x="1713" y="954"/>
              <a:ext cx="456" cy="93"/>
            </a:xfrm>
            <a:custGeom>
              <a:avLst/>
              <a:gdLst>
                <a:gd name="T0" fmla="*/ 0 w 456"/>
                <a:gd name="T1" fmla="*/ 22 h 93"/>
                <a:gd name="T2" fmla="*/ 65 w 456"/>
                <a:gd name="T3" fmla="*/ 30 h 93"/>
                <a:gd name="T4" fmla="*/ 257 w 456"/>
                <a:gd name="T5" fmla="*/ 47 h 93"/>
                <a:gd name="T6" fmla="*/ 278 w 456"/>
                <a:gd name="T7" fmla="*/ 58 h 93"/>
                <a:gd name="T8" fmla="*/ 267 w 456"/>
                <a:gd name="T9" fmla="*/ 67 h 93"/>
                <a:gd name="T10" fmla="*/ 252 w 456"/>
                <a:gd name="T11" fmla="*/ 67 h 93"/>
                <a:gd name="T12" fmla="*/ 244 w 456"/>
                <a:gd name="T13" fmla="*/ 70 h 93"/>
                <a:gd name="T14" fmla="*/ 231 w 456"/>
                <a:gd name="T15" fmla="*/ 75 h 93"/>
                <a:gd name="T16" fmla="*/ 301 w 456"/>
                <a:gd name="T17" fmla="*/ 80 h 93"/>
                <a:gd name="T18" fmla="*/ 353 w 456"/>
                <a:gd name="T19" fmla="*/ 77 h 93"/>
                <a:gd name="T20" fmla="*/ 380 w 456"/>
                <a:gd name="T21" fmla="*/ 90 h 93"/>
                <a:gd name="T22" fmla="*/ 359 w 456"/>
                <a:gd name="T23" fmla="*/ 91 h 93"/>
                <a:gd name="T24" fmla="*/ 350 w 456"/>
                <a:gd name="T25" fmla="*/ 92 h 93"/>
                <a:gd name="T26" fmla="*/ 416 w 456"/>
                <a:gd name="T27" fmla="*/ 87 h 93"/>
                <a:gd name="T28" fmla="*/ 411 w 456"/>
                <a:gd name="T29" fmla="*/ 84 h 93"/>
                <a:gd name="T30" fmla="*/ 372 w 456"/>
                <a:gd name="T31" fmla="*/ 61 h 93"/>
                <a:gd name="T32" fmla="*/ 397 w 456"/>
                <a:gd name="T33" fmla="*/ 61 h 93"/>
                <a:gd name="T34" fmla="*/ 455 w 456"/>
                <a:gd name="T35" fmla="*/ 75 h 93"/>
                <a:gd name="T36" fmla="*/ 410 w 456"/>
                <a:gd name="T37" fmla="*/ 56 h 93"/>
                <a:gd name="T38" fmla="*/ 355 w 456"/>
                <a:gd name="T39" fmla="*/ 35 h 93"/>
                <a:gd name="T40" fmla="*/ 295 w 456"/>
                <a:gd name="T41" fmla="*/ 21 h 93"/>
                <a:gd name="T42" fmla="*/ 284 w 456"/>
                <a:gd name="T43" fmla="*/ 18 h 93"/>
                <a:gd name="T44" fmla="*/ 254 w 456"/>
                <a:gd name="T45" fmla="*/ 4 h 93"/>
                <a:gd name="T46" fmla="*/ 229 w 456"/>
                <a:gd name="T47" fmla="*/ 1 h 93"/>
                <a:gd name="T48" fmla="*/ 229 w 456"/>
                <a:gd name="T49" fmla="*/ 8 h 93"/>
                <a:gd name="T50" fmla="*/ 178 w 456"/>
                <a:gd name="T51" fmla="*/ 2 h 93"/>
                <a:gd name="T52" fmla="*/ 138 w 456"/>
                <a:gd name="T53" fmla="*/ 0 h 93"/>
                <a:gd name="T54" fmla="*/ 109 w 456"/>
                <a:gd name="T55" fmla="*/ 6 h 93"/>
                <a:gd name="T56" fmla="*/ 70 w 456"/>
                <a:gd name="T57" fmla="*/ 7 h 93"/>
                <a:gd name="T58" fmla="*/ 47 w 456"/>
                <a:gd name="T59" fmla="*/ 11 h 93"/>
                <a:gd name="T60" fmla="*/ 21 w 456"/>
                <a:gd name="T61" fmla="*/ 16 h 93"/>
                <a:gd name="T62" fmla="*/ 11 w 456"/>
                <a:gd name="T63" fmla="*/ 18 h 93"/>
                <a:gd name="T64" fmla="*/ 0 w 456"/>
                <a:gd name="T65" fmla="*/ 22 h 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6"/>
                <a:gd name="T100" fmla="*/ 0 h 93"/>
                <a:gd name="T101" fmla="*/ 456 w 456"/>
                <a:gd name="T102" fmla="*/ 93 h 9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6" h="93">
                  <a:moveTo>
                    <a:pt x="0" y="22"/>
                  </a:moveTo>
                  <a:lnTo>
                    <a:pt x="65" y="30"/>
                  </a:lnTo>
                  <a:lnTo>
                    <a:pt x="257" y="47"/>
                  </a:lnTo>
                  <a:lnTo>
                    <a:pt x="278" y="58"/>
                  </a:lnTo>
                  <a:lnTo>
                    <a:pt x="267" y="67"/>
                  </a:lnTo>
                  <a:lnTo>
                    <a:pt x="252" y="67"/>
                  </a:lnTo>
                  <a:lnTo>
                    <a:pt x="244" y="70"/>
                  </a:lnTo>
                  <a:lnTo>
                    <a:pt x="231" y="75"/>
                  </a:lnTo>
                  <a:lnTo>
                    <a:pt x="301" y="80"/>
                  </a:lnTo>
                  <a:lnTo>
                    <a:pt x="353" y="77"/>
                  </a:lnTo>
                  <a:lnTo>
                    <a:pt x="380" y="90"/>
                  </a:lnTo>
                  <a:lnTo>
                    <a:pt x="359" y="91"/>
                  </a:lnTo>
                  <a:lnTo>
                    <a:pt x="350" y="92"/>
                  </a:lnTo>
                  <a:lnTo>
                    <a:pt x="416" y="87"/>
                  </a:lnTo>
                  <a:lnTo>
                    <a:pt x="411" y="84"/>
                  </a:lnTo>
                  <a:lnTo>
                    <a:pt x="372" y="61"/>
                  </a:lnTo>
                  <a:lnTo>
                    <a:pt x="397" y="61"/>
                  </a:lnTo>
                  <a:lnTo>
                    <a:pt x="455" y="75"/>
                  </a:lnTo>
                  <a:lnTo>
                    <a:pt x="410" y="56"/>
                  </a:lnTo>
                  <a:lnTo>
                    <a:pt x="355" y="35"/>
                  </a:lnTo>
                  <a:lnTo>
                    <a:pt x="295" y="21"/>
                  </a:lnTo>
                  <a:lnTo>
                    <a:pt x="284" y="18"/>
                  </a:lnTo>
                  <a:lnTo>
                    <a:pt x="254" y="4"/>
                  </a:lnTo>
                  <a:lnTo>
                    <a:pt x="229" y="1"/>
                  </a:lnTo>
                  <a:lnTo>
                    <a:pt x="229" y="8"/>
                  </a:lnTo>
                  <a:lnTo>
                    <a:pt x="178" y="2"/>
                  </a:lnTo>
                  <a:lnTo>
                    <a:pt x="138" y="0"/>
                  </a:lnTo>
                  <a:lnTo>
                    <a:pt x="109" y="6"/>
                  </a:lnTo>
                  <a:lnTo>
                    <a:pt x="70" y="7"/>
                  </a:lnTo>
                  <a:lnTo>
                    <a:pt x="47" y="11"/>
                  </a:lnTo>
                  <a:lnTo>
                    <a:pt x="21" y="16"/>
                  </a:lnTo>
                  <a:lnTo>
                    <a:pt x="11" y="18"/>
                  </a:lnTo>
                  <a:lnTo>
                    <a:pt x="0" y="22"/>
                  </a:lnTo>
                </a:path>
              </a:pathLst>
            </a:custGeom>
            <a:solidFill>
              <a:srgbClr val="C0C0C0"/>
            </a:solidFill>
            <a:ln w="12700" cap="rnd" cmpd="sng">
              <a:solidFill>
                <a:srgbClr val="C0C0C0"/>
              </a:solidFill>
              <a:prstDash val="solid"/>
              <a:round/>
              <a:headEnd type="none" w="med" len="med"/>
              <a:tailEnd type="none" w="med" len="med"/>
            </a:ln>
          </p:spPr>
          <p:txBody>
            <a:bodyPr/>
            <a:lstStyle/>
            <a:p>
              <a:endParaRPr lang="en-US"/>
            </a:p>
          </p:txBody>
        </p:sp>
        <p:sp>
          <p:nvSpPr>
            <p:cNvPr id="21713" name="Freeform 266"/>
            <p:cNvSpPr>
              <a:spLocks/>
            </p:cNvSpPr>
            <p:nvPr/>
          </p:nvSpPr>
          <p:spPr bwMode="auto">
            <a:xfrm>
              <a:off x="2071" y="1025"/>
              <a:ext cx="34" cy="20"/>
            </a:xfrm>
            <a:custGeom>
              <a:avLst/>
              <a:gdLst>
                <a:gd name="T0" fmla="*/ 0 w 34"/>
                <a:gd name="T1" fmla="*/ 2 h 20"/>
                <a:gd name="T2" fmla="*/ 10 w 34"/>
                <a:gd name="T3" fmla="*/ 19 h 20"/>
                <a:gd name="T4" fmla="*/ 33 w 34"/>
                <a:gd name="T5" fmla="*/ 17 h 20"/>
                <a:gd name="T6" fmla="*/ 29 w 34"/>
                <a:gd name="T7" fmla="*/ 0 h 20"/>
                <a:gd name="T8" fmla="*/ 0 w 34"/>
                <a:gd name="T9" fmla="*/ 2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0" y="2"/>
                  </a:moveTo>
                  <a:lnTo>
                    <a:pt x="10" y="19"/>
                  </a:lnTo>
                  <a:lnTo>
                    <a:pt x="33" y="17"/>
                  </a:lnTo>
                  <a:lnTo>
                    <a:pt x="29" y="0"/>
                  </a:lnTo>
                  <a:lnTo>
                    <a:pt x="0" y="2"/>
                  </a:lnTo>
                </a:path>
              </a:pathLst>
            </a:custGeom>
            <a:solidFill>
              <a:srgbClr val="505050"/>
            </a:solidFill>
            <a:ln w="12700" cap="rnd" cmpd="sng">
              <a:solidFill>
                <a:srgbClr val="505050"/>
              </a:solidFill>
              <a:prstDash val="solid"/>
              <a:round/>
              <a:headEnd type="none" w="med" len="med"/>
              <a:tailEnd type="none" w="med" len="med"/>
            </a:ln>
          </p:spPr>
          <p:txBody>
            <a:bodyPr/>
            <a:lstStyle/>
            <a:p>
              <a:endParaRPr lang="en-US"/>
            </a:p>
          </p:txBody>
        </p:sp>
        <p:sp>
          <p:nvSpPr>
            <p:cNvPr id="21714" name="Freeform 267"/>
            <p:cNvSpPr>
              <a:spLocks/>
            </p:cNvSpPr>
            <p:nvPr/>
          </p:nvSpPr>
          <p:spPr bwMode="auto">
            <a:xfrm>
              <a:off x="1995" y="1001"/>
              <a:ext cx="60" cy="22"/>
            </a:xfrm>
            <a:custGeom>
              <a:avLst/>
              <a:gdLst>
                <a:gd name="T0" fmla="*/ 0 w 60"/>
                <a:gd name="T1" fmla="*/ 0 h 22"/>
                <a:gd name="T2" fmla="*/ 55 w 60"/>
                <a:gd name="T3" fmla="*/ 21 h 22"/>
                <a:gd name="T4" fmla="*/ 59 w 60"/>
                <a:gd name="T5" fmla="*/ 21 h 22"/>
                <a:gd name="T6" fmla="*/ 6 w 60"/>
                <a:gd name="T7" fmla="*/ 0 h 22"/>
                <a:gd name="T8" fmla="*/ 0 w 60"/>
                <a:gd name="T9" fmla="*/ 0 h 22"/>
                <a:gd name="T10" fmla="*/ 0 60000 65536"/>
                <a:gd name="T11" fmla="*/ 0 60000 65536"/>
                <a:gd name="T12" fmla="*/ 0 60000 65536"/>
                <a:gd name="T13" fmla="*/ 0 60000 65536"/>
                <a:gd name="T14" fmla="*/ 0 60000 65536"/>
                <a:gd name="T15" fmla="*/ 0 w 60"/>
                <a:gd name="T16" fmla="*/ 0 h 22"/>
                <a:gd name="T17" fmla="*/ 60 w 60"/>
                <a:gd name="T18" fmla="*/ 22 h 22"/>
              </a:gdLst>
              <a:ahLst/>
              <a:cxnLst>
                <a:cxn ang="T10">
                  <a:pos x="T0" y="T1"/>
                </a:cxn>
                <a:cxn ang="T11">
                  <a:pos x="T2" y="T3"/>
                </a:cxn>
                <a:cxn ang="T12">
                  <a:pos x="T4" y="T5"/>
                </a:cxn>
                <a:cxn ang="T13">
                  <a:pos x="T6" y="T7"/>
                </a:cxn>
                <a:cxn ang="T14">
                  <a:pos x="T8" y="T9"/>
                </a:cxn>
              </a:cxnLst>
              <a:rect l="T15" t="T16" r="T17" b="T18"/>
              <a:pathLst>
                <a:path w="60" h="22">
                  <a:moveTo>
                    <a:pt x="0" y="0"/>
                  </a:moveTo>
                  <a:lnTo>
                    <a:pt x="55" y="21"/>
                  </a:lnTo>
                  <a:lnTo>
                    <a:pt x="59" y="21"/>
                  </a:lnTo>
                  <a:lnTo>
                    <a:pt x="6" y="0"/>
                  </a:lnTo>
                  <a:lnTo>
                    <a:pt x="0" y="0"/>
                  </a:lnTo>
                </a:path>
              </a:pathLst>
            </a:custGeom>
            <a:solidFill>
              <a:srgbClr val="505050"/>
            </a:solidFill>
            <a:ln w="12700" cap="rnd" cmpd="sng">
              <a:solidFill>
                <a:srgbClr val="505050"/>
              </a:solidFill>
              <a:prstDash val="solid"/>
              <a:round/>
              <a:headEnd type="none" w="med" len="med"/>
              <a:tailEnd type="none" w="med" len="med"/>
            </a:ln>
          </p:spPr>
          <p:txBody>
            <a:bodyPr/>
            <a:lstStyle/>
            <a:p>
              <a:endParaRPr lang="en-US"/>
            </a:p>
          </p:txBody>
        </p:sp>
        <p:sp>
          <p:nvSpPr>
            <p:cNvPr id="21715" name="Freeform 268"/>
            <p:cNvSpPr>
              <a:spLocks/>
            </p:cNvSpPr>
            <p:nvPr/>
          </p:nvSpPr>
          <p:spPr bwMode="auto">
            <a:xfrm>
              <a:off x="2064" y="1041"/>
              <a:ext cx="70" cy="20"/>
            </a:xfrm>
            <a:custGeom>
              <a:avLst/>
              <a:gdLst>
                <a:gd name="T0" fmla="*/ 0 w 70"/>
                <a:gd name="T1" fmla="*/ 19 h 20"/>
                <a:gd name="T2" fmla="*/ 12 w 70"/>
                <a:gd name="T3" fmla="*/ 15 h 20"/>
                <a:gd name="T4" fmla="*/ 69 w 70"/>
                <a:gd name="T5" fmla="*/ 0 h 20"/>
                <a:gd name="T6" fmla="*/ 67 w 70"/>
                <a:gd name="T7" fmla="*/ 12 h 20"/>
                <a:gd name="T8" fmla="*/ 0 w 70"/>
                <a:gd name="T9" fmla="*/ 19 h 20"/>
                <a:gd name="T10" fmla="*/ 0 60000 65536"/>
                <a:gd name="T11" fmla="*/ 0 60000 65536"/>
                <a:gd name="T12" fmla="*/ 0 60000 65536"/>
                <a:gd name="T13" fmla="*/ 0 60000 65536"/>
                <a:gd name="T14" fmla="*/ 0 60000 65536"/>
                <a:gd name="T15" fmla="*/ 0 w 70"/>
                <a:gd name="T16" fmla="*/ 0 h 20"/>
                <a:gd name="T17" fmla="*/ 70 w 70"/>
                <a:gd name="T18" fmla="*/ 20 h 20"/>
              </a:gdLst>
              <a:ahLst/>
              <a:cxnLst>
                <a:cxn ang="T10">
                  <a:pos x="T0" y="T1"/>
                </a:cxn>
                <a:cxn ang="T11">
                  <a:pos x="T2" y="T3"/>
                </a:cxn>
                <a:cxn ang="T12">
                  <a:pos x="T4" y="T5"/>
                </a:cxn>
                <a:cxn ang="T13">
                  <a:pos x="T6" y="T7"/>
                </a:cxn>
                <a:cxn ang="T14">
                  <a:pos x="T8" y="T9"/>
                </a:cxn>
              </a:cxnLst>
              <a:rect l="T15" t="T16" r="T17" b="T18"/>
              <a:pathLst>
                <a:path w="70" h="20">
                  <a:moveTo>
                    <a:pt x="0" y="19"/>
                  </a:moveTo>
                  <a:lnTo>
                    <a:pt x="12" y="15"/>
                  </a:lnTo>
                  <a:lnTo>
                    <a:pt x="69" y="0"/>
                  </a:lnTo>
                  <a:lnTo>
                    <a:pt x="67" y="12"/>
                  </a:lnTo>
                  <a:lnTo>
                    <a:pt x="0" y="19"/>
                  </a:lnTo>
                </a:path>
              </a:pathLst>
            </a:custGeom>
            <a:solidFill>
              <a:srgbClr val="505050"/>
            </a:solidFill>
            <a:ln w="12700" cap="rnd" cmpd="sng">
              <a:solidFill>
                <a:srgbClr val="505050"/>
              </a:solidFill>
              <a:prstDash val="solid"/>
              <a:round/>
              <a:headEnd type="none" w="med" len="med"/>
              <a:tailEnd type="none" w="med" len="med"/>
            </a:ln>
          </p:spPr>
          <p:txBody>
            <a:bodyPr/>
            <a:lstStyle/>
            <a:p>
              <a:endParaRPr lang="en-US"/>
            </a:p>
          </p:txBody>
        </p:sp>
        <p:sp>
          <p:nvSpPr>
            <p:cNvPr id="21716" name="Freeform 269"/>
            <p:cNvSpPr>
              <a:spLocks/>
            </p:cNvSpPr>
            <p:nvPr/>
          </p:nvSpPr>
          <p:spPr bwMode="auto">
            <a:xfrm>
              <a:off x="1945" y="1022"/>
              <a:ext cx="63" cy="20"/>
            </a:xfrm>
            <a:custGeom>
              <a:avLst/>
              <a:gdLst>
                <a:gd name="T0" fmla="*/ 0 w 63"/>
                <a:gd name="T1" fmla="*/ 19 h 20"/>
                <a:gd name="T2" fmla="*/ 17 w 63"/>
                <a:gd name="T3" fmla="*/ 13 h 20"/>
                <a:gd name="T4" fmla="*/ 33 w 63"/>
                <a:gd name="T5" fmla="*/ 7 h 20"/>
                <a:gd name="T6" fmla="*/ 46 w 63"/>
                <a:gd name="T7" fmla="*/ 1 h 20"/>
                <a:gd name="T8" fmla="*/ 62 w 63"/>
                <a:gd name="T9" fmla="*/ 0 h 20"/>
                <a:gd name="T10" fmla="*/ 61 w 63"/>
                <a:gd name="T11" fmla="*/ 14 h 20"/>
                <a:gd name="T12" fmla="*/ 0 w 63"/>
                <a:gd name="T13" fmla="*/ 19 h 20"/>
                <a:gd name="T14" fmla="*/ 0 60000 65536"/>
                <a:gd name="T15" fmla="*/ 0 60000 65536"/>
                <a:gd name="T16" fmla="*/ 0 60000 65536"/>
                <a:gd name="T17" fmla="*/ 0 60000 65536"/>
                <a:gd name="T18" fmla="*/ 0 60000 65536"/>
                <a:gd name="T19" fmla="*/ 0 60000 65536"/>
                <a:gd name="T20" fmla="*/ 0 60000 65536"/>
                <a:gd name="T21" fmla="*/ 0 w 63"/>
                <a:gd name="T22" fmla="*/ 0 h 20"/>
                <a:gd name="T23" fmla="*/ 63 w 63"/>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20">
                  <a:moveTo>
                    <a:pt x="0" y="19"/>
                  </a:moveTo>
                  <a:lnTo>
                    <a:pt x="17" y="13"/>
                  </a:lnTo>
                  <a:lnTo>
                    <a:pt x="33" y="7"/>
                  </a:lnTo>
                  <a:lnTo>
                    <a:pt x="46" y="1"/>
                  </a:lnTo>
                  <a:lnTo>
                    <a:pt x="62" y="0"/>
                  </a:lnTo>
                  <a:lnTo>
                    <a:pt x="61" y="14"/>
                  </a:lnTo>
                  <a:lnTo>
                    <a:pt x="0" y="19"/>
                  </a:lnTo>
                </a:path>
              </a:pathLst>
            </a:custGeom>
            <a:solidFill>
              <a:srgbClr val="505050"/>
            </a:solidFill>
            <a:ln w="12700" cap="rnd" cmpd="sng">
              <a:solidFill>
                <a:srgbClr val="505050"/>
              </a:solidFill>
              <a:prstDash val="solid"/>
              <a:round/>
              <a:headEnd type="none" w="med" len="med"/>
              <a:tailEnd type="none" w="med" len="med"/>
            </a:ln>
          </p:spPr>
          <p:txBody>
            <a:bodyPr/>
            <a:lstStyle/>
            <a:p>
              <a:endParaRPr lang="en-US"/>
            </a:p>
          </p:txBody>
        </p:sp>
        <p:sp>
          <p:nvSpPr>
            <p:cNvPr id="21717" name="Freeform 270"/>
            <p:cNvSpPr>
              <a:spLocks/>
            </p:cNvSpPr>
            <p:nvPr/>
          </p:nvSpPr>
          <p:spPr bwMode="auto">
            <a:xfrm>
              <a:off x="1710" y="971"/>
              <a:ext cx="255" cy="32"/>
            </a:xfrm>
            <a:custGeom>
              <a:avLst/>
              <a:gdLst>
                <a:gd name="T0" fmla="*/ 0 w 255"/>
                <a:gd name="T1" fmla="*/ 5 h 32"/>
                <a:gd name="T2" fmla="*/ 16 w 255"/>
                <a:gd name="T3" fmla="*/ 10 h 32"/>
                <a:gd name="T4" fmla="*/ 42 w 255"/>
                <a:gd name="T5" fmla="*/ 14 h 32"/>
                <a:gd name="T6" fmla="*/ 74 w 255"/>
                <a:gd name="T7" fmla="*/ 17 h 32"/>
                <a:gd name="T8" fmla="*/ 135 w 255"/>
                <a:gd name="T9" fmla="*/ 21 h 32"/>
                <a:gd name="T10" fmla="*/ 248 w 255"/>
                <a:gd name="T11" fmla="*/ 31 h 32"/>
                <a:gd name="T12" fmla="*/ 254 w 255"/>
                <a:gd name="T13" fmla="*/ 27 h 32"/>
                <a:gd name="T14" fmla="*/ 250 w 255"/>
                <a:gd name="T15" fmla="*/ 23 h 32"/>
                <a:gd name="T16" fmla="*/ 150 w 255"/>
                <a:gd name="T17" fmla="*/ 5 h 32"/>
                <a:gd name="T18" fmla="*/ 79 w 255"/>
                <a:gd name="T19" fmla="*/ 0 h 32"/>
                <a:gd name="T20" fmla="*/ 30 w 255"/>
                <a:gd name="T21" fmla="*/ 2 h 32"/>
                <a:gd name="T22" fmla="*/ 0 w 255"/>
                <a:gd name="T23" fmla="*/ 5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5"/>
                <a:gd name="T37" fmla="*/ 0 h 32"/>
                <a:gd name="T38" fmla="*/ 255 w 255"/>
                <a:gd name="T39" fmla="*/ 32 h 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5" h="32">
                  <a:moveTo>
                    <a:pt x="0" y="5"/>
                  </a:moveTo>
                  <a:lnTo>
                    <a:pt x="16" y="10"/>
                  </a:lnTo>
                  <a:lnTo>
                    <a:pt x="42" y="14"/>
                  </a:lnTo>
                  <a:lnTo>
                    <a:pt x="74" y="17"/>
                  </a:lnTo>
                  <a:lnTo>
                    <a:pt x="135" y="21"/>
                  </a:lnTo>
                  <a:lnTo>
                    <a:pt x="248" y="31"/>
                  </a:lnTo>
                  <a:lnTo>
                    <a:pt x="254" y="27"/>
                  </a:lnTo>
                  <a:lnTo>
                    <a:pt x="250" y="23"/>
                  </a:lnTo>
                  <a:lnTo>
                    <a:pt x="150" y="5"/>
                  </a:lnTo>
                  <a:lnTo>
                    <a:pt x="79" y="0"/>
                  </a:lnTo>
                  <a:lnTo>
                    <a:pt x="30" y="2"/>
                  </a:lnTo>
                  <a:lnTo>
                    <a:pt x="0" y="5"/>
                  </a:lnTo>
                </a:path>
              </a:pathLst>
            </a:custGeom>
            <a:solidFill>
              <a:srgbClr val="505050"/>
            </a:solidFill>
            <a:ln w="12700" cap="rnd" cmpd="sng">
              <a:solidFill>
                <a:srgbClr val="505050"/>
              </a:solidFill>
              <a:prstDash val="solid"/>
              <a:round/>
              <a:headEnd type="none" w="med" len="med"/>
              <a:tailEnd type="none" w="med" len="med"/>
            </a:ln>
          </p:spPr>
          <p:txBody>
            <a:bodyPr/>
            <a:lstStyle/>
            <a:p>
              <a:endParaRPr lang="en-US"/>
            </a:p>
          </p:txBody>
        </p:sp>
        <p:sp>
          <p:nvSpPr>
            <p:cNvPr id="21718" name="Freeform 271"/>
            <p:cNvSpPr>
              <a:spLocks/>
            </p:cNvSpPr>
            <p:nvPr/>
          </p:nvSpPr>
          <p:spPr bwMode="auto">
            <a:xfrm>
              <a:off x="1713" y="960"/>
              <a:ext cx="456" cy="70"/>
            </a:xfrm>
            <a:custGeom>
              <a:avLst/>
              <a:gdLst>
                <a:gd name="T0" fmla="*/ 0 w 456"/>
                <a:gd name="T1" fmla="*/ 16 h 70"/>
                <a:gd name="T2" fmla="*/ 28 w 456"/>
                <a:gd name="T3" fmla="*/ 11 h 70"/>
                <a:gd name="T4" fmla="*/ 53 w 456"/>
                <a:gd name="T5" fmla="*/ 7 h 70"/>
                <a:gd name="T6" fmla="*/ 76 w 456"/>
                <a:gd name="T7" fmla="*/ 5 h 70"/>
                <a:gd name="T8" fmla="*/ 102 w 456"/>
                <a:gd name="T9" fmla="*/ 2 h 70"/>
                <a:gd name="T10" fmla="*/ 109 w 456"/>
                <a:gd name="T11" fmla="*/ 0 h 70"/>
                <a:gd name="T12" fmla="*/ 196 w 456"/>
                <a:gd name="T13" fmla="*/ 0 h 70"/>
                <a:gd name="T14" fmla="*/ 196 w 456"/>
                <a:gd name="T15" fmla="*/ 2 h 70"/>
                <a:gd name="T16" fmla="*/ 228 w 456"/>
                <a:gd name="T17" fmla="*/ 5 h 70"/>
                <a:gd name="T18" fmla="*/ 273 w 456"/>
                <a:gd name="T19" fmla="*/ 11 h 70"/>
                <a:gd name="T20" fmla="*/ 307 w 456"/>
                <a:gd name="T21" fmla="*/ 19 h 70"/>
                <a:gd name="T22" fmla="*/ 351 w 456"/>
                <a:gd name="T23" fmla="*/ 27 h 70"/>
                <a:gd name="T24" fmla="*/ 386 w 456"/>
                <a:gd name="T25" fmla="*/ 38 h 70"/>
                <a:gd name="T26" fmla="*/ 408 w 456"/>
                <a:gd name="T27" fmla="*/ 42 h 70"/>
                <a:gd name="T28" fmla="*/ 410 w 456"/>
                <a:gd name="T29" fmla="*/ 47 h 70"/>
                <a:gd name="T30" fmla="*/ 402 w 456"/>
                <a:gd name="T31" fmla="*/ 50 h 70"/>
                <a:gd name="T32" fmla="*/ 455 w 456"/>
                <a:gd name="T33" fmla="*/ 69 h 70"/>
                <a:gd name="T34" fmla="*/ 391 w 456"/>
                <a:gd name="T35" fmla="*/ 54 h 70"/>
                <a:gd name="T36" fmla="*/ 374 w 456"/>
                <a:gd name="T37" fmla="*/ 54 h 70"/>
                <a:gd name="T38" fmla="*/ 369 w 456"/>
                <a:gd name="T39" fmla="*/ 52 h 70"/>
                <a:gd name="T40" fmla="*/ 353 w 456"/>
                <a:gd name="T41" fmla="*/ 41 h 70"/>
                <a:gd name="T42" fmla="*/ 342 w 456"/>
                <a:gd name="T43" fmla="*/ 41 h 70"/>
                <a:gd name="T44" fmla="*/ 272 w 456"/>
                <a:gd name="T45" fmla="*/ 41 h 70"/>
                <a:gd name="T46" fmla="*/ 284 w 456"/>
                <a:gd name="T47" fmla="*/ 48 h 70"/>
                <a:gd name="T48" fmla="*/ 284 w 456"/>
                <a:gd name="T49" fmla="*/ 56 h 70"/>
                <a:gd name="T50" fmla="*/ 257 w 456"/>
                <a:gd name="T51" fmla="*/ 54 h 70"/>
                <a:gd name="T52" fmla="*/ 257 w 456"/>
                <a:gd name="T53" fmla="*/ 46 h 70"/>
                <a:gd name="T54" fmla="*/ 243 w 456"/>
                <a:gd name="T55" fmla="*/ 44 h 70"/>
                <a:gd name="T56" fmla="*/ 247 w 456"/>
                <a:gd name="T57" fmla="*/ 41 h 70"/>
                <a:gd name="T58" fmla="*/ 247 w 456"/>
                <a:gd name="T59" fmla="*/ 35 h 70"/>
                <a:gd name="T60" fmla="*/ 238 w 456"/>
                <a:gd name="T61" fmla="*/ 34 h 70"/>
                <a:gd name="T62" fmla="*/ 219 w 456"/>
                <a:gd name="T63" fmla="*/ 33 h 70"/>
                <a:gd name="T64" fmla="*/ 191 w 456"/>
                <a:gd name="T65" fmla="*/ 27 h 70"/>
                <a:gd name="T66" fmla="*/ 159 w 456"/>
                <a:gd name="T67" fmla="*/ 18 h 70"/>
                <a:gd name="T68" fmla="*/ 123 w 456"/>
                <a:gd name="T69" fmla="*/ 15 h 70"/>
                <a:gd name="T70" fmla="*/ 117 w 456"/>
                <a:gd name="T71" fmla="*/ 15 h 70"/>
                <a:gd name="T72" fmla="*/ 143 w 456"/>
                <a:gd name="T73" fmla="*/ 13 h 70"/>
                <a:gd name="T74" fmla="*/ 169 w 456"/>
                <a:gd name="T75" fmla="*/ 16 h 70"/>
                <a:gd name="T76" fmla="*/ 197 w 456"/>
                <a:gd name="T77" fmla="*/ 23 h 70"/>
                <a:gd name="T78" fmla="*/ 238 w 456"/>
                <a:gd name="T79" fmla="*/ 30 h 70"/>
                <a:gd name="T80" fmla="*/ 264 w 456"/>
                <a:gd name="T81" fmla="*/ 30 h 70"/>
                <a:gd name="T82" fmla="*/ 287 w 456"/>
                <a:gd name="T83" fmla="*/ 30 h 70"/>
                <a:gd name="T84" fmla="*/ 335 w 456"/>
                <a:gd name="T85" fmla="*/ 34 h 70"/>
                <a:gd name="T86" fmla="*/ 339 w 456"/>
                <a:gd name="T87" fmla="*/ 31 h 70"/>
                <a:gd name="T88" fmla="*/ 341 w 456"/>
                <a:gd name="T89" fmla="*/ 30 h 70"/>
                <a:gd name="T90" fmla="*/ 329 w 456"/>
                <a:gd name="T91" fmla="*/ 27 h 70"/>
                <a:gd name="T92" fmla="*/ 288 w 456"/>
                <a:gd name="T93" fmla="*/ 19 h 70"/>
                <a:gd name="T94" fmla="*/ 208 w 456"/>
                <a:gd name="T95" fmla="*/ 7 h 70"/>
                <a:gd name="T96" fmla="*/ 140 w 456"/>
                <a:gd name="T97" fmla="*/ 7 h 70"/>
                <a:gd name="T98" fmla="*/ 81 w 456"/>
                <a:gd name="T99" fmla="*/ 7 h 70"/>
                <a:gd name="T100" fmla="*/ 34 w 456"/>
                <a:gd name="T101" fmla="*/ 13 h 70"/>
                <a:gd name="T102" fmla="*/ 0 w 456"/>
                <a:gd name="T103" fmla="*/ 16 h 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56"/>
                <a:gd name="T157" fmla="*/ 0 h 70"/>
                <a:gd name="T158" fmla="*/ 456 w 456"/>
                <a:gd name="T159" fmla="*/ 70 h 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56" h="70">
                  <a:moveTo>
                    <a:pt x="0" y="16"/>
                  </a:moveTo>
                  <a:lnTo>
                    <a:pt x="28" y="11"/>
                  </a:lnTo>
                  <a:lnTo>
                    <a:pt x="53" y="7"/>
                  </a:lnTo>
                  <a:lnTo>
                    <a:pt x="76" y="5"/>
                  </a:lnTo>
                  <a:lnTo>
                    <a:pt x="102" y="2"/>
                  </a:lnTo>
                  <a:lnTo>
                    <a:pt x="109" y="0"/>
                  </a:lnTo>
                  <a:lnTo>
                    <a:pt x="196" y="0"/>
                  </a:lnTo>
                  <a:lnTo>
                    <a:pt x="196" y="2"/>
                  </a:lnTo>
                  <a:lnTo>
                    <a:pt x="228" y="5"/>
                  </a:lnTo>
                  <a:lnTo>
                    <a:pt x="273" y="11"/>
                  </a:lnTo>
                  <a:lnTo>
                    <a:pt x="307" y="19"/>
                  </a:lnTo>
                  <a:lnTo>
                    <a:pt x="351" y="27"/>
                  </a:lnTo>
                  <a:lnTo>
                    <a:pt x="386" y="38"/>
                  </a:lnTo>
                  <a:lnTo>
                    <a:pt x="408" y="42"/>
                  </a:lnTo>
                  <a:lnTo>
                    <a:pt x="410" y="47"/>
                  </a:lnTo>
                  <a:lnTo>
                    <a:pt x="402" y="50"/>
                  </a:lnTo>
                  <a:lnTo>
                    <a:pt x="455" y="69"/>
                  </a:lnTo>
                  <a:lnTo>
                    <a:pt x="391" y="54"/>
                  </a:lnTo>
                  <a:lnTo>
                    <a:pt x="374" y="54"/>
                  </a:lnTo>
                  <a:lnTo>
                    <a:pt x="369" y="52"/>
                  </a:lnTo>
                  <a:lnTo>
                    <a:pt x="353" y="41"/>
                  </a:lnTo>
                  <a:lnTo>
                    <a:pt x="342" y="41"/>
                  </a:lnTo>
                  <a:lnTo>
                    <a:pt x="272" y="41"/>
                  </a:lnTo>
                  <a:lnTo>
                    <a:pt x="284" y="48"/>
                  </a:lnTo>
                  <a:lnTo>
                    <a:pt x="284" y="56"/>
                  </a:lnTo>
                  <a:lnTo>
                    <a:pt x="257" y="54"/>
                  </a:lnTo>
                  <a:lnTo>
                    <a:pt x="257" y="46"/>
                  </a:lnTo>
                  <a:lnTo>
                    <a:pt x="243" y="44"/>
                  </a:lnTo>
                  <a:lnTo>
                    <a:pt x="247" y="41"/>
                  </a:lnTo>
                  <a:lnTo>
                    <a:pt x="247" y="35"/>
                  </a:lnTo>
                  <a:lnTo>
                    <a:pt x="238" y="34"/>
                  </a:lnTo>
                  <a:lnTo>
                    <a:pt x="219" y="33"/>
                  </a:lnTo>
                  <a:lnTo>
                    <a:pt x="191" y="27"/>
                  </a:lnTo>
                  <a:lnTo>
                    <a:pt x="159" y="18"/>
                  </a:lnTo>
                  <a:lnTo>
                    <a:pt x="123" y="15"/>
                  </a:lnTo>
                  <a:lnTo>
                    <a:pt x="117" y="15"/>
                  </a:lnTo>
                  <a:lnTo>
                    <a:pt x="143" y="13"/>
                  </a:lnTo>
                  <a:lnTo>
                    <a:pt x="169" y="16"/>
                  </a:lnTo>
                  <a:lnTo>
                    <a:pt x="197" y="23"/>
                  </a:lnTo>
                  <a:lnTo>
                    <a:pt x="238" y="30"/>
                  </a:lnTo>
                  <a:lnTo>
                    <a:pt x="264" y="30"/>
                  </a:lnTo>
                  <a:lnTo>
                    <a:pt x="287" y="30"/>
                  </a:lnTo>
                  <a:lnTo>
                    <a:pt x="335" y="34"/>
                  </a:lnTo>
                  <a:lnTo>
                    <a:pt x="339" y="31"/>
                  </a:lnTo>
                  <a:lnTo>
                    <a:pt x="341" y="30"/>
                  </a:lnTo>
                  <a:lnTo>
                    <a:pt x="329" y="27"/>
                  </a:lnTo>
                  <a:lnTo>
                    <a:pt x="288" y="19"/>
                  </a:lnTo>
                  <a:lnTo>
                    <a:pt x="208" y="7"/>
                  </a:lnTo>
                  <a:lnTo>
                    <a:pt x="140" y="7"/>
                  </a:lnTo>
                  <a:lnTo>
                    <a:pt x="81" y="7"/>
                  </a:lnTo>
                  <a:lnTo>
                    <a:pt x="34" y="13"/>
                  </a:lnTo>
                  <a:lnTo>
                    <a:pt x="0" y="16"/>
                  </a:lnTo>
                </a:path>
              </a:pathLst>
            </a:custGeom>
            <a:solidFill>
              <a:srgbClr val="505050"/>
            </a:solidFill>
            <a:ln w="12700" cap="rnd" cmpd="sng">
              <a:solidFill>
                <a:srgbClr val="505050"/>
              </a:solidFill>
              <a:prstDash val="solid"/>
              <a:round/>
              <a:headEnd type="none" w="med" len="med"/>
              <a:tailEnd type="none" w="med" len="med"/>
            </a:ln>
          </p:spPr>
          <p:txBody>
            <a:bodyPr/>
            <a:lstStyle/>
            <a:p>
              <a:endParaRPr lang="en-US"/>
            </a:p>
          </p:txBody>
        </p:sp>
        <p:sp>
          <p:nvSpPr>
            <p:cNvPr id="21719" name="Freeform 272"/>
            <p:cNvSpPr>
              <a:spLocks/>
            </p:cNvSpPr>
            <p:nvPr/>
          </p:nvSpPr>
          <p:spPr bwMode="auto">
            <a:xfrm>
              <a:off x="1829" y="949"/>
              <a:ext cx="83" cy="20"/>
            </a:xfrm>
            <a:custGeom>
              <a:avLst/>
              <a:gdLst>
                <a:gd name="T0" fmla="*/ 0 w 83"/>
                <a:gd name="T1" fmla="*/ 10 h 20"/>
                <a:gd name="T2" fmla="*/ 5 w 83"/>
                <a:gd name="T3" fmla="*/ 7 h 20"/>
                <a:gd name="T4" fmla="*/ 13 w 83"/>
                <a:gd name="T5" fmla="*/ 5 h 20"/>
                <a:gd name="T6" fmla="*/ 21 w 83"/>
                <a:gd name="T7" fmla="*/ 2 h 20"/>
                <a:gd name="T8" fmla="*/ 27 w 83"/>
                <a:gd name="T9" fmla="*/ 0 h 20"/>
                <a:gd name="T10" fmla="*/ 37 w 83"/>
                <a:gd name="T11" fmla="*/ 1 h 20"/>
                <a:gd name="T12" fmla="*/ 43 w 83"/>
                <a:gd name="T13" fmla="*/ 0 h 20"/>
                <a:gd name="T14" fmla="*/ 53 w 83"/>
                <a:gd name="T15" fmla="*/ 2 h 20"/>
                <a:gd name="T16" fmla="*/ 65 w 83"/>
                <a:gd name="T17" fmla="*/ 6 h 20"/>
                <a:gd name="T18" fmla="*/ 70 w 83"/>
                <a:gd name="T19" fmla="*/ 11 h 20"/>
                <a:gd name="T20" fmla="*/ 82 w 83"/>
                <a:gd name="T21" fmla="*/ 10 h 20"/>
                <a:gd name="T22" fmla="*/ 81 w 83"/>
                <a:gd name="T23" fmla="*/ 13 h 20"/>
                <a:gd name="T24" fmla="*/ 77 w 83"/>
                <a:gd name="T25" fmla="*/ 14 h 20"/>
                <a:gd name="T26" fmla="*/ 54 w 83"/>
                <a:gd name="T27" fmla="*/ 17 h 20"/>
                <a:gd name="T28" fmla="*/ 35 w 83"/>
                <a:gd name="T29" fmla="*/ 19 h 20"/>
                <a:gd name="T30" fmla="*/ 18 w 83"/>
                <a:gd name="T31" fmla="*/ 17 h 20"/>
                <a:gd name="T32" fmla="*/ 2 w 83"/>
                <a:gd name="T33" fmla="*/ 13 h 20"/>
                <a:gd name="T34" fmla="*/ 0 w 83"/>
                <a:gd name="T35" fmla="*/ 1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
                <a:gd name="T55" fmla="*/ 0 h 20"/>
                <a:gd name="T56" fmla="*/ 83 w 83"/>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 h="20">
                  <a:moveTo>
                    <a:pt x="0" y="10"/>
                  </a:moveTo>
                  <a:lnTo>
                    <a:pt x="5" y="7"/>
                  </a:lnTo>
                  <a:lnTo>
                    <a:pt x="13" y="5"/>
                  </a:lnTo>
                  <a:lnTo>
                    <a:pt x="21" y="2"/>
                  </a:lnTo>
                  <a:lnTo>
                    <a:pt x="27" y="0"/>
                  </a:lnTo>
                  <a:lnTo>
                    <a:pt x="37" y="1"/>
                  </a:lnTo>
                  <a:lnTo>
                    <a:pt x="43" y="0"/>
                  </a:lnTo>
                  <a:lnTo>
                    <a:pt x="53" y="2"/>
                  </a:lnTo>
                  <a:lnTo>
                    <a:pt x="65" y="6"/>
                  </a:lnTo>
                  <a:lnTo>
                    <a:pt x="70" y="11"/>
                  </a:lnTo>
                  <a:lnTo>
                    <a:pt x="82" y="10"/>
                  </a:lnTo>
                  <a:lnTo>
                    <a:pt x="81" y="13"/>
                  </a:lnTo>
                  <a:lnTo>
                    <a:pt x="77" y="14"/>
                  </a:lnTo>
                  <a:lnTo>
                    <a:pt x="54" y="17"/>
                  </a:lnTo>
                  <a:lnTo>
                    <a:pt x="35" y="19"/>
                  </a:lnTo>
                  <a:lnTo>
                    <a:pt x="18" y="17"/>
                  </a:lnTo>
                  <a:lnTo>
                    <a:pt x="2" y="13"/>
                  </a:lnTo>
                  <a:lnTo>
                    <a:pt x="0" y="10"/>
                  </a:lnTo>
                </a:path>
              </a:pathLst>
            </a:custGeom>
            <a:solidFill>
              <a:srgbClr val="00F0FF"/>
            </a:solidFill>
            <a:ln w="12700" cap="rnd" cmpd="sng">
              <a:solidFill>
                <a:srgbClr val="00F0FF"/>
              </a:solidFill>
              <a:prstDash val="solid"/>
              <a:round/>
              <a:headEnd type="none" w="med" len="med"/>
              <a:tailEnd type="none" w="med" len="med"/>
            </a:ln>
          </p:spPr>
          <p:txBody>
            <a:bodyPr/>
            <a:lstStyle/>
            <a:p>
              <a:endParaRPr lang="en-US"/>
            </a:p>
          </p:txBody>
        </p:sp>
        <p:sp>
          <p:nvSpPr>
            <p:cNvPr id="21720" name="Freeform 273"/>
            <p:cNvSpPr>
              <a:spLocks/>
            </p:cNvSpPr>
            <p:nvPr/>
          </p:nvSpPr>
          <p:spPr bwMode="auto">
            <a:xfrm>
              <a:off x="1832" y="953"/>
              <a:ext cx="69" cy="20"/>
            </a:xfrm>
            <a:custGeom>
              <a:avLst/>
              <a:gdLst>
                <a:gd name="T0" fmla="*/ 0 w 69"/>
                <a:gd name="T1" fmla="*/ 11 h 20"/>
                <a:gd name="T2" fmla="*/ 10 w 69"/>
                <a:gd name="T3" fmla="*/ 7 h 20"/>
                <a:gd name="T4" fmla="*/ 12 w 69"/>
                <a:gd name="T5" fmla="*/ 7 h 20"/>
                <a:gd name="T6" fmla="*/ 16 w 69"/>
                <a:gd name="T7" fmla="*/ 6 h 20"/>
                <a:gd name="T8" fmla="*/ 16 w 69"/>
                <a:gd name="T9" fmla="*/ 1 h 20"/>
                <a:gd name="T10" fmla="*/ 16 w 69"/>
                <a:gd name="T11" fmla="*/ 6 h 20"/>
                <a:gd name="T12" fmla="*/ 19 w 69"/>
                <a:gd name="T13" fmla="*/ 8 h 20"/>
                <a:gd name="T14" fmla="*/ 18 w 69"/>
                <a:gd name="T15" fmla="*/ 14 h 20"/>
                <a:gd name="T16" fmla="*/ 12 w 69"/>
                <a:gd name="T17" fmla="*/ 12 h 20"/>
                <a:gd name="T18" fmla="*/ 22 w 69"/>
                <a:gd name="T19" fmla="*/ 19 h 20"/>
                <a:gd name="T20" fmla="*/ 26 w 69"/>
                <a:gd name="T21" fmla="*/ 19 h 20"/>
                <a:gd name="T22" fmla="*/ 32 w 69"/>
                <a:gd name="T23" fmla="*/ 11 h 20"/>
                <a:gd name="T24" fmla="*/ 32 w 69"/>
                <a:gd name="T25" fmla="*/ 6 h 20"/>
                <a:gd name="T26" fmla="*/ 26 w 69"/>
                <a:gd name="T27" fmla="*/ 14 h 20"/>
                <a:gd name="T28" fmla="*/ 26 w 69"/>
                <a:gd name="T29" fmla="*/ 8 h 20"/>
                <a:gd name="T30" fmla="*/ 22 w 69"/>
                <a:gd name="T31" fmla="*/ 4 h 20"/>
                <a:gd name="T32" fmla="*/ 29 w 69"/>
                <a:gd name="T33" fmla="*/ 0 h 20"/>
                <a:gd name="T34" fmla="*/ 39 w 69"/>
                <a:gd name="T35" fmla="*/ 0 h 20"/>
                <a:gd name="T36" fmla="*/ 49 w 69"/>
                <a:gd name="T37" fmla="*/ 2 h 20"/>
                <a:gd name="T38" fmla="*/ 60 w 69"/>
                <a:gd name="T39" fmla="*/ 10 h 20"/>
                <a:gd name="T40" fmla="*/ 51 w 69"/>
                <a:gd name="T41" fmla="*/ 12 h 20"/>
                <a:gd name="T42" fmla="*/ 68 w 69"/>
                <a:gd name="T43" fmla="*/ 12 h 20"/>
                <a:gd name="T44" fmla="*/ 64 w 69"/>
                <a:gd name="T45" fmla="*/ 10 h 20"/>
                <a:gd name="T46" fmla="*/ 56 w 69"/>
                <a:gd name="T47" fmla="*/ 5 h 20"/>
                <a:gd name="T48" fmla="*/ 43 w 69"/>
                <a:gd name="T49" fmla="*/ 1 h 20"/>
                <a:gd name="T50" fmla="*/ 33 w 69"/>
                <a:gd name="T51" fmla="*/ 1 h 20"/>
                <a:gd name="T52" fmla="*/ 23 w 69"/>
                <a:gd name="T53" fmla="*/ 0 h 20"/>
                <a:gd name="T54" fmla="*/ 13 w 69"/>
                <a:gd name="T55" fmla="*/ 1 h 20"/>
                <a:gd name="T56" fmla="*/ 5 w 69"/>
                <a:gd name="T57" fmla="*/ 8 h 20"/>
                <a:gd name="T58" fmla="*/ 0 w 69"/>
                <a:gd name="T59" fmla="*/ 11 h 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
                <a:gd name="T91" fmla="*/ 0 h 20"/>
                <a:gd name="T92" fmla="*/ 69 w 69"/>
                <a:gd name="T93" fmla="*/ 20 h 2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 h="20">
                  <a:moveTo>
                    <a:pt x="0" y="11"/>
                  </a:moveTo>
                  <a:lnTo>
                    <a:pt x="10" y="7"/>
                  </a:lnTo>
                  <a:lnTo>
                    <a:pt x="12" y="7"/>
                  </a:lnTo>
                  <a:lnTo>
                    <a:pt x="16" y="6"/>
                  </a:lnTo>
                  <a:lnTo>
                    <a:pt x="16" y="1"/>
                  </a:lnTo>
                  <a:lnTo>
                    <a:pt x="16" y="6"/>
                  </a:lnTo>
                  <a:lnTo>
                    <a:pt x="19" y="8"/>
                  </a:lnTo>
                  <a:lnTo>
                    <a:pt x="18" y="14"/>
                  </a:lnTo>
                  <a:lnTo>
                    <a:pt x="12" y="12"/>
                  </a:lnTo>
                  <a:lnTo>
                    <a:pt x="22" y="19"/>
                  </a:lnTo>
                  <a:lnTo>
                    <a:pt x="26" y="19"/>
                  </a:lnTo>
                  <a:lnTo>
                    <a:pt x="32" y="11"/>
                  </a:lnTo>
                  <a:lnTo>
                    <a:pt x="32" y="6"/>
                  </a:lnTo>
                  <a:lnTo>
                    <a:pt x="26" y="14"/>
                  </a:lnTo>
                  <a:lnTo>
                    <a:pt x="26" y="8"/>
                  </a:lnTo>
                  <a:lnTo>
                    <a:pt x="22" y="4"/>
                  </a:lnTo>
                  <a:lnTo>
                    <a:pt x="29" y="0"/>
                  </a:lnTo>
                  <a:lnTo>
                    <a:pt x="39" y="0"/>
                  </a:lnTo>
                  <a:lnTo>
                    <a:pt x="49" y="2"/>
                  </a:lnTo>
                  <a:lnTo>
                    <a:pt x="60" y="10"/>
                  </a:lnTo>
                  <a:lnTo>
                    <a:pt x="51" y="12"/>
                  </a:lnTo>
                  <a:lnTo>
                    <a:pt x="68" y="12"/>
                  </a:lnTo>
                  <a:lnTo>
                    <a:pt x="64" y="10"/>
                  </a:lnTo>
                  <a:lnTo>
                    <a:pt x="56" y="5"/>
                  </a:lnTo>
                  <a:lnTo>
                    <a:pt x="43" y="1"/>
                  </a:lnTo>
                  <a:lnTo>
                    <a:pt x="33" y="1"/>
                  </a:lnTo>
                  <a:lnTo>
                    <a:pt x="23" y="0"/>
                  </a:lnTo>
                  <a:lnTo>
                    <a:pt x="13" y="1"/>
                  </a:lnTo>
                  <a:lnTo>
                    <a:pt x="5" y="8"/>
                  </a:lnTo>
                  <a:lnTo>
                    <a:pt x="0" y="11"/>
                  </a:lnTo>
                </a:path>
              </a:pathLst>
            </a:custGeom>
            <a:solidFill>
              <a:srgbClr val="C0C0C0"/>
            </a:solidFill>
            <a:ln w="12700" cap="rnd" cmpd="sng">
              <a:solidFill>
                <a:srgbClr val="C0C0C0"/>
              </a:solidFill>
              <a:prstDash val="solid"/>
              <a:round/>
              <a:headEnd type="none" w="med" len="med"/>
              <a:tailEnd type="none" w="med" len="med"/>
            </a:ln>
          </p:spPr>
          <p:txBody>
            <a:bodyPr/>
            <a:lstStyle/>
            <a:p>
              <a:endParaRPr lang="en-US"/>
            </a:p>
          </p:txBody>
        </p:sp>
        <p:sp>
          <p:nvSpPr>
            <p:cNvPr id="21721" name="Freeform 274"/>
            <p:cNvSpPr>
              <a:spLocks/>
            </p:cNvSpPr>
            <p:nvPr/>
          </p:nvSpPr>
          <p:spPr bwMode="auto">
            <a:xfrm>
              <a:off x="1835" y="949"/>
              <a:ext cx="71" cy="20"/>
            </a:xfrm>
            <a:custGeom>
              <a:avLst/>
              <a:gdLst>
                <a:gd name="T0" fmla="*/ 51 w 71"/>
                <a:gd name="T1" fmla="*/ 19 h 20"/>
                <a:gd name="T2" fmla="*/ 59 w 71"/>
                <a:gd name="T3" fmla="*/ 14 h 20"/>
                <a:gd name="T4" fmla="*/ 45 w 71"/>
                <a:gd name="T5" fmla="*/ 8 h 20"/>
                <a:gd name="T6" fmla="*/ 31 w 71"/>
                <a:gd name="T7" fmla="*/ 6 h 20"/>
                <a:gd name="T8" fmla="*/ 23 w 71"/>
                <a:gd name="T9" fmla="*/ 6 h 20"/>
                <a:gd name="T10" fmla="*/ 12 w 71"/>
                <a:gd name="T11" fmla="*/ 7 h 20"/>
                <a:gd name="T12" fmla="*/ 0 w 71"/>
                <a:gd name="T13" fmla="*/ 17 h 20"/>
                <a:gd name="T14" fmla="*/ 7 w 71"/>
                <a:gd name="T15" fmla="*/ 8 h 20"/>
                <a:gd name="T16" fmla="*/ 16 w 71"/>
                <a:gd name="T17" fmla="*/ 4 h 20"/>
                <a:gd name="T18" fmla="*/ 27 w 71"/>
                <a:gd name="T19" fmla="*/ 0 h 20"/>
                <a:gd name="T20" fmla="*/ 35 w 71"/>
                <a:gd name="T21" fmla="*/ 0 h 20"/>
                <a:gd name="T22" fmla="*/ 47 w 71"/>
                <a:gd name="T23" fmla="*/ 8 h 20"/>
                <a:gd name="T24" fmla="*/ 57 w 71"/>
                <a:gd name="T25" fmla="*/ 11 h 20"/>
                <a:gd name="T26" fmla="*/ 65 w 71"/>
                <a:gd name="T27" fmla="*/ 17 h 20"/>
                <a:gd name="T28" fmla="*/ 70 w 71"/>
                <a:gd name="T29" fmla="*/ 17 h 20"/>
                <a:gd name="T30" fmla="*/ 51 w 71"/>
                <a:gd name="T31" fmla="*/ 19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1"/>
                <a:gd name="T49" fmla="*/ 0 h 20"/>
                <a:gd name="T50" fmla="*/ 71 w 71"/>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1" h="20">
                  <a:moveTo>
                    <a:pt x="51" y="19"/>
                  </a:moveTo>
                  <a:lnTo>
                    <a:pt x="59" y="14"/>
                  </a:lnTo>
                  <a:lnTo>
                    <a:pt x="45" y="8"/>
                  </a:lnTo>
                  <a:lnTo>
                    <a:pt x="31" y="6"/>
                  </a:lnTo>
                  <a:lnTo>
                    <a:pt x="23" y="6"/>
                  </a:lnTo>
                  <a:lnTo>
                    <a:pt x="12" y="7"/>
                  </a:lnTo>
                  <a:lnTo>
                    <a:pt x="0" y="17"/>
                  </a:lnTo>
                  <a:lnTo>
                    <a:pt x="7" y="8"/>
                  </a:lnTo>
                  <a:lnTo>
                    <a:pt x="16" y="4"/>
                  </a:lnTo>
                  <a:lnTo>
                    <a:pt x="27" y="0"/>
                  </a:lnTo>
                  <a:lnTo>
                    <a:pt x="35" y="0"/>
                  </a:lnTo>
                  <a:lnTo>
                    <a:pt x="47" y="8"/>
                  </a:lnTo>
                  <a:lnTo>
                    <a:pt x="57" y="11"/>
                  </a:lnTo>
                  <a:lnTo>
                    <a:pt x="65" y="17"/>
                  </a:lnTo>
                  <a:lnTo>
                    <a:pt x="70" y="17"/>
                  </a:lnTo>
                  <a:lnTo>
                    <a:pt x="51" y="19"/>
                  </a:lnTo>
                </a:path>
              </a:pathLst>
            </a:custGeom>
            <a:solidFill>
              <a:srgbClr val="FFFFFF"/>
            </a:solidFill>
            <a:ln w="12700" cap="rnd" cmpd="sng">
              <a:solidFill>
                <a:srgbClr val="FFFFFF"/>
              </a:solidFill>
              <a:prstDash val="solid"/>
              <a:round/>
              <a:headEnd type="none" w="med" len="med"/>
              <a:tailEnd type="none" w="med" len="med"/>
            </a:ln>
          </p:spPr>
          <p:txBody>
            <a:bodyPr/>
            <a:lstStyle/>
            <a:p>
              <a:endParaRPr lang="en-US"/>
            </a:p>
          </p:txBody>
        </p:sp>
        <p:sp>
          <p:nvSpPr>
            <p:cNvPr id="21722" name="Freeform 275"/>
            <p:cNvSpPr>
              <a:spLocks/>
            </p:cNvSpPr>
            <p:nvPr/>
          </p:nvSpPr>
          <p:spPr bwMode="auto">
            <a:xfrm>
              <a:off x="2101" y="1000"/>
              <a:ext cx="29" cy="20"/>
            </a:xfrm>
            <a:custGeom>
              <a:avLst/>
              <a:gdLst>
                <a:gd name="T0" fmla="*/ 0 w 29"/>
                <a:gd name="T1" fmla="*/ 0 h 20"/>
                <a:gd name="T2" fmla="*/ 11 w 29"/>
                <a:gd name="T3" fmla="*/ 0 h 20"/>
                <a:gd name="T4" fmla="*/ 22 w 29"/>
                <a:gd name="T5" fmla="*/ 11 h 20"/>
                <a:gd name="T6" fmla="*/ 24 w 29"/>
                <a:gd name="T7" fmla="*/ 11 h 20"/>
                <a:gd name="T8" fmla="*/ 27 w 29"/>
                <a:gd name="T9" fmla="*/ 15 h 20"/>
                <a:gd name="T10" fmla="*/ 28 w 29"/>
                <a:gd name="T11" fmla="*/ 19 h 20"/>
                <a:gd name="T12" fmla="*/ 0 60000 65536"/>
                <a:gd name="T13" fmla="*/ 0 60000 65536"/>
                <a:gd name="T14" fmla="*/ 0 60000 65536"/>
                <a:gd name="T15" fmla="*/ 0 60000 65536"/>
                <a:gd name="T16" fmla="*/ 0 60000 65536"/>
                <a:gd name="T17" fmla="*/ 0 60000 65536"/>
                <a:gd name="T18" fmla="*/ 0 w 29"/>
                <a:gd name="T19" fmla="*/ 0 h 20"/>
                <a:gd name="T20" fmla="*/ 29 w 29"/>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29" h="20">
                  <a:moveTo>
                    <a:pt x="0" y="0"/>
                  </a:moveTo>
                  <a:lnTo>
                    <a:pt x="11" y="0"/>
                  </a:lnTo>
                  <a:lnTo>
                    <a:pt x="22" y="11"/>
                  </a:lnTo>
                  <a:lnTo>
                    <a:pt x="24" y="11"/>
                  </a:lnTo>
                  <a:lnTo>
                    <a:pt x="27" y="15"/>
                  </a:lnTo>
                  <a:lnTo>
                    <a:pt x="28" y="19"/>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21723" name="Freeform 276"/>
            <p:cNvSpPr>
              <a:spLocks/>
            </p:cNvSpPr>
            <p:nvPr/>
          </p:nvSpPr>
          <p:spPr bwMode="auto">
            <a:xfrm>
              <a:off x="2036" y="993"/>
              <a:ext cx="90" cy="45"/>
            </a:xfrm>
            <a:custGeom>
              <a:avLst/>
              <a:gdLst>
                <a:gd name="T0" fmla="*/ 0 w 90"/>
                <a:gd name="T1" fmla="*/ 0 h 45"/>
                <a:gd name="T2" fmla="*/ 34 w 90"/>
                <a:gd name="T3" fmla="*/ 13 h 45"/>
                <a:gd name="T4" fmla="*/ 89 w 90"/>
                <a:gd name="T5" fmla="*/ 44 h 45"/>
                <a:gd name="T6" fmla="*/ 0 60000 65536"/>
                <a:gd name="T7" fmla="*/ 0 60000 65536"/>
                <a:gd name="T8" fmla="*/ 0 60000 65536"/>
                <a:gd name="T9" fmla="*/ 0 w 90"/>
                <a:gd name="T10" fmla="*/ 0 h 45"/>
                <a:gd name="T11" fmla="*/ 90 w 90"/>
                <a:gd name="T12" fmla="*/ 45 h 45"/>
              </a:gdLst>
              <a:ahLst/>
              <a:cxnLst>
                <a:cxn ang="T6">
                  <a:pos x="T0" y="T1"/>
                </a:cxn>
                <a:cxn ang="T7">
                  <a:pos x="T2" y="T3"/>
                </a:cxn>
                <a:cxn ang="T8">
                  <a:pos x="T4" y="T5"/>
                </a:cxn>
              </a:cxnLst>
              <a:rect l="T9" t="T10" r="T11" b="T12"/>
              <a:pathLst>
                <a:path w="90" h="45">
                  <a:moveTo>
                    <a:pt x="0" y="0"/>
                  </a:moveTo>
                  <a:lnTo>
                    <a:pt x="34" y="13"/>
                  </a:lnTo>
                  <a:lnTo>
                    <a:pt x="89" y="44"/>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21724" name="Line 277"/>
            <p:cNvSpPr>
              <a:spLocks noChangeShapeType="1"/>
            </p:cNvSpPr>
            <p:nvPr/>
          </p:nvSpPr>
          <p:spPr bwMode="auto">
            <a:xfrm flipH="1" flipV="1">
              <a:off x="1966" y="992"/>
              <a:ext cx="133" cy="55"/>
            </a:xfrm>
            <a:prstGeom prst="line">
              <a:avLst/>
            </a:prstGeom>
            <a:noFill/>
            <a:ln w="12700">
              <a:solidFill>
                <a:srgbClr val="000000"/>
              </a:solidFill>
              <a:round/>
              <a:headEnd/>
              <a:tailEnd/>
            </a:ln>
          </p:spPr>
          <p:txBody>
            <a:bodyPr wrap="none" anchor="ctr"/>
            <a:lstStyle/>
            <a:p>
              <a:endParaRPr lang="en-US"/>
            </a:p>
          </p:txBody>
        </p:sp>
        <p:sp>
          <p:nvSpPr>
            <p:cNvPr id="21725" name="Freeform 278"/>
            <p:cNvSpPr>
              <a:spLocks/>
            </p:cNvSpPr>
            <p:nvPr/>
          </p:nvSpPr>
          <p:spPr bwMode="auto">
            <a:xfrm>
              <a:off x="2087" y="1014"/>
              <a:ext cx="25" cy="21"/>
            </a:xfrm>
            <a:custGeom>
              <a:avLst/>
              <a:gdLst>
                <a:gd name="T0" fmla="*/ 24 w 25"/>
                <a:gd name="T1" fmla="*/ 0 h 21"/>
                <a:gd name="T2" fmla="*/ 10 w 25"/>
                <a:gd name="T3" fmla="*/ 20 h 21"/>
                <a:gd name="T4" fmla="*/ 0 w 25"/>
                <a:gd name="T5" fmla="*/ 5 h 21"/>
                <a:gd name="T6" fmla="*/ 0 60000 65536"/>
                <a:gd name="T7" fmla="*/ 0 60000 65536"/>
                <a:gd name="T8" fmla="*/ 0 60000 65536"/>
                <a:gd name="T9" fmla="*/ 0 w 25"/>
                <a:gd name="T10" fmla="*/ 0 h 21"/>
                <a:gd name="T11" fmla="*/ 25 w 25"/>
                <a:gd name="T12" fmla="*/ 21 h 21"/>
              </a:gdLst>
              <a:ahLst/>
              <a:cxnLst>
                <a:cxn ang="T6">
                  <a:pos x="T0" y="T1"/>
                </a:cxn>
                <a:cxn ang="T7">
                  <a:pos x="T2" y="T3"/>
                </a:cxn>
                <a:cxn ang="T8">
                  <a:pos x="T4" y="T5"/>
                </a:cxn>
              </a:cxnLst>
              <a:rect l="T9" t="T10" r="T11" b="T12"/>
              <a:pathLst>
                <a:path w="25" h="21">
                  <a:moveTo>
                    <a:pt x="24" y="0"/>
                  </a:moveTo>
                  <a:lnTo>
                    <a:pt x="10" y="20"/>
                  </a:lnTo>
                  <a:lnTo>
                    <a:pt x="0" y="5"/>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21726" name="Freeform 279"/>
            <p:cNvSpPr>
              <a:spLocks/>
            </p:cNvSpPr>
            <p:nvPr/>
          </p:nvSpPr>
          <p:spPr bwMode="auto">
            <a:xfrm>
              <a:off x="1710" y="949"/>
              <a:ext cx="350" cy="57"/>
            </a:xfrm>
            <a:custGeom>
              <a:avLst/>
              <a:gdLst>
                <a:gd name="T0" fmla="*/ 256 w 350"/>
                <a:gd name="T1" fmla="*/ 56 h 57"/>
                <a:gd name="T2" fmla="*/ 211 w 350"/>
                <a:gd name="T3" fmla="*/ 52 h 57"/>
                <a:gd name="T4" fmla="*/ 212 w 350"/>
                <a:gd name="T5" fmla="*/ 50 h 57"/>
                <a:gd name="T6" fmla="*/ 68 w 350"/>
                <a:gd name="T7" fmla="*/ 39 h 57"/>
                <a:gd name="T8" fmla="*/ 46 w 350"/>
                <a:gd name="T9" fmla="*/ 38 h 57"/>
                <a:gd name="T10" fmla="*/ 27 w 350"/>
                <a:gd name="T11" fmla="*/ 33 h 57"/>
                <a:gd name="T12" fmla="*/ 13 w 350"/>
                <a:gd name="T13" fmla="*/ 29 h 57"/>
                <a:gd name="T14" fmla="*/ 0 w 350"/>
                <a:gd name="T15" fmla="*/ 26 h 57"/>
                <a:gd name="T16" fmla="*/ 7 w 350"/>
                <a:gd name="T17" fmla="*/ 24 h 57"/>
                <a:gd name="T18" fmla="*/ 22 w 350"/>
                <a:gd name="T19" fmla="*/ 21 h 57"/>
                <a:gd name="T20" fmla="*/ 35 w 350"/>
                <a:gd name="T21" fmla="*/ 18 h 57"/>
                <a:gd name="T22" fmla="*/ 51 w 350"/>
                <a:gd name="T23" fmla="*/ 15 h 57"/>
                <a:gd name="T24" fmla="*/ 64 w 350"/>
                <a:gd name="T25" fmla="*/ 12 h 57"/>
                <a:gd name="T26" fmla="*/ 79 w 350"/>
                <a:gd name="T27" fmla="*/ 11 h 57"/>
                <a:gd name="T28" fmla="*/ 92 w 350"/>
                <a:gd name="T29" fmla="*/ 11 h 57"/>
                <a:gd name="T30" fmla="*/ 109 w 350"/>
                <a:gd name="T31" fmla="*/ 9 h 57"/>
                <a:gd name="T32" fmla="*/ 113 w 350"/>
                <a:gd name="T33" fmla="*/ 10 h 57"/>
                <a:gd name="T34" fmla="*/ 139 w 350"/>
                <a:gd name="T35" fmla="*/ 0 h 57"/>
                <a:gd name="T36" fmla="*/ 142 w 350"/>
                <a:gd name="T37" fmla="*/ 1 h 57"/>
                <a:gd name="T38" fmla="*/ 153 w 350"/>
                <a:gd name="T39" fmla="*/ 0 h 57"/>
                <a:gd name="T40" fmla="*/ 159 w 350"/>
                <a:gd name="T41" fmla="*/ 0 h 57"/>
                <a:gd name="T42" fmla="*/ 172 w 350"/>
                <a:gd name="T43" fmla="*/ 1 h 57"/>
                <a:gd name="T44" fmla="*/ 187 w 350"/>
                <a:gd name="T45" fmla="*/ 4 h 57"/>
                <a:gd name="T46" fmla="*/ 196 w 350"/>
                <a:gd name="T47" fmla="*/ 7 h 57"/>
                <a:gd name="T48" fmla="*/ 206 w 350"/>
                <a:gd name="T49" fmla="*/ 11 h 57"/>
                <a:gd name="T50" fmla="*/ 212 w 350"/>
                <a:gd name="T51" fmla="*/ 11 h 57"/>
                <a:gd name="T52" fmla="*/ 225 w 350"/>
                <a:gd name="T53" fmla="*/ 13 h 57"/>
                <a:gd name="T54" fmla="*/ 235 w 350"/>
                <a:gd name="T55" fmla="*/ 12 h 57"/>
                <a:gd name="T56" fmla="*/ 247 w 350"/>
                <a:gd name="T57" fmla="*/ 13 h 57"/>
                <a:gd name="T58" fmla="*/ 261 w 350"/>
                <a:gd name="T59" fmla="*/ 17 h 57"/>
                <a:gd name="T60" fmla="*/ 269 w 350"/>
                <a:gd name="T61" fmla="*/ 18 h 57"/>
                <a:gd name="T62" fmla="*/ 282 w 350"/>
                <a:gd name="T63" fmla="*/ 22 h 57"/>
                <a:gd name="T64" fmla="*/ 292 w 350"/>
                <a:gd name="T65" fmla="*/ 22 h 57"/>
                <a:gd name="T66" fmla="*/ 304 w 350"/>
                <a:gd name="T67" fmla="*/ 26 h 57"/>
                <a:gd name="T68" fmla="*/ 314 w 350"/>
                <a:gd name="T69" fmla="*/ 27 h 57"/>
                <a:gd name="T70" fmla="*/ 327 w 350"/>
                <a:gd name="T71" fmla="*/ 30 h 57"/>
                <a:gd name="T72" fmla="*/ 341 w 350"/>
                <a:gd name="T73" fmla="*/ 33 h 57"/>
                <a:gd name="T74" fmla="*/ 349 w 350"/>
                <a:gd name="T75" fmla="*/ 37 h 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0"/>
                <a:gd name="T115" fmla="*/ 0 h 57"/>
                <a:gd name="T116" fmla="*/ 350 w 350"/>
                <a:gd name="T117" fmla="*/ 57 h 5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0" h="57">
                  <a:moveTo>
                    <a:pt x="256" y="56"/>
                  </a:moveTo>
                  <a:lnTo>
                    <a:pt x="211" y="52"/>
                  </a:lnTo>
                  <a:lnTo>
                    <a:pt x="212" y="50"/>
                  </a:lnTo>
                  <a:lnTo>
                    <a:pt x="68" y="39"/>
                  </a:lnTo>
                  <a:lnTo>
                    <a:pt x="46" y="38"/>
                  </a:lnTo>
                  <a:lnTo>
                    <a:pt x="27" y="33"/>
                  </a:lnTo>
                  <a:lnTo>
                    <a:pt x="13" y="29"/>
                  </a:lnTo>
                  <a:lnTo>
                    <a:pt x="0" y="26"/>
                  </a:lnTo>
                  <a:lnTo>
                    <a:pt x="7" y="24"/>
                  </a:lnTo>
                  <a:lnTo>
                    <a:pt x="22" y="21"/>
                  </a:lnTo>
                  <a:lnTo>
                    <a:pt x="35" y="18"/>
                  </a:lnTo>
                  <a:lnTo>
                    <a:pt x="51" y="15"/>
                  </a:lnTo>
                  <a:lnTo>
                    <a:pt x="64" y="12"/>
                  </a:lnTo>
                  <a:lnTo>
                    <a:pt x="79" y="11"/>
                  </a:lnTo>
                  <a:lnTo>
                    <a:pt x="92" y="11"/>
                  </a:lnTo>
                  <a:lnTo>
                    <a:pt x="109" y="9"/>
                  </a:lnTo>
                  <a:lnTo>
                    <a:pt x="113" y="10"/>
                  </a:lnTo>
                  <a:lnTo>
                    <a:pt x="139" y="0"/>
                  </a:lnTo>
                  <a:lnTo>
                    <a:pt x="142" y="1"/>
                  </a:lnTo>
                  <a:lnTo>
                    <a:pt x="153" y="0"/>
                  </a:lnTo>
                  <a:lnTo>
                    <a:pt x="159" y="0"/>
                  </a:lnTo>
                  <a:lnTo>
                    <a:pt x="172" y="1"/>
                  </a:lnTo>
                  <a:lnTo>
                    <a:pt x="187" y="4"/>
                  </a:lnTo>
                  <a:lnTo>
                    <a:pt x="196" y="7"/>
                  </a:lnTo>
                  <a:lnTo>
                    <a:pt x="206" y="11"/>
                  </a:lnTo>
                  <a:lnTo>
                    <a:pt x="212" y="11"/>
                  </a:lnTo>
                  <a:lnTo>
                    <a:pt x="225" y="13"/>
                  </a:lnTo>
                  <a:lnTo>
                    <a:pt x="235" y="12"/>
                  </a:lnTo>
                  <a:lnTo>
                    <a:pt x="247" y="13"/>
                  </a:lnTo>
                  <a:lnTo>
                    <a:pt x="261" y="17"/>
                  </a:lnTo>
                  <a:lnTo>
                    <a:pt x="269" y="18"/>
                  </a:lnTo>
                  <a:lnTo>
                    <a:pt x="282" y="22"/>
                  </a:lnTo>
                  <a:lnTo>
                    <a:pt x="292" y="22"/>
                  </a:lnTo>
                  <a:lnTo>
                    <a:pt x="304" y="26"/>
                  </a:lnTo>
                  <a:lnTo>
                    <a:pt x="314" y="27"/>
                  </a:lnTo>
                  <a:lnTo>
                    <a:pt x="327" y="30"/>
                  </a:lnTo>
                  <a:lnTo>
                    <a:pt x="341" y="33"/>
                  </a:lnTo>
                  <a:lnTo>
                    <a:pt x="349" y="37"/>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21727" name="Freeform 280"/>
            <p:cNvSpPr>
              <a:spLocks/>
            </p:cNvSpPr>
            <p:nvPr/>
          </p:nvSpPr>
          <p:spPr bwMode="auto">
            <a:xfrm>
              <a:off x="2095" y="1011"/>
              <a:ext cx="75" cy="20"/>
            </a:xfrm>
            <a:custGeom>
              <a:avLst/>
              <a:gdLst>
                <a:gd name="T0" fmla="*/ 29 w 75"/>
                <a:gd name="T1" fmla="*/ 0 h 20"/>
                <a:gd name="T2" fmla="*/ 74 w 75"/>
                <a:gd name="T3" fmla="*/ 15 h 20"/>
                <a:gd name="T4" fmla="*/ 74 w 75"/>
                <a:gd name="T5" fmla="*/ 19 h 20"/>
                <a:gd name="T6" fmla="*/ 57 w 75"/>
                <a:gd name="T7" fmla="*/ 19 h 20"/>
                <a:gd name="T8" fmla="*/ 0 w 75"/>
                <a:gd name="T9" fmla="*/ 0 h 20"/>
                <a:gd name="T10" fmla="*/ 0 60000 65536"/>
                <a:gd name="T11" fmla="*/ 0 60000 65536"/>
                <a:gd name="T12" fmla="*/ 0 60000 65536"/>
                <a:gd name="T13" fmla="*/ 0 60000 65536"/>
                <a:gd name="T14" fmla="*/ 0 60000 65536"/>
                <a:gd name="T15" fmla="*/ 0 w 75"/>
                <a:gd name="T16" fmla="*/ 0 h 20"/>
                <a:gd name="T17" fmla="*/ 75 w 75"/>
                <a:gd name="T18" fmla="*/ 20 h 20"/>
              </a:gdLst>
              <a:ahLst/>
              <a:cxnLst>
                <a:cxn ang="T10">
                  <a:pos x="T0" y="T1"/>
                </a:cxn>
                <a:cxn ang="T11">
                  <a:pos x="T2" y="T3"/>
                </a:cxn>
                <a:cxn ang="T12">
                  <a:pos x="T4" y="T5"/>
                </a:cxn>
                <a:cxn ang="T13">
                  <a:pos x="T6" y="T7"/>
                </a:cxn>
                <a:cxn ang="T14">
                  <a:pos x="T8" y="T9"/>
                </a:cxn>
              </a:cxnLst>
              <a:rect l="T15" t="T16" r="T17" b="T18"/>
              <a:pathLst>
                <a:path w="75" h="20">
                  <a:moveTo>
                    <a:pt x="29" y="0"/>
                  </a:moveTo>
                  <a:lnTo>
                    <a:pt x="74" y="15"/>
                  </a:lnTo>
                  <a:lnTo>
                    <a:pt x="74" y="19"/>
                  </a:lnTo>
                  <a:lnTo>
                    <a:pt x="57" y="19"/>
                  </a:lnTo>
                  <a:lnTo>
                    <a:pt x="0" y="0"/>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21728" name="Line 281"/>
            <p:cNvSpPr>
              <a:spLocks noChangeShapeType="1"/>
            </p:cNvSpPr>
            <p:nvPr/>
          </p:nvSpPr>
          <p:spPr bwMode="auto">
            <a:xfrm flipV="1">
              <a:off x="1943" y="955"/>
              <a:ext cx="0" cy="13"/>
            </a:xfrm>
            <a:prstGeom prst="line">
              <a:avLst/>
            </a:prstGeom>
            <a:noFill/>
            <a:ln w="12700">
              <a:solidFill>
                <a:srgbClr val="000000"/>
              </a:solidFill>
              <a:round/>
              <a:headEnd/>
              <a:tailEnd/>
            </a:ln>
          </p:spPr>
          <p:txBody>
            <a:bodyPr wrap="none" anchor="ctr"/>
            <a:lstStyle/>
            <a:p>
              <a:endParaRPr lang="en-US"/>
            </a:p>
          </p:txBody>
        </p:sp>
        <p:sp>
          <p:nvSpPr>
            <p:cNvPr id="21729" name="Line 282"/>
            <p:cNvSpPr>
              <a:spLocks noChangeShapeType="1"/>
            </p:cNvSpPr>
            <p:nvPr/>
          </p:nvSpPr>
          <p:spPr bwMode="auto">
            <a:xfrm flipH="1" flipV="1">
              <a:off x="1968" y="952"/>
              <a:ext cx="39" cy="24"/>
            </a:xfrm>
            <a:prstGeom prst="line">
              <a:avLst/>
            </a:prstGeom>
            <a:noFill/>
            <a:ln w="12700">
              <a:solidFill>
                <a:srgbClr val="000000"/>
              </a:solidFill>
              <a:round/>
              <a:headEnd/>
              <a:tailEnd/>
            </a:ln>
          </p:spPr>
          <p:txBody>
            <a:bodyPr wrap="none" anchor="ctr"/>
            <a:lstStyle/>
            <a:p>
              <a:endParaRPr lang="en-US"/>
            </a:p>
          </p:txBody>
        </p:sp>
        <p:sp>
          <p:nvSpPr>
            <p:cNvPr id="21730" name="Freeform 283"/>
            <p:cNvSpPr>
              <a:spLocks/>
            </p:cNvSpPr>
            <p:nvPr/>
          </p:nvSpPr>
          <p:spPr bwMode="auto">
            <a:xfrm>
              <a:off x="1911" y="954"/>
              <a:ext cx="65" cy="20"/>
            </a:xfrm>
            <a:custGeom>
              <a:avLst/>
              <a:gdLst>
                <a:gd name="T0" fmla="*/ 60 w 65"/>
                <a:gd name="T1" fmla="*/ 19 h 20"/>
                <a:gd name="T2" fmla="*/ 5 w 65"/>
                <a:gd name="T3" fmla="*/ 11 h 20"/>
                <a:gd name="T4" fmla="*/ 0 w 65"/>
                <a:gd name="T5" fmla="*/ 11 h 20"/>
                <a:gd name="T6" fmla="*/ 5 w 65"/>
                <a:gd name="T7" fmla="*/ 11 h 20"/>
                <a:gd name="T8" fmla="*/ 8 w 65"/>
                <a:gd name="T9" fmla="*/ 13 h 20"/>
                <a:gd name="T10" fmla="*/ 40 w 65"/>
                <a:gd name="T11" fmla="*/ 15 h 20"/>
                <a:gd name="T12" fmla="*/ 45 w 65"/>
                <a:gd name="T13" fmla="*/ 6 h 20"/>
                <a:gd name="T14" fmla="*/ 52 w 65"/>
                <a:gd name="T15" fmla="*/ 0 h 20"/>
                <a:gd name="T16" fmla="*/ 52 w 65"/>
                <a:gd name="T17" fmla="*/ 10 h 20"/>
                <a:gd name="T18" fmla="*/ 58 w 65"/>
                <a:gd name="T19" fmla="*/ 6 h 20"/>
                <a:gd name="T20" fmla="*/ 53 w 65"/>
                <a:gd name="T21" fmla="*/ 18 h 20"/>
                <a:gd name="T22" fmla="*/ 64 w 65"/>
                <a:gd name="T23" fmla="*/ 19 h 20"/>
                <a:gd name="T24" fmla="*/ 60 w 65"/>
                <a:gd name="T25" fmla="*/ 19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20"/>
                <a:gd name="T41" fmla="*/ 65 w 65"/>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20">
                  <a:moveTo>
                    <a:pt x="60" y="19"/>
                  </a:moveTo>
                  <a:lnTo>
                    <a:pt x="5" y="11"/>
                  </a:lnTo>
                  <a:lnTo>
                    <a:pt x="0" y="11"/>
                  </a:lnTo>
                  <a:lnTo>
                    <a:pt x="5" y="11"/>
                  </a:lnTo>
                  <a:lnTo>
                    <a:pt x="8" y="13"/>
                  </a:lnTo>
                  <a:lnTo>
                    <a:pt x="40" y="15"/>
                  </a:lnTo>
                  <a:lnTo>
                    <a:pt x="45" y="6"/>
                  </a:lnTo>
                  <a:lnTo>
                    <a:pt x="52" y="0"/>
                  </a:lnTo>
                  <a:lnTo>
                    <a:pt x="52" y="10"/>
                  </a:lnTo>
                  <a:lnTo>
                    <a:pt x="58" y="6"/>
                  </a:lnTo>
                  <a:lnTo>
                    <a:pt x="53" y="18"/>
                  </a:lnTo>
                  <a:lnTo>
                    <a:pt x="64" y="19"/>
                  </a:lnTo>
                  <a:lnTo>
                    <a:pt x="60" y="19"/>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731" name="Freeform 284"/>
            <p:cNvSpPr>
              <a:spLocks/>
            </p:cNvSpPr>
            <p:nvPr/>
          </p:nvSpPr>
          <p:spPr bwMode="auto">
            <a:xfrm>
              <a:off x="1904" y="954"/>
              <a:ext cx="20" cy="20"/>
            </a:xfrm>
            <a:custGeom>
              <a:avLst/>
              <a:gdLst>
                <a:gd name="T0" fmla="*/ 0 w 20"/>
                <a:gd name="T1" fmla="*/ 0 h 20"/>
                <a:gd name="T2" fmla="*/ 0 w 20"/>
                <a:gd name="T3" fmla="*/ 7 h 20"/>
                <a:gd name="T4" fmla="*/ 19 w 20"/>
                <a:gd name="T5" fmla="*/ 19 h 20"/>
                <a:gd name="T6" fmla="*/ 0 w 20"/>
                <a:gd name="T7" fmla="*/ 0 h 20"/>
                <a:gd name="T8" fmla="*/ 0 60000 65536"/>
                <a:gd name="T9" fmla="*/ 0 60000 65536"/>
                <a:gd name="T10" fmla="*/ 0 60000 65536"/>
                <a:gd name="T11" fmla="*/ 0 60000 65536"/>
                <a:gd name="T12" fmla="*/ 0 w 20"/>
                <a:gd name="T13" fmla="*/ 0 h 20"/>
                <a:gd name="T14" fmla="*/ 20 w 20"/>
                <a:gd name="T15" fmla="*/ 20 h 20"/>
              </a:gdLst>
              <a:ahLst/>
              <a:cxnLst>
                <a:cxn ang="T8">
                  <a:pos x="T0" y="T1"/>
                </a:cxn>
                <a:cxn ang="T9">
                  <a:pos x="T2" y="T3"/>
                </a:cxn>
                <a:cxn ang="T10">
                  <a:pos x="T4" y="T5"/>
                </a:cxn>
                <a:cxn ang="T11">
                  <a:pos x="T6" y="T7"/>
                </a:cxn>
              </a:cxnLst>
              <a:rect l="T12" t="T13" r="T14" b="T15"/>
              <a:pathLst>
                <a:path w="20" h="20">
                  <a:moveTo>
                    <a:pt x="0" y="0"/>
                  </a:moveTo>
                  <a:lnTo>
                    <a:pt x="0" y="7"/>
                  </a:lnTo>
                  <a:lnTo>
                    <a:pt x="19" y="19"/>
                  </a:lnTo>
                  <a:lnTo>
                    <a:pt x="0"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732" name="Freeform 285"/>
            <p:cNvSpPr>
              <a:spLocks/>
            </p:cNvSpPr>
            <p:nvPr/>
          </p:nvSpPr>
          <p:spPr bwMode="auto">
            <a:xfrm>
              <a:off x="1904" y="953"/>
              <a:ext cx="20" cy="20"/>
            </a:xfrm>
            <a:custGeom>
              <a:avLst/>
              <a:gdLst>
                <a:gd name="T0" fmla="*/ 0 w 20"/>
                <a:gd name="T1" fmla="*/ 15 h 20"/>
                <a:gd name="T2" fmla="*/ 19 w 20"/>
                <a:gd name="T3" fmla="*/ 0 h 20"/>
                <a:gd name="T4" fmla="*/ 17 w 20"/>
                <a:gd name="T5" fmla="*/ 19 h 20"/>
                <a:gd name="T6" fmla="*/ 0 w 20"/>
                <a:gd name="T7" fmla="*/ 15 h 20"/>
                <a:gd name="T8" fmla="*/ 0 60000 65536"/>
                <a:gd name="T9" fmla="*/ 0 60000 65536"/>
                <a:gd name="T10" fmla="*/ 0 60000 65536"/>
                <a:gd name="T11" fmla="*/ 0 60000 65536"/>
                <a:gd name="T12" fmla="*/ 0 w 20"/>
                <a:gd name="T13" fmla="*/ 0 h 20"/>
                <a:gd name="T14" fmla="*/ 20 w 20"/>
                <a:gd name="T15" fmla="*/ 20 h 20"/>
              </a:gdLst>
              <a:ahLst/>
              <a:cxnLst>
                <a:cxn ang="T8">
                  <a:pos x="T0" y="T1"/>
                </a:cxn>
                <a:cxn ang="T9">
                  <a:pos x="T2" y="T3"/>
                </a:cxn>
                <a:cxn ang="T10">
                  <a:pos x="T4" y="T5"/>
                </a:cxn>
                <a:cxn ang="T11">
                  <a:pos x="T6" y="T7"/>
                </a:cxn>
              </a:cxnLst>
              <a:rect l="T12" t="T13" r="T14" b="T15"/>
              <a:pathLst>
                <a:path w="20" h="20">
                  <a:moveTo>
                    <a:pt x="0" y="15"/>
                  </a:moveTo>
                  <a:lnTo>
                    <a:pt x="19" y="0"/>
                  </a:lnTo>
                  <a:lnTo>
                    <a:pt x="17" y="19"/>
                  </a:lnTo>
                  <a:lnTo>
                    <a:pt x="0" y="15"/>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733" name="Freeform 286"/>
            <p:cNvSpPr>
              <a:spLocks/>
            </p:cNvSpPr>
            <p:nvPr/>
          </p:nvSpPr>
          <p:spPr bwMode="auto">
            <a:xfrm>
              <a:off x="2064" y="1034"/>
              <a:ext cx="77" cy="20"/>
            </a:xfrm>
            <a:custGeom>
              <a:avLst/>
              <a:gdLst>
                <a:gd name="T0" fmla="*/ 68 w 77"/>
                <a:gd name="T1" fmla="*/ 0 h 20"/>
                <a:gd name="T2" fmla="*/ 66 w 77"/>
                <a:gd name="T3" fmla="*/ 6 h 20"/>
                <a:gd name="T4" fmla="*/ 76 w 77"/>
                <a:gd name="T5" fmla="*/ 4 h 20"/>
                <a:gd name="T6" fmla="*/ 70 w 77"/>
                <a:gd name="T7" fmla="*/ 8 h 20"/>
                <a:gd name="T8" fmla="*/ 72 w 77"/>
                <a:gd name="T9" fmla="*/ 14 h 20"/>
                <a:gd name="T10" fmla="*/ 66 w 77"/>
                <a:gd name="T11" fmla="*/ 18 h 20"/>
                <a:gd name="T12" fmla="*/ 57 w 77"/>
                <a:gd name="T13" fmla="*/ 6 h 20"/>
                <a:gd name="T14" fmla="*/ 16 w 77"/>
                <a:gd name="T15" fmla="*/ 13 h 20"/>
                <a:gd name="T16" fmla="*/ 14 w 77"/>
                <a:gd name="T17" fmla="*/ 19 h 20"/>
                <a:gd name="T18" fmla="*/ 10 w 77"/>
                <a:gd name="T19" fmla="*/ 12 h 20"/>
                <a:gd name="T20" fmla="*/ 0 w 77"/>
                <a:gd name="T21" fmla="*/ 11 h 20"/>
                <a:gd name="T22" fmla="*/ 64 w 77"/>
                <a:gd name="T23" fmla="*/ 8 h 20"/>
                <a:gd name="T24" fmla="*/ 63 w 77"/>
                <a:gd name="T25" fmla="*/ 6 h 20"/>
                <a:gd name="T26" fmla="*/ 57 w 77"/>
                <a:gd name="T27" fmla="*/ 4 h 20"/>
                <a:gd name="T28" fmla="*/ 62 w 77"/>
                <a:gd name="T29" fmla="*/ 1 h 20"/>
                <a:gd name="T30" fmla="*/ 68 w 77"/>
                <a:gd name="T31" fmla="*/ 0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7"/>
                <a:gd name="T49" fmla="*/ 0 h 20"/>
                <a:gd name="T50" fmla="*/ 77 w 77"/>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7" h="20">
                  <a:moveTo>
                    <a:pt x="68" y="0"/>
                  </a:moveTo>
                  <a:lnTo>
                    <a:pt x="66" y="6"/>
                  </a:lnTo>
                  <a:lnTo>
                    <a:pt x="76" y="4"/>
                  </a:lnTo>
                  <a:lnTo>
                    <a:pt x="70" y="8"/>
                  </a:lnTo>
                  <a:lnTo>
                    <a:pt x="72" y="14"/>
                  </a:lnTo>
                  <a:lnTo>
                    <a:pt x="66" y="18"/>
                  </a:lnTo>
                  <a:lnTo>
                    <a:pt x="57" y="6"/>
                  </a:lnTo>
                  <a:lnTo>
                    <a:pt x="16" y="13"/>
                  </a:lnTo>
                  <a:lnTo>
                    <a:pt x="14" y="19"/>
                  </a:lnTo>
                  <a:lnTo>
                    <a:pt x="10" y="12"/>
                  </a:lnTo>
                  <a:lnTo>
                    <a:pt x="0" y="11"/>
                  </a:lnTo>
                  <a:lnTo>
                    <a:pt x="64" y="8"/>
                  </a:lnTo>
                  <a:lnTo>
                    <a:pt x="63" y="6"/>
                  </a:lnTo>
                  <a:lnTo>
                    <a:pt x="57" y="4"/>
                  </a:lnTo>
                  <a:lnTo>
                    <a:pt x="62" y="1"/>
                  </a:lnTo>
                  <a:lnTo>
                    <a:pt x="68"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734" name="Freeform 287"/>
            <p:cNvSpPr>
              <a:spLocks/>
            </p:cNvSpPr>
            <p:nvPr/>
          </p:nvSpPr>
          <p:spPr bwMode="auto">
            <a:xfrm>
              <a:off x="2062" y="1041"/>
              <a:ext cx="67" cy="20"/>
            </a:xfrm>
            <a:custGeom>
              <a:avLst/>
              <a:gdLst>
                <a:gd name="T0" fmla="*/ 0 w 67"/>
                <a:gd name="T1" fmla="*/ 19 h 20"/>
                <a:gd name="T2" fmla="*/ 13 w 67"/>
                <a:gd name="T3" fmla="*/ 15 h 20"/>
                <a:gd name="T4" fmla="*/ 66 w 67"/>
                <a:gd name="T5" fmla="*/ 0 h 20"/>
                <a:gd name="T6" fmla="*/ 0 60000 65536"/>
                <a:gd name="T7" fmla="*/ 0 60000 65536"/>
                <a:gd name="T8" fmla="*/ 0 60000 65536"/>
                <a:gd name="T9" fmla="*/ 0 w 67"/>
                <a:gd name="T10" fmla="*/ 0 h 20"/>
                <a:gd name="T11" fmla="*/ 67 w 67"/>
                <a:gd name="T12" fmla="*/ 20 h 20"/>
              </a:gdLst>
              <a:ahLst/>
              <a:cxnLst>
                <a:cxn ang="T6">
                  <a:pos x="T0" y="T1"/>
                </a:cxn>
                <a:cxn ang="T7">
                  <a:pos x="T2" y="T3"/>
                </a:cxn>
                <a:cxn ang="T8">
                  <a:pos x="T4" y="T5"/>
                </a:cxn>
              </a:cxnLst>
              <a:rect l="T9" t="T10" r="T11" b="T12"/>
              <a:pathLst>
                <a:path w="67" h="20">
                  <a:moveTo>
                    <a:pt x="0" y="19"/>
                  </a:moveTo>
                  <a:lnTo>
                    <a:pt x="13" y="15"/>
                  </a:lnTo>
                  <a:lnTo>
                    <a:pt x="66" y="0"/>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21735" name="Freeform 288"/>
            <p:cNvSpPr>
              <a:spLocks/>
            </p:cNvSpPr>
            <p:nvPr/>
          </p:nvSpPr>
          <p:spPr bwMode="auto">
            <a:xfrm>
              <a:off x="2064" y="1046"/>
              <a:ext cx="20" cy="20"/>
            </a:xfrm>
            <a:custGeom>
              <a:avLst/>
              <a:gdLst>
                <a:gd name="T0" fmla="*/ 0 w 20"/>
                <a:gd name="T1" fmla="*/ 19 h 20"/>
                <a:gd name="T2" fmla="*/ 18 w 20"/>
                <a:gd name="T3" fmla="*/ 19 h 20"/>
                <a:gd name="T4" fmla="*/ 19 w 20"/>
                <a:gd name="T5" fmla="*/ 0 h 20"/>
                <a:gd name="T6" fmla="*/ 0 w 20"/>
                <a:gd name="T7" fmla="*/ 19 h 20"/>
                <a:gd name="T8" fmla="*/ 0 60000 65536"/>
                <a:gd name="T9" fmla="*/ 0 60000 65536"/>
                <a:gd name="T10" fmla="*/ 0 60000 65536"/>
                <a:gd name="T11" fmla="*/ 0 60000 65536"/>
                <a:gd name="T12" fmla="*/ 0 w 20"/>
                <a:gd name="T13" fmla="*/ 0 h 20"/>
                <a:gd name="T14" fmla="*/ 20 w 20"/>
                <a:gd name="T15" fmla="*/ 20 h 20"/>
              </a:gdLst>
              <a:ahLst/>
              <a:cxnLst>
                <a:cxn ang="T8">
                  <a:pos x="T0" y="T1"/>
                </a:cxn>
                <a:cxn ang="T9">
                  <a:pos x="T2" y="T3"/>
                </a:cxn>
                <a:cxn ang="T10">
                  <a:pos x="T4" y="T5"/>
                </a:cxn>
                <a:cxn ang="T11">
                  <a:pos x="T6" y="T7"/>
                </a:cxn>
              </a:cxnLst>
              <a:rect l="T12" t="T13" r="T14" b="T15"/>
              <a:pathLst>
                <a:path w="20" h="20">
                  <a:moveTo>
                    <a:pt x="0" y="19"/>
                  </a:moveTo>
                  <a:lnTo>
                    <a:pt x="18" y="19"/>
                  </a:lnTo>
                  <a:lnTo>
                    <a:pt x="19" y="0"/>
                  </a:lnTo>
                  <a:lnTo>
                    <a:pt x="0" y="19"/>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736" name="Freeform 289"/>
            <p:cNvSpPr>
              <a:spLocks/>
            </p:cNvSpPr>
            <p:nvPr/>
          </p:nvSpPr>
          <p:spPr bwMode="auto">
            <a:xfrm>
              <a:off x="1945" y="1019"/>
              <a:ext cx="123" cy="20"/>
            </a:xfrm>
            <a:custGeom>
              <a:avLst/>
              <a:gdLst>
                <a:gd name="T0" fmla="*/ 42 w 123"/>
                <a:gd name="T1" fmla="*/ 0 h 20"/>
                <a:gd name="T2" fmla="*/ 30 w 123"/>
                <a:gd name="T3" fmla="*/ 1 h 20"/>
                <a:gd name="T4" fmla="*/ 21 w 123"/>
                <a:gd name="T5" fmla="*/ 4 h 20"/>
                <a:gd name="T6" fmla="*/ 10 w 123"/>
                <a:gd name="T7" fmla="*/ 5 h 20"/>
                <a:gd name="T8" fmla="*/ 0 w 123"/>
                <a:gd name="T9" fmla="*/ 10 h 20"/>
                <a:gd name="T10" fmla="*/ 6 w 123"/>
                <a:gd name="T11" fmla="*/ 12 h 20"/>
                <a:gd name="T12" fmla="*/ 16 w 123"/>
                <a:gd name="T13" fmla="*/ 15 h 20"/>
                <a:gd name="T14" fmla="*/ 25 w 123"/>
                <a:gd name="T15" fmla="*/ 17 h 20"/>
                <a:gd name="T16" fmla="*/ 31 w 123"/>
                <a:gd name="T17" fmla="*/ 17 h 20"/>
                <a:gd name="T18" fmla="*/ 41 w 123"/>
                <a:gd name="T19" fmla="*/ 18 h 20"/>
                <a:gd name="T20" fmla="*/ 51 w 123"/>
                <a:gd name="T21" fmla="*/ 19 h 20"/>
                <a:gd name="T22" fmla="*/ 63 w 123"/>
                <a:gd name="T23" fmla="*/ 18 h 20"/>
                <a:gd name="T24" fmla="*/ 76 w 123"/>
                <a:gd name="T25" fmla="*/ 19 h 20"/>
                <a:gd name="T26" fmla="*/ 79 w 123"/>
                <a:gd name="T27" fmla="*/ 18 h 20"/>
                <a:gd name="T28" fmla="*/ 98 w 123"/>
                <a:gd name="T29" fmla="*/ 17 h 20"/>
                <a:gd name="T30" fmla="*/ 105 w 123"/>
                <a:gd name="T31" fmla="*/ 13 h 20"/>
                <a:gd name="T32" fmla="*/ 122 w 123"/>
                <a:gd name="T33" fmla="*/ 14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20"/>
                <a:gd name="T53" fmla="*/ 123 w 123"/>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20">
                  <a:moveTo>
                    <a:pt x="42" y="0"/>
                  </a:moveTo>
                  <a:lnTo>
                    <a:pt x="30" y="1"/>
                  </a:lnTo>
                  <a:lnTo>
                    <a:pt x="21" y="4"/>
                  </a:lnTo>
                  <a:lnTo>
                    <a:pt x="10" y="5"/>
                  </a:lnTo>
                  <a:lnTo>
                    <a:pt x="0" y="10"/>
                  </a:lnTo>
                  <a:lnTo>
                    <a:pt x="6" y="12"/>
                  </a:lnTo>
                  <a:lnTo>
                    <a:pt x="16" y="15"/>
                  </a:lnTo>
                  <a:lnTo>
                    <a:pt x="25" y="17"/>
                  </a:lnTo>
                  <a:lnTo>
                    <a:pt x="31" y="17"/>
                  </a:lnTo>
                  <a:lnTo>
                    <a:pt x="41" y="18"/>
                  </a:lnTo>
                  <a:lnTo>
                    <a:pt x="51" y="19"/>
                  </a:lnTo>
                  <a:lnTo>
                    <a:pt x="63" y="18"/>
                  </a:lnTo>
                  <a:lnTo>
                    <a:pt x="76" y="19"/>
                  </a:lnTo>
                  <a:lnTo>
                    <a:pt x="79" y="18"/>
                  </a:lnTo>
                  <a:lnTo>
                    <a:pt x="98" y="17"/>
                  </a:lnTo>
                  <a:lnTo>
                    <a:pt x="105" y="13"/>
                  </a:lnTo>
                  <a:lnTo>
                    <a:pt x="122" y="14"/>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21737" name="Freeform 290"/>
            <p:cNvSpPr>
              <a:spLocks/>
            </p:cNvSpPr>
            <p:nvPr/>
          </p:nvSpPr>
          <p:spPr bwMode="auto">
            <a:xfrm>
              <a:off x="1961" y="996"/>
              <a:ext cx="20" cy="20"/>
            </a:xfrm>
            <a:custGeom>
              <a:avLst/>
              <a:gdLst>
                <a:gd name="T0" fmla="*/ 13 w 20"/>
                <a:gd name="T1" fmla="*/ 0 h 20"/>
                <a:gd name="T2" fmla="*/ 13 w 20"/>
                <a:gd name="T3" fmla="*/ 2 h 20"/>
                <a:gd name="T4" fmla="*/ 12 w 20"/>
                <a:gd name="T5" fmla="*/ 8 h 20"/>
                <a:gd name="T6" fmla="*/ 11 w 20"/>
                <a:gd name="T7" fmla="*/ 10 h 20"/>
                <a:gd name="T8" fmla="*/ 6 w 20"/>
                <a:gd name="T9" fmla="*/ 10 h 20"/>
                <a:gd name="T10" fmla="*/ 0 w 20"/>
                <a:gd name="T11" fmla="*/ 10 h 20"/>
                <a:gd name="T12" fmla="*/ 5 w 20"/>
                <a:gd name="T13" fmla="*/ 14 h 20"/>
                <a:gd name="T14" fmla="*/ 5 w 20"/>
                <a:gd name="T15" fmla="*/ 18 h 20"/>
                <a:gd name="T16" fmla="*/ 11 w 20"/>
                <a:gd name="T17" fmla="*/ 19 h 20"/>
                <a:gd name="T18" fmla="*/ 15 w 20"/>
                <a:gd name="T19" fmla="*/ 15 h 20"/>
                <a:gd name="T20" fmla="*/ 15 w 20"/>
                <a:gd name="T21" fmla="*/ 12 h 20"/>
                <a:gd name="T22" fmla="*/ 18 w 20"/>
                <a:gd name="T23" fmla="*/ 7 h 20"/>
                <a:gd name="T24" fmla="*/ 18 w 20"/>
                <a:gd name="T25" fmla="*/ 5 h 20"/>
                <a:gd name="T26" fmla="*/ 18 w 20"/>
                <a:gd name="T27" fmla="*/ 2 h 20"/>
                <a:gd name="T28" fmla="*/ 19 w 20"/>
                <a:gd name="T29" fmla="*/ 0 h 20"/>
                <a:gd name="T30" fmla="*/ 13 w 20"/>
                <a:gd name="T31" fmla="*/ 0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20"/>
                <a:gd name="T50" fmla="*/ 20 w 20"/>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20">
                  <a:moveTo>
                    <a:pt x="13" y="0"/>
                  </a:moveTo>
                  <a:lnTo>
                    <a:pt x="13" y="2"/>
                  </a:lnTo>
                  <a:lnTo>
                    <a:pt x="12" y="8"/>
                  </a:lnTo>
                  <a:lnTo>
                    <a:pt x="11" y="10"/>
                  </a:lnTo>
                  <a:lnTo>
                    <a:pt x="6" y="10"/>
                  </a:lnTo>
                  <a:lnTo>
                    <a:pt x="0" y="10"/>
                  </a:lnTo>
                  <a:lnTo>
                    <a:pt x="5" y="14"/>
                  </a:lnTo>
                  <a:lnTo>
                    <a:pt x="5" y="18"/>
                  </a:lnTo>
                  <a:lnTo>
                    <a:pt x="11" y="19"/>
                  </a:lnTo>
                  <a:lnTo>
                    <a:pt x="15" y="15"/>
                  </a:lnTo>
                  <a:lnTo>
                    <a:pt x="15" y="12"/>
                  </a:lnTo>
                  <a:lnTo>
                    <a:pt x="18" y="7"/>
                  </a:lnTo>
                  <a:lnTo>
                    <a:pt x="18" y="5"/>
                  </a:lnTo>
                  <a:lnTo>
                    <a:pt x="18" y="2"/>
                  </a:lnTo>
                  <a:lnTo>
                    <a:pt x="19" y="0"/>
                  </a:lnTo>
                  <a:lnTo>
                    <a:pt x="13"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738" name="Freeform 291"/>
            <p:cNvSpPr>
              <a:spLocks/>
            </p:cNvSpPr>
            <p:nvPr/>
          </p:nvSpPr>
          <p:spPr bwMode="auto">
            <a:xfrm>
              <a:off x="1945" y="1015"/>
              <a:ext cx="123" cy="26"/>
            </a:xfrm>
            <a:custGeom>
              <a:avLst/>
              <a:gdLst>
                <a:gd name="T0" fmla="*/ 105 w 123"/>
                <a:gd name="T1" fmla="*/ 9 h 26"/>
                <a:gd name="T2" fmla="*/ 74 w 123"/>
                <a:gd name="T3" fmla="*/ 10 h 26"/>
                <a:gd name="T4" fmla="*/ 70 w 123"/>
                <a:gd name="T5" fmla="*/ 9 h 26"/>
                <a:gd name="T6" fmla="*/ 63 w 123"/>
                <a:gd name="T7" fmla="*/ 21 h 26"/>
                <a:gd name="T8" fmla="*/ 65 w 123"/>
                <a:gd name="T9" fmla="*/ 21 h 26"/>
                <a:gd name="T10" fmla="*/ 63 w 123"/>
                <a:gd name="T11" fmla="*/ 21 h 26"/>
                <a:gd name="T12" fmla="*/ 63 w 123"/>
                <a:gd name="T13" fmla="*/ 19 h 26"/>
                <a:gd name="T14" fmla="*/ 70 w 123"/>
                <a:gd name="T15" fmla="*/ 9 h 26"/>
                <a:gd name="T16" fmla="*/ 74 w 123"/>
                <a:gd name="T17" fmla="*/ 10 h 26"/>
                <a:gd name="T18" fmla="*/ 100 w 123"/>
                <a:gd name="T19" fmla="*/ 9 h 26"/>
                <a:gd name="T20" fmla="*/ 79 w 123"/>
                <a:gd name="T21" fmla="*/ 0 h 26"/>
                <a:gd name="T22" fmla="*/ 52 w 123"/>
                <a:gd name="T23" fmla="*/ 0 h 26"/>
                <a:gd name="T24" fmla="*/ 50 w 123"/>
                <a:gd name="T25" fmla="*/ 0 h 26"/>
                <a:gd name="T26" fmla="*/ 42 w 123"/>
                <a:gd name="T27" fmla="*/ 4 h 26"/>
                <a:gd name="T28" fmla="*/ 46 w 123"/>
                <a:gd name="T29" fmla="*/ 4 h 26"/>
                <a:gd name="T30" fmla="*/ 48 w 123"/>
                <a:gd name="T31" fmla="*/ 6 h 26"/>
                <a:gd name="T32" fmla="*/ 52 w 123"/>
                <a:gd name="T33" fmla="*/ 8 h 26"/>
                <a:gd name="T34" fmla="*/ 54 w 123"/>
                <a:gd name="T35" fmla="*/ 9 h 26"/>
                <a:gd name="T36" fmla="*/ 29 w 123"/>
                <a:gd name="T37" fmla="*/ 13 h 26"/>
                <a:gd name="T38" fmla="*/ 16 w 123"/>
                <a:gd name="T39" fmla="*/ 14 h 26"/>
                <a:gd name="T40" fmla="*/ 0 w 123"/>
                <a:gd name="T41" fmla="*/ 15 h 26"/>
                <a:gd name="T42" fmla="*/ 5 w 123"/>
                <a:gd name="T43" fmla="*/ 18 h 26"/>
                <a:gd name="T44" fmla="*/ 14 w 123"/>
                <a:gd name="T45" fmla="*/ 21 h 26"/>
                <a:gd name="T46" fmla="*/ 28 w 123"/>
                <a:gd name="T47" fmla="*/ 23 h 26"/>
                <a:gd name="T48" fmla="*/ 40 w 123"/>
                <a:gd name="T49" fmla="*/ 25 h 26"/>
                <a:gd name="T50" fmla="*/ 51 w 123"/>
                <a:gd name="T51" fmla="*/ 25 h 26"/>
                <a:gd name="T52" fmla="*/ 52 w 123"/>
                <a:gd name="T53" fmla="*/ 25 h 26"/>
                <a:gd name="T54" fmla="*/ 75 w 123"/>
                <a:gd name="T55" fmla="*/ 25 h 26"/>
                <a:gd name="T56" fmla="*/ 79 w 123"/>
                <a:gd name="T57" fmla="*/ 24 h 26"/>
                <a:gd name="T58" fmla="*/ 98 w 123"/>
                <a:gd name="T59" fmla="*/ 23 h 26"/>
                <a:gd name="T60" fmla="*/ 105 w 123"/>
                <a:gd name="T61" fmla="*/ 19 h 26"/>
                <a:gd name="T62" fmla="*/ 122 w 123"/>
                <a:gd name="T63" fmla="*/ 20 h 26"/>
                <a:gd name="T64" fmla="*/ 105 w 123"/>
                <a:gd name="T65" fmla="*/ 9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3"/>
                <a:gd name="T100" fmla="*/ 0 h 26"/>
                <a:gd name="T101" fmla="*/ 123 w 123"/>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3" h="26">
                  <a:moveTo>
                    <a:pt x="105" y="9"/>
                  </a:moveTo>
                  <a:lnTo>
                    <a:pt x="74" y="10"/>
                  </a:lnTo>
                  <a:lnTo>
                    <a:pt x="70" y="9"/>
                  </a:lnTo>
                  <a:lnTo>
                    <a:pt x="63" y="21"/>
                  </a:lnTo>
                  <a:lnTo>
                    <a:pt x="65" y="21"/>
                  </a:lnTo>
                  <a:lnTo>
                    <a:pt x="63" y="21"/>
                  </a:lnTo>
                  <a:lnTo>
                    <a:pt x="63" y="19"/>
                  </a:lnTo>
                  <a:lnTo>
                    <a:pt x="70" y="9"/>
                  </a:lnTo>
                  <a:lnTo>
                    <a:pt x="74" y="10"/>
                  </a:lnTo>
                  <a:lnTo>
                    <a:pt x="100" y="9"/>
                  </a:lnTo>
                  <a:lnTo>
                    <a:pt x="79" y="0"/>
                  </a:lnTo>
                  <a:lnTo>
                    <a:pt x="52" y="0"/>
                  </a:lnTo>
                  <a:lnTo>
                    <a:pt x="50" y="0"/>
                  </a:lnTo>
                  <a:lnTo>
                    <a:pt x="42" y="4"/>
                  </a:lnTo>
                  <a:lnTo>
                    <a:pt x="46" y="4"/>
                  </a:lnTo>
                  <a:lnTo>
                    <a:pt x="48" y="6"/>
                  </a:lnTo>
                  <a:lnTo>
                    <a:pt x="52" y="8"/>
                  </a:lnTo>
                  <a:lnTo>
                    <a:pt x="54" y="9"/>
                  </a:lnTo>
                  <a:lnTo>
                    <a:pt x="29" y="13"/>
                  </a:lnTo>
                  <a:lnTo>
                    <a:pt x="16" y="14"/>
                  </a:lnTo>
                  <a:lnTo>
                    <a:pt x="0" y="15"/>
                  </a:lnTo>
                  <a:lnTo>
                    <a:pt x="5" y="18"/>
                  </a:lnTo>
                  <a:lnTo>
                    <a:pt x="14" y="21"/>
                  </a:lnTo>
                  <a:lnTo>
                    <a:pt x="28" y="23"/>
                  </a:lnTo>
                  <a:lnTo>
                    <a:pt x="40" y="25"/>
                  </a:lnTo>
                  <a:lnTo>
                    <a:pt x="51" y="25"/>
                  </a:lnTo>
                  <a:lnTo>
                    <a:pt x="52" y="25"/>
                  </a:lnTo>
                  <a:lnTo>
                    <a:pt x="75" y="25"/>
                  </a:lnTo>
                  <a:lnTo>
                    <a:pt x="79" y="24"/>
                  </a:lnTo>
                  <a:lnTo>
                    <a:pt x="98" y="23"/>
                  </a:lnTo>
                  <a:lnTo>
                    <a:pt x="105" y="19"/>
                  </a:lnTo>
                  <a:lnTo>
                    <a:pt x="122" y="20"/>
                  </a:lnTo>
                  <a:lnTo>
                    <a:pt x="105" y="9"/>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739" name="Freeform 292"/>
            <p:cNvSpPr>
              <a:spLocks/>
            </p:cNvSpPr>
            <p:nvPr/>
          </p:nvSpPr>
          <p:spPr bwMode="auto">
            <a:xfrm>
              <a:off x="1978" y="1007"/>
              <a:ext cx="93" cy="28"/>
            </a:xfrm>
            <a:custGeom>
              <a:avLst/>
              <a:gdLst>
                <a:gd name="T0" fmla="*/ 17 w 93"/>
                <a:gd name="T1" fmla="*/ 0 h 28"/>
                <a:gd name="T2" fmla="*/ 17 w 93"/>
                <a:gd name="T3" fmla="*/ 2 h 28"/>
                <a:gd name="T4" fmla="*/ 16 w 93"/>
                <a:gd name="T5" fmla="*/ 7 h 28"/>
                <a:gd name="T6" fmla="*/ 7 w 93"/>
                <a:gd name="T7" fmla="*/ 7 h 28"/>
                <a:gd name="T8" fmla="*/ 4 w 93"/>
                <a:gd name="T9" fmla="*/ 9 h 28"/>
                <a:gd name="T10" fmla="*/ 0 w 93"/>
                <a:gd name="T11" fmla="*/ 12 h 28"/>
                <a:gd name="T12" fmla="*/ 2 w 93"/>
                <a:gd name="T13" fmla="*/ 12 h 28"/>
                <a:gd name="T14" fmla="*/ 6 w 93"/>
                <a:gd name="T15" fmla="*/ 14 h 28"/>
                <a:gd name="T16" fmla="*/ 16 w 93"/>
                <a:gd name="T17" fmla="*/ 7 h 28"/>
                <a:gd name="T18" fmla="*/ 18 w 93"/>
                <a:gd name="T19" fmla="*/ 7 h 28"/>
                <a:gd name="T20" fmla="*/ 23 w 93"/>
                <a:gd name="T21" fmla="*/ 10 h 28"/>
                <a:gd name="T22" fmla="*/ 67 w 93"/>
                <a:gd name="T23" fmla="*/ 20 h 28"/>
                <a:gd name="T24" fmla="*/ 92 w 93"/>
                <a:gd name="T25" fmla="*/ 27 h 28"/>
                <a:gd name="T26" fmla="*/ 17 w 93"/>
                <a:gd name="T27" fmla="*/ 0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3"/>
                <a:gd name="T43" fmla="*/ 0 h 28"/>
                <a:gd name="T44" fmla="*/ 93 w 93"/>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3" h="28">
                  <a:moveTo>
                    <a:pt x="17" y="0"/>
                  </a:moveTo>
                  <a:lnTo>
                    <a:pt x="17" y="2"/>
                  </a:lnTo>
                  <a:lnTo>
                    <a:pt x="16" y="7"/>
                  </a:lnTo>
                  <a:lnTo>
                    <a:pt x="7" y="7"/>
                  </a:lnTo>
                  <a:lnTo>
                    <a:pt x="4" y="9"/>
                  </a:lnTo>
                  <a:lnTo>
                    <a:pt x="0" y="12"/>
                  </a:lnTo>
                  <a:lnTo>
                    <a:pt x="2" y="12"/>
                  </a:lnTo>
                  <a:lnTo>
                    <a:pt x="6" y="14"/>
                  </a:lnTo>
                  <a:lnTo>
                    <a:pt x="16" y="7"/>
                  </a:lnTo>
                  <a:lnTo>
                    <a:pt x="18" y="7"/>
                  </a:lnTo>
                  <a:lnTo>
                    <a:pt x="23" y="10"/>
                  </a:lnTo>
                  <a:lnTo>
                    <a:pt x="67" y="20"/>
                  </a:lnTo>
                  <a:lnTo>
                    <a:pt x="92" y="27"/>
                  </a:lnTo>
                  <a:lnTo>
                    <a:pt x="17"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740" name="Line 293"/>
            <p:cNvSpPr>
              <a:spLocks noChangeShapeType="1"/>
            </p:cNvSpPr>
            <p:nvPr/>
          </p:nvSpPr>
          <p:spPr bwMode="auto">
            <a:xfrm>
              <a:off x="1974" y="1015"/>
              <a:ext cx="3" cy="0"/>
            </a:xfrm>
            <a:prstGeom prst="line">
              <a:avLst/>
            </a:prstGeom>
            <a:noFill/>
            <a:ln w="12700">
              <a:solidFill>
                <a:srgbClr val="000000"/>
              </a:solidFill>
              <a:round/>
              <a:headEnd/>
              <a:tailEnd/>
            </a:ln>
          </p:spPr>
          <p:txBody>
            <a:bodyPr wrap="none" anchor="ctr"/>
            <a:lstStyle/>
            <a:p>
              <a:endParaRPr lang="en-US"/>
            </a:p>
          </p:txBody>
        </p:sp>
        <p:sp>
          <p:nvSpPr>
            <p:cNvPr id="21741" name="Freeform 294"/>
            <p:cNvSpPr>
              <a:spLocks/>
            </p:cNvSpPr>
            <p:nvPr/>
          </p:nvSpPr>
          <p:spPr bwMode="auto">
            <a:xfrm>
              <a:off x="2042" y="958"/>
              <a:ext cx="126" cy="72"/>
            </a:xfrm>
            <a:custGeom>
              <a:avLst/>
              <a:gdLst>
                <a:gd name="T0" fmla="*/ 125 w 126"/>
                <a:gd name="T1" fmla="*/ 71 h 72"/>
                <a:gd name="T2" fmla="*/ 68 w 126"/>
                <a:gd name="T3" fmla="*/ 53 h 72"/>
                <a:gd name="T4" fmla="*/ 85 w 126"/>
                <a:gd name="T5" fmla="*/ 53 h 72"/>
                <a:gd name="T6" fmla="*/ 85 w 126"/>
                <a:gd name="T7" fmla="*/ 51 h 72"/>
                <a:gd name="T8" fmla="*/ 81 w 126"/>
                <a:gd name="T9" fmla="*/ 47 h 72"/>
                <a:gd name="T10" fmla="*/ 79 w 126"/>
                <a:gd name="T11" fmla="*/ 47 h 72"/>
                <a:gd name="T12" fmla="*/ 76 w 126"/>
                <a:gd name="T13" fmla="*/ 43 h 72"/>
                <a:gd name="T14" fmla="*/ 53 w 126"/>
                <a:gd name="T15" fmla="*/ 42 h 72"/>
                <a:gd name="T16" fmla="*/ 89 w 126"/>
                <a:gd name="T17" fmla="*/ 1 h 72"/>
                <a:gd name="T18" fmla="*/ 69 w 126"/>
                <a:gd name="T19" fmla="*/ 0 h 72"/>
                <a:gd name="T20" fmla="*/ 0 w 126"/>
                <a:gd name="T21" fmla="*/ 37 h 72"/>
                <a:gd name="T22" fmla="*/ 24 w 126"/>
                <a:gd name="T23" fmla="*/ 48 h 72"/>
                <a:gd name="T24" fmla="*/ 40 w 126"/>
                <a:gd name="T25" fmla="*/ 54 h 72"/>
                <a:gd name="T26" fmla="*/ 56 w 126"/>
                <a:gd name="T27" fmla="*/ 53 h 72"/>
                <a:gd name="T28" fmla="*/ 108 w 126"/>
                <a:gd name="T29" fmla="*/ 71 h 72"/>
                <a:gd name="T30" fmla="*/ 125 w 126"/>
                <a:gd name="T31" fmla="*/ 71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6"/>
                <a:gd name="T49" fmla="*/ 0 h 72"/>
                <a:gd name="T50" fmla="*/ 126 w 126"/>
                <a:gd name="T51" fmla="*/ 72 h 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6" h="72">
                  <a:moveTo>
                    <a:pt x="125" y="71"/>
                  </a:moveTo>
                  <a:lnTo>
                    <a:pt x="68" y="53"/>
                  </a:lnTo>
                  <a:lnTo>
                    <a:pt x="85" y="53"/>
                  </a:lnTo>
                  <a:lnTo>
                    <a:pt x="85" y="51"/>
                  </a:lnTo>
                  <a:lnTo>
                    <a:pt x="81" y="47"/>
                  </a:lnTo>
                  <a:lnTo>
                    <a:pt x="79" y="47"/>
                  </a:lnTo>
                  <a:lnTo>
                    <a:pt x="76" y="43"/>
                  </a:lnTo>
                  <a:lnTo>
                    <a:pt x="53" y="42"/>
                  </a:lnTo>
                  <a:lnTo>
                    <a:pt x="89" y="1"/>
                  </a:lnTo>
                  <a:lnTo>
                    <a:pt x="69" y="0"/>
                  </a:lnTo>
                  <a:lnTo>
                    <a:pt x="0" y="37"/>
                  </a:lnTo>
                  <a:lnTo>
                    <a:pt x="24" y="48"/>
                  </a:lnTo>
                  <a:lnTo>
                    <a:pt x="40" y="54"/>
                  </a:lnTo>
                  <a:lnTo>
                    <a:pt x="56" y="53"/>
                  </a:lnTo>
                  <a:lnTo>
                    <a:pt x="108" y="71"/>
                  </a:lnTo>
                  <a:lnTo>
                    <a:pt x="125" y="71"/>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742" name="Freeform 295"/>
            <p:cNvSpPr>
              <a:spLocks/>
            </p:cNvSpPr>
            <p:nvPr/>
          </p:nvSpPr>
          <p:spPr bwMode="auto">
            <a:xfrm>
              <a:off x="1709" y="965"/>
              <a:ext cx="353" cy="33"/>
            </a:xfrm>
            <a:custGeom>
              <a:avLst/>
              <a:gdLst>
                <a:gd name="T0" fmla="*/ 0 w 353"/>
                <a:gd name="T1" fmla="*/ 11 h 33"/>
                <a:gd name="T2" fmla="*/ 22 w 353"/>
                <a:gd name="T3" fmla="*/ 11 h 33"/>
                <a:gd name="T4" fmla="*/ 51 w 353"/>
                <a:gd name="T5" fmla="*/ 5 h 33"/>
                <a:gd name="T6" fmla="*/ 69 w 353"/>
                <a:gd name="T7" fmla="*/ 4 h 33"/>
                <a:gd name="T8" fmla="*/ 115 w 353"/>
                <a:gd name="T9" fmla="*/ 1 h 33"/>
                <a:gd name="T10" fmla="*/ 138 w 353"/>
                <a:gd name="T11" fmla="*/ 0 h 33"/>
                <a:gd name="T12" fmla="*/ 179 w 353"/>
                <a:gd name="T13" fmla="*/ 1 h 33"/>
                <a:gd name="T14" fmla="*/ 227 w 353"/>
                <a:gd name="T15" fmla="*/ 2 h 33"/>
                <a:gd name="T16" fmla="*/ 272 w 353"/>
                <a:gd name="T17" fmla="*/ 8 h 33"/>
                <a:gd name="T18" fmla="*/ 305 w 353"/>
                <a:gd name="T19" fmla="*/ 13 h 33"/>
                <a:gd name="T20" fmla="*/ 329 w 353"/>
                <a:gd name="T21" fmla="*/ 17 h 33"/>
                <a:gd name="T22" fmla="*/ 352 w 353"/>
                <a:gd name="T23" fmla="*/ 21 h 33"/>
                <a:gd name="T24" fmla="*/ 329 w 353"/>
                <a:gd name="T25" fmla="*/ 20 h 33"/>
                <a:gd name="T26" fmla="*/ 313 w 353"/>
                <a:gd name="T27" fmla="*/ 21 h 33"/>
                <a:gd name="T28" fmla="*/ 287 w 353"/>
                <a:gd name="T29" fmla="*/ 23 h 33"/>
                <a:gd name="T30" fmla="*/ 273 w 353"/>
                <a:gd name="T31" fmla="*/ 23 h 33"/>
                <a:gd name="T32" fmla="*/ 248 w 353"/>
                <a:gd name="T33" fmla="*/ 20 h 33"/>
                <a:gd name="T34" fmla="*/ 223 w 353"/>
                <a:gd name="T35" fmla="*/ 17 h 33"/>
                <a:gd name="T36" fmla="*/ 183 w 353"/>
                <a:gd name="T37" fmla="*/ 8 h 33"/>
                <a:gd name="T38" fmla="*/ 163 w 353"/>
                <a:gd name="T39" fmla="*/ 7 h 33"/>
                <a:gd name="T40" fmla="*/ 114 w 353"/>
                <a:gd name="T41" fmla="*/ 8 h 33"/>
                <a:gd name="T42" fmla="*/ 146 w 353"/>
                <a:gd name="T43" fmla="*/ 11 h 33"/>
                <a:gd name="T44" fmla="*/ 162 w 353"/>
                <a:gd name="T45" fmla="*/ 12 h 33"/>
                <a:gd name="T46" fmla="*/ 187 w 353"/>
                <a:gd name="T47" fmla="*/ 17 h 33"/>
                <a:gd name="T48" fmla="*/ 209 w 353"/>
                <a:gd name="T49" fmla="*/ 24 h 33"/>
                <a:gd name="T50" fmla="*/ 224 w 353"/>
                <a:gd name="T51" fmla="*/ 28 h 33"/>
                <a:gd name="T52" fmla="*/ 237 w 353"/>
                <a:gd name="T53" fmla="*/ 28 h 33"/>
                <a:gd name="T54" fmla="*/ 254 w 353"/>
                <a:gd name="T55" fmla="*/ 30 h 33"/>
                <a:gd name="T56" fmla="*/ 276 w 353"/>
                <a:gd name="T57" fmla="*/ 32 h 33"/>
                <a:gd name="T58" fmla="*/ 302 w 353"/>
                <a:gd name="T59" fmla="*/ 28 h 33"/>
                <a:gd name="T60" fmla="*/ 279 w 353"/>
                <a:gd name="T61" fmla="*/ 32 h 33"/>
                <a:gd name="T62" fmla="*/ 264 w 353"/>
                <a:gd name="T63" fmla="*/ 31 h 33"/>
                <a:gd name="T64" fmla="*/ 244 w 353"/>
                <a:gd name="T65" fmla="*/ 28 h 33"/>
                <a:gd name="T66" fmla="*/ 237 w 353"/>
                <a:gd name="T67" fmla="*/ 28 h 33"/>
                <a:gd name="T68" fmla="*/ 219 w 353"/>
                <a:gd name="T69" fmla="*/ 27 h 33"/>
                <a:gd name="T70" fmla="*/ 196 w 353"/>
                <a:gd name="T71" fmla="*/ 23 h 33"/>
                <a:gd name="T72" fmla="*/ 172 w 353"/>
                <a:gd name="T73" fmla="*/ 19 h 33"/>
                <a:gd name="T74" fmla="*/ 142 w 353"/>
                <a:gd name="T75" fmla="*/ 14 h 33"/>
                <a:gd name="T76" fmla="*/ 114 w 353"/>
                <a:gd name="T77" fmla="*/ 11 h 33"/>
                <a:gd name="T78" fmla="*/ 85 w 353"/>
                <a:gd name="T79" fmla="*/ 9 h 33"/>
                <a:gd name="T80" fmla="*/ 44 w 353"/>
                <a:gd name="T81" fmla="*/ 11 h 33"/>
                <a:gd name="T82" fmla="*/ 0 w 353"/>
                <a:gd name="T83" fmla="*/ 11 h 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53"/>
                <a:gd name="T127" fmla="*/ 0 h 33"/>
                <a:gd name="T128" fmla="*/ 353 w 353"/>
                <a:gd name="T129" fmla="*/ 33 h 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53" h="33">
                  <a:moveTo>
                    <a:pt x="0" y="11"/>
                  </a:moveTo>
                  <a:lnTo>
                    <a:pt x="22" y="11"/>
                  </a:lnTo>
                  <a:lnTo>
                    <a:pt x="51" y="5"/>
                  </a:lnTo>
                  <a:lnTo>
                    <a:pt x="69" y="4"/>
                  </a:lnTo>
                  <a:lnTo>
                    <a:pt x="115" y="1"/>
                  </a:lnTo>
                  <a:lnTo>
                    <a:pt x="138" y="0"/>
                  </a:lnTo>
                  <a:lnTo>
                    <a:pt x="179" y="1"/>
                  </a:lnTo>
                  <a:lnTo>
                    <a:pt x="227" y="2"/>
                  </a:lnTo>
                  <a:lnTo>
                    <a:pt x="272" y="8"/>
                  </a:lnTo>
                  <a:lnTo>
                    <a:pt x="305" y="13"/>
                  </a:lnTo>
                  <a:lnTo>
                    <a:pt x="329" y="17"/>
                  </a:lnTo>
                  <a:lnTo>
                    <a:pt x="352" y="21"/>
                  </a:lnTo>
                  <a:lnTo>
                    <a:pt x="329" y="20"/>
                  </a:lnTo>
                  <a:lnTo>
                    <a:pt x="313" y="21"/>
                  </a:lnTo>
                  <a:lnTo>
                    <a:pt x="287" y="23"/>
                  </a:lnTo>
                  <a:lnTo>
                    <a:pt x="273" y="23"/>
                  </a:lnTo>
                  <a:lnTo>
                    <a:pt x="248" y="20"/>
                  </a:lnTo>
                  <a:lnTo>
                    <a:pt x="223" y="17"/>
                  </a:lnTo>
                  <a:lnTo>
                    <a:pt x="183" y="8"/>
                  </a:lnTo>
                  <a:lnTo>
                    <a:pt x="163" y="7"/>
                  </a:lnTo>
                  <a:lnTo>
                    <a:pt x="114" y="8"/>
                  </a:lnTo>
                  <a:lnTo>
                    <a:pt x="146" y="11"/>
                  </a:lnTo>
                  <a:lnTo>
                    <a:pt x="162" y="12"/>
                  </a:lnTo>
                  <a:lnTo>
                    <a:pt x="187" y="17"/>
                  </a:lnTo>
                  <a:lnTo>
                    <a:pt x="209" y="24"/>
                  </a:lnTo>
                  <a:lnTo>
                    <a:pt x="224" y="28"/>
                  </a:lnTo>
                  <a:lnTo>
                    <a:pt x="237" y="28"/>
                  </a:lnTo>
                  <a:lnTo>
                    <a:pt x="254" y="30"/>
                  </a:lnTo>
                  <a:lnTo>
                    <a:pt x="276" y="32"/>
                  </a:lnTo>
                  <a:lnTo>
                    <a:pt x="302" y="28"/>
                  </a:lnTo>
                  <a:lnTo>
                    <a:pt x="279" y="32"/>
                  </a:lnTo>
                  <a:lnTo>
                    <a:pt x="264" y="31"/>
                  </a:lnTo>
                  <a:lnTo>
                    <a:pt x="244" y="28"/>
                  </a:lnTo>
                  <a:lnTo>
                    <a:pt x="237" y="28"/>
                  </a:lnTo>
                  <a:lnTo>
                    <a:pt x="219" y="27"/>
                  </a:lnTo>
                  <a:lnTo>
                    <a:pt x="196" y="23"/>
                  </a:lnTo>
                  <a:lnTo>
                    <a:pt x="172" y="19"/>
                  </a:lnTo>
                  <a:lnTo>
                    <a:pt x="142" y="14"/>
                  </a:lnTo>
                  <a:lnTo>
                    <a:pt x="114" y="11"/>
                  </a:lnTo>
                  <a:lnTo>
                    <a:pt x="85" y="9"/>
                  </a:lnTo>
                  <a:lnTo>
                    <a:pt x="44" y="11"/>
                  </a:lnTo>
                  <a:lnTo>
                    <a:pt x="0" y="11"/>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743" name="Freeform 296"/>
            <p:cNvSpPr>
              <a:spLocks/>
            </p:cNvSpPr>
            <p:nvPr/>
          </p:nvSpPr>
          <p:spPr bwMode="auto">
            <a:xfrm>
              <a:off x="2006" y="990"/>
              <a:ext cx="45" cy="20"/>
            </a:xfrm>
            <a:custGeom>
              <a:avLst/>
              <a:gdLst>
                <a:gd name="T0" fmla="*/ 0 w 45"/>
                <a:gd name="T1" fmla="*/ 4 h 20"/>
                <a:gd name="T2" fmla="*/ 25 w 45"/>
                <a:gd name="T3" fmla="*/ 2 h 20"/>
                <a:gd name="T4" fmla="*/ 32 w 45"/>
                <a:gd name="T5" fmla="*/ 0 h 20"/>
                <a:gd name="T6" fmla="*/ 44 w 45"/>
                <a:gd name="T7" fmla="*/ 5 h 20"/>
                <a:gd name="T8" fmla="*/ 34 w 45"/>
                <a:gd name="T9" fmla="*/ 19 h 20"/>
                <a:gd name="T10" fmla="*/ 27 w 45"/>
                <a:gd name="T11" fmla="*/ 10 h 20"/>
                <a:gd name="T12" fmla="*/ 25 w 45"/>
                <a:gd name="T13" fmla="*/ 12 h 20"/>
                <a:gd name="T14" fmla="*/ 0 w 45"/>
                <a:gd name="T15" fmla="*/ 4 h 20"/>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20"/>
                <a:gd name="T26" fmla="*/ 45 w 45"/>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20">
                  <a:moveTo>
                    <a:pt x="0" y="4"/>
                  </a:moveTo>
                  <a:lnTo>
                    <a:pt x="25" y="2"/>
                  </a:lnTo>
                  <a:lnTo>
                    <a:pt x="32" y="0"/>
                  </a:lnTo>
                  <a:lnTo>
                    <a:pt x="44" y="5"/>
                  </a:lnTo>
                  <a:lnTo>
                    <a:pt x="34" y="19"/>
                  </a:lnTo>
                  <a:lnTo>
                    <a:pt x="27" y="10"/>
                  </a:lnTo>
                  <a:lnTo>
                    <a:pt x="25" y="12"/>
                  </a:lnTo>
                  <a:lnTo>
                    <a:pt x="0" y="4"/>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744" name="Freeform 297"/>
            <p:cNvSpPr>
              <a:spLocks/>
            </p:cNvSpPr>
            <p:nvPr/>
          </p:nvSpPr>
          <p:spPr bwMode="auto">
            <a:xfrm>
              <a:off x="2019" y="937"/>
              <a:ext cx="64" cy="52"/>
            </a:xfrm>
            <a:custGeom>
              <a:avLst/>
              <a:gdLst>
                <a:gd name="T0" fmla="*/ 44 w 64"/>
                <a:gd name="T1" fmla="*/ 51 h 52"/>
                <a:gd name="T2" fmla="*/ 24 w 64"/>
                <a:gd name="T3" fmla="*/ 44 h 52"/>
                <a:gd name="T4" fmla="*/ 0 w 64"/>
                <a:gd name="T5" fmla="*/ 39 h 52"/>
                <a:gd name="T6" fmla="*/ 42 w 64"/>
                <a:gd name="T7" fmla="*/ 0 h 52"/>
                <a:gd name="T8" fmla="*/ 63 w 64"/>
                <a:gd name="T9" fmla="*/ 1 h 52"/>
                <a:gd name="T10" fmla="*/ 51 w 64"/>
                <a:gd name="T11" fmla="*/ 44 h 52"/>
                <a:gd name="T12" fmla="*/ 44 w 64"/>
                <a:gd name="T13" fmla="*/ 51 h 52"/>
                <a:gd name="T14" fmla="*/ 0 60000 65536"/>
                <a:gd name="T15" fmla="*/ 0 60000 65536"/>
                <a:gd name="T16" fmla="*/ 0 60000 65536"/>
                <a:gd name="T17" fmla="*/ 0 60000 65536"/>
                <a:gd name="T18" fmla="*/ 0 60000 65536"/>
                <a:gd name="T19" fmla="*/ 0 60000 65536"/>
                <a:gd name="T20" fmla="*/ 0 60000 65536"/>
                <a:gd name="T21" fmla="*/ 0 w 64"/>
                <a:gd name="T22" fmla="*/ 0 h 52"/>
                <a:gd name="T23" fmla="*/ 64 w 64"/>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52">
                  <a:moveTo>
                    <a:pt x="44" y="51"/>
                  </a:moveTo>
                  <a:lnTo>
                    <a:pt x="24" y="44"/>
                  </a:lnTo>
                  <a:lnTo>
                    <a:pt x="0" y="39"/>
                  </a:lnTo>
                  <a:lnTo>
                    <a:pt x="42" y="0"/>
                  </a:lnTo>
                  <a:lnTo>
                    <a:pt x="63" y="1"/>
                  </a:lnTo>
                  <a:lnTo>
                    <a:pt x="51" y="44"/>
                  </a:lnTo>
                  <a:lnTo>
                    <a:pt x="44" y="51"/>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745" name="Freeform 298"/>
            <p:cNvSpPr>
              <a:spLocks/>
            </p:cNvSpPr>
            <p:nvPr/>
          </p:nvSpPr>
          <p:spPr bwMode="auto">
            <a:xfrm>
              <a:off x="1754" y="966"/>
              <a:ext cx="20" cy="20"/>
            </a:xfrm>
            <a:custGeom>
              <a:avLst/>
              <a:gdLst>
                <a:gd name="T0" fmla="*/ 0 w 20"/>
                <a:gd name="T1" fmla="*/ 10 h 20"/>
                <a:gd name="T2" fmla="*/ 19 w 20"/>
                <a:gd name="T3" fmla="*/ 0 h 20"/>
                <a:gd name="T4" fmla="*/ 18 w 20"/>
                <a:gd name="T5" fmla="*/ 19 h 20"/>
                <a:gd name="T6" fmla="*/ 10 w 20"/>
                <a:gd name="T7" fmla="*/ 5 h 20"/>
                <a:gd name="T8" fmla="*/ 0 w 20"/>
                <a:gd name="T9" fmla="*/ 10 h 20"/>
                <a:gd name="T10" fmla="*/ 0 60000 65536"/>
                <a:gd name="T11" fmla="*/ 0 60000 65536"/>
                <a:gd name="T12" fmla="*/ 0 60000 65536"/>
                <a:gd name="T13" fmla="*/ 0 60000 65536"/>
                <a:gd name="T14" fmla="*/ 0 60000 65536"/>
                <a:gd name="T15" fmla="*/ 0 w 20"/>
                <a:gd name="T16" fmla="*/ 0 h 20"/>
                <a:gd name="T17" fmla="*/ 20 w 20"/>
                <a:gd name="T18" fmla="*/ 20 h 20"/>
              </a:gdLst>
              <a:ahLst/>
              <a:cxnLst>
                <a:cxn ang="T10">
                  <a:pos x="T0" y="T1"/>
                </a:cxn>
                <a:cxn ang="T11">
                  <a:pos x="T2" y="T3"/>
                </a:cxn>
                <a:cxn ang="T12">
                  <a:pos x="T4" y="T5"/>
                </a:cxn>
                <a:cxn ang="T13">
                  <a:pos x="T6" y="T7"/>
                </a:cxn>
                <a:cxn ang="T14">
                  <a:pos x="T8" y="T9"/>
                </a:cxn>
              </a:cxnLst>
              <a:rect l="T15" t="T16" r="T17" b="T18"/>
              <a:pathLst>
                <a:path w="20" h="20">
                  <a:moveTo>
                    <a:pt x="0" y="10"/>
                  </a:moveTo>
                  <a:lnTo>
                    <a:pt x="19" y="0"/>
                  </a:lnTo>
                  <a:lnTo>
                    <a:pt x="18" y="19"/>
                  </a:lnTo>
                  <a:lnTo>
                    <a:pt x="10" y="5"/>
                  </a:lnTo>
                  <a:lnTo>
                    <a:pt x="0" y="1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746" name="Freeform 299"/>
            <p:cNvSpPr>
              <a:spLocks/>
            </p:cNvSpPr>
            <p:nvPr/>
          </p:nvSpPr>
          <p:spPr bwMode="auto">
            <a:xfrm>
              <a:off x="1790" y="990"/>
              <a:ext cx="20" cy="20"/>
            </a:xfrm>
            <a:custGeom>
              <a:avLst/>
              <a:gdLst>
                <a:gd name="T0" fmla="*/ 1 w 20"/>
                <a:gd name="T1" fmla="*/ 0 h 20"/>
                <a:gd name="T2" fmla="*/ 0 w 20"/>
                <a:gd name="T3" fmla="*/ 19 h 20"/>
                <a:gd name="T4" fmla="*/ 6 w 20"/>
                <a:gd name="T5" fmla="*/ 11 h 20"/>
                <a:gd name="T6" fmla="*/ 13 w 20"/>
                <a:gd name="T7" fmla="*/ 11 h 20"/>
                <a:gd name="T8" fmla="*/ 19 w 20"/>
                <a:gd name="T9" fmla="*/ 4 h 20"/>
                <a:gd name="T10" fmla="*/ 13 w 20"/>
                <a:gd name="T11" fmla="*/ 11 h 20"/>
                <a:gd name="T12" fmla="*/ 6 w 20"/>
                <a:gd name="T13" fmla="*/ 11 h 20"/>
                <a:gd name="T14" fmla="*/ 7 w 20"/>
                <a:gd name="T15" fmla="*/ 0 h 20"/>
                <a:gd name="T16" fmla="*/ 1 w 20"/>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0"/>
                <a:gd name="T29" fmla="*/ 20 w 20"/>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0">
                  <a:moveTo>
                    <a:pt x="1" y="0"/>
                  </a:moveTo>
                  <a:lnTo>
                    <a:pt x="0" y="19"/>
                  </a:lnTo>
                  <a:lnTo>
                    <a:pt x="6" y="11"/>
                  </a:lnTo>
                  <a:lnTo>
                    <a:pt x="13" y="11"/>
                  </a:lnTo>
                  <a:lnTo>
                    <a:pt x="19" y="4"/>
                  </a:lnTo>
                  <a:lnTo>
                    <a:pt x="13" y="11"/>
                  </a:lnTo>
                  <a:lnTo>
                    <a:pt x="6" y="11"/>
                  </a:lnTo>
                  <a:lnTo>
                    <a:pt x="7" y="0"/>
                  </a:lnTo>
                  <a:lnTo>
                    <a:pt x="1"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747" name="Freeform 300"/>
            <p:cNvSpPr>
              <a:spLocks/>
            </p:cNvSpPr>
            <p:nvPr/>
          </p:nvSpPr>
          <p:spPr bwMode="auto">
            <a:xfrm>
              <a:off x="1823" y="951"/>
              <a:ext cx="89" cy="21"/>
            </a:xfrm>
            <a:custGeom>
              <a:avLst/>
              <a:gdLst>
                <a:gd name="T0" fmla="*/ 0 w 89"/>
                <a:gd name="T1" fmla="*/ 11 h 21"/>
                <a:gd name="T2" fmla="*/ 0 w 89"/>
                <a:gd name="T3" fmla="*/ 15 h 21"/>
                <a:gd name="T4" fmla="*/ 2 w 89"/>
                <a:gd name="T5" fmla="*/ 15 h 21"/>
                <a:gd name="T6" fmla="*/ 8 w 89"/>
                <a:gd name="T7" fmla="*/ 18 h 21"/>
                <a:gd name="T8" fmla="*/ 14 w 89"/>
                <a:gd name="T9" fmla="*/ 16 h 21"/>
                <a:gd name="T10" fmla="*/ 24 w 89"/>
                <a:gd name="T11" fmla="*/ 16 h 21"/>
                <a:gd name="T12" fmla="*/ 37 w 89"/>
                <a:gd name="T13" fmla="*/ 18 h 21"/>
                <a:gd name="T14" fmla="*/ 54 w 89"/>
                <a:gd name="T15" fmla="*/ 20 h 21"/>
                <a:gd name="T16" fmla="*/ 60 w 89"/>
                <a:gd name="T17" fmla="*/ 18 h 21"/>
                <a:gd name="T18" fmla="*/ 74 w 89"/>
                <a:gd name="T19" fmla="*/ 15 h 21"/>
                <a:gd name="T20" fmla="*/ 82 w 89"/>
                <a:gd name="T21" fmla="*/ 13 h 21"/>
                <a:gd name="T22" fmla="*/ 88 w 89"/>
                <a:gd name="T23" fmla="*/ 13 h 21"/>
                <a:gd name="T24" fmla="*/ 88 w 89"/>
                <a:gd name="T25" fmla="*/ 9 h 21"/>
                <a:gd name="T26" fmla="*/ 59 w 89"/>
                <a:gd name="T27" fmla="*/ 11 h 21"/>
                <a:gd name="T28" fmla="*/ 59 w 89"/>
                <a:gd name="T29" fmla="*/ 8 h 21"/>
                <a:gd name="T30" fmla="*/ 59 w 89"/>
                <a:gd name="T31" fmla="*/ 3 h 21"/>
                <a:gd name="T32" fmla="*/ 49 w 89"/>
                <a:gd name="T33" fmla="*/ 3 h 21"/>
                <a:gd name="T34" fmla="*/ 49 w 89"/>
                <a:gd name="T35" fmla="*/ 6 h 21"/>
                <a:gd name="T36" fmla="*/ 49 w 89"/>
                <a:gd name="T37" fmla="*/ 3 h 21"/>
                <a:gd name="T38" fmla="*/ 46 w 89"/>
                <a:gd name="T39" fmla="*/ 1 h 21"/>
                <a:gd name="T40" fmla="*/ 43 w 89"/>
                <a:gd name="T41" fmla="*/ 3 h 21"/>
                <a:gd name="T42" fmla="*/ 42 w 89"/>
                <a:gd name="T43" fmla="*/ 6 h 21"/>
                <a:gd name="T44" fmla="*/ 39 w 89"/>
                <a:gd name="T45" fmla="*/ 9 h 21"/>
                <a:gd name="T46" fmla="*/ 39 w 89"/>
                <a:gd name="T47" fmla="*/ 13 h 21"/>
                <a:gd name="T48" fmla="*/ 35 w 89"/>
                <a:gd name="T49" fmla="*/ 15 h 21"/>
                <a:gd name="T50" fmla="*/ 33 w 89"/>
                <a:gd name="T51" fmla="*/ 8 h 21"/>
                <a:gd name="T52" fmla="*/ 33 w 89"/>
                <a:gd name="T53" fmla="*/ 5 h 21"/>
                <a:gd name="T54" fmla="*/ 30 w 89"/>
                <a:gd name="T55" fmla="*/ 0 h 21"/>
                <a:gd name="T56" fmla="*/ 27 w 89"/>
                <a:gd name="T57" fmla="*/ 0 h 21"/>
                <a:gd name="T58" fmla="*/ 24 w 89"/>
                <a:gd name="T59" fmla="*/ 0 h 21"/>
                <a:gd name="T60" fmla="*/ 23 w 89"/>
                <a:gd name="T61" fmla="*/ 3 h 21"/>
                <a:gd name="T62" fmla="*/ 23 w 89"/>
                <a:gd name="T63" fmla="*/ 6 h 21"/>
                <a:gd name="T64" fmla="*/ 23 w 89"/>
                <a:gd name="T65" fmla="*/ 3 h 21"/>
                <a:gd name="T66" fmla="*/ 27 w 89"/>
                <a:gd name="T67" fmla="*/ 3 h 21"/>
                <a:gd name="T68" fmla="*/ 29 w 89"/>
                <a:gd name="T69" fmla="*/ 5 h 21"/>
                <a:gd name="T70" fmla="*/ 33 w 89"/>
                <a:gd name="T71" fmla="*/ 8 h 21"/>
                <a:gd name="T72" fmla="*/ 33 w 89"/>
                <a:gd name="T73" fmla="*/ 11 h 21"/>
                <a:gd name="T74" fmla="*/ 31 w 89"/>
                <a:gd name="T75" fmla="*/ 15 h 21"/>
                <a:gd name="T76" fmla="*/ 22 w 89"/>
                <a:gd name="T77" fmla="*/ 10 h 21"/>
                <a:gd name="T78" fmla="*/ 6 w 89"/>
                <a:gd name="T79" fmla="*/ 9 h 21"/>
                <a:gd name="T80" fmla="*/ 0 w 89"/>
                <a:gd name="T81" fmla="*/ 11 h 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9"/>
                <a:gd name="T124" fmla="*/ 0 h 21"/>
                <a:gd name="T125" fmla="*/ 89 w 89"/>
                <a:gd name="T126" fmla="*/ 21 h 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9" h="21">
                  <a:moveTo>
                    <a:pt x="0" y="11"/>
                  </a:moveTo>
                  <a:lnTo>
                    <a:pt x="0" y="15"/>
                  </a:lnTo>
                  <a:lnTo>
                    <a:pt x="2" y="15"/>
                  </a:lnTo>
                  <a:lnTo>
                    <a:pt x="8" y="18"/>
                  </a:lnTo>
                  <a:lnTo>
                    <a:pt x="14" y="16"/>
                  </a:lnTo>
                  <a:lnTo>
                    <a:pt x="24" y="16"/>
                  </a:lnTo>
                  <a:lnTo>
                    <a:pt x="37" y="18"/>
                  </a:lnTo>
                  <a:lnTo>
                    <a:pt x="54" y="20"/>
                  </a:lnTo>
                  <a:lnTo>
                    <a:pt x="60" y="18"/>
                  </a:lnTo>
                  <a:lnTo>
                    <a:pt x="74" y="15"/>
                  </a:lnTo>
                  <a:lnTo>
                    <a:pt x="82" y="13"/>
                  </a:lnTo>
                  <a:lnTo>
                    <a:pt x="88" y="13"/>
                  </a:lnTo>
                  <a:lnTo>
                    <a:pt x="88" y="9"/>
                  </a:lnTo>
                  <a:lnTo>
                    <a:pt x="59" y="11"/>
                  </a:lnTo>
                  <a:lnTo>
                    <a:pt x="59" y="8"/>
                  </a:lnTo>
                  <a:lnTo>
                    <a:pt x="59" y="3"/>
                  </a:lnTo>
                  <a:lnTo>
                    <a:pt x="49" y="3"/>
                  </a:lnTo>
                  <a:lnTo>
                    <a:pt x="49" y="6"/>
                  </a:lnTo>
                  <a:lnTo>
                    <a:pt x="49" y="3"/>
                  </a:lnTo>
                  <a:lnTo>
                    <a:pt x="46" y="1"/>
                  </a:lnTo>
                  <a:lnTo>
                    <a:pt x="43" y="3"/>
                  </a:lnTo>
                  <a:lnTo>
                    <a:pt x="42" y="6"/>
                  </a:lnTo>
                  <a:lnTo>
                    <a:pt x="39" y="9"/>
                  </a:lnTo>
                  <a:lnTo>
                    <a:pt x="39" y="13"/>
                  </a:lnTo>
                  <a:lnTo>
                    <a:pt x="35" y="15"/>
                  </a:lnTo>
                  <a:lnTo>
                    <a:pt x="33" y="8"/>
                  </a:lnTo>
                  <a:lnTo>
                    <a:pt x="33" y="5"/>
                  </a:lnTo>
                  <a:lnTo>
                    <a:pt x="30" y="0"/>
                  </a:lnTo>
                  <a:lnTo>
                    <a:pt x="27" y="0"/>
                  </a:lnTo>
                  <a:lnTo>
                    <a:pt x="24" y="0"/>
                  </a:lnTo>
                  <a:lnTo>
                    <a:pt x="23" y="3"/>
                  </a:lnTo>
                  <a:lnTo>
                    <a:pt x="23" y="6"/>
                  </a:lnTo>
                  <a:lnTo>
                    <a:pt x="23" y="3"/>
                  </a:lnTo>
                  <a:lnTo>
                    <a:pt x="27" y="3"/>
                  </a:lnTo>
                  <a:lnTo>
                    <a:pt x="29" y="5"/>
                  </a:lnTo>
                  <a:lnTo>
                    <a:pt x="33" y="8"/>
                  </a:lnTo>
                  <a:lnTo>
                    <a:pt x="33" y="11"/>
                  </a:lnTo>
                  <a:lnTo>
                    <a:pt x="31" y="15"/>
                  </a:lnTo>
                  <a:lnTo>
                    <a:pt x="22" y="10"/>
                  </a:lnTo>
                  <a:lnTo>
                    <a:pt x="6" y="9"/>
                  </a:lnTo>
                  <a:lnTo>
                    <a:pt x="0" y="11"/>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748" name="Freeform 301"/>
            <p:cNvSpPr>
              <a:spLocks/>
            </p:cNvSpPr>
            <p:nvPr/>
          </p:nvSpPr>
          <p:spPr bwMode="auto">
            <a:xfrm>
              <a:off x="1858" y="954"/>
              <a:ext cx="42" cy="20"/>
            </a:xfrm>
            <a:custGeom>
              <a:avLst/>
              <a:gdLst>
                <a:gd name="T0" fmla="*/ 0 w 42"/>
                <a:gd name="T1" fmla="*/ 0 h 20"/>
                <a:gd name="T2" fmla="*/ 2 w 42"/>
                <a:gd name="T3" fmla="*/ 0 h 20"/>
                <a:gd name="T4" fmla="*/ 10 w 42"/>
                <a:gd name="T5" fmla="*/ 1 h 20"/>
                <a:gd name="T6" fmla="*/ 19 w 42"/>
                <a:gd name="T7" fmla="*/ 2 h 20"/>
                <a:gd name="T8" fmla="*/ 29 w 42"/>
                <a:gd name="T9" fmla="*/ 8 h 20"/>
                <a:gd name="T10" fmla="*/ 41 w 42"/>
                <a:gd name="T11" fmla="*/ 19 h 20"/>
                <a:gd name="T12" fmla="*/ 29 w 42"/>
                <a:gd name="T13" fmla="*/ 8 h 20"/>
                <a:gd name="T14" fmla="*/ 19 w 42"/>
                <a:gd name="T15" fmla="*/ 2 h 20"/>
                <a:gd name="T16" fmla="*/ 10 w 42"/>
                <a:gd name="T17" fmla="*/ 1 h 20"/>
                <a:gd name="T18" fmla="*/ 2 w 42"/>
                <a:gd name="T19" fmla="*/ 0 h 20"/>
                <a:gd name="T20" fmla="*/ 0 w 42"/>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20"/>
                <a:gd name="T35" fmla="*/ 42 w 42"/>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20">
                  <a:moveTo>
                    <a:pt x="0" y="0"/>
                  </a:moveTo>
                  <a:lnTo>
                    <a:pt x="2" y="0"/>
                  </a:lnTo>
                  <a:lnTo>
                    <a:pt x="10" y="1"/>
                  </a:lnTo>
                  <a:lnTo>
                    <a:pt x="19" y="2"/>
                  </a:lnTo>
                  <a:lnTo>
                    <a:pt x="29" y="8"/>
                  </a:lnTo>
                  <a:lnTo>
                    <a:pt x="41" y="19"/>
                  </a:lnTo>
                  <a:lnTo>
                    <a:pt x="29" y="8"/>
                  </a:lnTo>
                  <a:lnTo>
                    <a:pt x="19" y="2"/>
                  </a:lnTo>
                  <a:lnTo>
                    <a:pt x="10" y="1"/>
                  </a:lnTo>
                  <a:lnTo>
                    <a:pt x="2" y="0"/>
                  </a:lnTo>
                  <a:lnTo>
                    <a:pt x="0"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749" name="Freeform 302"/>
            <p:cNvSpPr>
              <a:spLocks/>
            </p:cNvSpPr>
            <p:nvPr/>
          </p:nvSpPr>
          <p:spPr bwMode="auto">
            <a:xfrm>
              <a:off x="1868" y="997"/>
              <a:ext cx="20" cy="21"/>
            </a:xfrm>
            <a:custGeom>
              <a:avLst/>
              <a:gdLst>
                <a:gd name="T0" fmla="*/ 2 w 20"/>
                <a:gd name="T1" fmla="*/ 0 h 21"/>
                <a:gd name="T2" fmla="*/ 0 w 20"/>
                <a:gd name="T3" fmla="*/ 20 h 21"/>
                <a:gd name="T4" fmla="*/ 19 w 20"/>
                <a:gd name="T5" fmla="*/ 6 h 21"/>
                <a:gd name="T6" fmla="*/ 2 w 20"/>
                <a:gd name="T7" fmla="*/ 0 h 21"/>
                <a:gd name="T8" fmla="*/ 0 60000 65536"/>
                <a:gd name="T9" fmla="*/ 0 60000 65536"/>
                <a:gd name="T10" fmla="*/ 0 60000 65536"/>
                <a:gd name="T11" fmla="*/ 0 60000 65536"/>
                <a:gd name="T12" fmla="*/ 0 w 20"/>
                <a:gd name="T13" fmla="*/ 0 h 21"/>
                <a:gd name="T14" fmla="*/ 20 w 20"/>
                <a:gd name="T15" fmla="*/ 21 h 21"/>
              </a:gdLst>
              <a:ahLst/>
              <a:cxnLst>
                <a:cxn ang="T8">
                  <a:pos x="T0" y="T1"/>
                </a:cxn>
                <a:cxn ang="T9">
                  <a:pos x="T2" y="T3"/>
                </a:cxn>
                <a:cxn ang="T10">
                  <a:pos x="T4" y="T5"/>
                </a:cxn>
                <a:cxn ang="T11">
                  <a:pos x="T6" y="T7"/>
                </a:cxn>
              </a:cxnLst>
              <a:rect l="T12" t="T13" r="T14" b="T15"/>
              <a:pathLst>
                <a:path w="20" h="21">
                  <a:moveTo>
                    <a:pt x="2" y="0"/>
                  </a:moveTo>
                  <a:lnTo>
                    <a:pt x="0" y="20"/>
                  </a:lnTo>
                  <a:lnTo>
                    <a:pt x="19" y="6"/>
                  </a:lnTo>
                  <a:lnTo>
                    <a:pt x="2"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750" name="Freeform 303"/>
            <p:cNvSpPr>
              <a:spLocks/>
            </p:cNvSpPr>
            <p:nvPr/>
          </p:nvSpPr>
          <p:spPr bwMode="auto">
            <a:xfrm>
              <a:off x="1973" y="965"/>
              <a:ext cx="20" cy="20"/>
            </a:xfrm>
            <a:custGeom>
              <a:avLst/>
              <a:gdLst>
                <a:gd name="T0" fmla="*/ 0 w 20"/>
                <a:gd name="T1" fmla="*/ 17 h 20"/>
                <a:gd name="T2" fmla="*/ 2 w 20"/>
                <a:gd name="T3" fmla="*/ 0 h 20"/>
                <a:gd name="T4" fmla="*/ 19 w 20"/>
                <a:gd name="T5" fmla="*/ 10 h 20"/>
                <a:gd name="T6" fmla="*/ 19 w 20"/>
                <a:gd name="T7" fmla="*/ 19 h 20"/>
                <a:gd name="T8" fmla="*/ 0 w 20"/>
                <a:gd name="T9" fmla="*/ 17 h 20"/>
                <a:gd name="T10" fmla="*/ 0 60000 65536"/>
                <a:gd name="T11" fmla="*/ 0 60000 65536"/>
                <a:gd name="T12" fmla="*/ 0 60000 65536"/>
                <a:gd name="T13" fmla="*/ 0 60000 65536"/>
                <a:gd name="T14" fmla="*/ 0 60000 65536"/>
                <a:gd name="T15" fmla="*/ 0 w 20"/>
                <a:gd name="T16" fmla="*/ 0 h 20"/>
                <a:gd name="T17" fmla="*/ 20 w 20"/>
                <a:gd name="T18" fmla="*/ 20 h 20"/>
              </a:gdLst>
              <a:ahLst/>
              <a:cxnLst>
                <a:cxn ang="T10">
                  <a:pos x="T0" y="T1"/>
                </a:cxn>
                <a:cxn ang="T11">
                  <a:pos x="T2" y="T3"/>
                </a:cxn>
                <a:cxn ang="T12">
                  <a:pos x="T4" y="T5"/>
                </a:cxn>
                <a:cxn ang="T13">
                  <a:pos x="T6" y="T7"/>
                </a:cxn>
                <a:cxn ang="T14">
                  <a:pos x="T8" y="T9"/>
                </a:cxn>
              </a:cxnLst>
              <a:rect l="T15" t="T16" r="T17" b="T18"/>
              <a:pathLst>
                <a:path w="20" h="20">
                  <a:moveTo>
                    <a:pt x="0" y="17"/>
                  </a:moveTo>
                  <a:lnTo>
                    <a:pt x="2" y="0"/>
                  </a:lnTo>
                  <a:lnTo>
                    <a:pt x="19" y="10"/>
                  </a:lnTo>
                  <a:lnTo>
                    <a:pt x="19" y="19"/>
                  </a:lnTo>
                  <a:lnTo>
                    <a:pt x="0" y="17"/>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751" name="Freeform 304"/>
            <p:cNvSpPr>
              <a:spLocks/>
            </p:cNvSpPr>
            <p:nvPr/>
          </p:nvSpPr>
          <p:spPr bwMode="auto">
            <a:xfrm>
              <a:off x="1985" y="966"/>
              <a:ext cx="20" cy="20"/>
            </a:xfrm>
            <a:custGeom>
              <a:avLst/>
              <a:gdLst>
                <a:gd name="T0" fmla="*/ 0 w 20"/>
                <a:gd name="T1" fmla="*/ 0 h 20"/>
                <a:gd name="T2" fmla="*/ 4 w 20"/>
                <a:gd name="T3" fmla="*/ 5 h 20"/>
                <a:gd name="T4" fmla="*/ 14 w 20"/>
                <a:gd name="T5" fmla="*/ 18 h 20"/>
                <a:gd name="T6" fmla="*/ 19 w 20"/>
                <a:gd name="T7" fmla="*/ 19 h 20"/>
                <a:gd name="T8" fmla="*/ 4 w 20"/>
                <a:gd name="T9" fmla="*/ 5 h 20"/>
                <a:gd name="T10" fmla="*/ 4 w 20"/>
                <a:gd name="T11" fmla="*/ 1 h 20"/>
                <a:gd name="T12" fmla="*/ 0 w 20"/>
                <a:gd name="T13" fmla="*/ 0 h 20"/>
                <a:gd name="T14" fmla="*/ 0 60000 65536"/>
                <a:gd name="T15" fmla="*/ 0 60000 65536"/>
                <a:gd name="T16" fmla="*/ 0 60000 65536"/>
                <a:gd name="T17" fmla="*/ 0 60000 65536"/>
                <a:gd name="T18" fmla="*/ 0 60000 65536"/>
                <a:gd name="T19" fmla="*/ 0 60000 65536"/>
                <a:gd name="T20" fmla="*/ 0 60000 65536"/>
                <a:gd name="T21" fmla="*/ 0 w 20"/>
                <a:gd name="T22" fmla="*/ 0 h 20"/>
                <a:gd name="T23" fmla="*/ 20 w 20"/>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0">
                  <a:moveTo>
                    <a:pt x="0" y="0"/>
                  </a:moveTo>
                  <a:lnTo>
                    <a:pt x="4" y="5"/>
                  </a:lnTo>
                  <a:lnTo>
                    <a:pt x="14" y="18"/>
                  </a:lnTo>
                  <a:lnTo>
                    <a:pt x="19" y="19"/>
                  </a:lnTo>
                  <a:lnTo>
                    <a:pt x="4" y="5"/>
                  </a:lnTo>
                  <a:lnTo>
                    <a:pt x="4" y="1"/>
                  </a:lnTo>
                  <a:lnTo>
                    <a:pt x="0"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752" name="Freeform 305"/>
            <p:cNvSpPr>
              <a:spLocks/>
            </p:cNvSpPr>
            <p:nvPr/>
          </p:nvSpPr>
          <p:spPr bwMode="auto">
            <a:xfrm>
              <a:off x="1759" y="962"/>
              <a:ext cx="20" cy="26"/>
            </a:xfrm>
            <a:custGeom>
              <a:avLst/>
              <a:gdLst>
                <a:gd name="T0" fmla="*/ 0 w 20"/>
                <a:gd name="T1" fmla="*/ 0 h 26"/>
                <a:gd name="T2" fmla="*/ 19 w 20"/>
                <a:gd name="T3" fmla="*/ 4 h 26"/>
                <a:gd name="T4" fmla="*/ 19 w 20"/>
                <a:gd name="T5" fmla="*/ 9 h 26"/>
                <a:gd name="T6" fmla="*/ 17 w 20"/>
                <a:gd name="T7" fmla="*/ 14 h 26"/>
                <a:gd name="T8" fmla="*/ 15 w 20"/>
                <a:gd name="T9" fmla="*/ 23 h 26"/>
                <a:gd name="T10" fmla="*/ 2 w 20"/>
                <a:gd name="T11" fmla="*/ 25 h 26"/>
                <a:gd name="T12" fmla="*/ 0 60000 65536"/>
                <a:gd name="T13" fmla="*/ 0 60000 65536"/>
                <a:gd name="T14" fmla="*/ 0 60000 65536"/>
                <a:gd name="T15" fmla="*/ 0 60000 65536"/>
                <a:gd name="T16" fmla="*/ 0 60000 65536"/>
                <a:gd name="T17" fmla="*/ 0 60000 65536"/>
                <a:gd name="T18" fmla="*/ 0 w 20"/>
                <a:gd name="T19" fmla="*/ 0 h 26"/>
                <a:gd name="T20" fmla="*/ 20 w 20"/>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0" h="26">
                  <a:moveTo>
                    <a:pt x="0" y="0"/>
                  </a:moveTo>
                  <a:lnTo>
                    <a:pt x="19" y="4"/>
                  </a:lnTo>
                  <a:lnTo>
                    <a:pt x="19" y="9"/>
                  </a:lnTo>
                  <a:lnTo>
                    <a:pt x="17" y="14"/>
                  </a:lnTo>
                  <a:lnTo>
                    <a:pt x="15" y="23"/>
                  </a:lnTo>
                  <a:lnTo>
                    <a:pt x="2" y="25"/>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21753" name="Freeform 306"/>
            <p:cNvSpPr>
              <a:spLocks/>
            </p:cNvSpPr>
            <p:nvPr/>
          </p:nvSpPr>
          <p:spPr bwMode="auto">
            <a:xfrm>
              <a:off x="1933" y="991"/>
              <a:ext cx="20" cy="21"/>
            </a:xfrm>
            <a:custGeom>
              <a:avLst/>
              <a:gdLst>
                <a:gd name="T0" fmla="*/ 0 w 20"/>
                <a:gd name="T1" fmla="*/ 20 h 21"/>
                <a:gd name="T2" fmla="*/ 11 w 20"/>
                <a:gd name="T3" fmla="*/ 15 h 21"/>
                <a:gd name="T4" fmla="*/ 19 w 20"/>
                <a:gd name="T5" fmla="*/ 3 h 21"/>
                <a:gd name="T6" fmla="*/ 12 w 20"/>
                <a:gd name="T7" fmla="*/ 0 h 21"/>
                <a:gd name="T8" fmla="*/ 0 w 20"/>
                <a:gd name="T9" fmla="*/ 20 h 21"/>
                <a:gd name="T10" fmla="*/ 0 60000 65536"/>
                <a:gd name="T11" fmla="*/ 0 60000 65536"/>
                <a:gd name="T12" fmla="*/ 0 60000 65536"/>
                <a:gd name="T13" fmla="*/ 0 60000 65536"/>
                <a:gd name="T14" fmla="*/ 0 60000 65536"/>
                <a:gd name="T15" fmla="*/ 0 w 20"/>
                <a:gd name="T16" fmla="*/ 0 h 21"/>
                <a:gd name="T17" fmla="*/ 20 w 20"/>
                <a:gd name="T18" fmla="*/ 21 h 21"/>
              </a:gdLst>
              <a:ahLst/>
              <a:cxnLst>
                <a:cxn ang="T10">
                  <a:pos x="T0" y="T1"/>
                </a:cxn>
                <a:cxn ang="T11">
                  <a:pos x="T2" y="T3"/>
                </a:cxn>
                <a:cxn ang="T12">
                  <a:pos x="T4" y="T5"/>
                </a:cxn>
                <a:cxn ang="T13">
                  <a:pos x="T6" y="T7"/>
                </a:cxn>
                <a:cxn ang="T14">
                  <a:pos x="T8" y="T9"/>
                </a:cxn>
              </a:cxnLst>
              <a:rect l="T15" t="T16" r="T17" b="T18"/>
              <a:pathLst>
                <a:path w="20" h="21">
                  <a:moveTo>
                    <a:pt x="0" y="20"/>
                  </a:moveTo>
                  <a:lnTo>
                    <a:pt x="11" y="15"/>
                  </a:lnTo>
                  <a:lnTo>
                    <a:pt x="19" y="3"/>
                  </a:lnTo>
                  <a:lnTo>
                    <a:pt x="12" y="0"/>
                  </a:lnTo>
                  <a:lnTo>
                    <a:pt x="0" y="2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754" name="Freeform 307"/>
            <p:cNvSpPr>
              <a:spLocks/>
            </p:cNvSpPr>
            <p:nvPr/>
          </p:nvSpPr>
          <p:spPr bwMode="auto">
            <a:xfrm>
              <a:off x="1922" y="996"/>
              <a:ext cx="49" cy="20"/>
            </a:xfrm>
            <a:custGeom>
              <a:avLst/>
              <a:gdLst>
                <a:gd name="T0" fmla="*/ 0 w 49"/>
                <a:gd name="T1" fmla="*/ 8 h 20"/>
                <a:gd name="T2" fmla="*/ 35 w 49"/>
                <a:gd name="T3" fmla="*/ 13 h 20"/>
                <a:gd name="T4" fmla="*/ 35 w 49"/>
                <a:gd name="T5" fmla="*/ 7 h 20"/>
                <a:gd name="T6" fmla="*/ 38 w 49"/>
                <a:gd name="T7" fmla="*/ 0 h 20"/>
                <a:gd name="T8" fmla="*/ 38 w 49"/>
                <a:gd name="T9" fmla="*/ 5 h 20"/>
                <a:gd name="T10" fmla="*/ 37 w 49"/>
                <a:gd name="T11" fmla="*/ 11 h 20"/>
                <a:gd name="T12" fmla="*/ 35 w 49"/>
                <a:gd name="T13" fmla="*/ 13 h 20"/>
                <a:gd name="T14" fmla="*/ 48 w 49"/>
                <a:gd name="T15" fmla="*/ 15 h 20"/>
                <a:gd name="T16" fmla="*/ 48 w 49"/>
                <a:gd name="T17" fmla="*/ 19 h 20"/>
                <a:gd name="T18" fmla="*/ 0 w 49"/>
                <a:gd name="T19" fmla="*/ 12 h 20"/>
                <a:gd name="T20" fmla="*/ 0 w 49"/>
                <a:gd name="T21" fmla="*/ 8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20"/>
                <a:gd name="T35" fmla="*/ 49 w 49"/>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20">
                  <a:moveTo>
                    <a:pt x="0" y="8"/>
                  </a:moveTo>
                  <a:lnTo>
                    <a:pt x="35" y="13"/>
                  </a:lnTo>
                  <a:lnTo>
                    <a:pt x="35" y="7"/>
                  </a:lnTo>
                  <a:lnTo>
                    <a:pt x="38" y="0"/>
                  </a:lnTo>
                  <a:lnTo>
                    <a:pt x="38" y="5"/>
                  </a:lnTo>
                  <a:lnTo>
                    <a:pt x="37" y="11"/>
                  </a:lnTo>
                  <a:lnTo>
                    <a:pt x="35" y="13"/>
                  </a:lnTo>
                  <a:lnTo>
                    <a:pt x="48" y="15"/>
                  </a:lnTo>
                  <a:lnTo>
                    <a:pt x="48" y="19"/>
                  </a:lnTo>
                  <a:lnTo>
                    <a:pt x="0" y="12"/>
                  </a:lnTo>
                  <a:lnTo>
                    <a:pt x="0" y="8"/>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755" name="Freeform 308"/>
            <p:cNvSpPr>
              <a:spLocks/>
            </p:cNvSpPr>
            <p:nvPr/>
          </p:nvSpPr>
          <p:spPr bwMode="auto">
            <a:xfrm>
              <a:off x="2054" y="1023"/>
              <a:ext cx="48" cy="20"/>
            </a:xfrm>
            <a:custGeom>
              <a:avLst/>
              <a:gdLst>
                <a:gd name="T0" fmla="*/ 47 w 48"/>
                <a:gd name="T1" fmla="*/ 5 h 20"/>
                <a:gd name="T2" fmla="*/ 7 w 48"/>
                <a:gd name="T3" fmla="*/ 0 h 20"/>
                <a:gd name="T4" fmla="*/ 0 w 48"/>
                <a:gd name="T5" fmla="*/ 19 h 20"/>
                <a:gd name="T6" fmla="*/ 0 60000 65536"/>
                <a:gd name="T7" fmla="*/ 0 60000 65536"/>
                <a:gd name="T8" fmla="*/ 0 60000 65536"/>
                <a:gd name="T9" fmla="*/ 0 w 48"/>
                <a:gd name="T10" fmla="*/ 0 h 20"/>
                <a:gd name="T11" fmla="*/ 48 w 48"/>
                <a:gd name="T12" fmla="*/ 20 h 20"/>
              </a:gdLst>
              <a:ahLst/>
              <a:cxnLst>
                <a:cxn ang="T6">
                  <a:pos x="T0" y="T1"/>
                </a:cxn>
                <a:cxn ang="T7">
                  <a:pos x="T2" y="T3"/>
                </a:cxn>
                <a:cxn ang="T8">
                  <a:pos x="T4" y="T5"/>
                </a:cxn>
              </a:cxnLst>
              <a:rect l="T9" t="T10" r="T11" b="T12"/>
              <a:pathLst>
                <a:path w="48" h="20">
                  <a:moveTo>
                    <a:pt x="47" y="5"/>
                  </a:moveTo>
                  <a:lnTo>
                    <a:pt x="7" y="0"/>
                  </a:lnTo>
                  <a:lnTo>
                    <a:pt x="0" y="19"/>
                  </a:lnTo>
                </a:path>
              </a:pathLst>
            </a:custGeom>
            <a:noFill/>
            <a:ln w="12700" cap="rnd" cmpd="sng">
              <a:solidFill>
                <a:srgbClr val="000000"/>
              </a:solidFill>
              <a:prstDash val="solid"/>
              <a:round/>
              <a:headEnd type="none" w="med" len="med"/>
              <a:tailEnd type="none" w="med" len="med"/>
            </a:ln>
          </p:spPr>
          <p:txBody>
            <a:bodyPr/>
            <a:lstStyle/>
            <a:p>
              <a:endParaRPr lang="en-US"/>
            </a:p>
          </p:txBody>
        </p:sp>
      </p:grpSp>
      <p:grpSp>
        <p:nvGrpSpPr>
          <p:cNvPr id="4118" name="Group 309"/>
          <p:cNvGrpSpPr>
            <a:grpSpLocks/>
          </p:cNvGrpSpPr>
          <p:nvPr/>
        </p:nvGrpSpPr>
        <p:grpSpPr bwMode="auto">
          <a:xfrm flipH="1">
            <a:off x="5667375" y="5468938"/>
            <a:ext cx="457200" cy="131762"/>
            <a:chOff x="1709" y="937"/>
            <a:chExt cx="461" cy="129"/>
          </a:xfrm>
        </p:grpSpPr>
        <p:sp>
          <p:nvSpPr>
            <p:cNvPr id="21668" name="Freeform 310"/>
            <p:cNvSpPr>
              <a:spLocks/>
            </p:cNvSpPr>
            <p:nvPr/>
          </p:nvSpPr>
          <p:spPr bwMode="auto">
            <a:xfrm>
              <a:off x="1713" y="954"/>
              <a:ext cx="456" cy="93"/>
            </a:xfrm>
            <a:custGeom>
              <a:avLst/>
              <a:gdLst>
                <a:gd name="T0" fmla="*/ 0 w 456"/>
                <a:gd name="T1" fmla="*/ 22 h 93"/>
                <a:gd name="T2" fmla="*/ 65 w 456"/>
                <a:gd name="T3" fmla="*/ 30 h 93"/>
                <a:gd name="T4" fmla="*/ 257 w 456"/>
                <a:gd name="T5" fmla="*/ 47 h 93"/>
                <a:gd name="T6" fmla="*/ 278 w 456"/>
                <a:gd name="T7" fmla="*/ 58 h 93"/>
                <a:gd name="T8" fmla="*/ 267 w 456"/>
                <a:gd name="T9" fmla="*/ 67 h 93"/>
                <a:gd name="T10" fmla="*/ 252 w 456"/>
                <a:gd name="T11" fmla="*/ 67 h 93"/>
                <a:gd name="T12" fmla="*/ 244 w 456"/>
                <a:gd name="T13" fmla="*/ 70 h 93"/>
                <a:gd name="T14" fmla="*/ 231 w 456"/>
                <a:gd name="T15" fmla="*/ 75 h 93"/>
                <a:gd name="T16" fmla="*/ 301 w 456"/>
                <a:gd name="T17" fmla="*/ 80 h 93"/>
                <a:gd name="T18" fmla="*/ 353 w 456"/>
                <a:gd name="T19" fmla="*/ 77 h 93"/>
                <a:gd name="T20" fmla="*/ 380 w 456"/>
                <a:gd name="T21" fmla="*/ 90 h 93"/>
                <a:gd name="T22" fmla="*/ 359 w 456"/>
                <a:gd name="T23" fmla="*/ 91 h 93"/>
                <a:gd name="T24" fmla="*/ 350 w 456"/>
                <a:gd name="T25" fmla="*/ 92 h 93"/>
                <a:gd name="T26" fmla="*/ 416 w 456"/>
                <a:gd name="T27" fmla="*/ 87 h 93"/>
                <a:gd name="T28" fmla="*/ 411 w 456"/>
                <a:gd name="T29" fmla="*/ 84 h 93"/>
                <a:gd name="T30" fmla="*/ 372 w 456"/>
                <a:gd name="T31" fmla="*/ 61 h 93"/>
                <a:gd name="T32" fmla="*/ 397 w 456"/>
                <a:gd name="T33" fmla="*/ 61 h 93"/>
                <a:gd name="T34" fmla="*/ 455 w 456"/>
                <a:gd name="T35" fmla="*/ 75 h 93"/>
                <a:gd name="T36" fmla="*/ 410 w 456"/>
                <a:gd name="T37" fmla="*/ 56 h 93"/>
                <a:gd name="T38" fmla="*/ 355 w 456"/>
                <a:gd name="T39" fmla="*/ 35 h 93"/>
                <a:gd name="T40" fmla="*/ 295 w 456"/>
                <a:gd name="T41" fmla="*/ 21 h 93"/>
                <a:gd name="T42" fmla="*/ 284 w 456"/>
                <a:gd name="T43" fmla="*/ 18 h 93"/>
                <a:gd name="T44" fmla="*/ 254 w 456"/>
                <a:gd name="T45" fmla="*/ 4 h 93"/>
                <a:gd name="T46" fmla="*/ 229 w 456"/>
                <a:gd name="T47" fmla="*/ 1 h 93"/>
                <a:gd name="T48" fmla="*/ 229 w 456"/>
                <a:gd name="T49" fmla="*/ 8 h 93"/>
                <a:gd name="T50" fmla="*/ 178 w 456"/>
                <a:gd name="T51" fmla="*/ 2 h 93"/>
                <a:gd name="T52" fmla="*/ 138 w 456"/>
                <a:gd name="T53" fmla="*/ 0 h 93"/>
                <a:gd name="T54" fmla="*/ 109 w 456"/>
                <a:gd name="T55" fmla="*/ 6 h 93"/>
                <a:gd name="T56" fmla="*/ 70 w 456"/>
                <a:gd name="T57" fmla="*/ 7 h 93"/>
                <a:gd name="T58" fmla="*/ 47 w 456"/>
                <a:gd name="T59" fmla="*/ 11 h 93"/>
                <a:gd name="T60" fmla="*/ 21 w 456"/>
                <a:gd name="T61" fmla="*/ 16 h 93"/>
                <a:gd name="T62" fmla="*/ 11 w 456"/>
                <a:gd name="T63" fmla="*/ 18 h 93"/>
                <a:gd name="T64" fmla="*/ 0 w 456"/>
                <a:gd name="T65" fmla="*/ 22 h 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6"/>
                <a:gd name="T100" fmla="*/ 0 h 93"/>
                <a:gd name="T101" fmla="*/ 456 w 456"/>
                <a:gd name="T102" fmla="*/ 93 h 9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6" h="93">
                  <a:moveTo>
                    <a:pt x="0" y="22"/>
                  </a:moveTo>
                  <a:lnTo>
                    <a:pt x="65" y="30"/>
                  </a:lnTo>
                  <a:lnTo>
                    <a:pt x="257" y="47"/>
                  </a:lnTo>
                  <a:lnTo>
                    <a:pt x="278" y="58"/>
                  </a:lnTo>
                  <a:lnTo>
                    <a:pt x="267" y="67"/>
                  </a:lnTo>
                  <a:lnTo>
                    <a:pt x="252" y="67"/>
                  </a:lnTo>
                  <a:lnTo>
                    <a:pt x="244" y="70"/>
                  </a:lnTo>
                  <a:lnTo>
                    <a:pt x="231" y="75"/>
                  </a:lnTo>
                  <a:lnTo>
                    <a:pt x="301" y="80"/>
                  </a:lnTo>
                  <a:lnTo>
                    <a:pt x="353" y="77"/>
                  </a:lnTo>
                  <a:lnTo>
                    <a:pt x="380" y="90"/>
                  </a:lnTo>
                  <a:lnTo>
                    <a:pt x="359" y="91"/>
                  </a:lnTo>
                  <a:lnTo>
                    <a:pt x="350" y="92"/>
                  </a:lnTo>
                  <a:lnTo>
                    <a:pt x="416" y="87"/>
                  </a:lnTo>
                  <a:lnTo>
                    <a:pt x="411" y="84"/>
                  </a:lnTo>
                  <a:lnTo>
                    <a:pt x="372" y="61"/>
                  </a:lnTo>
                  <a:lnTo>
                    <a:pt x="397" y="61"/>
                  </a:lnTo>
                  <a:lnTo>
                    <a:pt x="455" y="75"/>
                  </a:lnTo>
                  <a:lnTo>
                    <a:pt x="410" y="56"/>
                  </a:lnTo>
                  <a:lnTo>
                    <a:pt x="355" y="35"/>
                  </a:lnTo>
                  <a:lnTo>
                    <a:pt x="295" y="21"/>
                  </a:lnTo>
                  <a:lnTo>
                    <a:pt x="284" y="18"/>
                  </a:lnTo>
                  <a:lnTo>
                    <a:pt x="254" y="4"/>
                  </a:lnTo>
                  <a:lnTo>
                    <a:pt x="229" y="1"/>
                  </a:lnTo>
                  <a:lnTo>
                    <a:pt x="229" y="8"/>
                  </a:lnTo>
                  <a:lnTo>
                    <a:pt x="178" y="2"/>
                  </a:lnTo>
                  <a:lnTo>
                    <a:pt x="138" y="0"/>
                  </a:lnTo>
                  <a:lnTo>
                    <a:pt x="109" y="6"/>
                  </a:lnTo>
                  <a:lnTo>
                    <a:pt x="70" y="7"/>
                  </a:lnTo>
                  <a:lnTo>
                    <a:pt x="47" y="11"/>
                  </a:lnTo>
                  <a:lnTo>
                    <a:pt x="21" y="16"/>
                  </a:lnTo>
                  <a:lnTo>
                    <a:pt x="11" y="18"/>
                  </a:lnTo>
                  <a:lnTo>
                    <a:pt x="0" y="22"/>
                  </a:lnTo>
                </a:path>
              </a:pathLst>
            </a:custGeom>
            <a:solidFill>
              <a:srgbClr val="C0C0C0"/>
            </a:solidFill>
            <a:ln w="12700" cap="rnd" cmpd="sng">
              <a:solidFill>
                <a:srgbClr val="C0C0C0"/>
              </a:solidFill>
              <a:prstDash val="solid"/>
              <a:round/>
              <a:headEnd type="none" w="med" len="med"/>
              <a:tailEnd type="none" w="med" len="med"/>
            </a:ln>
          </p:spPr>
          <p:txBody>
            <a:bodyPr/>
            <a:lstStyle/>
            <a:p>
              <a:endParaRPr lang="en-US"/>
            </a:p>
          </p:txBody>
        </p:sp>
        <p:sp>
          <p:nvSpPr>
            <p:cNvPr id="21669" name="Freeform 311"/>
            <p:cNvSpPr>
              <a:spLocks/>
            </p:cNvSpPr>
            <p:nvPr/>
          </p:nvSpPr>
          <p:spPr bwMode="auto">
            <a:xfrm>
              <a:off x="2071" y="1025"/>
              <a:ext cx="34" cy="20"/>
            </a:xfrm>
            <a:custGeom>
              <a:avLst/>
              <a:gdLst>
                <a:gd name="T0" fmla="*/ 0 w 34"/>
                <a:gd name="T1" fmla="*/ 2 h 20"/>
                <a:gd name="T2" fmla="*/ 10 w 34"/>
                <a:gd name="T3" fmla="*/ 19 h 20"/>
                <a:gd name="T4" fmla="*/ 33 w 34"/>
                <a:gd name="T5" fmla="*/ 17 h 20"/>
                <a:gd name="T6" fmla="*/ 29 w 34"/>
                <a:gd name="T7" fmla="*/ 0 h 20"/>
                <a:gd name="T8" fmla="*/ 0 w 34"/>
                <a:gd name="T9" fmla="*/ 2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0" y="2"/>
                  </a:moveTo>
                  <a:lnTo>
                    <a:pt x="10" y="19"/>
                  </a:lnTo>
                  <a:lnTo>
                    <a:pt x="33" y="17"/>
                  </a:lnTo>
                  <a:lnTo>
                    <a:pt x="29" y="0"/>
                  </a:lnTo>
                  <a:lnTo>
                    <a:pt x="0" y="2"/>
                  </a:lnTo>
                </a:path>
              </a:pathLst>
            </a:custGeom>
            <a:solidFill>
              <a:srgbClr val="505050"/>
            </a:solidFill>
            <a:ln w="12700" cap="rnd" cmpd="sng">
              <a:solidFill>
                <a:srgbClr val="505050"/>
              </a:solidFill>
              <a:prstDash val="solid"/>
              <a:round/>
              <a:headEnd type="none" w="med" len="med"/>
              <a:tailEnd type="none" w="med" len="med"/>
            </a:ln>
          </p:spPr>
          <p:txBody>
            <a:bodyPr/>
            <a:lstStyle/>
            <a:p>
              <a:endParaRPr lang="en-US"/>
            </a:p>
          </p:txBody>
        </p:sp>
        <p:sp>
          <p:nvSpPr>
            <p:cNvPr id="21670" name="Freeform 312"/>
            <p:cNvSpPr>
              <a:spLocks/>
            </p:cNvSpPr>
            <p:nvPr/>
          </p:nvSpPr>
          <p:spPr bwMode="auto">
            <a:xfrm>
              <a:off x="1995" y="1001"/>
              <a:ext cx="60" cy="22"/>
            </a:xfrm>
            <a:custGeom>
              <a:avLst/>
              <a:gdLst>
                <a:gd name="T0" fmla="*/ 0 w 60"/>
                <a:gd name="T1" fmla="*/ 0 h 22"/>
                <a:gd name="T2" fmla="*/ 55 w 60"/>
                <a:gd name="T3" fmla="*/ 21 h 22"/>
                <a:gd name="T4" fmla="*/ 59 w 60"/>
                <a:gd name="T5" fmla="*/ 21 h 22"/>
                <a:gd name="T6" fmla="*/ 6 w 60"/>
                <a:gd name="T7" fmla="*/ 0 h 22"/>
                <a:gd name="T8" fmla="*/ 0 w 60"/>
                <a:gd name="T9" fmla="*/ 0 h 22"/>
                <a:gd name="T10" fmla="*/ 0 60000 65536"/>
                <a:gd name="T11" fmla="*/ 0 60000 65536"/>
                <a:gd name="T12" fmla="*/ 0 60000 65536"/>
                <a:gd name="T13" fmla="*/ 0 60000 65536"/>
                <a:gd name="T14" fmla="*/ 0 60000 65536"/>
                <a:gd name="T15" fmla="*/ 0 w 60"/>
                <a:gd name="T16" fmla="*/ 0 h 22"/>
                <a:gd name="T17" fmla="*/ 60 w 60"/>
                <a:gd name="T18" fmla="*/ 22 h 22"/>
              </a:gdLst>
              <a:ahLst/>
              <a:cxnLst>
                <a:cxn ang="T10">
                  <a:pos x="T0" y="T1"/>
                </a:cxn>
                <a:cxn ang="T11">
                  <a:pos x="T2" y="T3"/>
                </a:cxn>
                <a:cxn ang="T12">
                  <a:pos x="T4" y="T5"/>
                </a:cxn>
                <a:cxn ang="T13">
                  <a:pos x="T6" y="T7"/>
                </a:cxn>
                <a:cxn ang="T14">
                  <a:pos x="T8" y="T9"/>
                </a:cxn>
              </a:cxnLst>
              <a:rect l="T15" t="T16" r="T17" b="T18"/>
              <a:pathLst>
                <a:path w="60" h="22">
                  <a:moveTo>
                    <a:pt x="0" y="0"/>
                  </a:moveTo>
                  <a:lnTo>
                    <a:pt x="55" y="21"/>
                  </a:lnTo>
                  <a:lnTo>
                    <a:pt x="59" y="21"/>
                  </a:lnTo>
                  <a:lnTo>
                    <a:pt x="6" y="0"/>
                  </a:lnTo>
                  <a:lnTo>
                    <a:pt x="0" y="0"/>
                  </a:lnTo>
                </a:path>
              </a:pathLst>
            </a:custGeom>
            <a:solidFill>
              <a:srgbClr val="505050"/>
            </a:solidFill>
            <a:ln w="12700" cap="rnd" cmpd="sng">
              <a:solidFill>
                <a:srgbClr val="505050"/>
              </a:solidFill>
              <a:prstDash val="solid"/>
              <a:round/>
              <a:headEnd type="none" w="med" len="med"/>
              <a:tailEnd type="none" w="med" len="med"/>
            </a:ln>
          </p:spPr>
          <p:txBody>
            <a:bodyPr/>
            <a:lstStyle/>
            <a:p>
              <a:endParaRPr lang="en-US"/>
            </a:p>
          </p:txBody>
        </p:sp>
        <p:sp>
          <p:nvSpPr>
            <p:cNvPr id="21671" name="Freeform 313"/>
            <p:cNvSpPr>
              <a:spLocks/>
            </p:cNvSpPr>
            <p:nvPr/>
          </p:nvSpPr>
          <p:spPr bwMode="auto">
            <a:xfrm>
              <a:off x="2064" y="1041"/>
              <a:ext cx="70" cy="20"/>
            </a:xfrm>
            <a:custGeom>
              <a:avLst/>
              <a:gdLst>
                <a:gd name="T0" fmla="*/ 0 w 70"/>
                <a:gd name="T1" fmla="*/ 19 h 20"/>
                <a:gd name="T2" fmla="*/ 12 w 70"/>
                <a:gd name="T3" fmla="*/ 15 h 20"/>
                <a:gd name="T4" fmla="*/ 69 w 70"/>
                <a:gd name="T5" fmla="*/ 0 h 20"/>
                <a:gd name="T6" fmla="*/ 67 w 70"/>
                <a:gd name="T7" fmla="*/ 12 h 20"/>
                <a:gd name="T8" fmla="*/ 0 w 70"/>
                <a:gd name="T9" fmla="*/ 19 h 20"/>
                <a:gd name="T10" fmla="*/ 0 60000 65536"/>
                <a:gd name="T11" fmla="*/ 0 60000 65536"/>
                <a:gd name="T12" fmla="*/ 0 60000 65536"/>
                <a:gd name="T13" fmla="*/ 0 60000 65536"/>
                <a:gd name="T14" fmla="*/ 0 60000 65536"/>
                <a:gd name="T15" fmla="*/ 0 w 70"/>
                <a:gd name="T16" fmla="*/ 0 h 20"/>
                <a:gd name="T17" fmla="*/ 70 w 70"/>
                <a:gd name="T18" fmla="*/ 20 h 20"/>
              </a:gdLst>
              <a:ahLst/>
              <a:cxnLst>
                <a:cxn ang="T10">
                  <a:pos x="T0" y="T1"/>
                </a:cxn>
                <a:cxn ang="T11">
                  <a:pos x="T2" y="T3"/>
                </a:cxn>
                <a:cxn ang="T12">
                  <a:pos x="T4" y="T5"/>
                </a:cxn>
                <a:cxn ang="T13">
                  <a:pos x="T6" y="T7"/>
                </a:cxn>
                <a:cxn ang="T14">
                  <a:pos x="T8" y="T9"/>
                </a:cxn>
              </a:cxnLst>
              <a:rect l="T15" t="T16" r="T17" b="T18"/>
              <a:pathLst>
                <a:path w="70" h="20">
                  <a:moveTo>
                    <a:pt x="0" y="19"/>
                  </a:moveTo>
                  <a:lnTo>
                    <a:pt x="12" y="15"/>
                  </a:lnTo>
                  <a:lnTo>
                    <a:pt x="69" y="0"/>
                  </a:lnTo>
                  <a:lnTo>
                    <a:pt x="67" y="12"/>
                  </a:lnTo>
                  <a:lnTo>
                    <a:pt x="0" y="19"/>
                  </a:lnTo>
                </a:path>
              </a:pathLst>
            </a:custGeom>
            <a:solidFill>
              <a:srgbClr val="505050"/>
            </a:solidFill>
            <a:ln w="12700" cap="rnd" cmpd="sng">
              <a:solidFill>
                <a:srgbClr val="505050"/>
              </a:solidFill>
              <a:prstDash val="solid"/>
              <a:round/>
              <a:headEnd type="none" w="med" len="med"/>
              <a:tailEnd type="none" w="med" len="med"/>
            </a:ln>
          </p:spPr>
          <p:txBody>
            <a:bodyPr/>
            <a:lstStyle/>
            <a:p>
              <a:endParaRPr lang="en-US"/>
            </a:p>
          </p:txBody>
        </p:sp>
        <p:sp>
          <p:nvSpPr>
            <p:cNvPr id="21672" name="Freeform 314"/>
            <p:cNvSpPr>
              <a:spLocks/>
            </p:cNvSpPr>
            <p:nvPr/>
          </p:nvSpPr>
          <p:spPr bwMode="auto">
            <a:xfrm>
              <a:off x="1945" y="1022"/>
              <a:ext cx="63" cy="20"/>
            </a:xfrm>
            <a:custGeom>
              <a:avLst/>
              <a:gdLst>
                <a:gd name="T0" fmla="*/ 0 w 63"/>
                <a:gd name="T1" fmla="*/ 19 h 20"/>
                <a:gd name="T2" fmla="*/ 17 w 63"/>
                <a:gd name="T3" fmla="*/ 13 h 20"/>
                <a:gd name="T4" fmla="*/ 33 w 63"/>
                <a:gd name="T5" fmla="*/ 7 h 20"/>
                <a:gd name="T6" fmla="*/ 46 w 63"/>
                <a:gd name="T7" fmla="*/ 1 h 20"/>
                <a:gd name="T8" fmla="*/ 62 w 63"/>
                <a:gd name="T9" fmla="*/ 0 h 20"/>
                <a:gd name="T10" fmla="*/ 61 w 63"/>
                <a:gd name="T11" fmla="*/ 14 h 20"/>
                <a:gd name="T12" fmla="*/ 0 w 63"/>
                <a:gd name="T13" fmla="*/ 19 h 20"/>
                <a:gd name="T14" fmla="*/ 0 60000 65536"/>
                <a:gd name="T15" fmla="*/ 0 60000 65536"/>
                <a:gd name="T16" fmla="*/ 0 60000 65536"/>
                <a:gd name="T17" fmla="*/ 0 60000 65536"/>
                <a:gd name="T18" fmla="*/ 0 60000 65536"/>
                <a:gd name="T19" fmla="*/ 0 60000 65536"/>
                <a:gd name="T20" fmla="*/ 0 60000 65536"/>
                <a:gd name="T21" fmla="*/ 0 w 63"/>
                <a:gd name="T22" fmla="*/ 0 h 20"/>
                <a:gd name="T23" fmla="*/ 63 w 63"/>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20">
                  <a:moveTo>
                    <a:pt x="0" y="19"/>
                  </a:moveTo>
                  <a:lnTo>
                    <a:pt x="17" y="13"/>
                  </a:lnTo>
                  <a:lnTo>
                    <a:pt x="33" y="7"/>
                  </a:lnTo>
                  <a:lnTo>
                    <a:pt x="46" y="1"/>
                  </a:lnTo>
                  <a:lnTo>
                    <a:pt x="62" y="0"/>
                  </a:lnTo>
                  <a:lnTo>
                    <a:pt x="61" y="14"/>
                  </a:lnTo>
                  <a:lnTo>
                    <a:pt x="0" y="19"/>
                  </a:lnTo>
                </a:path>
              </a:pathLst>
            </a:custGeom>
            <a:solidFill>
              <a:srgbClr val="505050"/>
            </a:solidFill>
            <a:ln w="12700" cap="rnd" cmpd="sng">
              <a:solidFill>
                <a:srgbClr val="505050"/>
              </a:solidFill>
              <a:prstDash val="solid"/>
              <a:round/>
              <a:headEnd type="none" w="med" len="med"/>
              <a:tailEnd type="none" w="med" len="med"/>
            </a:ln>
          </p:spPr>
          <p:txBody>
            <a:bodyPr/>
            <a:lstStyle/>
            <a:p>
              <a:endParaRPr lang="en-US"/>
            </a:p>
          </p:txBody>
        </p:sp>
        <p:sp>
          <p:nvSpPr>
            <p:cNvPr id="21673" name="Freeform 315"/>
            <p:cNvSpPr>
              <a:spLocks/>
            </p:cNvSpPr>
            <p:nvPr/>
          </p:nvSpPr>
          <p:spPr bwMode="auto">
            <a:xfrm>
              <a:off x="1710" y="971"/>
              <a:ext cx="255" cy="32"/>
            </a:xfrm>
            <a:custGeom>
              <a:avLst/>
              <a:gdLst>
                <a:gd name="T0" fmla="*/ 0 w 255"/>
                <a:gd name="T1" fmla="*/ 5 h 32"/>
                <a:gd name="T2" fmla="*/ 16 w 255"/>
                <a:gd name="T3" fmla="*/ 10 h 32"/>
                <a:gd name="T4" fmla="*/ 42 w 255"/>
                <a:gd name="T5" fmla="*/ 14 h 32"/>
                <a:gd name="T6" fmla="*/ 74 w 255"/>
                <a:gd name="T7" fmla="*/ 17 h 32"/>
                <a:gd name="T8" fmla="*/ 135 w 255"/>
                <a:gd name="T9" fmla="*/ 21 h 32"/>
                <a:gd name="T10" fmla="*/ 248 w 255"/>
                <a:gd name="T11" fmla="*/ 31 h 32"/>
                <a:gd name="T12" fmla="*/ 254 w 255"/>
                <a:gd name="T13" fmla="*/ 27 h 32"/>
                <a:gd name="T14" fmla="*/ 250 w 255"/>
                <a:gd name="T15" fmla="*/ 23 h 32"/>
                <a:gd name="T16" fmla="*/ 150 w 255"/>
                <a:gd name="T17" fmla="*/ 5 h 32"/>
                <a:gd name="T18" fmla="*/ 79 w 255"/>
                <a:gd name="T19" fmla="*/ 0 h 32"/>
                <a:gd name="T20" fmla="*/ 30 w 255"/>
                <a:gd name="T21" fmla="*/ 2 h 32"/>
                <a:gd name="T22" fmla="*/ 0 w 255"/>
                <a:gd name="T23" fmla="*/ 5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5"/>
                <a:gd name="T37" fmla="*/ 0 h 32"/>
                <a:gd name="T38" fmla="*/ 255 w 255"/>
                <a:gd name="T39" fmla="*/ 32 h 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5" h="32">
                  <a:moveTo>
                    <a:pt x="0" y="5"/>
                  </a:moveTo>
                  <a:lnTo>
                    <a:pt x="16" y="10"/>
                  </a:lnTo>
                  <a:lnTo>
                    <a:pt x="42" y="14"/>
                  </a:lnTo>
                  <a:lnTo>
                    <a:pt x="74" y="17"/>
                  </a:lnTo>
                  <a:lnTo>
                    <a:pt x="135" y="21"/>
                  </a:lnTo>
                  <a:lnTo>
                    <a:pt x="248" y="31"/>
                  </a:lnTo>
                  <a:lnTo>
                    <a:pt x="254" y="27"/>
                  </a:lnTo>
                  <a:lnTo>
                    <a:pt x="250" y="23"/>
                  </a:lnTo>
                  <a:lnTo>
                    <a:pt x="150" y="5"/>
                  </a:lnTo>
                  <a:lnTo>
                    <a:pt x="79" y="0"/>
                  </a:lnTo>
                  <a:lnTo>
                    <a:pt x="30" y="2"/>
                  </a:lnTo>
                  <a:lnTo>
                    <a:pt x="0" y="5"/>
                  </a:lnTo>
                </a:path>
              </a:pathLst>
            </a:custGeom>
            <a:solidFill>
              <a:srgbClr val="505050"/>
            </a:solidFill>
            <a:ln w="12700" cap="rnd" cmpd="sng">
              <a:solidFill>
                <a:srgbClr val="505050"/>
              </a:solidFill>
              <a:prstDash val="solid"/>
              <a:round/>
              <a:headEnd type="none" w="med" len="med"/>
              <a:tailEnd type="none" w="med" len="med"/>
            </a:ln>
          </p:spPr>
          <p:txBody>
            <a:bodyPr/>
            <a:lstStyle/>
            <a:p>
              <a:endParaRPr lang="en-US"/>
            </a:p>
          </p:txBody>
        </p:sp>
        <p:sp>
          <p:nvSpPr>
            <p:cNvPr id="21674" name="Freeform 316"/>
            <p:cNvSpPr>
              <a:spLocks/>
            </p:cNvSpPr>
            <p:nvPr/>
          </p:nvSpPr>
          <p:spPr bwMode="auto">
            <a:xfrm>
              <a:off x="1713" y="960"/>
              <a:ext cx="456" cy="70"/>
            </a:xfrm>
            <a:custGeom>
              <a:avLst/>
              <a:gdLst>
                <a:gd name="T0" fmla="*/ 0 w 456"/>
                <a:gd name="T1" fmla="*/ 16 h 70"/>
                <a:gd name="T2" fmla="*/ 28 w 456"/>
                <a:gd name="T3" fmla="*/ 11 h 70"/>
                <a:gd name="T4" fmla="*/ 53 w 456"/>
                <a:gd name="T5" fmla="*/ 7 h 70"/>
                <a:gd name="T6" fmla="*/ 76 w 456"/>
                <a:gd name="T7" fmla="*/ 5 h 70"/>
                <a:gd name="T8" fmla="*/ 102 w 456"/>
                <a:gd name="T9" fmla="*/ 2 h 70"/>
                <a:gd name="T10" fmla="*/ 109 w 456"/>
                <a:gd name="T11" fmla="*/ 0 h 70"/>
                <a:gd name="T12" fmla="*/ 196 w 456"/>
                <a:gd name="T13" fmla="*/ 0 h 70"/>
                <a:gd name="T14" fmla="*/ 196 w 456"/>
                <a:gd name="T15" fmla="*/ 2 h 70"/>
                <a:gd name="T16" fmla="*/ 228 w 456"/>
                <a:gd name="T17" fmla="*/ 5 h 70"/>
                <a:gd name="T18" fmla="*/ 273 w 456"/>
                <a:gd name="T19" fmla="*/ 11 h 70"/>
                <a:gd name="T20" fmla="*/ 307 w 456"/>
                <a:gd name="T21" fmla="*/ 19 h 70"/>
                <a:gd name="T22" fmla="*/ 351 w 456"/>
                <a:gd name="T23" fmla="*/ 27 h 70"/>
                <a:gd name="T24" fmla="*/ 386 w 456"/>
                <a:gd name="T25" fmla="*/ 38 h 70"/>
                <a:gd name="T26" fmla="*/ 408 w 456"/>
                <a:gd name="T27" fmla="*/ 42 h 70"/>
                <a:gd name="T28" fmla="*/ 410 w 456"/>
                <a:gd name="T29" fmla="*/ 47 h 70"/>
                <a:gd name="T30" fmla="*/ 402 w 456"/>
                <a:gd name="T31" fmla="*/ 50 h 70"/>
                <a:gd name="T32" fmla="*/ 455 w 456"/>
                <a:gd name="T33" fmla="*/ 69 h 70"/>
                <a:gd name="T34" fmla="*/ 391 w 456"/>
                <a:gd name="T35" fmla="*/ 54 h 70"/>
                <a:gd name="T36" fmla="*/ 374 w 456"/>
                <a:gd name="T37" fmla="*/ 54 h 70"/>
                <a:gd name="T38" fmla="*/ 369 w 456"/>
                <a:gd name="T39" fmla="*/ 52 h 70"/>
                <a:gd name="T40" fmla="*/ 353 w 456"/>
                <a:gd name="T41" fmla="*/ 41 h 70"/>
                <a:gd name="T42" fmla="*/ 342 w 456"/>
                <a:gd name="T43" fmla="*/ 41 h 70"/>
                <a:gd name="T44" fmla="*/ 272 w 456"/>
                <a:gd name="T45" fmla="*/ 41 h 70"/>
                <a:gd name="T46" fmla="*/ 284 w 456"/>
                <a:gd name="T47" fmla="*/ 48 h 70"/>
                <a:gd name="T48" fmla="*/ 284 w 456"/>
                <a:gd name="T49" fmla="*/ 56 h 70"/>
                <a:gd name="T50" fmla="*/ 257 w 456"/>
                <a:gd name="T51" fmla="*/ 54 h 70"/>
                <a:gd name="T52" fmla="*/ 257 w 456"/>
                <a:gd name="T53" fmla="*/ 46 h 70"/>
                <a:gd name="T54" fmla="*/ 243 w 456"/>
                <a:gd name="T55" fmla="*/ 44 h 70"/>
                <a:gd name="T56" fmla="*/ 247 w 456"/>
                <a:gd name="T57" fmla="*/ 41 h 70"/>
                <a:gd name="T58" fmla="*/ 247 w 456"/>
                <a:gd name="T59" fmla="*/ 35 h 70"/>
                <a:gd name="T60" fmla="*/ 238 w 456"/>
                <a:gd name="T61" fmla="*/ 34 h 70"/>
                <a:gd name="T62" fmla="*/ 219 w 456"/>
                <a:gd name="T63" fmla="*/ 33 h 70"/>
                <a:gd name="T64" fmla="*/ 191 w 456"/>
                <a:gd name="T65" fmla="*/ 27 h 70"/>
                <a:gd name="T66" fmla="*/ 159 w 456"/>
                <a:gd name="T67" fmla="*/ 18 h 70"/>
                <a:gd name="T68" fmla="*/ 123 w 456"/>
                <a:gd name="T69" fmla="*/ 15 h 70"/>
                <a:gd name="T70" fmla="*/ 117 w 456"/>
                <a:gd name="T71" fmla="*/ 15 h 70"/>
                <a:gd name="T72" fmla="*/ 143 w 456"/>
                <a:gd name="T73" fmla="*/ 13 h 70"/>
                <a:gd name="T74" fmla="*/ 169 w 456"/>
                <a:gd name="T75" fmla="*/ 16 h 70"/>
                <a:gd name="T76" fmla="*/ 197 w 456"/>
                <a:gd name="T77" fmla="*/ 23 h 70"/>
                <a:gd name="T78" fmla="*/ 238 w 456"/>
                <a:gd name="T79" fmla="*/ 30 h 70"/>
                <a:gd name="T80" fmla="*/ 264 w 456"/>
                <a:gd name="T81" fmla="*/ 30 h 70"/>
                <a:gd name="T82" fmla="*/ 287 w 456"/>
                <a:gd name="T83" fmla="*/ 30 h 70"/>
                <a:gd name="T84" fmla="*/ 335 w 456"/>
                <a:gd name="T85" fmla="*/ 34 h 70"/>
                <a:gd name="T86" fmla="*/ 339 w 456"/>
                <a:gd name="T87" fmla="*/ 31 h 70"/>
                <a:gd name="T88" fmla="*/ 341 w 456"/>
                <a:gd name="T89" fmla="*/ 30 h 70"/>
                <a:gd name="T90" fmla="*/ 329 w 456"/>
                <a:gd name="T91" fmla="*/ 27 h 70"/>
                <a:gd name="T92" fmla="*/ 288 w 456"/>
                <a:gd name="T93" fmla="*/ 19 h 70"/>
                <a:gd name="T94" fmla="*/ 208 w 456"/>
                <a:gd name="T95" fmla="*/ 7 h 70"/>
                <a:gd name="T96" fmla="*/ 140 w 456"/>
                <a:gd name="T97" fmla="*/ 7 h 70"/>
                <a:gd name="T98" fmla="*/ 81 w 456"/>
                <a:gd name="T99" fmla="*/ 7 h 70"/>
                <a:gd name="T100" fmla="*/ 34 w 456"/>
                <a:gd name="T101" fmla="*/ 13 h 70"/>
                <a:gd name="T102" fmla="*/ 0 w 456"/>
                <a:gd name="T103" fmla="*/ 16 h 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56"/>
                <a:gd name="T157" fmla="*/ 0 h 70"/>
                <a:gd name="T158" fmla="*/ 456 w 456"/>
                <a:gd name="T159" fmla="*/ 70 h 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56" h="70">
                  <a:moveTo>
                    <a:pt x="0" y="16"/>
                  </a:moveTo>
                  <a:lnTo>
                    <a:pt x="28" y="11"/>
                  </a:lnTo>
                  <a:lnTo>
                    <a:pt x="53" y="7"/>
                  </a:lnTo>
                  <a:lnTo>
                    <a:pt x="76" y="5"/>
                  </a:lnTo>
                  <a:lnTo>
                    <a:pt x="102" y="2"/>
                  </a:lnTo>
                  <a:lnTo>
                    <a:pt x="109" y="0"/>
                  </a:lnTo>
                  <a:lnTo>
                    <a:pt x="196" y="0"/>
                  </a:lnTo>
                  <a:lnTo>
                    <a:pt x="196" y="2"/>
                  </a:lnTo>
                  <a:lnTo>
                    <a:pt x="228" y="5"/>
                  </a:lnTo>
                  <a:lnTo>
                    <a:pt x="273" y="11"/>
                  </a:lnTo>
                  <a:lnTo>
                    <a:pt x="307" y="19"/>
                  </a:lnTo>
                  <a:lnTo>
                    <a:pt x="351" y="27"/>
                  </a:lnTo>
                  <a:lnTo>
                    <a:pt x="386" y="38"/>
                  </a:lnTo>
                  <a:lnTo>
                    <a:pt x="408" y="42"/>
                  </a:lnTo>
                  <a:lnTo>
                    <a:pt x="410" y="47"/>
                  </a:lnTo>
                  <a:lnTo>
                    <a:pt x="402" y="50"/>
                  </a:lnTo>
                  <a:lnTo>
                    <a:pt x="455" y="69"/>
                  </a:lnTo>
                  <a:lnTo>
                    <a:pt x="391" y="54"/>
                  </a:lnTo>
                  <a:lnTo>
                    <a:pt x="374" y="54"/>
                  </a:lnTo>
                  <a:lnTo>
                    <a:pt x="369" y="52"/>
                  </a:lnTo>
                  <a:lnTo>
                    <a:pt x="353" y="41"/>
                  </a:lnTo>
                  <a:lnTo>
                    <a:pt x="342" y="41"/>
                  </a:lnTo>
                  <a:lnTo>
                    <a:pt x="272" y="41"/>
                  </a:lnTo>
                  <a:lnTo>
                    <a:pt x="284" y="48"/>
                  </a:lnTo>
                  <a:lnTo>
                    <a:pt x="284" y="56"/>
                  </a:lnTo>
                  <a:lnTo>
                    <a:pt x="257" y="54"/>
                  </a:lnTo>
                  <a:lnTo>
                    <a:pt x="257" y="46"/>
                  </a:lnTo>
                  <a:lnTo>
                    <a:pt x="243" y="44"/>
                  </a:lnTo>
                  <a:lnTo>
                    <a:pt x="247" y="41"/>
                  </a:lnTo>
                  <a:lnTo>
                    <a:pt x="247" y="35"/>
                  </a:lnTo>
                  <a:lnTo>
                    <a:pt x="238" y="34"/>
                  </a:lnTo>
                  <a:lnTo>
                    <a:pt x="219" y="33"/>
                  </a:lnTo>
                  <a:lnTo>
                    <a:pt x="191" y="27"/>
                  </a:lnTo>
                  <a:lnTo>
                    <a:pt x="159" y="18"/>
                  </a:lnTo>
                  <a:lnTo>
                    <a:pt x="123" y="15"/>
                  </a:lnTo>
                  <a:lnTo>
                    <a:pt x="117" y="15"/>
                  </a:lnTo>
                  <a:lnTo>
                    <a:pt x="143" y="13"/>
                  </a:lnTo>
                  <a:lnTo>
                    <a:pt x="169" y="16"/>
                  </a:lnTo>
                  <a:lnTo>
                    <a:pt x="197" y="23"/>
                  </a:lnTo>
                  <a:lnTo>
                    <a:pt x="238" y="30"/>
                  </a:lnTo>
                  <a:lnTo>
                    <a:pt x="264" y="30"/>
                  </a:lnTo>
                  <a:lnTo>
                    <a:pt x="287" y="30"/>
                  </a:lnTo>
                  <a:lnTo>
                    <a:pt x="335" y="34"/>
                  </a:lnTo>
                  <a:lnTo>
                    <a:pt x="339" y="31"/>
                  </a:lnTo>
                  <a:lnTo>
                    <a:pt x="341" y="30"/>
                  </a:lnTo>
                  <a:lnTo>
                    <a:pt x="329" y="27"/>
                  </a:lnTo>
                  <a:lnTo>
                    <a:pt x="288" y="19"/>
                  </a:lnTo>
                  <a:lnTo>
                    <a:pt x="208" y="7"/>
                  </a:lnTo>
                  <a:lnTo>
                    <a:pt x="140" y="7"/>
                  </a:lnTo>
                  <a:lnTo>
                    <a:pt x="81" y="7"/>
                  </a:lnTo>
                  <a:lnTo>
                    <a:pt x="34" y="13"/>
                  </a:lnTo>
                  <a:lnTo>
                    <a:pt x="0" y="16"/>
                  </a:lnTo>
                </a:path>
              </a:pathLst>
            </a:custGeom>
            <a:solidFill>
              <a:srgbClr val="505050"/>
            </a:solidFill>
            <a:ln w="12700" cap="rnd" cmpd="sng">
              <a:solidFill>
                <a:srgbClr val="505050"/>
              </a:solidFill>
              <a:prstDash val="solid"/>
              <a:round/>
              <a:headEnd type="none" w="med" len="med"/>
              <a:tailEnd type="none" w="med" len="med"/>
            </a:ln>
          </p:spPr>
          <p:txBody>
            <a:bodyPr/>
            <a:lstStyle/>
            <a:p>
              <a:endParaRPr lang="en-US"/>
            </a:p>
          </p:txBody>
        </p:sp>
        <p:sp>
          <p:nvSpPr>
            <p:cNvPr id="21675" name="Freeform 317"/>
            <p:cNvSpPr>
              <a:spLocks/>
            </p:cNvSpPr>
            <p:nvPr/>
          </p:nvSpPr>
          <p:spPr bwMode="auto">
            <a:xfrm>
              <a:off x="1829" y="949"/>
              <a:ext cx="83" cy="20"/>
            </a:xfrm>
            <a:custGeom>
              <a:avLst/>
              <a:gdLst>
                <a:gd name="T0" fmla="*/ 0 w 83"/>
                <a:gd name="T1" fmla="*/ 10 h 20"/>
                <a:gd name="T2" fmla="*/ 5 w 83"/>
                <a:gd name="T3" fmla="*/ 7 h 20"/>
                <a:gd name="T4" fmla="*/ 13 w 83"/>
                <a:gd name="T5" fmla="*/ 5 h 20"/>
                <a:gd name="T6" fmla="*/ 21 w 83"/>
                <a:gd name="T7" fmla="*/ 2 h 20"/>
                <a:gd name="T8" fmla="*/ 27 w 83"/>
                <a:gd name="T9" fmla="*/ 0 h 20"/>
                <a:gd name="T10" fmla="*/ 37 w 83"/>
                <a:gd name="T11" fmla="*/ 1 h 20"/>
                <a:gd name="T12" fmla="*/ 43 w 83"/>
                <a:gd name="T13" fmla="*/ 0 h 20"/>
                <a:gd name="T14" fmla="*/ 53 w 83"/>
                <a:gd name="T15" fmla="*/ 2 h 20"/>
                <a:gd name="T16" fmla="*/ 65 w 83"/>
                <a:gd name="T17" fmla="*/ 6 h 20"/>
                <a:gd name="T18" fmla="*/ 70 w 83"/>
                <a:gd name="T19" fmla="*/ 11 h 20"/>
                <a:gd name="T20" fmla="*/ 82 w 83"/>
                <a:gd name="T21" fmla="*/ 10 h 20"/>
                <a:gd name="T22" fmla="*/ 81 w 83"/>
                <a:gd name="T23" fmla="*/ 13 h 20"/>
                <a:gd name="T24" fmla="*/ 77 w 83"/>
                <a:gd name="T25" fmla="*/ 14 h 20"/>
                <a:gd name="T26" fmla="*/ 54 w 83"/>
                <a:gd name="T27" fmla="*/ 17 h 20"/>
                <a:gd name="T28" fmla="*/ 35 w 83"/>
                <a:gd name="T29" fmla="*/ 19 h 20"/>
                <a:gd name="T30" fmla="*/ 18 w 83"/>
                <a:gd name="T31" fmla="*/ 17 h 20"/>
                <a:gd name="T32" fmla="*/ 2 w 83"/>
                <a:gd name="T33" fmla="*/ 13 h 20"/>
                <a:gd name="T34" fmla="*/ 0 w 83"/>
                <a:gd name="T35" fmla="*/ 1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
                <a:gd name="T55" fmla="*/ 0 h 20"/>
                <a:gd name="T56" fmla="*/ 83 w 83"/>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 h="20">
                  <a:moveTo>
                    <a:pt x="0" y="10"/>
                  </a:moveTo>
                  <a:lnTo>
                    <a:pt x="5" y="7"/>
                  </a:lnTo>
                  <a:lnTo>
                    <a:pt x="13" y="5"/>
                  </a:lnTo>
                  <a:lnTo>
                    <a:pt x="21" y="2"/>
                  </a:lnTo>
                  <a:lnTo>
                    <a:pt x="27" y="0"/>
                  </a:lnTo>
                  <a:lnTo>
                    <a:pt x="37" y="1"/>
                  </a:lnTo>
                  <a:lnTo>
                    <a:pt x="43" y="0"/>
                  </a:lnTo>
                  <a:lnTo>
                    <a:pt x="53" y="2"/>
                  </a:lnTo>
                  <a:lnTo>
                    <a:pt x="65" y="6"/>
                  </a:lnTo>
                  <a:lnTo>
                    <a:pt x="70" y="11"/>
                  </a:lnTo>
                  <a:lnTo>
                    <a:pt x="82" y="10"/>
                  </a:lnTo>
                  <a:lnTo>
                    <a:pt x="81" y="13"/>
                  </a:lnTo>
                  <a:lnTo>
                    <a:pt x="77" y="14"/>
                  </a:lnTo>
                  <a:lnTo>
                    <a:pt x="54" y="17"/>
                  </a:lnTo>
                  <a:lnTo>
                    <a:pt x="35" y="19"/>
                  </a:lnTo>
                  <a:lnTo>
                    <a:pt x="18" y="17"/>
                  </a:lnTo>
                  <a:lnTo>
                    <a:pt x="2" y="13"/>
                  </a:lnTo>
                  <a:lnTo>
                    <a:pt x="0" y="10"/>
                  </a:lnTo>
                </a:path>
              </a:pathLst>
            </a:custGeom>
            <a:solidFill>
              <a:srgbClr val="00F0FF"/>
            </a:solidFill>
            <a:ln w="12700" cap="rnd" cmpd="sng">
              <a:solidFill>
                <a:srgbClr val="00F0FF"/>
              </a:solidFill>
              <a:prstDash val="solid"/>
              <a:round/>
              <a:headEnd type="none" w="med" len="med"/>
              <a:tailEnd type="none" w="med" len="med"/>
            </a:ln>
          </p:spPr>
          <p:txBody>
            <a:bodyPr/>
            <a:lstStyle/>
            <a:p>
              <a:endParaRPr lang="en-US"/>
            </a:p>
          </p:txBody>
        </p:sp>
        <p:sp>
          <p:nvSpPr>
            <p:cNvPr id="21676" name="Freeform 318"/>
            <p:cNvSpPr>
              <a:spLocks/>
            </p:cNvSpPr>
            <p:nvPr/>
          </p:nvSpPr>
          <p:spPr bwMode="auto">
            <a:xfrm>
              <a:off x="1832" y="953"/>
              <a:ext cx="69" cy="20"/>
            </a:xfrm>
            <a:custGeom>
              <a:avLst/>
              <a:gdLst>
                <a:gd name="T0" fmla="*/ 0 w 69"/>
                <a:gd name="T1" fmla="*/ 11 h 20"/>
                <a:gd name="T2" fmla="*/ 10 w 69"/>
                <a:gd name="T3" fmla="*/ 7 h 20"/>
                <a:gd name="T4" fmla="*/ 12 w 69"/>
                <a:gd name="T5" fmla="*/ 7 h 20"/>
                <a:gd name="T6" fmla="*/ 16 w 69"/>
                <a:gd name="T7" fmla="*/ 6 h 20"/>
                <a:gd name="T8" fmla="*/ 16 w 69"/>
                <a:gd name="T9" fmla="*/ 1 h 20"/>
                <a:gd name="T10" fmla="*/ 16 w 69"/>
                <a:gd name="T11" fmla="*/ 6 h 20"/>
                <a:gd name="T12" fmla="*/ 19 w 69"/>
                <a:gd name="T13" fmla="*/ 8 h 20"/>
                <a:gd name="T14" fmla="*/ 18 w 69"/>
                <a:gd name="T15" fmla="*/ 14 h 20"/>
                <a:gd name="T16" fmla="*/ 12 w 69"/>
                <a:gd name="T17" fmla="*/ 12 h 20"/>
                <a:gd name="T18" fmla="*/ 22 w 69"/>
                <a:gd name="T19" fmla="*/ 19 h 20"/>
                <a:gd name="T20" fmla="*/ 26 w 69"/>
                <a:gd name="T21" fmla="*/ 19 h 20"/>
                <a:gd name="T22" fmla="*/ 32 w 69"/>
                <a:gd name="T23" fmla="*/ 11 h 20"/>
                <a:gd name="T24" fmla="*/ 32 w 69"/>
                <a:gd name="T25" fmla="*/ 6 h 20"/>
                <a:gd name="T26" fmla="*/ 26 w 69"/>
                <a:gd name="T27" fmla="*/ 14 h 20"/>
                <a:gd name="T28" fmla="*/ 26 w 69"/>
                <a:gd name="T29" fmla="*/ 8 h 20"/>
                <a:gd name="T30" fmla="*/ 22 w 69"/>
                <a:gd name="T31" fmla="*/ 4 h 20"/>
                <a:gd name="T32" fmla="*/ 29 w 69"/>
                <a:gd name="T33" fmla="*/ 0 h 20"/>
                <a:gd name="T34" fmla="*/ 39 w 69"/>
                <a:gd name="T35" fmla="*/ 0 h 20"/>
                <a:gd name="T36" fmla="*/ 49 w 69"/>
                <a:gd name="T37" fmla="*/ 2 h 20"/>
                <a:gd name="T38" fmla="*/ 60 w 69"/>
                <a:gd name="T39" fmla="*/ 10 h 20"/>
                <a:gd name="T40" fmla="*/ 51 w 69"/>
                <a:gd name="T41" fmla="*/ 12 h 20"/>
                <a:gd name="T42" fmla="*/ 68 w 69"/>
                <a:gd name="T43" fmla="*/ 12 h 20"/>
                <a:gd name="T44" fmla="*/ 64 w 69"/>
                <a:gd name="T45" fmla="*/ 10 h 20"/>
                <a:gd name="T46" fmla="*/ 56 w 69"/>
                <a:gd name="T47" fmla="*/ 5 h 20"/>
                <a:gd name="T48" fmla="*/ 43 w 69"/>
                <a:gd name="T49" fmla="*/ 1 h 20"/>
                <a:gd name="T50" fmla="*/ 33 w 69"/>
                <a:gd name="T51" fmla="*/ 1 h 20"/>
                <a:gd name="T52" fmla="*/ 23 w 69"/>
                <a:gd name="T53" fmla="*/ 0 h 20"/>
                <a:gd name="T54" fmla="*/ 13 w 69"/>
                <a:gd name="T55" fmla="*/ 1 h 20"/>
                <a:gd name="T56" fmla="*/ 5 w 69"/>
                <a:gd name="T57" fmla="*/ 8 h 20"/>
                <a:gd name="T58" fmla="*/ 0 w 69"/>
                <a:gd name="T59" fmla="*/ 11 h 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
                <a:gd name="T91" fmla="*/ 0 h 20"/>
                <a:gd name="T92" fmla="*/ 69 w 69"/>
                <a:gd name="T93" fmla="*/ 20 h 2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 h="20">
                  <a:moveTo>
                    <a:pt x="0" y="11"/>
                  </a:moveTo>
                  <a:lnTo>
                    <a:pt x="10" y="7"/>
                  </a:lnTo>
                  <a:lnTo>
                    <a:pt x="12" y="7"/>
                  </a:lnTo>
                  <a:lnTo>
                    <a:pt x="16" y="6"/>
                  </a:lnTo>
                  <a:lnTo>
                    <a:pt x="16" y="1"/>
                  </a:lnTo>
                  <a:lnTo>
                    <a:pt x="16" y="6"/>
                  </a:lnTo>
                  <a:lnTo>
                    <a:pt x="19" y="8"/>
                  </a:lnTo>
                  <a:lnTo>
                    <a:pt x="18" y="14"/>
                  </a:lnTo>
                  <a:lnTo>
                    <a:pt x="12" y="12"/>
                  </a:lnTo>
                  <a:lnTo>
                    <a:pt x="22" y="19"/>
                  </a:lnTo>
                  <a:lnTo>
                    <a:pt x="26" y="19"/>
                  </a:lnTo>
                  <a:lnTo>
                    <a:pt x="32" y="11"/>
                  </a:lnTo>
                  <a:lnTo>
                    <a:pt x="32" y="6"/>
                  </a:lnTo>
                  <a:lnTo>
                    <a:pt x="26" y="14"/>
                  </a:lnTo>
                  <a:lnTo>
                    <a:pt x="26" y="8"/>
                  </a:lnTo>
                  <a:lnTo>
                    <a:pt x="22" y="4"/>
                  </a:lnTo>
                  <a:lnTo>
                    <a:pt x="29" y="0"/>
                  </a:lnTo>
                  <a:lnTo>
                    <a:pt x="39" y="0"/>
                  </a:lnTo>
                  <a:lnTo>
                    <a:pt x="49" y="2"/>
                  </a:lnTo>
                  <a:lnTo>
                    <a:pt x="60" y="10"/>
                  </a:lnTo>
                  <a:lnTo>
                    <a:pt x="51" y="12"/>
                  </a:lnTo>
                  <a:lnTo>
                    <a:pt x="68" y="12"/>
                  </a:lnTo>
                  <a:lnTo>
                    <a:pt x="64" y="10"/>
                  </a:lnTo>
                  <a:lnTo>
                    <a:pt x="56" y="5"/>
                  </a:lnTo>
                  <a:lnTo>
                    <a:pt x="43" y="1"/>
                  </a:lnTo>
                  <a:lnTo>
                    <a:pt x="33" y="1"/>
                  </a:lnTo>
                  <a:lnTo>
                    <a:pt x="23" y="0"/>
                  </a:lnTo>
                  <a:lnTo>
                    <a:pt x="13" y="1"/>
                  </a:lnTo>
                  <a:lnTo>
                    <a:pt x="5" y="8"/>
                  </a:lnTo>
                  <a:lnTo>
                    <a:pt x="0" y="11"/>
                  </a:lnTo>
                </a:path>
              </a:pathLst>
            </a:custGeom>
            <a:solidFill>
              <a:srgbClr val="C0C0C0"/>
            </a:solidFill>
            <a:ln w="12700" cap="rnd" cmpd="sng">
              <a:solidFill>
                <a:srgbClr val="C0C0C0"/>
              </a:solidFill>
              <a:prstDash val="solid"/>
              <a:round/>
              <a:headEnd type="none" w="med" len="med"/>
              <a:tailEnd type="none" w="med" len="med"/>
            </a:ln>
          </p:spPr>
          <p:txBody>
            <a:bodyPr/>
            <a:lstStyle/>
            <a:p>
              <a:endParaRPr lang="en-US"/>
            </a:p>
          </p:txBody>
        </p:sp>
        <p:sp>
          <p:nvSpPr>
            <p:cNvPr id="21677" name="Freeform 319"/>
            <p:cNvSpPr>
              <a:spLocks/>
            </p:cNvSpPr>
            <p:nvPr/>
          </p:nvSpPr>
          <p:spPr bwMode="auto">
            <a:xfrm>
              <a:off x="1835" y="949"/>
              <a:ext cx="71" cy="20"/>
            </a:xfrm>
            <a:custGeom>
              <a:avLst/>
              <a:gdLst>
                <a:gd name="T0" fmla="*/ 51 w 71"/>
                <a:gd name="T1" fmla="*/ 19 h 20"/>
                <a:gd name="T2" fmla="*/ 59 w 71"/>
                <a:gd name="T3" fmla="*/ 14 h 20"/>
                <a:gd name="T4" fmla="*/ 45 w 71"/>
                <a:gd name="T5" fmla="*/ 8 h 20"/>
                <a:gd name="T6" fmla="*/ 31 w 71"/>
                <a:gd name="T7" fmla="*/ 6 h 20"/>
                <a:gd name="T8" fmla="*/ 23 w 71"/>
                <a:gd name="T9" fmla="*/ 6 h 20"/>
                <a:gd name="T10" fmla="*/ 12 w 71"/>
                <a:gd name="T11" fmla="*/ 7 h 20"/>
                <a:gd name="T12" fmla="*/ 0 w 71"/>
                <a:gd name="T13" fmla="*/ 17 h 20"/>
                <a:gd name="T14" fmla="*/ 7 w 71"/>
                <a:gd name="T15" fmla="*/ 8 h 20"/>
                <a:gd name="T16" fmla="*/ 16 w 71"/>
                <a:gd name="T17" fmla="*/ 4 h 20"/>
                <a:gd name="T18" fmla="*/ 27 w 71"/>
                <a:gd name="T19" fmla="*/ 0 h 20"/>
                <a:gd name="T20" fmla="*/ 35 w 71"/>
                <a:gd name="T21" fmla="*/ 0 h 20"/>
                <a:gd name="T22" fmla="*/ 47 w 71"/>
                <a:gd name="T23" fmla="*/ 8 h 20"/>
                <a:gd name="T24" fmla="*/ 57 w 71"/>
                <a:gd name="T25" fmla="*/ 11 h 20"/>
                <a:gd name="T26" fmla="*/ 65 w 71"/>
                <a:gd name="T27" fmla="*/ 17 h 20"/>
                <a:gd name="T28" fmla="*/ 70 w 71"/>
                <a:gd name="T29" fmla="*/ 17 h 20"/>
                <a:gd name="T30" fmla="*/ 51 w 71"/>
                <a:gd name="T31" fmla="*/ 19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1"/>
                <a:gd name="T49" fmla="*/ 0 h 20"/>
                <a:gd name="T50" fmla="*/ 71 w 71"/>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1" h="20">
                  <a:moveTo>
                    <a:pt x="51" y="19"/>
                  </a:moveTo>
                  <a:lnTo>
                    <a:pt x="59" y="14"/>
                  </a:lnTo>
                  <a:lnTo>
                    <a:pt x="45" y="8"/>
                  </a:lnTo>
                  <a:lnTo>
                    <a:pt x="31" y="6"/>
                  </a:lnTo>
                  <a:lnTo>
                    <a:pt x="23" y="6"/>
                  </a:lnTo>
                  <a:lnTo>
                    <a:pt x="12" y="7"/>
                  </a:lnTo>
                  <a:lnTo>
                    <a:pt x="0" y="17"/>
                  </a:lnTo>
                  <a:lnTo>
                    <a:pt x="7" y="8"/>
                  </a:lnTo>
                  <a:lnTo>
                    <a:pt x="16" y="4"/>
                  </a:lnTo>
                  <a:lnTo>
                    <a:pt x="27" y="0"/>
                  </a:lnTo>
                  <a:lnTo>
                    <a:pt x="35" y="0"/>
                  </a:lnTo>
                  <a:lnTo>
                    <a:pt x="47" y="8"/>
                  </a:lnTo>
                  <a:lnTo>
                    <a:pt x="57" y="11"/>
                  </a:lnTo>
                  <a:lnTo>
                    <a:pt x="65" y="17"/>
                  </a:lnTo>
                  <a:lnTo>
                    <a:pt x="70" y="17"/>
                  </a:lnTo>
                  <a:lnTo>
                    <a:pt x="51" y="19"/>
                  </a:lnTo>
                </a:path>
              </a:pathLst>
            </a:custGeom>
            <a:solidFill>
              <a:srgbClr val="FFFFFF"/>
            </a:solidFill>
            <a:ln w="12700" cap="rnd" cmpd="sng">
              <a:solidFill>
                <a:srgbClr val="FFFFFF"/>
              </a:solidFill>
              <a:prstDash val="solid"/>
              <a:round/>
              <a:headEnd type="none" w="med" len="med"/>
              <a:tailEnd type="none" w="med" len="med"/>
            </a:ln>
          </p:spPr>
          <p:txBody>
            <a:bodyPr/>
            <a:lstStyle/>
            <a:p>
              <a:endParaRPr lang="en-US"/>
            </a:p>
          </p:txBody>
        </p:sp>
        <p:sp>
          <p:nvSpPr>
            <p:cNvPr id="21678" name="Freeform 320"/>
            <p:cNvSpPr>
              <a:spLocks/>
            </p:cNvSpPr>
            <p:nvPr/>
          </p:nvSpPr>
          <p:spPr bwMode="auto">
            <a:xfrm>
              <a:off x="2101" y="1000"/>
              <a:ext cx="29" cy="20"/>
            </a:xfrm>
            <a:custGeom>
              <a:avLst/>
              <a:gdLst>
                <a:gd name="T0" fmla="*/ 0 w 29"/>
                <a:gd name="T1" fmla="*/ 0 h 20"/>
                <a:gd name="T2" fmla="*/ 11 w 29"/>
                <a:gd name="T3" fmla="*/ 0 h 20"/>
                <a:gd name="T4" fmla="*/ 22 w 29"/>
                <a:gd name="T5" fmla="*/ 11 h 20"/>
                <a:gd name="T6" fmla="*/ 24 w 29"/>
                <a:gd name="T7" fmla="*/ 11 h 20"/>
                <a:gd name="T8" fmla="*/ 27 w 29"/>
                <a:gd name="T9" fmla="*/ 15 h 20"/>
                <a:gd name="T10" fmla="*/ 28 w 29"/>
                <a:gd name="T11" fmla="*/ 19 h 20"/>
                <a:gd name="T12" fmla="*/ 0 60000 65536"/>
                <a:gd name="T13" fmla="*/ 0 60000 65536"/>
                <a:gd name="T14" fmla="*/ 0 60000 65536"/>
                <a:gd name="T15" fmla="*/ 0 60000 65536"/>
                <a:gd name="T16" fmla="*/ 0 60000 65536"/>
                <a:gd name="T17" fmla="*/ 0 60000 65536"/>
                <a:gd name="T18" fmla="*/ 0 w 29"/>
                <a:gd name="T19" fmla="*/ 0 h 20"/>
                <a:gd name="T20" fmla="*/ 29 w 29"/>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29" h="20">
                  <a:moveTo>
                    <a:pt x="0" y="0"/>
                  </a:moveTo>
                  <a:lnTo>
                    <a:pt x="11" y="0"/>
                  </a:lnTo>
                  <a:lnTo>
                    <a:pt x="22" y="11"/>
                  </a:lnTo>
                  <a:lnTo>
                    <a:pt x="24" y="11"/>
                  </a:lnTo>
                  <a:lnTo>
                    <a:pt x="27" y="15"/>
                  </a:lnTo>
                  <a:lnTo>
                    <a:pt x="28" y="19"/>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21679" name="Freeform 321"/>
            <p:cNvSpPr>
              <a:spLocks/>
            </p:cNvSpPr>
            <p:nvPr/>
          </p:nvSpPr>
          <p:spPr bwMode="auto">
            <a:xfrm>
              <a:off x="2036" y="993"/>
              <a:ext cx="90" cy="45"/>
            </a:xfrm>
            <a:custGeom>
              <a:avLst/>
              <a:gdLst>
                <a:gd name="T0" fmla="*/ 0 w 90"/>
                <a:gd name="T1" fmla="*/ 0 h 45"/>
                <a:gd name="T2" fmla="*/ 34 w 90"/>
                <a:gd name="T3" fmla="*/ 13 h 45"/>
                <a:gd name="T4" fmla="*/ 89 w 90"/>
                <a:gd name="T5" fmla="*/ 44 h 45"/>
                <a:gd name="T6" fmla="*/ 0 60000 65536"/>
                <a:gd name="T7" fmla="*/ 0 60000 65536"/>
                <a:gd name="T8" fmla="*/ 0 60000 65536"/>
                <a:gd name="T9" fmla="*/ 0 w 90"/>
                <a:gd name="T10" fmla="*/ 0 h 45"/>
                <a:gd name="T11" fmla="*/ 90 w 90"/>
                <a:gd name="T12" fmla="*/ 45 h 45"/>
              </a:gdLst>
              <a:ahLst/>
              <a:cxnLst>
                <a:cxn ang="T6">
                  <a:pos x="T0" y="T1"/>
                </a:cxn>
                <a:cxn ang="T7">
                  <a:pos x="T2" y="T3"/>
                </a:cxn>
                <a:cxn ang="T8">
                  <a:pos x="T4" y="T5"/>
                </a:cxn>
              </a:cxnLst>
              <a:rect l="T9" t="T10" r="T11" b="T12"/>
              <a:pathLst>
                <a:path w="90" h="45">
                  <a:moveTo>
                    <a:pt x="0" y="0"/>
                  </a:moveTo>
                  <a:lnTo>
                    <a:pt x="34" y="13"/>
                  </a:lnTo>
                  <a:lnTo>
                    <a:pt x="89" y="44"/>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21680" name="Line 322"/>
            <p:cNvSpPr>
              <a:spLocks noChangeShapeType="1"/>
            </p:cNvSpPr>
            <p:nvPr/>
          </p:nvSpPr>
          <p:spPr bwMode="auto">
            <a:xfrm flipH="1" flipV="1">
              <a:off x="1966" y="992"/>
              <a:ext cx="133" cy="55"/>
            </a:xfrm>
            <a:prstGeom prst="line">
              <a:avLst/>
            </a:prstGeom>
            <a:noFill/>
            <a:ln w="12700">
              <a:solidFill>
                <a:srgbClr val="000000"/>
              </a:solidFill>
              <a:round/>
              <a:headEnd/>
              <a:tailEnd/>
            </a:ln>
          </p:spPr>
          <p:txBody>
            <a:bodyPr wrap="none" anchor="ctr"/>
            <a:lstStyle/>
            <a:p>
              <a:endParaRPr lang="en-US"/>
            </a:p>
          </p:txBody>
        </p:sp>
        <p:sp>
          <p:nvSpPr>
            <p:cNvPr id="21681" name="Freeform 323"/>
            <p:cNvSpPr>
              <a:spLocks/>
            </p:cNvSpPr>
            <p:nvPr/>
          </p:nvSpPr>
          <p:spPr bwMode="auto">
            <a:xfrm>
              <a:off x="2087" y="1014"/>
              <a:ext cx="25" cy="21"/>
            </a:xfrm>
            <a:custGeom>
              <a:avLst/>
              <a:gdLst>
                <a:gd name="T0" fmla="*/ 24 w 25"/>
                <a:gd name="T1" fmla="*/ 0 h 21"/>
                <a:gd name="T2" fmla="*/ 10 w 25"/>
                <a:gd name="T3" fmla="*/ 20 h 21"/>
                <a:gd name="T4" fmla="*/ 0 w 25"/>
                <a:gd name="T5" fmla="*/ 5 h 21"/>
                <a:gd name="T6" fmla="*/ 0 60000 65536"/>
                <a:gd name="T7" fmla="*/ 0 60000 65536"/>
                <a:gd name="T8" fmla="*/ 0 60000 65536"/>
                <a:gd name="T9" fmla="*/ 0 w 25"/>
                <a:gd name="T10" fmla="*/ 0 h 21"/>
                <a:gd name="T11" fmla="*/ 25 w 25"/>
                <a:gd name="T12" fmla="*/ 21 h 21"/>
              </a:gdLst>
              <a:ahLst/>
              <a:cxnLst>
                <a:cxn ang="T6">
                  <a:pos x="T0" y="T1"/>
                </a:cxn>
                <a:cxn ang="T7">
                  <a:pos x="T2" y="T3"/>
                </a:cxn>
                <a:cxn ang="T8">
                  <a:pos x="T4" y="T5"/>
                </a:cxn>
              </a:cxnLst>
              <a:rect l="T9" t="T10" r="T11" b="T12"/>
              <a:pathLst>
                <a:path w="25" h="21">
                  <a:moveTo>
                    <a:pt x="24" y="0"/>
                  </a:moveTo>
                  <a:lnTo>
                    <a:pt x="10" y="20"/>
                  </a:lnTo>
                  <a:lnTo>
                    <a:pt x="0" y="5"/>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21682" name="Freeform 324"/>
            <p:cNvSpPr>
              <a:spLocks/>
            </p:cNvSpPr>
            <p:nvPr/>
          </p:nvSpPr>
          <p:spPr bwMode="auto">
            <a:xfrm>
              <a:off x="1710" y="949"/>
              <a:ext cx="350" cy="57"/>
            </a:xfrm>
            <a:custGeom>
              <a:avLst/>
              <a:gdLst>
                <a:gd name="T0" fmla="*/ 256 w 350"/>
                <a:gd name="T1" fmla="*/ 56 h 57"/>
                <a:gd name="T2" fmla="*/ 211 w 350"/>
                <a:gd name="T3" fmla="*/ 52 h 57"/>
                <a:gd name="T4" fmla="*/ 212 w 350"/>
                <a:gd name="T5" fmla="*/ 50 h 57"/>
                <a:gd name="T6" fmla="*/ 68 w 350"/>
                <a:gd name="T7" fmla="*/ 39 h 57"/>
                <a:gd name="T8" fmla="*/ 46 w 350"/>
                <a:gd name="T9" fmla="*/ 38 h 57"/>
                <a:gd name="T10" fmla="*/ 27 w 350"/>
                <a:gd name="T11" fmla="*/ 33 h 57"/>
                <a:gd name="T12" fmla="*/ 13 w 350"/>
                <a:gd name="T13" fmla="*/ 29 h 57"/>
                <a:gd name="T14" fmla="*/ 0 w 350"/>
                <a:gd name="T15" fmla="*/ 26 h 57"/>
                <a:gd name="T16" fmla="*/ 7 w 350"/>
                <a:gd name="T17" fmla="*/ 24 h 57"/>
                <a:gd name="T18" fmla="*/ 22 w 350"/>
                <a:gd name="T19" fmla="*/ 21 h 57"/>
                <a:gd name="T20" fmla="*/ 35 w 350"/>
                <a:gd name="T21" fmla="*/ 18 h 57"/>
                <a:gd name="T22" fmla="*/ 51 w 350"/>
                <a:gd name="T23" fmla="*/ 15 h 57"/>
                <a:gd name="T24" fmla="*/ 64 w 350"/>
                <a:gd name="T25" fmla="*/ 12 h 57"/>
                <a:gd name="T26" fmla="*/ 79 w 350"/>
                <a:gd name="T27" fmla="*/ 11 h 57"/>
                <a:gd name="T28" fmla="*/ 92 w 350"/>
                <a:gd name="T29" fmla="*/ 11 h 57"/>
                <a:gd name="T30" fmla="*/ 109 w 350"/>
                <a:gd name="T31" fmla="*/ 9 h 57"/>
                <a:gd name="T32" fmla="*/ 113 w 350"/>
                <a:gd name="T33" fmla="*/ 10 h 57"/>
                <a:gd name="T34" fmla="*/ 139 w 350"/>
                <a:gd name="T35" fmla="*/ 0 h 57"/>
                <a:gd name="T36" fmla="*/ 142 w 350"/>
                <a:gd name="T37" fmla="*/ 1 h 57"/>
                <a:gd name="T38" fmla="*/ 153 w 350"/>
                <a:gd name="T39" fmla="*/ 0 h 57"/>
                <a:gd name="T40" fmla="*/ 159 w 350"/>
                <a:gd name="T41" fmla="*/ 0 h 57"/>
                <a:gd name="T42" fmla="*/ 172 w 350"/>
                <a:gd name="T43" fmla="*/ 1 h 57"/>
                <a:gd name="T44" fmla="*/ 187 w 350"/>
                <a:gd name="T45" fmla="*/ 4 h 57"/>
                <a:gd name="T46" fmla="*/ 196 w 350"/>
                <a:gd name="T47" fmla="*/ 7 h 57"/>
                <a:gd name="T48" fmla="*/ 206 w 350"/>
                <a:gd name="T49" fmla="*/ 11 h 57"/>
                <a:gd name="T50" fmla="*/ 212 w 350"/>
                <a:gd name="T51" fmla="*/ 11 h 57"/>
                <a:gd name="T52" fmla="*/ 225 w 350"/>
                <a:gd name="T53" fmla="*/ 13 h 57"/>
                <a:gd name="T54" fmla="*/ 235 w 350"/>
                <a:gd name="T55" fmla="*/ 12 h 57"/>
                <a:gd name="T56" fmla="*/ 247 w 350"/>
                <a:gd name="T57" fmla="*/ 13 h 57"/>
                <a:gd name="T58" fmla="*/ 261 w 350"/>
                <a:gd name="T59" fmla="*/ 17 h 57"/>
                <a:gd name="T60" fmla="*/ 269 w 350"/>
                <a:gd name="T61" fmla="*/ 18 h 57"/>
                <a:gd name="T62" fmla="*/ 282 w 350"/>
                <a:gd name="T63" fmla="*/ 22 h 57"/>
                <a:gd name="T64" fmla="*/ 292 w 350"/>
                <a:gd name="T65" fmla="*/ 22 h 57"/>
                <a:gd name="T66" fmla="*/ 304 w 350"/>
                <a:gd name="T67" fmla="*/ 26 h 57"/>
                <a:gd name="T68" fmla="*/ 314 w 350"/>
                <a:gd name="T69" fmla="*/ 27 h 57"/>
                <a:gd name="T70" fmla="*/ 327 w 350"/>
                <a:gd name="T71" fmla="*/ 30 h 57"/>
                <a:gd name="T72" fmla="*/ 341 w 350"/>
                <a:gd name="T73" fmla="*/ 33 h 57"/>
                <a:gd name="T74" fmla="*/ 349 w 350"/>
                <a:gd name="T75" fmla="*/ 37 h 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0"/>
                <a:gd name="T115" fmla="*/ 0 h 57"/>
                <a:gd name="T116" fmla="*/ 350 w 350"/>
                <a:gd name="T117" fmla="*/ 57 h 5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0" h="57">
                  <a:moveTo>
                    <a:pt x="256" y="56"/>
                  </a:moveTo>
                  <a:lnTo>
                    <a:pt x="211" y="52"/>
                  </a:lnTo>
                  <a:lnTo>
                    <a:pt x="212" y="50"/>
                  </a:lnTo>
                  <a:lnTo>
                    <a:pt x="68" y="39"/>
                  </a:lnTo>
                  <a:lnTo>
                    <a:pt x="46" y="38"/>
                  </a:lnTo>
                  <a:lnTo>
                    <a:pt x="27" y="33"/>
                  </a:lnTo>
                  <a:lnTo>
                    <a:pt x="13" y="29"/>
                  </a:lnTo>
                  <a:lnTo>
                    <a:pt x="0" y="26"/>
                  </a:lnTo>
                  <a:lnTo>
                    <a:pt x="7" y="24"/>
                  </a:lnTo>
                  <a:lnTo>
                    <a:pt x="22" y="21"/>
                  </a:lnTo>
                  <a:lnTo>
                    <a:pt x="35" y="18"/>
                  </a:lnTo>
                  <a:lnTo>
                    <a:pt x="51" y="15"/>
                  </a:lnTo>
                  <a:lnTo>
                    <a:pt x="64" y="12"/>
                  </a:lnTo>
                  <a:lnTo>
                    <a:pt x="79" y="11"/>
                  </a:lnTo>
                  <a:lnTo>
                    <a:pt x="92" y="11"/>
                  </a:lnTo>
                  <a:lnTo>
                    <a:pt x="109" y="9"/>
                  </a:lnTo>
                  <a:lnTo>
                    <a:pt x="113" y="10"/>
                  </a:lnTo>
                  <a:lnTo>
                    <a:pt x="139" y="0"/>
                  </a:lnTo>
                  <a:lnTo>
                    <a:pt x="142" y="1"/>
                  </a:lnTo>
                  <a:lnTo>
                    <a:pt x="153" y="0"/>
                  </a:lnTo>
                  <a:lnTo>
                    <a:pt x="159" y="0"/>
                  </a:lnTo>
                  <a:lnTo>
                    <a:pt x="172" y="1"/>
                  </a:lnTo>
                  <a:lnTo>
                    <a:pt x="187" y="4"/>
                  </a:lnTo>
                  <a:lnTo>
                    <a:pt x="196" y="7"/>
                  </a:lnTo>
                  <a:lnTo>
                    <a:pt x="206" y="11"/>
                  </a:lnTo>
                  <a:lnTo>
                    <a:pt x="212" y="11"/>
                  </a:lnTo>
                  <a:lnTo>
                    <a:pt x="225" y="13"/>
                  </a:lnTo>
                  <a:lnTo>
                    <a:pt x="235" y="12"/>
                  </a:lnTo>
                  <a:lnTo>
                    <a:pt x="247" y="13"/>
                  </a:lnTo>
                  <a:lnTo>
                    <a:pt x="261" y="17"/>
                  </a:lnTo>
                  <a:lnTo>
                    <a:pt x="269" y="18"/>
                  </a:lnTo>
                  <a:lnTo>
                    <a:pt x="282" y="22"/>
                  </a:lnTo>
                  <a:lnTo>
                    <a:pt x="292" y="22"/>
                  </a:lnTo>
                  <a:lnTo>
                    <a:pt x="304" y="26"/>
                  </a:lnTo>
                  <a:lnTo>
                    <a:pt x="314" y="27"/>
                  </a:lnTo>
                  <a:lnTo>
                    <a:pt x="327" y="30"/>
                  </a:lnTo>
                  <a:lnTo>
                    <a:pt x="341" y="33"/>
                  </a:lnTo>
                  <a:lnTo>
                    <a:pt x="349" y="37"/>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21683" name="Freeform 325"/>
            <p:cNvSpPr>
              <a:spLocks/>
            </p:cNvSpPr>
            <p:nvPr/>
          </p:nvSpPr>
          <p:spPr bwMode="auto">
            <a:xfrm>
              <a:off x="2095" y="1011"/>
              <a:ext cx="75" cy="20"/>
            </a:xfrm>
            <a:custGeom>
              <a:avLst/>
              <a:gdLst>
                <a:gd name="T0" fmla="*/ 29 w 75"/>
                <a:gd name="T1" fmla="*/ 0 h 20"/>
                <a:gd name="T2" fmla="*/ 74 w 75"/>
                <a:gd name="T3" fmla="*/ 15 h 20"/>
                <a:gd name="T4" fmla="*/ 74 w 75"/>
                <a:gd name="T5" fmla="*/ 19 h 20"/>
                <a:gd name="T6" fmla="*/ 57 w 75"/>
                <a:gd name="T7" fmla="*/ 19 h 20"/>
                <a:gd name="T8" fmla="*/ 0 w 75"/>
                <a:gd name="T9" fmla="*/ 0 h 20"/>
                <a:gd name="T10" fmla="*/ 0 60000 65536"/>
                <a:gd name="T11" fmla="*/ 0 60000 65536"/>
                <a:gd name="T12" fmla="*/ 0 60000 65536"/>
                <a:gd name="T13" fmla="*/ 0 60000 65536"/>
                <a:gd name="T14" fmla="*/ 0 60000 65536"/>
                <a:gd name="T15" fmla="*/ 0 w 75"/>
                <a:gd name="T16" fmla="*/ 0 h 20"/>
                <a:gd name="T17" fmla="*/ 75 w 75"/>
                <a:gd name="T18" fmla="*/ 20 h 20"/>
              </a:gdLst>
              <a:ahLst/>
              <a:cxnLst>
                <a:cxn ang="T10">
                  <a:pos x="T0" y="T1"/>
                </a:cxn>
                <a:cxn ang="T11">
                  <a:pos x="T2" y="T3"/>
                </a:cxn>
                <a:cxn ang="T12">
                  <a:pos x="T4" y="T5"/>
                </a:cxn>
                <a:cxn ang="T13">
                  <a:pos x="T6" y="T7"/>
                </a:cxn>
                <a:cxn ang="T14">
                  <a:pos x="T8" y="T9"/>
                </a:cxn>
              </a:cxnLst>
              <a:rect l="T15" t="T16" r="T17" b="T18"/>
              <a:pathLst>
                <a:path w="75" h="20">
                  <a:moveTo>
                    <a:pt x="29" y="0"/>
                  </a:moveTo>
                  <a:lnTo>
                    <a:pt x="74" y="15"/>
                  </a:lnTo>
                  <a:lnTo>
                    <a:pt x="74" y="19"/>
                  </a:lnTo>
                  <a:lnTo>
                    <a:pt x="57" y="19"/>
                  </a:lnTo>
                  <a:lnTo>
                    <a:pt x="0" y="0"/>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21684" name="Line 326"/>
            <p:cNvSpPr>
              <a:spLocks noChangeShapeType="1"/>
            </p:cNvSpPr>
            <p:nvPr/>
          </p:nvSpPr>
          <p:spPr bwMode="auto">
            <a:xfrm flipV="1">
              <a:off x="1943" y="955"/>
              <a:ext cx="0" cy="13"/>
            </a:xfrm>
            <a:prstGeom prst="line">
              <a:avLst/>
            </a:prstGeom>
            <a:noFill/>
            <a:ln w="12700">
              <a:solidFill>
                <a:srgbClr val="000000"/>
              </a:solidFill>
              <a:round/>
              <a:headEnd/>
              <a:tailEnd/>
            </a:ln>
          </p:spPr>
          <p:txBody>
            <a:bodyPr wrap="none" anchor="ctr"/>
            <a:lstStyle/>
            <a:p>
              <a:endParaRPr lang="en-US"/>
            </a:p>
          </p:txBody>
        </p:sp>
        <p:sp>
          <p:nvSpPr>
            <p:cNvPr id="21685" name="Line 327"/>
            <p:cNvSpPr>
              <a:spLocks noChangeShapeType="1"/>
            </p:cNvSpPr>
            <p:nvPr/>
          </p:nvSpPr>
          <p:spPr bwMode="auto">
            <a:xfrm flipH="1" flipV="1">
              <a:off x="1968" y="952"/>
              <a:ext cx="39" cy="24"/>
            </a:xfrm>
            <a:prstGeom prst="line">
              <a:avLst/>
            </a:prstGeom>
            <a:noFill/>
            <a:ln w="12700">
              <a:solidFill>
                <a:srgbClr val="000000"/>
              </a:solidFill>
              <a:round/>
              <a:headEnd/>
              <a:tailEnd/>
            </a:ln>
          </p:spPr>
          <p:txBody>
            <a:bodyPr wrap="none" anchor="ctr"/>
            <a:lstStyle/>
            <a:p>
              <a:endParaRPr lang="en-US"/>
            </a:p>
          </p:txBody>
        </p:sp>
        <p:sp>
          <p:nvSpPr>
            <p:cNvPr id="21686" name="Freeform 328"/>
            <p:cNvSpPr>
              <a:spLocks/>
            </p:cNvSpPr>
            <p:nvPr/>
          </p:nvSpPr>
          <p:spPr bwMode="auto">
            <a:xfrm>
              <a:off x="1911" y="954"/>
              <a:ext cx="65" cy="20"/>
            </a:xfrm>
            <a:custGeom>
              <a:avLst/>
              <a:gdLst>
                <a:gd name="T0" fmla="*/ 60 w 65"/>
                <a:gd name="T1" fmla="*/ 19 h 20"/>
                <a:gd name="T2" fmla="*/ 5 w 65"/>
                <a:gd name="T3" fmla="*/ 11 h 20"/>
                <a:gd name="T4" fmla="*/ 0 w 65"/>
                <a:gd name="T5" fmla="*/ 11 h 20"/>
                <a:gd name="T6" fmla="*/ 5 w 65"/>
                <a:gd name="T7" fmla="*/ 11 h 20"/>
                <a:gd name="T8" fmla="*/ 8 w 65"/>
                <a:gd name="T9" fmla="*/ 13 h 20"/>
                <a:gd name="T10" fmla="*/ 40 w 65"/>
                <a:gd name="T11" fmla="*/ 15 h 20"/>
                <a:gd name="T12" fmla="*/ 45 w 65"/>
                <a:gd name="T13" fmla="*/ 6 h 20"/>
                <a:gd name="T14" fmla="*/ 52 w 65"/>
                <a:gd name="T15" fmla="*/ 0 h 20"/>
                <a:gd name="T16" fmla="*/ 52 w 65"/>
                <a:gd name="T17" fmla="*/ 10 h 20"/>
                <a:gd name="T18" fmla="*/ 58 w 65"/>
                <a:gd name="T19" fmla="*/ 6 h 20"/>
                <a:gd name="T20" fmla="*/ 53 w 65"/>
                <a:gd name="T21" fmla="*/ 18 h 20"/>
                <a:gd name="T22" fmla="*/ 64 w 65"/>
                <a:gd name="T23" fmla="*/ 19 h 20"/>
                <a:gd name="T24" fmla="*/ 60 w 65"/>
                <a:gd name="T25" fmla="*/ 19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20"/>
                <a:gd name="T41" fmla="*/ 65 w 65"/>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20">
                  <a:moveTo>
                    <a:pt x="60" y="19"/>
                  </a:moveTo>
                  <a:lnTo>
                    <a:pt x="5" y="11"/>
                  </a:lnTo>
                  <a:lnTo>
                    <a:pt x="0" y="11"/>
                  </a:lnTo>
                  <a:lnTo>
                    <a:pt x="5" y="11"/>
                  </a:lnTo>
                  <a:lnTo>
                    <a:pt x="8" y="13"/>
                  </a:lnTo>
                  <a:lnTo>
                    <a:pt x="40" y="15"/>
                  </a:lnTo>
                  <a:lnTo>
                    <a:pt x="45" y="6"/>
                  </a:lnTo>
                  <a:lnTo>
                    <a:pt x="52" y="0"/>
                  </a:lnTo>
                  <a:lnTo>
                    <a:pt x="52" y="10"/>
                  </a:lnTo>
                  <a:lnTo>
                    <a:pt x="58" y="6"/>
                  </a:lnTo>
                  <a:lnTo>
                    <a:pt x="53" y="18"/>
                  </a:lnTo>
                  <a:lnTo>
                    <a:pt x="64" y="19"/>
                  </a:lnTo>
                  <a:lnTo>
                    <a:pt x="60" y="19"/>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687" name="Freeform 329"/>
            <p:cNvSpPr>
              <a:spLocks/>
            </p:cNvSpPr>
            <p:nvPr/>
          </p:nvSpPr>
          <p:spPr bwMode="auto">
            <a:xfrm>
              <a:off x="1904" y="954"/>
              <a:ext cx="20" cy="20"/>
            </a:xfrm>
            <a:custGeom>
              <a:avLst/>
              <a:gdLst>
                <a:gd name="T0" fmla="*/ 0 w 20"/>
                <a:gd name="T1" fmla="*/ 0 h 20"/>
                <a:gd name="T2" fmla="*/ 0 w 20"/>
                <a:gd name="T3" fmla="*/ 7 h 20"/>
                <a:gd name="T4" fmla="*/ 19 w 20"/>
                <a:gd name="T5" fmla="*/ 19 h 20"/>
                <a:gd name="T6" fmla="*/ 0 w 20"/>
                <a:gd name="T7" fmla="*/ 0 h 20"/>
                <a:gd name="T8" fmla="*/ 0 60000 65536"/>
                <a:gd name="T9" fmla="*/ 0 60000 65536"/>
                <a:gd name="T10" fmla="*/ 0 60000 65536"/>
                <a:gd name="T11" fmla="*/ 0 60000 65536"/>
                <a:gd name="T12" fmla="*/ 0 w 20"/>
                <a:gd name="T13" fmla="*/ 0 h 20"/>
                <a:gd name="T14" fmla="*/ 20 w 20"/>
                <a:gd name="T15" fmla="*/ 20 h 20"/>
              </a:gdLst>
              <a:ahLst/>
              <a:cxnLst>
                <a:cxn ang="T8">
                  <a:pos x="T0" y="T1"/>
                </a:cxn>
                <a:cxn ang="T9">
                  <a:pos x="T2" y="T3"/>
                </a:cxn>
                <a:cxn ang="T10">
                  <a:pos x="T4" y="T5"/>
                </a:cxn>
                <a:cxn ang="T11">
                  <a:pos x="T6" y="T7"/>
                </a:cxn>
              </a:cxnLst>
              <a:rect l="T12" t="T13" r="T14" b="T15"/>
              <a:pathLst>
                <a:path w="20" h="20">
                  <a:moveTo>
                    <a:pt x="0" y="0"/>
                  </a:moveTo>
                  <a:lnTo>
                    <a:pt x="0" y="7"/>
                  </a:lnTo>
                  <a:lnTo>
                    <a:pt x="19" y="19"/>
                  </a:lnTo>
                  <a:lnTo>
                    <a:pt x="0"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688" name="Freeform 330"/>
            <p:cNvSpPr>
              <a:spLocks/>
            </p:cNvSpPr>
            <p:nvPr/>
          </p:nvSpPr>
          <p:spPr bwMode="auto">
            <a:xfrm>
              <a:off x="1904" y="953"/>
              <a:ext cx="20" cy="20"/>
            </a:xfrm>
            <a:custGeom>
              <a:avLst/>
              <a:gdLst>
                <a:gd name="T0" fmla="*/ 0 w 20"/>
                <a:gd name="T1" fmla="*/ 15 h 20"/>
                <a:gd name="T2" fmla="*/ 19 w 20"/>
                <a:gd name="T3" fmla="*/ 0 h 20"/>
                <a:gd name="T4" fmla="*/ 17 w 20"/>
                <a:gd name="T5" fmla="*/ 19 h 20"/>
                <a:gd name="T6" fmla="*/ 0 w 20"/>
                <a:gd name="T7" fmla="*/ 15 h 20"/>
                <a:gd name="T8" fmla="*/ 0 60000 65536"/>
                <a:gd name="T9" fmla="*/ 0 60000 65536"/>
                <a:gd name="T10" fmla="*/ 0 60000 65536"/>
                <a:gd name="T11" fmla="*/ 0 60000 65536"/>
                <a:gd name="T12" fmla="*/ 0 w 20"/>
                <a:gd name="T13" fmla="*/ 0 h 20"/>
                <a:gd name="T14" fmla="*/ 20 w 20"/>
                <a:gd name="T15" fmla="*/ 20 h 20"/>
              </a:gdLst>
              <a:ahLst/>
              <a:cxnLst>
                <a:cxn ang="T8">
                  <a:pos x="T0" y="T1"/>
                </a:cxn>
                <a:cxn ang="T9">
                  <a:pos x="T2" y="T3"/>
                </a:cxn>
                <a:cxn ang="T10">
                  <a:pos x="T4" y="T5"/>
                </a:cxn>
                <a:cxn ang="T11">
                  <a:pos x="T6" y="T7"/>
                </a:cxn>
              </a:cxnLst>
              <a:rect l="T12" t="T13" r="T14" b="T15"/>
              <a:pathLst>
                <a:path w="20" h="20">
                  <a:moveTo>
                    <a:pt x="0" y="15"/>
                  </a:moveTo>
                  <a:lnTo>
                    <a:pt x="19" y="0"/>
                  </a:lnTo>
                  <a:lnTo>
                    <a:pt x="17" y="19"/>
                  </a:lnTo>
                  <a:lnTo>
                    <a:pt x="0" y="15"/>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689" name="Freeform 331"/>
            <p:cNvSpPr>
              <a:spLocks/>
            </p:cNvSpPr>
            <p:nvPr/>
          </p:nvSpPr>
          <p:spPr bwMode="auto">
            <a:xfrm>
              <a:off x="2064" y="1034"/>
              <a:ext cx="77" cy="20"/>
            </a:xfrm>
            <a:custGeom>
              <a:avLst/>
              <a:gdLst>
                <a:gd name="T0" fmla="*/ 68 w 77"/>
                <a:gd name="T1" fmla="*/ 0 h 20"/>
                <a:gd name="T2" fmla="*/ 66 w 77"/>
                <a:gd name="T3" fmla="*/ 6 h 20"/>
                <a:gd name="T4" fmla="*/ 76 w 77"/>
                <a:gd name="T5" fmla="*/ 4 h 20"/>
                <a:gd name="T6" fmla="*/ 70 w 77"/>
                <a:gd name="T7" fmla="*/ 8 h 20"/>
                <a:gd name="T8" fmla="*/ 72 w 77"/>
                <a:gd name="T9" fmla="*/ 14 h 20"/>
                <a:gd name="T10" fmla="*/ 66 w 77"/>
                <a:gd name="T11" fmla="*/ 18 h 20"/>
                <a:gd name="T12" fmla="*/ 57 w 77"/>
                <a:gd name="T13" fmla="*/ 6 h 20"/>
                <a:gd name="T14" fmla="*/ 16 w 77"/>
                <a:gd name="T15" fmla="*/ 13 h 20"/>
                <a:gd name="T16" fmla="*/ 14 w 77"/>
                <a:gd name="T17" fmla="*/ 19 h 20"/>
                <a:gd name="T18" fmla="*/ 10 w 77"/>
                <a:gd name="T19" fmla="*/ 12 h 20"/>
                <a:gd name="T20" fmla="*/ 0 w 77"/>
                <a:gd name="T21" fmla="*/ 11 h 20"/>
                <a:gd name="T22" fmla="*/ 64 w 77"/>
                <a:gd name="T23" fmla="*/ 8 h 20"/>
                <a:gd name="T24" fmla="*/ 63 w 77"/>
                <a:gd name="T25" fmla="*/ 6 h 20"/>
                <a:gd name="T26" fmla="*/ 57 w 77"/>
                <a:gd name="T27" fmla="*/ 4 h 20"/>
                <a:gd name="T28" fmla="*/ 62 w 77"/>
                <a:gd name="T29" fmla="*/ 1 h 20"/>
                <a:gd name="T30" fmla="*/ 68 w 77"/>
                <a:gd name="T31" fmla="*/ 0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7"/>
                <a:gd name="T49" fmla="*/ 0 h 20"/>
                <a:gd name="T50" fmla="*/ 77 w 77"/>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7" h="20">
                  <a:moveTo>
                    <a:pt x="68" y="0"/>
                  </a:moveTo>
                  <a:lnTo>
                    <a:pt x="66" y="6"/>
                  </a:lnTo>
                  <a:lnTo>
                    <a:pt x="76" y="4"/>
                  </a:lnTo>
                  <a:lnTo>
                    <a:pt x="70" y="8"/>
                  </a:lnTo>
                  <a:lnTo>
                    <a:pt x="72" y="14"/>
                  </a:lnTo>
                  <a:lnTo>
                    <a:pt x="66" y="18"/>
                  </a:lnTo>
                  <a:lnTo>
                    <a:pt x="57" y="6"/>
                  </a:lnTo>
                  <a:lnTo>
                    <a:pt x="16" y="13"/>
                  </a:lnTo>
                  <a:lnTo>
                    <a:pt x="14" y="19"/>
                  </a:lnTo>
                  <a:lnTo>
                    <a:pt x="10" y="12"/>
                  </a:lnTo>
                  <a:lnTo>
                    <a:pt x="0" y="11"/>
                  </a:lnTo>
                  <a:lnTo>
                    <a:pt x="64" y="8"/>
                  </a:lnTo>
                  <a:lnTo>
                    <a:pt x="63" y="6"/>
                  </a:lnTo>
                  <a:lnTo>
                    <a:pt x="57" y="4"/>
                  </a:lnTo>
                  <a:lnTo>
                    <a:pt x="62" y="1"/>
                  </a:lnTo>
                  <a:lnTo>
                    <a:pt x="68"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690" name="Freeform 332"/>
            <p:cNvSpPr>
              <a:spLocks/>
            </p:cNvSpPr>
            <p:nvPr/>
          </p:nvSpPr>
          <p:spPr bwMode="auto">
            <a:xfrm>
              <a:off x="2062" y="1041"/>
              <a:ext cx="67" cy="20"/>
            </a:xfrm>
            <a:custGeom>
              <a:avLst/>
              <a:gdLst>
                <a:gd name="T0" fmla="*/ 0 w 67"/>
                <a:gd name="T1" fmla="*/ 19 h 20"/>
                <a:gd name="T2" fmla="*/ 13 w 67"/>
                <a:gd name="T3" fmla="*/ 15 h 20"/>
                <a:gd name="T4" fmla="*/ 66 w 67"/>
                <a:gd name="T5" fmla="*/ 0 h 20"/>
                <a:gd name="T6" fmla="*/ 0 60000 65536"/>
                <a:gd name="T7" fmla="*/ 0 60000 65536"/>
                <a:gd name="T8" fmla="*/ 0 60000 65536"/>
                <a:gd name="T9" fmla="*/ 0 w 67"/>
                <a:gd name="T10" fmla="*/ 0 h 20"/>
                <a:gd name="T11" fmla="*/ 67 w 67"/>
                <a:gd name="T12" fmla="*/ 20 h 20"/>
              </a:gdLst>
              <a:ahLst/>
              <a:cxnLst>
                <a:cxn ang="T6">
                  <a:pos x="T0" y="T1"/>
                </a:cxn>
                <a:cxn ang="T7">
                  <a:pos x="T2" y="T3"/>
                </a:cxn>
                <a:cxn ang="T8">
                  <a:pos x="T4" y="T5"/>
                </a:cxn>
              </a:cxnLst>
              <a:rect l="T9" t="T10" r="T11" b="T12"/>
              <a:pathLst>
                <a:path w="67" h="20">
                  <a:moveTo>
                    <a:pt x="0" y="19"/>
                  </a:moveTo>
                  <a:lnTo>
                    <a:pt x="13" y="15"/>
                  </a:lnTo>
                  <a:lnTo>
                    <a:pt x="66" y="0"/>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21691" name="Freeform 333"/>
            <p:cNvSpPr>
              <a:spLocks/>
            </p:cNvSpPr>
            <p:nvPr/>
          </p:nvSpPr>
          <p:spPr bwMode="auto">
            <a:xfrm>
              <a:off x="2064" y="1046"/>
              <a:ext cx="20" cy="20"/>
            </a:xfrm>
            <a:custGeom>
              <a:avLst/>
              <a:gdLst>
                <a:gd name="T0" fmla="*/ 0 w 20"/>
                <a:gd name="T1" fmla="*/ 19 h 20"/>
                <a:gd name="T2" fmla="*/ 18 w 20"/>
                <a:gd name="T3" fmla="*/ 19 h 20"/>
                <a:gd name="T4" fmla="*/ 19 w 20"/>
                <a:gd name="T5" fmla="*/ 0 h 20"/>
                <a:gd name="T6" fmla="*/ 0 w 20"/>
                <a:gd name="T7" fmla="*/ 19 h 20"/>
                <a:gd name="T8" fmla="*/ 0 60000 65536"/>
                <a:gd name="T9" fmla="*/ 0 60000 65536"/>
                <a:gd name="T10" fmla="*/ 0 60000 65536"/>
                <a:gd name="T11" fmla="*/ 0 60000 65536"/>
                <a:gd name="T12" fmla="*/ 0 w 20"/>
                <a:gd name="T13" fmla="*/ 0 h 20"/>
                <a:gd name="T14" fmla="*/ 20 w 20"/>
                <a:gd name="T15" fmla="*/ 20 h 20"/>
              </a:gdLst>
              <a:ahLst/>
              <a:cxnLst>
                <a:cxn ang="T8">
                  <a:pos x="T0" y="T1"/>
                </a:cxn>
                <a:cxn ang="T9">
                  <a:pos x="T2" y="T3"/>
                </a:cxn>
                <a:cxn ang="T10">
                  <a:pos x="T4" y="T5"/>
                </a:cxn>
                <a:cxn ang="T11">
                  <a:pos x="T6" y="T7"/>
                </a:cxn>
              </a:cxnLst>
              <a:rect l="T12" t="T13" r="T14" b="T15"/>
              <a:pathLst>
                <a:path w="20" h="20">
                  <a:moveTo>
                    <a:pt x="0" y="19"/>
                  </a:moveTo>
                  <a:lnTo>
                    <a:pt x="18" y="19"/>
                  </a:lnTo>
                  <a:lnTo>
                    <a:pt x="19" y="0"/>
                  </a:lnTo>
                  <a:lnTo>
                    <a:pt x="0" y="19"/>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692" name="Freeform 334"/>
            <p:cNvSpPr>
              <a:spLocks/>
            </p:cNvSpPr>
            <p:nvPr/>
          </p:nvSpPr>
          <p:spPr bwMode="auto">
            <a:xfrm>
              <a:off x="1945" y="1019"/>
              <a:ext cx="123" cy="20"/>
            </a:xfrm>
            <a:custGeom>
              <a:avLst/>
              <a:gdLst>
                <a:gd name="T0" fmla="*/ 42 w 123"/>
                <a:gd name="T1" fmla="*/ 0 h 20"/>
                <a:gd name="T2" fmla="*/ 30 w 123"/>
                <a:gd name="T3" fmla="*/ 1 h 20"/>
                <a:gd name="T4" fmla="*/ 21 w 123"/>
                <a:gd name="T5" fmla="*/ 4 h 20"/>
                <a:gd name="T6" fmla="*/ 10 w 123"/>
                <a:gd name="T7" fmla="*/ 5 h 20"/>
                <a:gd name="T8" fmla="*/ 0 w 123"/>
                <a:gd name="T9" fmla="*/ 10 h 20"/>
                <a:gd name="T10" fmla="*/ 6 w 123"/>
                <a:gd name="T11" fmla="*/ 12 h 20"/>
                <a:gd name="T12" fmla="*/ 16 w 123"/>
                <a:gd name="T13" fmla="*/ 15 h 20"/>
                <a:gd name="T14" fmla="*/ 25 w 123"/>
                <a:gd name="T15" fmla="*/ 17 h 20"/>
                <a:gd name="T16" fmla="*/ 31 w 123"/>
                <a:gd name="T17" fmla="*/ 17 h 20"/>
                <a:gd name="T18" fmla="*/ 41 w 123"/>
                <a:gd name="T19" fmla="*/ 18 h 20"/>
                <a:gd name="T20" fmla="*/ 51 w 123"/>
                <a:gd name="T21" fmla="*/ 19 h 20"/>
                <a:gd name="T22" fmla="*/ 63 w 123"/>
                <a:gd name="T23" fmla="*/ 18 h 20"/>
                <a:gd name="T24" fmla="*/ 76 w 123"/>
                <a:gd name="T25" fmla="*/ 19 h 20"/>
                <a:gd name="T26" fmla="*/ 79 w 123"/>
                <a:gd name="T27" fmla="*/ 18 h 20"/>
                <a:gd name="T28" fmla="*/ 98 w 123"/>
                <a:gd name="T29" fmla="*/ 17 h 20"/>
                <a:gd name="T30" fmla="*/ 105 w 123"/>
                <a:gd name="T31" fmla="*/ 13 h 20"/>
                <a:gd name="T32" fmla="*/ 122 w 123"/>
                <a:gd name="T33" fmla="*/ 14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20"/>
                <a:gd name="T53" fmla="*/ 123 w 123"/>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20">
                  <a:moveTo>
                    <a:pt x="42" y="0"/>
                  </a:moveTo>
                  <a:lnTo>
                    <a:pt x="30" y="1"/>
                  </a:lnTo>
                  <a:lnTo>
                    <a:pt x="21" y="4"/>
                  </a:lnTo>
                  <a:lnTo>
                    <a:pt x="10" y="5"/>
                  </a:lnTo>
                  <a:lnTo>
                    <a:pt x="0" y="10"/>
                  </a:lnTo>
                  <a:lnTo>
                    <a:pt x="6" y="12"/>
                  </a:lnTo>
                  <a:lnTo>
                    <a:pt x="16" y="15"/>
                  </a:lnTo>
                  <a:lnTo>
                    <a:pt x="25" y="17"/>
                  </a:lnTo>
                  <a:lnTo>
                    <a:pt x="31" y="17"/>
                  </a:lnTo>
                  <a:lnTo>
                    <a:pt x="41" y="18"/>
                  </a:lnTo>
                  <a:lnTo>
                    <a:pt x="51" y="19"/>
                  </a:lnTo>
                  <a:lnTo>
                    <a:pt x="63" y="18"/>
                  </a:lnTo>
                  <a:lnTo>
                    <a:pt x="76" y="19"/>
                  </a:lnTo>
                  <a:lnTo>
                    <a:pt x="79" y="18"/>
                  </a:lnTo>
                  <a:lnTo>
                    <a:pt x="98" y="17"/>
                  </a:lnTo>
                  <a:lnTo>
                    <a:pt x="105" y="13"/>
                  </a:lnTo>
                  <a:lnTo>
                    <a:pt x="122" y="14"/>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21693" name="Freeform 335"/>
            <p:cNvSpPr>
              <a:spLocks/>
            </p:cNvSpPr>
            <p:nvPr/>
          </p:nvSpPr>
          <p:spPr bwMode="auto">
            <a:xfrm>
              <a:off x="1961" y="996"/>
              <a:ext cx="20" cy="20"/>
            </a:xfrm>
            <a:custGeom>
              <a:avLst/>
              <a:gdLst>
                <a:gd name="T0" fmla="*/ 13 w 20"/>
                <a:gd name="T1" fmla="*/ 0 h 20"/>
                <a:gd name="T2" fmla="*/ 13 w 20"/>
                <a:gd name="T3" fmla="*/ 2 h 20"/>
                <a:gd name="T4" fmla="*/ 12 w 20"/>
                <a:gd name="T5" fmla="*/ 8 h 20"/>
                <a:gd name="T6" fmla="*/ 11 w 20"/>
                <a:gd name="T7" fmla="*/ 10 h 20"/>
                <a:gd name="T8" fmla="*/ 6 w 20"/>
                <a:gd name="T9" fmla="*/ 10 h 20"/>
                <a:gd name="T10" fmla="*/ 0 w 20"/>
                <a:gd name="T11" fmla="*/ 10 h 20"/>
                <a:gd name="T12" fmla="*/ 5 w 20"/>
                <a:gd name="T13" fmla="*/ 14 h 20"/>
                <a:gd name="T14" fmla="*/ 5 w 20"/>
                <a:gd name="T15" fmla="*/ 18 h 20"/>
                <a:gd name="T16" fmla="*/ 11 w 20"/>
                <a:gd name="T17" fmla="*/ 19 h 20"/>
                <a:gd name="T18" fmla="*/ 15 w 20"/>
                <a:gd name="T19" fmla="*/ 15 h 20"/>
                <a:gd name="T20" fmla="*/ 15 w 20"/>
                <a:gd name="T21" fmla="*/ 12 h 20"/>
                <a:gd name="T22" fmla="*/ 18 w 20"/>
                <a:gd name="T23" fmla="*/ 7 h 20"/>
                <a:gd name="T24" fmla="*/ 18 w 20"/>
                <a:gd name="T25" fmla="*/ 5 h 20"/>
                <a:gd name="T26" fmla="*/ 18 w 20"/>
                <a:gd name="T27" fmla="*/ 2 h 20"/>
                <a:gd name="T28" fmla="*/ 19 w 20"/>
                <a:gd name="T29" fmla="*/ 0 h 20"/>
                <a:gd name="T30" fmla="*/ 13 w 20"/>
                <a:gd name="T31" fmla="*/ 0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20"/>
                <a:gd name="T50" fmla="*/ 20 w 20"/>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20">
                  <a:moveTo>
                    <a:pt x="13" y="0"/>
                  </a:moveTo>
                  <a:lnTo>
                    <a:pt x="13" y="2"/>
                  </a:lnTo>
                  <a:lnTo>
                    <a:pt x="12" y="8"/>
                  </a:lnTo>
                  <a:lnTo>
                    <a:pt x="11" y="10"/>
                  </a:lnTo>
                  <a:lnTo>
                    <a:pt x="6" y="10"/>
                  </a:lnTo>
                  <a:lnTo>
                    <a:pt x="0" y="10"/>
                  </a:lnTo>
                  <a:lnTo>
                    <a:pt x="5" y="14"/>
                  </a:lnTo>
                  <a:lnTo>
                    <a:pt x="5" y="18"/>
                  </a:lnTo>
                  <a:lnTo>
                    <a:pt x="11" y="19"/>
                  </a:lnTo>
                  <a:lnTo>
                    <a:pt x="15" y="15"/>
                  </a:lnTo>
                  <a:lnTo>
                    <a:pt x="15" y="12"/>
                  </a:lnTo>
                  <a:lnTo>
                    <a:pt x="18" y="7"/>
                  </a:lnTo>
                  <a:lnTo>
                    <a:pt x="18" y="5"/>
                  </a:lnTo>
                  <a:lnTo>
                    <a:pt x="18" y="2"/>
                  </a:lnTo>
                  <a:lnTo>
                    <a:pt x="19" y="0"/>
                  </a:lnTo>
                  <a:lnTo>
                    <a:pt x="13"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694" name="Freeform 336"/>
            <p:cNvSpPr>
              <a:spLocks/>
            </p:cNvSpPr>
            <p:nvPr/>
          </p:nvSpPr>
          <p:spPr bwMode="auto">
            <a:xfrm>
              <a:off x="1945" y="1015"/>
              <a:ext cx="123" cy="26"/>
            </a:xfrm>
            <a:custGeom>
              <a:avLst/>
              <a:gdLst>
                <a:gd name="T0" fmla="*/ 105 w 123"/>
                <a:gd name="T1" fmla="*/ 9 h 26"/>
                <a:gd name="T2" fmla="*/ 74 w 123"/>
                <a:gd name="T3" fmla="*/ 10 h 26"/>
                <a:gd name="T4" fmla="*/ 70 w 123"/>
                <a:gd name="T5" fmla="*/ 9 h 26"/>
                <a:gd name="T6" fmla="*/ 63 w 123"/>
                <a:gd name="T7" fmla="*/ 21 h 26"/>
                <a:gd name="T8" fmla="*/ 65 w 123"/>
                <a:gd name="T9" fmla="*/ 21 h 26"/>
                <a:gd name="T10" fmla="*/ 63 w 123"/>
                <a:gd name="T11" fmla="*/ 21 h 26"/>
                <a:gd name="T12" fmla="*/ 63 w 123"/>
                <a:gd name="T13" fmla="*/ 19 h 26"/>
                <a:gd name="T14" fmla="*/ 70 w 123"/>
                <a:gd name="T15" fmla="*/ 9 h 26"/>
                <a:gd name="T16" fmla="*/ 74 w 123"/>
                <a:gd name="T17" fmla="*/ 10 h 26"/>
                <a:gd name="T18" fmla="*/ 100 w 123"/>
                <a:gd name="T19" fmla="*/ 9 h 26"/>
                <a:gd name="T20" fmla="*/ 79 w 123"/>
                <a:gd name="T21" fmla="*/ 0 h 26"/>
                <a:gd name="T22" fmla="*/ 52 w 123"/>
                <a:gd name="T23" fmla="*/ 0 h 26"/>
                <a:gd name="T24" fmla="*/ 50 w 123"/>
                <a:gd name="T25" fmla="*/ 0 h 26"/>
                <a:gd name="T26" fmla="*/ 42 w 123"/>
                <a:gd name="T27" fmla="*/ 4 h 26"/>
                <a:gd name="T28" fmla="*/ 46 w 123"/>
                <a:gd name="T29" fmla="*/ 4 h 26"/>
                <a:gd name="T30" fmla="*/ 48 w 123"/>
                <a:gd name="T31" fmla="*/ 6 h 26"/>
                <a:gd name="T32" fmla="*/ 52 w 123"/>
                <a:gd name="T33" fmla="*/ 8 h 26"/>
                <a:gd name="T34" fmla="*/ 54 w 123"/>
                <a:gd name="T35" fmla="*/ 9 h 26"/>
                <a:gd name="T36" fmla="*/ 29 w 123"/>
                <a:gd name="T37" fmla="*/ 13 h 26"/>
                <a:gd name="T38" fmla="*/ 16 w 123"/>
                <a:gd name="T39" fmla="*/ 14 h 26"/>
                <a:gd name="T40" fmla="*/ 0 w 123"/>
                <a:gd name="T41" fmla="*/ 15 h 26"/>
                <a:gd name="T42" fmla="*/ 5 w 123"/>
                <a:gd name="T43" fmla="*/ 18 h 26"/>
                <a:gd name="T44" fmla="*/ 14 w 123"/>
                <a:gd name="T45" fmla="*/ 21 h 26"/>
                <a:gd name="T46" fmla="*/ 28 w 123"/>
                <a:gd name="T47" fmla="*/ 23 h 26"/>
                <a:gd name="T48" fmla="*/ 40 w 123"/>
                <a:gd name="T49" fmla="*/ 25 h 26"/>
                <a:gd name="T50" fmla="*/ 51 w 123"/>
                <a:gd name="T51" fmla="*/ 25 h 26"/>
                <a:gd name="T52" fmla="*/ 52 w 123"/>
                <a:gd name="T53" fmla="*/ 25 h 26"/>
                <a:gd name="T54" fmla="*/ 75 w 123"/>
                <a:gd name="T55" fmla="*/ 25 h 26"/>
                <a:gd name="T56" fmla="*/ 79 w 123"/>
                <a:gd name="T57" fmla="*/ 24 h 26"/>
                <a:gd name="T58" fmla="*/ 98 w 123"/>
                <a:gd name="T59" fmla="*/ 23 h 26"/>
                <a:gd name="T60" fmla="*/ 105 w 123"/>
                <a:gd name="T61" fmla="*/ 19 h 26"/>
                <a:gd name="T62" fmla="*/ 122 w 123"/>
                <a:gd name="T63" fmla="*/ 20 h 26"/>
                <a:gd name="T64" fmla="*/ 105 w 123"/>
                <a:gd name="T65" fmla="*/ 9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3"/>
                <a:gd name="T100" fmla="*/ 0 h 26"/>
                <a:gd name="T101" fmla="*/ 123 w 123"/>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3" h="26">
                  <a:moveTo>
                    <a:pt x="105" y="9"/>
                  </a:moveTo>
                  <a:lnTo>
                    <a:pt x="74" y="10"/>
                  </a:lnTo>
                  <a:lnTo>
                    <a:pt x="70" y="9"/>
                  </a:lnTo>
                  <a:lnTo>
                    <a:pt x="63" y="21"/>
                  </a:lnTo>
                  <a:lnTo>
                    <a:pt x="65" y="21"/>
                  </a:lnTo>
                  <a:lnTo>
                    <a:pt x="63" y="21"/>
                  </a:lnTo>
                  <a:lnTo>
                    <a:pt x="63" y="19"/>
                  </a:lnTo>
                  <a:lnTo>
                    <a:pt x="70" y="9"/>
                  </a:lnTo>
                  <a:lnTo>
                    <a:pt x="74" y="10"/>
                  </a:lnTo>
                  <a:lnTo>
                    <a:pt x="100" y="9"/>
                  </a:lnTo>
                  <a:lnTo>
                    <a:pt x="79" y="0"/>
                  </a:lnTo>
                  <a:lnTo>
                    <a:pt x="52" y="0"/>
                  </a:lnTo>
                  <a:lnTo>
                    <a:pt x="50" y="0"/>
                  </a:lnTo>
                  <a:lnTo>
                    <a:pt x="42" y="4"/>
                  </a:lnTo>
                  <a:lnTo>
                    <a:pt x="46" y="4"/>
                  </a:lnTo>
                  <a:lnTo>
                    <a:pt x="48" y="6"/>
                  </a:lnTo>
                  <a:lnTo>
                    <a:pt x="52" y="8"/>
                  </a:lnTo>
                  <a:lnTo>
                    <a:pt x="54" y="9"/>
                  </a:lnTo>
                  <a:lnTo>
                    <a:pt x="29" y="13"/>
                  </a:lnTo>
                  <a:lnTo>
                    <a:pt x="16" y="14"/>
                  </a:lnTo>
                  <a:lnTo>
                    <a:pt x="0" y="15"/>
                  </a:lnTo>
                  <a:lnTo>
                    <a:pt x="5" y="18"/>
                  </a:lnTo>
                  <a:lnTo>
                    <a:pt x="14" y="21"/>
                  </a:lnTo>
                  <a:lnTo>
                    <a:pt x="28" y="23"/>
                  </a:lnTo>
                  <a:lnTo>
                    <a:pt x="40" y="25"/>
                  </a:lnTo>
                  <a:lnTo>
                    <a:pt x="51" y="25"/>
                  </a:lnTo>
                  <a:lnTo>
                    <a:pt x="52" y="25"/>
                  </a:lnTo>
                  <a:lnTo>
                    <a:pt x="75" y="25"/>
                  </a:lnTo>
                  <a:lnTo>
                    <a:pt x="79" y="24"/>
                  </a:lnTo>
                  <a:lnTo>
                    <a:pt x="98" y="23"/>
                  </a:lnTo>
                  <a:lnTo>
                    <a:pt x="105" y="19"/>
                  </a:lnTo>
                  <a:lnTo>
                    <a:pt x="122" y="20"/>
                  </a:lnTo>
                  <a:lnTo>
                    <a:pt x="105" y="9"/>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695" name="Freeform 337"/>
            <p:cNvSpPr>
              <a:spLocks/>
            </p:cNvSpPr>
            <p:nvPr/>
          </p:nvSpPr>
          <p:spPr bwMode="auto">
            <a:xfrm>
              <a:off x="1978" y="1007"/>
              <a:ext cx="93" cy="28"/>
            </a:xfrm>
            <a:custGeom>
              <a:avLst/>
              <a:gdLst>
                <a:gd name="T0" fmla="*/ 17 w 93"/>
                <a:gd name="T1" fmla="*/ 0 h 28"/>
                <a:gd name="T2" fmla="*/ 17 w 93"/>
                <a:gd name="T3" fmla="*/ 2 h 28"/>
                <a:gd name="T4" fmla="*/ 16 w 93"/>
                <a:gd name="T5" fmla="*/ 7 h 28"/>
                <a:gd name="T6" fmla="*/ 7 w 93"/>
                <a:gd name="T7" fmla="*/ 7 h 28"/>
                <a:gd name="T8" fmla="*/ 4 w 93"/>
                <a:gd name="T9" fmla="*/ 9 h 28"/>
                <a:gd name="T10" fmla="*/ 0 w 93"/>
                <a:gd name="T11" fmla="*/ 12 h 28"/>
                <a:gd name="T12" fmla="*/ 2 w 93"/>
                <a:gd name="T13" fmla="*/ 12 h 28"/>
                <a:gd name="T14" fmla="*/ 6 w 93"/>
                <a:gd name="T15" fmla="*/ 14 h 28"/>
                <a:gd name="T16" fmla="*/ 16 w 93"/>
                <a:gd name="T17" fmla="*/ 7 h 28"/>
                <a:gd name="T18" fmla="*/ 18 w 93"/>
                <a:gd name="T19" fmla="*/ 7 h 28"/>
                <a:gd name="T20" fmla="*/ 23 w 93"/>
                <a:gd name="T21" fmla="*/ 10 h 28"/>
                <a:gd name="T22" fmla="*/ 67 w 93"/>
                <a:gd name="T23" fmla="*/ 20 h 28"/>
                <a:gd name="T24" fmla="*/ 92 w 93"/>
                <a:gd name="T25" fmla="*/ 27 h 28"/>
                <a:gd name="T26" fmla="*/ 17 w 93"/>
                <a:gd name="T27" fmla="*/ 0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3"/>
                <a:gd name="T43" fmla="*/ 0 h 28"/>
                <a:gd name="T44" fmla="*/ 93 w 93"/>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3" h="28">
                  <a:moveTo>
                    <a:pt x="17" y="0"/>
                  </a:moveTo>
                  <a:lnTo>
                    <a:pt x="17" y="2"/>
                  </a:lnTo>
                  <a:lnTo>
                    <a:pt x="16" y="7"/>
                  </a:lnTo>
                  <a:lnTo>
                    <a:pt x="7" y="7"/>
                  </a:lnTo>
                  <a:lnTo>
                    <a:pt x="4" y="9"/>
                  </a:lnTo>
                  <a:lnTo>
                    <a:pt x="0" y="12"/>
                  </a:lnTo>
                  <a:lnTo>
                    <a:pt x="2" y="12"/>
                  </a:lnTo>
                  <a:lnTo>
                    <a:pt x="6" y="14"/>
                  </a:lnTo>
                  <a:lnTo>
                    <a:pt x="16" y="7"/>
                  </a:lnTo>
                  <a:lnTo>
                    <a:pt x="18" y="7"/>
                  </a:lnTo>
                  <a:lnTo>
                    <a:pt x="23" y="10"/>
                  </a:lnTo>
                  <a:lnTo>
                    <a:pt x="67" y="20"/>
                  </a:lnTo>
                  <a:lnTo>
                    <a:pt x="92" y="27"/>
                  </a:lnTo>
                  <a:lnTo>
                    <a:pt x="17"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696" name="Line 338"/>
            <p:cNvSpPr>
              <a:spLocks noChangeShapeType="1"/>
            </p:cNvSpPr>
            <p:nvPr/>
          </p:nvSpPr>
          <p:spPr bwMode="auto">
            <a:xfrm>
              <a:off x="1974" y="1015"/>
              <a:ext cx="3" cy="0"/>
            </a:xfrm>
            <a:prstGeom prst="line">
              <a:avLst/>
            </a:prstGeom>
            <a:noFill/>
            <a:ln w="12700">
              <a:solidFill>
                <a:srgbClr val="000000"/>
              </a:solidFill>
              <a:round/>
              <a:headEnd/>
              <a:tailEnd/>
            </a:ln>
          </p:spPr>
          <p:txBody>
            <a:bodyPr wrap="none" anchor="ctr"/>
            <a:lstStyle/>
            <a:p>
              <a:endParaRPr lang="en-US"/>
            </a:p>
          </p:txBody>
        </p:sp>
        <p:sp>
          <p:nvSpPr>
            <p:cNvPr id="21697" name="Freeform 339"/>
            <p:cNvSpPr>
              <a:spLocks/>
            </p:cNvSpPr>
            <p:nvPr/>
          </p:nvSpPr>
          <p:spPr bwMode="auto">
            <a:xfrm>
              <a:off x="2042" y="958"/>
              <a:ext cx="126" cy="72"/>
            </a:xfrm>
            <a:custGeom>
              <a:avLst/>
              <a:gdLst>
                <a:gd name="T0" fmla="*/ 125 w 126"/>
                <a:gd name="T1" fmla="*/ 71 h 72"/>
                <a:gd name="T2" fmla="*/ 68 w 126"/>
                <a:gd name="T3" fmla="*/ 53 h 72"/>
                <a:gd name="T4" fmla="*/ 85 w 126"/>
                <a:gd name="T5" fmla="*/ 53 h 72"/>
                <a:gd name="T6" fmla="*/ 85 w 126"/>
                <a:gd name="T7" fmla="*/ 51 h 72"/>
                <a:gd name="T8" fmla="*/ 81 w 126"/>
                <a:gd name="T9" fmla="*/ 47 h 72"/>
                <a:gd name="T10" fmla="*/ 79 w 126"/>
                <a:gd name="T11" fmla="*/ 47 h 72"/>
                <a:gd name="T12" fmla="*/ 76 w 126"/>
                <a:gd name="T13" fmla="*/ 43 h 72"/>
                <a:gd name="T14" fmla="*/ 53 w 126"/>
                <a:gd name="T15" fmla="*/ 42 h 72"/>
                <a:gd name="T16" fmla="*/ 89 w 126"/>
                <a:gd name="T17" fmla="*/ 1 h 72"/>
                <a:gd name="T18" fmla="*/ 69 w 126"/>
                <a:gd name="T19" fmla="*/ 0 h 72"/>
                <a:gd name="T20" fmla="*/ 0 w 126"/>
                <a:gd name="T21" fmla="*/ 37 h 72"/>
                <a:gd name="T22" fmla="*/ 24 w 126"/>
                <a:gd name="T23" fmla="*/ 48 h 72"/>
                <a:gd name="T24" fmla="*/ 40 w 126"/>
                <a:gd name="T25" fmla="*/ 54 h 72"/>
                <a:gd name="T26" fmla="*/ 56 w 126"/>
                <a:gd name="T27" fmla="*/ 53 h 72"/>
                <a:gd name="T28" fmla="*/ 108 w 126"/>
                <a:gd name="T29" fmla="*/ 71 h 72"/>
                <a:gd name="T30" fmla="*/ 125 w 126"/>
                <a:gd name="T31" fmla="*/ 71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6"/>
                <a:gd name="T49" fmla="*/ 0 h 72"/>
                <a:gd name="T50" fmla="*/ 126 w 126"/>
                <a:gd name="T51" fmla="*/ 72 h 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6" h="72">
                  <a:moveTo>
                    <a:pt x="125" y="71"/>
                  </a:moveTo>
                  <a:lnTo>
                    <a:pt x="68" y="53"/>
                  </a:lnTo>
                  <a:lnTo>
                    <a:pt x="85" y="53"/>
                  </a:lnTo>
                  <a:lnTo>
                    <a:pt x="85" y="51"/>
                  </a:lnTo>
                  <a:lnTo>
                    <a:pt x="81" y="47"/>
                  </a:lnTo>
                  <a:lnTo>
                    <a:pt x="79" y="47"/>
                  </a:lnTo>
                  <a:lnTo>
                    <a:pt x="76" y="43"/>
                  </a:lnTo>
                  <a:lnTo>
                    <a:pt x="53" y="42"/>
                  </a:lnTo>
                  <a:lnTo>
                    <a:pt x="89" y="1"/>
                  </a:lnTo>
                  <a:lnTo>
                    <a:pt x="69" y="0"/>
                  </a:lnTo>
                  <a:lnTo>
                    <a:pt x="0" y="37"/>
                  </a:lnTo>
                  <a:lnTo>
                    <a:pt x="24" y="48"/>
                  </a:lnTo>
                  <a:lnTo>
                    <a:pt x="40" y="54"/>
                  </a:lnTo>
                  <a:lnTo>
                    <a:pt x="56" y="53"/>
                  </a:lnTo>
                  <a:lnTo>
                    <a:pt x="108" y="71"/>
                  </a:lnTo>
                  <a:lnTo>
                    <a:pt x="125" y="71"/>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698" name="Freeform 340"/>
            <p:cNvSpPr>
              <a:spLocks/>
            </p:cNvSpPr>
            <p:nvPr/>
          </p:nvSpPr>
          <p:spPr bwMode="auto">
            <a:xfrm>
              <a:off x="1709" y="965"/>
              <a:ext cx="353" cy="33"/>
            </a:xfrm>
            <a:custGeom>
              <a:avLst/>
              <a:gdLst>
                <a:gd name="T0" fmla="*/ 0 w 353"/>
                <a:gd name="T1" fmla="*/ 11 h 33"/>
                <a:gd name="T2" fmla="*/ 22 w 353"/>
                <a:gd name="T3" fmla="*/ 11 h 33"/>
                <a:gd name="T4" fmla="*/ 51 w 353"/>
                <a:gd name="T5" fmla="*/ 5 h 33"/>
                <a:gd name="T6" fmla="*/ 69 w 353"/>
                <a:gd name="T7" fmla="*/ 4 h 33"/>
                <a:gd name="T8" fmla="*/ 115 w 353"/>
                <a:gd name="T9" fmla="*/ 1 h 33"/>
                <a:gd name="T10" fmla="*/ 138 w 353"/>
                <a:gd name="T11" fmla="*/ 0 h 33"/>
                <a:gd name="T12" fmla="*/ 179 w 353"/>
                <a:gd name="T13" fmla="*/ 1 h 33"/>
                <a:gd name="T14" fmla="*/ 227 w 353"/>
                <a:gd name="T15" fmla="*/ 2 h 33"/>
                <a:gd name="T16" fmla="*/ 272 w 353"/>
                <a:gd name="T17" fmla="*/ 8 h 33"/>
                <a:gd name="T18" fmla="*/ 305 w 353"/>
                <a:gd name="T19" fmla="*/ 13 h 33"/>
                <a:gd name="T20" fmla="*/ 329 w 353"/>
                <a:gd name="T21" fmla="*/ 17 h 33"/>
                <a:gd name="T22" fmla="*/ 352 w 353"/>
                <a:gd name="T23" fmla="*/ 21 h 33"/>
                <a:gd name="T24" fmla="*/ 329 w 353"/>
                <a:gd name="T25" fmla="*/ 20 h 33"/>
                <a:gd name="T26" fmla="*/ 313 w 353"/>
                <a:gd name="T27" fmla="*/ 21 h 33"/>
                <a:gd name="T28" fmla="*/ 287 w 353"/>
                <a:gd name="T29" fmla="*/ 23 h 33"/>
                <a:gd name="T30" fmla="*/ 273 w 353"/>
                <a:gd name="T31" fmla="*/ 23 h 33"/>
                <a:gd name="T32" fmla="*/ 248 w 353"/>
                <a:gd name="T33" fmla="*/ 20 h 33"/>
                <a:gd name="T34" fmla="*/ 223 w 353"/>
                <a:gd name="T35" fmla="*/ 17 h 33"/>
                <a:gd name="T36" fmla="*/ 183 w 353"/>
                <a:gd name="T37" fmla="*/ 8 h 33"/>
                <a:gd name="T38" fmla="*/ 163 w 353"/>
                <a:gd name="T39" fmla="*/ 7 h 33"/>
                <a:gd name="T40" fmla="*/ 114 w 353"/>
                <a:gd name="T41" fmla="*/ 8 h 33"/>
                <a:gd name="T42" fmla="*/ 146 w 353"/>
                <a:gd name="T43" fmla="*/ 11 h 33"/>
                <a:gd name="T44" fmla="*/ 162 w 353"/>
                <a:gd name="T45" fmla="*/ 12 h 33"/>
                <a:gd name="T46" fmla="*/ 187 w 353"/>
                <a:gd name="T47" fmla="*/ 17 h 33"/>
                <a:gd name="T48" fmla="*/ 209 w 353"/>
                <a:gd name="T49" fmla="*/ 24 h 33"/>
                <a:gd name="T50" fmla="*/ 224 w 353"/>
                <a:gd name="T51" fmla="*/ 28 h 33"/>
                <a:gd name="T52" fmla="*/ 237 w 353"/>
                <a:gd name="T53" fmla="*/ 28 h 33"/>
                <a:gd name="T54" fmla="*/ 254 w 353"/>
                <a:gd name="T55" fmla="*/ 30 h 33"/>
                <a:gd name="T56" fmla="*/ 276 w 353"/>
                <a:gd name="T57" fmla="*/ 32 h 33"/>
                <a:gd name="T58" fmla="*/ 302 w 353"/>
                <a:gd name="T59" fmla="*/ 28 h 33"/>
                <a:gd name="T60" fmla="*/ 279 w 353"/>
                <a:gd name="T61" fmla="*/ 32 h 33"/>
                <a:gd name="T62" fmla="*/ 264 w 353"/>
                <a:gd name="T63" fmla="*/ 31 h 33"/>
                <a:gd name="T64" fmla="*/ 244 w 353"/>
                <a:gd name="T65" fmla="*/ 28 h 33"/>
                <a:gd name="T66" fmla="*/ 237 w 353"/>
                <a:gd name="T67" fmla="*/ 28 h 33"/>
                <a:gd name="T68" fmla="*/ 219 w 353"/>
                <a:gd name="T69" fmla="*/ 27 h 33"/>
                <a:gd name="T70" fmla="*/ 196 w 353"/>
                <a:gd name="T71" fmla="*/ 23 h 33"/>
                <a:gd name="T72" fmla="*/ 172 w 353"/>
                <a:gd name="T73" fmla="*/ 19 h 33"/>
                <a:gd name="T74" fmla="*/ 142 w 353"/>
                <a:gd name="T75" fmla="*/ 14 h 33"/>
                <a:gd name="T76" fmla="*/ 114 w 353"/>
                <a:gd name="T77" fmla="*/ 11 h 33"/>
                <a:gd name="T78" fmla="*/ 85 w 353"/>
                <a:gd name="T79" fmla="*/ 9 h 33"/>
                <a:gd name="T80" fmla="*/ 44 w 353"/>
                <a:gd name="T81" fmla="*/ 11 h 33"/>
                <a:gd name="T82" fmla="*/ 0 w 353"/>
                <a:gd name="T83" fmla="*/ 11 h 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53"/>
                <a:gd name="T127" fmla="*/ 0 h 33"/>
                <a:gd name="T128" fmla="*/ 353 w 353"/>
                <a:gd name="T129" fmla="*/ 33 h 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53" h="33">
                  <a:moveTo>
                    <a:pt x="0" y="11"/>
                  </a:moveTo>
                  <a:lnTo>
                    <a:pt x="22" y="11"/>
                  </a:lnTo>
                  <a:lnTo>
                    <a:pt x="51" y="5"/>
                  </a:lnTo>
                  <a:lnTo>
                    <a:pt x="69" y="4"/>
                  </a:lnTo>
                  <a:lnTo>
                    <a:pt x="115" y="1"/>
                  </a:lnTo>
                  <a:lnTo>
                    <a:pt x="138" y="0"/>
                  </a:lnTo>
                  <a:lnTo>
                    <a:pt x="179" y="1"/>
                  </a:lnTo>
                  <a:lnTo>
                    <a:pt x="227" y="2"/>
                  </a:lnTo>
                  <a:lnTo>
                    <a:pt x="272" y="8"/>
                  </a:lnTo>
                  <a:lnTo>
                    <a:pt x="305" y="13"/>
                  </a:lnTo>
                  <a:lnTo>
                    <a:pt x="329" y="17"/>
                  </a:lnTo>
                  <a:lnTo>
                    <a:pt x="352" y="21"/>
                  </a:lnTo>
                  <a:lnTo>
                    <a:pt x="329" y="20"/>
                  </a:lnTo>
                  <a:lnTo>
                    <a:pt x="313" y="21"/>
                  </a:lnTo>
                  <a:lnTo>
                    <a:pt x="287" y="23"/>
                  </a:lnTo>
                  <a:lnTo>
                    <a:pt x="273" y="23"/>
                  </a:lnTo>
                  <a:lnTo>
                    <a:pt x="248" y="20"/>
                  </a:lnTo>
                  <a:lnTo>
                    <a:pt x="223" y="17"/>
                  </a:lnTo>
                  <a:lnTo>
                    <a:pt x="183" y="8"/>
                  </a:lnTo>
                  <a:lnTo>
                    <a:pt x="163" y="7"/>
                  </a:lnTo>
                  <a:lnTo>
                    <a:pt x="114" y="8"/>
                  </a:lnTo>
                  <a:lnTo>
                    <a:pt x="146" y="11"/>
                  </a:lnTo>
                  <a:lnTo>
                    <a:pt x="162" y="12"/>
                  </a:lnTo>
                  <a:lnTo>
                    <a:pt x="187" y="17"/>
                  </a:lnTo>
                  <a:lnTo>
                    <a:pt x="209" y="24"/>
                  </a:lnTo>
                  <a:lnTo>
                    <a:pt x="224" y="28"/>
                  </a:lnTo>
                  <a:lnTo>
                    <a:pt x="237" y="28"/>
                  </a:lnTo>
                  <a:lnTo>
                    <a:pt x="254" y="30"/>
                  </a:lnTo>
                  <a:lnTo>
                    <a:pt x="276" y="32"/>
                  </a:lnTo>
                  <a:lnTo>
                    <a:pt x="302" y="28"/>
                  </a:lnTo>
                  <a:lnTo>
                    <a:pt x="279" y="32"/>
                  </a:lnTo>
                  <a:lnTo>
                    <a:pt x="264" y="31"/>
                  </a:lnTo>
                  <a:lnTo>
                    <a:pt x="244" y="28"/>
                  </a:lnTo>
                  <a:lnTo>
                    <a:pt x="237" y="28"/>
                  </a:lnTo>
                  <a:lnTo>
                    <a:pt x="219" y="27"/>
                  </a:lnTo>
                  <a:lnTo>
                    <a:pt x="196" y="23"/>
                  </a:lnTo>
                  <a:lnTo>
                    <a:pt x="172" y="19"/>
                  </a:lnTo>
                  <a:lnTo>
                    <a:pt x="142" y="14"/>
                  </a:lnTo>
                  <a:lnTo>
                    <a:pt x="114" y="11"/>
                  </a:lnTo>
                  <a:lnTo>
                    <a:pt x="85" y="9"/>
                  </a:lnTo>
                  <a:lnTo>
                    <a:pt x="44" y="11"/>
                  </a:lnTo>
                  <a:lnTo>
                    <a:pt x="0" y="11"/>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699" name="Freeform 341"/>
            <p:cNvSpPr>
              <a:spLocks/>
            </p:cNvSpPr>
            <p:nvPr/>
          </p:nvSpPr>
          <p:spPr bwMode="auto">
            <a:xfrm>
              <a:off x="2006" y="990"/>
              <a:ext cx="45" cy="20"/>
            </a:xfrm>
            <a:custGeom>
              <a:avLst/>
              <a:gdLst>
                <a:gd name="T0" fmla="*/ 0 w 45"/>
                <a:gd name="T1" fmla="*/ 4 h 20"/>
                <a:gd name="T2" fmla="*/ 25 w 45"/>
                <a:gd name="T3" fmla="*/ 2 h 20"/>
                <a:gd name="T4" fmla="*/ 32 w 45"/>
                <a:gd name="T5" fmla="*/ 0 h 20"/>
                <a:gd name="T6" fmla="*/ 44 w 45"/>
                <a:gd name="T7" fmla="*/ 5 h 20"/>
                <a:gd name="T8" fmla="*/ 34 w 45"/>
                <a:gd name="T9" fmla="*/ 19 h 20"/>
                <a:gd name="T10" fmla="*/ 27 w 45"/>
                <a:gd name="T11" fmla="*/ 10 h 20"/>
                <a:gd name="T12" fmla="*/ 25 w 45"/>
                <a:gd name="T13" fmla="*/ 12 h 20"/>
                <a:gd name="T14" fmla="*/ 0 w 45"/>
                <a:gd name="T15" fmla="*/ 4 h 20"/>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20"/>
                <a:gd name="T26" fmla="*/ 45 w 45"/>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20">
                  <a:moveTo>
                    <a:pt x="0" y="4"/>
                  </a:moveTo>
                  <a:lnTo>
                    <a:pt x="25" y="2"/>
                  </a:lnTo>
                  <a:lnTo>
                    <a:pt x="32" y="0"/>
                  </a:lnTo>
                  <a:lnTo>
                    <a:pt x="44" y="5"/>
                  </a:lnTo>
                  <a:lnTo>
                    <a:pt x="34" y="19"/>
                  </a:lnTo>
                  <a:lnTo>
                    <a:pt x="27" y="10"/>
                  </a:lnTo>
                  <a:lnTo>
                    <a:pt x="25" y="12"/>
                  </a:lnTo>
                  <a:lnTo>
                    <a:pt x="0" y="4"/>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700" name="Freeform 342"/>
            <p:cNvSpPr>
              <a:spLocks/>
            </p:cNvSpPr>
            <p:nvPr/>
          </p:nvSpPr>
          <p:spPr bwMode="auto">
            <a:xfrm>
              <a:off x="2019" y="937"/>
              <a:ext cx="64" cy="52"/>
            </a:xfrm>
            <a:custGeom>
              <a:avLst/>
              <a:gdLst>
                <a:gd name="T0" fmla="*/ 44 w 64"/>
                <a:gd name="T1" fmla="*/ 51 h 52"/>
                <a:gd name="T2" fmla="*/ 24 w 64"/>
                <a:gd name="T3" fmla="*/ 44 h 52"/>
                <a:gd name="T4" fmla="*/ 0 w 64"/>
                <a:gd name="T5" fmla="*/ 39 h 52"/>
                <a:gd name="T6" fmla="*/ 42 w 64"/>
                <a:gd name="T7" fmla="*/ 0 h 52"/>
                <a:gd name="T8" fmla="*/ 63 w 64"/>
                <a:gd name="T9" fmla="*/ 1 h 52"/>
                <a:gd name="T10" fmla="*/ 51 w 64"/>
                <a:gd name="T11" fmla="*/ 44 h 52"/>
                <a:gd name="T12" fmla="*/ 44 w 64"/>
                <a:gd name="T13" fmla="*/ 51 h 52"/>
                <a:gd name="T14" fmla="*/ 0 60000 65536"/>
                <a:gd name="T15" fmla="*/ 0 60000 65536"/>
                <a:gd name="T16" fmla="*/ 0 60000 65536"/>
                <a:gd name="T17" fmla="*/ 0 60000 65536"/>
                <a:gd name="T18" fmla="*/ 0 60000 65536"/>
                <a:gd name="T19" fmla="*/ 0 60000 65536"/>
                <a:gd name="T20" fmla="*/ 0 60000 65536"/>
                <a:gd name="T21" fmla="*/ 0 w 64"/>
                <a:gd name="T22" fmla="*/ 0 h 52"/>
                <a:gd name="T23" fmla="*/ 64 w 64"/>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52">
                  <a:moveTo>
                    <a:pt x="44" y="51"/>
                  </a:moveTo>
                  <a:lnTo>
                    <a:pt x="24" y="44"/>
                  </a:lnTo>
                  <a:lnTo>
                    <a:pt x="0" y="39"/>
                  </a:lnTo>
                  <a:lnTo>
                    <a:pt x="42" y="0"/>
                  </a:lnTo>
                  <a:lnTo>
                    <a:pt x="63" y="1"/>
                  </a:lnTo>
                  <a:lnTo>
                    <a:pt x="51" y="44"/>
                  </a:lnTo>
                  <a:lnTo>
                    <a:pt x="44" y="51"/>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701" name="Freeform 343"/>
            <p:cNvSpPr>
              <a:spLocks/>
            </p:cNvSpPr>
            <p:nvPr/>
          </p:nvSpPr>
          <p:spPr bwMode="auto">
            <a:xfrm>
              <a:off x="1754" y="966"/>
              <a:ext cx="20" cy="20"/>
            </a:xfrm>
            <a:custGeom>
              <a:avLst/>
              <a:gdLst>
                <a:gd name="T0" fmla="*/ 0 w 20"/>
                <a:gd name="T1" fmla="*/ 10 h 20"/>
                <a:gd name="T2" fmla="*/ 19 w 20"/>
                <a:gd name="T3" fmla="*/ 0 h 20"/>
                <a:gd name="T4" fmla="*/ 18 w 20"/>
                <a:gd name="T5" fmla="*/ 19 h 20"/>
                <a:gd name="T6" fmla="*/ 10 w 20"/>
                <a:gd name="T7" fmla="*/ 5 h 20"/>
                <a:gd name="T8" fmla="*/ 0 w 20"/>
                <a:gd name="T9" fmla="*/ 10 h 20"/>
                <a:gd name="T10" fmla="*/ 0 60000 65536"/>
                <a:gd name="T11" fmla="*/ 0 60000 65536"/>
                <a:gd name="T12" fmla="*/ 0 60000 65536"/>
                <a:gd name="T13" fmla="*/ 0 60000 65536"/>
                <a:gd name="T14" fmla="*/ 0 60000 65536"/>
                <a:gd name="T15" fmla="*/ 0 w 20"/>
                <a:gd name="T16" fmla="*/ 0 h 20"/>
                <a:gd name="T17" fmla="*/ 20 w 20"/>
                <a:gd name="T18" fmla="*/ 20 h 20"/>
              </a:gdLst>
              <a:ahLst/>
              <a:cxnLst>
                <a:cxn ang="T10">
                  <a:pos x="T0" y="T1"/>
                </a:cxn>
                <a:cxn ang="T11">
                  <a:pos x="T2" y="T3"/>
                </a:cxn>
                <a:cxn ang="T12">
                  <a:pos x="T4" y="T5"/>
                </a:cxn>
                <a:cxn ang="T13">
                  <a:pos x="T6" y="T7"/>
                </a:cxn>
                <a:cxn ang="T14">
                  <a:pos x="T8" y="T9"/>
                </a:cxn>
              </a:cxnLst>
              <a:rect l="T15" t="T16" r="T17" b="T18"/>
              <a:pathLst>
                <a:path w="20" h="20">
                  <a:moveTo>
                    <a:pt x="0" y="10"/>
                  </a:moveTo>
                  <a:lnTo>
                    <a:pt x="19" y="0"/>
                  </a:lnTo>
                  <a:lnTo>
                    <a:pt x="18" y="19"/>
                  </a:lnTo>
                  <a:lnTo>
                    <a:pt x="10" y="5"/>
                  </a:lnTo>
                  <a:lnTo>
                    <a:pt x="0" y="1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702" name="Freeform 344"/>
            <p:cNvSpPr>
              <a:spLocks/>
            </p:cNvSpPr>
            <p:nvPr/>
          </p:nvSpPr>
          <p:spPr bwMode="auto">
            <a:xfrm>
              <a:off x="1790" y="990"/>
              <a:ext cx="20" cy="20"/>
            </a:xfrm>
            <a:custGeom>
              <a:avLst/>
              <a:gdLst>
                <a:gd name="T0" fmla="*/ 1 w 20"/>
                <a:gd name="T1" fmla="*/ 0 h 20"/>
                <a:gd name="T2" fmla="*/ 0 w 20"/>
                <a:gd name="T3" fmla="*/ 19 h 20"/>
                <a:gd name="T4" fmla="*/ 6 w 20"/>
                <a:gd name="T5" fmla="*/ 11 h 20"/>
                <a:gd name="T6" fmla="*/ 13 w 20"/>
                <a:gd name="T7" fmla="*/ 11 h 20"/>
                <a:gd name="T8" fmla="*/ 19 w 20"/>
                <a:gd name="T9" fmla="*/ 4 h 20"/>
                <a:gd name="T10" fmla="*/ 13 w 20"/>
                <a:gd name="T11" fmla="*/ 11 h 20"/>
                <a:gd name="T12" fmla="*/ 6 w 20"/>
                <a:gd name="T13" fmla="*/ 11 h 20"/>
                <a:gd name="T14" fmla="*/ 7 w 20"/>
                <a:gd name="T15" fmla="*/ 0 h 20"/>
                <a:gd name="T16" fmla="*/ 1 w 20"/>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0"/>
                <a:gd name="T29" fmla="*/ 20 w 20"/>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0">
                  <a:moveTo>
                    <a:pt x="1" y="0"/>
                  </a:moveTo>
                  <a:lnTo>
                    <a:pt x="0" y="19"/>
                  </a:lnTo>
                  <a:lnTo>
                    <a:pt x="6" y="11"/>
                  </a:lnTo>
                  <a:lnTo>
                    <a:pt x="13" y="11"/>
                  </a:lnTo>
                  <a:lnTo>
                    <a:pt x="19" y="4"/>
                  </a:lnTo>
                  <a:lnTo>
                    <a:pt x="13" y="11"/>
                  </a:lnTo>
                  <a:lnTo>
                    <a:pt x="6" y="11"/>
                  </a:lnTo>
                  <a:lnTo>
                    <a:pt x="7" y="0"/>
                  </a:lnTo>
                  <a:lnTo>
                    <a:pt x="1"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703" name="Freeform 345"/>
            <p:cNvSpPr>
              <a:spLocks/>
            </p:cNvSpPr>
            <p:nvPr/>
          </p:nvSpPr>
          <p:spPr bwMode="auto">
            <a:xfrm>
              <a:off x="1823" y="951"/>
              <a:ext cx="89" cy="21"/>
            </a:xfrm>
            <a:custGeom>
              <a:avLst/>
              <a:gdLst>
                <a:gd name="T0" fmla="*/ 0 w 89"/>
                <a:gd name="T1" fmla="*/ 11 h 21"/>
                <a:gd name="T2" fmla="*/ 0 w 89"/>
                <a:gd name="T3" fmla="*/ 15 h 21"/>
                <a:gd name="T4" fmla="*/ 2 w 89"/>
                <a:gd name="T5" fmla="*/ 15 h 21"/>
                <a:gd name="T6" fmla="*/ 8 w 89"/>
                <a:gd name="T7" fmla="*/ 18 h 21"/>
                <a:gd name="T8" fmla="*/ 14 w 89"/>
                <a:gd name="T9" fmla="*/ 16 h 21"/>
                <a:gd name="T10" fmla="*/ 24 w 89"/>
                <a:gd name="T11" fmla="*/ 16 h 21"/>
                <a:gd name="T12" fmla="*/ 37 w 89"/>
                <a:gd name="T13" fmla="*/ 18 h 21"/>
                <a:gd name="T14" fmla="*/ 54 w 89"/>
                <a:gd name="T15" fmla="*/ 20 h 21"/>
                <a:gd name="T16" fmla="*/ 60 w 89"/>
                <a:gd name="T17" fmla="*/ 18 h 21"/>
                <a:gd name="T18" fmla="*/ 74 w 89"/>
                <a:gd name="T19" fmla="*/ 15 h 21"/>
                <a:gd name="T20" fmla="*/ 82 w 89"/>
                <a:gd name="T21" fmla="*/ 13 h 21"/>
                <a:gd name="T22" fmla="*/ 88 w 89"/>
                <a:gd name="T23" fmla="*/ 13 h 21"/>
                <a:gd name="T24" fmla="*/ 88 w 89"/>
                <a:gd name="T25" fmla="*/ 9 h 21"/>
                <a:gd name="T26" fmla="*/ 59 w 89"/>
                <a:gd name="T27" fmla="*/ 11 h 21"/>
                <a:gd name="T28" fmla="*/ 59 w 89"/>
                <a:gd name="T29" fmla="*/ 8 h 21"/>
                <a:gd name="T30" fmla="*/ 59 w 89"/>
                <a:gd name="T31" fmla="*/ 3 h 21"/>
                <a:gd name="T32" fmla="*/ 49 w 89"/>
                <a:gd name="T33" fmla="*/ 3 h 21"/>
                <a:gd name="T34" fmla="*/ 49 w 89"/>
                <a:gd name="T35" fmla="*/ 6 h 21"/>
                <a:gd name="T36" fmla="*/ 49 w 89"/>
                <a:gd name="T37" fmla="*/ 3 h 21"/>
                <a:gd name="T38" fmla="*/ 46 w 89"/>
                <a:gd name="T39" fmla="*/ 1 h 21"/>
                <a:gd name="T40" fmla="*/ 43 w 89"/>
                <a:gd name="T41" fmla="*/ 3 h 21"/>
                <a:gd name="T42" fmla="*/ 42 w 89"/>
                <a:gd name="T43" fmla="*/ 6 h 21"/>
                <a:gd name="T44" fmla="*/ 39 w 89"/>
                <a:gd name="T45" fmla="*/ 9 h 21"/>
                <a:gd name="T46" fmla="*/ 39 w 89"/>
                <a:gd name="T47" fmla="*/ 13 h 21"/>
                <a:gd name="T48" fmla="*/ 35 w 89"/>
                <a:gd name="T49" fmla="*/ 15 h 21"/>
                <a:gd name="T50" fmla="*/ 33 w 89"/>
                <a:gd name="T51" fmla="*/ 8 h 21"/>
                <a:gd name="T52" fmla="*/ 33 w 89"/>
                <a:gd name="T53" fmla="*/ 5 h 21"/>
                <a:gd name="T54" fmla="*/ 30 w 89"/>
                <a:gd name="T55" fmla="*/ 0 h 21"/>
                <a:gd name="T56" fmla="*/ 27 w 89"/>
                <a:gd name="T57" fmla="*/ 0 h 21"/>
                <a:gd name="T58" fmla="*/ 24 w 89"/>
                <a:gd name="T59" fmla="*/ 0 h 21"/>
                <a:gd name="T60" fmla="*/ 23 w 89"/>
                <a:gd name="T61" fmla="*/ 3 h 21"/>
                <a:gd name="T62" fmla="*/ 23 w 89"/>
                <a:gd name="T63" fmla="*/ 6 h 21"/>
                <a:gd name="T64" fmla="*/ 23 w 89"/>
                <a:gd name="T65" fmla="*/ 3 h 21"/>
                <a:gd name="T66" fmla="*/ 27 w 89"/>
                <a:gd name="T67" fmla="*/ 3 h 21"/>
                <a:gd name="T68" fmla="*/ 29 w 89"/>
                <a:gd name="T69" fmla="*/ 5 h 21"/>
                <a:gd name="T70" fmla="*/ 33 w 89"/>
                <a:gd name="T71" fmla="*/ 8 h 21"/>
                <a:gd name="T72" fmla="*/ 33 w 89"/>
                <a:gd name="T73" fmla="*/ 11 h 21"/>
                <a:gd name="T74" fmla="*/ 31 w 89"/>
                <a:gd name="T75" fmla="*/ 15 h 21"/>
                <a:gd name="T76" fmla="*/ 22 w 89"/>
                <a:gd name="T77" fmla="*/ 10 h 21"/>
                <a:gd name="T78" fmla="*/ 6 w 89"/>
                <a:gd name="T79" fmla="*/ 9 h 21"/>
                <a:gd name="T80" fmla="*/ 0 w 89"/>
                <a:gd name="T81" fmla="*/ 11 h 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9"/>
                <a:gd name="T124" fmla="*/ 0 h 21"/>
                <a:gd name="T125" fmla="*/ 89 w 89"/>
                <a:gd name="T126" fmla="*/ 21 h 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9" h="21">
                  <a:moveTo>
                    <a:pt x="0" y="11"/>
                  </a:moveTo>
                  <a:lnTo>
                    <a:pt x="0" y="15"/>
                  </a:lnTo>
                  <a:lnTo>
                    <a:pt x="2" y="15"/>
                  </a:lnTo>
                  <a:lnTo>
                    <a:pt x="8" y="18"/>
                  </a:lnTo>
                  <a:lnTo>
                    <a:pt x="14" y="16"/>
                  </a:lnTo>
                  <a:lnTo>
                    <a:pt x="24" y="16"/>
                  </a:lnTo>
                  <a:lnTo>
                    <a:pt x="37" y="18"/>
                  </a:lnTo>
                  <a:lnTo>
                    <a:pt x="54" y="20"/>
                  </a:lnTo>
                  <a:lnTo>
                    <a:pt x="60" y="18"/>
                  </a:lnTo>
                  <a:lnTo>
                    <a:pt x="74" y="15"/>
                  </a:lnTo>
                  <a:lnTo>
                    <a:pt x="82" y="13"/>
                  </a:lnTo>
                  <a:lnTo>
                    <a:pt x="88" y="13"/>
                  </a:lnTo>
                  <a:lnTo>
                    <a:pt x="88" y="9"/>
                  </a:lnTo>
                  <a:lnTo>
                    <a:pt x="59" y="11"/>
                  </a:lnTo>
                  <a:lnTo>
                    <a:pt x="59" y="8"/>
                  </a:lnTo>
                  <a:lnTo>
                    <a:pt x="59" y="3"/>
                  </a:lnTo>
                  <a:lnTo>
                    <a:pt x="49" y="3"/>
                  </a:lnTo>
                  <a:lnTo>
                    <a:pt x="49" y="6"/>
                  </a:lnTo>
                  <a:lnTo>
                    <a:pt x="49" y="3"/>
                  </a:lnTo>
                  <a:lnTo>
                    <a:pt x="46" y="1"/>
                  </a:lnTo>
                  <a:lnTo>
                    <a:pt x="43" y="3"/>
                  </a:lnTo>
                  <a:lnTo>
                    <a:pt x="42" y="6"/>
                  </a:lnTo>
                  <a:lnTo>
                    <a:pt x="39" y="9"/>
                  </a:lnTo>
                  <a:lnTo>
                    <a:pt x="39" y="13"/>
                  </a:lnTo>
                  <a:lnTo>
                    <a:pt x="35" y="15"/>
                  </a:lnTo>
                  <a:lnTo>
                    <a:pt x="33" y="8"/>
                  </a:lnTo>
                  <a:lnTo>
                    <a:pt x="33" y="5"/>
                  </a:lnTo>
                  <a:lnTo>
                    <a:pt x="30" y="0"/>
                  </a:lnTo>
                  <a:lnTo>
                    <a:pt x="27" y="0"/>
                  </a:lnTo>
                  <a:lnTo>
                    <a:pt x="24" y="0"/>
                  </a:lnTo>
                  <a:lnTo>
                    <a:pt x="23" y="3"/>
                  </a:lnTo>
                  <a:lnTo>
                    <a:pt x="23" y="6"/>
                  </a:lnTo>
                  <a:lnTo>
                    <a:pt x="23" y="3"/>
                  </a:lnTo>
                  <a:lnTo>
                    <a:pt x="27" y="3"/>
                  </a:lnTo>
                  <a:lnTo>
                    <a:pt x="29" y="5"/>
                  </a:lnTo>
                  <a:lnTo>
                    <a:pt x="33" y="8"/>
                  </a:lnTo>
                  <a:lnTo>
                    <a:pt x="33" y="11"/>
                  </a:lnTo>
                  <a:lnTo>
                    <a:pt x="31" y="15"/>
                  </a:lnTo>
                  <a:lnTo>
                    <a:pt x="22" y="10"/>
                  </a:lnTo>
                  <a:lnTo>
                    <a:pt x="6" y="9"/>
                  </a:lnTo>
                  <a:lnTo>
                    <a:pt x="0" y="11"/>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704" name="Freeform 346"/>
            <p:cNvSpPr>
              <a:spLocks/>
            </p:cNvSpPr>
            <p:nvPr/>
          </p:nvSpPr>
          <p:spPr bwMode="auto">
            <a:xfrm>
              <a:off x="1858" y="954"/>
              <a:ext cx="42" cy="20"/>
            </a:xfrm>
            <a:custGeom>
              <a:avLst/>
              <a:gdLst>
                <a:gd name="T0" fmla="*/ 0 w 42"/>
                <a:gd name="T1" fmla="*/ 0 h 20"/>
                <a:gd name="T2" fmla="*/ 2 w 42"/>
                <a:gd name="T3" fmla="*/ 0 h 20"/>
                <a:gd name="T4" fmla="*/ 10 w 42"/>
                <a:gd name="T5" fmla="*/ 1 h 20"/>
                <a:gd name="T6" fmla="*/ 19 w 42"/>
                <a:gd name="T7" fmla="*/ 2 h 20"/>
                <a:gd name="T8" fmla="*/ 29 w 42"/>
                <a:gd name="T9" fmla="*/ 8 h 20"/>
                <a:gd name="T10" fmla="*/ 41 w 42"/>
                <a:gd name="T11" fmla="*/ 19 h 20"/>
                <a:gd name="T12" fmla="*/ 29 w 42"/>
                <a:gd name="T13" fmla="*/ 8 h 20"/>
                <a:gd name="T14" fmla="*/ 19 w 42"/>
                <a:gd name="T15" fmla="*/ 2 h 20"/>
                <a:gd name="T16" fmla="*/ 10 w 42"/>
                <a:gd name="T17" fmla="*/ 1 h 20"/>
                <a:gd name="T18" fmla="*/ 2 w 42"/>
                <a:gd name="T19" fmla="*/ 0 h 20"/>
                <a:gd name="T20" fmla="*/ 0 w 42"/>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20"/>
                <a:gd name="T35" fmla="*/ 42 w 42"/>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20">
                  <a:moveTo>
                    <a:pt x="0" y="0"/>
                  </a:moveTo>
                  <a:lnTo>
                    <a:pt x="2" y="0"/>
                  </a:lnTo>
                  <a:lnTo>
                    <a:pt x="10" y="1"/>
                  </a:lnTo>
                  <a:lnTo>
                    <a:pt x="19" y="2"/>
                  </a:lnTo>
                  <a:lnTo>
                    <a:pt x="29" y="8"/>
                  </a:lnTo>
                  <a:lnTo>
                    <a:pt x="41" y="19"/>
                  </a:lnTo>
                  <a:lnTo>
                    <a:pt x="29" y="8"/>
                  </a:lnTo>
                  <a:lnTo>
                    <a:pt x="19" y="2"/>
                  </a:lnTo>
                  <a:lnTo>
                    <a:pt x="10" y="1"/>
                  </a:lnTo>
                  <a:lnTo>
                    <a:pt x="2" y="0"/>
                  </a:lnTo>
                  <a:lnTo>
                    <a:pt x="0"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705" name="Freeform 347"/>
            <p:cNvSpPr>
              <a:spLocks/>
            </p:cNvSpPr>
            <p:nvPr/>
          </p:nvSpPr>
          <p:spPr bwMode="auto">
            <a:xfrm>
              <a:off x="1868" y="997"/>
              <a:ext cx="20" cy="21"/>
            </a:xfrm>
            <a:custGeom>
              <a:avLst/>
              <a:gdLst>
                <a:gd name="T0" fmla="*/ 2 w 20"/>
                <a:gd name="T1" fmla="*/ 0 h 21"/>
                <a:gd name="T2" fmla="*/ 0 w 20"/>
                <a:gd name="T3" fmla="*/ 20 h 21"/>
                <a:gd name="T4" fmla="*/ 19 w 20"/>
                <a:gd name="T5" fmla="*/ 6 h 21"/>
                <a:gd name="T6" fmla="*/ 2 w 20"/>
                <a:gd name="T7" fmla="*/ 0 h 21"/>
                <a:gd name="T8" fmla="*/ 0 60000 65536"/>
                <a:gd name="T9" fmla="*/ 0 60000 65536"/>
                <a:gd name="T10" fmla="*/ 0 60000 65536"/>
                <a:gd name="T11" fmla="*/ 0 60000 65536"/>
                <a:gd name="T12" fmla="*/ 0 w 20"/>
                <a:gd name="T13" fmla="*/ 0 h 21"/>
                <a:gd name="T14" fmla="*/ 20 w 20"/>
                <a:gd name="T15" fmla="*/ 21 h 21"/>
              </a:gdLst>
              <a:ahLst/>
              <a:cxnLst>
                <a:cxn ang="T8">
                  <a:pos x="T0" y="T1"/>
                </a:cxn>
                <a:cxn ang="T9">
                  <a:pos x="T2" y="T3"/>
                </a:cxn>
                <a:cxn ang="T10">
                  <a:pos x="T4" y="T5"/>
                </a:cxn>
                <a:cxn ang="T11">
                  <a:pos x="T6" y="T7"/>
                </a:cxn>
              </a:cxnLst>
              <a:rect l="T12" t="T13" r="T14" b="T15"/>
              <a:pathLst>
                <a:path w="20" h="21">
                  <a:moveTo>
                    <a:pt x="2" y="0"/>
                  </a:moveTo>
                  <a:lnTo>
                    <a:pt x="0" y="20"/>
                  </a:lnTo>
                  <a:lnTo>
                    <a:pt x="19" y="6"/>
                  </a:lnTo>
                  <a:lnTo>
                    <a:pt x="2"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706" name="Freeform 348"/>
            <p:cNvSpPr>
              <a:spLocks/>
            </p:cNvSpPr>
            <p:nvPr/>
          </p:nvSpPr>
          <p:spPr bwMode="auto">
            <a:xfrm>
              <a:off x="1973" y="965"/>
              <a:ext cx="20" cy="20"/>
            </a:xfrm>
            <a:custGeom>
              <a:avLst/>
              <a:gdLst>
                <a:gd name="T0" fmla="*/ 0 w 20"/>
                <a:gd name="T1" fmla="*/ 17 h 20"/>
                <a:gd name="T2" fmla="*/ 2 w 20"/>
                <a:gd name="T3" fmla="*/ 0 h 20"/>
                <a:gd name="T4" fmla="*/ 19 w 20"/>
                <a:gd name="T5" fmla="*/ 10 h 20"/>
                <a:gd name="T6" fmla="*/ 19 w 20"/>
                <a:gd name="T7" fmla="*/ 19 h 20"/>
                <a:gd name="T8" fmla="*/ 0 w 20"/>
                <a:gd name="T9" fmla="*/ 17 h 20"/>
                <a:gd name="T10" fmla="*/ 0 60000 65536"/>
                <a:gd name="T11" fmla="*/ 0 60000 65536"/>
                <a:gd name="T12" fmla="*/ 0 60000 65536"/>
                <a:gd name="T13" fmla="*/ 0 60000 65536"/>
                <a:gd name="T14" fmla="*/ 0 60000 65536"/>
                <a:gd name="T15" fmla="*/ 0 w 20"/>
                <a:gd name="T16" fmla="*/ 0 h 20"/>
                <a:gd name="T17" fmla="*/ 20 w 20"/>
                <a:gd name="T18" fmla="*/ 20 h 20"/>
              </a:gdLst>
              <a:ahLst/>
              <a:cxnLst>
                <a:cxn ang="T10">
                  <a:pos x="T0" y="T1"/>
                </a:cxn>
                <a:cxn ang="T11">
                  <a:pos x="T2" y="T3"/>
                </a:cxn>
                <a:cxn ang="T12">
                  <a:pos x="T4" y="T5"/>
                </a:cxn>
                <a:cxn ang="T13">
                  <a:pos x="T6" y="T7"/>
                </a:cxn>
                <a:cxn ang="T14">
                  <a:pos x="T8" y="T9"/>
                </a:cxn>
              </a:cxnLst>
              <a:rect l="T15" t="T16" r="T17" b="T18"/>
              <a:pathLst>
                <a:path w="20" h="20">
                  <a:moveTo>
                    <a:pt x="0" y="17"/>
                  </a:moveTo>
                  <a:lnTo>
                    <a:pt x="2" y="0"/>
                  </a:lnTo>
                  <a:lnTo>
                    <a:pt x="19" y="10"/>
                  </a:lnTo>
                  <a:lnTo>
                    <a:pt x="19" y="19"/>
                  </a:lnTo>
                  <a:lnTo>
                    <a:pt x="0" y="17"/>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707" name="Freeform 349"/>
            <p:cNvSpPr>
              <a:spLocks/>
            </p:cNvSpPr>
            <p:nvPr/>
          </p:nvSpPr>
          <p:spPr bwMode="auto">
            <a:xfrm>
              <a:off x="1985" y="966"/>
              <a:ext cx="20" cy="20"/>
            </a:xfrm>
            <a:custGeom>
              <a:avLst/>
              <a:gdLst>
                <a:gd name="T0" fmla="*/ 0 w 20"/>
                <a:gd name="T1" fmla="*/ 0 h 20"/>
                <a:gd name="T2" fmla="*/ 4 w 20"/>
                <a:gd name="T3" fmla="*/ 5 h 20"/>
                <a:gd name="T4" fmla="*/ 14 w 20"/>
                <a:gd name="T5" fmla="*/ 18 h 20"/>
                <a:gd name="T6" fmla="*/ 19 w 20"/>
                <a:gd name="T7" fmla="*/ 19 h 20"/>
                <a:gd name="T8" fmla="*/ 4 w 20"/>
                <a:gd name="T9" fmla="*/ 5 h 20"/>
                <a:gd name="T10" fmla="*/ 4 w 20"/>
                <a:gd name="T11" fmla="*/ 1 h 20"/>
                <a:gd name="T12" fmla="*/ 0 w 20"/>
                <a:gd name="T13" fmla="*/ 0 h 20"/>
                <a:gd name="T14" fmla="*/ 0 60000 65536"/>
                <a:gd name="T15" fmla="*/ 0 60000 65536"/>
                <a:gd name="T16" fmla="*/ 0 60000 65536"/>
                <a:gd name="T17" fmla="*/ 0 60000 65536"/>
                <a:gd name="T18" fmla="*/ 0 60000 65536"/>
                <a:gd name="T19" fmla="*/ 0 60000 65536"/>
                <a:gd name="T20" fmla="*/ 0 60000 65536"/>
                <a:gd name="T21" fmla="*/ 0 w 20"/>
                <a:gd name="T22" fmla="*/ 0 h 20"/>
                <a:gd name="T23" fmla="*/ 20 w 20"/>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0">
                  <a:moveTo>
                    <a:pt x="0" y="0"/>
                  </a:moveTo>
                  <a:lnTo>
                    <a:pt x="4" y="5"/>
                  </a:lnTo>
                  <a:lnTo>
                    <a:pt x="14" y="18"/>
                  </a:lnTo>
                  <a:lnTo>
                    <a:pt x="19" y="19"/>
                  </a:lnTo>
                  <a:lnTo>
                    <a:pt x="4" y="5"/>
                  </a:lnTo>
                  <a:lnTo>
                    <a:pt x="4" y="1"/>
                  </a:lnTo>
                  <a:lnTo>
                    <a:pt x="0"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708" name="Freeform 350"/>
            <p:cNvSpPr>
              <a:spLocks/>
            </p:cNvSpPr>
            <p:nvPr/>
          </p:nvSpPr>
          <p:spPr bwMode="auto">
            <a:xfrm>
              <a:off x="1759" y="962"/>
              <a:ext cx="20" cy="26"/>
            </a:xfrm>
            <a:custGeom>
              <a:avLst/>
              <a:gdLst>
                <a:gd name="T0" fmla="*/ 0 w 20"/>
                <a:gd name="T1" fmla="*/ 0 h 26"/>
                <a:gd name="T2" fmla="*/ 19 w 20"/>
                <a:gd name="T3" fmla="*/ 4 h 26"/>
                <a:gd name="T4" fmla="*/ 19 w 20"/>
                <a:gd name="T5" fmla="*/ 9 h 26"/>
                <a:gd name="T6" fmla="*/ 17 w 20"/>
                <a:gd name="T7" fmla="*/ 14 h 26"/>
                <a:gd name="T8" fmla="*/ 15 w 20"/>
                <a:gd name="T9" fmla="*/ 23 h 26"/>
                <a:gd name="T10" fmla="*/ 2 w 20"/>
                <a:gd name="T11" fmla="*/ 25 h 26"/>
                <a:gd name="T12" fmla="*/ 0 60000 65536"/>
                <a:gd name="T13" fmla="*/ 0 60000 65536"/>
                <a:gd name="T14" fmla="*/ 0 60000 65536"/>
                <a:gd name="T15" fmla="*/ 0 60000 65536"/>
                <a:gd name="T16" fmla="*/ 0 60000 65536"/>
                <a:gd name="T17" fmla="*/ 0 60000 65536"/>
                <a:gd name="T18" fmla="*/ 0 w 20"/>
                <a:gd name="T19" fmla="*/ 0 h 26"/>
                <a:gd name="T20" fmla="*/ 20 w 20"/>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0" h="26">
                  <a:moveTo>
                    <a:pt x="0" y="0"/>
                  </a:moveTo>
                  <a:lnTo>
                    <a:pt x="19" y="4"/>
                  </a:lnTo>
                  <a:lnTo>
                    <a:pt x="19" y="9"/>
                  </a:lnTo>
                  <a:lnTo>
                    <a:pt x="17" y="14"/>
                  </a:lnTo>
                  <a:lnTo>
                    <a:pt x="15" y="23"/>
                  </a:lnTo>
                  <a:lnTo>
                    <a:pt x="2" y="25"/>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21709" name="Freeform 351"/>
            <p:cNvSpPr>
              <a:spLocks/>
            </p:cNvSpPr>
            <p:nvPr/>
          </p:nvSpPr>
          <p:spPr bwMode="auto">
            <a:xfrm>
              <a:off x="1933" y="991"/>
              <a:ext cx="20" cy="21"/>
            </a:xfrm>
            <a:custGeom>
              <a:avLst/>
              <a:gdLst>
                <a:gd name="T0" fmla="*/ 0 w 20"/>
                <a:gd name="T1" fmla="*/ 20 h 21"/>
                <a:gd name="T2" fmla="*/ 11 w 20"/>
                <a:gd name="T3" fmla="*/ 15 h 21"/>
                <a:gd name="T4" fmla="*/ 19 w 20"/>
                <a:gd name="T5" fmla="*/ 3 h 21"/>
                <a:gd name="T6" fmla="*/ 12 w 20"/>
                <a:gd name="T7" fmla="*/ 0 h 21"/>
                <a:gd name="T8" fmla="*/ 0 w 20"/>
                <a:gd name="T9" fmla="*/ 20 h 21"/>
                <a:gd name="T10" fmla="*/ 0 60000 65536"/>
                <a:gd name="T11" fmla="*/ 0 60000 65536"/>
                <a:gd name="T12" fmla="*/ 0 60000 65536"/>
                <a:gd name="T13" fmla="*/ 0 60000 65536"/>
                <a:gd name="T14" fmla="*/ 0 60000 65536"/>
                <a:gd name="T15" fmla="*/ 0 w 20"/>
                <a:gd name="T16" fmla="*/ 0 h 21"/>
                <a:gd name="T17" fmla="*/ 20 w 20"/>
                <a:gd name="T18" fmla="*/ 21 h 21"/>
              </a:gdLst>
              <a:ahLst/>
              <a:cxnLst>
                <a:cxn ang="T10">
                  <a:pos x="T0" y="T1"/>
                </a:cxn>
                <a:cxn ang="T11">
                  <a:pos x="T2" y="T3"/>
                </a:cxn>
                <a:cxn ang="T12">
                  <a:pos x="T4" y="T5"/>
                </a:cxn>
                <a:cxn ang="T13">
                  <a:pos x="T6" y="T7"/>
                </a:cxn>
                <a:cxn ang="T14">
                  <a:pos x="T8" y="T9"/>
                </a:cxn>
              </a:cxnLst>
              <a:rect l="T15" t="T16" r="T17" b="T18"/>
              <a:pathLst>
                <a:path w="20" h="21">
                  <a:moveTo>
                    <a:pt x="0" y="20"/>
                  </a:moveTo>
                  <a:lnTo>
                    <a:pt x="11" y="15"/>
                  </a:lnTo>
                  <a:lnTo>
                    <a:pt x="19" y="3"/>
                  </a:lnTo>
                  <a:lnTo>
                    <a:pt x="12" y="0"/>
                  </a:lnTo>
                  <a:lnTo>
                    <a:pt x="0" y="2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710" name="Freeform 352"/>
            <p:cNvSpPr>
              <a:spLocks/>
            </p:cNvSpPr>
            <p:nvPr/>
          </p:nvSpPr>
          <p:spPr bwMode="auto">
            <a:xfrm>
              <a:off x="1922" y="996"/>
              <a:ext cx="49" cy="20"/>
            </a:xfrm>
            <a:custGeom>
              <a:avLst/>
              <a:gdLst>
                <a:gd name="T0" fmla="*/ 0 w 49"/>
                <a:gd name="T1" fmla="*/ 8 h 20"/>
                <a:gd name="T2" fmla="*/ 35 w 49"/>
                <a:gd name="T3" fmla="*/ 13 h 20"/>
                <a:gd name="T4" fmla="*/ 35 w 49"/>
                <a:gd name="T5" fmla="*/ 7 h 20"/>
                <a:gd name="T6" fmla="*/ 38 w 49"/>
                <a:gd name="T7" fmla="*/ 0 h 20"/>
                <a:gd name="T8" fmla="*/ 38 w 49"/>
                <a:gd name="T9" fmla="*/ 5 h 20"/>
                <a:gd name="T10" fmla="*/ 37 w 49"/>
                <a:gd name="T11" fmla="*/ 11 h 20"/>
                <a:gd name="T12" fmla="*/ 35 w 49"/>
                <a:gd name="T13" fmla="*/ 13 h 20"/>
                <a:gd name="T14" fmla="*/ 48 w 49"/>
                <a:gd name="T15" fmla="*/ 15 h 20"/>
                <a:gd name="T16" fmla="*/ 48 w 49"/>
                <a:gd name="T17" fmla="*/ 19 h 20"/>
                <a:gd name="T18" fmla="*/ 0 w 49"/>
                <a:gd name="T19" fmla="*/ 12 h 20"/>
                <a:gd name="T20" fmla="*/ 0 w 49"/>
                <a:gd name="T21" fmla="*/ 8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20"/>
                <a:gd name="T35" fmla="*/ 49 w 49"/>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20">
                  <a:moveTo>
                    <a:pt x="0" y="8"/>
                  </a:moveTo>
                  <a:lnTo>
                    <a:pt x="35" y="13"/>
                  </a:lnTo>
                  <a:lnTo>
                    <a:pt x="35" y="7"/>
                  </a:lnTo>
                  <a:lnTo>
                    <a:pt x="38" y="0"/>
                  </a:lnTo>
                  <a:lnTo>
                    <a:pt x="38" y="5"/>
                  </a:lnTo>
                  <a:lnTo>
                    <a:pt x="37" y="11"/>
                  </a:lnTo>
                  <a:lnTo>
                    <a:pt x="35" y="13"/>
                  </a:lnTo>
                  <a:lnTo>
                    <a:pt x="48" y="15"/>
                  </a:lnTo>
                  <a:lnTo>
                    <a:pt x="48" y="19"/>
                  </a:lnTo>
                  <a:lnTo>
                    <a:pt x="0" y="12"/>
                  </a:lnTo>
                  <a:lnTo>
                    <a:pt x="0" y="8"/>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711" name="Freeform 353"/>
            <p:cNvSpPr>
              <a:spLocks/>
            </p:cNvSpPr>
            <p:nvPr/>
          </p:nvSpPr>
          <p:spPr bwMode="auto">
            <a:xfrm>
              <a:off x="2054" y="1023"/>
              <a:ext cx="48" cy="20"/>
            </a:xfrm>
            <a:custGeom>
              <a:avLst/>
              <a:gdLst>
                <a:gd name="T0" fmla="*/ 47 w 48"/>
                <a:gd name="T1" fmla="*/ 5 h 20"/>
                <a:gd name="T2" fmla="*/ 7 w 48"/>
                <a:gd name="T3" fmla="*/ 0 h 20"/>
                <a:gd name="T4" fmla="*/ 0 w 48"/>
                <a:gd name="T5" fmla="*/ 19 h 20"/>
                <a:gd name="T6" fmla="*/ 0 60000 65536"/>
                <a:gd name="T7" fmla="*/ 0 60000 65536"/>
                <a:gd name="T8" fmla="*/ 0 60000 65536"/>
                <a:gd name="T9" fmla="*/ 0 w 48"/>
                <a:gd name="T10" fmla="*/ 0 h 20"/>
                <a:gd name="T11" fmla="*/ 48 w 48"/>
                <a:gd name="T12" fmla="*/ 20 h 20"/>
              </a:gdLst>
              <a:ahLst/>
              <a:cxnLst>
                <a:cxn ang="T6">
                  <a:pos x="T0" y="T1"/>
                </a:cxn>
                <a:cxn ang="T7">
                  <a:pos x="T2" y="T3"/>
                </a:cxn>
                <a:cxn ang="T8">
                  <a:pos x="T4" y="T5"/>
                </a:cxn>
              </a:cxnLst>
              <a:rect l="T9" t="T10" r="T11" b="T12"/>
              <a:pathLst>
                <a:path w="48" h="20">
                  <a:moveTo>
                    <a:pt x="47" y="5"/>
                  </a:moveTo>
                  <a:lnTo>
                    <a:pt x="7" y="0"/>
                  </a:lnTo>
                  <a:lnTo>
                    <a:pt x="0" y="19"/>
                  </a:lnTo>
                </a:path>
              </a:pathLst>
            </a:custGeom>
            <a:noFill/>
            <a:ln w="12700" cap="rnd" cmpd="sng">
              <a:solidFill>
                <a:srgbClr val="000000"/>
              </a:solidFill>
              <a:prstDash val="solid"/>
              <a:round/>
              <a:headEnd type="none" w="med" len="med"/>
              <a:tailEnd type="none" w="med" len="med"/>
            </a:ln>
          </p:spPr>
          <p:txBody>
            <a:bodyPr/>
            <a:lstStyle/>
            <a:p>
              <a:endParaRPr lang="en-US"/>
            </a:p>
          </p:txBody>
        </p:sp>
      </p:grpSp>
      <p:grpSp>
        <p:nvGrpSpPr>
          <p:cNvPr id="4119" name="Group 354"/>
          <p:cNvGrpSpPr>
            <a:grpSpLocks/>
          </p:cNvGrpSpPr>
          <p:nvPr/>
        </p:nvGrpSpPr>
        <p:grpSpPr bwMode="auto">
          <a:xfrm flipH="1">
            <a:off x="5819775" y="5621338"/>
            <a:ext cx="457200" cy="131762"/>
            <a:chOff x="1709" y="937"/>
            <a:chExt cx="461" cy="129"/>
          </a:xfrm>
        </p:grpSpPr>
        <p:sp>
          <p:nvSpPr>
            <p:cNvPr id="21624" name="Freeform 355"/>
            <p:cNvSpPr>
              <a:spLocks/>
            </p:cNvSpPr>
            <p:nvPr/>
          </p:nvSpPr>
          <p:spPr bwMode="auto">
            <a:xfrm>
              <a:off x="1713" y="954"/>
              <a:ext cx="456" cy="93"/>
            </a:xfrm>
            <a:custGeom>
              <a:avLst/>
              <a:gdLst>
                <a:gd name="T0" fmla="*/ 0 w 456"/>
                <a:gd name="T1" fmla="*/ 22 h 93"/>
                <a:gd name="T2" fmla="*/ 65 w 456"/>
                <a:gd name="T3" fmla="*/ 30 h 93"/>
                <a:gd name="T4" fmla="*/ 257 w 456"/>
                <a:gd name="T5" fmla="*/ 47 h 93"/>
                <a:gd name="T6" fmla="*/ 278 w 456"/>
                <a:gd name="T7" fmla="*/ 58 h 93"/>
                <a:gd name="T8" fmla="*/ 267 w 456"/>
                <a:gd name="T9" fmla="*/ 67 h 93"/>
                <a:gd name="T10" fmla="*/ 252 w 456"/>
                <a:gd name="T11" fmla="*/ 67 h 93"/>
                <a:gd name="T12" fmla="*/ 244 w 456"/>
                <a:gd name="T13" fmla="*/ 70 h 93"/>
                <a:gd name="T14" fmla="*/ 231 w 456"/>
                <a:gd name="T15" fmla="*/ 75 h 93"/>
                <a:gd name="T16" fmla="*/ 301 w 456"/>
                <a:gd name="T17" fmla="*/ 80 h 93"/>
                <a:gd name="T18" fmla="*/ 353 w 456"/>
                <a:gd name="T19" fmla="*/ 77 h 93"/>
                <a:gd name="T20" fmla="*/ 380 w 456"/>
                <a:gd name="T21" fmla="*/ 90 h 93"/>
                <a:gd name="T22" fmla="*/ 359 w 456"/>
                <a:gd name="T23" fmla="*/ 91 h 93"/>
                <a:gd name="T24" fmla="*/ 350 w 456"/>
                <a:gd name="T25" fmla="*/ 92 h 93"/>
                <a:gd name="T26" fmla="*/ 416 w 456"/>
                <a:gd name="T27" fmla="*/ 87 h 93"/>
                <a:gd name="T28" fmla="*/ 411 w 456"/>
                <a:gd name="T29" fmla="*/ 84 h 93"/>
                <a:gd name="T30" fmla="*/ 372 w 456"/>
                <a:gd name="T31" fmla="*/ 61 h 93"/>
                <a:gd name="T32" fmla="*/ 397 w 456"/>
                <a:gd name="T33" fmla="*/ 61 h 93"/>
                <a:gd name="T34" fmla="*/ 455 w 456"/>
                <a:gd name="T35" fmla="*/ 75 h 93"/>
                <a:gd name="T36" fmla="*/ 410 w 456"/>
                <a:gd name="T37" fmla="*/ 56 h 93"/>
                <a:gd name="T38" fmla="*/ 355 w 456"/>
                <a:gd name="T39" fmla="*/ 35 h 93"/>
                <a:gd name="T40" fmla="*/ 295 w 456"/>
                <a:gd name="T41" fmla="*/ 21 h 93"/>
                <a:gd name="T42" fmla="*/ 284 w 456"/>
                <a:gd name="T43" fmla="*/ 18 h 93"/>
                <a:gd name="T44" fmla="*/ 254 w 456"/>
                <a:gd name="T45" fmla="*/ 4 h 93"/>
                <a:gd name="T46" fmla="*/ 229 w 456"/>
                <a:gd name="T47" fmla="*/ 1 h 93"/>
                <a:gd name="T48" fmla="*/ 229 w 456"/>
                <a:gd name="T49" fmla="*/ 8 h 93"/>
                <a:gd name="T50" fmla="*/ 178 w 456"/>
                <a:gd name="T51" fmla="*/ 2 h 93"/>
                <a:gd name="T52" fmla="*/ 138 w 456"/>
                <a:gd name="T53" fmla="*/ 0 h 93"/>
                <a:gd name="T54" fmla="*/ 109 w 456"/>
                <a:gd name="T55" fmla="*/ 6 h 93"/>
                <a:gd name="T56" fmla="*/ 70 w 456"/>
                <a:gd name="T57" fmla="*/ 7 h 93"/>
                <a:gd name="T58" fmla="*/ 47 w 456"/>
                <a:gd name="T59" fmla="*/ 11 h 93"/>
                <a:gd name="T60" fmla="*/ 21 w 456"/>
                <a:gd name="T61" fmla="*/ 16 h 93"/>
                <a:gd name="T62" fmla="*/ 11 w 456"/>
                <a:gd name="T63" fmla="*/ 18 h 93"/>
                <a:gd name="T64" fmla="*/ 0 w 456"/>
                <a:gd name="T65" fmla="*/ 22 h 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6"/>
                <a:gd name="T100" fmla="*/ 0 h 93"/>
                <a:gd name="T101" fmla="*/ 456 w 456"/>
                <a:gd name="T102" fmla="*/ 93 h 9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6" h="93">
                  <a:moveTo>
                    <a:pt x="0" y="22"/>
                  </a:moveTo>
                  <a:lnTo>
                    <a:pt x="65" y="30"/>
                  </a:lnTo>
                  <a:lnTo>
                    <a:pt x="257" y="47"/>
                  </a:lnTo>
                  <a:lnTo>
                    <a:pt x="278" y="58"/>
                  </a:lnTo>
                  <a:lnTo>
                    <a:pt x="267" y="67"/>
                  </a:lnTo>
                  <a:lnTo>
                    <a:pt x="252" y="67"/>
                  </a:lnTo>
                  <a:lnTo>
                    <a:pt x="244" y="70"/>
                  </a:lnTo>
                  <a:lnTo>
                    <a:pt x="231" y="75"/>
                  </a:lnTo>
                  <a:lnTo>
                    <a:pt x="301" y="80"/>
                  </a:lnTo>
                  <a:lnTo>
                    <a:pt x="353" y="77"/>
                  </a:lnTo>
                  <a:lnTo>
                    <a:pt x="380" y="90"/>
                  </a:lnTo>
                  <a:lnTo>
                    <a:pt x="359" y="91"/>
                  </a:lnTo>
                  <a:lnTo>
                    <a:pt x="350" y="92"/>
                  </a:lnTo>
                  <a:lnTo>
                    <a:pt x="416" y="87"/>
                  </a:lnTo>
                  <a:lnTo>
                    <a:pt x="411" y="84"/>
                  </a:lnTo>
                  <a:lnTo>
                    <a:pt x="372" y="61"/>
                  </a:lnTo>
                  <a:lnTo>
                    <a:pt x="397" y="61"/>
                  </a:lnTo>
                  <a:lnTo>
                    <a:pt x="455" y="75"/>
                  </a:lnTo>
                  <a:lnTo>
                    <a:pt x="410" y="56"/>
                  </a:lnTo>
                  <a:lnTo>
                    <a:pt x="355" y="35"/>
                  </a:lnTo>
                  <a:lnTo>
                    <a:pt x="295" y="21"/>
                  </a:lnTo>
                  <a:lnTo>
                    <a:pt x="284" y="18"/>
                  </a:lnTo>
                  <a:lnTo>
                    <a:pt x="254" y="4"/>
                  </a:lnTo>
                  <a:lnTo>
                    <a:pt x="229" y="1"/>
                  </a:lnTo>
                  <a:lnTo>
                    <a:pt x="229" y="8"/>
                  </a:lnTo>
                  <a:lnTo>
                    <a:pt x="178" y="2"/>
                  </a:lnTo>
                  <a:lnTo>
                    <a:pt x="138" y="0"/>
                  </a:lnTo>
                  <a:lnTo>
                    <a:pt x="109" y="6"/>
                  </a:lnTo>
                  <a:lnTo>
                    <a:pt x="70" y="7"/>
                  </a:lnTo>
                  <a:lnTo>
                    <a:pt x="47" y="11"/>
                  </a:lnTo>
                  <a:lnTo>
                    <a:pt x="21" y="16"/>
                  </a:lnTo>
                  <a:lnTo>
                    <a:pt x="11" y="18"/>
                  </a:lnTo>
                  <a:lnTo>
                    <a:pt x="0" y="22"/>
                  </a:lnTo>
                </a:path>
              </a:pathLst>
            </a:custGeom>
            <a:solidFill>
              <a:srgbClr val="C0C0C0"/>
            </a:solidFill>
            <a:ln w="12700" cap="rnd" cmpd="sng">
              <a:solidFill>
                <a:srgbClr val="C0C0C0"/>
              </a:solidFill>
              <a:prstDash val="solid"/>
              <a:round/>
              <a:headEnd type="none" w="med" len="med"/>
              <a:tailEnd type="none" w="med" len="med"/>
            </a:ln>
          </p:spPr>
          <p:txBody>
            <a:bodyPr/>
            <a:lstStyle/>
            <a:p>
              <a:endParaRPr lang="en-US"/>
            </a:p>
          </p:txBody>
        </p:sp>
        <p:sp>
          <p:nvSpPr>
            <p:cNvPr id="21625" name="Freeform 356"/>
            <p:cNvSpPr>
              <a:spLocks/>
            </p:cNvSpPr>
            <p:nvPr/>
          </p:nvSpPr>
          <p:spPr bwMode="auto">
            <a:xfrm>
              <a:off x="2071" y="1025"/>
              <a:ext cx="34" cy="20"/>
            </a:xfrm>
            <a:custGeom>
              <a:avLst/>
              <a:gdLst>
                <a:gd name="T0" fmla="*/ 0 w 34"/>
                <a:gd name="T1" fmla="*/ 2 h 20"/>
                <a:gd name="T2" fmla="*/ 10 w 34"/>
                <a:gd name="T3" fmla="*/ 19 h 20"/>
                <a:gd name="T4" fmla="*/ 33 w 34"/>
                <a:gd name="T5" fmla="*/ 17 h 20"/>
                <a:gd name="T6" fmla="*/ 29 w 34"/>
                <a:gd name="T7" fmla="*/ 0 h 20"/>
                <a:gd name="T8" fmla="*/ 0 w 34"/>
                <a:gd name="T9" fmla="*/ 2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0" y="2"/>
                  </a:moveTo>
                  <a:lnTo>
                    <a:pt x="10" y="19"/>
                  </a:lnTo>
                  <a:lnTo>
                    <a:pt x="33" y="17"/>
                  </a:lnTo>
                  <a:lnTo>
                    <a:pt x="29" y="0"/>
                  </a:lnTo>
                  <a:lnTo>
                    <a:pt x="0" y="2"/>
                  </a:lnTo>
                </a:path>
              </a:pathLst>
            </a:custGeom>
            <a:solidFill>
              <a:srgbClr val="505050"/>
            </a:solidFill>
            <a:ln w="12700" cap="rnd" cmpd="sng">
              <a:solidFill>
                <a:srgbClr val="505050"/>
              </a:solidFill>
              <a:prstDash val="solid"/>
              <a:round/>
              <a:headEnd type="none" w="med" len="med"/>
              <a:tailEnd type="none" w="med" len="med"/>
            </a:ln>
          </p:spPr>
          <p:txBody>
            <a:bodyPr/>
            <a:lstStyle/>
            <a:p>
              <a:endParaRPr lang="en-US"/>
            </a:p>
          </p:txBody>
        </p:sp>
        <p:sp>
          <p:nvSpPr>
            <p:cNvPr id="21626" name="Freeform 357"/>
            <p:cNvSpPr>
              <a:spLocks/>
            </p:cNvSpPr>
            <p:nvPr/>
          </p:nvSpPr>
          <p:spPr bwMode="auto">
            <a:xfrm>
              <a:off x="1995" y="1001"/>
              <a:ext cx="60" cy="22"/>
            </a:xfrm>
            <a:custGeom>
              <a:avLst/>
              <a:gdLst>
                <a:gd name="T0" fmla="*/ 0 w 60"/>
                <a:gd name="T1" fmla="*/ 0 h 22"/>
                <a:gd name="T2" fmla="*/ 55 w 60"/>
                <a:gd name="T3" fmla="*/ 21 h 22"/>
                <a:gd name="T4" fmla="*/ 59 w 60"/>
                <a:gd name="T5" fmla="*/ 21 h 22"/>
                <a:gd name="T6" fmla="*/ 6 w 60"/>
                <a:gd name="T7" fmla="*/ 0 h 22"/>
                <a:gd name="T8" fmla="*/ 0 w 60"/>
                <a:gd name="T9" fmla="*/ 0 h 22"/>
                <a:gd name="T10" fmla="*/ 0 60000 65536"/>
                <a:gd name="T11" fmla="*/ 0 60000 65536"/>
                <a:gd name="T12" fmla="*/ 0 60000 65536"/>
                <a:gd name="T13" fmla="*/ 0 60000 65536"/>
                <a:gd name="T14" fmla="*/ 0 60000 65536"/>
                <a:gd name="T15" fmla="*/ 0 w 60"/>
                <a:gd name="T16" fmla="*/ 0 h 22"/>
                <a:gd name="T17" fmla="*/ 60 w 60"/>
                <a:gd name="T18" fmla="*/ 22 h 22"/>
              </a:gdLst>
              <a:ahLst/>
              <a:cxnLst>
                <a:cxn ang="T10">
                  <a:pos x="T0" y="T1"/>
                </a:cxn>
                <a:cxn ang="T11">
                  <a:pos x="T2" y="T3"/>
                </a:cxn>
                <a:cxn ang="T12">
                  <a:pos x="T4" y="T5"/>
                </a:cxn>
                <a:cxn ang="T13">
                  <a:pos x="T6" y="T7"/>
                </a:cxn>
                <a:cxn ang="T14">
                  <a:pos x="T8" y="T9"/>
                </a:cxn>
              </a:cxnLst>
              <a:rect l="T15" t="T16" r="T17" b="T18"/>
              <a:pathLst>
                <a:path w="60" h="22">
                  <a:moveTo>
                    <a:pt x="0" y="0"/>
                  </a:moveTo>
                  <a:lnTo>
                    <a:pt x="55" y="21"/>
                  </a:lnTo>
                  <a:lnTo>
                    <a:pt x="59" y="21"/>
                  </a:lnTo>
                  <a:lnTo>
                    <a:pt x="6" y="0"/>
                  </a:lnTo>
                  <a:lnTo>
                    <a:pt x="0" y="0"/>
                  </a:lnTo>
                </a:path>
              </a:pathLst>
            </a:custGeom>
            <a:solidFill>
              <a:srgbClr val="505050"/>
            </a:solidFill>
            <a:ln w="12700" cap="rnd" cmpd="sng">
              <a:solidFill>
                <a:srgbClr val="505050"/>
              </a:solidFill>
              <a:prstDash val="solid"/>
              <a:round/>
              <a:headEnd type="none" w="med" len="med"/>
              <a:tailEnd type="none" w="med" len="med"/>
            </a:ln>
          </p:spPr>
          <p:txBody>
            <a:bodyPr/>
            <a:lstStyle/>
            <a:p>
              <a:endParaRPr lang="en-US"/>
            </a:p>
          </p:txBody>
        </p:sp>
        <p:sp>
          <p:nvSpPr>
            <p:cNvPr id="21627" name="Freeform 358"/>
            <p:cNvSpPr>
              <a:spLocks/>
            </p:cNvSpPr>
            <p:nvPr/>
          </p:nvSpPr>
          <p:spPr bwMode="auto">
            <a:xfrm>
              <a:off x="2064" y="1041"/>
              <a:ext cx="70" cy="20"/>
            </a:xfrm>
            <a:custGeom>
              <a:avLst/>
              <a:gdLst>
                <a:gd name="T0" fmla="*/ 0 w 70"/>
                <a:gd name="T1" fmla="*/ 19 h 20"/>
                <a:gd name="T2" fmla="*/ 12 w 70"/>
                <a:gd name="T3" fmla="*/ 15 h 20"/>
                <a:gd name="T4" fmla="*/ 69 w 70"/>
                <a:gd name="T5" fmla="*/ 0 h 20"/>
                <a:gd name="T6" fmla="*/ 67 w 70"/>
                <a:gd name="T7" fmla="*/ 12 h 20"/>
                <a:gd name="T8" fmla="*/ 0 w 70"/>
                <a:gd name="T9" fmla="*/ 19 h 20"/>
                <a:gd name="T10" fmla="*/ 0 60000 65536"/>
                <a:gd name="T11" fmla="*/ 0 60000 65536"/>
                <a:gd name="T12" fmla="*/ 0 60000 65536"/>
                <a:gd name="T13" fmla="*/ 0 60000 65536"/>
                <a:gd name="T14" fmla="*/ 0 60000 65536"/>
                <a:gd name="T15" fmla="*/ 0 w 70"/>
                <a:gd name="T16" fmla="*/ 0 h 20"/>
                <a:gd name="T17" fmla="*/ 70 w 70"/>
                <a:gd name="T18" fmla="*/ 20 h 20"/>
              </a:gdLst>
              <a:ahLst/>
              <a:cxnLst>
                <a:cxn ang="T10">
                  <a:pos x="T0" y="T1"/>
                </a:cxn>
                <a:cxn ang="T11">
                  <a:pos x="T2" y="T3"/>
                </a:cxn>
                <a:cxn ang="T12">
                  <a:pos x="T4" y="T5"/>
                </a:cxn>
                <a:cxn ang="T13">
                  <a:pos x="T6" y="T7"/>
                </a:cxn>
                <a:cxn ang="T14">
                  <a:pos x="T8" y="T9"/>
                </a:cxn>
              </a:cxnLst>
              <a:rect l="T15" t="T16" r="T17" b="T18"/>
              <a:pathLst>
                <a:path w="70" h="20">
                  <a:moveTo>
                    <a:pt x="0" y="19"/>
                  </a:moveTo>
                  <a:lnTo>
                    <a:pt x="12" y="15"/>
                  </a:lnTo>
                  <a:lnTo>
                    <a:pt x="69" y="0"/>
                  </a:lnTo>
                  <a:lnTo>
                    <a:pt x="67" y="12"/>
                  </a:lnTo>
                  <a:lnTo>
                    <a:pt x="0" y="19"/>
                  </a:lnTo>
                </a:path>
              </a:pathLst>
            </a:custGeom>
            <a:solidFill>
              <a:srgbClr val="505050"/>
            </a:solidFill>
            <a:ln w="12700" cap="rnd" cmpd="sng">
              <a:solidFill>
                <a:srgbClr val="505050"/>
              </a:solidFill>
              <a:prstDash val="solid"/>
              <a:round/>
              <a:headEnd type="none" w="med" len="med"/>
              <a:tailEnd type="none" w="med" len="med"/>
            </a:ln>
          </p:spPr>
          <p:txBody>
            <a:bodyPr/>
            <a:lstStyle/>
            <a:p>
              <a:endParaRPr lang="en-US"/>
            </a:p>
          </p:txBody>
        </p:sp>
        <p:sp>
          <p:nvSpPr>
            <p:cNvPr id="21628" name="Freeform 359"/>
            <p:cNvSpPr>
              <a:spLocks/>
            </p:cNvSpPr>
            <p:nvPr/>
          </p:nvSpPr>
          <p:spPr bwMode="auto">
            <a:xfrm>
              <a:off x="1945" y="1022"/>
              <a:ext cx="63" cy="20"/>
            </a:xfrm>
            <a:custGeom>
              <a:avLst/>
              <a:gdLst>
                <a:gd name="T0" fmla="*/ 0 w 63"/>
                <a:gd name="T1" fmla="*/ 19 h 20"/>
                <a:gd name="T2" fmla="*/ 17 w 63"/>
                <a:gd name="T3" fmla="*/ 13 h 20"/>
                <a:gd name="T4" fmla="*/ 33 w 63"/>
                <a:gd name="T5" fmla="*/ 7 h 20"/>
                <a:gd name="T6" fmla="*/ 46 w 63"/>
                <a:gd name="T7" fmla="*/ 1 h 20"/>
                <a:gd name="T8" fmla="*/ 62 w 63"/>
                <a:gd name="T9" fmla="*/ 0 h 20"/>
                <a:gd name="T10" fmla="*/ 61 w 63"/>
                <a:gd name="T11" fmla="*/ 14 h 20"/>
                <a:gd name="T12" fmla="*/ 0 w 63"/>
                <a:gd name="T13" fmla="*/ 19 h 20"/>
                <a:gd name="T14" fmla="*/ 0 60000 65536"/>
                <a:gd name="T15" fmla="*/ 0 60000 65536"/>
                <a:gd name="T16" fmla="*/ 0 60000 65536"/>
                <a:gd name="T17" fmla="*/ 0 60000 65536"/>
                <a:gd name="T18" fmla="*/ 0 60000 65536"/>
                <a:gd name="T19" fmla="*/ 0 60000 65536"/>
                <a:gd name="T20" fmla="*/ 0 60000 65536"/>
                <a:gd name="T21" fmla="*/ 0 w 63"/>
                <a:gd name="T22" fmla="*/ 0 h 20"/>
                <a:gd name="T23" fmla="*/ 63 w 63"/>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20">
                  <a:moveTo>
                    <a:pt x="0" y="19"/>
                  </a:moveTo>
                  <a:lnTo>
                    <a:pt x="17" y="13"/>
                  </a:lnTo>
                  <a:lnTo>
                    <a:pt x="33" y="7"/>
                  </a:lnTo>
                  <a:lnTo>
                    <a:pt x="46" y="1"/>
                  </a:lnTo>
                  <a:lnTo>
                    <a:pt x="62" y="0"/>
                  </a:lnTo>
                  <a:lnTo>
                    <a:pt x="61" y="14"/>
                  </a:lnTo>
                  <a:lnTo>
                    <a:pt x="0" y="19"/>
                  </a:lnTo>
                </a:path>
              </a:pathLst>
            </a:custGeom>
            <a:solidFill>
              <a:srgbClr val="505050"/>
            </a:solidFill>
            <a:ln w="12700" cap="rnd" cmpd="sng">
              <a:solidFill>
                <a:srgbClr val="505050"/>
              </a:solidFill>
              <a:prstDash val="solid"/>
              <a:round/>
              <a:headEnd type="none" w="med" len="med"/>
              <a:tailEnd type="none" w="med" len="med"/>
            </a:ln>
          </p:spPr>
          <p:txBody>
            <a:bodyPr/>
            <a:lstStyle/>
            <a:p>
              <a:endParaRPr lang="en-US"/>
            </a:p>
          </p:txBody>
        </p:sp>
        <p:sp>
          <p:nvSpPr>
            <p:cNvPr id="21629" name="Freeform 360"/>
            <p:cNvSpPr>
              <a:spLocks/>
            </p:cNvSpPr>
            <p:nvPr/>
          </p:nvSpPr>
          <p:spPr bwMode="auto">
            <a:xfrm>
              <a:off x="1710" y="971"/>
              <a:ext cx="255" cy="32"/>
            </a:xfrm>
            <a:custGeom>
              <a:avLst/>
              <a:gdLst>
                <a:gd name="T0" fmla="*/ 0 w 255"/>
                <a:gd name="T1" fmla="*/ 5 h 32"/>
                <a:gd name="T2" fmla="*/ 16 w 255"/>
                <a:gd name="T3" fmla="*/ 10 h 32"/>
                <a:gd name="T4" fmla="*/ 42 w 255"/>
                <a:gd name="T5" fmla="*/ 14 h 32"/>
                <a:gd name="T6" fmla="*/ 74 w 255"/>
                <a:gd name="T7" fmla="*/ 17 h 32"/>
                <a:gd name="T8" fmla="*/ 135 w 255"/>
                <a:gd name="T9" fmla="*/ 21 h 32"/>
                <a:gd name="T10" fmla="*/ 248 w 255"/>
                <a:gd name="T11" fmla="*/ 31 h 32"/>
                <a:gd name="T12" fmla="*/ 254 w 255"/>
                <a:gd name="T13" fmla="*/ 27 h 32"/>
                <a:gd name="T14" fmla="*/ 250 w 255"/>
                <a:gd name="T15" fmla="*/ 23 h 32"/>
                <a:gd name="T16" fmla="*/ 150 w 255"/>
                <a:gd name="T17" fmla="*/ 5 h 32"/>
                <a:gd name="T18" fmla="*/ 79 w 255"/>
                <a:gd name="T19" fmla="*/ 0 h 32"/>
                <a:gd name="T20" fmla="*/ 30 w 255"/>
                <a:gd name="T21" fmla="*/ 2 h 32"/>
                <a:gd name="T22" fmla="*/ 0 w 255"/>
                <a:gd name="T23" fmla="*/ 5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5"/>
                <a:gd name="T37" fmla="*/ 0 h 32"/>
                <a:gd name="T38" fmla="*/ 255 w 255"/>
                <a:gd name="T39" fmla="*/ 32 h 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5" h="32">
                  <a:moveTo>
                    <a:pt x="0" y="5"/>
                  </a:moveTo>
                  <a:lnTo>
                    <a:pt x="16" y="10"/>
                  </a:lnTo>
                  <a:lnTo>
                    <a:pt x="42" y="14"/>
                  </a:lnTo>
                  <a:lnTo>
                    <a:pt x="74" y="17"/>
                  </a:lnTo>
                  <a:lnTo>
                    <a:pt x="135" y="21"/>
                  </a:lnTo>
                  <a:lnTo>
                    <a:pt x="248" y="31"/>
                  </a:lnTo>
                  <a:lnTo>
                    <a:pt x="254" y="27"/>
                  </a:lnTo>
                  <a:lnTo>
                    <a:pt x="250" y="23"/>
                  </a:lnTo>
                  <a:lnTo>
                    <a:pt x="150" y="5"/>
                  </a:lnTo>
                  <a:lnTo>
                    <a:pt x="79" y="0"/>
                  </a:lnTo>
                  <a:lnTo>
                    <a:pt x="30" y="2"/>
                  </a:lnTo>
                  <a:lnTo>
                    <a:pt x="0" y="5"/>
                  </a:lnTo>
                </a:path>
              </a:pathLst>
            </a:custGeom>
            <a:solidFill>
              <a:srgbClr val="505050"/>
            </a:solidFill>
            <a:ln w="12700" cap="rnd" cmpd="sng">
              <a:solidFill>
                <a:srgbClr val="505050"/>
              </a:solidFill>
              <a:prstDash val="solid"/>
              <a:round/>
              <a:headEnd type="none" w="med" len="med"/>
              <a:tailEnd type="none" w="med" len="med"/>
            </a:ln>
          </p:spPr>
          <p:txBody>
            <a:bodyPr/>
            <a:lstStyle/>
            <a:p>
              <a:endParaRPr lang="en-US"/>
            </a:p>
          </p:txBody>
        </p:sp>
        <p:sp>
          <p:nvSpPr>
            <p:cNvPr id="21630" name="Freeform 361"/>
            <p:cNvSpPr>
              <a:spLocks/>
            </p:cNvSpPr>
            <p:nvPr/>
          </p:nvSpPr>
          <p:spPr bwMode="auto">
            <a:xfrm>
              <a:off x="1713" y="960"/>
              <a:ext cx="456" cy="70"/>
            </a:xfrm>
            <a:custGeom>
              <a:avLst/>
              <a:gdLst>
                <a:gd name="T0" fmla="*/ 0 w 456"/>
                <a:gd name="T1" fmla="*/ 16 h 70"/>
                <a:gd name="T2" fmla="*/ 28 w 456"/>
                <a:gd name="T3" fmla="*/ 11 h 70"/>
                <a:gd name="T4" fmla="*/ 53 w 456"/>
                <a:gd name="T5" fmla="*/ 7 h 70"/>
                <a:gd name="T6" fmla="*/ 76 w 456"/>
                <a:gd name="T7" fmla="*/ 5 h 70"/>
                <a:gd name="T8" fmla="*/ 102 w 456"/>
                <a:gd name="T9" fmla="*/ 2 h 70"/>
                <a:gd name="T10" fmla="*/ 109 w 456"/>
                <a:gd name="T11" fmla="*/ 0 h 70"/>
                <a:gd name="T12" fmla="*/ 196 w 456"/>
                <a:gd name="T13" fmla="*/ 0 h 70"/>
                <a:gd name="T14" fmla="*/ 196 w 456"/>
                <a:gd name="T15" fmla="*/ 2 h 70"/>
                <a:gd name="T16" fmla="*/ 228 w 456"/>
                <a:gd name="T17" fmla="*/ 5 h 70"/>
                <a:gd name="T18" fmla="*/ 273 w 456"/>
                <a:gd name="T19" fmla="*/ 11 h 70"/>
                <a:gd name="T20" fmla="*/ 307 w 456"/>
                <a:gd name="T21" fmla="*/ 19 h 70"/>
                <a:gd name="T22" fmla="*/ 351 w 456"/>
                <a:gd name="T23" fmla="*/ 27 h 70"/>
                <a:gd name="T24" fmla="*/ 386 w 456"/>
                <a:gd name="T25" fmla="*/ 38 h 70"/>
                <a:gd name="T26" fmla="*/ 408 w 456"/>
                <a:gd name="T27" fmla="*/ 42 h 70"/>
                <a:gd name="T28" fmla="*/ 410 w 456"/>
                <a:gd name="T29" fmla="*/ 47 h 70"/>
                <a:gd name="T30" fmla="*/ 402 w 456"/>
                <a:gd name="T31" fmla="*/ 50 h 70"/>
                <a:gd name="T32" fmla="*/ 455 w 456"/>
                <a:gd name="T33" fmla="*/ 69 h 70"/>
                <a:gd name="T34" fmla="*/ 391 w 456"/>
                <a:gd name="T35" fmla="*/ 54 h 70"/>
                <a:gd name="T36" fmla="*/ 374 w 456"/>
                <a:gd name="T37" fmla="*/ 54 h 70"/>
                <a:gd name="T38" fmla="*/ 369 w 456"/>
                <a:gd name="T39" fmla="*/ 52 h 70"/>
                <a:gd name="T40" fmla="*/ 353 w 456"/>
                <a:gd name="T41" fmla="*/ 41 h 70"/>
                <a:gd name="T42" fmla="*/ 342 w 456"/>
                <a:gd name="T43" fmla="*/ 41 h 70"/>
                <a:gd name="T44" fmla="*/ 272 w 456"/>
                <a:gd name="T45" fmla="*/ 41 h 70"/>
                <a:gd name="T46" fmla="*/ 284 w 456"/>
                <a:gd name="T47" fmla="*/ 48 h 70"/>
                <a:gd name="T48" fmla="*/ 284 w 456"/>
                <a:gd name="T49" fmla="*/ 56 h 70"/>
                <a:gd name="T50" fmla="*/ 257 w 456"/>
                <a:gd name="T51" fmla="*/ 54 h 70"/>
                <a:gd name="T52" fmla="*/ 257 w 456"/>
                <a:gd name="T53" fmla="*/ 46 h 70"/>
                <a:gd name="T54" fmla="*/ 243 w 456"/>
                <a:gd name="T55" fmla="*/ 44 h 70"/>
                <a:gd name="T56" fmla="*/ 247 w 456"/>
                <a:gd name="T57" fmla="*/ 41 h 70"/>
                <a:gd name="T58" fmla="*/ 247 w 456"/>
                <a:gd name="T59" fmla="*/ 35 h 70"/>
                <a:gd name="T60" fmla="*/ 238 w 456"/>
                <a:gd name="T61" fmla="*/ 34 h 70"/>
                <a:gd name="T62" fmla="*/ 219 w 456"/>
                <a:gd name="T63" fmla="*/ 33 h 70"/>
                <a:gd name="T64" fmla="*/ 191 w 456"/>
                <a:gd name="T65" fmla="*/ 27 h 70"/>
                <a:gd name="T66" fmla="*/ 159 w 456"/>
                <a:gd name="T67" fmla="*/ 18 h 70"/>
                <a:gd name="T68" fmla="*/ 123 w 456"/>
                <a:gd name="T69" fmla="*/ 15 h 70"/>
                <a:gd name="T70" fmla="*/ 117 w 456"/>
                <a:gd name="T71" fmla="*/ 15 h 70"/>
                <a:gd name="T72" fmla="*/ 143 w 456"/>
                <a:gd name="T73" fmla="*/ 13 h 70"/>
                <a:gd name="T74" fmla="*/ 169 w 456"/>
                <a:gd name="T75" fmla="*/ 16 h 70"/>
                <a:gd name="T76" fmla="*/ 197 w 456"/>
                <a:gd name="T77" fmla="*/ 23 h 70"/>
                <a:gd name="T78" fmla="*/ 238 w 456"/>
                <a:gd name="T79" fmla="*/ 30 h 70"/>
                <a:gd name="T80" fmla="*/ 264 w 456"/>
                <a:gd name="T81" fmla="*/ 30 h 70"/>
                <a:gd name="T82" fmla="*/ 287 w 456"/>
                <a:gd name="T83" fmla="*/ 30 h 70"/>
                <a:gd name="T84" fmla="*/ 335 w 456"/>
                <a:gd name="T85" fmla="*/ 34 h 70"/>
                <a:gd name="T86" fmla="*/ 339 w 456"/>
                <a:gd name="T87" fmla="*/ 31 h 70"/>
                <a:gd name="T88" fmla="*/ 341 w 456"/>
                <a:gd name="T89" fmla="*/ 30 h 70"/>
                <a:gd name="T90" fmla="*/ 329 w 456"/>
                <a:gd name="T91" fmla="*/ 27 h 70"/>
                <a:gd name="T92" fmla="*/ 288 w 456"/>
                <a:gd name="T93" fmla="*/ 19 h 70"/>
                <a:gd name="T94" fmla="*/ 208 w 456"/>
                <a:gd name="T95" fmla="*/ 7 h 70"/>
                <a:gd name="T96" fmla="*/ 140 w 456"/>
                <a:gd name="T97" fmla="*/ 7 h 70"/>
                <a:gd name="T98" fmla="*/ 81 w 456"/>
                <a:gd name="T99" fmla="*/ 7 h 70"/>
                <a:gd name="T100" fmla="*/ 34 w 456"/>
                <a:gd name="T101" fmla="*/ 13 h 70"/>
                <a:gd name="T102" fmla="*/ 0 w 456"/>
                <a:gd name="T103" fmla="*/ 16 h 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56"/>
                <a:gd name="T157" fmla="*/ 0 h 70"/>
                <a:gd name="T158" fmla="*/ 456 w 456"/>
                <a:gd name="T159" fmla="*/ 70 h 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56" h="70">
                  <a:moveTo>
                    <a:pt x="0" y="16"/>
                  </a:moveTo>
                  <a:lnTo>
                    <a:pt x="28" y="11"/>
                  </a:lnTo>
                  <a:lnTo>
                    <a:pt x="53" y="7"/>
                  </a:lnTo>
                  <a:lnTo>
                    <a:pt x="76" y="5"/>
                  </a:lnTo>
                  <a:lnTo>
                    <a:pt x="102" y="2"/>
                  </a:lnTo>
                  <a:lnTo>
                    <a:pt x="109" y="0"/>
                  </a:lnTo>
                  <a:lnTo>
                    <a:pt x="196" y="0"/>
                  </a:lnTo>
                  <a:lnTo>
                    <a:pt x="196" y="2"/>
                  </a:lnTo>
                  <a:lnTo>
                    <a:pt x="228" y="5"/>
                  </a:lnTo>
                  <a:lnTo>
                    <a:pt x="273" y="11"/>
                  </a:lnTo>
                  <a:lnTo>
                    <a:pt x="307" y="19"/>
                  </a:lnTo>
                  <a:lnTo>
                    <a:pt x="351" y="27"/>
                  </a:lnTo>
                  <a:lnTo>
                    <a:pt x="386" y="38"/>
                  </a:lnTo>
                  <a:lnTo>
                    <a:pt x="408" y="42"/>
                  </a:lnTo>
                  <a:lnTo>
                    <a:pt x="410" y="47"/>
                  </a:lnTo>
                  <a:lnTo>
                    <a:pt x="402" y="50"/>
                  </a:lnTo>
                  <a:lnTo>
                    <a:pt x="455" y="69"/>
                  </a:lnTo>
                  <a:lnTo>
                    <a:pt x="391" y="54"/>
                  </a:lnTo>
                  <a:lnTo>
                    <a:pt x="374" y="54"/>
                  </a:lnTo>
                  <a:lnTo>
                    <a:pt x="369" y="52"/>
                  </a:lnTo>
                  <a:lnTo>
                    <a:pt x="353" y="41"/>
                  </a:lnTo>
                  <a:lnTo>
                    <a:pt x="342" y="41"/>
                  </a:lnTo>
                  <a:lnTo>
                    <a:pt x="272" y="41"/>
                  </a:lnTo>
                  <a:lnTo>
                    <a:pt x="284" y="48"/>
                  </a:lnTo>
                  <a:lnTo>
                    <a:pt x="284" y="56"/>
                  </a:lnTo>
                  <a:lnTo>
                    <a:pt x="257" y="54"/>
                  </a:lnTo>
                  <a:lnTo>
                    <a:pt x="257" y="46"/>
                  </a:lnTo>
                  <a:lnTo>
                    <a:pt x="243" y="44"/>
                  </a:lnTo>
                  <a:lnTo>
                    <a:pt x="247" y="41"/>
                  </a:lnTo>
                  <a:lnTo>
                    <a:pt x="247" y="35"/>
                  </a:lnTo>
                  <a:lnTo>
                    <a:pt x="238" y="34"/>
                  </a:lnTo>
                  <a:lnTo>
                    <a:pt x="219" y="33"/>
                  </a:lnTo>
                  <a:lnTo>
                    <a:pt x="191" y="27"/>
                  </a:lnTo>
                  <a:lnTo>
                    <a:pt x="159" y="18"/>
                  </a:lnTo>
                  <a:lnTo>
                    <a:pt x="123" y="15"/>
                  </a:lnTo>
                  <a:lnTo>
                    <a:pt x="117" y="15"/>
                  </a:lnTo>
                  <a:lnTo>
                    <a:pt x="143" y="13"/>
                  </a:lnTo>
                  <a:lnTo>
                    <a:pt x="169" y="16"/>
                  </a:lnTo>
                  <a:lnTo>
                    <a:pt x="197" y="23"/>
                  </a:lnTo>
                  <a:lnTo>
                    <a:pt x="238" y="30"/>
                  </a:lnTo>
                  <a:lnTo>
                    <a:pt x="264" y="30"/>
                  </a:lnTo>
                  <a:lnTo>
                    <a:pt x="287" y="30"/>
                  </a:lnTo>
                  <a:lnTo>
                    <a:pt x="335" y="34"/>
                  </a:lnTo>
                  <a:lnTo>
                    <a:pt x="339" y="31"/>
                  </a:lnTo>
                  <a:lnTo>
                    <a:pt x="341" y="30"/>
                  </a:lnTo>
                  <a:lnTo>
                    <a:pt x="329" y="27"/>
                  </a:lnTo>
                  <a:lnTo>
                    <a:pt x="288" y="19"/>
                  </a:lnTo>
                  <a:lnTo>
                    <a:pt x="208" y="7"/>
                  </a:lnTo>
                  <a:lnTo>
                    <a:pt x="140" y="7"/>
                  </a:lnTo>
                  <a:lnTo>
                    <a:pt x="81" y="7"/>
                  </a:lnTo>
                  <a:lnTo>
                    <a:pt x="34" y="13"/>
                  </a:lnTo>
                  <a:lnTo>
                    <a:pt x="0" y="16"/>
                  </a:lnTo>
                </a:path>
              </a:pathLst>
            </a:custGeom>
            <a:solidFill>
              <a:srgbClr val="505050"/>
            </a:solidFill>
            <a:ln w="12700" cap="rnd" cmpd="sng">
              <a:solidFill>
                <a:srgbClr val="505050"/>
              </a:solidFill>
              <a:prstDash val="solid"/>
              <a:round/>
              <a:headEnd type="none" w="med" len="med"/>
              <a:tailEnd type="none" w="med" len="med"/>
            </a:ln>
          </p:spPr>
          <p:txBody>
            <a:bodyPr/>
            <a:lstStyle/>
            <a:p>
              <a:endParaRPr lang="en-US"/>
            </a:p>
          </p:txBody>
        </p:sp>
        <p:sp>
          <p:nvSpPr>
            <p:cNvPr id="21631" name="Freeform 362"/>
            <p:cNvSpPr>
              <a:spLocks/>
            </p:cNvSpPr>
            <p:nvPr/>
          </p:nvSpPr>
          <p:spPr bwMode="auto">
            <a:xfrm>
              <a:off x="1829" y="949"/>
              <a:ext cx="83" cy="20"/>
            </a:xfrm>
            <a:custGeom>
              <a:avLst/>
              <a:gdLst>
                <a:gd name="T0" fmla="*/ 0 w 83"/>
                <a:gd name="T1" fmla="*/ 10 h 20"/>
                <a:gd name="T2" fmla="*/ 5 w 83"/>
                <a:gd name="T3" fmla="*/ 7 h 20"/>
                <a:gd name="T4" fmla="*/ 13 w 83"/>
                <a:gd name="T5" fmla="*/ 5 h 20"/>
                <a:gd name="T6" fmla="*/ 21 w 83"/>
                <a:gd name="T7" fmla="*/ 2 h 20"/>
                <a:gd name="T8" fmla="*/ 27 w 83"/>
                <a:gd name="T9" fmla="*/ 0 h 20"/>
                <a:gd name="T10" fmla="*/ 37 w 83"/>
                <a:gd name="T11" fmla="*/ 1 h 20"/>
                <a:gd name="T12" fmla="*/ 43 w 83"/>
                <a:gd name="T13" fmla="*/ 0 h 20"/>
                <a:gd name="T14" fmla="*/ 53 w 83"/>
                <a:gd name="T15" fmla="*/ 2 h 20"/>
                <a:gd name="T16" fmla="*/ 65 w 83"/>
                <a:gd name="T17" fmla="*/ 6 h 20"/>
                <a:gd name="T18" fmla="*/ 70 w 83"/>
                <a:gd name="T19" fmla="*/ 11 h 20"/>
                <a:gd name="T20" fmla="*/ 82 w 83"/>
                <a:gd name="T21" fmla="*/ 10 h 20"/>
                <a:gd name="T22" fmla="*/ 81 w 83"/>
                <a:gd name="T23" fmla="*/ 13 h 20"/>
                <a:gd name="T24" fmla="*/ 77 w 83"/>
                <a:gd name="T25" fmla="*/ 14 h 20"/>
                <a:gd name="T26" fmla="*/ 54 w 83"/>
                <a:gd name="T27" fmla="*/ 17 h 20"/>
                <a:gd name="T28" fmla="*/ 35 w 83"/>
                <a:gd name="T29" fmla="*/ 19 h 20"/>
                <a:gd name="T30" fmla="*/ 18 w 83"/>
                <a:gd name="T31" fmla="*/ 17 h 20"/>
                <a:gd name="T32" fmla="*/ 2 w 83"/>
                <a:gd name="T33" fmla="*/ 13 h 20"/>
                <a:gd name="T34" fmla="*/ 0 w 83"/>
                <a:gd name="T35" fmla="*/ 1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
                <a:gd name="T55" fmla="*/ 0 h 20"/>
                <a:gd name="T56" fmla="*/ 83 w 83"/>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 h="20">
                  <a:moveTo>
                    <a:pt x="0" y="10"/>
                  </a:moveTo>
                  <a:lnTo>
                    <a:pt x="5" y="7"/>
                  </a:lnTo>
                  <a:lnTo>
                    <a:pt x="13" y="5"/>
                  </a:lnTo>
                  <a:lnTo>
                    <a:pt x="21" y="2"/>
                  </a:lnTo>
                  <a:lnTo>
                    <a:pt x="27" y="0"/>
                  </a:lnTo>
                  <a:lnTo>
                    <a:pt x="37" y="1"/>
                  </a:lnTo>
                  <a:lnTo>
                    <a:pt x="43" y="0"/>
                  </a:lnTo>
                  <a:lnTo>
                    <a:pt x="53" y="2"/>
                  </a:lnTo>
                  <a:lnTo>
                    <a:pt x="65" y="6"/>
                  </a:lnTo>
                  <a:lnTo>
                    <a:pt x="70" y="11"/>
                  </a:lnTo>
                  <a:lnTo>
                    <a:pt x="82" y="10"/>
                  </a:lnTo>
                  <a:lnTo>
                    <a:pt x="81" y="13"/>
                  </a:lnTo>
                  <a:lnTo>
                    <a:pt x="77" y="14"/>
                  </a:lnTo>
                  <a:lnTo>
                    <a:pt x="54" y="17"/>
                  </a:lnTo>
                  <a:lnTo>
                    <a:pt x="35" y="19"/>
                  </a:lnTo>
                  <a:lnTo>
                    <a:pt x="18" y="17"/>
                  </a:lnTo>
                  <a:lnTo>
                    <a:pt x="2" y="13"/>
                  </a:lnTo>
                  <a:lnTo>
                    <a:pt x="0" y="10"/>
                  </a:lnTo>
                </a:path>
              </a:pathLst>
            </a:custGeom>
            <a:solidFill>
              <a:srgbClr val="00F0FF"/>
            </a:solidFill>
            <a:ln w="12700" cap="rnd" cmpd="sng">
              <a:solidFill>
                <a:srgbClr val="00F0FF"/>
              </a:solidFill>
              <a:prstDash val="solid"/>
              <a:round/>
              <a:headEnd type="none" w="med" len="med"/>
              <a:tailEnd type="none" w="med" len="med"/>
            </a:ln>
          </p:spPr>
          <p:txBody>
            <a:bodyPr/>
            <a:lstStyle/>
            <a:p>
              <a:endParaRPr lang="en-US"/>
            </a:p>
          </p:txBody>
        </p:sp>
        <p:sp>
          <p:nvSpPr>
            <p:cNvPr id="21632" name="Freeform 363"/>
            <p:cNvSpPr>
              <a:spLocks/>
            </p:cNvSpPr>
            <p:nvPr/>
          </p:nvSpPr>
          <p:spPr bwMode="auto">
            <a:xfrm>
              <a:off x="1832" y="953"/>
              <a:ext cx="69" cy="20"/>
            </a:xfrm>
            <a:custGeom>
              <a:avLst/>
              <a:gdLst>
                <a:gd name="T0" fmla="*/ 0 w 69"/>
                <a:gd name="T1" fmla="*/ 11 h 20"/>
                <a:gd name="T2" fmla="*/ 10 w 69"/>
                <a:gd name="T3" fmla="*/ 7 h 20"/>
                <a:gd name="T4" fmla="*/ 12 w 69"/>
                <a:gd name="T5" fmla="*/ 7 h 20"/>
                <a:gd name="T6" fmla="*/ 16 w 69"/>
                <a:gd name="T7" fmla="*/ 6 h 20"/>
                <a:gd name="T8" fmla="*/ 16 w 69"/>
                <a:gd name="T9" fmla="*/ 1 h 20"/>
                <a:gd name="T10" fmla="*/ 16 w 69"/>
                <a:gd name="T11" fmla="*/ 6 h 20"/>
                <a:gd name="T12" fmla="*/ 19 w 69"/>
                <a:gd name="T13" fmla="*/ 8 h 20"/>
                <a:gd name="T14" fmla="*/ 18 w 69"/>
                <a:gd name="T15" fmla="*/ 14 h 20"/>
                <a:gd name="T16" fmla="*/ 12 w 69"/>
                <a:gd name="T17" fmla="*/ 12 h 20"/>
                <a:gd name="T18" fmla="*/ 22 w 69"/>
                <a:gd name="T19" fmla="*/ 19 h 20"/>
                <a:gd name="T20" fmla="*/ 26 w 69"/>
                <a:gd name="T21" fmla="*/ 19 h 20"/>
                <a:gd name="T22" fmla="*/ 32 w 69"/>
                <a:gd name="T23" fmla="*/ 11 h 20"/>
                <a:gd name="T24" fmla="*/ 32 w 69"/>
                <a:gd name="T25" fmla="*/ 6 h 20"/>
                <a:gd name="T26" fmla="*/ 26 w 69"/>
                <a:gd name="T27" fmla="*/ 14 h 20"/>
                <a:gd name="T28" fmla="*/ 26 w 69"/>
                <a:gd name="T29" fmla="*/ 8 h 20"/>
                <a:gd name="T30" fmla="*/ 22 w 69"/>
                <a:gd name="T31" fmla="*/ 4 h 20"/>
                <a:gd name="T32" fmla="*/ 29 w 69"/>
                <a:gd name="T33" fmla="*/ 0 h 20"/>
                <a:gd name="T34" fmla="*/ 39 w 69"/>
                <a:gd name="T35" fmla="*/ 0 h 20"/>
                <a:gd name="T36" fmla="*/ 49 w 69"/>
                <a:gd name="T37" fmla="*/ 2 h 20"/>
                <a:gd name="T38" fmla="*/ 60 w 69"/>
                <a:gd name="T39" fmla="*/ 10 h 20"/>
                <a:gd name="T40" fmla="*/ 51 w 69"/>
                <a:gd name="T41" fmla="*/ 12 h 20"/>
                <a:gd name="T42" fmla="*/ 68 w 69"/>
                <a:gd name="T43" fmla="*/ 12 h 20"/>
                <a:gd name="T44" fmla="*/ 64 w 69"/>
                <a:gd name="T45" fmla="*/ 10 h 20"/>
                <a:gd name="T46" fmla="*/ 56 w 69"/>
                <a:gd name="T47" fmla="*/ 5 h 20"/>
                <a:gd name="T48" fmla="*/ 43 w 69"/>
                <a:gd name="T49" fmla="*/ 1 h 20"/>
                <a:gd name="T50" fmla="*/ 33 w 69"/>
                <a:gd name="T51" fmla="*/ 1 h 20"/>
                <a:gd name="T52" fmla="*/ 23 w 69"/>
                <a:gd name="T53" fmla="*/ 0 h 20"/>
                <a:gd name="T54" fmla="*/ 13 w 69"/>
                <a:gd name="T55" fmla="*/ 1 h 20"/>
                <a:gd name="T56" fmla="*/ 5 w 69"/>
                <a:gd name="T57" fmla="*/ 8 h 20"/>
                <a:gd name="T58" fmla="*/ 0 w 69"/>
                <a:gd name="T59" fmla="*/ 11 h 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
                <a:gd name="T91" fmla="*/ 0 h 20"/>
                <a:gd name="T92" fmla="*/ 69 w 69"/>
                <a:gd name="T93" fmla="*/ 20 h 2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 h="20">
                  <a:moveTo>
                    <a:pt x="0" y="11"/>
                  </a:moveTo>
                  <a:lnTo>
                    <a:pt x="10" y="7"/>
                  </a:lnTo>
                  <a:lnTo>
                    <a:pt x="12" y="7"/>
                  </a:lnTo>
                  <a:lnTo>
                    <a:pt x="16" y="6"/>
                  </a:lnTo>
                  <a:lnTo>
                    <a:pt x="16" y="1"/>
                  </a:lnTo>
                  <a:lnTo>
                    <a:pt x="16" y="6"/>
                  </a:lnTo>
                  <a:lnTo>
                    <a:pt x="19" y="8"/>
                  </a:lnTo>
                  <a:lnTo>
                    <a:pt x="18" y="14"/>
                  </a:lnTo>
                  <a:lnTo>
                    <a:pt x="12" y="12"/>
                  </a:lnTo>
                  <a:lnTo>
                    <a:pt x="22" y="19"/>
                  </a:lnTo>
                  <a:lnTo>
                    <a:pt x="26" y="19"/>
                  </a:lnTo>
                  <a:lnTo>
                    <a:pt x="32" y="11"/>
                  </a:lnTo>
                  <a:lnTo>
                    <a:pt x="32" y="6"/>
                  </a:lnTo>
                  <a:lnTo>
                    <a:pt x="26" y="14"/>
                  </a:lnTo>
                  <a:lnTo>
                    <a:pt x="26" y="8"/>
                  </a:lnTo>
                  <a:lnTo>
                    <a:pt x="22" y="4"/>
                  </a:lnTo>
                  <a:lnTo>
                    <a:pt x="29" y="0"/>
                  </a:lnTo>
                  <a:lnTo>
                    <a:pt x="39" y="0"/>
                  </a:lnTo>
                  <a:lnTo>
                    <a:pt x="49" y="2"/>
                  </a:lnTo>
                  <a:lnTo>
                    <a:pt x="60" y="10"/>
                  </a:lnTo>
                  <a:lnTo>
                    <a:pt x="51" y="12"/>
                  </a:lnTo>
                  <a:lnTo>
                    <a:pt x="68" y="12"/>
                  </a:lnTo>
                  <a:lnTo>
                    <a:pt x="64" y="10"/>
                  </a:lnTo>
                  <a:lnTo>
                    <a:pt x="56" y="5"/>
                  </a:lnTo>
                  <a:lnTo>
                    <a:pt x="43" y="1"/>
                  </a:lnTo>
                  <a:lnTo>
                    <a:pt x="33" y="1"/>
                  </a:lnTo>
                  <a:lnTo>
                    <a:pt x="23" y="0"/>
                  </a:lnTo>
                  <a:lnTo>
                    <a:pt x="13" y="1"/>
                  </a:lnTo>
                  <a:lnTo>
                    <a:pt x="5" y="8"/>
                  </a:lnTo>
                  <a:lnTo>
                    <a:pt x="0" y="11"/>
                  </a:lnTo>
                </a:path>
              </a:pathLst>
            </a:custGeom>
            <a:solidFill>
              <a:srgbClr val="C0C0C0"/>
            </a:solidFill>
            <a:ln w="12700" cap="rnd" cmpd="sng">
              <a:solidFill>
                <a:srgbClr val="C0C0C0"/>
              </a:solidFill>
              <a:prstDash val="solid"/>
              <a:round/>
              <a:headEnd type="none" w="med" len="med"/>
              <a:tailEnd type="none" w="med" len="med"/>
            </a:ln>
          </p:spPr>
          <p:txBody>
            <a:bodyPr/>
            <a:lstStyle/>
            <a:p>
              <a:endParaRPr lang="en-US"/>
            </a:p>
          </p:txBody>
        </p:sp>
        <p:sp>
          <p:nvSpPr>
            <p:cNvPr id="21633" name="Freeform 364"/>
            <p:cNvSpPr>
              <a:spLocks/>
            </p:cNvSpPr>
            <p:nvPr/>
          </p:nvSpPr>
          <p:spPr bwMode="auto">
            <a:xfrm>
              <a:off x="1835" y="949"/>
              <a:ext cx="71" cy="20"/>
            </a:xfrm>
            <a:custGeom>
              <a:avLst/>
              <a:gdLst>
                <a:gd name="T0" fmla="*/ 51 w 71"/>
                <a:gd name="T1" fmla="*/ 19 h 20"/>
                <a:gd name="T2" fmla="*/ 59 w 71"/>
                <a:gd name="T3" fmla="*/ 14 h 20"/>
                <a:gd name="T4" fmla="*/ 45 w 71"/>
                <a:gd name="T5" fmla="*/ 8 h 20"/>
                <a:gd name="T6" fmla="*/ 31 w 71"/>
                <a:gd name="T7" fmla="*/ 6 h 20"/>
                <a:gd name="T8" fmla="*/ 23 w 71"/>
                <a:gd name="T9" fmla="*/ 6 h 20"/>
                <a:gd name="T10" fmla="*/ 12 w 71"/>
                <a:gd name="T11" fmla="*/ 7 h 20"/>
                <a:gd name="T12" fmla="*/ 0 w 71"/>
                <a:gd name="T13" fmla="*/ 17 h 20"/>
                <a:gd name="T14" fmla="*/ 7 w 71"/>
                <a:gd name="T15" fmla="*/ 8 h 20"/>
                <a:gd name="T16" fmla="*/ 16 w 71"/>
                <a:gd name="T17" fmla="*/ 4 h 20"/>
                <a:gd name="T18" fmla="*/ 27 w 71"/>
                <a:gd name="T19" fmla="*/ 0 h 20"/>
                <a:gd name="T20" fmla="*/ 35 w 71"/>
                <a:gd name="T21" fmla="*/ 0 h 20"/>
                <a:gd name="T22" fmla="*/ 47 w 71"/>
                <a:gd name="T23" fmla="*/ 8 h 20"/>
                <a:gd name="T24" fmla="*/ 57 w 71"/>
                <a:gd name="T25" fmla="*/ 11 h 20"/>
                <a:gd name="T26" fmla="*/ 65 w 71"/>
                <a:gd name="T27" fmla="*/ 17 h 20"/>
                <a:gd name="T28" fmla="*/ 70 w 71"/>
                <a:gd name="T29" fmla="*/ 17 h 20"/>
                <a:gd name="T30" fmla="*/ 51 w 71"/>
                <a:gd name="T31" fmla="*/ 19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1"/>
                <a:gd name="T49" fmla="*/ 0 h 20"/>
                <a:gd name="T50" fmla="*/ 71 w 71"/>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1" h="20">
                  <a:moveTo>
                    <a:pt x="51" y="19"/>
                  </a:moveTo>
                  <a:lnTo>
                    <a:pt x="59" y="14"/>
                  </a:lnTo>
                  <a:lnTo>
                    <a:pt x="45" y="8"/>
                  </a:lnTo>
                  <a:lnTo>
                    <a:pt x="31" y="6"/>
                  </a:lnTo>
                  <a:lnTo>
                    <a:pt x="23" y="6"/>
                  </a:lnTo>
                  <a:lnTo>
                    <a:pt x="12" y="7"/>
                  </a:lnTo>
                  <a:lnTo>
                    <a:pt x="0" y="17"/>
                  </a:lnTo>
                  <a:lnTo>
                    <a:pt x="7" y="8"/>
                  </a:lnTo>
                  <a:lnTo>
                    <a:pt x="16" y="4"/>
                  </a:lnTo>
                  <a:lnTo>
                    <a:pt x="27" y="0"/>
                  </a:lnTo>
                  <a:lnTo>
                    <a:pt x="35" y="0"/>
                  </a:lnTo>
                  <a:lnTo>
                    <a:pt x="47" y="8"/>
                  </a:lnTo>
                  <a:lnTo>
                    <a:pt x="57" y="11"/>
                  </a:lnTo>
                  <a:lnTo>
                    <a:pt x="65" y="17"/>
                  </a:lnTo>
                  <a:lnTo>
                    <a:pt x="70" y="17"/>
                  </a:lnTo>
                  <a:lnTo>
                    <a:pt x="51" y="19"/>
                  </a:lnTo>
                </a:path>
              </a:pathLst>
            </a:custGeom>
            <a:solidFill>
              <a:srgbClr val="FFFFFF"/>
            </a:solidFill>
            <a:ln w="12700" cap="rnd" cmpd="sng">
              <a:solidFill>
                <a:srgbClr val="FFFFFF"/>
              </a:solidFill>
              <a:prstDash val="solid"/>
              <a:round/>
              <a:headEnd type="none" w="med" len="med"/>
              <a:tailEnd type="none" w="med" len="med"/>
            </a:ln>
          </p:spPr>
          <p:txBody>
            <a:bodyPr/>
            <a:lstStyle/>
            <a:p>
              <a:endParaRPr lang="en-US"/>
            </a:p>
          </p:txBody>
        </p:sp>
        <p:sp>
          <p:nvSpPr>
            <p:cNvPr id="21634" name="Freeform 365"/>
            <p:cNvSpPr>
              <a:spLocks/>
            </p:cNvSpPr>
            <p:nvPr/>
          </p:nvSpPr>
          <p:spPr bwMode="auto">
            <a:xfrm>
              <a:off x="2101" y="1000"/>
              <a:ext cx="29" cy="20"/>
            </a:xfrm>
            <a:custGeom>
              <a:avLst/>
              <a:gdLst>
                <a:gd name="T0" fmla="*/ 0 w 29"/>
                <a:gd name="T1" fmla="*/ 0 h 20"/>
                <a:gd name="T2" fmla="*/ 11 w 29"/>
                <a:gd name="T3" fmla="*/ 0 h 20"/>
                <a:gd name="T4" fmla="*/ 22 w 29"/>
                <a:gd name="T5" fmla="*/ 11 h 20"/>
                <a:gd name="T6" fmla="*/ 24 w 29"/>
                <a:gd name="T7" fmla="*/ 11 h 20"/>
                <a:gd name="T8" fmla="*/ 27 w 29"/>
                <a:gd name="T9" fmla="*/ 15 h 20"/>
                <a:gd name="T10" fmla="*/ 28 w 29"/>
                <a:gd name="T11" fmla="*/ 19 h 20"/>
                <a:gd name="T12" fmla="*/ 0 60000 65536"/>
                <a:gd name="T13" fmla="*/ 0 60000 65536"/>
                <a:gd name="T14" fmla="*/ 0 60000 65536"/>
                <a:gd name="T15" fmla="*/ 0 60000 65536"/>
                <a:gd name="T16" fmla="*/ 0 60000 65536"/>
                <a:gd name="T17" fmla="*/ 0 60000 65536"/>
                <a:gd name="T18" fmla="*/ 0 w 29"/>
                <a:gd name="T19" fmla="*/ 0 h 20"/>
                <a:gd name="T20" fmla="*/ 29 w 29"/>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29" h="20">
                  <a:moveTo>
                    <a:pt x="0" y="0"/>
                  </a:moveTo>
                  <a:lnTo>
                    <a:pt x="11" y="0"/>
                  </a:lnTo>
                  <a:lnTo>
                    <a:pt x="22" y="11"/>
                  </a:lnTo>
                  <a:lnTo>
                    <a:pt x="24" y="11"/>
                  </a:lnTo>
                  <a:lnTo>
                    <a:pt x="27" y="15"/>
                  </a:lnTo>
                  <a:lnTo>
                    <a:pt x="28" y="19"/>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21635" name="Freeform 366"/>
            <p:cNvSpPr>
              <a:spLocks/>
            </p:cNvSpPr>
            <p:nvPr/>
          </p:nvSpPr>
          <p:spPr bwMode="auto">
            <a:xfrm>
              <a:off x="2036" y="993"/>
              <a:ext cx="90" cy="45"/>
            </a:xfrm>
            <a:custGeom>
              <a:avLst/>
              <a:gdLst>
                <a:gd name="T0" fmla="*/ 0 w 90"/>
                <a:gd name="T1" fmla="*/ 0 h 45"/>
                <a:gd name="T2" fmla="*/ 34 w 90"/>
                <a:gd name="T3" fmla="*/ 13 h 45"/>
                <a:gd name="T4" fmla="*/ 89 w 90"/>
                <a:gd name="T5" fmla="*/ 44 h 45"/>
                <a:gd name="T6" fmla="*/ 0 60000 65536"/>
                <a:gd name="T7" fmla="*/ 0 60000 65536"/>
                <a:gd name="T8" fmla="*/ 0 60000 65536"/>
                <a:gd name="T9" fmla="*/ 0 w 90"/>
                <a:gd name="T10" fmla="*/ 0 h 45"/>
                <a:gd name="T11" fmla="*/ 90 w 90"/>
                <a:gd name="T12" fmla="*/ 45 h 45"/>
              </a:gdLst>
              <a:ahLst/>
              <a:cxnLst>
                <a:cxn ang="T6">
                  <a:pos x="T0" y="T1"/>
                </a:cxn>
                <a:cxn ang="T7">
                  <a:pos x="T2" y="T3"/>
                </a:cxn>
                <a:cxn ang="T8">
                  <a:pos x="T4" y="T5"/>
                </a:cxn>
              </a:cxnLst>
              <a:rect l="T9" t="T10" r="T11" b="T12"/>
              <a:pathLst>
                <a:path w="90" h="45">
                  <a:moveTo>
                    <a:pt x="0" y="0"/>
                  </a:moveTo>
                  <a:lnTo>
                    <a:pt x="34" y="13"/>
                  </a:lnTo>
                  <a:lnTo>
                    <a:pt x="89" y="44"/>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21636" name="Line 367"/>
            <p:cNvSpPr>
              <a:spLocks noChangeShapeType="1"/>
            </p:cNvSpPr>
            <p:nvPr/>
          </p:nvSpPr>
          <p:spPr bwMode="auto">
            <a:xfrm flipH="1" flipV="1">
              <a:off x="1966" y="992"/>
              <a:ext cx="133" cy="55"/>
            </a:xfrm>
            <a:prstGeom prst="line">
              <a:avLst/>
            </a:prstGeom>
            <a:noFill/>
            <a:ln w="12700">
              <a:solidFill>
                <a:srgbClr val="000000"/>
              </a:solidFill>
              <a:round/>
              <a:headEnd/>
              <a:tailEnd/>
            </a:ln>
          </p:spPr>
          <p:txBody>
            <a:bodyPr wrap="none" anchor="ctr"/>
            <a:lstStyle/>
            <a:p>
              <a:endParaRPr lang="en-US"/>
            </a:p>
          </p:txBody>
        </p:sp>
        <p:sp>
          <p:nvSpPr>
            <p:cNvPr id="21637" name="Freeform 368"/>
            <p:cNvSpPr>
              <a:spLocks/>
            </p:cNvSpPr>
            <p:nvPr/>
          </p:nvSpPr>
          <p:spPr bwMode="auto">
            <a:xfrm>
              <a:off x="2087" y="1014"/>
              <a:ext cx="25" cy="21"/>
            </a:xfrm>
            <a:custGeom>
              <a:avLst/>
              <a:gdLst>
                <a:gd name="T0" fmla="*/ 24 w 25"/>
                <a:gd name="T1" fmla="*/ 0 h 21"/>
                <a:gd name="T2" fmla="*/ 10 w 25"/>
                <a:gd name="T3" fmla="*/ 20 h 21"/>
                <a:gd name="T4" fmla="*/ 0 w 25"/>
                <a:gd name="T5" fmla="*/ 5 h 21"/>
                <a:gd name="T6" fmla="*/ 0 60000 65536"/>
                <a:gd name="T7" fmla="*/ 0 60000 65536"/>
                <a:gd name="T8" fmla="*/ 0 60000 65536"/>
                <a:gd name="T9" fmla="*/ 0 w 25"/>
                <a:gd name="T10" fmla="*/ 0 h 21"/>
                <a:gd name="T11" fmla="*/ 25 w 25"/>
                <a:gd name="T12" fmla="*/ 21 h 21"/>
              </a:gdLst>
              <a:ahLst/>
              <a:cxnLst>
                <a:cxn ang="T6">
                  <a:pos x="T0" y="T1"/>
                </a:cxn>
                <a:cxn ang="T7">
                  <a:pos x="T2" y="T3"/>
                </a:cxn>
                <a:cxn ang="T8">
                  <a:pos x="T4" y="T5"/>
                </a:cxn>
              </a:cxnLst>
              <a:rect l="T9" t="T10" r="T11" b="T12"/>
              <a:pathLst>
                <a:path w="25" h="21">
                  <a:moveTo>
                    <a:pt x="24" y="0"/>
                  </a:moveTo>
                  <a:lnTo>
                    <a:pt x="10" y="20"/>
                  </a:lnTo>
                  <a:lnTo>
                    <a:pt x="0" y="5"/>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21638" name="Freeform 369"/>
            <p:cNvSpPr>
              <a:spLocks/>
            </p:cNvSpPr>
            <p:nvPr/>
          </p:nvSpPr>
          <p:spPr bwMode="auto">
            <a:xfrm>
              <a:off x="1710" y="949"/>
              <a:ext cx="350" cy="57"/>
            </a:xfrm>
            <a:custGeom>
              <a:avLst/>
              <a:gdLst>
                <a:gd name="T0" fmla="*/ 256 w 350"/>
                <a:gd name="T1" fmla="*/ 56 h 57"/>
                <a:gd name="T2" fmla="*/ 211 w 350"/>
                <a:gd name="T3" fmla="*/ 52 h 57"/>
                <a:gd name="T4" fmla="*/ 212 w 350"/>
                <a:gd name="T5" fmla="*/ 50 h 57"/>
                <a:gd name="T6" fmla="*/ 68 w 350"/>
                <a:gd name="T7" fmla="*/ 39 h 57"/>
                <a:gd name="T8" fmla="*/ 46 w 350"/>
                <a:gd name="T9" fmla="*/ 38 h 57"/>
                <a:gd name="T10" fmla="*/ 27 w 350"/>
                <a:gd name="T11" fmla="*/ 33 h 57"/>
                <a:gd name="T12" fmla="*/ 13 w 350"/>
                <a:gd name="T13" fmla="*/ 29 h 57"/>
                <a:gd name="T14" fmla="*/ 0 w 350"/>
                <a:gd name="T15" fmla="*/ 26 h 57"/>
                <a:gd name="T16" fmla="*/ 7 w 350"/>
                <a:gd name="T17" fmla="*/ 24 h 57"/>
                <a:gd name="T18" fmla="*/ 22 w 350"/>
                <a:gd name="T19" fmla="*/ 21 h 57"/>
                <a:gd name="T20" fmla="*/ 35 w 350"/>
                <a:gd name="T21" fmla="*/ 18 h 57"/>
                <a:gd name="T22" fmla="*/ 51 w 350"/>
                <a:gd name="T23" fmla="*/ 15 h 57"/>
                <a:gd name="T24" fmla="*/ 64 w 350"/>
                <a:gd name="T25" fmla="*/ 12 h 57"/>
                <a:gd name="T26" fmla="*/ 79 w 350"/>
                <a:gd name="T27" fmla="*/ 11 h 57"/>
                <a:gd name="T28" fmla="*/ 92 w 350"/>
                <a:gd name="T29" fmla="*/ 11 h 57"/>
                <a:gd name="T30" fmla="*/ 109 w 350"/>
                <a:gd name="T31" fmla="*/ 9 h 57"/>
                <a:gd name="T32" fmla="*/ 113 w 350"/>
                <a:gd name="T33" fmla="*/ 10 h 57"/>
                <a:gd name="T34" fmla="*/ 139 w 350"/>
                <a:gd name="T35" fmla="*/ 0 h 57"/>
                <a:gd name="T36" fmla="*/ 142 w 350"/>
                <a:gd name="T37" fmla="*/ 1 h 57"/>
                <a:gd name="T38" fmla="*/ 153 w 350"/>
                <a:gd name="T39" fmla="*/ 0 h 57"/>
                <a:gd name="T40" fmla="*/ 159 w 350"/>
                <a:gd name="T41" fmla="*/ 0 h 57"/>
                <a:gd name="T42" fmla="*/ 172 w 350"/>
                <a:gd name="T43" fmla="*/ 1 h 57"/>
                <a:gd name="T44" fmla="*/ 187 w 350"/>
                <a:gd name="T45" fmla="*/ 4 h 57"/>
                <a:gd name="T46" fmla="*/ 196 w 350"/>
                <a:gd name="T47" fmla="*/ 7 h 57"/>
                <a:gd name="T48" fmla="*/ 206 w 350"/>
                <a:gd name="T49" fmla="*/ 11 h 57"/>
                <a:gd name="T50" fmla="*/ 212 w 350"/>
                <a:gd name="T51" fmla="*/ 11 h 57"/>
                <a:gd name="T52" fmla="*/ 225 w 350"/>
                <a:gd name="T53" fmla="*/ 13 h 57"/>
                <a:gd name="T54" fmla="*/ 235 w 350"/>
                <a:gd name="T55" fmla="*/ 12 h 57"/>
                <a:gd name="T56" fmla="*/ 247 w 350"/>
                <a:gd name="T57" fmla="*/ 13 h 57"/>
                <a:gd name="T58" fmla="*/ 261 w 350"/>
                <a:gd name="T59" fmla="*/ 17 h 57"/>
                <a:gd name="T60" fmla="*/ 269 w 350"/>
                <a:gd name="T61" fmla="*/ 18 h 57"/>
                <a:gd name="T62" fmla="*/ 282 w 350"/>
                <a:gd name="T63" fmla="*/ 22 h 57"/>
                <a:gd name="T64" fmla="*/ 292 w 350"/>
                <a:gd name="T65" fmla="*/ 22 h 57"/>
                <a:gd name="T66" fmla="*/ 304 w 350"/>
                <a:gd name="T67" fmla="*/ 26 h 57"/>
                <a:gd name="T68" fmla="*/ 314 w 350"/>
                <a:gd name="T69" fmla="*/ 27 h 57"/>
                <a:gd name="T70" fmla="*/ 327 w 350"/>
                <a:gd name="T71" fmla="*/ 30 h 57"/>
                <a:gd name="T72" fmla="*/ 341 w 350"/>
                <a:gd name="T73" fmla="*/ 33 h 57"/>
                <a:gd name="T74" fmla="*/ 349 w 350"/>
                <a:gd name="T75" fmla="*/ 37 h 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0"/>
                <a:gd name="T115" fmla="*/ 0 h 57"/>
                <a:gd name="T116" fmla="*/ 350 w 350"/>
                <a:gd name="T117" fmla="*/ 57 h 5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0" h="57">
                  <a:moveTo>
                    <a:pt x="256" y="56"/>
                  </a:moveTo>
                  <a:lnTo>
                    <a:pt x="211" y="52"/>
                  </a:lnTo>
                  <a:lnTo>
                    <a:pt x="212" y="50"/>
                  </a:lnTo>
                  <a:lnTo>
                    <a:pt x="68" y="39"/>
                  </a:lnTo>
                  <a:lnTo>
                    <a:pt x="46" y="38"/>
                  </a:lnTo>
                  <a:lnTo>
                    <a:pt x="27" y="33"/>
                  </a:lnTo>
                  <a:lnTo>
                    <a:pt x="13" y="29"/>
                  </a:lnTo>
                  <a:lnTo>
                    <a:pt x="0" y="26"/>
                  </a:lnTo>
                  <a:lnTo>
                    <a:pt x="7" y="24"/>
                  </a:lnTo>
                  <a:lnTo>
                    <a:pt x="22" y="21"/>
                  </a:lnTo>
                  <a:lnTo>
                    <a:pt x="35" y="18"/>
                  </a:lnTo>
                  <a:lnTo>
                    <a:pt x="51" y="15"/>
                  </a:lnTo>
                  <a:lnTo>
                    <a:pt x="64" y="12"/>
                  </a:lnTo>
                  <a:lnTo>
                    <a:pt x="79" y="11"/>
                  </a:lnTo>
                  <a:lnTo>
                    <a:pt x="92" y="11"/>
                  </a:lnTo>
                  <a:lnTo>
                    <a:pt x="109" y="9"/>
                  </a:lnTo>
                  <a:lnTo>
                    <a:pt x="113" y="10"/>
                  </a:lnTo>
                  <a:lnTo>
                    <a:pt x="139" y="0"/>
                  </a:lnTo>
                  <a:lnTo>
                    <a:pt x="142" y="1"/>
                  </a:lnTo>
                  <a:lnTo>
                    <a:pt x="153" y="0"/>
                  </a:lnTo>
                  <a:lnTo>
                    <a:pt x="159" y="0"/>
                  </a:lnTo>
                  <a:lnTo>
                    <a:pt x="172" y="1"/>
                  </a:lnTo>
                  <a:lnTo>
                    <a:pt x="187" y="4"/>
                  </a:lnTo>
                  <a:lnTo>
                    <a:pt x="196" y="7"/>
                  </a:lnTo>
                  <a:lnTo>
                    <a:pt x="206" y="11"/>
                  </a:lnTo>
                  <a:lnTo>
                    <a:pt x="212" y="11"/>
                  </a:lnTo>
                  <a:lnTo>
                    <a:pt x="225" y="13"/>
                  </a:lnTo>
                  <a:lnTo>
                    <a:pt x="235" y="12"/>
                  </a:lnTo>
                  <a:lnTo>
                    <a:pt x="247" y="13"/>
                  </a:lnTo>
                  <a:lnTo>
                    <a:pt x="261" y="17"/>
                  </a:lnTo>
                  <a:lnTo>
                    <a:pt x="269" y="18"/>
                  </a:lnTo>
                  <a:lnTo>
                    <a:pt x="282" y="22"/>
                  </a:lnTo>
                  <a:lnTo>
                    <a:pt x="292" y="22"/>
                  </a:lnTo>
                  <a:lnTo>
                    <a:pt x="304" y="26"/>
                  </a:lnTo>
                  <a:lnTo>
                    <a:pt x="314" y="27"/>
                  </a:lnTo>
                  <a:lnTo>
                    <a:pt x="327" y="30"/>
                  </a:lnTo>
                  <a:lnTo>
                    <a:pt x="341" y="33"/>
                  </a:lnTo>
                  <a:lnTo>
                    <a:pt x="349" y="37"/>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21639" name="Freeform 370"/>
            <p:cNvSpPr>
              <a:spLocks/>
            </p:cNvSpPr>
            <p:nvPr/>
          </p:nvSpPr>
          <p:spPr bwMode="auto">
            <a:xfrm>
              <a:off x="2095" y="1011"/>
              <a:ext cx="75" cy="20"/>
            </a:xfrm>
            <a:custGeom>
              <a:avLst/>
              <a:gdLst>
                <a:gd name="T0" fmla="*/ 29 w 75"/>
                <a:gd name="T1" fmla="*/ 0 h 20"/>
                <a:gd name="T2" fmla="*/ 74 w 75"/>
                <a:gd name="T3" fmla="*/ 15 h 20"/>
                <a:gd name="T4" fmla="*/ 74 w 75"/>
                <a:gd name="T5" fmla="*/ 19 h 20"/>
                <a:gd name="T6" fmla="*/ 57 w 75"/>
                <a:gd name="T7" fmla="*/ 19 h 20"/>
                <a:gd name="T8" fmla="*/ 0 w 75"/>
                <a:gd name="T9" fmla="*/ 0 h 20"/>
                <a:gd name="T10" fmla="*/ 0 60000 65536"/>
                <a:gd name="T11" fmla="*/ 0 60000 65536"/>
                <a:gd name="T12" fmla="*/ 0 60000 65536"/>
                <a:gd name="T13" fmla="*/ 0 60000 65536"/>
                <a:gd name="T14" fmla="*/ 0 60000 65536"/>
                <a:gd name="T15" fmla="*/ 0 w 75"/>
                <a:gd name="T16" fmla="*/ 0 h 20"/>
                <a:gd name="T17" fmla="*/ 75 w 75"/>
                <a:gd name="T18" fmla="*/ 20 h 20"/>
              </a:gdLst>
              <a:ahLst/>
              <a:cxnLst>
                <a:cxn ang="T10">
                  <a:pos x="T0" y="T1"/>
                </a:cxn>
                <a:cxn ang="T11">
                  <a:pos x="T2" y="T3"/>
                </a:cxn>
                <a:cxn ang="T12">
                  <a:pos x="T4" y="T5"/>
                </a:cxn>
                <a:cxn ang="T13">
                  <a:pos x="T6" y="T7"/>
                </a:cxn>
                <a:cxn ang="T14">
                  <a:pos x="T8" y="T9"/>
                </a:cxn>
              </a:cxnLst>
              <a:rect l="T15" t="T16" r="T17" b="T18"/>
              <a:pathLst>
                <a:path w="75" h="20">
                  <a:moveTo>
                    <a:pt x="29" y="0"/>
                  </a:moveTo>
                  <a:lnTo>
                    <a:pt x="74" y="15"/>
                  </a:lnTo>
                  <a:lnTo>
                    <a:pt x="74" y="19"/>
                  </a:lnTo>
                  <a:lnTo>
                    <a:pt x="57" y="19"/>
                  </a:lnTo>
                  <a:lnTo>
                    <a:pt x="0" y="0"/>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21640" name="Line 371"/>
            <p:cNvSpPr>
              <a:spLocks noChangeShapeType="1"/>
            </p:cNvSpPr>
            <p:nvPr/>
          </p:nvSpPr>
          <p:spPr bwMode="auto">
            <a:xfrm flipV="1">
              <a:off x="1943" y="955"/>
              <a:ext cx="0" cy="13"/>
            </a:xfrm>
            <a:prstGeom prst="line">
              <a:avLst/>
            </a:prstGeom>
            <a:noFill/>
            <a:ln w="12700">
              <a:solidFill>
                <a:srgbClr val="000000"/>
              </a:solidFill>
              <a:round/>
              <a:headEnd/>
              <a:tailEnd/>
            </a:ln>
          </p:spPr>
          <p:txBody>
            <a:bodyPr wrap="none" anchor="ctr"/>
            <a:lstStyle/>
            <a:p>
              <a:endParaRPr lang="en-US"/>
            </a:p>
          </p:txBody>
        </p:sp>
        <p:sp>
          <p:nvSpPr>
            <p:cNvPr id="21641" name="Line 372"/>
            <p:cNvSpPr>
              <a:spLocks noChangeShapeType="1"/>
            </p:cNvSpPr>
            <p:nvPr/>
          </p:nvSpPr>
          <p:spPr bwMode="auto">
            <a:xfrm flipH="1" flipV="1">
              <a:off x="1968" y="952"/>
              <a:ext cx="39" cy="24"/>
            </a:xfrm>
            <a:prstGeom prst="line">
              <a:avLst/>
            </a:prstGeom>
            <a:noFill/>
            <a:ln w="12700">
              <a:solidFill>
                <a:srgbClr val="000000"/>
              </a:solidFill>
              <a:round/>
              <a:headEnd/>
              <a:tailEnd/>
            </a:ln>
          </p:spPr>
          <p:txBody>
            <a:bodyPr wrap="none" anchor="ctr"/>
            <a:lstStyle/>
            <a:p>
              <a:endParaRPr lang="en-US"/>
            </a:p>
          </p:txBody>
        </p:sp>
        <p:sp>
          <p:nvSpPr>
            <p:cNvPr id="21642" name="Freeform 373"/>
            <p:cNvSpPr>
              <a:spLocks/>
            </p:cNvSpPr>
            <p:nvPr/>
          </p:nvSpPr>
          <p:spPr bwMode="auto">
            <a:xfrm>
              <a:off x="1911" y="954"/>
              <a:ext cx="65" cy="20"/>
            </a:xfrm>
            <a:custGeom>
              <a:avLst/>
              <a:gdLst>
                <a:gd name="T0" fmla="*/ 60 w 65"/>
                <a:gd name="T1" fmla="*/ 19 h 20"/>
                <a:gd name="T2" fmla="*/ 5 w 65"/>
                <a:gd name="T3" fmla="*/ 11 h 20"/>
                <a:gd name="T4" fmla="*/ 0 w 65"/>
                <a:gd name="T5" fmla="*/ 11 h 20"/>
                <a:gd name="T6" fmla="*/ 5 w 65"/>
                <a:gd name="T7" fmla="*/ 11 h 20"/>
                <a:gd name="T8" fmla="*/ 8 w 65"/>
                <a:gd name="T9" fmla="*/ 13 h 20"/>
                <a:gd name="T10" fmla="*/ 40 w 65"/>
                <a:gd name="T11" fmla="*/ 15 h 20"/>
                <a:gd name="T12" fmla="*/ 45 w 65"/>
                <a:gd name="T13" fmla="*/ 6 h 20"/>
                <a:gd name="T14" fmla="*/ 52 w 65"/>
                <a:gd name="T15" fmla="*/ 0 h 20"/>
                <a:gd name="T16" fmla="*/ 52 w 65"/>
                <a:gd name="T17" fmla="*/ 10 h 20"/>
                <a:gd name="T18" fmla="*/ 58 w 65"/>
                <a:gd name="T19" fmla="*/ 6 h 20"/>
                <a:gd name="T20" fmla="*/ 53 w 65"/>
                <a:gd name="T21" fmla="*/ 18 h 20"/>
                <a:gd name="T22" fmla="*/ 64 w 65"/>
                <a:gd name="T23" fmla="*/ 19 h 20"/>
                <a:gd name="T24" fmla="*/ 60 w 65"/>
                <a:gd name="T25" fmla="*/ 19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20"/>
                <a:gd name="T41" fmla="*/ 65 w 65"/>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20">
                  <a:moveTo>
                    <a:pt x="60" y="19"/>
                  </a:moveTo>
                  <a:lnTo>
                    <a:pt x="5" y="11"/>
                  </a:lnTo>
                  <a:lnTo>
                    <a:pt x="0" y="11"/>
                  </a:lnTo>
                  <a:lnTo>
                    <a:pt x="5" y="11"/>
                  </a:lnTo>
                  <a:lnTo>
                    <a:pt x="8" y="13"/>
                  </a:lnTo>
                  <a:lnTo>
                    <a:pt x="40" y="15"/>
                  </a:lnTo>
                  <a:lnTo>
                    <a:pt x="45" y="6"/>
                  </a:lnTo>
                  <a:lnTo>
                    <a:pt x="52" y="0"/>
                  </a:lnTo>
                  <a:lnTo>
                    <a:pt x="52" y="10"/>
                  </a:lnTo>
                  <a:lnTo>
                    <a:pt x="58" y="6"/>
                  </a:lnTo>
                  <a:lnTo>
                    <a:pt x="53" y="18"/>
                  </a:lnTo>
                  <a:lnTo>
                    <a:pt x="64" y="19"/>
                  </a:lnTo>
                  <a:lnTo>
                    <a:pt x="60" y="19"/>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643" name="Freeform 374"/>
            <p:cNvSpPr>
              <a:spLocks/>
            </p:cNvSpPr>
            <p:nvPr/>
          </p:nvSpPr>
          <p:spPr bwMode="auto">
            <a:xfrm>
              <a:off x="1904" y="954"/>
              <a:ext cx="20" cy="20"/>
            </a:xfrm>
            <a:custGeom>
              <a:avLst/>
              <a:gdLst>
                <a:gd name="T0" fmla="*/ 0 w 20"/>
                <a:gd name="T1" fmla="*/ 0 h 20"/>
                <a:gd name="T2" fmla="*/ 0 w 20"/>
                <a:gd name="T3" fmla="*/ 7 h 20"/>
                <a:gd name="T4" fmla="*/ 19 w 20"/>
                <a:gd name="T5" fmla="*/ 19 h 20"/>
                <a:gd name="T6" fmla="*/ 0 w 20"/>
                <a:gd name="T7" fmla="*/ 0 h 20"/>
                <a:gd name="T8" fmla="*/ 0 60000 65536"/>
                <a:gd name="T9" fmla="*/ 0 60000 65536"/>
                <a:gd name="T10" fmla="*/ 0 60000 65536"/>
                <a:gd name="T11" fmla="*/ 0 60000 65536"/>
                <a:gd name="T12" fmla="*/ 0 w 20"/>
                <a:gd name="T13" fmla="*/ 0 h 20"/>
                <a:gd name="T14" fmla="*/ 20 w 20"/>
                <a:gd name="T15" fmla="*/ 20 h 20"/>
              </a:gdLst>
              <a:ahLst/>
              <a:cxnLst>
                <a:cxn ang="T8">
                  <a:pos x="T0" y="T1"/>
                </a:cxn>
                <a:cxn ang="T9">
                  <a:pos x="T2" y="T3"/>
                </a:cxn>
                <a:cxn ang="T10">
                  <a:pos x="T4" y="T5"/>
                </a:cxn>
                <a:cxn ang="T11">
                  <a:pos x="T6" y="T7"/>
                </a:cxn>
              </a:cxnLst>
              <a:rect l="T12" t="T13" r="T14" b="T15"/>
              <a:pathLst>
                <a:path w="20" h="20">
                  <a:moveTo>
                    <a:pt x="0" y="0"/>
                  </a:moveTo>
                  <a:lnTo>
                    <a:pt x="0" y="7"/>
                  </a:lnTo>
                  <a:lnTo>
                    <a:pt x="19" y="19"/>
                  </a:lnTo>
                  <a:lnTo>
                    <a:pt x="0"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644" name="Freeform 375"/>
            <p:cNvSpPr>
              <a:spLocks/>
            </p:cNvSpPr>
            <p:nvPr/>
          </p:nvSpPr>
          <p:spPr bwMode="auto">
            <a:xfrm>
              <a:off x="1904" y="953"/>
              <a:ext cx="20" cy="20"/>
            </a:xfrm>
            <a:custGeom>
              <a:avLst/>
              <a:gdLst>
                <a:gd name="T0" fmla="*/ 0 w 20"/>
                <a:gd name="T1" fmla="*/ 15 h 20"/>
                <a:gd name="T2" fmla="*/ 19 w 20"/>
                <a:gd name="T3" fmla="*/ 0 h 20"/>
                <a:gd name="T4" fmla="*/ 17 w 20"/>
                <a:gd name="T5" fmla="*/ 19 h 20"/>
                <a:gd name="T6" fmla="*/ 0 w 20"/>
                <a:gd name="T7" fmla="*/ 15 h 20"/>
                <a:gd name="T8" fmla="*/ 0 60000 65536"/>
                <a:gd name="T9" fmla="*/ 0 60000 65536"/>
                <a:gd name="T10" fmla="*/ 0 60000 65536"/>
                <a:gd name="T11" fmla="*/ 0 60000 65536"/>
                <a:gd name="T12" fmla="*/ 0 w 20"/>
                <a:gd name="T13" fmla="*/ 0 h 20"/>
                <a:gd name="T14" fmla="*/ 20 w 20"/>
                <a:gd name="T15" fmla="*/ 20 h 20"/>
              </a:gdLst>
              <a:ahLst/>
              <a:cxnLst>
                <a:cxn ang="T8">
                  <a:pos x="T0" y="T1"/>
                </a:cxn>
                <a:cxn ang="T9">
                  <a:pos x="T2" y="T3"/>
                </a:cxn>
                <a:cxn ang="T10">
                  <a:pos x="T4" y="T5"/>
                </a:cxn>
                <a:cxn ang="T11">
                  <a:pos x="T6" y="T7"/>
                </a:cxn>
              </a:cxnLst>
              <a:rect l="T12" t="T13" r="T14" b="T15"/>
              <a:pathLst>
                <a:path w="20" h="20">
                  <a:moveTo>
                    <a:pt x="0" y="15"/>
                  </a:moveTo>
                  <a:lnTo>
                    <a:pt x="19" y="0"/>
                  </a:lnTo>
                  <a:lnTo>
                    <a:pt x="17" y="19"/>
                  </a:lnTo>
                  <a:lnTo>
                    <a:pt x="0" y="15"/>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645" name="Freeform 376"/>
            <p:cNvSpPr>
              <a:spLocks/>
            </p:cNvSpPr>
            <p:nvPr/>
          </p:nvSpPr>
          <p:spPr bwMode="auto">
            <a:xfrm>
              <a:off x="2064" y="1034"/>
              <a:ext cx="77" cy="20"/>
            </a:xfrm>
            <a:custGeom>
              <a:avLst/>
              <a:gdLst>
                <a:gd name="T0" fmla="*/ 68 w 77"/>
                <a:gd name="T1" fmla="*/ 0 h 20"/>
                <a:gd name="T2" fmla="*/ 66 w 77"/>
                <a:gd name="T3" fmla="*/ 6 h 20"/>
                <a:gd name="T4" fmla="*/ 76 w 77"/>
                <a:gd name="T5" fmla="*/ 4 h 20"/>
                <a:gd name="T6" fmla="*/ 70 w 77"/>
                <a:gd name="T7" fmla="*/ 8 h 20"/>
                <a:gd name="T8" fmla="*/ 72 w 77"/>
                <a:gd name="T9" fmla="*/ 14 h 20"/>
                <a:gd name="T10" fmla="*/ 66 w 77"/>
                <a:gd name="T11" fmla="*/ 18 h 20"/>
                <a:gd name="T12" fmla="*/ 57 w 77"/>
                <a:gd name="T13" fmla="*/ 6 h 20"/>
                <a:gd name="T14" fmla="*/ 16 w 77"/>
                <a:gd name="T15" fmla="*/ 13 h 20"/>
                <a:gd name="T16" fmla="*/ 14 w 77"/>
                <a:gd name="T17" fmla="*/ 19 h 20"/>
                <a:gd name="T18" fmla="*/ 10 w 77"/>
                <a:gd name="T19" fmla="*/ 12 h 20"/>
                <a:gd name="T20" fmla="*/ 0 w 77"/>
                <a:gd name="T21" fmla="*/ 11 h 20"/>
                <a:gd name="T22" fmla="*/ 64 w 77"/>
                <a:gd name="T23" fmla="*/ 8 h 20"/>
                <a:gd name="T24" fmla="*/ 63 w 77"/>
                <a:gd name="T25" fmla="*/ 6 h 20"/>
                <a:gd name="T26" fmla="*/ 57 w 77"/>
                <a:gd name="T27" fmla="*/ 4 h 20"/>
                <a:gd name="T28" fmla="*/ 62 w 77"/>
                <a:gd name="T29" fmla="*/ 1 h 20"/>
                <a:gd name="T30" fmla="*/ 68 w 77"/>
                <a:gd name="T31" fmla="*/ 0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7"/>
                <a:gd name="T49" fmla="*/ 0 h 20"/>
                <a:gd name="T50" fmla="*/ 77 w 77"/>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7" h="20">
                  <a:moveTo>
                    <a:pt x="68" y="0"/>
                  </a:moveTo>
                  <a:lnTo>
                    <a:pt x="66" y="6"/>
                  </a:lnTo>
                  <a:lnTo>
                    <a:pt x="76" y="4"/>
                  </a:lnTo>
                  <a:lnTo>
                    <a:pt x="70" y="8"/>
                  </a:lnTo>
                  <a:lnTo>
                    <a:pt x="72" y="14"/>
                  </a:lnTo>
                  <a:lnTo>
                    <a:pt x="66" y="18"/>
                  </a:lnTo>
                  <a:lnTo>
                    <a:pt x="57" y="6"/>
                  </a:lnTo>
                  <a:lnTo>
                    <a:pt x="16" y="13"/>
                  </a:lnTo>
                  <a:lnTo>
                    <a:pt x="14" y="19"/>
                  </a:lnTo>
                  <a:lnTo>
                    <a:pt x="10" y="12"/>
                  </a:lnTo>
                  <a:lnTo>
                    <a:pt x="0" y="11"/>
                  </a:lnTo>
                  <a:lnTo>
                    <a:pt x="64" y="8"/>
                  </a:lnTo>
                  <a:lnTo>
                    <a:pt x="63" y="6"/>
                  </a:lnTo>
                  <a:lnTo>
                    <a:pt x="57" y="4"/>
                  </a:lnTo>
                  <a:lnTo>
                    <a:pt x="62" y="1"/>
                  </a:lnTo>
                  <a:lnTo>
                    <a:pt x="68"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646" name="Freeform 377"/>
            <p:cNvSpPr>
              <a:spLocks/>
            </p:cNvSpPr>
            <p:nvPr/>
          </p:nvSpPr>
          <p:spPr bwMode="auto">
            <a:xfrm>
              <a:off x="2062" y="1041"/>
              <a:ext cx="67" cy="20"/>
            </a:xfrm>
            <a:custGeom>
              <a:avLst/>
              <a:gdLst>
                <a:gd name="T0" fmla="*/ 0 w 67"/>
                <a:gd name="T1" fmla="*/ 19 h 20"/>
                <a:gd name="T2" fmla="*/ 13 w 67"/>
                <a:gd name="T3" fmla="*/ 15 h 20"/>
                <a:gd name="T4" fmla="*/ 66 w 67"/>
                <a:gd name="T5" fmla="*/ 0 h 20"/>
                <a:gd name="T6" fmla="*/ 0 60000 65536"/>
                <a:gd name="T7" fmla="*/ 0 60000 65536"/>
                <a:gd name="T8" fmla="*/ 0 60000 65536"/>
                <a:gd name="T9" fmla="*/ 0 w 67"/>
                <a:gd name="T10" fmla="*/ 0 h 20"/>
                <a:gd name="T11" fmla="*/ 67 w 67"/>
                <a:gd name="T12" fmla="*/ 20 h 20"/>
              </a:gdLst>
              <a:ahLst/>
              <a:cxnLst>
                <a:cxn ang="T6">
                  <a:pos x="T0" y="T1"/>
                </a:cxn>
                <a:cxn ang="T7">
                  <a:pos x="T2" y="T3"/>
                </a:cxn>
                <a:cxn ang="T8">
                  <a:pos x="T4" y="T5"/>
                </a:cxn>
              </a:cxnLst>
              <a:rect l="T9" t="T10" r="T11" b="T12"/>
              <a:pathLst>
                <a:path w="67" h="20">
                  <a:moveTo>
                    <a:pt x="0" y="19"/>
                  </a:moveTo>
                  <a:lnTo>
                    <a:pt x="13" y="15"/>
                  </a:lnTo>
                  <a:lnTo>
                    <a:pt x="66" y="0"/>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21647" name="Freeform 378"/>
            <p:cNvSpPr>
              <a:spLocks/>
            </p:cNvSpPr>
            <p:nvPr/>
          </p:nvSpPr>
          <p:spPr bwMode="auto">
            <a:xfrm>
              <a:off x="2064" y="1046"/>
              <a:ext cx="20" cy="20"/>
            </a:xfrm>
            <a:custGeom>
              <a:avLst/>
              <a:gdLst>
                <a:gd name="T0" fmla="*/ 0 w 20"/>
                <a:gd name="T1" fmla="*/ 19 h 20"/>
                <a:gd name="T2" fmla="*/ 18 w 20"/>
                <a:gd name="T3" fmla="*/ 19 h 20"/>
                <a:gd name="T4" fmla="*/ 19 w 20"/>
                <a:gd name="T5" fmla="*/ 0 h 20"/>
                <a:gd name="T6" fmla="*/ 0 w 20"/>
                <a:gd name="T7" fmla="*/ 19 h 20"/>
                <a:gd name="T8" fmla="*/ 0 60000 65536"/>
                <a:gd name="T9" fmla="*/ 0 60000 65536"/>
                <a:gd name="T10" fmla="*/ 0 60000 65536"/>
                <a:gd name="T11" fmla="*/ 0 60000 65536"/>
                <a:gd name="T12" fmla="*/ 0 w 20"/>
                <a:gd name="T13" fmla="*/ 0 h 20"/>
                <a:gd name="T14" fmla="*/ 20 w 20"/>
                <a:gd name="T15" fmla="*/ 20 h 20"/>
              </a:gdLst>
              <a:ahLst/>
              <a:cxnLst>
                <a:cxn ang="T8">
                  <a:pos x="T0" y="T1"/>
                </a:cxn>
                <a:cxn ang="T9">
                  <a:pos x="T2" y="T3"/>
                </a:cxn>
                <a:cxn ang="T10">
                  <a:pos x="T4" y="T5"/>
                </a:cxn>
                <a:cxn ang="T11">
                  <a:pos x="T6" y="T7"/>
                </a:cxn>
              </a:cxnLst>
              <a:rect l="T12" t="T13" r="T14" b="T15"/>
              <a:pathLst>
                <a:path w="20" h="20">
                  <a:moveTo>
                    <a:pt x="0" y="19"/>
                  </a:moveTo>
                  <a:lnTo>
                    <a:pt x="18" y="19"/>
                  </a:lnTo>
                  <a:lnTo>
                    <a:pt x="19" y="0"/>
                  </a:lnTo>
                  <a:lnTo>
                    <a:pt x="0" y="19"/>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648" name="Freeform 379"/>
            <p:cNvSpPr>
              <a:spLocks/>
            </p:cNvSpPr>
            <p:nvPr/>
          </p:nvSpPr>
          <p:spPr bwMode="auto">
            <a:xfrm>
              <a:off x="1945" y="1019"/>
              <a:ext cx="123" cy="20"/>
            </a:xfrm>
            <a:custGeom>
              <a:avLst/>
              <a:gdLst>
                <a:gd name="T0" fmla="*/ 42 w 123"/>
                <a:gd name="T1" fmla="*/ 0 h 20"/>
                <a:gd name="T2" fmla="*/ 30 w 123"/>
                <a:gd name="T3" fmla="*/ 1 h 20"/>
                <a:gd name="T4" fmla="*/ 21 w 123"/>
                <a:gd name="T5" fmla="*/ 4 h 20"/>
                <a:gd name="T6" fmla="*/ 10 w 123"/>
                <a:gd name="T7" fmla="*/ 5 h 20"/>
                <a:gd name="T8" fmla="*/ 0 w 123"/>
                <a:gd name="T9" fmla="*/ 10 h 20"/>
                <a:gd name="T10" fmla="*/ 6 w 123"/>
                <a:gd name="T11" fmla="*/ 12 h 20"/>
                <a:gd name="T12" fmla="*/ 16 w 123"/>
                <a:gd name="T13" fmla="*/ 15 h 20"/>
                <a:gd name="T14" fmla="*/ 25 w 123"/>
                <a:gd name="T15" fmla="*/ 17 h 20"/>
                <a:gd name="T16" fmla="*/ 31 w 123"/>
                <a:gd name="T17" fmla="*/ 17 h 20"/>
                <a:gd name="T18" fmla="*/ 41 w 123"/>
                <a:gd name="T19" fmla="*/ 18 h 20"/>
                <a:gd name="T20" fmla="*/ 51 w 123"/>
                <a:gd name="T21" fmla="*/ 19 h 20"/>
                <a:gd name="T22" fmla="*/ 63 w 123"/>
                <a:gd name="T23" fmla="*/ 18 h 20"/>
                <a:gd name="T24" fmla="*/ 76 w 123"/>
                <a:gd name="T25" fmla="*/ 19 h 20"/>
                <a:gd name="T26" fmla="*/ 79 w 123"/>
                <a:gd name="T27" fmla="*/ 18 h 20"/>
                <a:gd name="T28" fmla="*/ 98 w 123"/>
                <a:gd name="T29" fmla="*/ 17 h 20"/>
                <a:gd name="T30" fmla="*/ 105 w 123"/>
                <a:gd name="T31" fmla="*/ 13 h 20"/>
                <a:gd name="T32" fmla="*/ 122 w 123"/>
                <a:gd name="T33" fmla="*/ 14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20"/>
                <a:gd name="T53" fmla="*/ 123 w 123"/>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20">
                  <a:moveTo>
                    <a:pt x="42" y="0"/>
                  </a:moveTo>
                  <a:lnTo>
                    <a:pt x="30" y="1"/>
                  </a:lnTo>
                  <a:lnTo>
                    <a:pt x="21" y="4"/>
                  </a:lnTo>
                  <a:lnTo>
                    <a:pt x="10" y="5"/>
                  </a:lnTo>
                  <a:lnTo>
                    <a:pt x="0" y="10"/>
                  </a:lnTo>
                  <a:lnTo>
                    <a:pt x="6" y="12"/>
                  </a:lnTo>
                  <a:lnTo>
                    <a:pt x="16" y="15"/>
                  </a:lnTo>
                  <a:lnTo>
                    <a:pt x="25" y="17"/>
                  </a:lnTo>
                  <a:lnTo>
                    <a:pt x="31" y="17"/>
                  </a:lnTo>
                  <a:lnTo>
                    <a:pt x="41" y="18"/>
                  </a:lnTo>
                  <a:lnTo>
                    <a:pt x="51" y="19"/>
                  </a:lnTo>
                  <a:lnTo>
                    <a:pt x="63" y="18"/>
                  </a:lnTo>
                  <a:lnTo>
                    <a:pt x="76" y="19"/>
                  </a:lnTo>
                  <a:lnTo>
                    <a:pt x="79" y="18"/>
                  </a:lnTo>
                  <a:lnTo>
                    <a:pt x="98" y="17"/>
                  </a:lnTo>
                  <a:lnTo>
                    <a:pt x="105" y="13"/>
                  </a:lnTo>
                  <a:lnTo>
                    <a:pt x="122" y="14"/>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21649" name="Freeform 380"/>
            <p:cNvSpPr>
              <a:spLocks/>
            </p:cNvSpPr>
            <p:nvPr/>
          </p:nvSpPr>
          <p:spPr bwMode="auto">
            <a:xfrm>
              <a:off x="1961" y="996"/>
              <a:ext cx="20" cy="20"/>
            </a:xfrm>
            <a:custGeom>
              <a:avLst/>
              <a:gdLst>
                <a:gd name="T0" fmla="*/ 13 w 20"/>
                <a:gd name="T1" fmla="*/ 0 h 20"/>
                <a:gd name="T2" fmla="*/ 13 w 20"/>
                <a:gd name="T3" fmla="*/ 2 h 20"/>
                <a:gd name="T4" fmla="*/ 12 w 20"/>
                <a:gd name="T5" fmla="*/ 8 h 20"/>
                <a:gd name="T6" fmla="*/ 11 w 20"/>
                <a:gd name="T7" fmla="*/ 10 h 20"/>
                <a:gd name="T8" fmla="*/ 6 w 20"/>
                <a:gd name="T9" fmla="*/ 10 h 20"/>
                <a:gd name="T10" fmla="*/ 0 w 20"/>
                <a:gd name="T11" fmla="*/ 10 h 20"/>
                <a:gd name="T12" fmla="*/ 5 w 20"/>
                <a:gd name="T13" fmla="*/ 14 h 20"/>
                <a:gd name="T14" fmla="*/ 5 w 20"/>
                <a:gd name="T15" fmla="*/ 18 h 20"/>
                <a:gd name="T16" fmla="*/ 11 w 20"/>
                <a:gd name="T17" fmla="*/ 19 h 20"/>
                <a:gd name="T18" fmla="*/ 15 w 20"/>
                <a:gd name="T19" fmla="*/ 15 h 20"/>
                <a:gd name="T20" fmla="*/ 15 w 20"/>
                <a:gd name="T21" fmla="*/ 12 h 20"/>
                <a:gd name="T22" fmla="*/ 18 w 20"/>
                <a:gd name="T23" fmla="*/ 7 h 20"/>
                <a:gd name="T24" fmla="*/ 18 w 20"/>
                <a:gd name="T25" fmla="*/ 5 h 20"/>
                <a:gd name="T26" fmla="*/ 18 w 20"/>
                <a:gd name="T27" fmla="*/ 2 h 20"/>
                <a:gd name="T28" fmla="*/ 19 w 20"/>
                <a:gd name="T29" fmla="*/ 0 h 20"/>
                <a:gd name="T30" fmla="*/ 13 w 20"/>
                <a:gd name="T31" fmla="*/ 0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20"/>
                <a:gd name="T50" fmla="*/ 20 w 20"/>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20">
                  <a:moveTo>
                    <a:pt x="13" y="0"/>
                  </a:moveTo>
                  <a:lnTo>
                    <a:pt x="13" y="2"/>
                  </a:lnTo>
                  <a:lnTo>
                    <a:pt x="12" y="8"/>
                  </a:lnTo>
                  <a:lnTo>
                    <a:pt x="11" y="10"/>
                  </a:lnTo>
                  <a:lnTo>
                    <a:pt x="6" y="10"/>
                  </a:lnTo>
                  <a:lnTo>
                    <a:pt x="0" y="10"/>
                  </a:lnTo>
                  <a:lnTo>
                    <a:pt x="5" y="14"/>
                  </a:lnTo>
                  <a:lnTo>
                    <a:pt x="5" y="18"/>
                  </a:lnTo>
                  <a:lnTo>
                    <a:pt x="11" y="19"/>
                  </a:lnTo>
                  <a:lnTo>
                    <a:pt x="15" y="15"/>
                  </a:lnTo>
                  <a:lnTo>
                    <a:pt x="15" y="12"/>
                  </a:lnTo>
                  <a:lnTo>
                    <a:pt x="18" y="7"/>
                  </a:lnTo>
                  <a:lnTo>
                    <a:pt x="18" y="5"/>
                  </a:lnTo>
                  <a:lnTo>
                    <a:pt x="18" y="2"/>
                  </a:lnTo>
                  <a:lnTo>
                    <a:pt x="19" y="0"/>
                  </a:lnTo>
                  <a:lnTo>
                    <a:pt x="13"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650" name="Freeform 381"/>
            <p:cNvSpPr>
              <a:spLocks/>
            </p:cNvSpPr>
            <p:nvPr/>
          </p:nvSpPr>
          <p:spPr bwMode="auto">
            <a:xfrm>
              <a:off x="1945" y="1015"/>
              <a:ext cx="123" cy="26"/>
            </a:xfrm>
            <a:custGeom>
              <a:avLst/>
              <a:gdLst>
                <a:gd name="T0" fmla="*/ 105 w 123"/>
                <a:gd name="T1" fmla="*/ 9 h 26"/>
                <a:gd name="T2" fmla="*/ 74 w 123"/>
                <a:gd name="T3" fmla="*/ 10 h 26"/>
                <a:gd name="T4" fmla="*/ 70 w 123"/>
                <a:gd name="T5" fmla="*/ 9 h 26"/>
                <a:gd name="T6" fmla="*/ 63 w 123"/>
                <a:gd name="T7" fmla="*/ 21 h 26"/>
                <a:gd name="T8" fmla="*/ 65 w 123"/>
                <a:gd name="T9" fmla="*/ 21 h 26"/>
                <a:gd name="T10" fmla="*/ 63 w 123"/>
                <a:gd name="T11" fmla="*/ 21 h 26"/>
                <a:gd name="T12" fmla="*/ 63 w 123"/>
                <a:gd name="T13" fmla="*/ 19 h 26"/>
                <a:gd name="T14" fmla="*/ 70 w 123"/>
                <a:gd name="T15" fmla="*/ 9 h 26"/>
                <a:gd name="T16" fmla="*/ 74 w 123"/>
                <a:gd name="T17" fmla="*/ 10 h 26"/>
                <a:gd name="T18" fmla="*/ 100 w 123"/>
                <a:gd name="T19" fmla="*/ 9 h 26"/>
                <a:gd name="T20" fmla="*/ 79 w 123"/>
                <a:gd name="T21" fmla="*/ 0 h 26"/>
                <a:gd name="T22" fmla="*/ 52 w 123"/>
                <a:gd name="T23" fmla="*/ 0 h 26"/>
                <a:gd name="T24" fmla="*/ 50 w 123"/>
                <a:gd name="T25" fmla="*/ 0 h 26"/>
                <a:gd name="T26" fmla="*/ 42 w 123"/>
                <a:gd name="T27" fmla="*/ 4 h 26"/>
                <a:gd name="T28" fmla="*/ 46 w 123"/>
                <a:gd name="T29" fmla="*/ 4 h 26"/>
                <a:gd name="T30" fmla="*/ 48 w 123"/>
                <a:gd name="T31" fmla="*/ 6 h 26"/>
                <a:gd name="T32" fmla="*/ 52 w 123"/>
                <a:gd name="T33" fmla="*/ 8 h 26"/>
                <a:gd name="T34" fmla="*/ 54 w 123"/>
                <a:gd name="T35" fmla="*/ 9 h 26"/>
                <a:gd name="T36" fmla="*/ 29 w 123"/>
                <a:gd name="T37" fmla="*/ 13 h 26"/>
                <a:gd name="T38" fmla="*/ 16 w 123"/>
                <a:gd name="T39" fmla="*/ 14 h 26"/>
                <a:gd name="T40" fmla="*/ 0 w 123"/>
                <a:gd name="T41" fmla="*/ 15 h 26"/>
                <a:gd name="T42" fmla="*/ 5 w 123"/>
                <a:gd name="T43" fmla="*/ 18 h 26"/>
                <a:gd name="T44" fmla="*/ 14 w 123"/>
                <a:gd name="T45" fmla="*/ 21 h 26"/>
                <a:gd name="T46" fmla="*/ 28 w 123"/>
                <a:gd name="T47" fmla="*/ 23 h 26"/>
                <a:gd name="T48" fmla="*/ 40 w 123"/>
                <a:gd name="T49" fmla="*/ 25 h 26"/>
                <a:gd name="T50" fmla="*/ 51 w 123"/>
                <a:gd name="T51" fmla="*/ 25 h 26"/>
                <a:gd name="T52" fmla="*/ 52 w 123"/>
                <a:gd name="T53" fmla="*/ 25 h 26"/>
                <a:gd name="T54" fmla="*/ 75 w 123"/>
                <a:gd name="T55" fmla="*/ 25 h 26"/>
                <a:gd name="T56" fmla="*/ 79 w 123"/>
                <a:gd name="T57" fmla="*/ 24 h 26"/>
                <a:gd name="T58" fmla="*/ 98 w 123"/>
                <a:gd name="T59" fmla="*/ 23 h 26"/>
                <a:gd name="T60" fmla="*/ 105 w 123"/>
                <a:gd name="T61" fmla="*/ 19 h 26"/>
                <a:gd name="T62" fmla="*/ 122 w 123"/>
                <a:gd name="T63" fmla="*/ 20 h 26"/>
                <a:gd name="T64" fmla="*/ 105 w 123"/>
                <a:gd name="T65" fmla="*/ 9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3"/>
                <a:gd name="T100" fmla="*/ 0 h 26"/>
                <a:gd name="T101" fmla="*/ 123 w 123"/>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3" h="26">
                  <a:moveTo>
                    <a:pt x="105" y="9"/>
                  </a:moveTo>
                  <a:lnTo>
                    <a:pt x="74" y="10"/>
                  </a:lnTo>
                  <a:lnTo>
                    <a:pt x="70" y="9"/>
                  </a:lnTo>
                  <a:lnTo>
                    <a:pt x="63" y="21"/>
                  </a:lnTo>
                  <a:lnTo>
                    <a:pt x="65" y="21"/>
                  </a:lnTo>
                  <a:lnTo>
                    <a:pt x="63" y="21"/>
                  </a:lnTo>
                  <a:lnTo>
                    <a:pt x="63" y="19"/>
                  </a:lnTo>
                  <a:lnTo>
                    <a:pt x="70" y="9"/>
                  </a:lnTo>
                  <a:lnTo>
                    <a:pt x="74" y="10"/>
                  </a:lnTo>
                  <a:lnTo>
                    <a:pt x="100" y="9"/>
                  </a:lnTo>
                  <a:lnTo>
                    <a:pt x="79" y="0"/>
                  </a:lnTo>
                  <a:lnTo>
                    <a:pt x="52" y="0"/>
                  </a:lnTo>
                  <a:lnTo>
                    <a:pt x="50" y="0"/>
                  </a:lnTo>
                  <a:lnTo>
                    <a:pt x="42" y="4"/>
                  </a:lnTo>
                  <a:lnTo>
                    <a:pt x="46" y="4"/>
                  </a:lnTo>
                  <a:lnTo>
                    <a:pt x="48" y="6"/>
                  </a:lnTo>
                  <a:lnTo>
                    <a:pt x="52" y="8"/>
                  </a:lnTo>
                  <a:lnTo>
                    <a:pt x="54" y="9"/>
                  </a:lnTo>
                  <a:lnTo>
                    <a:pt x="29" y="13"/>
                  </a:lnTo>
                  <a:lnTo>
                    <a:pt x="16" y="14"/>
                  </a:lnTo>
                  <a:lnTo>
                    <a:pt x="0" y="15"/>
                  </a:lnTo>
                  <a:lnTo>
                    <a:pt x="5" y="18"/>
                  </a:lnTo>
                  <a:lnTo>
                    <a:pt x="14" y="21"/>
                  </a:lnTo>
                  <a:lnTo>
                    <a:pt x="28" y="23"/>
                  </a:lnTo>
                  <a:lnTo>
                    <a:pt x="40" y="25"/>
                  </a:lnTo>
                  <a:lnTo>
                    <a:pt x="51" y="25"/>
                  </a:lnTo>
                  <a:lnTo>
                    <a:pt x="52" y="25"/>
                  </a:lnTo>
                  <a:lnTo>
                    <a:pt x="75" y="25"/>
                  </a:lnTo>
                  <a:lnTo>
                    <a:pt x="79" y="24"/>
                  </a:lnTo>
                  <a:lnTo>
                    <a:pt x="98" y="23"/>
                  </a:lnTo>
                  <a:lnTo>
                    <a:pt x="105" y="19"/>
                  </a:lnTo>
                  <a:lnTo>
                    <a:pt x="122" y="20"/>
                  </a:lnTo>
                  <a:lnTo>
                    <a:pt x="105" y="9"/>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651" name="Freeform 382"/>
            <p:cNvSpPr>
              <a:spLocks/>
            </p:cNvSpPr>
            <p:nvPr/>
          </p:nvSpPr>
          <p:spPr bwMode="auto">
            <a:xfrm>
              <a:off x="1978" y="1007"/>
              <a:ext cx="93" cy="28"/>
            </a:xfrm>
            <a:custGeom>
              <a:avLst/>
              <a:gdLst>
                <a:gd name="T0" fmla="*/ 17 w 93"/>
                <a:gd name="T1" fmla="*/ 0 h 28"/>
                <a:gd name="T2" fmla="*/ 17 w 93"/>
                <a:gd name="T3" fmla="*/ 2 h 28"/>
                <a:gd name="T4" fmla="*/ 16 w 93"/>
                <a:gd name="T5" fmla="*/ 7 h 28"/>
                <a:gd name="T6" fmla="*/ 7 w 93"/>
                <a:gd name="T7" fmla="*/ 7 h 28"/>
                <a:gd name="T8" fmla="*/ 4 w 93"/>
                <a:gd name="T9" fmla="*/ 9 h 28"/>
                <a:gd name="T10" fmla="*/ 0 w 93"/>
                <a:gd name="T11" fmla="*/ 12 h 28"/>
                <a:gd name="T12" fmla="*/ 2 w 93"/>
                <a:gd name="T13" fmla="*/ 12 h 28"/>
                <a:gd name="T14" fmla="*/ 6 w 93"/>
                <a:gd name="T15" fmla="*/ 14 h 28"/>
                <a:gd name="T16" fmla="*/ 16 w 93"/>
                <a:gd name="T17" fmla="*/ 7 h 28"/>
                <a:gd name="T18" fmla="*/ 18 w 93"/>
                <a:gd name="T19" fmla="*/ 7 h 28"/>
                <a:gd name="T20" fmla="*/ 23 w 93"/>
                <a:gd name="T21" fmla="*/ 10 h 28"/>
                <a:gd name="T22" fmla="*/ 67 w 93"/>
                <a:gd name="T23" fmla="*/ 20 h 28"/>
                <a:gd name="T24" fmla="*/ 92 w 93"/>
                <a:gd name="T25" fmla="*/ 27 h 28"/>
                <a:gd name="T26" fmla="*/ 17 w 93"/>
                <a:gd name="T27" fmla="*/ 0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3"/>
                <a:gd name="T43" fmla="*/ 0 h 28"/>
                <a:gd name="T44" fmla="*/ 93 w 93"/>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3" h="28">
                  <a:moveTo>
                    <a:pt x="17" y="0"/>
                  </a:moveTo>
                  <a:lnTo>
                    <a:pt x="17" y="2"/>
                  </a:lnTo>
                  <a:lnTo>
                    <a:pt x="16" y="7"/>
                  </a:lnTo>
                  <a:lnTo>
                    <a:pt x="7" y="7"/>
                  </a:lnTo>
                  <a:lnTo>
                    <a:pt x="4" y="9"/>
                  </a:lnTo>
                  <a:lnTo>
                    <a:pt x="0" y="12"/>
                  </a:lnTo>
                  <a:lnTo>
                    <a:pt x="2" y="12"/>
                  </a:lnTo>
                  <a:lnTo>
                    <a:pt x="6" y="14"/>
                  </a:lnTo>
                  <a:lnTo>
                    <a:pt x="16" y="7"/>
                  </a:lnTo>
                  <a:lnTo>
                    <a:pt x="18" y="7"/>
                  </a:lnTo>
                  <a:lnTo>
                    <a:pt x="23" y="10"/>
                  </a:lnTo>
                  <a:lnTo>
                    <a:pt x="67" y="20"/>
                  </a:lnTo>
                  <a:lnTo>
                    <a:pt x="92" y="27"/>
                  </a:lnTo>
                  <a:lnTo>
                    <a:pt x="17"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652" name="Line 383"/>
            <p:cNvSpPr>
              <a:spLocks noChangeShapeType="1"/>
            </p:cNvSpPr>
            <p:nvPr/>
          </p:nvSpPr>
          <p:spPr bwMode="auto">
            <a:xfrm>
              <a:off x="1974" y="1015"/>
              <a:ext cx="3" cy="0"/>
            </a:xfrm>
            <a:prstGeom prst="line">
              <a:avLst/>
            </a:prstGeom>
            <a:noFill/>
            <a:ln w="12700">
              <a:solidFill>
                <a:srgbClr val="000000"/>
              </a:solidFill>
              <a:round/>
              <a:headEnd/>
              <a:tailEnd/>
            </a:ln>
          </p:spPr>
          <p:txBody>
            <a:bodyPr wrap="none" anchor="ctr"/>
            <a:lstStyle/>
            <a:p>
              <a:endParaRPr lang="en-US"/>
            </a:p>
          </p:txBody>
        </p:sp>
        <p:sp>
          <p:nvSpPr>
            <p:cNvPr id="21653" name="Freeform 384"/>
            <p:cNvSpPr>
              <a:spLocks/>
            </p:cNvSpPr>
            <p:nvPr/>
          </p:nvSpPr>
          <p:spPr bwMode="auto">
            <a:xfrm>
              <a:off x="2042" y="958"/>
              <a:ext cx="126" cy="72"/>
            </a:xfrm>
            <a:custGeom>
              <a:avLst/>
              <a:gdLst>
                <a:gd name="T0" fmla="*/ 125 w 126"/>
                <a:gd name="T1" fmla="*/ 71 h 72"/>
                <a:gd name="T2" fmla="*/ 68 w 126"/>
                <a:gd name="T3" fmla="*/ 53 h 72"/>
                <a:gd name="T4" fmla="*/ 85 w 126"/>
                <a:gd name="T5" fmla="*/ 53 h 72"/>
                <a:gd name="T6" fmla="*/ 85 w 126"/>
                <a:gd name="T7" fmla="*/ 51 h 72"/>
                <a:gd name="T8" fmla="*/ 81 w 126"/>
                <a:gd name="T9" fmla="*/ 47 h 72"/>
                <a:gd name="T10" fmla="*/ 79 w 126"/>
                <a:gd name="T11" fmla="*/ 47 h 72"/>
                <a:gd name="T12" fmla="*/ 76 w 126"/>
                <a:gd name="T13" fmla="*/ 43 h 72"/>
                <a:gd name="T14" fmla="*/ 53 w 126"/>
                <a:gd name="T15" fmla="*/ 42 h 72"/>
                <a:gd name="T16" fmla="*/ 89 w 126"/>
                <a:gd name="T17" fmla="*/ 1 h 72"/>
                <a:gd name="T18" fmla="*/ 69 w 126"/>
                <a:gd name="T19" fmla="*/ 0 h 72"/>
                <a:gd name="T20" fmla="*/ 0 w 126"/>
                <a:gd name="T21" fmla="*/ 37 h 72"/>
                <a:gd name="T22" fmla="*/ 24 w 126"/>
                <a:gd name="T23" fmla="*/ 48 h 72"/>
                <a:gd name="T24" fmla="*/ 40 w 126"/>
                <a:gd name="T25" fmla="*/ 54 h 72"/>
                <a:gd name="T26" fmla="*/ 56 w 126"/>
                <a:gd name="T27" fmla="*/ 53 h 72"/>
                <a:gd name="T28" fmla="*/ 108 w 126"/>
                <a:gd name="T29" fmla="*/ 71 h 72"/>
                <a:gd name="T30" fmla="*/ 125 w 126"/>
                <a:gd name="T31" fmla="*/ 71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6"/>
                <a:gd name="T49" fmla="*/ 0 h 72"/>
                <a:gd name="T50" fmla="*/ 126 w 126"/>
                <a:gd name="T51" fmla="*/ 72 h 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6" h="72">
                  <a:moveTo>
                    <a:pt x="125" y="71"/>
                  </a:moveTo>
                  <a:lnTo>
                    <a:pt x="68" y="53"/>
                  </a:lnTo>
                  <a:lnTo>
                    <a:pt x="85" y="53"/>
                  </a:lnTo>
                  <a:lnTo>
                    <a:pt x="85" y="51"/>
                  </a:lnTo>
                  <a:lnTo>
                    <a:pt x="81" y="47"/>
                  </a:lnTo>
                  <a:lnTo>
                    <a:pt x="79" y="47"/>
                  </a:lnTo>
                  <a:lnTo>
                    <a:pt x="76" y="43"/>
                  </a:lnTo>
                  <a:lnTo>
                    <a:pt x="53" y="42"/>
                  </a:lnTo>
                  <a:lnTo>
                    <a:pt x="89" y="1"/>
                  </a:lnTo>
                  <a:lnTo>
                    <a:pt x="69" y="0"/>
                  </a:lnTo>
                  <a:lnTo>
                    <a:pt x="0" y="37"/>
                  </a:lnTo>
                  <a:lnTo>
                    <a:pt x="24" y="48"/>
                  </a:lnTo>
                  <a:lnTo>
                    <a:pt x="40" y="54"/>
                  </a:lnTo>
                  <a:lnTo>
                    <a:pt x="56" y="53"/>
                  </a:lnTo>
                  <a:lnTo>
                    <a:pt x="108" y="71"/>
                  </a:lnTo>
                  <a:lnTo>
                    <a:pt x="125" y="71"/>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654" name="Freeform 385"/>
            <p:cNvSpPr>
              <a:spLocks/>
            </p:cNvSpPr>
            <p:nvPr/>
          </p:nvSpPr>
          <p:spPr bwMode="auto">
            <a:xfrm>
              <a:off x="1709" y="965"/>
              <a:ext cx="353" cy="33"/>
            </a:xfrm>
            <a:custGeom>
              <a:avLst/>
              <a:gdLst>
                <a:gd name="T0" fmla="*/ 0 w 353"/>
                <a:gd name="T1" fmla="*/ 11 h 33"/>
                <a:gd name="T2" fmla="*/ 22 w 353"/>
                <a:gd name="T3" fmla="*/ 11 h 33"/>
                <a:gd name="T4" fmla="*/ 51 w 353"/>
                <a:gd name="T5" fmla="*/ 5 h 33"/>
                <a:gd name="T6" fmla="*/ 69 w 353"/>
                <a:gd name="T7" fmla="*/ 4 h 33"/>
                <a:gd name="T8" fmla="*/ 115 w 353"/>
                <a:gd name="T9" fmla="*/ 1 h 33"/>
                <a:gd name="T10" fmla="*/ 138 w 353"/>
                <a:gd name="T11" fmla="*/ 0 h 33"/>
                <a:gd name="T12" fmla="*/ 179 w 353"/>
                <a:gd name="T13" fmla="*/ 1 h 33"/>
                <a:gd name="T14" fmla="*/ 227 w 353"/>
                <a:gd name="T15" fmla="*/ 2 h 33"/>
                <a:gd name="T16" fmla="*/ 272 w 353"/>
                <a:gd name="T17" fmla="*/ 8 h 33"/>
                <a:gd name="T18" fmla="*/ 305 w 353"/>
                <a:gd name="T19" fmla="*/ 13 h 33"/>
                <a:gd name="T20" fmla="*/ 329 w 353"/>
                <a:gd name="T21" fmla="*/ 17 h 33"/>
                <a:gd name="T22" fmla="*/ 352 w 353"/>
                <a:gd name="T23" fmla="*/ 21 h 33"/>
                <a:gd name="T24" fmla="*/ 329 w 353"/>
                <a:gd name="T25" fmla="*/ 20 h 33"/>
                <a:gd name="T26" fmla="*/ 313 w 353"/>
                <a:gd name="T27" fmla="*/ 21 h 33"/>
                <a:gd name="T28" fmla="*/ 287 w 353"/>
                <a:gd name="T29" fmla="*/ 23 h 33"/>
                <a:gd name="T30" fmla="*/ 273 w 353"/>
                <a:gd name="T31" fmla="*/ 23 h 33"/>
                <a:gd name="T32" fmla="*/ 248 w 353"/>
                <a:gd name="T33" fmla="*/ 20 h 33"/>
                <a:gd name="T34" fmla="*/ 223 w 353"/>
                <a:gd name="T35" fmla="*/ 17 h 33"/>
                <a:gd name="T36" fmla="*/ 183 w 353"/>
                <a:gd name="T37" fmla="*/ 8 h 33"/>
                <a:gd name="T38" fmla="*/ 163 w 353"/>
                <a:gd name="T39" fmla="*/ 7 h 33"/>
                <a:gd name="T40" fmla="*/ 114 w 353"/>
                <a:gd name="T41" fmla="*/ 8 h 33"/>
                <a:gd name="T42" fmla="*/ 146 w 353"/>
                <a:gd name="T43" fmla="*/ 11 h 33"/>
                <a:gd name="T44" fmla="*/ 162 w 353"/>
                <a:gd name="T45" fmla="*/ 12 h 33"/>
                <a:gd name="T46" fmla="*/ 187 w 353"/>
                <a:gd name="T47" fmla="*/ 17 h 33"/>
                <a:gd name="T48" fmla="*/ 209 w 353"/>
                <a:gd name="T49" fmla="*/ 24 h 33"/>
                <a:gd name="T50" fmla="*/ 224 w 353"/>
                <a:gd name="T51" fmla="*/ 28 h 33"/>
                <a:gd name="T52" fmla="*/ 237 w 353"/>
                <a:gd name="T53" fmla="*/ 28 h 33"/>
                <a:gd name="T54" fmla="*/ 254 w 353"/>
                <a:gd name="T55" fmla="*/ 30 h 33"/>
                <a:gd name="T56" fmla="*/ 276 w 353"/>
                <a:gd name="T57" fmla="*/ 32 h 33"/>
                <a:gd name="T58" fmla="*/ 302 w 353"/>
                <a:gd name="T59" fmla="*/ 28 h 33"/>
                <a:gd name="T60" fmla="*/ 279 w 353"/>
                <a:gd name="T61" fmla="*/ 32 h 33"/>
                <a:gd name="T62" fmla="*/ 264 w 353"/>
                <a:gd name="T63" fmla="*/ 31 h 33"/>
                <a:gd name="T64" fmla="*/ 244 w 353"/>
                <a:gd name="T65" fmla="*/ 28 h 33"/>
                <a:gd name="T66" fmla="*/ 237 w 353"/>
                <a:gd name="T67" fmla="*/ 28 h 33"/>
                <a:gd name="T68" fmla="*/ 219 w 353"/>
                <a:gd name="T69" fmla="*/ 27 h 33"/>
                <a:gd name="T70" fmla="*/ 196 w 353"/>
                <a:gd name="T71" fmla="*/ 23 h 33"/>
                <a:gd name="T72" fmla="*/ 172 w 353"/>
                <a:gd name="T73" fmla="*/ 19 h 33"/>
                <a:gd name="T74" fmla="*/ 142 w 353"/>
                <a:gd name="T75" fmla="*/ 14 h 33"/>
                <a:gd name="T76" fmla="*/ 114 w 353"/>
                <a:gd name="T77" fmla="*/ 11 h 33"/>
                <a:gd name="T78" fmla="*/ 85 w 353"/>
                <a:gd name="T79" fmla="*/ 9 h 33"/>
                <a:gd name="T80" fmla="*/ 44 w 353"/>
                <a:gd name="T81" fmla="*/ 11 h 33"/>
                <a:gd name="T82" fmla="*/ 0 w 353"/>
                <a:gd name="T83" fmla="*/ 11 h 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53"/>
                <a:gd name="T127" fmla="*/ 0 h 33"/>
                <a:gd name="T128" fmla="*/ 353 w 353"/>
                <a:gd name="T129" fmla="*/ 33 h 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53" h="33">
                  <a:moveTo>
                    <a:pt x="0" y="11"/>
                  </a:moveTo>
                  <a:lnTo>
                    <a:pt x="22" y="11"/>
                  </a:lnTo>
                  <a:lnTo>
                    <a:pt x="51" y="5"/>
                  </a:lnTo>
                  <a:lnTo>
                    <a:pt x="69" y="4"/>
                  </a:lnTo>
                  <a:lnTo>
                    <a:pt x="115" y="1"/>
                  </a:lnTo>
                  <a:lnTo>
                    <a:pt x="138" y="0"/>
                  </a:lnTo>
                  <a:lnTo>
                    <a:pt x="179" y="1"/>
                  </a:lnTo>
                  <a:lnTo>
                    <a:pt x="227" y="2"/>
                  </a:lnTo>
                  <a:lnTo>
                    <a:pt x="272" y="8"/>
                  </a:lnTo>
                  <a:lnTo>
                    <a:pt x="305" y="13"/>
                  </a:lnTo>
                  <a:lnTo>
                    <a:pt x="329" y="17"/>
                  </a:lnTo>
                  <a:lnTo>
                    <a:pt x="352" y="21"/>
                  </a:lnTo>
                  <a:lnTo>
                    <a:pt x="329" y="20"/>
                  </a:lnTo>
                  <a:lnTo>
                    <a:pt x="313" y="21"/>
                  </a:lnTo>
                  <a:lnTo>
                    <a:pt x="287" y="23"/>
                  </a:lnTo>
                  <a:lnTo>
                    <a:pt x="273" y="23"/>
                  </a:lnTo>
                  <a:lnTo>
                    <a:pt x="248" y="20"/>
                  </a:lnTo>
                  <a:lnTo>
                    <a:pt x="223" y="17"/>
                  </a:lnTo>
                  <a:lnTo>
                    <a:pt x="183" y="8"/>
                  </a:lnTo>
                  <a:lnTo>
                    <a:pt x="163" y="7"/>
                  </a:lnTo>
                  <a:lnTo>
                    <a:pt x="114" y="8"/>
                  </a:lnTo>
                  <a:lnTo>
                    <a:pt x="146" y="11"/>
                  </a:lnTo>
                  <a:lnTo>
                    <a:pt x="162" y="12"/>
                  </a:lnTo>
                  <a:lnTo>
                    <a:pt x="187" y="17"/>
                  </a:lnTo>
                  <a:lnTo>
                    <a:pt x="209" y="24"/>
                  </a:lnTo>
                  <a:lnTo>
                    <a:pt x="224" y="28"/>
                  </a:lnTo>
                  <a:lnTo>
                    <a:pt x="237" y="28"/>
                  </a:lnTo>
                  <a:lnTo>
                    <a:pt x="254" y="30"/>
                  </a:lnTo>
                  <a:lnTo>
                    <a:pt x="276" y="32"/>
                  </a:lnTo>
                  <a:lnTo>
                    <a:pt x="302" y="28"/>
                  </a:lnTo>
                  <a:lnTo>
                    <a:pt x="279" y="32"/>
                  </a:lnTo>
                  <a:lnTo>
                    <a:pt x="264" y="31"/>
                  </a:lnTo>
                  <a:lnTo>
                    <a:pt x="244" y="28"/>
                  </a:lnTo>
                  <a:lnTo>
                    <a:pt x="237" y="28"/>
                  </a:lnTo>
                  <a:lnTo>
                    <a:pt x="219" y="27"/>
                  </a:lnTo>
                  <a:lnTo>
                    <a:pt x="196" y="23"/>
                  </a:lnTo>
                  <a:lnTo>
                    <a:pt x="172" y="19"/>
                  </a:lnTo>
                  <a:lnTo>
                    <a:pt x="142" y="14"/>
                  </a:lnTo>
                  <a:lnTo>
                    <a:pt x="114" y="11"/>
                  </a:lnTo>
                  <a:lnTo>
                    <a:pt x="85" y="9"/>
                  </a:lnTo>
                  <a:lnTo>
                    <a:pt x="44" y="11"/>
                  </a:lnTo>
                  <a:lnTo>
                    <a:pt x="0" y="11"/>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655" name="Freeform 386"/>
            <p:cNvSpPr>
              <a:spLocks/>
            </p:cNvSpPr>
            <p:nvPr/>
          </p:nvSpPr>
          <p:spPr bwMode="auto">
            <a:xfrm>
              <a:off x="2006" y="990"/>
              <a:ext cx="45" cy="20"/>
            </a:xfrm>
            <a:custGeom>
              <a:avLst/>
              <a:gdLst>
                <a:gd name="T0" fmla="*/ 0 w 45"/>
                <a:gd name="T1" fmla="*/ 4 h 20"/>
                <a:gd name="T2" fmla="*/ 25 w 45"/>
                <a:gd name="T3" fmla="*/ 2 h 20"/>
                <a:gd name="T4" fmla="*/ 32 w 45"/>
                <a:gd name="T5" fmla="*/ 0 h 20"/>
                <a:gd name="T6" fmla="*/ 44 w 45"/>
                <a:gd name="T7" fmla="*/ 5 h 20"/>
                <a:gd name="T8" fmla="*/ 34 w 45"/>
                <a:gd name="T9" fmla="*/ 19 h 20"/>
                <a:gd name="T10" fmla="*/ 27 w 45"/>
                <a:gd name="T11" fmla="*/ 10 h 20"/>
                <a:gd name="T12" fmla="*/ 25 w 45"/>
                <a:gd name="T13" fmla="*/ 12 h 20"/>
                <a:gd name="T14" fmla="*/ 0 w 45"/>
                <a:gd name="T15" fmla="*/ 4 h 20"/>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20"/>
                <a:gd name="T26" fmla="*/ 45 w 45"/>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20">
                  <a:moveTo>
                    <a:pt x="0" y="4"/>
                  </a:moveTo>
                  <a:lnTo>
                    <a:pt x="25" y="2"/>
                  </a:lnTo>
                  <a:lnTo>
                    <a:pt x="32" y="0"/>
                  </a:lnTo>
                  <a:lnTo>
                    <a:pt x="44" y="5"/>
                  </a:lnTo>
                  <a:lnTo>
                    <a:pt x="34" y="19"/>
                  </a:lnTo>
                  <a:lnTo>
                    <a:pt x="27" y="10"/>
                  </a:lnTo>
                  <a:lnTo>
                    <a:pt x="25" y="12"/>
                  </a:lnTo>
                  <a:lnTo>
                    <a:pt x="0" y="4"/>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656" name="Freeform 387"/>
            <p:cNvSpPr>
              <a:spLocks/>
            </p:cNvSpPr>
            <p:nvPr/>
          </p:nvSpPr>
          <p:spPr bwMode="auto">
            <a:xfrm>
              <a:off x="2019" y="937"/>
              <a:ext cx="64" cy="52"/>
            </a:xfrm>
            <a:custGeom>
              <a:avLst/>
              <a:gdLst>
                <a:gd name="T0" fmla="*/ 44 w 64"/>
                <a:gd name="T1" fmla="*/ 51 h 52"/>
                <a:gd name="T2" fmla="*/ 24 w 64"/>
                <a:gd name="T3" fmla="*/ 44 h 52"/>
                <a:gd name="T4" fmla="*/ 0 w 64"/>
                <a:gd name="T5" fmla="*/ 39 h 52"/>
                <a:gd name="T6" fmla="*/ 42 w 64"/>
                <a:gd name="T7" fmla="*/ 0 h 52"/>
                <a:gd name="T8" fmla="*/ 63 w 64"/>
                <a:gd name="T9" fmla="*/ 1 h 52"/>
                <a:gd name="T10" fmla="*/ 51 w 64"/>
                <a:gd name="T11" fmla="*/ 44 h 52"/>
                <a:gd name="T12" fmla="*/ 44 w 64"/>
                <a:gd name="T13" fmla="*/ 51 h 52"/>
                <a:gd name="T14" fmla="*/ 0 60000 65536"/>
                <a:gd name="T15" fmla="*/ 0 60000 65536"/>
                <a:gd name="T16" fmla="*/ 0 60000 65536"/>
                <a:gd name="T17" fmla="*/ 0 60000 65536"/>
                <a:gd name="T18" fmla="*/ 0 60000 65536"/>
                <a:gd name="T19" fmla="*/ 0 60000 65536"/>
                <a:gd name="T20" fmla="*/ 0 60000 65536"/>
                <a:gd name="T21" fmla="*/ 0 w 64"/>
                <a:gd name="T22" fmla="*/ 0 h 52"/>
                <a:gd name="T23" fmla="*/ 64 w 64"/>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52">
                  <a:moveTo>
                    <a:pt x="44" y="51"/>
                  </a:moveTo>
                  <a:lnTo>
                    <a:pt x="24" y="44"/>
                  </a:lnTo>
                  <a:lnTo>
                    <a:pt x="0" y="39"/>
                  </a:lnTo>
                  <a:lnTo>
                    <a:pt x="42" y="0"/>
                  </a:lnTo>
                  <a:lnTo>
                    <a:pt x="63" y="1"/>
                  </a:lnTo>
                  <a:lnTo>
                    <a:pt x="51" y="44"/>
                  </a:lnTo>
                  <a:lnTo>
                    <a:pt x="44" y="51"/>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657" name="Freeform 388"/>
            <p:cNvSpPr>
              <a:spLocks/>
            </p:cNvSpPr>
            <p:nvPr/>
          </p:nvSpPr>
          <p:spPr bwMode="auto">
            <a:xfrm>
              <a:off x="1754" y="966"/>
              <a:ext cx="20" cy="20"/>
            </a:xfrm>
            <a:custGeom>
              <a:avLst/>
              <a:gdLst>
                <a:gd name="T0" fmla="*/ 0 w 20"/>
                <a:gd name="T1" fmla="*/ 10 h 20"/>
                <a:gd name="T2" fmla="*/ 19 w 20"/>
                <a:gd name="T3" fmla="*/ 0 h 20"/>
                <a:gd name="T4" fmla="*/ 18 w 20"/>
                <a:gd name="T5" fmla="*/ 19 h 20"/>
                <a:gd name="T6" fmla="*/ 10 w 20"/>
                <a:gd name="T7" fmla="*/ 5 h 20"/>
                <a:gd name="T8" fmla="*/ 0 w 20"/>
                <a:gd name="T9" fmla="*/ 10 h 20"/>
                <a:gd name="T10" fmla="*/ 0 60000 65536"/>
                <a:gd name="T11" fmla="*/ 0 60000 65536"/>
                <a:gd name="T12" fmla="*/ 0 60000 65536"/>
                <a:gd name="T13" fmla="*/ 0 60000 65536"/>
                <a:gd name="T14" fmla="*/ 0 60000 65536"/>
                <a:gd name="T15" fmla="*/ 0 w 20"/>
                <a:gd name="T16" fmla="*/ 0 h 20"/>
                <a:gd name="T17" fmla="*/ 20 w 20"/>
                <a:gd name="T18" fmla="*/ 20 h 20"/>
              </a:gdLst>
              <a:ahLst/>
              <a:cxnLst>
                <a:cxn ang="T10">
                  <a:pos x="T0" y="T1"/>
                </a:cxn>
                <a:cxn ang="T11">
                  <a:pos x="T2" y="T3"/>
                </a:cxn>
                <a:cxn ang="T12">
                  <a:pos x="T4" y="T5"/>
                </a:cxn>
                <a:cxn ang="T13">
                  <a:pos x="T6" y="T7"/>
                </a:cxn>
                <a:cxn ang="T14">
                  <a:pos x="T8" y="T9"/>
                </a:cxn>
              </a:cxnLst>
              <a:rect l="T15" t="T16" r="T17" b="T18"/>
              <a:pathLst>
                <a:path w="20" h="20">
                  <a:moveTo>
                    <a:pt x="0" y="10"/>
                  </a:moveTo>
                  <a:lnTo>
                    <a:pt x="19" y="0"/>
                  </a:lnTo>
                  <a:lnTo>
                    <a:pt x="18" y="19"/>
                  </a:lnTo>
                  <a:lnTo>
                    <a:pt x="10" y="5"/>
                  </a:lnTo>
                  <a:lnTo>
                    <a:pt x="0" y="1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658" name="Freeform 389"/>
            <p:cNvSpPr>
              <a:spLocks/>
            </p:cNvSpPr>
            <p:nvPr/>
          </p:nvSpPr>
          <p:spPr bwMode="auto">
            <a:xfrm>
              <a:off x="1790" y="990"/>
              <a:ext cx="20" cy="20"/>
            </a:xfrm>
            <a:custGeom>
              <a:avLst/>
              <a:gdLst>
                <a:gd name="T0" fmla="*/ 1 w 20"/>
                <a:gd name="T1" fmla="*/ 0 h 20"/>
                <a:gd name="T2" fmla="*/ 0 w 20"/>
                <a:gd name="T3" fmla="*/ 19 h 20"/>
                <a:gd name="T4" fmla="*/ 6 w 20"/>
                <a:gd name="T5" fmla="*/ 11 h 20"/>
                <a:gd name="T6" fmla="*/ 13 w 20"/>
                <a:gd name="T7" fmla="*/ 11 h 20"/>
                <a:gd name="T8" fmla="*/ 19 w 20"/>
                <a:gd name="T9" fmla="*/ 4 h 20"/>
                <a:gd name="T10" fmla="*/ 13 w 20"/>
                <a:gd name="T11" fmla="*/ 11 h 20"/>
                <a:gd name="T12" fmla="*/ 6 w 20"/>
                <a:gd name="T13" fmla="*/ 11 h 20"/>
                <a:gd name="T14" fmla="*/ 7 w 20"/>
                <a:gd name="T15" fmla="*/ 0 h 20"/>
                <a:gd name="T16" fmla="*/ 1 w 20"/>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0"/>
                <a:gd name="T29" fmla="*/ 20 w 20"/>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0">
                  <a:moveTo>
                    <a:pt x="1" y="0"/>
                  </a:moveTo>
                  <a:lnTo>
                    <a:pt x="0" y="19"/>
                  </a:lnTo>
                  <a:lnTo>
                    <a:pt x="6" y="11"/>
                  </a:lnTo>
                  <a:lnTo>
                    <a:pt x="13" y="11"/>
                  </a:lnTo>
                  <a:lnTo>
                    <a:pt x="19" y="4"/>
                  </a:lnTo>
                  <a:lnTo>
                    <a:pt x="13" y="11"/>
                  </a:lnTo>
                  <a:lnTo>
                    <a:pt x="6" y="11"/>
                  </a:lnTo>
                  <a:lnTo>
                    <a:pt x="7" y="0"/>
                  </a:lnTo>
                  <a:lnTo>
                    <a:pt x="1"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659" name="Freeform 390"/>
            <p:cNvSpPr>
              <a:spLocks/>
            </p:cNvSpPr>
            <p:nvPr/>
          </p:nvSpPr>
          <p:spPr bwMode="auto">
            <a:xfrm>
              <a:off x="1823" y="951"/>
              <a:ext cx="89" cy="21"/>
            </a:xfrm>
            <a:custGeom>
              <a:avLst/>
              <a:gdLst>
                <a:gd name="T0" fmla="*/ 0 w 89"/>
                <a:gd name="T1" fmla="*/ 11 h 21"/>
                <a:gd name="T2" fmla="*/ 0 w 89"/>
                <a:gd name="T3" fmla="*/ 15 h 21"/>
                <a:gd name="T4" fmla="*/ 2 w 89"/>
                <a:gd name="T5" fmla="*/ 15 h 21"/>
                <a:gd name="T6" fmla="*/ 8 w 89"/>
                <a:gd name="T7" fmla="*/ 18 h 21"/>
                <a:gd name="T8" fmla="*/ 14 w 89"/>
                <a:gd name="T9" fmla="*/ 16 h 21"/>
                <a:gd name="T10" fmla="*/ 24 w 89"/>
                <a:gd name="T11" fmla="*/ 16 h 21"/>
                <a:gd name="T12" fmla="*/ 37 w 89"/>
                <a:gd name="T13" fmla="*/ 18 h 21"/>
                <a:gd name="T14" fmla="*/ 54 w 89"/>
                <a:gd name="T15" fmla="*/ 20 h 21"/>
                <a:gd name="T16" fmla="*/ 60 w 89"/>
                <a:gd name="T17" fmla="*/ 18 h 21"/>
                <a:gd name="T18" fmla="*/ 74 w 89"/>
                <a:gd name="T19" fmla="*/ 15 h 21"/>
                <a:gd name="T20" fmla="*/ 82 w 89"/>
                <a:gd name="T21" fmla="*/ 13 h 21"/>
                <a:gd name="T22" fmla="*/ 88 w 89"/>
                <a:gd name="T23" fmla="*/ 13 h 21"/>
                <a:gd name="T24" fmla="*/ 88 w 89"/>
                <a:gd name="T25" fmla="*/ 9 h 21"/>
                <a:gd name="T26" fmla="*/ 59 w 89"/>
                <a:gd name="T27" fmla="*/ 11 h 21"/>
                <a:gd name="T28" fmla="*/ 59 w 89"/>
                <a:gd name="T29" fmla="*/ 8 h 21"/>
                <a:gd name="T30" fmla="*/ 59 w 89"/>
                <a:gd name="T31" fmla="*/ 3 h 21"/>
                <a:gd name="T32" fmla="*/ 49 w 89"/>
                <a:gd name="T33" fmla="*/ 3 h 21"/>
                <a:gd name="T34" fmla="*/ 49 w 89"/>
                <a:gd name="T35" fmla="*/ 6 h 21"/>
                <a:gd name="T36" fmla="*/ 49 w 89"/>
                <a:gd name="T37" fmla="*/ 3 h 21"/>
                <a:gd name="T38" fmla="*/ 46 w 89"/>
                <a:gd name="T39" fmla="*/ 1 h 21"/>
                <a:gd name="T40" fmla="*/ 43 w 89"/>
                <a:gd name="T41" fmla="*/ 3 h 21"/>
                <a:gd name="T42" fmla="*/ 42 w 89"/>
                <a:gd name="T43" fmla="*/ 6 h 21"/>
                <a:gd name="T44" fmla="*/ 39 w 89"/>
                <a:gd name="T45" fmla="*/ 9 h 21"/>
                <a:gd name="T46" fmla="*/ 39 w 89"/>
                <a:gd name="T47" fmla="*/ 13 h 21"/>
                <a:gd name="T48" fmla="*/ 35 w 89"/>
                <a:gd name="T49" fmla="*/ 15 h 21"/>
                <a:gd name="T50" fmla="*/ 33 w 89"/>
                <a:gd name="T51" fmla="*/ 8 h 21"/>
                <a:gd name="T52" fmla="*/ 33 w 89"/>
                <a:gd name="T53" fmla="*/ 5 h 21"/>
                <a:gd name="T54" fmla="*/ 30 w 89"/>
                <a:gd name="T55" fmla="*/ 0 h 21"/>
                <a:gd name="T56" fmla="*/ 27 w 89"/>
                <a:gd name="T57" fmla="*/ 0 h 21"/>
                <a:gd name="T58" fmla="*/ 24 w 89"/>
                <a:gd name="T59" fmla="*/ 0 h 21"/>
                <a:gd name="T60" fmla="*/ 23 w 89"/>
                <a:gd name="T61" fmla="*/ 3 h 21"/>
                <a:gd name="T62" fmla="*/ 23 w 89"/>
                <a:gd name="T63" fmla="*/ 6 h 21"/>
                <a:gd name="T64" fmla="*/ 23 w 89"/>
                <a:gd name="T65" fmla="*/ 3 h 21"/>
                <a:gd name="T66" fmla="*/ 27 w 89"/>
                <a:gd name="T67" fmla="*/ 3 h 21"/>
                <a:gd name="T68" fmla="*/ 29 w 89"/>
                <a:gd name="T69" fmla="*/ 5 h 21"/>
                <a:gd name="T70" fmla="*/ 33 w 89"/>
                <a:gd name="T71" fmla="*/ 8 h 21"/>
                <a:gd name="T72" fmla="*/ 33 w 89"/>
                <a:gd name="T73" fmla="*/ 11 h 21"/>
                <a:gd name="T74" fmla="*/ 31 w 89"/>
                <a:gd name="T75" fmla="*/ 15 h 21"/>
                <a:gd name="T76" fmla="*/ 22 w 89"/>
                <a:gd name="T77" fmla="*/ 10 h 21"/>
                <a:gd name="T78" fmla="*/ 6 w 89"/>
                <a:gd name="T79" fmla="*/ 9 h 21"/>
                <a:gd name="T80" fmla="*/ 0 w 89"/>
                <a:gd name="T81" fmla="*/ 11 h 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9"/>
                <a:gd name="T124" fmla="*/ 0 h 21"/>
                <a:gd name="T125" fmla="*/ 89 w 89"/>
                <a:gd name="T126" fmla="*/ 21 h 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9" h="21">
                  <a:moveTo>
                    <a:pt x="0" y="11"/>
                  </a:moveTo>
                  <a:lnTo>
                    <a:pt x="0" y="15"/>
                  </a:lnTo>
                  <a:lnTo>
                    <a:pt x="2" y="15"/>
                  </a:lnTo>
                  <a:lnTo>
                    <a:pt x="8" y="18"/>
                  </a:lnTo>
                  <a:lnTo>
                    <a:pt x="14" y="16"/>
                  </a:lnTo>
                  <a:lnTo>
                    <a:pt x="24" y="16"/>
                  </a:lnTo>
                  <a:lnTo>
                    <a:pt x="37" y="18"/>
                  </a:lnTo>
                  <a:lnTo>
                    <a:pt x="54" y="20"/>
                  </a:lnTo>
                  <a:lnTo>
                    <a:pt x="60" y="18"/>
                  </a:lnTo>
                  <a:lnTo>
                    <a:pt x="74" y="15"/>
                  </a:lnTo>
                  <a:lnTo>
                    <a:pt x="82" y="13"/>
                  </a:lnTo>
                  <a:lnTo>
                    <a:pt x="88" y="13"/>
                  </a:lnTo>
                  <a:lnTo>
                    <a:pt x="88" y="9"/>
                  </a:lnTo>
                  <a:lnTo>
                    <a:pt x="59" y="11"/>
                  </a:lnTo>
                  <a:lnTo>
                    <a:pt x="59" y="8"/>
                  </a:lnTo>
                  <a:lnTo>
                    <a:pt x="59" y="3"/>
                  </a:lnTo>
                  <a:lnTo>
                    <a:pt x="49" y="3"/>
                  </a:lnTo>
                  <a:lnTo>
                    <a:pt x="49" y="6"/>
                  </a:lnTo>
                  <a:lnTo>
                    <a:pt x="49" y="3"/>
                  </a:lnTo>
                  <a:lnTo>
                    <a:pt x="46" y="1"/>
                  </a:lnTo>
                  <a:lnTo>
                    <a:pt x="43" y="3"/>
                  </a:lnTo>
                  <a:lnTo>
                    <a:pt x="42" y="6"/>
                  </a:lnTo>
                  <a:lnTo>
                    <a:pt x="39" y="9"/>
                  </a:lnTo>
                  <a:lnTo>
                    <a:pt x="39" y="13"/>
                  </a:lnTo>
                  <a:lnTo>
                    <a:pt x="35" y="15"/>
                  </a:lnTo>
                  <a:lnTo>
                    <a:pt x="33" y="8"/>
                  </a:lnTo>
                  <a:lnTo>
                    <a:pt x="33" y="5"/>
                  </a:lnTo>
                  <a:lnTo>
                    <a:pt x="30" y="0"/>
                  </a:lnTo>
                  <a:lnTo>
                    <a:pt x="27" y="0"/>
                  </a:lnTo>
                  <a:lnTo>
                    <a:pt x="24" y="0"/>
                  </a:lnTo>
                  <a:lnTo>
                    <a:pt x="23" y="3"/>
                  </a:lnTo>
                  <a:lnTo>
                    <a:pt x="23" y="6"/>
                  </a:lnTo>
                  <a:lnTo>
                    <a:pt x="23" y="3"/>
                  </a:lnTo>
                  <a:lnTo>
                    <a:pt x="27" y="3"/>
                  </a:lnTo>
                  <a:lnTo>
                    <a:pt x="29" y="5"/>
                  </a:lnTo>
                  <a:lnTo>
                    <a:pt x="33" y="8"/>
                  </a:lnTo>
                  <a:lnTo>
                    <a:pt x="33" y="11"/>
                  </a:lnTo>
                  <a:lnTo>
                    <a:pt x="31" y="15"/>
                  </a:lnTo>
                  <a:lnTo>
                    <a:pt x="22" y="10"/>
                  </a:lnTo>
                  <a:lnTo>
                    <a:pt x="6" y="9"/>
                  </a:lnTo>
                  <a:lnTo>
                    <a:pt x="0" y="11"/>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660" name="Freeform 391"/>
            <p:cNvSpPr>
              <a:spLocks/>
            </p:cNvSpPr>
            <p:nvPr/>
          </p:nvSpPr>
          <p:spPr bwMode="auto">
            <a:xfrm>
              <a:off x="1858" y="954"/>
              <a:ext cx="42" cy="20"/>
            </a:xfrm>
            <a:custGeom>
              <a:avLst/>
              <a:gdLst>
                <a:gd name="T0" fmla="*/ 0 w 42"/>
                <a:gd name="T1" fmla="*/ 0 h 20"/>
                <a:gd name="T2" fmla="*/ 2 w 42"/>
                <a:gd name="T3" fmla="*/ 0 h 20"/>
                <a:gd name="T4" fmla="*/ 10 w 42"/>
                <a:gd name="T5" fmla="*/ 1 h 20"/>
                <a:gd name="T6" fmla="*/ 19 w 42"/>
                <a:gd name="T7" fmla="*/ 2 h 20"/>
                <a:gd name="T8" fmla="*/ 29 w 42"/>
                <a:gd name="T9" fmla="*/ 8 h 20"/>
                <a:gd name="T10" fmla="*/ 41 w 42"/>
                <a:gd name="T11" fmla="*/ 19 h 20"/>
                <a:gd name="T12" fmla="*/ 29 w 42"/>
                <a:gd name="T13" fmla="*/ 8 h 20"/>
                <a:gd name="T14" fmla="*/ 19 w 42"/>
                <a:gd name="T15" fmla="*/ 2 h 20"/>
                <a:gd name="T16" fmla="*/ 10 w 42"/>
                <a:gd name="T17" fmla="*/ 1 h 20"/>
                <a:gd name="T18" fmla="*/ 2 w 42"/>
                <a:gd name="T19" fmla="*/ 0 h 20"/>
                <a:gd name="T20" fmla="*/ 0 w 42"/>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20"/>
                <a:gd name="T35" fmla="*/ 42 w 42"/>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20">
                  <a:moveTo>
                    <a:pt x="0" y="0"/>
                  </a:moveTo>
                  <a:lnTo>
                    <a:pt x="2" y="0"/>
                  </a:lnTo>
                  <a:lnTo>
                    <a:pt x="10" y="1"/>
                  </a:lnTo>
                  <a:lnTo>
                    <a:pt x="19" y="2"/>
                  </a:lnTo>
                  <a:lnTo>
                    <a:pt x="29" y="8"/>
                  </a:lnTo>
                  <a:lnTo>
                    <a:pt x="41" y="19"/>
                  </a:lnTo>
                  <a:lnTo>
                    <a:pt x="29" y="8"/>
                  </a:lnTo>
                  <a:lnTo>
                    <a:pt x="19" y="2"/>
                  </a:lnTo>
                  <a:lnTo>
                    <a:pt x="10" y="1"/>
                  </a:lnTo>
                  <a:lnTo>
                    <a:pt x="2" y="0"/>
                  </a:lnTo>
                  <a:lnTo>
                    <a:pt x="0"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661" name="Freeform 392"/>
            <p:cNvSpPr>
              <a:spLocks/>
            </p:cNvSpPr>
            <p:nvPr/>
          </p:nvSpPr>
          <p:spPr bwMode="auto">
            <a:xfrm>
              <a:off x="1868" y="997"/>
              <a:ext cx="20" cy="21"/>
            </a:xfrm>
            <a:custGeom>
              <a:avLst/>
              <a:gdLst>
                <a:gd name="T0" fmla="*/ 2 w 20"/>
                <a:gd name="T1" fmla="*/ 0 h 21"/>
                <a:gd name="T2" fmla="*/ 0 w 20"/>
                <a:gd name="T3" fmla="*/ 20 h 21"/>
                <a:gd name="T4" fmla="*/ 19 w 20"/>
                <a:gd name="T5" fmla="*/ 6 h 21"/>
                <a:gd name="T6" fmla="*/ 2 w 20"/>
                <a:gd name="T7" fmla="*/ 0 h 21"/>
                <a:gd name="T8" fmla="*/ 0 60000 65536"/>
                <a:gd name="T9" fmla="*/ 0 60000 65536"/>
                <a:gd name="T10" fmla="*/ 0 60000 65536"/>
                <a:gd name="T11" fmla="*/ 0 60000 65536"/>
                <a:gd name="T12" fmla="*/ 0 w 20"/>
                <a:gd name="T13" fmla="*/ 0 h 21"/>
                <a:gd name="T14" fmla="*/ 20 w 20"/>
                <a:gd name="T15" fmla="*/ 21 h 21"/>
              </a:gdLst>
              <a:ahLst/>
              <a:cxnLst>
                <a:cxn ang="T8">
                  <a:pos x="T0" y="T1"/>
                </a:cxn>
                <a:cxn ang="T9">
                  <a:pos x="T2" y="T3"/>
                </a:cxn>
                <a:cxn ang="T10">
                  <a:pos x="T4" y="T5"/>
                </a:cxn>
                <a:cxn ang="T11">
                  <a:pos x="T6" y="T7"/>
                </a:cxn>
              </a:cxnLst>
              <a:rect l="T12" t="T13" r="T14" b="T15"/>
              <a:pathLst>
                <a:path w="20" h="21">
                  <a:moveTo>
                    <a:pt x="2" y="0"/>
                  </a:moveTo>
                  <a:lnTo>
                    <a:pt x="0" y="20"/>
                  </a:lnTo>
                  <a:lnTo>
                    <a:pt x="19" y="6"/>
                  </a:lnTo>
                  <a:lnTo>
                    <a:pt x="2"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662" name="Freeform 393"/>
            <p:cNvSpPr>
              <a:spLocks/>
            </p:cNvSpPr>
            <p:nvPr/>
          </p:nvSpPr>
          <p:spPr bwMode="auto">
            <a:xfrm>
              <a:off x="1973" y="965"/>
              <a:ext cx="20" cy="20"/>
            </a:xfrm>
            <a:custGeom>
              <a:avLst/>
              <a:gdLst>
                <a:gd name="T0" fmla="*/ 0 w 20"/>
                <a:gd name="T1" fmla="*/ 17 h 20"/>
                <a:gd name="T2" fmla="*/ 2 w 20"/>
                <a:gd name="T3" fmla="*/ 0 h 20"/>
                <a:gd name="T4" fmla="*/ 19 w 20"/>
                <a:gd name="T5" fmla="*/ 10 h 20"/>
                <a:gd name="T6" fmla="*/ 19 w 20"/>
                <a:gd name="T7" fmla="*/ 19 h 20"/>
                <a:gd name="T8" fmla="*/ 0 w 20"/>
                <a:gd name="T9" fmla="*/ 17 h 20"/>
                <a:gd name="T10" fmla="*/ 0 60000 65536"/>
                <a:gd name="T11" fmla="*/ 0 60000 65536"/>
                <a:gd name="T12" fmla="*/ 0 60000 65536"/>
                <a:gd name="T13" fmla="*/ 0 60000 65536"/>
                <a:gd name="T14" fmla="*/ 0 60000 65536"/>
                <a:gd name="T15" fmla="*/ 0 w 20"/>
                <a:gd name="T16" fmla="*/ 0 h 20"/>
                <a:gd name="T17" fmla="*/ 20 w 20"/>
                <a:gd name="T18" fmla="*/ 20 h 20"/>
              </a:gdLst>
              <a:ahLst/>
              <a:cxnLst>
                <a:cxn ang="T10">
                  <a:pos x="T0" y="T1"/>
                </a:cxn>
                <a:cxn ang="T11">
                  <a:pos x="T2" y="T3"/>
                </a:cxn>
                <a:cxn ang="T12">
                  <a:pos x="T4" y="T5"/>
                </a:cxn>
                <a:cxn ang="T13">
                  <a:pos x="T6" y="T7"/>
                </a:cxn>
                <a:cxn ang="T14">
                  <a:pos x="T8" y="T9"/>
                </a:cxn>
              </a:cxnLst>
              <a:rect l="T15" t="T16" r="T17" b="T18"/>
              <a:pathLst>
                <a:path w="20" h="20">
                  <a:moveTo>
                    <a:pt x="0" y="17"/>
                  </a:moveTo>
                  <a:lnTo>
                    <a:pt x="2" y="0"/>
                  </a:lnTo>
                  <a:lnTo>
                    <a:pt x="19" y="10"/>
                  </a:lnTo>
                  <a:lnTo>
                    <a:pt x="19" y="19"/>
                  </a:lnTo>
                  <a:lnTo>
                    <a:pt x="0" y="17"/>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663" name="Freeform 394"/>
            <p:cNvSpPr>
              <a:spLocks/>
            </p:cNvSpPr>
            <p:nvPr/>
          </p:nvSpPr>
          <p:spPr bwMode="auto">
            <a:xfrm>
              <a:off x="1985" y="966"/>
              <a:ext cx="20" cy="20"/>
            </a:xfrm>
            <a:custGeom>
              <a:avLst/>
              <a:gdLst>
                <a:gd name="T0" fmla="*/ 0 w 20"/>
                <a:gd name="T1" fmla="*/ 0 h 20"/>
                <a:gd name="T2" fmla="*/ 4 w 20"/>
                <a:gd name="T3" fmla="*/ 5 h 20"/>
                <a:gd name="T4" fmla="*/ 14 w 20"/>
                <a:gd name="T5" fmla="*/ 18 h 20"/>
                <a:gd name="T6" fmla="*/ 19 w 20"/>
                <a:gd name="T7" fmla="*/ 19 h 20"/>
                <a:gd name="T8" fmla="*/ 4 w 20"/>
                <a:gd name="T9" fmla="*/ 5 h 20"/>
                <a:gd name="T10" fmla="*/ 4 w 20"/>
                <a:gd name="T11" fmla="*/ 1 h 20"/>
                <a:gd name="T12" fmla="*/ 0 w 20"/>
                <a:gd name="T13" fmla="*/ 0 h 20"/>
                <a:gd name="T14" fmla="*/ 0 60000 65536"/>
                <a:gd name="T15" fmla="*/ 0 60000 65536"/>
                <a:gd name="T16" fmla="*/ 0 60000 65536"/>
                <a:gd name="T17" fmla="*/ 0 60000 65536"/>
                <a:gd name="T18" fmla="*/ 0 60000 65536"/>
                <a:gd name="T19" fmla="*/ 0 60000 65536"/>
                <a:gd name="T20" fmla="*/ 0 60000 65536"/>
                <a:gd name="T21" fmla="*/ 0 w 20"/>
                <a:gd name="T22" fmla="*/ 0 h 20"/>
                <a:gd name="T23" fmla="*/ 20 w 20"/>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0">
                  <a:moveTo>
                    <a:pt x="0" y="0"/>
                  </a:moveTo>
                  <a:lnTo>
                    <a:pt x="4" y="5"/>
                  </a:lnTo>
                  <a:lnTo>
                    <a:pt x="14" y="18"/>
                  </a:lnTo>
                  <a:lnTo>
                    <a:pt x="19" y="19"/>
                  </a:lnTo>
                  <a:lnTo>
                    <a:pt x="4" y="5"/>
                  </a:lnTo>
                  <a:lnTo>
                    <a:pt x="4" y="1"/>
                  </a:lnTo>
                  <a:lnTo>
                    <a:pt x="0"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664" name="Freeform 395"/>
            <p:cNvSpPr>
              <a:spLocks/>
            </p:cNvSpPr>
            <p:nvPr/>
          </p:nvSpPr>
          <p:spPr bwMode="auto">
            <a:xfrm>
              <a:off x="1759" y="962"/>
              <a:ext cx="20" cy="26"/>
            </a:xfrm>
            <a:custGeom>
              <a:avLst/>
              <a:gdLst>
                <a:gd name="T0" fmla="*/ 0 w 20"/>
                <a:gd name="T1" fmla="*/ 0 h 26"/>
                <a:gd name="T2" fmla="*/ 19 w 20"/>
                <a:gd name="T3" fmla="*/ 4 h 26"/>
                <a:gd name="T4" fmla="*/ 19 w 20"/>
                <a:gd name="T5" fmla="*/ 9 h 26"/>
                <a:gd name="T6" fmla="*/ 17 w 20"/>
                <a:gd name="T7" fmla="*/ 14 h 26"/>
                <a:gd name="T8" fmla="*/ 15 w 20"/>
                <a:gd name="T9" fmla="*/ 23 h 26"/>
                <a:gd name="T10" fmla="*/ 2 w 20"/>
                <a:gd name="T11" fmla="*/ 25 h 26"/>
                <a:gd name="T12" fmla="*/ 0 60000 65536"/>
                <a:gd name="T13" fmla="*/ 0 60000 65536"/>
                <a:gd name="T14" fmla="*/ 0 60000 65536"/>
                <a:gd name="T15" fmla="*/ 0 60000 65536"/>
                <a:gd name="T16" fmla="*/ 0 60000 65536"/>
                <a:gd name="T17" fmla="*/ 0 60000 65536"/>
                <a:gd name="T18" fmla="*/ 0 w 20"/>
                <a:gd name="T19" fmla="*/ 0 h 26"/>
                <a:gd name="T20" fmla="*/ 20 w 20"/>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0" h="26">
                  <a:moveTo>
                    <a:pt x="0" y="0"/>
                  </a:moveTo>
                  <a:lnTo>
                    <a:pt x="19" y="4"/>
                  </a:lnTo>
                  <a:lnTo>
                    <a:pt x="19" y="9"/>
                  </a:lnTo>
                  <a:lnTo>
                    <a:pt x="17" y="14"/>
                  </a:lnTo>
                  <a:lnTo>
                    <a:pt x="15" y="23"/>
                  </a:lnTo>
                  <a:lnTo>
                    <a:pt x="2" y="25"/>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21665" name="Freeform 396"/>
            <p:cNvSpPr>
              <a:spLocks/>
            </p:cNvSpPr>
            <p:nvPr/>
          </p:nvSpPr>
          <p:spPr bwMode="auto">
            <a:xfrm>
              <a:off x="1933" y="991"/>
              <a:ext cx="20" cy="21"/>
            </a:xfrm>
            <a:custGeom>
              <a:avLst/>
              <a:gdLst>
                <a:gd name="T0" fmla="*/ 0 w 20"/>
                <a:gd name="T1" fmla="*/ 20 h 21"/>
                <a:gd name="T2" fmla="*/ 11 w 20"/>
                <a:gd name="T3" fmla="*/ 15 h 21"/>
                <a:gd name="T4" fmla="*/ 19 w 20"/>
                <a:gd name="T5" fmla="*/ 3 h 21"/>
                <a:gd name="T6" fmla="*/ 12 w 20"/>
                <a:gd name="T7" fmla="*/ 0 h 21"/>
                <a:gd name="T8" fmla="*/ 0 w 20"/>
                <a:gd name="T9" fmla="*/ 20 h 21"/>
                <a:gd name="T10" fmla="*/ 0 60000 65536"/>
                <a:gd name="T11" fmla="*/ 0 60000 65536"/>
                <a:gd name="T12" fmla="*/ 0 60000 65536"/>
                <a:gd name="T13" fmla="*/ 0 60000 65536"/>
                <a:gd name="T14" fmla="*/ 0 60000 65536"/>
                <a:gd name="T15" fmla="*/ 0 w 20"/>
                <a:gd name="T16" fmla="*/ 0 h 21"/>
                <a:gd name="T17" fmla="*/ 20 w 20"/>
                <a:gd name="T18" fmla="*/ 21 h 21"/>
              </a:gdLst>
              <a:ahLst/>
              <a:cxnLst>
                <a:cxn ang="T10">
                  <a:pos x="T0" y="T1"/>
                </a:cxn>
                <a:cxn ang="T11">
                  <a:pos x="T2" y="T3"/>
                </a:cxn>
                <a:cxn ang="T12">
                  <a:pos x="T4" y="T5"/>
                </a:cxn>
                <a:cxn ang="T13">
                  <a:pos x="T6" y="T7"/>
                </a:cxn>
                <a:cxn ang="T14">
                  <a:pos x="T8" y="T9"/>
                </a:cxn>
              </a:cxnLst>
              <a:rect l="T15" t="T16" r="T17" b="T18"/>
              <a:pathLst>
                <a:path w="20" h="21">
                  <a:moveTo>
                    <a:pt x="0" y="20"/>
                  </a:moveTo>
                  <a:lnTo>
                    <a:pt x="11" y="15"/>
                  </a:lnTo>
                  <a:lnTo>
                    <a:pt x="19" y="3"/>
                  </a:lnTo>
                  <a:lnTo>
                    <a:pt x="12" y="0"/>
                  </a:lnTo>
                  <a:lnTo>
                    <a:pt x="0" y="2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666" name="Freeform 397"/>
            <p:cNvSpPr>
              <a:spLocks/>
            </p:cNvSpPr>
            <p:nvPr/>
          </p:nvSpPr>
          <p:spPr bwMode="auto">
            <a:xfrm>
              <a:off x="1922" y="996"/>
              <a:ext cx="49" cy="20"/>
            </a:xfrm>
            <a:custGeom>
              <a:avLst/>
              <a:gdLst>
                <a:gd name="T0" fmla="*/ 0 w 49"/>
                <a:gd name="T1" fmla="*/ 8 h 20"/>
                <a:gd name="T2" fmla="*/ 35 w 49"/>
                <a:gd name="T3" fmla="*/ 13 h 20"/>
                <a:gd name="T4" fmla="*/ 35 w 49"/>
                <a:gd name="T5" fmla="*/ 7 h 20"/>
                <a:gd name="T6" fmla="*/ 38 w 49"/>
                <a:gd name="T7" fmla="*/ 0 h 20"/>
                <a:gd name="T8" fmla="*/ 38 w 49"/>
                <a:gd name="T9" fmla="*/ 5 h 20"/>
                <a:gd name="T10" fmla="*/ 37 w 49"/>
                <a:gd name="T11" fmla="*/ 11 h 20"/>
                <a:gd name="T12" fmla="*/ 35 w 49"/>
                <a:gd name="T13" fmla="*/ 13 h 20"/>
                <a:gd name="T14" fmla="*/ 48 w 49"/>
                <a:gd name="T15" fmla="*/ 15 h 20"/>
                <a:gd name="T16" fmla="*/ 48 w 49"/>
                <a:gd name="T17" fmla="*/ 19 h 20"/>
                <a:gd name="T18" fmla="*/ 0 w 49"/>
                <a:gd name="T19" fmla="*/ 12 h 20"/>
                <a:gd name="T20" fmla="*/ 0 w 49"/>
                <a:gd name="T21" fmla="*/ 8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20"/>
                <a:gd name="T35" fmla="*/ 49 w 49"/>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20">
                  <a:moveTo>
                    <a:pt x="0" y="8"/>
                  </a:moveTo>
                  <a:lnTo>
                    <a:pt x="35" y="13"/>
                  </a:lnTo>
                  <a:lnTo>
                    <a:pt x="35" y="7"/>
                  </a:lnTo>
                  <a:lnTo>
                    <a:pt x="38" y="0"/>
                  </a:lnTo>
                  <a:lnTo>
                    <a:pt x="38" y="5"/>
                  </a:lnTo>
                  <a:lnTo>
                    <a:pt x="37" y="11"/>
                  </a:lnTo>
                  <a:lnTo>
                    <a:pt x="35" y="13"/>
                  </a:lnTo>
                  <a:lnTo>
                    <a:pt x="48" y="15"/>
                  </a:lnTo>
                  <a:lnTo>
                    <a:pt x="48" y="19"/>
                  </a:lnTo>
                  <a:lnTo>
                    <a:pt x="0" y="12"/>
                  </a:lnTo>
                  <a:lnTo>
                    <a:pt x="0" y="8"/>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667" name="Freeform 398"/>
            <p:cNvSpPr>
              <a:spLocks/>
            </p:cNvSpPr>
            <p:nvPr/>
          </p:nvSpPr>
          <p:spPr bwMode="auto">
            <a:xfrm>
              <a:off x="2054" y="1023"/>
              <a:ext cx="48" cy="20"/>
            </a:xfrm>
            <a:custGeom>
              <a:avLst/>
              <a:gdLst>
                <a:gd name="T0" fmla="*/ 47 w 48"/>
                <a:gd name="T1" fmla="*/ 5 h 20"/>
                <a:gd name="T2" fmla="*/ 7 w 48"/>
                <a:gd name="T3" fmla="*/ 0 h 20"/>
                <a:gd name="T4" fmla="*/ 0 w 48"/>
                <a:gd name="T5" fmla="*/ 19 h 20"/>
                <a:gd name="T6" fmla="*/ 0 60000 65536"/>
                <a:gd name="T7" fmla="*/ 0 60000 65536"/>
                <a:gd name="T8" fmla="*/ 0 60000 65536"/>
                <a:gd name="T9" fmla="*/ 0 w 48"/>
                <a:gd name="T10" fmla="*/ 0 h 20"/>
                <a:gd name="T11" fmla="*/ 48 w 48"/>
                <a:gd name="T12" fmla="*/ 20 h 20"/>
              </a:gdLst>
              <a:ahLst/>
              <a:cxnLst>
                <a:cxn ang="T6">
                  <a:pos x="T0" y="T1"/>
                </a:cxn>
                <a:cxn ang="T7">
                  <a:pos x="T2" y="T3"/>
                </a:cxn>
                <a:cxn ang="T8">
                  <a:pos x="T4" y="T5"/>
                </a:cxn>
              </a:cxnLst>
              <a:rect l="T9" t="T10" r="T11" b="T12"/>
              <a:pathLst>
                <a:path w="48" h="20">
                  <a:moveTo>
                    <a:pt x="47" y="5"/>
                  </a:moveTo>
                  <a:lnTo>
                    <a:pt x="7" y="0"/>
                  </a:lnTo>
                  <a:lnTo>
                    <a:pt x="0" y="19"/>
                  </a:lnTo>
                </a:path>
              </a:pathLst>
            </a:custGeom>
            <a:noFill/>
            <a:ln w="12700" cap="rnd" cmpd="sng">
              <a:solidFill>
                <a:srgbClr val="000000"/>
              </a:solidFill>
              <a:prstDash val="solid"/>
              <a:round/>
              <a:headEnd type="none" w="med" len="med"/>
              <a:tailEnd type="none" w="med" len="med"/>
            </a:ln>
          </p:spPr>
          <p:txBody>
            <a:bodyPr/>
            <a:lstStyle/>
            <a:p>
              <a:endParaRPr lang="en-US"/>
            </a:p>
          </p:txBody>
        </p:sp>
      </p:grpSp>
      <p:grpSp>
        <p:nvGrpSpPr>
          <p:cNvPr id="4120" name="Group 399"/>
          <p:cNvGrpSpPr>
            <a:grpSpLocks/>
          </p:cNvGrpSpPr>
          <p:nvPr/>
        </p:nvGrpSpPr>
        <p:grpSpPr bwMode="auto">
          <a:xfrm flipH="1">
            <a:off x="6022975" y="5761038"/>
            <a:ext cx="457200" cy="131762"/>
            <a:chOff x="1709" y="937"/>
            <a:chExt cx="461" cy="129"/>
          </a:xfrm>
        </p:grpSpPr>
        <p:sp>
          <p:nvSpPr>
            <p:cNvPr id="21580" name="Freeform 400"/>
            <p:cNvSpPr>
              <a:spLocks/>
            </p:cNvSpPr>
            <p:nvPr/>
          </p:nvSpPr>
          <p:spPr bwMode="auto">
            <a:xfrm>
              <a:off x="1713" y="954"/>
              <a:ext cx="456" cy="93"/>
            </a:xfrm>
            <a:custGeom>
              <a:avLst/>
              <a:gdLst>
                <a:gd name="T0" fmla="*/ 0 w 456"/>
                <a:gd name="T1" fmla="*/ 22 h 93"/>
                <a:gd name="T2" fmla="*/ 65 w 456"/>
                <a:gd name="T3" fmla="*/ 30 h 93"/>
                <a:gd name="T4" fmla="*/ 257 w 456"/>
                <a:gd name="T5" fmla="*/ 47 h 93"/>
                <a:gd name="T6" fmla="*/ 278 w 456"/>
                <a:gd name="T7" fmla="*/ 58 h 93"/>
                <a:gd name="T8" fmla="*/ 267 w 456"/>
                <a:gd name="T9" fmla="*/ 67 h 93"/>
                <a:gd name="T10" fmla="*/ 252 w 456"/>
                <a:gd name="T11" fmla="*/ 67 h 93"/>
                <a:gd name="T12" fmla="*/ 244 w 456"/>
                <a:gd name="T13" fmla="*/ 70 h 93"/>
                <a:gd name="T14" fmla="*/ 231 w 456"/>
                <a:gd name="T15" fmla="*/ 75 h 93"/>
                <a:gd name="T16" fmla="*/ 301 w 456"/>
                <a:gd name="T17" fmla="*/ 80 h 93"/>
                <a:gd name="T18" fmla="*/ 353 w 456"/>
                <a:gd name="T19" fmla="*/ 77 h 93"/>
                <a:gd name="T20" fmla="*/ 380 w 456"/>
                <a:gd name="T21" fmla="*/ 90 h 93"/>
                <a:gd name="T22" fmla="*/ 359 w 456"/>
                <a:gd name="T23" fmla="*/ 91 h 93"/>
                <a:gd name="T24" fmla="*/ 350 w 456"/>
                <a:gd name="T25" fmla="*/ 92 h 93"/>
                <a:gd name="T26" fmla="*/ 416 w 456"/>
                <a:gd name="T27" fmla="*/ 87 h 93"/>
                <a:gd name="T28" fmla="*/ 411 w 456"/>
                <a:gd name="T29" fmla="*/ 84 h 93"/>
                <a:gd name="T30" fmla="*/ 372 w 456"/>
                <a:gd name="T31" fmla="*/ 61 h 93"/>
                <a:gd name="T32" fmla="*/ 397 w 456"/>
                <a:gd name="T33" fmla="*/ 61 h 93"/>
                <a:gd name="T34" fmla="*/ 455 w 456"/>
                <a:gd name="T35" fmla="*/ 75 h 93"/>
                <a:gd name="T36" fmla="*/ 410 w 456"/>
                <a:gd name="T37" fmla="*/ 56 h 93"/>
                <a:gd name="T38" fmla="*/ 355 w 456"/>
                <a:gd name="T39" fmla="*/ 35 h 93"/>
                <a:gd name="T40" fmla="*/ 295 w 456"/>
                <a:gd name="T41" fmla="*/ 21 h 93"/>
                <a:gd name="T42" fmla="*/ 284 w 456"/>
                <a:gd name="T43" fmla="*/ 18 h 93"/>
                <a:gd name="T44" fmla="*/ 254 w 456"/>
                <a:gd name="T45" fmla="*/ 4 h 93"/>
                <a:gd name="T46" fmla="*/ 229 w 456"/>
                <a:gd name="T47" fmla="*/ 1 h 93"/>
                <a:gd name="T48" fmla="*/ 229 w 456"/>
                <a:gd name="T49" fmla="*/ 8 h 93"/>
                <a:gd name="T50" fmla="*/ 178 w 456"/>
                <a:gd name="T51" fmla="*/ 2 h 93"/>
                <a:gd name="T52" fmla="*/ 138 w 456"/>
                <a:gd name="T53" fmla="*/ 0 h 93"/>
                <a:gd name="T54" fmla="*/ 109 w 456"/>
                <a:gd name="T55" fmla="*/ 6 h 93"/>
                <a:gd name="T56" fmla="*/ 70 w 456"/>
                <a:gd name="T57" fmla="*/ 7 h 93"/>
                <a:gd name="T58" fmla="*/ 47 w 456"/>
                <a:gd name="T59" fmla="*/ 11 h 93"/>
                <a:gd name="T60" fmla="*/ 21 w 456"/>
                <a:gd name="T61" fmla="*/ 16 h 93"/>
                <a:gd name="T62" fmla="*/ 11 w 456"/>
                <a:gd name="T63" fmla="*/ 18 h 93"/>
                <a:gd name="T64" fmla="*/ 0 w 456"/>
                <a:gd name="T65" fmla="*/ 22 h 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6"/>
                <a:gd name="T100" fmla="*/ 0 h 93"/>
                <a:gd name="T101" fmla="*/ 456 w 456"/>
                <a:gd name="T102" fmla="*/ 93 h 9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6" h="93">
                  <a:moveTo>
                    <a:pt x="0" y="22"/>
                  </a:moveTo>
                  <a:lnTo>
                    <a:pt x="65" y="30"/>
                  </a:lnTo>
                  <a:lnTo>
                    <a:pt x="257" y="47"/>
                  </a:lnTo>
                  <a:lnTo>
                    <a:pt x="278" y="58"/>
                  </a:lnTo>
                  <a:lnTo>
                    <a:pt x="267" y="67"/>
                  </a:lnTo>
                  <a:lnTo>
                    <a:pt x="252" y="67"/>
                  </a:lnTo>
                  <a:lnTo>
                    <a:pt x="244" y="70"/>
                  </a:lnTo>
                  <a:lnTo>
                    <a:pt x="231" y="75"/>
                  </a:lnTo>
                  <a:lnTo>
                    <a:pt x="301" y="80"/>
                  </a:lnTo>
                  <a:lnTo>
                    <a:pt x="353" y="77"/>
                  </a:lnTo>
                  <a:lnTo>
                    <a:pt x="380" y="90"/>
                  </a:lnTo>
                  <a:lnTo>
                    <a:pt x="359" y="91"/>
                  </a:lnTo>
                  <a:lnTo>
                    <a:pt x="350" y="92"/>
                  </a:lnTo>
                  <a:lnTo>
                    <a:pt x="416" y="87"/>
                  </a:lnTo>
                  <a:lnTo>
                    <a:pt x="411" y="84"/>
                  </a:lnTo>
                  <a:lnTo>
                    <a:pt x="372" y="61"/>
                  </a:lnTo>
                  <a:lnTo>
                    <a:pt x="397" y="61"/>
                  </a:lnTo>
                  <a:lnTo>
                    <a:pt x="455" y="75"/>
                  </a:lnTo>
                  <a:lnTo>
                    <a:pt x="410" y="56"/>
                  </a:lnTo>
                  <a:lnTo>
                    <a:pt x="355" y="35"/>
                  </a:lnTo>
                  <a:lnTo>
                    <a:pt x="295" y="21"/>
                  </a:lnTo>
                  <a:lnTo>
                    <a:pt x="284" y="18"/>
                  </a:lnTo>
                  <a:lnTo>
                    <a:pt x="254" y="4"/>
                  </a:lnTo>
                  <a:lnTo>
                    <a:pt x="229" y="1"/>
                  </a:lnTo>
                  <a:lnTo>
                    <a:pt x="229" y="8"/>
                  </a:lnTo>
                  <a:lnTo>
                    <a:pt x="178" y="2"/>
                  </a:lnTo>
                  <a:lnTo>
                    <a:pt x="138" y="0"/>
                  </a:lnTo>
                  <a:lnTo>
                    <a:pt x="109" y="6"/>
                  </a:lnTo>
                  <a:lnTo>
                    <a:pt x="70" y="7"/>
                  </a:lnTo>
                  <a:lnTo>
                    <a:pt x="47" y="11"/>
                  </a:lnTo>
                  <a:lnTo>
                    <a:pt x="21" y="16"/>
                  </a:lnTo>
                  <a:lnTo>
                    <a:pt x="11" y="18"/>
                  </a:lnTo>
                  <a:lnTo>
                    <a:pt x="0" y="22"/>
                  </a:lnTo>
                </a:path>
              </a:pathLst>
            </a:custGeom>
            <a:solidFill>
              <a:srgbClr val="C0C0C0"/>
            </a:solidFill>
            <a:ln w="12700" cap="rnd" cmpd="sng">
              <a:solidFill>
                <a:srgbClr val="C0C0C0"/>
              </a:solidFill>
              <a:prstDash val="solid"/>
              <a:round/>
              <a:headEnd type="none" w="med" len="med"/>
              <a:tailEnd type="none" w="med" len="med"/>
            </a:ln>
          </p:spPr>
          <p:txBody>
            <a:bodyPr/>
            <a:lstStyle/>
            <a:p>
              <a:endParaRPr lang="en-US"/>
            </a:p>
          </p:txBody>
        </p:sp>
        <p:sp>
          <p:nvSpPr>
            <p:cNvPr id="21581" name="Freeform 401"/>
            <p:cNvSpPr>
              <a:spLocks/>
            </p:cNvSpPr>
            <p:nvPr/>
          </p:nvSpPr>
          <p:spPr bwMode="auto">
            <a:xfrm>
              <a:off x="2071" y="1025"/>
              <a:ext cx="34" cy="20"/>
            </a:xfrm>
            <a:custGeom>
              <a:avLst/>
              <a:gdLst>
                <a:gd name="T0" fmla="*/ 0 w 34"/>
                <a:gd name="T1" fmla="*/ 2 h 20"/>
                <a:gd name="T2" fmla="*/ 10 w 34"/>
                <a:gd name="T3" fmla="*/ 19 h 20"/>
                <a:gd name="T4" fmla="*/ 33 w 34"/>
                <a:gd name="T5" fmla="*/ 17 h 20"/>
                <a:gd name="T6" fmla="*/ 29 w 34"/>
                <a:gd name="T7" fmla="*/ 0 h 20"/>
                <a:gd name="T8" fmla="*/ 0 w 34"/>
                <a:gd name="T9" fmla="*/ 2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0" y="2"/>
                  </a:moveTo>
                  <a:lnTo>
                    <a:pt x="10" y="19"/>
                  </a:lnTo>
                  <a:lnTo>
                    <a:pt x="33" y="17"/>
                  </a:lnTo>
                  <a:lnTo>
                    <a:pt x="29" y="0"/>
                  </a:lnTo>
                  <a:lnTo>
                    <a:pt x="0" y="2"/>
                  </a:lnTo>
                </a:path>
              </a:pathLst>
            </a:custGeom>
            <a:solidFill>
              <a:srgbClr val="505050"/>
            </a:solidFill>
            <a:ln w="12700" cap="rnd" cmpd="sng">
              <a:solidFill>
                <a:srgbClr val="505050"/>
              </a:solidFill>
              <a:prstDash val="solid"/>
              <a:round/>
              <a:headEnd type="none" w="med" len="med"/>
              <a:tailEnd type="none" w="med" len="med"/>
            </a:ln>
          </p:spPr>
          <p:txBody>
            <a:bodyPr/>
            <a:lstStyle/>
            <a:p>
              <a:endParaRPr lang="en-US"/>
            </a:p>
          </p:txBody>
        </p:sp>
        <p:sp>
          <p:nvSpPr>
            <p:cNvPr id="21582" name="Freeform 402"/>
            <p:cNvSpPr>
              <a:spLocks/>
            </p:cNvSpPr>
            <p:nvPr/>
          </p:nvSpPr>
          <p:spPr bwMode="auto">
            <a:xfrm>
              <a:off x="1995" y="1001"/>
              <a:ext cx="60" cy="22"/>
            </a:xfrm>
            <a:custGeom>
              <a:avLst/>
              <a:gdLst>
                <a:gd name="T0" fmla="*/ 0 w 60"/>
                <a:gd name="T1" fmla="*/ 0 h 22"/>
                <a:gd name="T2" fmla="*/ 55 w 60"/>
                <a:gd name="T3" fmla="*/ 21 h 22"/>
                <a:gd name="T4" fmla="*/ 59 w 60"/>
                <a:gd name="T5" fmla="*/ 21 h 22"/>
                <a:gd name="T6" fmla="*/ 6 w 60"/>
                <a:gd name="T7" fmla="*/ 0 h 22"/>
                <a:gd name="T8" fmla="*/ 0 w 60"/>
                <a:gd name="T9" fmla="*/ 0 h 22"/>
                <a:gd name="T10" fmla="*/ 0 60000 65536"/>
                <a:gd name="T11" fmla="*/ 0 60000 65536"/>
                <a:gd name="T12" fmla="*/ 0 60000 65536"/>
                <a:gd name="T13" fmla="*/ 0 60000 65536"/>
                <a:gd name="T14" fmla="*/ 0 60000 65536"/>
                <a:gd name="T15" fmla="*/ 0 w 60"/>
                <a:gd name="T16" fmla="*/ 0 h 22"/>
                <a:gd name="T17" fmla="*/ 60 w 60"/>
                <a:gd name="T18" fmla="*/ 22 h 22"/>
              </a:gdLst>
              <a:ahLst/>
              <a:cxnLst>
                <a:cxn ang="T10">
                  <a:pos x="T0" y="T1"/>
                </a:cxn>
                <a:cxn ang="T11">
                  <a:pos x="T2" y="T3"/>
                </a:cxn>
                <a:cxn ang="T12">
                  <a:pos x="T4" y="T5"/>
                </a:cxn>
                <a:cxn ang="T13">
                  <a:pos x="T6" y="T7"/>
                </a:cxn>
                <a:cxn ang="T14">
                  <a:pos x="T8" y="T9"/>
                </a:cxn>
              </a:cxnLst>
              <a:rect l="T15" t="T16" r="T17" b="T18"/>
              <a:pathLst>
                <a:path w="60" h="22">
                  <a:moveTo>
                    <a:pt x="0" y="0"/>
                  </a:moveTo>
                  <a:lnTo>
                    <a:pt x="55" y="21"/>
                  </a:lnTo>
                  <a:lnTo>
                    <a:pt x="59" y="21"/>
                  </a:lnTo>
                  <a:lnTo>
                    <a:pt x="6" y="0"/>
                  </a:lnTo>
                  <a:lnTo>
                    <a:pt x="0" y="0"/>
                  </a:lnTo>
                </a:path>
              </a:pathLst>
            </a:custGeom>
            <a:solidFill>
              <a:srgbClr val="505050"/>
            </a:solidFill>
            <a:ln w="12700" cap="rnd" cmpd="sng">
              <a:solidFill>
                <a:srgbClr val="505050"/>
              </a:solidFill>
              <a:prstDash val="solid"/>
              <a:round/>
              <a:headEnd type="none" w="med" len="med"/>
              <a:tailEnd type="none" w="med" len="med"/>
            </a:ln>
          </p:spPr>
          <p:txBody>
            <a:bodyPr/>
            <a:lstStyle/>
            <a:p>
              <a:endParaRPr lang="en-US"/>
            </a:p>
          </p:txBody>
        </p:sp>
        <p:sp>
          <p:nvSpPr>
            <p:cNvPr id="21583" name="Freeform 403"/>
            <p:cNvSpPr>
              <a:spLocks/>
            </p:cNvSpPr>
            <p:nvPr/>
          </p:nvSpPr>
          <p:spPr bwMode="auto">
            <a:xfrm>
              <a:off x="2064" y="1041"/>
              <a:ext cx="70" cy="20"/>
            </a:xfrm>
            <a:custGeom>
              <a:avLst/>
              <a:gdLst>
                <a:gd name="T0" fmla="*/ 0 w 70"/>
                <a:gd name="T1" fmla="*/ 19 h 20"/>
                <a:gd name="T2" fmla="*/ 12 w 70"/>
                <a:gd name="T3" fmla="*/ 15 h 20"/>
                <a:gd name="T4" fmla="*/ 69 w 70"/>
                <a:gd name="T5" fmla="*/ 0 h 20"/>
                <a:gd name="T6" fmla="*/ 67 w 70"/>
                <a:gd name="T7" fmla="*/ 12 h 20"/>
                <a:gd name="T8" fmla="*/ 0 w 70"/>
                <a:gd name="T9" fmla="*/ 19 h 20"/>
                <a:gd name="T10" fmla="*/ 0 60000 65536"/>
                <a:gd name="T11" fmla="*/ 0 60000 65536"/>
                <a:gd name="T12" fmla="*/ 0 60000 65536"/>
                <a:gd name="T13" fmla="*/ 0 60000 65536"/>
                <a:gd name="T14" fmla="*/ 0 60000 65536"/>
                <a:gd name="T15" fmla="*/ 0 w 70"/>
                <a:gd name="T16" fmla="*/ 0 h 20"/>
                <a:gd name="T17" fmla="*/ 70 w 70"/>
                <a:gd name="T18" fmla="*/ 20 h 20"/>
              </a:gdLst>
              <a:ahLst/>
              <a:cxnLst>
                <a:cxn ang="T10">
                  <a:pos x="T0" y="T1"/>
                </a:cxn>
                <a:cxn ang="T11">
                  <a:pos x="T2" y="T3"/>
                </a:cxn>
                <a:cxn ang="T12">
                  <a:pos x="T4" y="T5"/>
                </a:cxn>
                <a:cxn ang="T13">
                  <a:pos x="T6" y="T7"/>
                </a:cxn>
                <a:cxn ang="T14">
                  <a:pos x="T8" y="T9"/>
                </a:cxn>
              </a:cxnLst>
              <a:rect l="T15" t="T16" r="T17" b="T18"/>
              <a:pathLst>
                <a:path w="70" h="20">
                  <a:moveTo>
                    <a:pt x="0" y="19"/>
                  </a:moveTo>
                  <a:lnTo>
                    <a:pt x="12" y="15"/>
                  </a:lnTo>
                  <a:lnTo>
                    <a:pt x="69" y="0"/>
                  </a:lnTo>
                  <a:lnTo>
                    <a:pt x="67" y="12"/>
                  </a:lnTo>
                  <a:lnTo>
                    <a:pt x="0" y="19"/>
                  </a:lnTo>
                </a:path>
              </a:pathLst>
            </a:custGeom>
            <a:solidFill>
              <a:srgbClr val="505050"/>
            </a:solidFill>
            <a:ln w="12700" cap="rnd" cmpd="sng">
              <a:solidFill>
                <a:srgbClr val="505050"/>
              </a:solidFill>
              <a:prstDash val="solid"/>
              <a:round/>
              <a:headEnd type="none" w="med" len="med"/>
              <a:tailEnd type="none" w="med" len="med"/>
            </a:ln>
          </p:spPr>
          <p:txBody>
            <a:bodyPr/>
            <a:lstStyle/>
            <a:p>
              <a:endParaRPr lang="en-US"/>
            </a:p>
          </p:txBody>
        </p:sp>
        <p:sp>
          <p:nvSpPr>
            <p:cNvPr id="21584" name="Freeform 404"/>
            <p:cNvSpPr>
              <a:spLocks/>
            </p:cNvSpPr>
            <p:nvPr/>
          </p:nvSpPr>
          <p:spPr bwMode="auto">
            <a:xfrm>
              <a:off x="1945" y="1022"/>
              <a:ext cx="63" cy="20"/>
            </a:xfrm>
            <a:custGeom>
              <a:avLst/>
              <a:gdLst>
                <a:gd name="T0" fmla="*/ 0 w 63"/>
                <a:gd name="T1" fmla="*/ 19 h 20"/>
                <a:gd name="T2" fmla="*/ 17 w 63"/>
                <a:gd name="T3" fmla="*/ 13 h 20"/>
                <a:gd name="T4" fmla="*/ 33 w 63"/>
                <a:gd name="T5" fmla="*/ 7 h 20"/>
                <a:gd name="T6" fmla="*/ 46 w 63"/>
                <a:gd name="T7" fmla="*/ 1 h 20"/>
                <a:gd name="T8" fmla="*/ 62 w 63"/>
                <a:gd name="T9" fmla="*/ 0 h 20"/>
                <a:gd name="T10" fmla="*/ 61 w 63"/>
                <a:gd name="T11" fmla="*/ 14 h 20"/>
                <a:gd name="T12" fmla="*/ 0 w 63"/>
                <a:gd name="T13" fmla="*/ 19 h 20"/>
                <a:gd name="T14" fmla="*/ 0 60000 65536"/>
                <a:gd name="T15" fmla="*/ 0 60000 65536"/>
                <a:gd name="T16" fmla="*/ 0 60000 65536"/>
                <a:gd name="T17" fmla="*/ 0 60000 65536"/>
                <a:gd name="T18" fmla="*/ 0 60000 65536"/>
                <a:gd name="T19" fmla="*/ 0 60000 65536"/>
                <a:gd name="T20" fmla="*/ 0 60000 65536"/>
                <a:gd name="T21" fmla="*/ 0 w 63"/>
                <a:gd name="T22" fmla="*/ 0 h 20"/>
                <a:gd name="T23" fmla="*/ 63 w 63"/>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20">
                  <a:moveTo>
                    <a:pt x="0" y="19"/>
                  </a:moveTo>
                  <a:lnTo>
                    <a:pt x="17" y="13"/>
                  </a:lnTo>
                  <a:lnTo>
                    <a:pt x="33" y="7"/>
                  </a:lnTo>
                  <a:lnTo>
                    <a:pt x="46" y="1"/>
                  </a:lnTo>
                  <a:lnTo>
                    <a:pt x="62" y="0"/>
                  </a:lnTo>
                  <a:lnTo>
                    <a:pt x="61" y="14"/>
                  </a:lnTo>
                  <a:lnTo>
                    <a:pt x="0" y="19"/>
                  </a:lnTo>
                </a:path>
              </a:pathLst>
            </a:custGeom>
            <a:solidFill>
              <a:srgbClr val="505050"/>
            </a:solidFill>
            <a:ln w="12700" cap="rnd" cmpd="sng">
              <a:solidFill>
                <a:srgbClr val="505050"/>
              </a:solidFill>
              <a:prstDash val="solid"/>
              <a:round/>
              <a:headEnd type="none" w="med" len="med"/>
              <a:tailEnd type="none" w="med" len="med"/>
            </a:ln>
          </p:spPr>
          <p:txBody>
            <a:bodyPr/>
            <a:lstStyle/>
            <a:p>
              <a:endParaRPr lang="en-US"/>
            </a:p>
          </p:txBody>
        </p:sp>
        <p:sp>
          <p:nvSpPr>
            <p:cNvPr id="21585" name="Freeform 405"/>
            <p:cNvSpPr>
              <a:spLocks/>
            </p:cNvSpPr>
            <p:nvPr/>
          </p:nvSpPr>
          <p:spPr bwMode="auto">
            <a:xfrm>
              <a:off x="1710" y="971"/>
              <a:ext cx="255" cy="32"/>
            </a:xfrm>
            <a:custGeom>
              <a:avLst/>
              <a:gdLst>
                <a:gd name="T0" fmla="*/ 0 w 255"/>
                <a:gd name="T1" fmla="*/ 5 h 32"/>
                <a:gd name="T2" fmla="*/ 16 w 255"/>
                <a:gd name="T3" fmla="*/ 10 h 32"/>
                <a:gd name="T4" fmla="*/ 42 w 255"/>
                <a:gd name="T5" fmla="*/ 14 h 32"/>
                <a:gd name="T6" fmla="*/ 74 w 255"/>
                <a:gd name="T7" fmla="*/ 17 h 32"/>
                <a:gd name="T8" fmla="*/ 135 w 255"/>
                <a:gd name="T9" fmla="*/ 21 h 32"/>
                <a:gd name="T10" fmla="*/ 248 w 255"/>
                <a:gd name="T11" fmla="*/ 31 h 32"/>
                <a:gd name="T12" fmla="*/ 254 w 255"/>
                <a:gd name="T13" fmla="*/ 27 h 32"/>
                <a:gd name="T14" fmla="*/ 250 w 255"/>
                <a:gd name="T15" fmla="*/ 23 h 32"/>
                <a:gd name="T16" fmla="*/ 150 w 255"/>
                <a:gd name="T17" fmla="*/ 5 h 32"/>
                <a:gd name="T18" fmla="*/ 79 w 255"/>
                <a:gd name="T19" fmla="*/ 0 h 32"/>
                <a:gd name="T20" fmla="*/ 30 w 255"/>
                <a:gd name="T21" fmla="*/ 2 h 32"/>
                <a:gd name="T22" fmla="*/ 0 w 255"/>
                <a:gd name="T23" fmla="*/ 5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5"/>
                <a:gd name="T37" fmla="*/ 0 h 32"/>
                <a:gd name="T38" fmla="*/ 255 w 255"/>
                <a:gd name="T39" fmla="*/ 32 h 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5" h="32">
                  <a:moveTo>
                    <a:pt x="0" y="5"/>
                  </a:moveTo>
                  <a:lnTo>
                    <a:pt x="16" y="10"/>
                  </a:lnTo>
                  <a:lnTo>
                    <a:pt x="42" y="14"/>
                  </a:lnTo>
                  <a:lnTo>
                    <a:pt x="74" y="17"/>
                  </a:lnTo>
                  <a:lnTo>
                    <a:pt x="135" y="21"/>
                  </a:lnTo>
                  <a:lnTo>
                    <a:pt x="248" y="31"/>
                  </a:lnTo>
                  <a:lnTo>
                    <a:pt x="254" y="27"/>
                  </a:lnTo>
                  <a:lnTo>
                    <a:pt x="250" y="23"/>
                  </a:lnTo>
                  <a:lnTo>
                    <a:pt x="150" y="5"/>
                  </a:lnTo>
                  <a:lnTo>
                    <a:pt x="79" y="0"/>
                  </a:lnTo>
                  <a:lnTo>
                    <a:pt x="30" y="2"/>
                  </a:lnTo>
                  <a:lnTo>
                    <a:pt x="0" y="5"/>
                  </a:lnTo>
                </a:path>
              </a:pathLst>
            </a:custGeom>
            <a:solidFill>
              <a:srgbClr val="505050"/>
            </a:solidFill>
            <a:ln w="12700" cap="rnd" cmpd="sng">
              <a:solidFill>
                <a:srgbClr val="505050"/>
              </a:solidFill>
              <a:prstDash val="solid"/>
              <a:round/>
              <a:headEnd type="none" w="med" len="med"/>
              <a:tailEnd type="none" w="med" len="med"/>
            </a:ln>
          </p:spPr>
          <p:txBody>
            <a:bodyPr/>
            <a:lstStyle/>
            <a:p>
              <a:endParaRPr lang="en-US"/>
            </a:p>
          </p:txBody>
        </p:sp>
        <p:sp>
          <p:nvSpPr>
            <p:cNvPr id="21586" name="Freeform 406"/>
            <p:cNvSpPr>
              <a:spLocks/>
            </p:cNvSpPr>
            <p:nvPr/>
          </p:nvSpPr>
          <p:spPr bwMode="auto">
            <a:xfrm>
              <a:off x="1713" y="960"/>
              <a:ext cx="456" cy="70"/>
            </a:xfrm>
            <a:custGeom>
              <a:avLst/>
              <a:gdLst>
                <a:gd name="T0" fmla="*/ 0 w 456"/>
                <a:gd name="T1" fmla="*/ 16 h 70"/>
                <a:gd name="T2" fmla="*/ 28 w 456"/>
                <a:gd name="T3" fmla="*/ 11 h 70"/>
                <a:gd name="T4" fmla="*/ 53 w 456"/>
                <a:gd name="T5" fmla="*/ 7 h 70"/>
                <a:gd name="T6" fmla="*/ 76 w 456"/>
                <a:gd name="T7" fmla="*/ 5 h 70"/>
                <a:gd name="T8" fmla="*/ 102 w 456"/>
                <a:gd name="T9" fmla="*/ 2 h 70"/>
                <a:gd name="T10" fmla="*/ 109 w 456"/>
                <a:gd name="T11" fmla="*/ 0 h 70"/>
                <a:gd name="T12" fmla="*/ 196 w 456"/>
                <a:gd name="T13" fmla="*/ 0 h 70"/>
                <a:gd name="T14" fmla="*/ 196 w 456"/>
                <a:gd name="T15" fmla="*/ 2 h 70"/>
                <a:gd name="T16" fmla="*/ 228 w 456"/>
                <a:gd name="T17" fmla="*/ 5 h 70"/>
                <a:gd name="T18" fmla="*/ 273 w 456"/>
                <a:gd name="T19" fmla="*/ 11 h 70"/>
                <a:gd name="T20" fmla="*/ 307 w 456"/>
                <a:gd name="T21" fmla="*/ 19 h 70"/>
                <a:gd name="T22" fmla="*/ 351 w 456"/>
                <a:gd name="T23" fmla="*/ 27 h 70"/>
                <a:gd name="T24" fmla="*/ 386 w 456"/>
                <a:gd name="T25" fmla="*/ 38 h 70"/>
                <a:gd name="T26" fmla="*/ 408 w 456"/>
                <a:gd name="T27" fmla="*/ 42 h 70"/>
                <a:gd name="T28" fmla="*/ 410 w 456"/>
                <a:gd name="T29" fmla="*/ 47 h 70"/>
                <a:gd name="T30" fmla="*/ 402 w 456"/>
                <a:gd name="T31" fmla="*/ 50 h 70"/>
                <a:gd name="T32" fmla="*/ 455 w 456"/>
                <a:gd name="T33" fmla="*/ 69 h 70"/>
                <a:gd name="T34" fmla="*/ 391 w 456"/>
                <a:gd name="T35" fmla="*/ 54 h 70"/>
                <a:gd name="T36" fmla="*/ 374 w 456"/>
                <a:gd name="T37" fmla="*/ 54 h 70"/>
                <a:gd name="T38" fmla="*/ 369 w 456"/>
                <a:gd name="T39" fmla="*/ 52 h 70"/>
                <a:gd name="T40" fmla="*/ 353 w 456"/>
                <a:gd name="T41" fmla="*/ 41 h 70"/>
                <a:gd name="T42" fmla="*/ 342 w 456"/>
                <a:gd name="T43" fmla="*/ 41 h 70"/>
                <a:gd name="T44" fmla="*/ 272 w 456"/>
                <a:gd name="T45" fmla="*/ 41 h 70"/>
                <a:gd name="T46" fmla="*/ 284 w 456"/>
                <a:gd name="T47" fmla="*/ 48 h 70"/>
                <a:gd name="T48" fmla="*/ 284 w 456"/>
                <a:gd name="T49" fmla="*/ 56 h 70"/>
                <a:gd name="T50" fmla="*/ 257 w 456"/>
                <a:gd name="T51" fmla="*/ 54 h 70"/>
                <a:gd name="T52" fmla="*/ 257 w 456"/>
                <a:gd name="T53" fmla="*/ 46 h 70"/>
                <a:gd name="T54" fmla="*/ 243 w 456"/>
                <a:gd name="T55" fmla="*/ 44 h 70"/>
                <a:gd name="T56" fmla="*/ 247 w 456"/>
                <a:gd name="T57" fmla="*/ 41 h 70"/>
                <a:gd name="T58" fmla="*/ 247 w 456"/>
                <a:gd name="T59" fmla="*/ 35 h 70"/>
                <a:gd name="T60" fmla="*/ 238 w 456"/>
                <a:gd name="T61" fmla="*/ 34 h 70"/>
                <a:gd name="T62" fmla="*/ 219 w 456"/>
                <a:gd name="T63" fmla="*/ 33 h 70"/>
                <a:gd name="T64" fmla="*/ 191 w 456"/>
                <a:gd name="T65" fmla="*/ 27 h 70"/>
                <a:gd name="T66" fmla="*/ 159 w 456"/>
                <a:gd name="T67" fmla="*/ 18 h 70"/>
                <a:gd name="T68" fmla="*/ 123 w 456"/>
                <a:gd name="T69" fmla="*/ 15 h 70"/>
                <a:gd name="T70" fmla="*/ 117 w 456"/>
                <a:gd name="T71" fmla="*/ 15 h 70"/>
                <a:gd name="T72" fmla="*/ 143 w 456"/>
                <a:gd name="T73" fmla="*/ 13 h 70"/>
                <a:gd name="T74" fmla="*/ 169 w 456"/>
                <a:gd name="T75" fmla="*/ 16 h 70"/>
                <a:gd name="T76" fmla="*/ 197 w 456"/>
                <a:gd name="T77" fmla="*/ 23 h 70"/>
                <a:gd name="T78" fmla="*/ 238 w 456"/>
                <a:gd name="T79" fmla="*/ 30 h 70"/>
                <a:gd name="T80" fmla="*/ 264 w 456"/>
                <a:gd name="T81" fmla="*/ 30 h 70"/>
                <a:gd name="T82" fmla="*/ 287 w 456"/>
                <a:gd name="T83" fmla="*/ 30 h 70"/>
                <a:gd name="T84" fmla="*/ 335 w 456"/>
                <a:gd name="T85" fmla="*/ 34 h 70"/>
                <a:gd name="T86" fmla="*/ 339 w 456"/>
                <a:gd name="T87" fmla="*/ 31 h 70"/>
                <a:gd name="T88" fmla="*/ 341 w 456"/>
                <a:gd name="T89" fmla="*/ 30 h 70"/>
                <a:gd name="T90" fmla="*/ 329 w 456"/>
                <a:gd name="T91" fmla="*/ 27 h 70"/>
                <a:gd name="T92" fmla="*/ 288 w 456"/>
                <a:gd name="T93" fmla="*/ 19 h 70"/>
                <a:gd name="T94" fmla="*/ 208 w 456"/>
                <a:gd name="T95" fmla="*/ 7 h 70"/>
                <a:gd name="T96" fmla="*/ 140 w 456"/>
                <a:gd name="T97" fmla="*/ 7 h 70"/>
                <a:gd name="T98" fmla="*/ 81 w 456"/>
                <a:gd name="T99" fmla="*/ 7 h 70"/>
                <a:gd name="T100" fmla="*/ 34 w 456"/>
                <a:gd name="T101" fmla="*/ 13 h 70"/>
                <a:gd name="T102" fmla="*/ 0 w 456"/>
                <a:gd name="T103" fmla="*/ 16 h 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56"/>
                <a:gd name="T157" fmla="*/ 0 h 70"/>
                <a:gd name="T158" fmla="*/ 456 w 456"/>
                <a:gd name="T159" fmla="*/ 70 h 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56" h="70">
                  <a:moveTo>
                    <a:pt x="0" y="16"/>
                  </a:moveTo>
                  <a:lnTo>
                    <a:pt x="28" y="11"/>
                  </a:lnTo>
                  <a:lnTo>
                    <a:pt x="53" y="7"/>
                  </a:lnTo>
                  <a:lnTo>
                    <a:pt x="76" y="5"/>
                  </a:lnTo>
                  <a:lnTo>
                    <a:pt x="102" y="2"/>
                  </a:lnTo>
                  <a:lnTo>
                    <a:pt x="109" y="0"/>
                  </a:lnTo>
                  <a:lnTo>
                    <a:pt x="196" y="0"/>
                  </a:lnTo>
                  <a:lnTo>
                    <a:pt x="196" y="2"/>
                  </a:lnTo>
                  <a:lnTo>
                    <a:pt x="228" y="5"/>
                  </a:lnTo>
                  <a:lnTo>
                    <a:pt x="273" y="11"/>
                  </a:lnTo>
                  <a:lnTo>
                    <a:pt x="307" y="19"/>
                  </a:lnTo>
                  <a:lnTo>
                    <a:pt x="351" y="27"/>
                  </a:lnTo>
                  <a:lnTo>
                    <a:pt x="386" y="38"/>
                  </a:lnTo>
                  <a:lnTo>
                    <a:pt x="408" y="42"/>
                  </a:lnTo>
                  <a:lnTo>
                    <a:pt x="410" y="47"/>
                  </a:lnTo>
                  <a:lnTo>
                    <a:pt x="402" y="50"/>
                  </a:lnTo>
                  <a:lnTo>
                    <a:pt x="455" y="69"/>
                  </a:lnTo>
                  <a:lnTo>
                    <a:pt x="391" y="54"/>
                  </a:lnTo>
                  <a:lnTo>
                    <a:pt x="374" y="54"/>
                  </a:lnTo>
                  <a:lnTo>
                    <a:pt x="369" y="52"/>
                  </a:lnTo>
                  <a:lnTo>
                    <a:pt x="353" y="41"/>
                  </a:lnTo>
                  <a:lnTo>
                    <a:pt x="342" y="41"/>
                  </a:lnTo>
                  <a:lnTo>
                    <a:pt x="272" y="41"/>
                  </a:lnTo>
                  <a:lnTo>
                    <a:pt x="284" y="48"/>
                  </a:lnTo>
                  <a:lnTo>
                    <a:pt x="284" y="56"/>
                  </a:lnTo>
                  <a:lnTo>
                    <a:pt x="257" y="54"/>
                  </a:lnTo>
                  <a:lnTo>
                    <a:pt x="257" y="46"/>
                  </a:lnTo>
                  <a:lnTo>
                    <a:pt x="243" y="44"/>
                  </a:lnTo>
                  <a:lnTo>
                    <a:pt x="247" y="41"/>
                  </a:lnTo>
                  <a:lnTo>
                    <a:pt x="247" y="35"/>
                  </a:lnTo>
                  <a:lnTo>
                    <a:pt x="238" y="34"/>
                  </a:lnTo>
                  <a:lnTo>
                    <a:pt x="219" y="33"/>
                  </a:lnTo>
                  <a:lnTo>
                    <a:pt x="191" y="27"/>
                  </a:lnTo>
                  <a:lnTo>
                    <a:pt x="159" y="18"/>
                  </a:lnTo>
                  <a:lnTo>
                    <a:pt x="123" y="15"/>
                  </a:lnTo>
                  <a:lnTo>
                    <a:pt x="117" y="15"/>
                  </a:lnTo>
                  <a:lnTo>
                    <a:pt x="143" y="13"/>
                  </a:lnTo>
                  <a:lnTo>
                    <a:pt x="169" y="16"/>
                  </a:lnTo>
                  <a:lnTo>
                    <a:pt x="197" y="23"/>
                  </a:lnTo>
                  <a:lnTo>
                    <a:pt x="238" y="30"/>
                  </a:lnTo>
                  <a:lnTo>
                    <a:pt x="264" y="30"/>
                  </a:lnTo>
                  <a:lnTo>
                    <a:pt x="287" y="30"/>
                  </a:lnTo>
                  <a:lnTo>
                    <a:pt x="335" y="34"/>
                  </a:lnTo>
                  <a:lnTo>
                    <a:pt x="339" y="31"/>
                  </a:lnTo>
                  <a:lnTo>
                    <a:pt x="341" y="30"/>
                  </a:lnTo>
                  <a:lnTo>
                    <a:pt x="329" y="27"/>
                  </a:lnTo>
                  <a:lnTo>
                    <a:pt x="288" y="19"/>
                  </a:lnTo>
                  <a:lnTo>
                    <a:pt x="208" y="7"/>
                  </a:lnTo>
                  <a:lnTo>
                    <a:pt x="140" y="7"/>
                  </a:lnTo>
                  <a:lnTo>
                    <a:pt x="81" y="7"/>
                  </a:lnTo>
                  <a:lnTo>
                    <a:pt x="34" y="13"/>
                  </a:lnTo>
                  <a:lnTo>
                    <a:pt x="0" y="16"/>
                  </a:lnTo>
                </a:path>
              </a:pathLst>
            </a:custGeom>
            <a:solidFill>
              <a:srgbClr val="505050"/>
            </a:solidFill>
            <a:ln w="12700" cap="rnd" cmpd="sng">
              <a:solidFill>
                <a:srgbClr val="505050"/>
              </a:solidFill>
              <a:prstDash val="solid"/>
              <a:round/>
              <a:headEnd type="none" w="med" len="med"/>
              <a:tailEnd type="none" w="med" len="med"/>
            </a:ln>
          </p:spPr>
          <p:txBody>
            <a:bodyPr/>
            <a:lstStyle/>
            <a:p>
              <a:endParaRPr lang="en-US"/>
            </a:p>
          </p:txBody>
        </p:sp>
        <p:sp>
          <p:nvSpPr>
            <p:cNvPr id="21587" name="Freeform 407"/>
            <p:cNvSpPr>
              <a:spLocks/>
            </p:cNvSpPr>
            <p:nvPr/>
          </p:nvSpPr>
          <p:spPr bwMode="auto">
            <a:xfrm>
              <a:off x="1829" y="949"/>
              <a:ext cx="83" cy="20"/>
            </a:xfrm>
            <a:custGeom>
              <a:avLst/>
              <a:gdLst>
                <a:gd name="T0" fmla="*/ 0 w 83"/>
                <a:gd name="T1" fmla="*/ 10 h 20"/>
                <a:gd name="T2" fmla="*/ 5 w 83"/>
                <a:gd name="T3" fmla="*/ 7 h 20"/>
                <a:gd name="T4" fmla="*/ 13 w 83"/>
                <a:gd name="T5" fmla="*/ 5 h 20"/>
                <a:gd name="T6" fmla="*/ 21 w 83"/>
                <a:gd name="T7" fmla="*/ 2 h 20"/>
                <a:gd name="T8" fmla="*/ 27 w 83"/>
                <a:gd name="T9" fmla="*/ 0 h 20"/>
                <a:gd name="T10" fmla="*/ 37 w 83"/>
                <a:gd name="T11" fmla="*/ 1 h 20"/>
                <a:gd name="T12" fmla="*/ 43 w 83"/>
                <a:gd name="T13" fmla="*/ 0 h 20"/>
                <a:gd name="T14" fmla="*/ 53 w 83"/>
                <a:gd name="T15" fmla="*/ 2 h 20"/>
                <a:gd name="T16" fmla="*/ 65 w 83"/>
                <a:gd name="T17" fmla="*/ 6 h 20"/>
                <a:gd name="T18" fmla="*/ 70 w 83"/>
                <a:gd name="T19" fmla="*/ 11 h 20"/>
                <a:gd name="T20" fmla="*/ 82 w 83"/>
                <a:gd name="T21" fmla="*/ 10 h 20"/>
                <a:gd name="T22" fmla="*/ 81 w 83"/>
                <a:gd name="T23" fmla="*/ 13 h 20"/>
                <a:gd name="T24" fmla="*/ 77 w 83"/>
                <a:gd name="T25" fmla="*/ 14 h 20"/>
                <a:gd name="T26" fmla="*/ 54 w 83"/>
                <a:gd name="T27" fmla="*/ 17 h 20"/>
                <a:gd name="T28" fmla="*/ 35 w 83"/>
                <a:gd name="T29" fmla="*/ 19 h 20"/>
                <a:gd name="T30" fmla="*/ 18 w 83"/>
                <a:gd name="T31" fmla="*/ 17 h 20"/>
                <a:gd name="T32" fmla="*/ 2 w 83"/>
                <a:gd name="T33" fmla="*/ 13 h 20"/>
                <a:gd name="T34" fmla="*/ 0 w 83"/>
                <a:gd name="T35" fmla="*/ 1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
                <a:gd name="T55" fmla="*/ 0 h 20"/>
                <a:gd name="T56" fmla="*/ 83 w 83"/>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 h="20">
                  <a:moveTo>
                    <a:pt x="0" y="10"/>
                  </a:moveTo>
                  <a:lnTo>
                    <a:pt x="5" y="7"/>
                  </a:lnTo>
                  <a:lnTo>
                    <a:pt x="13" y="5"/>
                  </a:lnTo>
                  <a:lnTo>
                    <a:pt x="21" y="2"/>
                  </a:lnTo>
                  <a:lnTo>
                    <a:pt x="27" y="0"/>
                  </a:lnTo>
                  <a:lnTo>
                    <a:pt x="37" y="1"/>
                  </a:lnTo>
                  <a:lnTo>
                    <a:pt x="43" y="0"/>
                  </a:lnTo>
                  <a:lnTo>
                    <a:pt x="53" y="2"/>
                  </a:lnTo>
                  <a:lnTo>
                    <a:pt x="65" y="6"/>
                  </a:lnTo>
                  <a:lnTo>
                    <a:pt x="70" y="11"/>
                  </a:lnTo>
                  <a:lnTo>
                    <a:pt x="82" y="10"/>
                  </a:lnTo>
                  <a:lnTo>
                    <a:pt x="81" y="13"/>
                  </a:lnTo>
                  <a:lnTo>
                    <a:pt x="77" y="14"/>
                  </a:lnTo>
                  <a:lnTo>
                    <a:pt x="54" y="17"/>
                  </a:lnTo>
                  <a:lnTo>
                    <a:pt x="35" y="19"/>
                  </a:lnTo>
                  <a:lnTo>
                    <a:pt x="18" y="17"/>
                  </a:lnTo>
                  <a:lnTo>
                    <a:pt x="2" y="13"/>
                  </a:lnTo>
                  <a:lnTo>
                    <a:pt x="0" y="10"/>
                  </a:lnTo>
                </a:path>
              </a:pathLst>
            </a:custGeom>
            <a:solidFill>
              <a:srgbClr val="00F0FF"/>
            </a:solidFill>
            <a:ln w="12700" cap="rnd" cmpd="sng">
              <a:solidFill>
                <a:srgbClr val="00F0FF"/>
              </a:solidFill>
              <a:prstDash val="solid"/>
              <a:round/>
              <a:headEnd type="none" w="med" len="med"/>
              <a:tailEnd type="none" w="med" len="med"/>
            </a:ln>
          </p:spPr>
          <p:txBody>
            <a:bodyPr/>
            <a:lstStyle/>
            <a:p>
              <a:endParaRPr lang="en-US"/>
            </a:p>
          </p:txBody>
        </p:sp>
        <p:sp>
          <p:nvSpPr>
            <p:cNvPr id="21588" name="Freeform 408"/>
            <p:cNvSpPr>
              <a:spLocks/>
            </p:cNvSpPr>
            <p:nvPr/>
          </p:nvSpPr>
          <p:spPr bwMode="auto">
            <a:xfrm>
              <a:off x="1832" y="953"/>
              <a:ext cx="69" cy="20"/>
            </a:xfrm>
            <a:custGeom>
              <a:avLst/>
              <a:gdLst>
                <a:gd name="T0" fmla="*/ 0 w 69"/>
                <a:gd name="T1" fmla="*/ 11 h 20"/>
                <a:gd name="T2" fmla="*/ 10 w 69"/>
                <a:gd name="T3" fmla="*/ 7 h 20"/>
                <a:gd name="T4" fmla="*/ 12 w 69"/>
                <a:gd name="T5" fmla="*/ 7 h 20"/>
                <a:gd name="T6" fmla="*/ 16 w 69"/>
                <a:gd name="T7" fmla="*/ 6 h 20"/>
                <a:gd name="T8" fmla="*/ 16 w 69"/>
                <a:gd name="T9" fmla="*/ 1 h 20"/>
                <a:gd name="T10" fmla="*/ 16 w 69"/>
                <a:gd name="T11" fmla="*/ 6 h 20"/>
                <a:gd name="T12" fmla="*/ 19 w 69"/>
                <a:gd name="T13" fmla="*/ 8 h 20"/>
                <a:gd name="T14" fmla="*/ 18 w 69"/>
                <a:gd name="T15" fmla="*/ 14 h 20"/>
                <a:gd name="T16" fmla="*/ 12 w 69"/>
                <a:gd name="T17" fmla="*/ 12 h 20"/>
                <a:gd name="T18" fmla="*/ 22 w 69"/>
                <a:gd name="T19" fmla="*/ 19 h 20"/>
                <a:gd name="T20" fmla="*/ 26 w 69"/>
                <a:gd name="T21" fmla="*/ 19 h 20"/>
                <a:gd name="T22" fmla="*/ 32 w 69"/>
                <a:gd name="T23" fmla="*/ 11 h 20"/>
                <a:gd name="T24" fmla="*/ 32 w 69"/>
                <a:gd name="T25" fmla="*/ 6 h 20"/>
                <a:gd name="T26" fmla="*/ 26 w 69"/>
                <a:gd name="T27" fmla="*/ 14 h 20"/>
                <a:gd name="T28" fmla="*/ 26 w 69"/>
                <a:gd name="T29" fmla="*/ 8 h 20"/>
                <a:gd name="T30" fmla="*/ 22 w 69"/>
                <a:gd name="T31" fmla="*/ 4 h 20"/>
                <a:gd name="T32" fmla="*/ 29 w 69"/>
                <a:gd name="T33" fmla="*/ 0 h 20"/>
                <a:gd name="T34" fmla="*/ 39 w 69"/>
                <a:gd name="T35" fmla="*/ 0 h 20"/>
                <a:gd name="T36" fmla="*/ 49 w 69"/>
                <a:gd name="T37" fmla="*/ 2 h 20"/>
                <a:gd name="T38" fmla="*/ 60 w 69"/>
                <a:gd name="T39" fmla="*/ 10 h 20"/>
                <a:gd name="T40" fmla="*/ 51 w 69"/>
                <a:gd name="T41" fmla="*/ 12 h 20"/>
                <a:gd name="T42" fmla="*/ 68 w 69"/>
                <a:gd name="T43" fmla="*/ 12 h 20"/>
                <a:gd name="T44" fmla="*/ 64 w 69"/>
                <a:gd name="T45" fmla="*/ 10 h 20"/>
                <a:gd name="T46" fmla="*/ 56 w 69"/>
                <a:gd name="T47" fmla="*/ 5 h 20"/>
                <a:gd name="T48" fmla="*/ 43 w 69"/>
                <a:gd name="T49" fmla="*/ 1 h 20"/>
                <a:gd name="T50" fmla="*/ 33 w 69"/>
                <a:gd name="T51" fmla="*/ 1 h 20"/>
                <a:gd name="T52" fmla="*/ 23 w 69"/>
                <a:gd name="T53" fmla="*/ 0 h 20"/>
                <a:gd name="T54" fmla="*/ 13 w 69"/>
                <a:gd name="T55" fmla="*/ 1 h 20"/>
                <a:gd name="T56" fmla="*/ 5 w 69"/>
                <a:gd name="T57" fmla="*/ 8 h 20"/>
                <a:gd name="T58" fmla="*/ 0 w 69"/>
                <a:gd name="T59" fmla="*/ 11 h 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
                <a:gd name="T91" fmla="*/ 0 h 20"/>
                <a:gd name="T92" fmla="*/ 69 w 69"/>
                <a:gd name="T93" fmla="*/ 20 h 2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 h="20">
                  <a:moveTo>
                    <a:pt x="0" y="11"/>
                  </a:moveTo>
                  <a:lnTo>
                    <a:pt x="10" y="7"/>
                  </a:lnTo>
                  <a:lnTo>
                    <a:pt x="12" y="7"/>
                  </a:lnTo>
                  <a:lnTo>
                    <a:pt x="16" y="6"/>
                  </a:lnTo>
                  <a:lnTo>
                    <a:pt x="16" y="1"/>
                  </a:lnTo>
                  <a:lnTo>
                    <a:pt x="16" y="6"/>
                  </a:lnTo>
                  <a:lnTo>
                    <a:pt x="19" y="8"/>
                  </a:lnTo>
                  <a:lnTo>
                    <a:pt x="18" y="14"/>
                  </a:lnTo>
                  <a:lnTo>
                    <a:pt x="12" y="12"/>
                  </a:lnTo>
                  <a:lnTo>
                    <a:pt x="22" y="19"/>
                  </a:lnTo>
                  <a:lnTo>
                    <a:pt x="26" y="19"/>
                  </a:lnTo>
                  <a:lnTo>
                    <a:pt x="32" y="11"/>
                  </a:lnTo>
                  <a:lnTo>
                    <a:pt x="32" y="6"/>
                  </a:lnTo>
                  <a:lnTo>
                    <a:pt x="26" y="14"/>
                  </a:lnTo>
                  <a:lnTo>
                    <a:pt x="26" y="8"/>
                  </a:lnTo>
                  <a:lnTo>
                    <a:pt x="22" y="4"/>
                  </a:lnTo>
                  <a:lnTo>
                    <a:pt x="29" y="0"/>
                  </a:lnTo>
                  <a:lnTo>
                    <a:pt x="39" y="0"/>
                  </a:lnTo>
                  <a:lnTo>
                    <a:pt x="49" y="2"/>
                  </a:lnTo>
                  <a:lnTo>
                    <a:pt x="60" y="10"/>
                  </a:lnTo>
                  <a:lnTo>
                    <a:pt x="51" y="12"/>
                  </a:lnTo>
                  <a:lnTo>
                    <a:pt x="68" y="12"/>
                  </a:lnTo>
                  <a:lnTo>
                    <a:pt x="64" y="10"/>
                  </a:lnTo>
                  <a:lnTo>
                    <a:pt x="56" y="5"/>
                  </a:lnTo>
                  <a:lnTo>
                    <a:pt x="43" y="1"/>
                  </a:lnTo>
                  <a:lnTo>
                    <a:pt x="33" y="1"/>
                  </a:lnTo>
                  <a:lnTo>
                    <a:pt x="23" y="0"/>
                  </a:lnTo>
                  <a:lnTo>
                    <a:pt x="13" y="1"/>
                  </a:lnTo>
                  <a:lnTo>
                    <a:pt x="5" y="8"/>
                  </a:lnTo>
                  <a:lnTo>
                    <a:pt x="0" y="11"/>
                  </a:lnTo>
                </a:path>
              </a:pathLst>
            </a:custGeom>
            <a:solidFill>
              <a:srgbClr val="C0C0C0"/>
            </a:solidFill>
            <a:ln w="12700" cap="rnd" cmpd="sng">
              <a:solidFill>
                <a:srgbClr val="C0C0C0"/>
              </a:solidFill>
              <a:prstDash val="solid"/>
              <a:round/>
              <a:headEnd type="none" w="med" len="med"/>
              <a:tailEnd type="none" w="med" len="med"/>
            </a:ln>
          </p:spPr>
          <p:txBody>
            <a:bodyPr/>
            <a:lstStyle/>
            <a:p>
              <a:endParaRPr lang="en-US"/>
            </a:p>
          </p:txBody>
        </p:sp>
        <p:sp>
          <p:nvSpPr>
            <p:cNvPr id="21589" name="Freeform 409"/>
            <p:cNvSpPr>
              <a:spLocks/>
            </p:cNvSpPr>
            <p:nvPr/>
          </p:nvSpPr>
          <p:spPr bwMode="auto">
            <a:xfrm>
              <a:off x="1835" y="949"/>
              <a:ext cx="71" cy="20"/>
            </a:xfrm>
            <a:custGeom>
              <a:avLst/>
              <a:gdLst>
                <a:gd name="T0" fmla="*/ 51 w 71"/>
                <a:gd name="T1" fmla="*/ 19 h 20"/>
                <a:gd name="T2" fmla="*/ 59 w 71"/>
                <a:gd name="T3" fmla="*/ 14 h 20"/>
                <a:gd name="T4" fmla="*/ 45 w 71"/>
                <a:gd name="T5" fmla="*/ 8 h 20"/>
                <a:gd name="T6" fmla="*/ 31 w 71"/>
                <a:gd name="T7" fmla="*/ 6 h 20"/>
                <a:gd name="T8" fmla="*/ 23 w 71"/>
                <a:gd name="T9" fmla="*/ 6 h 20"/>
                <a:gd name="T10" fmla="*/ 12 w 71"/>
                <a:gd name="T11" fmla="*/ 7 h 20"/>
                <a:gd name="T12" fmla="*/ 0 w 71"/>
                <a:gd name="T13" fmla="*/ 17 h 20"/>
                <a:gd name="T14" fmla="*/ 7 w 71"/>
                <a:gd name="T15" fmla="*/ 8 h 20"/>
                <a:gd name="T16" fmla="*/ 16 w 71"/>
                <a:gd name="T17" fmla="*/ 4 h 20"/>
                <a:gd name="T18" fmla="*/ 27 w 71"/>
                <a:gd name="T19" fmla="*/ 0 h 20"/>
                <a:gd name="T20" fmla="*/ 35 w 71"/>
                <a:gd name="T21" fmla="*/ 0 h 20"/>
                <a:gd name="T22" fmla="*/ 47 w 71"/>
                <a:gd name="T23" fmla="*/ 8 h 20"/>
                <a:gd name="T24" fmla="*/ 57 w 71"/>
                <a:gd name="T25" fmla="*/ 11 h 20"/>
                <a:gd name="T26" fmla="*/ 65 w 71"/>
                <a:gd name="T27" fmla="*/ 17 h 20"/>
                <a:gd name="T28" fmla="*/ 70 w 71"/>
                <a:gd name="T29" fmla="*/ 17 h 20"/>
                <a:gd name="T30" fmla="*/ 51 w 71"/>
                <a:gd name="T31" fmla="*/ 19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1"/>
                <a:gd name="T49" fmla="*/ 0 h 20"/>
                <a:gd name="T50" fmla="*/ 71 w 71"/>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1" h="20">
                  <a:moveTo>
                    <a:pt x="51" y="19"/>
                  </a:moveTo>
                  <a:lnTo>
                    <a:pt x="59" y="14"/>
                  </a:lnTo>
                  <a:lnTo>
                    <a:pt x="45" y="8"/>
                  </a:lnTo>
                  <a:lnTo>
                    <a:pt x="31" y="6"/>
                  </a:lnTo>
                  <a:lnTo>
                    <a:pt x="23" y="6"/>
                  </a:lnTo>
                  <a:lnTo>
                    <a:pt x="12" y="7"/>
                  </a:lnTo>
                  <a:lnTo>
                    <a:pt x="0" y="17"/>
                  </a:lnTo>
                  <a:lnTo>
                    <a:pt x="7" y="8"/>
                  </a:lnTo>
                  <a:lnTo>
                    <a:pt x="16" y="4"/>
                  </a:lnTo>
                  <a:lnTo>
                    <a:pt x="27" y="0"/>
                  </a:lnTo>
                  <a:lnTo>
                    <a:pt x="35" y="0"/>
                  </a:lnTo>
                  <a:lnTo>
                    <a:pt x="47" y="8"/>
                  </a:lnTo>
                  <a:lnTo>
                    <a:pt x="57" y="11"/>
                  </a:lnTo>
                  <a:lnTo>
                    <a:pt x="65" y="17"/>
                  </a:lnTo>
                  <a:lnTo>
                    <a:pt x="70" y="17"/>
                  </a:lnTo>
                  <a:lnTo>
                    <a:pt x="51" y="19"/>
                  </a:lnTo>
                </a:path>
              </a:pathLst>
            </a:custGeom>
            <a:solidFill>
              <a:srgbClr val="FFFFFF"/>
            </a:solidFill>
            <a:ln w="12700" cap="rnd" cmpd="sng">
              <a:solidFill>
                <a:srgbClr val="FFFFFF"/>
              </a:solidFill>
              <a:prstDash val="solid"/>
              <a:round/>
              <a:headEnd type="none" w="med" len="med"/>
              <a:tailEnd type="none" w="med" len="med"/>
            </a:ln>
          </p:spPr>
          <p:txBody>
            <a:bodyPr/>
            <a:lstStyle/>
            <a:p>
              <a:endParaRPr lang="en-US"/>
            </a:p>
          </p:txBody>
        </p:sp>
        <p:sp>
          <p:nvSpPr>
            <p:cNvPr id="21590" name="Freeform 410"/>
            <p:cNvSpPr>
              <a:spLocks/>
            </p:cNvSpPr>
            <p:nvPr/>
          </p:nvSpPr>
          <p:spPr bwMode="auto">
            <a:xfrm>
              <a:off x="2101" y="1000"/>
              <a:ext cx="29" cy="20"/>
            </a:xfrm>
            <a:custGeom>
              <a:avLst/>
              <a:gdLst>
                <a:gd name="T0" fmla="*/ 0 w 29"/>
                <a:gd name="T1" fmla="*/ 0 h 20"/>
                <a:gd name="T2" fmla="*/ 11 w 29"/>
                <a:gd name="T3" fmla="*/ 0 h 20"/>
                <a:gd name="T4" fmla="*/ 22 w 29"/>
                <a:gd name="T5" fmla="*/ 11 h 20"/>
                <a:gd name="T6" fmla="*/ 24 w 29"/>
                <a:gd name="T7" fmla="*/ 11 h 20"/>
                <a:gd name="T8" fmla="*/ 27 w 29"/>
                <a:gd name="T9" fmla="*/ 15 h 20"/>
                <a:gd name="T10" fmla="*/ 28 w 29"/>
                <a:gd name="T11" fmla="*/ 19 h 20"/>
                <a:gd name="T12" fmla="*/ 0 60000 65536"/>
                <a:gd name="T13" fmla="*/ 0 60000 65536"/>
                <a:gd name="T14" fmla="*/ 0 60000 65536"/>
                <a:gd name="T15" fmla="*/ 0 60000 65536"/>
                <a:gd name="T16" fmla="*/ 0 60000 65536"/>
                <a:gd name="T17" fmla="*/ 0 60000 65536"/>
                <a:gd name="T18" fmla="*/ 0 w 29"/>
                <a:gd name="T19" fmla="*/ 0 h 20"/>
                <a:gd name="T20" fmla="*/ 29 w 29"/>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29" h="20">
                  <a:moveTo>
                    <a:pt x="0" y="0"/>
                  </a:moveTo>
                  <a:lnTo>
                    <a:pt x="11" y="0"/>
                  </a:lnTo>
                  <a:lnTo>
                    <a:pt x="22" y="11"/>
                  </a:lnTo>
                  <a:lnTo>
                    <a:pt x="24" y="11"/>
                  </a:lnTo>
                  <a:lnTo>
                    <a:pt x="27" y="15"/>
                  </a:lnTo>
                  <a:lnTo>
                    <a:pt x="28" y="19"/>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21591" name="Freeform 411"/>
            <p:cNvSpPr>
              <a:spLocks/>
            </p:cNvSpPr>
            <p:nvPr/>
          </p:nvSpPr>
          <p:spPr bwMode="auto">
            <a:xfrm>
              <a:off x="2036" y="993"/>
              <a:ext cx="90" cy="45"/>
            </a:xfrm>
            <a:custGeom>
              <a:avLst/>
              <a:gdLst>
                <a:gd name="T0" fmla="*/ 0 w 90"/>
                <a:gd name="T1" fmla="*/ 0 h 45"/>
                <a:gd name="T2" fmla="*/ 34 w 90"/>
                <a:gd name="T3" fmla="*/ 13 h 45"/>
                <a:gd name="T4" fmla="*/ 89 w 90"/>
                <a:gd name="T5" fmla="*/ 44 h 45"/>
                <a:gd name="T6" fmla="*/ 0 60000 65536"/>
                <a:gd name="T7" fmla="*/ 0 60000 65536"/>
                <a:gd name="T8" fmla="*/ 0 60000 65536"/>
                <a:gd name="T9" fmla="*/ 0 w 90"/>
                <a:gd name="T10" fmla="*/ 0 h 45"/>
                <a:gd name="T11" fmla="*/ 90 w 90"/>
                <a:gd name="T12" fmla="*/ 45 h 45"/>
              </a:gdLst>
              <a:ahLst/>
              <a:cxnLst>
                <a:cxn ang="T6">
                  <a:pos x="T0" y="T1"/>
                </a:cxn>
                <a:cxn ang="T7">
                  <a:pos x="T2" y="T3"/>
                </a:cxn>
                <a:cxn ang="T8">
                  <a:pos x="T4" y="T5"/>
                </a:cxn>
              </a:cxnLst>
              <a:rect l="T9" t="T10" r="T11" b="T12"/>
              <a:pathLst>
                <a:path w="90" h="45">
                  <a:moveTo>
                    <a:pt x="0" y="0"/>
                  </a:moveTo>
                  <a:lnTo>
                    <a:pt x="34" y="13"/>
                  </a:lnTo>
                  <a:lnTo>
                    <a:pt x="89" y="44"/>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21592" name="Line 412"/>
            <p:cNvSpPr>
              <a:spLocks noChangeShapeType="1"/>
            </p:cNvSpPr>
            <p:nvPr/>
          </p:nvSpPr>
          <p:spPr bwMode="auto">
            <a:xfrm flipH="1" flipV="1">
              <a:off x="1966" y="992"/>
              <a:ext cx="133" cy="55"/>
            </a:xfrm>
            <a:prstGeom prst="line">
              <a:avLst/>
            </a:prstGeom>
            <a:noFill/>
            <a:ln w="12700">
              <a:solidFill>
                <a:srgbClr val="000000"/>
              </a:solidFill>
              <a:round/>
              <a:headEnd/>
              <a:tailEnd/>
            </a:ln>
          </p:spPr>
          <p:txBody>
            <a:bodyPr wrap="none" anchor="ctr"/>
            <a:lstStyle/>
            <a:p>
              <a:endParaRPr lang="en-US"/>
            </a:p>
          </p:txBody>
        </p:sp>
        <p:sp>
          <p:nvSpPr>
            <p:cNvPr id="21593" name="Freeform 413"/>
            <p:cNvSpPr>
              <a:spLocks/>
            </p:cNvSpPr>
            <p:nvPr/>
          </p:nvSpPr>
          <p:spPr bwMode="auto">
            <a:xfrm>
              <a:off x="2087" y="1014"/>
              <a:ext cx="25" cy="21"/>
            </a:xfrm>
            <a:custGeom>
              <a:avLst/>
              <a:gdLst>
                <a:gd name="T0" fmla="*/ 24 w 25"/>
                <a:gd name="T1" fmla="*/ 0 h 21"/>
                <a:gd name="T2" fmla="*/ 10 w 25"/>
                <a:gd name="T3" fmla="*/ 20 h 21"/>
                <a:gd name="T4" fmla="*/ 0 w 25"/>
                <a:gd name="T5" fmla="*/ 5 h 21"/>
                <a:gd name="T6" fmla="*/ 0 60000 65536"/>
                <a:gd name="T7" fmla="*/ 0 60000 65536"/>
                <a:gd name="T8" fmla="*/ 0 60000 65536"/>
                <a:gd name="T9" fmla="*/ 0 w 25"/>
                <a:gd name="T10" fmla="*/ 0 h 21"/>
                <a:gd name="T11" fmla="*/ 25 w 25"/>
                <a:gd name="T12" fmla="*/ 21 h 21"/>
              </a:gdLst>
              <a:ahLst/>
              <a:cxnLst>
                <a:cxn ang="T6">
                  <a:pos x="T0" y="T1"/>
                </a:cxn>
                <a:cxn ang="T7">
                  <a:pos x="T2" y="T3"/>
                </a:cxn>
                <a:cxn ang="T8">
                  <a:pos x="T4" y="T5"/>
                </a:cxn>
              </a:cxnLst>
              <a:rect l="T9" t="T10" r="T11" b="T12"/>
              <a:pathLst>
                <a:path w="25" h="21">
                  <a:moveTo>
                    <a:pt x="24" y="0"/>
                  </a:moveTo>
                  <a:lnTo>
                    <a:pt x="10" y="20"/>
                  </a:lnTo>
                  <a:lnTo>
                    <a:pt x="0" y="5"/>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21594" name="Freeform 414"/>
            <p:cNvSpPr>
              <a:spLocks/>
            </p:cNvSpPr>
            <p:nvPr/>
          </p:nvSpPr>
          <p:spPr bwMode="auto">
            <a:xfrm>
              <a:off x="1710" y="949"/>
              <a:ext cx="350" cy="57"/>
            </a:xfrm>
            <a:custGeom>
              <a:avLst/>
              <a:gdLst>
                <a:gd name="T0" fmla="*/ 256 w 350"/>
                <a:gd name="T1" fmla="*/ 56 h 57"/>
                <a:gd name="T2" fmla="*/ 211 w 350"/>
                <a:gd name="T3" fmla="*/ 52 h 57"/>
                <a:gd name="T4" fmla="*/ 212 w 350"/>
                <a:gd name="T5" fmla="*/ 50 h 57"/>
                <a:gd name="T6" fmla="*/ 68 w 350"/>
                <a:gd name="T7" fmla="*/ 39 h 57"/>
                <a:gd name="T8" fmla="*/ 46 w 350"/>
                <a:gd name="T9" fmla="*/ 38 h 57"/>
                <a:gd name="T10" fmla="*/ 27 w 350"/>
                <a:gd name="T11" fmla="*/ 33 h 57"/>
                <a:gd name="T12" fmla="*/ 13 w 350"/>
                <a:gd name="T13" fmla="*/ 29 h 57"/>
                <a:gd name="T14" fmla="*/ 0 w 350"/>
                <a:gd name="T15" fmla="*/ 26 h 57"/>
                <a:gd name="T16" fmla="*/ 7 w 350"/>
                <a:gd name="T17" fmla="*/ 24 h 57"/>
                <a:gd name="T18" fmla="*/ 22 w 350"/>
                <a:gd name="T19" fmla="*/ 21 h 57"/>
                <a:gd name="T20" fmla="*/ 35 w 350"/>
                <a:gd name="T21" fmla="*/ 18 h 57"/>
                <a:gd name="T22" fmla="*/ 51 w 350"/>
                <a:gd name="T23" fmla="*/ 15 h 57"/>
                <a:gd name="T24" fmla="*/ 64 w 350"/>
                <a:gd name="T25" fmla="*/ 12 h 57"/>
                <a:gd name="T26" fmla="*/ 79 w 350"/>
                <a:gd name="T27" fmla="*/ 11 h 57"/>
                <a:gd name="T28" fmla="*/ 92 w 350"/>
                <a:gd name="T29" fmla="*/ 11 h 57"/>
                <a:gd name="T30" fmla="*/ 109 w 350"/>
                <a:gd name="T31" fmla="*/ 9 h 57"/>
                <a:gd name="T32" fmla="*/ 113 w 350"/>
                <a:gd name="T33" fmla="*/ 10 h 57"/>
                <a:gd name="T34" fmla="*/ 139 w 350"/>
                <a:gd name="T35" fmla="*/ 0 h 57"/>
                <a:gd name="T36" fmla="*/ 142 w 350"/>
                <a:gd name="T37" fmla="*/ 1 h 57"/>
                <a:gd name="T38" fmla="*/ 153 w 350"/>
                <a:gd name="T39" fmla="*/ 0 h 57"/>
                <a:gd name="T40" fmla="*/ 159 w 350"/>
                <a:gd name="T41" fmla="*/ 0 h 57"/>
                <a:gd name="T42" fmla="*/ 172 w 350"/>
                <a:gd name="T43" fmla="*/ 1 h 57"/>
                <a:gd name="T44" fmla="*/ 187 w 350"/>
                <a:gd name="T45" fmla="*/ 4 h 57"/>
                <a:gd name="T46" fmla="*/ 196 w 350"/>
                <a:gd name="T47" fmla="*/ 7 h 57"/>
                <a:gd name="T48" fmla="*/ 206 w 350"/>
                <a:gd name="T49" fmla="*/ 11 h 57"/>
                <a:gd name="T50" fmla="*/ 212 w 350"/>
                <a:gd name="T51" fmla="*/ 11 h 57"/>
                <a:gd name="T52" fmla="*/ 225 w 350"/>
                <a:gd name="T53" fmla="*/ 13 h 57"/>
                <a:gd name="T54" fmla="*/ 235 w 350"/>
                <a:gd name="T55" fmla="*/ 12 h 57"/>
                <a:gd name="T56" fmla="*/ 247 w 350"/>
                <a:gd name="T57" fmla="*/ 13 h 57"/>
                <a:gd name="T58" fmla="*/ 261 w 350"/>
                <a:gd name="T59" fmla="*/ 17 h 57"/>
                <a:gd name="T60" fmla="*/ 269 w 350"/>
                <a:gd name="T61" fmla="*/ 18 h 57"/>
                <a:gd name="T62" fmla="*/ 282 w 350"/>
                <a:gd name="T63" fmla="*/ 22 h 57"/>
                <a:gd name="T64" fmla="*/ 292 w 350"/>
                <a:gd name="T65" fmla="*/ 22 h 57"/>
                <a:gd name="T66" fmla="*/ 304 w 350"/>
                <a:gd name="T67" fmla="*/ 26 h 57"/>
                <a:gd name="T68" fmla="*/ 314 w 350"/>
                <a:gd name="T69" fmla="*/ 27 h 57"/>
                <a:gd name="T70" fmla="*/ 327 w 350"/>
                <a:gd name="T71" fmla="*/ 30 h 57"/>
                <a:gd name="T72" fmla="*/ 341 w 350"/>
                <a:gd name="T73" fmla="*/ 33 h 57"/>
                <a:gd name="T74" fmla="*/ 349 w 350"/>
                <a:gd name="T75" fmla="*/ 37 h 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0"/>
                <a:gd name="T115" fmla="*/ 0 h 57"/>
                <a:gd name="T116" fmla="*/ 350 w 350"/>
                <a:gd name="T117" fmla="*/ 57 h 5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0" h="57">
                  <a:moveTo>
                    <a:pt x="256" y="56"/>
                  </a:moveTo>
                  <a:lnTo>
                    <a:pt x="211" y="52"/>
                  </a:lnTo>
                  <a:lnTo>
                    <a:pt x="212" y="50"/>
                  </a:lnTo>
                  <a:lnTo>
                    <a:pt x="68" y="39"/>
                  </a:lnTo>
                  <a:lnTo>
                    <a:pt x="46" y="38"/>
                  </a:lnTo>
                  <a:lnTo>
                    <a:pt x="27" y="33"/>
                  </a:lnTo>
                  <a:lnTo>
                    <a:pt x="13" y="29"/>
                  </a:lnTo>
                  <a:lnTo>
                    <a:pt x="0" y="26"/>
                  </a:lnTo>
                  <a:lnTo>
                    <a:pt x="7" y="24"/>
                  </a:lnTo>
                  <a:lnTo>
                    <a:pt x="22" y="21"/>
                  </a:lnTo>
                  <a:lnTo>
                    <a:pt x="35" y="18"/>
                  </a:lnTo>
                  <a:lnTo>
                    <a:pt x="51" y="15"/>
                  </a:lnTo>
                  <a:lnTo>
                    <a:pt x="64" y="12"/>
                  </a:lnTo>
                  <a:lnTo>
                    <a:pt x="79" y="11"/>
                  </a:lnTo>
                  <a:lnTo>
                    <a:pt x="92" y="11"/>
                  </a:lnTo>
                  <a:lnTo>
                    <a:pt x="109" y="9"/>
                  </a:lnTo>
                  <a:lnTo>
                    <a:pt x="113" y="10"/>
                  </a:lnTo>
                  <a:lnTo>
                    <a:pt x="139" y="0"/>
                  </a:lnTo>
                  <a:lnTo>
                    <a:pt x="142" y="1"/>
                  </a:lnTo>
                  <a:lnTo>
                    <a:pt x="153" y="0"/>
                  </a:lnTo>
                  <a:lnTo>
                    <a:pt x="159" y="0"/>
                  </a:lnTo>
                  <a:lnTo>
                    <a:pt x="172" y="1"/>
                  </a:lnTo>
                  <a:lnTo>
                    <a:pt x="187" y="4"/>
                  </a:lnTo>
                  <a:lnTo>
                    <a:pt x="196" y="7"/>
                  </a:lnTo>
                  <a:lnTo>
                    <a:pt x="206" y="11"/>
                  </a:lnTo>
                  <a:lnTo>
                    <a:pt x="212" y="11"/>
                  </a:lnTo>
                  <a:lnTo>
                    <a:pt x="225" y="13"/>
                  </a:lnTo>
                  <a:lnTo>
                    <a:pt x="235" y="12"/>
                  </a:lnTo>
                  <a:lnTo>
                    <a:pt x="247" y="13"/>
                  </a:lnTo>
                  <a:lnTo>
                    <a:pt x="261" y="17"/>
                  </a:lnTo>
                  <a:lnTo>
                    <a:pt x="269" y="18"/>
                  </a:lnTo>
                  <a:lnTo>
                    <a:pt x="282" y="22"/>
                  </a:lnTo>
                  <a:lnTo>
                    <a:pt x="292" y="22"/>
                  </a:lnTo>
                  <a:lnTo>
                    <a:pt x="304" y="26"/>
                  </a:lnTo>
                  <a:lnTo>
                    <a:pt x="314" y="27"/>
                  </a:lnTo>
                  <a:lnTo>
                    <a:pt x="327" y="30"/>
                  </a:lnTo>
                  <a:lnTo>
                    <a:pt x="341" y="33"/>
                  </a:lnTo>
                  <a:lnTo>
                    <a:pt x="349" y="37"/>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21595" name="Freeform 415"/>
            <p:cNvSpPr>
              <a:spLocks/>
            </p:cNvSpPr>
            <p:nvPr/>
          </p:nvSpPr>
          <p:spPr bwMode="auto">
            <a:xfrm>
              <a:off x="2095" y="1011"/>
              <a:ext cx="75" cy="20"/>
            </a:xfrm>
            <a:custGeom>
              <a:avLst/>
              <a:gdLst>
                <a:gd name="T0" fmla="*/ 29 w 75"/>
                <a:gd name="T1" fmla="*/ 0 h 20"/>
                <a:gd name="T2" fmla="*/ 74 w 75"/>
                <a:gd name="T3" fmla="*/ 15 h 20"/>
                <a:gd name="T4" fmla="*/ 74 w 75"/>
                <a:gd name="T5" fmla="*/ 19 h 20"/>
                <a:gd name="T6" fmla="*/ 57 w 75"/>
                <a:gd name="T7" fmla="*/ 19 h 20"/>
                <a:gd name="T8" fmla="*/ 0 w 75"/>
                <a:gd name="T9" fmla="*/ 0 h 20"/>
                <a:gd name="T10" fmla="*/ 0 60000 65536"/>
                <a:gd name="T11" fmla="*/ 0 60000 65536"/>
                <a:gd name="T12" fmla="*/ 0 60000 65536"/>
                <a:gd name="T13" fmla="*/ 0 60000 65536"/>
                <a:gd name="T14" fmla="*/ 0 60000 65536"/>
                <a:gd name="T15" fmla="*/ 0 w 75"/>
                <a:gd name="T16" fmla="*/ 0 h 20"/>
                <a:gd name="T17" fmla="*/ 75 w 75"/>
                <a:gd name="T18" fmla="*/ 20 h 20"/>
              </a:gdLst>
              <a:ahLst/>
              <a:cxnLst>
                <a:cxn ang="T10">
                  <a:pos x="T0" y="T1"/>
                </a:cxn>
                <a:cxn ang="T11">
                  <a:pos x="T2" y="T3"/>
                </a:cxn>
                <a:cxn ang="T12">
                  <a:pos x="T4" y="T5"/>
                </a:cxn>
                <a:cxn ang="T13">
                  <a:pos x="T6" y="T7"/>
                </a:cxn>
                <a:cxn ang="T14">
                  <a:pos x="T8" y="T9"/>
                </a:cxn>
              </a:cxnLst>
              <a:rect l="T15" t="T16" r="T17" b="T18"/>
              <a:pathLst>
                <a:path w="75" h="20">
                  <a:moveTo>
                    <a:pt x="29" y="0"/>
                  </a:moveTo>
                  <a:lnTo>
                    <a:pt x="74" y="15"/>
                  </a:lnTo>
                  <a:lnTo>
                    <a:pt x="74" y="19"/>
                  </a:lnTo>
                  <a:lnTo>
                    <a:pt x="57" y="19"/>
                  </a:lnTo>
                  <a:lnTo>
                    <a:pt x="0" y="0"/>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21596" name="Line 416"/>
            <p:cNvSpPr>
              <a:spLocks noChangeShapeType="1"/>
            </p:cNvSpPr>
            <p:nvPr/>
          </p:nvSpPr>
          <p:spPr bwMode="auto">
            <a:xfrm flipV="1">
              <a:off x="1943" y="955"/>
              <a:ext cx="0" cy="13"/>
            </a:xfrm>
            <a:prstGeom prst="line">
              <a:avLst/>
            </a:prstGeom>
            <a:noFill/>
            <a:ln w="12700">
              <a:solidFill>
                <a:srgbClr val="000000"/>
              </a:solidFill>
              <a:round/>
              <a:headEnd/>
              <a:tailEnd/>
            </a:ln>
          </p:spPr>
          <p:txBody>
            <a:bodyPr wrap="none" anchor="ctr"/>
            <a:lstStyle/>
            <a:p>
              <a:endParaRPr lang="en-US"/>
            </a:p>
          </p:txBody>
        </p:sp>
        <p:sp>
          <p:nvSpPr>
            <p:cNvPr id="21597" name="Line 417"/>
            <p:cNvSpPr>
              <a:spLocks noChangeShapeType="1"/>
            </p:cNvSpPr>
            <p:nvPr/>
          </p:nvSpPr>
          <p:spPr bwMode="auto">
            <a:xfrm flipH="1" flipV="1">
              <a:off x="1968" y="952"/>
              <a:ext cx="39" cy="24"/>
            </a:xfrm>
            <a:prstGeom prst="line">
              <a:avLst/>
            </a:prstGeom>
            <a:noFill/>
            <a:ln w="12700">
              <a:solidFill>
                <a:srgbClr val="000000"/>
              </a:solidFill>
              <a:round/>
              <a:headEnd/>
              <a:tailEnd/>
            </a:ln>
          </p:spPr>
          <p:txBody>
            <a:bodyPr wrap="none" anchor="ctr"/>
            <a:lstStyle/>
            <a:p>
              <a:endParaRPr lang="en-US"/>
            </a:p>
          </p:txBody>
        </p:sp>
        <p:sp>
          <p:nvSpPr>
            <p:cNvPr id="21598" name="Freeform 418"/>
            <p:cNvSpPr>
              <a:spLocks/>
            </p:cNvSpPr>
            <p:nvPr/>
          </p:nvSpPr>
          <p:spPr bwMode="auto">
            <a:xfrm>
              <a:off x="1911" y="954"/>
              <a:ext cx="65" cy="20"/>
            </a:xfrm>
            <a:custGeom>
              <a:avLst/>
              <a:gdLst>
                <a:gd name="T0" fmla="*/ 60 w 65"/>
                <a:gd name="T1" fmla="*/ 19 h 20"/>
                <a:gd name="T2" fmla="*/ 5 w 65"/>
                <a:gd name="T3" fmla="*/ 11 h 20"/>
                <a:gd name="T4" fmla="*/ 0 w 65"/>
                <a:gd name="T5" fmla="*/ 11 h 20"/>
                <a:gd name="T6" fmla="*/ 5 w 65"/>
                <a:gd name="T7" fmla="*/ 11 h 20"/>
                <a:gd name="T8" fmla="*/ 8 w 65"/>
                <a:gd name="T9" fmla="*/ 13 h 20"/>
                <a:gd name="T10" fmla="*/ 40 w 65"/>
                <a:gd name="T11" fmla="*/ 15 h 20"/>
                <a:gd name="T12" fmla="*/ 45 w 65"/>
                <a:gd name="T13" fmla="*/ 6 h 20"/>
                <a:gd name="T14" fmla="*/ 52 w 65"/>
                <a:gd name="T15" fmla="*/ 0 h 20"/>
                <a:gd name="T16" fmla="*/ 52 w 65"/>
                <a:gd name="T17" fmla="*/ 10 h 20"/>
                <a:gd name="T18" fmla="*/ 58 w 65"/>
                <a:gd name="T19" fmla="*/ 6 h 20"/>
                <a:gd name="T20" fmla="*/ 53 w 65"/>
                <a:gd name="T21" fmla="*/ 18 h 20"/>
                <a:gd name="T22" fmla="*/ 64 w 65"/>
                <a:gd name="T23" fmla="*/ 19 h 20"/>
                <a:gd name="T24" fmla="*/ 60 w 65"/>
                <a:gd name="T25" fmla="*/ 19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20"/>
                <a:gd name="T41" fmla="*/ 65 w 65"/>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20">
                  <a:moveTo>
                    <a:pt x="60" y="19"/>
                  </a:moveTo>
                  <a:lnTo>
                    <a:pt x="5" y="11"/>
                  </a:lnTo>
                  <a:lnTo>
                    <a:pt x="0" y="11"/>
                  </a:lnTo>
                  <a:lnTo>
                    <a:pt x="5" y="11"/>
                  </a:lnTo>
                  <a:lnTo>
                    <a:pt x="8" y="13"/>
                  </a:lnTo>
                  <a:lnTo>
                    <a:pt x="40" y="15"/>
                  </a:lnTo>
                  <a:lnTo>
                    <a:pt x="45" y="6"/>
                  </a:lnTo>
                  <a:lnTo>
                    <a:pt x="52" y="0"/>
                  </a:lnTo>
                  <a:lnTo>
                    <a:pt x="52" y="10"/>
                  </a:lnTo>
                  <a:lnTo>
                    <a:pt x="58" y="6"/>
                  </a:lnTo>
                  <a:lnTo>
                    <a:pt x="53" y="18"/>
                  </a:lnTo>
                  <a:lnTo>
                    <a:pt x="64" y="19"/>
                  </a:lnTo>
                  <a:lnTo>
                    <a:pt x="60" y="19"/>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599" name="Freeform 419"/>
            <p:cNvSpPr>
              <a:spLocks/>
            </p:cNvSpPr>
            <p:nvPr/>
          </p:nvSpPr>
          <p:spPr bwMode="auto">
            <a:xfrm>
              <a:off x="1904" y="954"/>
              <a:ext cx="20" cy="20"/>
            </a:xfrm>
            <a:custGeom>
              <a:avLst/>
              <a:gdLst>
                <a:gd name="T0" fmla="*/ 0 w 20"/>
                <a:gd name="T1" fmla="*/ 0 h 20"/>
                <a:gd name="T2" fmla="*/ 0 w 20"/>
                <a:gd name="T3" fmla="*/ 7 h 20"/>
                <a:gd name="T4" fmla="*/ 19 w 20"/>
                <a:gd name="T5" fmla="*/ 19 h 20"/>
                <a:gd name="T6" fmla="*/ 0 w 20"/>
                <a:gd name="T7" fmla="*/ 0 h 20"/>
                <a:gd name="T8" fmla="*/ 0 60000 65536"/>
                <a:gd name="T9" fmla="*/ 0 60000 65536"/>
                <a:gd name="T10" fmla="*/ 0 60000 65536"/>
                <a:gd name="T11" fmla="*/ 0 60000 65536"/>
                <a:gd name="T12" fmla="*/ 0 w 20"/>
                <a:gd name="T13" fmla="*/ 0 h 20"/>
                <a:gd name="T14" fmla="*/ 20 w 20"/>
                <a:gd name="T15" fmla="*/ 20 h 20"/>
              </a:gdLst>
              <a:ahLst/>
              <a:cxnLst>
                <a:cxn ang="T8">
                  <a:pos x="T0" y="T1"/>
                </a:cxn>
                <a:cxn ang="T9">
                  <a:pos x="T2" y="T3"/>
                </a:cxn>
                <a:cxn ang="T10">
                  <a:pos x="T4" y="T5"/>
                </a:cxn>
                <a:cxn ang="T11">
                  <a:pos x="T6" y="T7"/>
                </a:cxn>
              </a:cxnLst>
              <a:rect l="T12" t="T13" r="T14" b="T15"/>
              <a:pathLst>
                <a:path w="20" h="20">
                  <a:moveTo>
                    <a:pt x="0" y="0"/>
                  </a:moveTo>
                  <a:lnTo>
                    <a:pt x="0" y="7"/>
                  </a:lnTo>
                  <a:lnTo>
                    <a:pt x="19" y="19"/>
                  </a:lnTo>
                  <a:lnTo>
                    <a:pt x="0"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600" name="Freeform 420"/>
            <p:cNvSpPr>
              <a:spLocks/>
            </p:cNvSpPr>
            <p:nvPr/>
          </p:nvSpPr>
          <p:spPr bwMode="auto">
            <a:xfrm>
              <a:off x="1904" y="953"/>
              <a:ext cx="20" cy="20"/>
            </a:xfrm>
            <a:custGeom>
              <a:avLst/>
              <a:gdLst>
                <a:gd name="T0" fmla="*/ 0 w 20"/>
                <a:gd name="T1" fmla="*/ 15 h 20"/>
                <a:gd name="T2" fmla="*/ 19 w 20"/>
                <a:gd name="T3" fmla="*/ 0 h 20"/>
                <a:gd name="T4" fmla="*/ 17 w 20"/>
                <a:gd name="T5" fmla="*/ 19 h 20"/>
                <a:gd name="T6" fmla="*/ 0 w 20"/>
                <a:gd name="T7" fmla="*/ 15 h 20"/>
                <a:gd name="T8" fmla="*/ 0 60000 65536"/>
                <a:gd name="T9" fmla="*/ 0 60000 65536"/>
                <a:gd name="T10" fmla="*/ 0 60000 65536"/>
                <a:gd name="T11" fmla="*/ 0 60000 65536"/>
                <a:gd name="T12" fmla="*/ 0 w 20"/>
                <a:gd name="T13" fmla="*/ 0 h 20"/>
                <a:gd name="T14" fmla="*/ 20 w 20"/>
                <a:gd name="T15" fmla="*/ 20 h 20"/>
              </a:gdLst>
              <a:ahLst/>
              <a:cxnLst>
                <a:cxn ang="T8">
                  <a:pos x="T0" y="T1"/>
                </a:cxn>
                <a:cxn ang="T9">
                  <a:pos x="T2" y="T3"/>
                </a:cxn>
                <a:cxn ang="T10">
                  <a:pos x="T4" y="T5"/>
                </a:cxn>
                <a:cxn ang="T11">
                  <a:pos x="T6" y="T7"/>
                </a:cxn>
              </a:cxnLst>
              <a:rect l="T12" t="T13" r="T14" b="T15"/>
              <a:pathLst>
                <a:path w="20" h="20">
                  <a:moveTo>
                    <a:pt x="0" y="15"/>
                  </a:moveTo>
                  <a:lnTo>
                    <a:pt x="19" y="0"/>
                  </a:lnTo>
                  <a:lnTo>
                    <a:pt x="17" y="19"/>
                  </a:lnTo>
                  <a:lnTo>
                    <a:pt x="0" y="15"/>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601" name="Freeform 421"/>
            <p:cNvSpPr>
              <a:spLocks/>
            </p:cNvSpPr>
            <p:nvPr/>
          </p:nvSpPr>
          <p:spPr bwMode="auto">
            <a:xfrm>
              <a:off x="2064" y="1034"/>
              <a:ext cx="77" cy="20"/>
            </a:xfrm>
            <a:custGeom>
              <a:avLst/>
              <a:gdLst>
                <a:gd name="T0" fmla="*/ 68 w 77"/>
                <a:gd name="T1" fmla="*/ 0 h 20"/>
                <a:gd name="T2" fmla="*/ 66 w 77"/>
                <a:gd name="T3" fmla="*/ 6 h 20"/>
                <a:gd name="T4" fmla="*/ 76 w 77"/>
                <a:gd name="T5" fmla="*/ 4 h 20"/>
                <a:gd name="T6" fmla="*/ 70 w 77"/>
                <a:gd name="T7" fmla="*/ 8 h 20"/>
                <a:gd name="T8" fmla="*/ 72 w 77"/>
                <a:gd name="T9" fmla="*/ 14 h 20"/>
                <a:gd name="T10" fmla="*/ 66 w 77"/>
                <a:gd name="T11" fmla="*/ 18 h 20"/>
                <a:gd name="T12" fmla="*/ 57 w 77"/>
                <a:gd name="T13" fmla="*/ 6 h 20"/>
                <a:gd name="T14" fmla="*/ 16 w 77"/>
                <a:gd name="T15" fmla="*/ 13 h 20"/>
                <a:gd name="T16" fmla="*/ 14 w 77"/>
                <a:gd name="T17" fmla="*/ 19 h 20"/>
                <a:gd name="T18" fmla="*/ 10 w 77"/>
                <a:gd name="T19" fmla="*/ 12 h 20"/>
                <a:gd name="T20" fmla="*/ 0 w 77"/>
                <a:gd name="T21" fmla="*/ 11 h 20"/>
                <a:gd name="T22" fmla="*/ 64 w 77"/>
                <a:gd name="T23" fmla="*/ 8 h 20"/>
                <a:gd name="T24" fmla="*/ 63 w 77"/>
                <a:gd name="T25" fmla="*/ 6 h 20"/>
                <a:gd name="T26" fmla="*/ 57 w 77"/>
                <a:gd name="T27" fmla="*/ 4 h 20"/>
                <a:gd name="T28" fmla="*/ 62 w 77"/>
                <a:gd name="T29" fmla="*/ 1 h 20"/>
                <a:gd name="T30" fmla="*/ 68 w 77"/>
                <a:gd name="T31" fmla="*/ 0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7"/>
                <a:gd name="T49" fmla="*/ 0 h 20"/>
                <a:gd name="T50" fmla="*/ 77 w 77"/>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7" h="20">
                  <a:moveTo>
                    <a:pt x="68" y="0"/>
                  </a:moveTo>
                  <a:lnTo>
                    <a:pt x="66" y="6"/>
                  </a:lnTo>
                  <a:lnTo>
                    <a:pt x="76" y="4"/>
                  </a:lnTo>
                  <a:lnTo>
                    <a:pt x="70" y="8"/>
                  </a:lnTo>
                  <a:lnTo>
                    <a:pt x="72" y="14"/>
                  </a:lnTo>
                  <a:lnTo>
                    <a:pt x="66" y="18"/>
                  </a:lnTo>
                  <a:lnTo>
                    <a:pt x="57" y="6"/>
                  </a:lnTo>
                  <a:lnTo>
                    <a:pt x="16" y="13"/>
                  </a:lnTo>
                  <a:lnTo>
                    <a:pt x="14" y="19"/>
                  </a:lnTo>
                  <a:lnTo>
                    <a:pt x="10" y="12"/>
                  </a:lnTo>
                  <a:lnTo>
                    <a:pt x="0" y="11"/>
                  </a:lnTo>
                  <a:lnTo>
                    <a:pt x="64" y="8"/>
                  </a:lnTo>
                  <a:lnTo>
                    <a:pt x="63" y="6"/>
                  </a:lnTo>
                  <a:lnTo>
                    <a:pt x="57" y="4"/>
                  </a:lnTo>
                  <a:lnTo>
                    <a:pt x="62" y="1"/>
                  </a:lnTo>
                  <a:lnTo>
                    <a:pt x="68"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602" name="Freeform 422"/>
            <p:cNvSpPr>
              <a:spLocks/>
            </p:cNvSpPr>
            <p:nvPr/>
          </p:nvSpPr>
          <p:spPr bwMode="auto">
            <a:xfrm>
              <a:off x="2062" y="1041"/>
              <a:ext cx="67" cy="20"/>
            </a:xfrm>
            <a:custGeom>
              <a:avLst/>
              <a:gdLst>
                <a:gd name="T0" fmla="*/ 0 w 67"/>
                <a:gd name="T1" fmla="*/ 19 h 20"/>
                <a:gd name="T2" fmla="*/ 13 w 67"/>
                <a:gd name="T3" fmla="*/ 15 h 20"/>
                <a:gd name="T4" fmla="*/ 66 w 67"/>
                <a:gd name="T5" fmla="*/ 0 h 20"/>
                <a:gd name="T6" fmla="*/ 0 60000 65536"/>
                <a:gd name="T7" fmla="*/ 0 60000 65536"/>
                <a:gd name="T8" fmla="*/ 0 60000 65536"/>
                <a:gd name="T9" fmla="*/ 0 w 67"/>
                <a:gd name="T10" fmla="*/ 0 h 20"/>
                <a:gd name="T11" fmla="*/ 67 w 67"/>
                <a:gd name="T12" fmla="*/ 20 h 20"/>
              </a:gdLst>
              <a:ahLst/>
              <a:cxnLst>
                <a:cxn ang="T6">
                  <a:pos x="T0" y="T1"/>
                </a:cxn>
                <a:cxn ang="T7">
                  <a:pos x="T2" y="T3"/>
                </a:cxn>
                <a:cxn ang="T8">
                  <a:pos x="T4" y="T5"/>
                </a:cxn>
              </a:cxnLst>
              <a:rect l="T9" t="T10" r="T11" b="T12"/>
              <a:pathLst>
                <a:path w="67" h="20">
                  <a:moveTo>
                    <a:pt x="0" y="19"/>
                  </a:moveTo>
                  <a:lnTo>
                    <a:pt x="13" y="15"/>
                  </a:lnTo>
                  <a:lnTo>
                    <a:pt x="66" y="0"/>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21603" name="Freeform 423"/>
            <p:cNvSpPr>
              <a:spLocks/>
            </p:cNvSpPr>
            <p:nvPr/>
          </p:nvSpPr>
          <p:spPr bwMode="auto">
            <a:xfrm>
              <a:off x="2064" y="1046"/>
              <a:ext cx="20" cy="20"/>
            </a:xfrm>
            <a:custGeom>
              <a:avLst/>
              <a:gdLst>
                <a:gd name="T0" fmla="*/ 0 w 20"/>
                <a:gd name="T1" fmla="*/ 19 h 20"/>
                <a:gd name="T2" fmla="*/ 18 w 20"/>
                <a:gd name="T3" fmla="*/ 19 h 20"/>
                <a:gd name="T4" fmla="*/ 19 w 20"/>
                <a:gd name="T5" fmla="*/ 0 h 20"/>
                <a:gd name="T6" fmla="*/ 0 w 20"/>
                <a:gd name="T7" fmla="*/ 19 h 20"/>
                <a:gd name="T8" fmla="*/ 0 60000 65536"/>
                <a:gd name="T9" fmla="*/ 0 60000 65536"/>
                <a:gd name="T10" fmla="*/ 0 60000 65536"/>
                <a:gd name="T11" fmla="*/ 0 60000 65536"/>
                <a:gd name="T12" fmla="*/ 0 w 20"/>
                <a:gd name="T13" fmla="*/ 0 h 20"/>
                <a:gd name="T14" fmla="*/ 20 w 20"/>
                <a:gd name="T15" fmla="*/ 20 h 20"/>
              </a:gdLst>
              <a:ahLst/>
              <a:cxnLst>
                <a:cxn ang="T8">
                  <a:pos x="T0" y="T1"/>
                </a:cxn>
                <a:cxn ang="T9">
                  <a:pos x="T2" y="T3"/>
                </a:cxn>
                <a:cxn ang="T10">
                  <a:pos x="T4" y="T5"/>
                </a:cxn>
                <a:cxn ang="T11">
                  <a:pos x="T6" y="T7"/>
                </a:cxn>
              </a:cxnLst>
              <a:rect l="T12" t="T13" r="T14" b="T15"/>
              <a:pathLst>
                <a:path w="20" h="20">
                  <a:moveTo>
                    <a:pt x="0" y="19"/>
                  </a:moveTo>
                  <a:lnTo>
                    <a:pt x="18" y="19"/>
                  </a:lnTo>
                  <a:lnTo>
                    <a:pt x="19" y="0"/>
                  </a:lnTo>
                  <a:lnTo>
                    <a:pt x="0" y="19"/>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604" name="Freeform 424"/>
            <p:cNvSpPr>
              <a:spLocks/>
            </p:cNvSpPr>
            <p:nvPr/>
          </p:nvSpPr>
          <p:spPr bwMode="auto">
            <a:xfrm>
              <a:off x="1945" y="1019"/>
              <a:ext cx="123" cy="20"/>
            </a:xfrm>
            <a:custGeom>
              <a:avLst/>
              <a:gdLst>
                <a:gd name="T0" fmla="*/ 42 w 123"/>
                <a:gd name="T1" fmla="*/ 0 h 20"/>
                <a:gd name="T2" fmla="*/ 30 w 123"/>
                <a:gd name="T3" fmla="*/ 1 h 20"/>
                <a:gd name="T4" fmla="*/ 21 w 123"/>
                <a:gd name="T5" fmla="*/ 4 h 20"/>
                <a:gd name="T6" fmla="*/ 10 w 123"/>
                <a:gd name="T7" fmla="*/ 5 h 20"/>
                <a:gd name="T8" fmla="*/ 0 w 123"/>
                <a:gd name="T9" fmla="*/ 10 h 20"/>
                <a:gd name="T10" fmla="*/ 6 w 123"/>
                <a:gd name="T11" fmla="*/ 12 h 20"/>
                <a:gd name="T12" fmla="*/ 16 w 123"/>
                <a:gd name="T13" fmla="*/ 15 h 20"/>
                <a:gd name="T14" fmla="*/ 25 w 123"/>
                <a:gd name="T15" fmla="*/ 17 h 20"/>
                <a:gd name="T16" fmla="*/ 31 w 123"/>
                <a:gd name="T17" fmla="*/ 17 h 20"/>
                <a:gd name="T18" fmla="*/ 41 w 123"/>
                <a:gd name="T19" fmla="*/ 18 h 20"/>
                <a:gd name="T20" fmla="*/ 51 w 123"/>
                <a:gd name="T21" fmla="*/ 19 h 20"/>
                <a:gd name="T22" fmla="*/ 63 w 123"/>
                <a:gd name="T23" fmla="*/ 18 h 20"/>
                <a:gd name="T24" fmla="*/ 76 w 123"/>
                <a:gd name="T25" fmla="*/ 19 h 20"/>
                <a:gd name="T26" fmla="*/ 79 w 123"/>
                <a:gd name="T27" fmla="*/ 18 h 20"/>
                <a:gd name="T28" fmla="*/ 98 w 123"/>
                <a:gd name="T29" fmla="*/ 17 h 20"/>
                <a:gd name="T30" fmla="*/ 105 w 123"/>
                <a:gd name="T31" fmla="*/ 13 h 20"/>
                <a:gd name="T32" fmla="*/ 122 w 123"/>
                <a:gd name="T33" fmla="*/ 14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20"/>
                <a:gd name="T53" fmla="*/ 123 w 123"/>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20">
                  <a:moveTo>
                    <a:pt x="42" y="0"/>
                  </a:moveTo>
                  <a:lnTo>
                    <a:pt x="30" y="1"/>
                  </a:lnTo>
                  <a:lnTo>
                    <a:pt x="21" y="4"/>
                  </a:lnTo>
                  <a:lnTo>
                    <a:pt x="10" y="5"/>
                  </a:lnTo>
                  <a:lnTo>
                    <a:pt x="0" y="10"/>
                  </a:lnTo>
                  <a:lnTo>
                    <a:pt x="6" y="12"/>
                  </a:lnTo>
                  <a:lnTo>
                    <a:pt x="16" y="15"/>
                  </a:lnTo>
                  <a:lnTo>
                    <a:pt x="25" y="17"/>
                  </a:lnTo>
                  <a:lnTo>
                    <a:pt x="31" y="17"/>
                  </a:lnTo>
                  <a:lnTo>
                    <a:pt x="41" y="18"/>
                  </a:lnTo>
                  <a:lnTo>
                    <a:pt x="51" y="19"/>
                  </a:lnTo>
                  <a:lnTo>
                    <a:pt x="63" y="18"/>
                  </a:lnTo>
                  <a:lnTo>
                    <a:pt x="76" y="19"/>
                  </a:lnTo>
                  <a:lnTo>
                    <a:pt x="79" y="18"/>
                  </a:lnTo>
                  <a:lnTo>
                    <a:pt x="98" y="17"/>
                  </a:lnTo>
                  <a:lnTo>
                    <a:pt x="105" y="13"/>
                  </a:lnTo>
                  <a:lnTo>
                    <a:pt x="122" y="14"/>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21605" name="Freeform 425"/>
            <p:cNvSpPr>
              <a:spLocks/>
            </p:cNvSpPr>
            <p:nvPr/>
          </p:nvSpPr>
          <p:spPr bwMode="auto">
            <a:xfrm>
              <a:off x="1961" y="996"/>
              <a:ext cx="20" cy="20"/>
            </a:xfrm>
            <a:custGeom>
              <a:avLst/>
              <a:gdLst>
                <a:gd name="T0" fmla="*/ 13 w 20"/>
                <a:gd name="T1" fmla="*/ 0 h 20"/>
                <a:gd name="T2" fmla="*/ 13 w 20"/>
                <a:gd name="T3" fmla="*/ 2 h 20"/>
                <a:gd name="T4" fmla="*/ 12 w 20"/>
                <a:gd name="T5" fmla="*/ 8 h 20"/>
                <a:gd name="T6" fmla="*/ 11 w 20"/>
                <a:gd name="T7" fmla="*/ 10 h 20"/>
                <a:gd name="T8" fmla="*/ 6 w 20"/>
                <a:gd name="T9" fmla="*/ 10 h 20"/>
                <a:gd name="T10" fmla="*/ 0 w 20"/>
                <a:gd name="T11" fmla="*/ 10 h 20"/>
                <a:gd name="T12" fmla="*/ 5 w 20"/>
                <a:gd name="T13" fmla="*/ 14 h 20"/>
                <a:gd name="T14" fmla="*/ 5 w 20"/>
                <a:gd name="T15" fmla="*/ 18 h 20"/>
                <a:gd name="T16" fmla="*/ 11 w 20"/>
                <a:gd name="T17" fmla="*/ 19 h 20"/>
                <a:gd name="T18" fmla="*/ 15 w 20"/>
                <a:gd name="T19" fmla="*/ 15 h 20"/>
                <a:gd name="T20" fmla="*/ 15 w 20"/>
                <a:gd name="T21" fmla="*/ 12 h 20"/>
                <a:gd name="T22" fmla="*/ 18 w 20"/>
                <a:gd name="T23" fmla="*/ 7 h 20"/>
                <a:gd name="T24" fmla="*/ 18 w 20"/>
                <a:gd name="T25" fmla="*/ 5 h 20"/>
                <a:gd name="T26" fmla="*/ 18 w 20"/>
                <a:gd name="T27" fmla="*/ 2 h 20"/>
                <a:gd name="T28" fmla="*/ 19 w 20"/>
                <a:gd name="T29" fmla="*/ 0 h 20"/>
                <a:gd name="T30" fmla="*/ 13 w 20"/>
                <a:gd name="T31" fmla="*/ 0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20"/>
                <a:gd name="T50" fmla="*/ 20 w 20"/>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20">
                  <a:moveTo>
                    <a:pt x="13" y="0"/>
                  </a:moveTo>
                  <a:lnTo>
                    <a:pt x="13" y="2"/>
                  </a:lnTo>
                  <a:lnTo>
                    <a:pt x="12" y="8"/>
                  </a:lnTo>
                  <a:lnTo>
                    <a:pt x="11" y="10"/>
                  </a:lnTo>
                  <a:lnTo>
                    <a:pt x="6" y="10"/>
                  </a:lnTo>
                  <a:lnTo>
                    <a:pt x="0" y="10"/>
                  </a:lnTo>
                  <a:lnTo>
                    <a:pt x="5" y="14"/>
                  </a:lnTo>
                  <a:lnTo>
                    <a:pt x="5" y="18"/>
                  </a:lnTo>
                  <a:lnTo>
                    <a:pt x="11" y="19"/>
                  </a:lnTo>
                  <a:lnTo>
                    <a:pt x="15" y="15"/>
                  </a:lnTo>
                  <a:lnTo>
                    <a:pt x="15" y="12"/>
                  </a:lnTo>
                  <a:lnTo>
                    <a:pt x="18" y="7"/>
                  </a:lnTo>
                  <a:lnTo>
                    <a:pt x="18" y="5"/>
                  </a:lnTo>
                  <a:lnTo>
                    <a:pt x="18" y="2"/>
                  </a:lnTo>
                  <a:lnTo>
                    <a:pt x="19" y="0"/>
                  </a:lnTo>
                  <a:lnTo>
                    <a:pt x="13"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606" name="Freeform 426"/>
            <p:cNvSpPr>
              <a:spLocks/>
            </p:cNvSpPr>
            <p:nvPr/>
          </p:nvSpPr>
          <p:spPr bwMode="auto">
            <a:xfrm>
              <a:off x="1945" y="1015"/>
              <a:ext cx="123" cy="26"/>
            </a:xfrm>
            <a:custGeom>
              <a:avLst/>
              <a:gdLst>
                <a:gd name="T0" fmla="*/ 105 w 123"/>
                <a:gd name="T1" fmla="*/ 9 h 26"/>
                <a:gd name="T2" fmla="*/ 74 w 123"/>
                <a:gd name="T3" fmla="*/ 10 h 26"/>
                <a:gd name="T4" fmla="*/ 70 w 123"/>
                <a:gd name="T5" fmla="*/ 9 h 26"/>
                <a:gd name="T6" fmla="*/ 63 w 123"/>
                <a:gd name="T7" fmla="*/ 21 h 26"/>
                <a:gd name="T8" fmla="*/ 65 w 123"/>
                <a:gd name="T9" fmla="*/ 21 h 26"/>
                <a:gd name="T10" fmla="*/ 63 w 123"/>
                <a:gd name="T11" fmla="*/ 21 h 26"/>
                <a:gd name="T12" fmla="*/ 63 w 123"/>
                <a:gd name="T13" fmla="*/ 19 h 26"/>
                <a:gd name="T14" fmla="*/ 70 w 123"/>
                <a:gd name="T15" fmla="*/ 9 h 26"/>
                <a:gd name="T16" fmla="*/ 74 w 123"/>
                <a:gd name="T17" fmla="*/ 10 h 26"/>
                <a:gd name="T18" fmla="*/ 100 w 123"/>
                <a:gd name="T19" fmla="*/ 9 h 26"/>
                <a:gd name="T20" fmla="*/ 79 w 123"/>
                <a:gd name="T21" fmla="*/ 0 h 26"/>
                <a:gd name="T22" fmla="*/ 52 w 123"/>
                <a:gd name="T23" fmla="*/ 0 h 26"/>
                <a:gd name="T24" fmla="*/ 50 w 123"/>
                <a:gd name="T25" fmla="*/ 0 h 26"/>
                <a:gd name="T26" fmla="*/ 42 w 123"/>
                <a:gd name="T27" fmla="*/ 4 h 26"/>
                <a:gd name="T28" fmla="*/ 46 w 123"/>
                <a:gd name="T29" fmla="*/ 4 h 26"/>
                <a:gd name="T30" fmla="*/ 48 w 123"/>
                <a:gd name="T31" fmla="*/ 6 h 26"/>
                <a:gd name="T32" fmla="*/ 52 w 123"/>
                <a:gd name="T33" fmla="*/ 8 h 26"/>
                <a:gd name="T34" fmla="*/ 54 w 123"/>
                <a:gd name="T35" fmla="*/ 9 h 26"/>
                <a:gd name="T36" fmla="*/ 29 w 123"/>
                <a:gd name="T37" fmla="*/ 13 h 26"/>
                <a:gd name="T38" fmla="*/ 16 w 123"/>
                <a:gd name="T39" fmla="*/ 14 h 26"/>
                <a:gd name="T40" fmla="*/ 0 w 123"/>
                <a:gd name="T41" fmla="*/ 15 h 26"/>
                <a:gd name="T42" fmla="*/ 5 w 123"/>
                <a:gd name="T43" fmla="*/ 18 h 26"/>
                <a:gd name="T44" fmla="*/ 14 w 123"/>
                <a:gd name="T45" fmla="*/ 21 h 26"/>
                <a:gd name="T46" fmla="*/ 28 w 123"/>
                <a:gd name="T47" fmla="*/ 23 h 26"/>
                <a:gd name="T48" fmla="*/ 40 w 123"/>
                <a:gd name="T49" fmla="*/ 25 h 26"/>
                <a:gd name="T50" fmla="*/ 51 w 123"/>
                <a:gd name="T51" fmla="*/ 25 h 26"/>
                <a:gd name="T52" fmla="*/ 52 w 123"/>
                <a:gd name="T53" fmla="*/ 25 h 26"/>
                <a:gd name="T54" fmla="*/ 75 w 123"/>
                <a:gd name="T55" fmla="*/ 25 h 26"/>
                <a:gd name="T56" fmla="*/ 79 w 123"/>
                <a:gd name="T57" fmla="*/ 24 h 26"/>
                <a:gd name="T58" fmla="*/ 98 w 123"/>
                <a:gd name="T59" fmla="*/ 23 h 26"/>
                <a:gd name="T60" fmla="*/ 105 w 123"/>
                <a:gd name="T61" fmla="*/ 19 h 26"/>
                <a:gd name="T62" fmla="*/ 122 w 123"/>
                <a:gd name="T63" fmla="*/ 20 h 26"/>
                <a:gd name="T64" fmla="*/ 105 w 123"/>
                <a:gd name="T65" fmla="*/ 9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3"/>
                <a:gd name="T100" fmla="*/ 0 h 26"/>
                <a:gd name="T101" fmla="*/ 123 w 123"/>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3" h="26">
                  <a:moveTo>
                    <a:pt x="105" y="9"/>
                  </a:moveTo>
                  <a:lnTo>
                    <a:pt x="74" y="10"/>
                  </a:lnTo>
                  <a:lnTo>
                    <a:pt x="70" y="9"/>
                  </a:lnTo>
                  <a:lnTo>
                    <a:pt x="63" y="21"/>
                  </a:lnTo>
                  <a:lnTo>
                    <a:pt x="65" y="21"/>
                  </a:lnTo>
                  <a:lnTo>
                    <a:pt x="63" y="21"/>
                  </a:lnTo>
                  <a:lnTo>
                    <a:pt x="63" y="19"/>
                  </a:lnTo>
                  <a:lnTo>
                    <a:pt x="70" y="9"/>
                  </a:lnTo>
                  <a:lnTo>
                    <a:pt x="74" y="10"/>
                  </a:lnTo>
                  <a:lnTo>
                    <a:pt x="100" y="9"/>
                  </a:lnTo>
                  <a:lnTo>
                    <a:pt x="79" y="0"/>
                  </a:lnTo>
                  <a:lnTo>
                    <a:pt x="52" y="0"/>
                  </a:lnTo>
                  <a:lnTo>
                    <a:pt x="50" y="0"/>
                  </a:lnTo>
                  <a:lnTo>
                    <a:pt x="42" y="4"/>
                  </a:lnTo>
                  <a:lnTo>
                    <a:pt x="46" y="4"/>
                  </a:lnTo>
                  <a:lnTo>
                    <a:pt x="48" y="6"/>
                  </a:lnTo>
                  <a:lnTo>
                    <a:pt x="52" y="8"/>
                  </a:lnTo>
                  <a:lnTo>
                    <a:pt x="54" y="9"/>
                  </a:lnTo>
                  <a:lnTo>
                    <a:pt x="29" y="13"/>
                  </a:lnTo>
                  <a:lnTo>
                    <a:pt x="16" y="14"/>
                  </a:lnTo>
                  <a:lnTo>
                    <a:pt x="0" y="15"/>
                  </a:lnTo>
                  <a:lnTo>
                    <a:pt x="5" y="18"/>
                  </a:lnTo>
                  <a:lnTo>
                    <a:pt x="14" y="21"/>
                  </a:lnTo>
                  <a:lnTo>
                    <a:pt x="28" y="23"/>
                  </a:lnTo>
                  <a:lnTo>
                    <a:pt x="40" y="25"/>
                  </a:lnTo>
                  <a:lnTo>
                    <a:pt x="51" y="25"/>
                  </a:lnTo>
                  <a:lnTo>
                    <a:pt x="52" y="25"/>
                  </a:lnTo>
                  <a:lnTo>
                    <a:pt x="75" y="25"/>
                  </a:lnTo>
                  <a:lnTo>
                    <a:pt x="79" y="24"/>
                  </a:lnTo>
                  <a:lnTo>
                    <a:pt x="98" y="23"/>
                  </a:lnTo>
                  <a:lnTo>
                    <a:pt x="105" y="19"/>
                  </a:lnTo>
                  <a:lnTo>
                    <a:pt x="122" y="20"/>
                  </a:lnTo>
                  <a:lnTo>
                    <a:pt x="105" y="9"/>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607" name="Freeform 427"/>
            <p:cNvSpPr>
              <a:spLocks/>
            </p:cNvSpPr>
            <p:nvPr/>
          </p:nvSpPr>
          <p:spPr bwMode="auto">
            <a:xfrm>
              <a:off x="1978" y="1007"/>
              <a:ext cx="93" cy="28"/>
            </a:xfrm>
            <a:custGeom>
              <a:avLst/>
              <a:gdLst>
                <a:gd name="T0" fmla="*/ 17 w 93"/>
                <a:gd name="T1" fmla="*/ 0 h 28"/>
                <a:gd name="T2" fmla="*/ 17 w 93"/>
                <a:gd name="T3" fmla="*/ 2 h 28"/>
                <a:gd name="T4" fmla="*/ 16 w 93"/>
                <a:gd name="T5" fmla="*/ 7 h 28"/>
                <a:gd name="T6" fmla="*/ 7 w 93"/>
                <a:gd name="T7" fmla="*/ 7 h 28"/>
                <a:gd name="T8" fmla="*/ 4 w 93"/>
                <a:gd name="T9" fmla="*/ 9 h 28"/>
                <a:gd name="T10" fmla="*/ 0 w 93"/>
                <a:gd name="T11" fmla="*/ 12 h 28"/>
                <a:gd name="T12" fmla="*/ 2 w 93"/>
                <a:gd name="T13" fmla="*/ 12 h 28"/>
                <a:gd name="T14" fmla="*/ 6 w 93"/>
                <a:gd name="T15" fmla="*/ 14 h 28"/>
                <a:gd name="T16" fmla="*/ 16 w 93"/>
                <a:gd name="T17" fmla="*/ 7 h 28"/>
                <a:gd name="T18" fmla="*/ 18 w 93"/>
                <a:gd name="T19" fmla="*/ 7 h 28"/>
                <a:gd name="T20" fmla="*/ 23 w 93"/>
                <a:gd name="T21" fmla="*/ 10 h 28"/>
                <a:gd name="T22" fmla="*/ 67 w 93"/>
                <a:gd name="T23" fmla="*/ 20 h 28"/>
                <a:gd name="T24" fmla="*/ 92 w 93"/>
                <a:gd name="T25" fmla="*/ 27 h 28"/>
                <a:gd name="T26" fmla="*/ 17 w 93"/>
                <a:gd name="T27" fmla="*/ 0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3"/>
                <a:gd name="T43" fmla="*/ 0 h 28"/>
                <a:gd name="T44" fmla="*/ 93 w 93"/>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3" h="28">
                  <a:moveTo>
                    <a:pt x="17" y="0"/>
                  </a:moveTo>
                  <a:lnTo>
                    <a:pt x="17" y="2"/>
                  </a:lnTo>
                  <a:lnTo>
                    <a:pt x="16" y="7"/>
                  </a:lnTo>
                  <a:lnTo>
                    <a:pt x="7" y="7"/>
                  </a:lnTo>
                  <a:lnTo>
                    <a:pt x="4" y="9"/>
                  </a:lnTo>
                  <a:lnTo>
                    <a:pt x="0" y="12"/>
                  </a:lnTo>
                  <a:lnTo>
                    <a:pt x="2" y="12"/>
                  </a:lnTo>
                  <a:lnTo>
                    <a:pt x="6" y="14"/>
                  </a:lnTo>
                  <a:lnTo>
                    <a:pt x="16" y="7"/>
                  </a:lnTo>
                  <a:lnTo>
                    <a:pt x="18" y="7"/>
                  </a:lnTo>
                  <a:lnTo>
                    <a:pt x="23" y="10"/>
                  </a:lnTo>
                  <a:lnTo>
                    <a:pt x="67" y="20"/>
                  </a:lnTo>
                  <a:lnTo>
                    <a:pt x="92" y="27"/>
                  </a:lnTo>
                  <a:lnTo>
                    <a:pt x="17"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608" name="Line 428"/>
            <p:cNvSpPr>
              <a:spLocks noChangeShapeType="1"/>
            </p:cNvSpPr>
            <p:nvPr/>
          </p:nvSpPr>
          <p:spPr bwMode="auto">
            <a:xfrm>
              <a:off x="1974" y="1015"/>
              <a:ext cx="3" cy="0"/>
            </a:xfrm>
            <a:prstGeom prst="line">
              <a:avLst/>
            </a:prstGeom>
            <a:noFill/>
            <a:ln w="12700">
              <a:solidFill>
                <a:srgbClr val="000000"/>
              </a:solidFill>
              <a:round/>
              <a:headEnd/>
              <a:tailEnd/>
            </a:ln>
          </p:spPr>
          <p:txBody>
            <a:bodyPr wrap="none" anchor="ctr"/>
            <a:lstStyle/>
            <a:p>
              <a:endParaRPr lang="en-US"/>
            </a:p>
          </p:txBody>
        </p:sp>
        <p:sp>
          <p:nvSpPr>
            <p:cNvPr id="21609" name="Freeform 429"/>
            <p:cNvSpPr>
              <a:spLocks/>
            </p:cNvSpPr>
            <p:nvPr/>
          </p:nvSpPr>
          <p:spPr bwMode="auto">
            <a:xfrm>
              <a:off x="2042" y="958"/>
              <a:ext cx="126" cy="72"/>
            </a:xfrm>
            <a:custGeom>
              <a:avLst/>
              <a:gdLst>
                <a:gd name="T0" fmla="*/ 125 w 126"/>
                <a:gd name="T1" fmla="*/ 71 h 72"/>
                <a:gd name="T2" fmla="*/ 68 w 126"/>
                <a:gd name="T3" fmla="*/ 53 h 72"/>
                <a:gd name="T4" fmla="*/ 85 w 126"/>
                <a:gd name="T5" fmla="*/ 53 h 72"/>
                <a:gd name="T6" fmla="*/ 85 w 126"/>
                <a:gd name="T7" fmla="*/ 51 h 72"/>
                <a:gd name="T8" fmla="*/ 81 w 126"/>
                <a:gd name="T9" fmla="*/ 47 h 72"/>
                <a:gd name="T10" fmla="*/ 79 w 126"/>
                <a:gd name="T11" fmla="*/ 47 h 72"/>
                <a:gd name="T12" fmla="*/ 76 w 126"/>
                <a:gd name="T13" fmla="*/ 43 h 72"/>
                <a:gd name="T14" fmla="*/ 53 w 126"/>
                <a:gd name="T15" fmla="*/ 42 h 72"/>
                <a:gd name="T16" fmla="*/ 89 w 126"/>
                <a:gd name="T17" fmla="*/ 1 h 72"/>
                <a:gd name="T18" fmla="*/ 69 w 126"/>
                <a:gd name="T19" fmla="*/ 0 h 72"/>
                <a:gd name="T20" fmla="*/ 0 w 126"/>
                <a:gd name="T21" fmla="*/ 37 h 72"/>
                <a:gd name="T22" fmla="*/ 24 w 126"/>
                <a:gd name="T23" fmla="*/ 48 h 72"/>
                <a:gd name="T24" fmla="*/ 40 w 126"/>
                <a:gd name="T25" fmla="*/ 54 h 72"/>
                <a:gd name="T26" fmla="*/ 56 w 126"/>
                <a:gd name="T27" fmla="*/ 53 h 72"/>
                <a:gd name="T28" fmla="*/ 108 w 126"/>
                <a:gd name="T29" fmla="*/ 71 h 72"/>
                <a:gd name="T30" fmla="*/ 125 w 126"/>
                <a:gd name="T31" fmla="*/ 71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6"/>
                <a:gd name="T49" fmla="*/ 0 h 72"/>
                <a:gd name="T50" fmla="*/ 126 w 126"/>
                <a:gd name="T51" fmla="*/ 72 h 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6" h="72">
                  <a:moveTo>
                    <a:pt x="125" y="71"/>
                  </a:moveTo>
                  <a:lnTo>
                    <a:pt x="68" y="53"/>
                  </a:lnTo>
                  <a:lnTo>
                    <a:pt x="85" y="53"/>
                  </a:lnTo>
                  <a:lnTo>
                    <a:pt x="85" y="51"/>
                  </a:lnTo>
                  <a:lnTo>
                    <a:pt x="81" y="47"/>
                  </a:lnTo>
                  <a:lnTo>
                    <a:pt x="79" y="47"/>
                  </a:lnTo>
                  <a:lnTo>
                    <a:pt x="76" y="43"/>
                  </a:lnTo>
                  <a:lnTo>
                    <a:pt x="53" y="42"/>
                  </a:lnTo>
                  <a:lnTo>
                    <a:pt x="89" y="1"/>
                  </a:lnTo>
                  <a:lnTo>
                    <a:pt x="69" y="0"/>
                  </a:lnTo>
                  <a:lnTo>
                    <a:pt x="0" y="37"/>
                  </a:lnTo>
                  <a:lnTo>
                    <a:pt x="24" y="48"/>
                  </a:lnTo>
                  <a:lnTo>
                    <a:pt x="40" y="54"/>
                  </a:lnTo>
                  <a:lnTo>
                    <a:pt x="56" y="53"/>
                  </a:lnTo>
                  <a:lnTo>
                    <a:pt x="108" y="71"/>
                  </a:lnTo>
                  <a:lnTo>
                    <a:pt x="125" y="71"/>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610" name="Freeform 430"/>
            <p:cNvSpPr>
              <a:spLocks/>
            </p:cNvSpPr>
            <p:nvPr/>
          </p:nvSpPr>
          <p:spPr bwMode="auto">
            <a:xfrm>
              <a:off x="1709" y="965"/>
              <a:ext cx="353" cy="33"/>
            </a:xfrm>
            <a:custGeom>
              <a:avLst/>
              <a:gdLst>
                <a:gd name="T0" fmla="*/ 0 w 353"/>
                <a:gd name="T1" fmla="*/ 11 h 33"/>
                <a:gd name="T2" fmla="*/ 22 w 353"/>
                <a:gd name="T3" fmla="*/ 11 h 33"/>
                <a:gd name="T4" fmla="*/ 51 w 353"/>
                <a:gd name="T5" fmla="*/ 5 h 33"/>
                <a:gd name="T6" fmla="*/ 69 w 353"/>
                <a:gd name="T7" fmla="*/ 4 h 33"/>
                <a:gd name="T8" fmla="*/ 115 w 353"/>
                <a:gd name="T9" fmla="*/ 1 h 33"/>
                <a:gd name="T10" fmla="*/ 138 w 353"/>
                <a:gd name="T11" fmla="*/ 0 h 33"/>
                <a:gd name="T12" fmla="*/ 179 w 353"/>
                <a:gd name="T13" fmla="*/ 1 h 33"/>
                <a:gd name="T14" fmla="*/ 227 w 353"/>
                <a:gd name="T15" fmla="*/ 2 h 33"/>
                <a:gd name="T16" fmla="*/ 272 w 353"/>
                <a:gd name="T17" fmla="*/ 8 h 33"/>
                <a:gd name="T18" fmla="*/ 305 w 353"/>
                <a:gd name="T19" fmla="*/ 13 h 33"/>
                <a:gd name="T20" fmla="*/ 329 w 353"/>
                <a:gd name="T21" fmla="*/ 17 h 33"/>
                <a:gd name="T22" fmla="*/ 352 w 353"/>
                <a:gd name="T23" fmla="*/ 21 h 33"/>
                <a:gd name="T24" fmla="*/ 329 w 353"/>
                <a:gd name="T25" fmla="*/ 20 h 33"/>
                <a:gd name="T26" fmla="*/ 313 w 353"/>
                <a:gd name="T27" fmla="*/ 21 h 33"/>
                <a:gd name="T28" fmla="*/ 287 w 353"/>
                <a:gd name="T29" fmla="*/ 23 h 33"/>
                <a:gd name="T30" fmla="*/ 273 w 353"/>
                <a:gd name="T31" fmla="*/ 23 h 33"/>
                <a:gd name="T32" fmla="*/ 248 w 353"/>
                <a:gd name="T33" fmla="*/ 20 h 33"/>
                <a:gd name="T34" fmla="*/ 223 w 353"/>
                <a:gd name="T35" fmla="*/ 17 h 33"/>
                <a:gd name="T36" fmla="*/ 183 w 353"/>
                <a:gd name="T37" fmla="*/ 8 h 33"/>
                <a:gd name="T38" fmla="*/ 163 w 353"/>
                <a:gd name="T39" fmla="*/ 7 h 33"/>
                <a:gd name="T40" fmla="*/ 114 w 353"/>
                <a:gd name="T41" fmla="*/ 8 h 33"/>
                <a:gd name="T42" fmla="*/ 146 w 353"/>
                <a:gd name="T43" fmla="*/ 11 h 33"/>
                <a:gd name="T44" fmla="*/ 162 w 353"/>
                <a:gd name="T45" fmla="*/ 12 h 33"/>
                <a:gd name="T46" fmla="*/ 187 w 353"/>
                <a:gd name="T47" fmla="*/ 17 h 33"/>
                <a:gd name="T48" fmla="*/ 209 w 353"/>
                <a:gd name="T49" fmla="*/ 24 h 33"/>
                <a:gd name="T50" fmla="*/ 224 w 353"/>
                <a:gd name="T51" fmla="*/ 28 h 33"/>
                <a:gd name="T52" fmla="*/ 237 w 353"/>
                <a:gd name="T53" fmla="*/ 28 h 33"/>
                <a:gd name="T54" fmla="*/ 254 w 353"/>
                <a:gd name="T55" fmla="*/ 30 h 33"/>
                <a:gd name="T56" fmla="*/ 276 w 353"/>
                <a:gd name="T57" fmla="*/ 32 h 33"/>
                <a:gd name="T58" fmla="*/ 302 w 353"/>
                <a:gd name="T59" fmla="*/ 28 h 33"/>
                <a:gd name="T60" fmla="*/ 279 w 353"/>
                <a:gd name="T61" fmla="*/ 32 h 33"/>
                <a:gd name="T62" fmla="*/ 264 w 353"/>
                <a:gd name="T63" fmla="*/ 31 h 33"/>
                <a:gd name="T64" fmla="*/ 244 w 353"/>
                <a:gd name="T65" fmla="*/ 28 h 33"/>
                <a:gd name="T66" fmla="*/ 237 w 353"/>
                <a:gd name="T67" fmla="*/ 28 h 33"/>
                <a:gd name="T68" fmla="*/ 219 w 353"/>
                <a:gd name="T69" fmla="*/ 27 h 33"/>
                <a:gd name="T70" fmla="*/ 196 w 353"/>
                <a:gd name="T71" fmla="*/ 23 h 33"/>
                <a:gd name="T72" fmla="*/ 172 w 353"/>
                <a:gd name="T73" fmla="*/ 19 h 33"/>
                <a:gd name="T74" fmla="*/ 142 w 353"/>
                <a:gd name="T75" fmla="*/ 14 h 33"/>
                <a:gd name="T76" fmla="*/ 114 w 353"/>
                <a:gd name="T77" fmla="*/ 11 h 33"/>
                <a:gd name="T78" fmla="*/ 85 w 353"/>
                <a:gd name="T79" fmla="*/ 9 h 33"/>
                <a:gd name="T80" fmla="*/ 44 w 353"/>
                <a:gd name="T81" fmla="*/ 11 h 33"/>
                <a:gd name="T82" fmla="*/ 0 w 353"/>
                <a:gd name="T83" fmla="*/ 11 h 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53"/>
                <a:gd name="T127" fmla="*/ 0 h 33"/>
                <a:gd name="T128" fmla="*/ 353 w 353"/>
                <a:gd name="T129" fmla="*/ 33 h 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53" h="33">
                  <a:moveTo>
                    <a:pt x="0" y="11"/>
                  </a:moveTo>
                  <a:lnTo>
                    <a:pt x="22" y="11"/>
                  </a:lnTo>
                  <a:lnTo>
                    <a:pt x="51" y="5"/>
                  </a:lnTo>
                  <a:lnTo>
                    <a:pt x="69" y="4"/>
                  </a:lnTo>
                  <a:lnTo>
                    <a:pt x="115" y="1"/>
                  </a:lnTo>
                  <a:lnTo>
                    <a:pt x="138" y="0"/>
                  </a:lnTo>
                  <a:lnTo>
                    <a:pt x="179" y="1"/>
                  </a:lnTo>
                  <a:lnTo>
                    <a:pt x="227" y="2"/>
                  </a:lnTo>
                  <a:lnTo>
                    <a:pt x="272" y="8"/>
                  </a:lnTo>
                  <a:lnTo>
                    <a:pt x="305" y="13"/>
                  </a:lnTo>
                  <a:lnTo>
                    <a:pt x="329" y="17"/>
                  </a:lnTo>
                  <a:lnTo>
                    <a:pt x="352" y="21"/>
                  </a:lnTo>
                  <a:lnTo>
                    <a:pt x="329" y="20"/>
                  </a:lnTo>
                  <a:lnTo>
                    <a:pt x="313" y="21"/>
                  </a:lnTo>
                  <a:lnTo>
                    <a:pt x="287" y="23"/>
                  </a:lnTo>
                  <a:lnTo>
                    <a:pt x="273" y="23"/>
                  </a:lnTo>
                  <a:lnTo>
                    <a:pt x="248" y="20"/>
                  </a:lnTo>
                  <a:lnTo>
                    <a:pt x="223" y="17"/>
                  </a:lnTo>
                  <a:lnTo>
                    <a:pt x="183" y="8"/>
                  </a:lnTo>
                  <a:lnTo>
                    <a:pt x="163" y="7"/>
                  </a:lnTo>
                  <a:lnTo>
                    <a:pt x="114" y="8"/>
                  </a:lnTo>
                  <a:lnTo>
                    <a:pt x="146" y="11"/>
                  </a:lnTo>
                  <a:lnTo>
                    <a:pt x="162" y="12"/>
                  </a:lnTo>
                  <a:lnTo>
                    <a:pt x="187" y="17"/>
                  </a:lnTo>
                  <a:lnTo>
                    <a:pt x="209" y="24"/>
                  </a:lnTo>
                  <a:lnTo>
                    <a:pt x="224" y="28"/>
                  </a:lnTo>
                  <a:lnTo>
                    <a:pt x="237" y="28"/>
                  </a:lnTo>
                  <a:lnTo>
                    <a:pt x="254" y="30"/>
                  </a:lnTo>
                  <a:lnTo>
                    <a:pt x="276" y="32"/>
                  </a:lnTo>
                  <a:lnTo>
                    <a:pt x="302" y="28"/>
                  </a:lnTo>
                  <a:lnTo>
                    <a:pt x="279" y="32"/>
                  </a:lnTo>
                  <a:lnTo>
                    <a:pt x="264" y="31"/>
                  </a:lnTo>
                  <a:lnTo>
                    <a:pt x="244" y="28"/>
                  </a:lnTo>
                  <a:lnTo>
                    <a:pt x="237" y="28"/>
                  </a:lnTo>
                  <a:lnTo>
                    <a:pt x="219" y="27"/>
                  </a:lnTo>
                  <a:lnTo>
                    <a:pt x="196" y="23"/>
                  </a:lnTo>
                  <a:lnTo>
                    <a:pt x="172" y="19"/>
                  </a:lnTo>
                  <a:lnTo>
                    <a:pt x="142" y="14"/>
                  </a:lnTo>
                  <a:lnTo>
                    <a:pt x="114" y="11"/>
                  </a:lnTo>
                  <a:lnTo>
                    <a:pt x="85" y="9"/>
                  </a:lnTo>
                  <a:lnTo>
                    <a:pt x="44" y="11"/>
                  </a:lnTo>
                  <a:lnTo>
                    <a:pt x="0" y="11"/>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611" name="Freeform 431"/>
            <p:cNvSpPr>
              <a:spLocks/>
            </p:cNvSpPr>
            <p:nvPr/>
          </p:nvSpPr>
          <p:spPr bwMode="auto">
            <a:xfrm>
              <a:off x="2006" y="990"/>
              <a:ext cx="45" cy="20"/>
            </a:xfrm>
            <a:custGeom>
              <a:avLst/>
              <a:gdLst>
                <a:gd name="T0" fmla="*/ 0 w 45"/>
                <a:gd name="T1" fmla="*/ 4 h 20"/>
                <a:gd name="T2" fmla="*/ 25 w 45"/>
                <a:gd name="T3" fmla="*/ 2 h 20"/>
                <a:gd name="T4" fmla="*/ 32 w 45"/>
                <a:gd name="T5" fmla="*/ 0 h 20"/>
                <a:gd name="T6" fmla="*/ 44 w 45"/>
                <a:gd name="T7" fmla="*/ 5 h 20"/>
                <a:gd name="T8" fmla="*/ 34 w 45"/>
                <a:gd name="T9" fmla="*/ 19 h 20"/>
                <a:gd name="T10" fmla="*/ 27 w 45"/>
                <a:gd name="T11" fmla="*/ 10 h 20"/>
                <a:gd name="T12" fmla="*/ 25 w 45"/>
                <a:gd name="T13" fmla="*/ 12 h 20"/>
                <a:gd name="T14" fmla="*/ 0 w 45"/>
                <a:gd name="T15" fmla="*/ 4 h 20"/>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20"/>
                <a:gd name="T26" fmla="*/ 45 w 45"/>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20">
                  <a:moveTo>
                    <a:pt x="0" y="4"/>
                  </a:moveTo>
                  <a:lnTo>
                    <a:pt x="25" y="2"/>
                  </a:lnTo>
                  <a:lnTo>
                    <a:pt x="32" y="0"/>
                  </a:lnTo>
                  <a:lnTo>
                    <a:pt x="44" y="5"/>
                  </a:lnTo>
                  <a:lnTo>
                    <a:pt x="34" y="19"/>
                  </a:lnTo>
                  <a:lnTo>
                    <a:pt x="27" y="10"/>
                  </a:lnTo>
                  <a:lnTo>
                    <a:pt x="25" y="12"/>
                  </a:lnTo>
                  <a:lnTo>
                    <a:pt x="0" y="4"/>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612" name="Freeform 432"/>
            <p:cNvSpPr>
              <a:spLocks/>
            </p:cNvSpPr>
            <p:nvPr/>
          </p:nvSpPr>
          <p:spPr bwMode="auto">
            <a:xfrm>
              <a:off x="2019" y="937"/>
              <a:ext cx="64" cy="52"/>
            </a:xfrm>
            <a:custGeom>
              <a:avLst/>
              <a:gdLst>
                <a:gd name="T0" fmla="*/ 44 w 64"/>
                <a:gd name="T1" fmla="*/ 51 h 52"/>
                <a:gd name="T2" fmla="*/ 24 w 64"/>
                <a:gd name="T3" fmla="*/ 44 h 52"/>
                <a:gd name="T4" fmla="*/ 0 w 64"/>
                <a:gd name="T5" fmla="*/ 39 h 52"/>
                <a:gd name="T6" fmla="*/ 42 w 64"/>
                <a:gd name="T7" fmla="*/ 0 h 52"/>
                <a:gd name="T8" fmla="*/ 63 w 64"/>
                <a:gd name="T9" fmla="*/ 1 h 52"/>
                <a:gd name="T10" fmla="*/ 51 w 64"/>
                <a:gd name="T11" fmla="*/ 44 h 52"/>
                <a:gd name="T12" fmla="*/ 44 w 64"/>
                <a:gd name="T13" fmla="*/ 51 h 52"/>
                <a:gd name="T14" fmla="*/ 0 60000 65536"/>
                <a:gd name="T15" fmla="*/ 0 60000 65536"/>
                <a:gd name="T16" fmla="*/ 0 60000 65536"/>
                <a:gd name="T17" fmla="*/ 0 60000 65536"/>
                <a:gd name="T18" fmla="*/ 0 60000 65536"/>
                <a:gd name="T19" fmla="*/ 0 60000 65536"/>
                <a:gd name="T20" fmla="*/ 0 60000 65536"/>
                <a:gd name="T21" fmla="*/ 0 w 64"/>
                <a:gd name="T22" fmla="*/ 0 h 52"/>
                <a:gd name="T23" fmla="*/ 64 w 64"/>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52">
                  <a:moveTo>
                    <a:pt x="44" y="51"/>
                  </a:moveTo>
                  <a:lnTo>
                    <a:pt x="24" y="44"/>
                  </a:lnTo>
                  <a:lnTo>
                    <a:pt x="0" y="39"/>
                  </a:lnTo>
                  <a:lnTo>
                    <a:pt x="42" y="0"/>
                  </a:lnTo>
                  <a:lnTo>
                    <a:pt x="63" y="1"/>
                  </a:lnTo>
                  <a:lnTo>
                    <a:pt x="51" y="44"/>
                  </a:lnTo>
                  <a:lnTo>
                    <a:pt x="44" y="51"/>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613" name="Freeform 433"/>
            <p:cNvSpPr>
              <a:spLocks/>
            </p:cNvSpPr>
            <p:nvPr/>
          </p:nvSpPr>
          <p:spPr bwMode="auto">
            <a:xfrm>
              <a:off x="1754" y="966"/>
              <a:ext cx="20" cy="20"/>
            </a:xfrm>
            <a:custGeom>
              <a:avLst/>
              <a:gdLst>
                <a:gd name="T0" fmla="*/ 0 w 20"/>
                <a:gd name="T1" fmla="*/ 10 h 20"/>
                <a:gd name="T2" fmla="*/ 19 w 20"/>
                <a:gd name="T3" fmla="*/ 0 h 20"/>
                <a:gd name="T4" fmla="*/ 18 w 20"/>
                <a:gd name="T5" fmla="*/ 19 h 20"/>
                <a:gd name="T6" fmla="*/ 10 w 20"/>
                <a:gd name="T7" fmla="*/ 5 h 20"/>
                <a:gd name="T8" fmla="*/ 0 w 20"/>
                <a:gd name="T9" fmla="*/ 10 h 20"/>
                <a:gd name="T10" fmla="*/ 0 60000 65536"/>
                <a:gd name="T11" fmla="*/ 0 60000 65536"/>
                <a:gd name="T12" fmla="*/ 0 60000 65536"/>
                <a:gd name="T13" fmla="*/ 0 60000 65536"/>
                <a:gd name="T14" fmla="*/ 0 60000 65536"/>
                <a:gd name="T15" fmla="*/ 0 w 20"/>
                <a:gd name="T16" fmla="*/ 0 h 20"/>
                <a:gd name="T17" fmla="*/ 20 w 20"/>
                <a:gd name="T18" fmla="*/ 20 h 20"/>
              </a:gdLst>
              <a:ahLst/>
              <a:cxnLst>
                <a:cxn ang="T10">
                  <a:pos x="T0" y="T1"/>
                </a:cxn>
                <a:cxn ang="T11">
                  <a:pos x="T2" y="T3"/>
                </a:cxn>
                <a:cxn ang="T12">
                  <a:pos x="T4" y="T5"/>
                </a:cxn>
                <a:cxn ang="T13">
                  <a:pos x="T6" y="T7"/>
                </a:cxn>
                <a:cxn ang="T14">
                  <a:pos x="T8" y="T9"/>
                </a:cxn>
              </a:cxnLst>
              <a:rect l="T15" t="T16" r="T17" b="T18"/>
              <a:pathLst>
                <a:path w="20" h="20">
                  <a:moveTo>
                    <a:pt x="0" y="10"/>
                  </a:moveTo>
                  <a:lnTo>
                    <a:pt x="19" y="0"/>
                  </a:lnTo>
                  <a:lnTo>
                    <a:pt x="18" y="19"/>
                  </a:lnTo>
                  <a:lnTo>
                    <a:pt x="10" y="5"/>
                  </a:lnTo>
                  <a:lnTo>
                    <a:pt x="0" y="1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614" name="Freeform 434"/>
            <p:cNvSpPr>
              <a:spLocks/>
            </p:cNvSpPr>
            <p:nvPr/>
          </p:nvSpPr>
          <p:spPr bwMode="auto">
            <a:xfrm>
              <a:off x="1790" y="990"/>
              <a:ext cx="20" cy="20"/>
            </a:xfrm>
            <a:custGeom>
              <a:avLst/>
              <a:gdLst>
                <a:gd name="T0" fmla="*/ 1 w 20"/>
                <a:gd name="T1" fmla="*/ 0 h 20"/>
                <a:gd name="T2" fmla="*/ 0 w 20"/>
                <a:gd name="T3" fmla="*/ 19 h 20"/>
                <a:gd name="T4" fmla="*/ 6 w 20"/>
                <a:gd name="T5" fmla="*/ 11 h 20"/>
                <a:gd name="T6" fmla="*/ 13 w 20"/>
                <a:gd name="T7" fmla="*/ 11 h 20"/>
                <a:gd name="T8" fmla="*/ 19 w 20"/>
                <a:gd name="T9" fmla="*/ 4 h 20"/>
                <a:gd name="T10" fmla="*/ 13 w 20"/>
                <a:gd name="T11" fmla="*/ 11 h 20"/>
                <a:gd name="T12" fmla="*/ 6 w 20"/>
                <a:gd name="T13" fmla="*/ 11 h 20"/>
                <a:gd name="T14" fmla="*/ 7 w 20"/>
                <a:gd name="T15" fmla="*/ 0 h 20"/>
                <a:gd name="T16" fmla="*/ 1 w 20"/>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0"/>
                <a:gd name="T29" fmla="*/ 20 w 20"/>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0">
                  <a:moveTo>
                    <a:pt x="1" y="0"/>
                  </a:moveTo>
                  <a:lnTo>
                    <a:pt x="0" y="19"/>
                  </a:lnTo>
                  <a:lnTo>
                    <a:pt x="6" y="11"/>
                  </a:lnTo>
                  <a:lnTo>
                    <a:pt x="13" y="11"/>
                  </a:lnTo>
                  <a:lnTo>
                    <a:pt x="19" y="4"/>
                  </a:lnTo>
                  <a:lnTo>
                    <a:pt x="13" y="11"/>
                  </a:lnTo>
                  <a:lnTo>
                    <a:pt x="6" y="11"/>
                  </a:lnTo>
                  <a:lnTo>
                    <a:pt x="7" y="0"/>
                  </a:lnTo>
                  <a:lnTo>
                    <a:pt x="1"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615" name="Freeform 435"/>
            <p:cNvSpPr>
              <a:spLocks/>
            </p:cNvSpPr>
            <p:nvPr/>
          </p:nvSpPr>
          <p:spPr bwMode="auto">
            <a:xfrm>
              <a:off x="1823" y="951"/>
              <a:ext cx="89" cy="21"/>
            </a:xfrm>
            <a:custGeom>
              <a:avLst/>
              <a:gdLst>
                <a:gd name="T0" fmla="*/ 0 w 89"/>
                <a:gd name="T1" fmla="*/ 11 h 21"/>
                <a:gd name="T2" fmla="*/ 0 w 89"/>
                <a:gd name="T3" fmla="*/ 15 h 21"/>
                <a:gd name="T4" fmla="*/ 2 w 89"/>
                <a:gd name="T5" fmla="*/ 15 h 21"/>
                <a:gd name="T6" fmla="*/ 8 w 89"/>
                <a:gd name="T7" fmla="*/ 18 h 21"/>
                <a:gd name="T8" fmla="*/ 14 w 89"/>
                <a:gd name="T9" fmla="*/ 16 h 21"/>
                <a:gd name="T10" fmla="*/ 24 w 89"/>
                <a:gd name="T11" fmla="*/ 16 h 21"/>
                <a:gd name="T12" fmla="*/ 37 w 89"/>
                <a:gd name="T13" fmla="*/ 18 h 21"/>
                <a:gd name="T14" fmla="*/ 54 w 89"/>
                <a:gd name="T15" fmla="*/ 20 h 21"/>
                <a:gd name="T16" fmla="*/ 60 w 89"/>
                <a:gd name="T17" fmla="*/ 18 h 21"/>
                <a:gd name="T18" fmla="*/ 74 w 89"/>
                <a:gd name="T19" fmla="*/ 15 h 21"/>
                <a:gd name="T20" fmla="*/ 82 w 89"/>
                <a:gd name="T21" fmla="*/ 13 h 21"/>
                <a:gd name="T22" fmla="*/ 88 w 89"/>
                <a:gd name="T23" fmla="*/ 13 h 21"/>
                <a:gd name="T24" fmla="*/ 88 w 89"/>
                <a:gd name="T25" fmla="*/ 9 h 21"/>
                <a:gd name="T26" fmla="*/ 59 w 89"/>
                <a:gd name="T27" fmla="*/ 11 h 21"/>
                <a:gd name="T28" fmla="*/ 59 w 89"/>
                <a:gd name="T29" fmla="*/ 8 h 21"/>
                <a:gd name="T30" fmla="*/ 59 w 89"/>
                <a:gd name="T31" fmla="*/ 3 h 21"/>
                <a:gd name="T32" fmla="*/ 49 w 89"/>
                <a:gd name="T33" fmla="*/ 3 h 21"/>
                <a:gd name="T34" fmla="*/ 49 w 89"/>
                <a:gd name="T35" fmla="*/ 6 h 21"/>
                <a:gd name="T36" fmla="*/ 49 w 89"/>
                <a:gd name="T37" fmla="*/ 3 h 21"/>
                <a:gd name="T38" fmla="*/ 46 w 89"/>
                <a:gd name="T39" fmla="*/ 1 h 21"/>
                <a:gd name="T40" fmla="*/ 43 w 89"/>
                <a:gd name="T41" fmla="*/ 3 h 21"/>
                <a:gd name="T42" fmla="*/ 42 w 89"/>
                <a:gd name="T43" fmla="*/ 6 h 21"/>
                <a:gd name="T44" fmla="*/ 39 w 89"/>
                <a:gd name="T45" fmla="*/ 9 h 21"/>
                <a:gd name="T46" fmla="*/ 39 w 89"/>
                <a:gd name="T47" fmla="*/ 13 h 21"/>
                <a:gd name="T48" fmla="*/ 35 w 89"/>
                <a:gd name="T49" fmla="*/ 15 h 21"/>
                <a:gd name="T50" fmla="*/ 33 w 89"/>
                <a:gd name="T51" fmla="*/ 8 h 21"/>
                <a:gd name="T52" fmla="*/ 33 w 89"/>
                <a:gd name="T53" fmla="*/ 5 h 21"/>
                <a:gd name="T54" fmla="*/ 30 w 89"/>
                <a:gd name="T55" fmla="*/ 0 h 21"/>
                <a:gd name="T56" fmla="*/ 27 w 89"/>
                <a:gd name="T57" fmla="*/ 0 h 21"/>
                <a:gd name="T58" fmla="*/ 24 w 89"/>
                <a:gd name="T59" fmla="*/ 0 h 21"/>
                <a:gd name="T60" fmla="*/ 23 w 89"/>
                <a:gd name="T61" fmla="*/ 3 h 21"/>
                <a:gd name="T62" fmla="*/ 23 w 89"/>
                <a:gd name="T63" fmla="*/ 6 h 21"/>
                <a:gd name="T64" fmla="*/ 23 w 89"/>
                <a:gd name="T65" fmla="*/ 3 h 21"/>
                <a:gd name="T66" fmla="*/ 27 w 89"/>
                <a:gd name="T67" fmla="*/ 3 h 21"/>
                <a:gd name="T68" fmla="*/ 29 w 89"/>
                <a:gd name="T69" fmla="*/ 5 h 21"/>
                <a:gd name="T70" fmla="*/ 33 w 89"/>
                <a:gd name="T71" fmla="*/ 8 h 21"/>
                <a:gd name="T72" fmla="*/ 33 w 89"/>
                <a:gd name="T73" fmla="*/ 11 h 21"/>
                <a:gd name="T74" fmla="*/ 31 w 89"/>
                <a:gd name="T75" fmla="*/ 15 h 21"/>
                <a:gd name="T76" fmla="*/ 22 w 89"/>
                <a:gd name="T77" fmla="*/ 10 h 21"/>
                <a:gd name="T78" fmla="*/ 6 w 89"/>
                <a:gd name="T79" fmla="*/ 9 h 21"/>
                <a:gd name="T80" fmla="*/ 0 w 89"/>
                <a:gd name="T81" fmla="*/ 11 h 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9"/>
                <a:gd name="T124" fmla="*/ 0 h 21"/>
                <a:gd name="T125" fmla="*/ 89 w 89"/>
                <a:gd name="T126" fmla="*/ 21 h 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9" h="21">
                  <a:moveTo>
                    <a:pt x="0" y="11"/>
                  </a:moveTo>
                  <a:lnTo>
                    <a:pt x="0" y="15"/>
                  </a:lnTo>
                  <a:lnTo>
                    <a:pt x="2" y="15"/>
                  </a:lnTo>
                  <a:lnTo>
                    <a:pt x="8" y="18"/>
                  </a:lnTo>
                  <a:lnTo>
                    <a:pt x="14" y="16"/>
                  </a:lnTo>
                  <a:lnTo>
                    <a:pt x="24" y="16"/>
                  </a:lnTo>
                  <a:lnTo>
                    <a:pt x="37" y="18"/>
                  </a:lnTo>
                  <a:lnTo>
                    <a:pt x="54" y="20"/>
                  </a:lnTo>
                  <a:lnTo>
                    <a:pt x="60" y="18"/>
                  </a:lnTo>
                  <a:lnTo>
                    <a:pt x="74" y="15"/>
                  </a:lnTo>
                  <a:lnTo>
                    <a:pt x="82" y="13"/>
                  </a:lnTo>
                  <a:lnTo>
                    <a:pt x="88" y="13"/>
                  </a:lnTo>
                  <a:lnTo>
                    <a:pt x="88" y="9"/>
                  </a:lnTo>
                  <a:lnTo>
                    <a:pt x="59" y="11"/>
                  </a:lnTo>
                  <a:lnTo>
                    <a:pt x="59" y="8"/>
                  </a:lnTo>
                  <a:lnTo>
                    <a:pt x="59" y="3"/>
                  </a:lnTo>
                  <a:lnTo>
                    <a:pt x="49" y="3"/>
                  </a:lnTo>
                  <a:lnTo>
                    <a:pt x="49" y="6"/>
                  </a:lnTo>
                  <a:lnTo>
                    <a:pt x="49" y="3"/>
                  </a:lnTo>
                  <a:lnTo>
                    <a:pt x="46" y="1"/>
                  </a:lnTo>
                  <a:lnTo>
                    <a:pt x="43" y="3"/>
                  </a:lnTo>
                  <a:lnTo>
                    <a:pt x="42" y="6"/>
                  </a:lnTo>
                  <a:lnTo>
                    <a:pt x="39" y="9"/>
                  </a:lnTo>
                  <a:lnTo>
                    <a:pt x="39" y="13"/>
                  </a:lnTo>
                  <a:lnTo>
                    <a:pt x="35" y="15"/>
                  </a:lnTo>
                  <a:lnTo>
                    <a:pt x="33" y="8"/>
                  </a:lnTo>
                  <a:lnTo>
                    <a:pt x="33" y="5"/>
                  </a:lnTo>
                  <a:lnTo>
                    <a:pt x="30" y="0"/>
                  </a:lnTo>
                  <a:lnTo>
                    <a:pt x="27" y="0"/>
                  </a:lnTo>
                  <a:lnTo>
                    <a:pt x="24" y="0"/>
                  </a:lnTo>
                  <a:lnTo>
                    <a:pt x="23" y="3"/>
                  </a:lnTo>
                  <a:lnTo>
                    <a:pt x="23" y="6"/>
                  </a:lnTo>
                  <a:lnTo>
                    <a:pt x="23" y="3"/>
                  </a:lnTo>
                  <a:lnTo>
                    <a:pt x="27" y="3"/>
                  </a:lnTo>
                  <a:lnTo>
                    <a:pt x="29" y="5"/>
                  </a:lnTo>
                  <a:lnTo>
                    <a:pt x="33" y="8"/>
                  </a:lnTo>
                  <a:lnTo>
                    <a:pt x="33" y="11"/>
                  </a:lnTo>
                  <a:lnTo>
                    <a:pt x="31" y="15"/>
                  </a:lnTo>
                  <a:lnTo>
                    <a:pt x="22" y="10"/>
                  </a:lnTo>
                  <a:lnTo>
                    <a:pt x="6" y="9"/>
                  </a:lnTo>
                  <a:lnTo>
                    <a:pt x="0" y="11"/>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616" name="Freeform 436"/>
            <p:cNvSpPr>
              <a:spLocks/>
            </p:cNvSpPr>
            <p:nvPr/>
          </p:nvSpPr>
          <p:spPr bwMode="auto">
            <a:xfrm>
              <a:off x="1858" y="954"/>
              <a:ext cx="42" cy="20"/>
            </a:xfrm>
            <a:custGeom>
              <a:avLst/>
              <a:gdLst>
                <a:gd name="T0" fmla="*/ 0 w 42"/>
                <a:gd name="T1" fmla="*/ 0 h 20"/>
                <a:gd name="T2" fmla="*/ 2 w 42"/>
                <a:gd name="T3" fmla="*/ 0 h 20"/>
                <a:gd name="T4" fmla="*/ 10 w 42"/>
                <a:gd name="T5" fmla="*/ 1 h 20"/>
                <a:gd name="T6" fmla="*/ 19 w 42"/>
                <a:gd name="T7" fmla="*/ 2 h 20"/>
                <a:gd name="T8" fmla="*/ 29 w 42"/>
                <a:gd name="T9" fmla="*/ 8 h 20"/>
                <a:gd name="T10" fmla="*/ 41 w 42"/>
                <a:gd name="T11" fmla="*/ 19 h 20"/>
                <a:gd name="T12" fmla="*/ 29 w 42"/>
                <a:gd name="T13" fmla="*/ 8 h 20"/>
                <a:gd name="T14" fmla="*/ 19 w 42"/>
                <a:gd name="T15" fmla="*/ 2 h 20"/>
                <a:gd name="T16" fmla="*/ 10 w 42"/>
                <a:gd name="T17" fmla="*/ 1 h 20"/>
                <a:gd name="T18" fmla="*/ 2 w 42"/>
                <a:gd name="T19" fmla="*/ 0 h 20"/>
                <a:gd name="T20" fmla="*/ 0 w 42"/>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20"/>
                <a:gd name="T35" fmla="*/ 42 w 42"/>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20">
                  <a:moveTo>
                    <a:pt x="0" y="0"/>
                  </a:moveTo>
                  <a:lnTo>
                    <a:pt x="2" y="0"/>
                  </a:lnTo>
                  <a:lnTo>
                    <a:pt x="10" y="1"/>
                  </a:lnTo>
                  <a:lnTo>
                    <a:pt x="19" y="2"/>
                  </a:lnTo>
                  <a:lnTo>
                    <a:pt x="29" y="8"/>
                  </a:lnTo>
                  <a:lnTo>
                    <a:pt x="41" y="19"/>
                  </a:lnTo>
                  <a:lnTo>
                    <a:pt x="29" y="8"/>
                  </a:lnTo>
                  <a:lnTo>
                    <a:pt x="19" y="2"/>
                  </a:lnTo>
                  <a:lnTo>
                    <a:pt x="10" y="1"/>
                  </a:lnTo>
                  <a:lnTo>
                    <a:pt x="2" y="0"/>
                  </a:lnTo>
                  <a:lnTo>
                    <a:pt x="0"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617" name="Freeform 437"/>
            <p:cNvSpPr>
              <a:spLocks/>
            </p:cNvSpPr>
            <p:nvPr/>
          </p:nvSpPr>
          <p:spPr bwMode="auto">
            <a:xfrm>
              <a:off x="1868" y="997"/>
              <a:ext cx="20" cy="21"/>
            </a:xfrm>
            <a:custGeom>
              <a:avLst/>
              <a:gdLst>
                <a:gd name="T0" fmla="*/ 2 w 20"/>
                <a:gd name="T1" fmla="*/ 0 h 21"/>
                <a:gd name="T2" fmla="*/ 0 w 20"/>
                <a:gd name="T3" fmla="*/ 20 h 21"/>
                <a:gd name="T4" fmla="*/ 19 w 20"/>
                <a:gd name="T5" fmla="*/ 6 h 21"/>
                <a:gd name="T6" fmla="*/ 2 w 20"/>
                <a:gd name="T7" fmla="*/ 0 h 21"/>
                <a:gd name="T8" fmla="*/ 0 60000 65536"/>
                <a:gd name="T9" fmla="*/ 0 60000 65536"/>
                <a:gd name="T10" fmla="*/ 0 60000 65536"/>
                <a:gd name="T11" fmla="*/ 0 60000 65536"/>
                <a:gd name="T12" fmla="*/ 0 w 20"/>
                <a:gd name="T13" fmla="*/ 0 h 21"/>
                <a:gd name="T14" fmla="*/ 20 w 20"/>
                <a:gd name="T15" fmla="*/ 21 h 21"/>
              </a:gdLst>
              <a:ahLst/>
              <a:cxnLst>
                <a:cxn ang="T8">
                  <a:pos x="T0" y="T1"/>
                </a:cxn>
                <a:cxn ang="T9">
                  <a:pos x="T2" y="T3"/>
                </a:cxn>
                <a:cxn ang="T10">
                  <a:pos x="T4" y="T5"/>
                </a:cxn>
                <a:cxn ang="T11">
                  <a:pos x="T6" y="T7"/>
                </a:cxn>
              </a:cxnLst>
              <a:rect l="T12" t="T13" r="T14" b="T15"/>
              <a:pathLst>
                <a:path w="20" h="21">
                  <a:moveTo>
                    <a:pt x="2" y="0"/>
                  </a:moveTo>
                  <a:lnTo>
                    <a:pt x="0" y="20"/>
                  </a:lnTo>
                  <a:lnTo>
                    <a:pt x="19" y="6"/>
                  </a:lnTo>
                  <a:lnTo>
                    <a:pt x="2"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618" name="Freeform 438"/>
            <p:cNvSpPr>
              <a:spLocks/>
            </p:cNvSpPr>
            <p:nvPr/>
          </p:nvSpPr>
          <p:spPr bwMode="auto">
            <a:xfrm>
              <a:off x="1973" y="965"/>
              <a:ext cx="20" cy="20"/>
            </a:xfrm>
            <a:custGeom>
              <a:avLst/>
              <a:gdLst>
                <a:gd name="T0" fmla="*/ 0 w 20"/>
                <a:gd name="T1" fmla="*/ 17 h 20"/>
                <a:gd name="T2" fmla="*/ 2 w 20"/>
                <a:gd name="T3" fmla="*/ 0 h 20"/>
                <a:gd name="T4" fmla="*/ 19 w 20"/>
                <a:gd name="T5" fmla="*/ 10 h 20"/>
                <a:gd name="T6" fmla="*/ 19 w 20"/>
                <a:gd name="T7" fmla="*/ 19 h 20"/>
                <a:gd name="T8" fmla="*/ 0 w 20"/>
                <a:gd name="T9" fmla="*/ 17 h 20"/>
                <a:gd name="T10" fmla="*/ 0 60000 65536"/>
                <a:gd name="T11" fmla="*/ 0 60000 65536"/>
                <a:gd name="T12" fmla="*/ 0 60000 65536"/>
                <a:gd name="T13" fmla="*/ 0 60000 65536"/>
                <a:gd name="T14" fmla="*/ 0 60000 65536"/>
                <a:gd name="T15" fmla="*/ 0 w 20"/>
                <a:gd name="T16" fmla="*/ 0 h 20"/>
                <a:gd name="T17" fmla="*/ 20 w 20"/>
                <a:gd name="T18" fmla="*/ 20 h 20"/>
              </a:gdLst>
              <a:ahLst/>
              <a:cxnLst>
                <a:cxn ang="T10">
                  <a:pos x="T0" y="T1"/>
                </a:cxn>
                <a:cxn ang="T11">
                  <a:pos x="T2" y="T3"/>
                </a:cxn>
                <a:cxn ang="T12">
                  <a:pos x="T4" y="T5"/>
                </a:cxn>
                <a:cxn ang="T13">
                  <a:pos x="T6" y="T7"/>
                </a:cxn>
                <a:cxn ang="T14">
                  <a:pos x="T8" y="T9"/>
                </a:cxn>
              </a:cxnLst>
              <a:rect l="T15" t="T16" r="T17" b="T18"/>
              <a:pathLst>
                <a:path w="20" h="20">
                  <a:moveTo>
                    <a:pt x="0" y="17"/>
                  </a:moveTo>
                  <a:lnTo>
                    <a:pt x="2" y="0"/>
                  </a:lnTo>
                  <a:lnTo>
                    <a:pt x="19" y="10"/>
                  </a:lnTo>
                  <a:lnTo>
                    <a:pt x="19" y="19"/>
                  </a:lnTo>
                  <a:lnTo>
                    <a:pt x="0" y="17"/>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619" name="Freeform 439"/>
            <p:cNvSpPr>
              <a:spLocks/>
            </p:cNvSpPr>
            <p:nvPr/>
          </p:nvSpPr>
          <p:spPr bwMode="auto">
            <a:xfrm>
              <a:off x="1985" y="966"/>
              <a:ext cx="20" cy="20"/>
            </a:xfrm>
            <a:custGeom>
              <a:avLst/>
              <a:gdLst>
                <a:gd name="T0" fmla="*/ 0 w 20"/>
                <a:gd name="T1" fmla="*/ 0 h 20"/>
                <a:gd name="T2" fmla="*/ 4 w 20"/>
                <a:gd name="T3" fmla="*/ 5 h 20"/>
                <a:gd name="T4" fmla="*/ 14 w 20"/>
                <a:gd name="T5" fmla="*/ 18 h 20"/>
                <a:gd name="T6" fmla="*/ 19 w 20"/>
                <a:gd name="T7" fmla="*/ 19 h 20"/>
                <a:gd name="T8" fmla="*/ 4 w 20"/>
                <a:gd name="T9" fmla="*/ 5 h 20"/>
                <a:gd name="T10" fmla="*/ 4 w 20"/>
                <a:gd name="T11" fmla="*/ 1 h 20"/>
                <a:gd name="T12" fmla="*/ 0 w 20"/>
                <a:gd name="T13" fmla="*/ 0 h 20"/>
                <a:gd name="T14" fmla="*/ 0 60000 65536"/>
                <a:gd name="T15" fmla="*/ 0 60000 65536"/>
                <a:gd name="T16" fmla="*/ 0 60000 65536"/>
                <a:gd name="T17" fmla="*/ 0 60000 65536"/>
                <a:gd name="T18" fmla="*/ 0 60000 65536"/>
                <a:gd name="T19" fmla="*/ 0 60000 65536"/>
                <a:gd name="T20" fmla="*/ 0 60000 65536"/>
                <a:gd name="T21" fmla="*/ 0 w 20"/>
                <a:gd name="T22" fmla="*/ 0 h 20"/>
                <a:gd name="T23" fmla="*/ 20 w 20"/>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0">
                  <a:moveTo>
                    <a:pt x="0" y="0"/>
                  </a:moveTo>
                  <a:lnTo>
                    <a:pt x="4" y="5"/>
                  </a:lnTo>
                  <a:lnTo>
                    <a:pt x="14" y="18"/>
                  </a:lnTo>
                  <a:lnTo>
                    <a:pt x="19" y="19"/>
                  </a:lnTo>
                  <a:lnTo>
                    <a:pt x="4" y="5"/>
                  </a:lnTo>
                  <a:lnTo>
                    <a:pt x="4" y="1"/>
                  </a:lnTo>
                  <a:lnTo>
                    <a:pt x="0"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620" name="Freeform 440"/>
            <p:cNvSpPr>
              <a:spLocks/>
            </p:cNvSpPr>
            <p:nvPr/>
          </p:nvSpPr>
          <p:spPr bwMode="auto">
            <a:xfrm>
              <a:off x="1759" y="962"/>
              <a:ext cx="20" cy="26"/>
            </a:xfrm>
            <a:custGeom>
              <a:avLst/>
              <a:gdLst>
                <a:gd name="T0" fmla="*/ 0 w 20"/>
                <a:gd name="T1" fmla="*/ 0 h 26"/>
                <a:gd name="T2" fmla="*/ 19 w 20"/>
                <a:gd name="T3" fmla="*/ 4 h 26"/>
                <a:gd name="T4" fmla="*/ 19 w 20"/>
                <a:gd name="T5" fmla="*/ 9 h 26"/>
                <a:gd name="T6" fmla="*/ 17 w 20"/>
                <a:gd name="T7" fmla="*/ 14 h 26"/>
                <a:gd name="T8" fmla="*/ 15 w 20"/>
                <a:gd name="T9" fmla="*/ 23 h 26"/>
                <a:gd name="T10" fmla="*/ 2 w 20"/>
                <a:gd name="T11" fmla="*/ 25 h 26"/>
                <a:gd name="T12" fmla="*/ 0 60000 65536"/>
                <a:gd name="T13" fmla="*/ 0 60000 65536"/>
                <a:gd name="T14" fmla="*/ 0 60000 65536"/>
                <a:gd name="T15" fmla="*/ 0 60000 65536"/>
                <a:gd name="T16" fmla="*/ 0 60000 65536"/>
                <a:gd name="T17" fmla="*/ 0 60000 65536"/>
                <a:gd name="T18" fmla="*/ 0 w 20"/>
                <a:gd name="T19" fmla="*/ 0 h 26"/>
                <a:gd name="T20" fmla="*/ 20 w 20"/>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0" h="26">
                  <a:moveTo>
                    <a:pt x="0" y="0"/>
                  </a:moveTo>
                  <a:lnTo>
                    <a:pt x="19" y="4"/>
                  </a:lnTo>
                  <a:lnTo>
                    <a:pt x="19" y="9"/>
                  </a:lnTo>
                  <a:lnTo>
                    <a:pt x="17" y="14"/>
                  </a:lnTo>
                  <a:lnTo>
                    <a:pt x="15" y="23"/>
                  </a:lnTo>
                  <a:lnTo>
                    <a:pt x="2" y="25"/>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21621" name="Freeform 441"/>
            <p:cNvSpPr>
              <a:spLocks/>
            </p:cNvSpPr>
            <p:nvPr/>
          </p:nvSpPr>
          <p:spPr bwMode="auto">
            <a:xfrm>
              <a:off x="1933" y="991"/>
              <a:ext cx="20" cy="21"/>
            </a:xfrm>
            <a:custGeom>
              <a:avLst/>
              <a:gdLst>
                <a:gd name="T0" fmla="*/ 0 w 20"/>
                <a:gd name="T1" fmla="*/ 20 h 21"/>
                <a:gd name="T2" fmla="*/ 11 w 20"/>
                <a:gd name="T3" fmla="*/ 15 h 21"/>
                <a:gd name="T4" fmla="*/ 19 w 20"/>
                <a:gd name="T5" fmla="*/ 3 h 21"/>
                <a:gd name="T6" fmla="*/ 12 w 20"/>
                <a:gd name="T7" fmla="*/ 0 h 21"/>
                <a:gd name="T8" fmla="*/ 0 w 20"/>
                <a:gd name="T9" fmla="*/ 20 h 21"/>
                <a:gd name="T10" fmla="*/ 0 60000 65536"/>
                <a:gd name="T11" fmla="*/ 0 60000 65536"/>
                <a:gd name="T12" fmla="*/ 0 60000 65536"/>
                <a:gd name="T13" fmla="*/ 0 60000 65536"/>
                <a:gd name="T14" fmla="*/ 0 60000 65536"/>
                <a:gd name="T15" fmla="*/ 0 w 20"/>
                <a:gd name="T16" fmla="*/ 0 h 21"/>
                <a:gd name="T17" fmla="*/ 20 w 20"/>
                <a:gd name="T18" fmla="*/ 21 h 21"/>
              </a:gdLst>
              <a:ahLst/>
              <a:cxnLst>
                <a:cxn ang="T10">
                  <a:pos x="T0" y="T1"/>
                </a:cxn>
                <a:cxn ang="T11">
                  <a:pos x="T2" y="T3"/>
                </a:cxn>
                <a:cxn ang="T12">
                  <a:pos x="T4" y="T5"/>
                </a:cxn>
                <a:cxn ang="T13">
                  <a:pos x="T6" y="T7"/>
                </a:cxn>
                <a:cxn ang="T14">
                  <a:pos x="T8" y="T9"/>
                </a:cxn>
              </a:cxnLst>
              <a:rect l="T15" t="T16" r="T17" b="T18"/>
              <a:pathLst>
                <a:path w="20" h="21">
                  <a:moveTo>
                    <a:pt x="0" y="20"/>
                  </a:moveTo>
                  <a:lnTo>
                    <a:pt x="11" y="15"/>
                  </a:lnTo>
                  <a:lnTo>
                    <a:pt x="19" y="3"/>
                  </a:lnTo>
                  <a:lnTo>
                    <a:pt x="12" y="0"/>
                  </a:lnTo>
                  <a:lnTo>
                    <a:pt x="0" y="2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622" name="Freeform 442"/>
            <p:cNvSpPr>
              <a:spLocks/>
            </p:cNvSpPr>
            <p:nvPr/>
          </p:nvSpPr>
          <p:spPr bwMode="auto">
            <a:xfrm>
              <a:off x="1922" y="996"/>
              <a:ext cx="49" cy="20"/>
            </a:xfrm>
            <a:custGeom>
              <a:avLst/>
              <a:gdLst>
                <a:gd name="T0" fmla="*/ 0 w 49"/>
                <a:gd name="T1" fmla="*/ 8 h 20"/>
                <a:gd name="T2" fmla="*/ 35 w 49"/>
                <a:gd name="T3" fmla="*/ 13 h 20"/>
                <a:gd name="T4" fmla="*/ 35 w 49"/>
                <a:gd name="T5" fmla="*/ 7 h 20"/>
                <a:gd name="T6" fmla="*/ 38 w 49"/>
                <a:gd name="T7" fmla="*/ 0 h 20"/>
                <a:gd name="T8" fmla="*/ 38 w 49"/>
                <a:gd name="T9" fmla="*/ 5 h 20"/>
                <a:gd name="T10" fmla="*/ 37 w 49"/>
                <a:gd name="T11" fmla="*/ 11 h 20"/>
                <a:gd name="T12" fmla="*/ 35 w 49"/>
                <a:gd name="T13" fmla="*/ 13 h 20"/>
                <a:gd name="T14" fmla="*/ 48 w 49"/>
                <a:gd name="T15" fmla="*/ 15 h 20"/>
                <a:gd name="T16" fmla="*/ 48 w 49"/>
                <a:gd name="T17" fmla="*/ 19 h 20"/>
                <a:gd name="T18" fmla="*/ 0 w 49"/>
                <a:gd name="T19" fmla="*/ 12 h 20"/>
                <a:gd name="T20" fmla="*/ 0 w 49"/>
                <a:gd name="T21" fmla="*/ 8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20"/>
                <a:gd name="T35" fmla="*/ 49 w 49"/>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20">
                  <a:moveTo>
                    <a:pt x="0" y="8"/>
                  </a:moveTo>
                  <a:lnTo>
                    <a:pt x="35" y="13"/>
                  </a:lnTo>
                  <a:lnTo>
                    <a:pt x="35" y="7"/>
                  </a:lnTo>
                  <a:lnTo>
                    <a:pt x="38" y="0"/>
                  </a:lnTo>
                  <a:lnTo>
                    <a:pt x="38" y="5"/>
                  </a:lnTo>
                  <a:lnTo>
                    <a:pt x="37" y="11"/>
                  </a:lnTo>
                  <a:lnTo>
                    <a:pt x="35" y="13"/>
                  </a:lnTo>
                  <a:lnTo>
                    <a:pt x="48" y="15"/>
                  </a:lnTo>
                  <a:lnTo>
                    <a:pt x="48" y="19"/>
                  </a:lnTo>
                  <a:lnTo>
                    <a:pt x="0" y="12"/>
                  </a:lnTo>
                  <a:lnTo>
                    <a:pt x="0" y="8"/>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623" name="Freeform 443"/>
            <p:cNvSpPr>
              <a:spLocks/>
            </p:cNvSpPr>
            <p:nvPr/>
          </p:nvSpPr>
          <p:spPr bwMode="auto">
            <a:xfrm>
              <a:off x="2054" y="1023"/>
              <a:ext cx="48" cy="20"/>
            </a:xfrm>
            <a:custGeom>
              <a:avLst/>
              <a:gdLst>
                <a:gd name="T0" fmla="*/ 47 w 48"/>
                <a:gd name="T1" fmla="*/ 5 h 20"/>
                <a:gd name="T2" fmla="*/ 7 w 48"/>
                <a:gd name="T3" fmla="*/ 0 h 20"/>
                <a:gd name="T4" fmla="*/ 0 w 48"/>
                <a:gd name="T5" fmla="*/ 19 h 20"/>
                <a:gd name="T6" fmla="*/ 0 60000 65536"/>
                <a:gd name="T7" fmla="*/ 0 60000 65536"/>
                <a:gd name="T8" fmla="*/ 0 60000 65536"/>
                <a:gd name="T9" fmla="*/ 0 w 48"/>
                <a:gd name="T10" fmla="*/ 0 h 20"/>
                <a:gd name="T11" fmla="*/ 48 w 48"/>
                <a:gd name="T12" fmla="*/ 20 h 20"/>
              </a:gdLst>
              <a:ahLst/>
              <a:cxnLst>
                <a:cxn ang="T6">
                  <a:pos x="T0" y="T1"/>
                </a:cxn>
                <a:cxn ang="T7">
                  <a:pos x="T2" y="T3"/>
                </a:cxn>
                <a:cxn ang="T8">
                  <a:pos x="T4" y="T5"/>
                </a:cxn>
              </a:cxnLst>
              <a:rect l="T9" t="T10" r="T11" b="T12"/>
              <a:pathLst>
                <a:path w="48" h="20">
                  <a:moveTo>
                    <a:pt x="47" y="5"/>
                  </a:moveTo>
                  <a:lnTo>
                    <a:pt x="7" y="0"/>
                  </a:lnTo>
                  <a:lnTo>
                    <a:pt x="0" y="19"/>
                  </a:lnTo>
                </a:path>
              </a:pathLst>
            </a:custGeom>
            <a:noFill/>
            <a:ln w="12700" cap="rnd" cmpd="sng">
              <a:solidFill>
                <a:srgbClr val="000000"/>
              </a:solidFill>
              <a:prstDash val="solid"/>
              <a:round/>
              <a:headEnd type="none" w="med" len="med"/>
              <a:tailEnd type="none" w="med" len="med"/>
            </a:ln>
          </p:spPr>
          <p:txBody>
            <a:bodyPr/>
            <a:lstStyle/>
            <a:p>
              <a:endParaRPr lang="en-US"/>
            </a:p>
          </p:txBody>
        </p:sp>
      </p:grpSp>
      <p:grpSp>
        <p:nvGrpSpPr>
          <p:cNvPr id="4121" name="Group 444"/>
          <p:cNvGrpSpPr>
            <a:grpSpLocks/>
          </p:cNvGrpSpPr>
          <p:nvPr/>
        </p:nvGrpSpPr>
        <p:grpSpPr bwMode="auto">
          <a:xfrm flipH="1">
            <a:off x="6175375" y="5976938"/>
            <a:ext cx="457200" cy="131762"/>
            <a:chOff x="1709" y="937"/>
            <a:chExt cx="461" cy="129"/>
          </a:xfrm>
        </p:grpSpPr>
        <p:sp>
          <p:nvSpPr>
            <p:cNvPr id="21536" name="Freeform 445"/>
            <p:cNvSpPr>
              <a:spLocks/>
            </p:cNvSpPr>
            <p:nvPr/>
          </p:nvSpPr>
          <p:spPr bwMode="auto">
            <a:xfrm>
              <a:off x="1713" y="954"/>
              <a:ext cx="456" cy="93"/>
            </a:xfrm>
            <a:custGeom>
              <a:avLst/>
              <a:gdLst>
                <a:gd name="T0" fmla="*/ 0 w 456"/>
                <a:gd name="T1" fmla="*/ 22 h 93"/>
                <a:gd name="T2" fmla="*/ 65 w 456"/>
                <a:gd name="T3" fmla="*/ 30 h 93"/>
                <a:gd name="T4" fmla="*/ 257 w 456"/>
                <a:gd name="T5" fmla="*/ 47 h 93"/>
                <a:gd name="T6" fmla="*/ 278 w 456"/>
                <a:gd name="T7" fmla="*/ 58 h 93"/>
                <a:gd name="T8" fmla="*/ 267 w 456"/>
                <a:gd name="T9" fmla="*/ 67 h 93"/>
                <a:gd name="T10" fmla="*/ 252 w 456"/>
                <a:gd name="T11" fmla="*/ 67 h 93"/>
                <a:gd name="T12" fmla="*/ 244 w 456"/>
                <a:gd name="T13" fmla="*/ 70 h 93"/>
                <a:gd name="T14" fmla="*/ 231 w 456"/>
                <a:gd name="T15" fmla="*/ 75 h 93"/>
                <a:gd name="T16" fmla="*/ 301 w 456"/>
                <a:gd name="T17" fmla="*/ 80 h 93"/>
                <a:gd name="T18" fmla="*/ 353 w 456"/>
                <a:gd name="T19" fmla="*/ 77 h 93"/>
                <a:gd name="T20" fmla="*/ 380 w 456"/>
                <a:gd name="T21" fmla="*/ 90 h 93"/>
                <a:gd name="T22" fmla="*/ 359 w 456"/>
                <a:gd name="T23" fmla="*/ 91 h 93"/>
                <a:gd name="T24" fmla="*/ 350 w 456"/>
                <a:gd name="T25" fmla="*/ 92 h 93"/>
                <a:gd name="T26" fmla="*/ 416 w 456"/>
                <a:gd name="T27" fmla="*/ 87 h 93"/>
                <a:gd name="T28" fmla="*/ 411 w 456"/>
                <a:gd name="T29" fmla="*/ 84 h 93"/>
                <a:gd name="T30" fmla="*/ 372 w 456"/>
                <a:gd name="T31" fmla="*/ 61 h 93"/>
                <a:gd name="T32" fmla="*/ 397 w 456"/>
                <a:gd name="T33" fmla="*/ 61 h 93"/>
                <a:gd name="T34" fmla="*/ 455 w 456"/>
                <a:gd name="T35" fmla="*/ 75 h 93"/>
                <a:gd name="T36" fmla="*/ 410 w 456"/>
                <a:gd name="T37" fmla="*/ 56 h 93"/>
                <a:gd name="T38" fmla="*/ 355 w 456"/>
                <a:gd name="T39" fmla="*/ 35 h 93"/>
                <a:gd name="T40" fmla="*/ 295 w 456"/>
                <a:gd name="T41" fmla="*/ 21 h 93"/>
                <a:gd name="T42" fmla="*/ 284 w 456"/>
                <a:gd name="T43" fmla="*/ 18 h 93"/>
                <a:gd name="T44" fmla="*/ 254 w 456"/>
                <a:gd name="T45" fmla="*/ 4 h 93"/>
                <a:gd name="T46" fmla="*/ 229 w 456"/>
                <a:gd name="T47" fmla="*/ 1 h 93"/>
                <a:gd name="T48" fmla="*/ 229 w 456"/>
                <a:gd name="T49" fmla="*/ 8 h 93"/>
                <a:gd name="T50" fmla="*/ 178 w 456"/>
                <a:gd name="T51" fmla="*/ 2 h 93"/>
                <a:gd name="T52" fmla="*/ 138 w 456"/>
                <a:gd name="T53" fmla="*/ 0 h 93"/>
                <a:gd name="T54" fmla="*/ 109 w 456"/>
                <a:gd name="T55" fmla="*/ 6 h 93"/>
                <a:gd name="T56" fmla="*/ 70 w 456"/>
                <a:gd name="T57" fmla="*/ 7 h 93"/>
                <a:gd name="T58" fmla="*/ 47 w 456"/>
                <a:gd name="T59" fmla="*/ 11 h 93"/>
                <a:gd name="T60" fmla="*/ 21 w 456"/>
                <a:gd name="T61" fmla="*/ 16 h 93"/>
                <a:gd name="T62" fmla="*/ 11 w 456"/>
                <a:gd name="T63" fmla="*/ 18 h 93"/>
                <a:gd name="T64" fmla="*/ 0 w 456"/>
                <a:gd name="T65" fmla="*/ 22 h 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6"/>
                <a:gd name="T100" fmla="*/ 0 h 93"/>
                <a:gd name="T101" fmla="*/ 456 w 456"/>
                <a:gd name="T102" fmla="*/ 93 h 9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6" h="93">
                  <a:moveTo>
                    <a:pt x="0" y="22"/>
                  </a:moveTo>
                  <a:lnTo>
                    <a:pt x="65" y="30"/>
                  </a:lnTo>
                  <a:lnTo>
                    <a:pt x="257" y="47"/>
                  </a:lnTo>
                  <a:lnTo>
                    <a:pt x="278" y="58"/>
                  </a:lnTo>
                  <a:lnTo>
                    <a:pt x="267" y="67"/>
                  </a:lnTo>
                  <a:lnTo>
                    <a:pt x="252" y="67"/>
                  </a:lnTo>
                  <a:lnTo>
                    <a:pt x="244" y="70"/>
                  </a:lnTo>
                  <a:lnTo>
                    <a:pt x="231" y="75"/>
                  </a:lnTo>
                  <a:lnTo>
                    <a:pt x="301" y="80"/>
                  </a:lnTo>
                  <a:lnTo>
                    <a:pt x="353" y="77"/>
                  </a:lnTo>
                  <a:lnTo>
                    <a:pt x="380" y="90"/>
                  </a:lnTo>
                  <a:lnTo>
                    <a:pt x="359" y="91"/>
                  </a:lnTo>
                  <a:lnTo>
                    <a:pt x="350" y="92"/>
                  </a:lnTo>
                  <a:lnTo>
                    <a:pt x="416" y="87"/>
                  </a:lnTo>
                  <a:lnTo>
                    <a:pt x="411" y="84"/>
                  </a:lnTo>
                  <a:lnTo>
                    <a:pt x="372" y="61"/>
                  </a:lnTo>
                  <a:lnTo>
                    <a:pt x="397" y="61"/>
                  </a:lnTo>
                  <a:lnTo>
                    <a:pt x="455" y="75"/>
                  </a:lnTo>
                  <a:lnTo>
                    <a:pt x="410" y="56"/>
                  </a:lnTo>
                  <a:lnTo>
                    <a:pt x="355" y="35"/>
                  </a:lnTo>
                  <a:lnTo>
                    <a:pt x="295" y="21"/>
                  </a:lnTo>
                  <a:lnTo>
                    <a:pt x="284" y="18"/>
                  </a:lnTo>
                  <a:lnTo>
                    <a:pt x="254" y="4"/>
                  </a:lnTo>
                  <a:lnTo>
                    <a:pt x="229" y="1"/>
                  </a:lnTo>
                  <a:lnTo>
                    <a:pt x="229" y="8"/>
                  </a:lnTo>
                  <a:lnTo>
                    <a:pt x="178" y="2"/>
                  </a:lnTo>
                  <a:lnTo>
                    <a:pt x="138" y="0"/>
                  </a:lnTo>
                  <a:lnTo>
                    <a:pt x="109" y="6"/>
                  </a:lnTo>
                  <a:lnTo>
                    <a:pt x="70" y="7"/>
                  </a:lnTo>
                  <a:lnTo>
                    <a:pt x="47" y="11"/>
                  </a:lnTo>
                  <a:lnTo>
                    <a:pt x="21" y="16"/>
                  </a:lnTo>
                  <a:lnTo>
                    <a:pt x="11" y="18"/>
                  </a:lnTo>
                  <a:lnTo>
                    <a:pt x="0" y="22"/>
                  </a:lnTo>
                </a:path>
              </a:pathLst>
            </a:custGeom>
            <a:solidFill>
              <a:srgbClr val="C0C0C0"/>
            </a:solidFill>
            <a:ln w="12700" cap="rnd" cmpd="sng">
              <a:solidFill>
                <a:srgbClr val="C0C0C0"/>
              </a:solidFill>
              <a:prstDash val="solid"/>
              <a:round/>
              <a:headEnd type="none" w="med" len="med"/>
              <a:tailEnd type="none" w="med" len="med"/>
            </a:ln>
          </p:spPr>
          <p:txBody>
            <a:bodyPr/>
            <a:lstStyle/>
            <a:p>
              <a:endParaRPr lang="en-US"/>
            </a:p>
          </p:txBody>
        </p:sp>
        <p:sp>
          <p:nvSpPr>
            <p:cNvPr id="21537" name="Freeform 446"/>
            <p:cNvSpPr>
              <a:spLocks/>
            </p:cNvSpPr>
            <p:nvPr/>
          </p:nvSpPr>
          <p:spPr bwMode="auto">
            <a:xfrm>
              <a:off x="2071" y="1025"/>
              <a:ext cx="34" cy="20"/>
            </a:xfrm>
            <a:custGeom>
              <a:avLst/>
              <a:gdLst>
                <a:gd name="T0" fmla="*/ 0 w 34"/>
                <a:gd name="T1" fmla="*/ 2 h 20"/>
                <a:gd name="T2" fmla="*/ 10 w 34"/>
                <a:gd name="T3" fmla="*/ 19 h 20"/>
                <a:gd name="T4" fmla="*/ 33 w 34"/>
                <a:gd name="T5" fmla="*/ 17 h 20"/>
                <a:gd name="T6" fmla="*/ 29 w 34"/>
                <a:gd name="T7" fmla="*/ 0 h 20"/>
                <a:gd name="T8" fmla="*/ 0 w 34"/>
                <a:gd name="T9" fmla="*/ 2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0" y="2"/>
                  </a:moveTo>
                  <a:lnTo>
                    <a:pt x="10" y="19"/>
                  </a:lnTo>
                  <a:lnTo>
                    <a:pt x="33" y="17"/>
                  </a:lnTo>
                  <a:lnTo>
                    <a:pt x="29" y="0"/>
                  </a:lnTo>
                  <a:lnTo>
                    <a:pt x="0" y="2"/>
                  </a:lnTo>
                </a:path>
              </a:pathLst>
            </a:custGeom>
            <a:solidFill>
              <a:srgbClr val="505050"/>
            </a:solidFill>
            <a:ln w="12700" cap="rnd" cmpd="sng">
              <a:solidFill>
                <a:srgbClr val="505050"/>
              </a:solidFill>
              <a:prstDash val="solid"/>
              <a:round/>
              <a:headEnd type="none" w="med" len="med"/>
              <a:tailEnd type="none" w="med" len="med"/>
            </a:ln>
          </p:spPr>
          <p:txBody>
            <a:bodyPr/>
            <a:lstStyle/>
            <a:p>
              <a:endParaRPr lang="en-US"/>
            </a:p>
          </p:txBody>
        </p:sp>
        <p:sp>
          <p:nvSpPr>
            <p:cNvPr id="21538" name="Freeform 447"/>
            <p:cNvSpPr>
              <a:spLocks/>
            </p:cNvSpPr>
            <p:nvPr/>
          </p:nvSpPr>
          <p:spPr bwMode="auto">
            <a:xfrm>
              <a:off x="1995" y="1001"/>
              <a:ext cx="60" cy="22"/>
            </a:xfrm>
            <a:custGeom>
              <a:avLst/>
              <a:gdLst>
                <a:gd name="T0" fmla="*/ 0 w 60"/>
                <a:gd name="T1" fmla="*/ 0 h 22"/>
                <a:gd name="T2" fmla="*/ 55 w 60"/>
                <a:gd name="T3" fmla="*/ 21 h 22"/>
                <a:gd name="T4" fmla="*/ 59 w 60"/>
                <a:gd name="T5" fmla="*/ 21 h 22"/>
                <a:gd name="T6" fmla="*/ 6 w 60"/>
                <a:gd name="T7" fmla="*/ 0 h 22"/>
                <a:gd name="T8" fmla="*/ 0 w 60"/>
                <a:gd name="T9" fmla="*/ 0 h 22"/>
                <a:gd name="T10" fmla="*/ 0 60000 65536"/>
                <a:gd name="T11" fmla="*/ 0 60000 65536"/>
                <a:gd name="T12" fmla="*/ 0 60000 65536"/>
                <a:gd name="T13" fmla="*/ 0 60000 65536"/>
                <a:gd name="T14" fmla="*/ 0 60000 65536"/>
                <a:gd name="T15" fmla="*/ 0 w 60"/>
                <a:gd name="T16" fmla="*/ 0 h 22"/>
                <a:gd name="T17" fmla="*/ 60 w 60"/>
                <a:gd name="T18" fmla="*/ 22 h 22"/>
              </a:gdLst>
              <a:ahLst/>
              <a:cxnLst>
                <a:cxn ang="T10">
                  <a:pos x="T0" y="T1"/>
                </a:cxn>
                <a:cxn ang="T11">
                  <a:pos x="T2" y="T3"/>
                </a:cxn>
                <a:cxn ang="T12">
                  <a:pos x="T4" y="T5"/>
                </a:cxn>
                <a:cxn ang="T13">
                  <a:pos x="T6" y="T7"/>
                </a:cxn>
                <a:cxn ang="T14">
                  <a:pos x="T8" y="T9"/>
                </a:cxn>
              </a:cxnLst>
              <a:rect l="T15" t="T16" r="T17" b="T18"/>
              <a:pathLst>
                <a:path w="60" h="22">
                  <a:moveTo>
                    <a:pt x="0" y="0"/>
                  </a:moveTo>
                  <a:lnTo>
                    <a:pt x="55" y="21"/>
                  </a:lnTo>
                  <a:lnTo>
                    <a:pt x="59" y="21"/>
                  </a:lnTo>
                  <a:lnTo>
                    <a:pt x="6" y="0"/>
                  </a:lnTo>
                  <a:lnTo>
                    <a:pt x="0" y="0"/>
                  </a:lnTo>
                </a:path>
              </a:pathLst>
            </a:custGeom>
            <a:solidFill>
              <a:srgbClr val="505050"/>
            </a:solidFill>
            <a:ln w="12700" cap="rnd" cmpd="sng">
              <a:solidFill>
                <a:srgbClr val="505050"/>
              </a:solidFill>
              <a:prstDash val="solid"/>
              <a:round/>
              <a:headEnd type="none" w="med" len="med"/>
              <a:tailEnd type="none" w="med" len="med"/>
            </a:ln>
          </p:spPr>
          <p:txBody>
            <a:bodyPr/>
            <a:lstStyle/>
            <a:p>
              <a:endParaRPr lang="en-US"/>
            </a:p>
          </p:txBody>
        </p:sp>
        <p:sp>
          <p:nvSpPr>
            <p:cNvPr id="21539" name="Freeform 448"/>
            <p:cNvSpPr>
              <a:spLocks/>
            </p:cNvSpPr>
            <p:nvPr/>
          </p:nvSpPr>
          <p:spPr bwMode="auto">
            <a:xfrm>
              <a:off x="2064" y="1041"/>
              <a:ext cx="70" cy="20"/>
            </a:xfrm>
            <a:custGeom>
              <a:avLst/>
              <a:gdLst>
                <a:gd name="T0" fmla="*/ 0 w 70"/>
                <a:gd name="T1" fmla="*/ 19 h 20"/>
                <a:gd name="T2" fmla="*/ 12 w 70"/>
                <a:gd name="T3" fmla="*/ 15 h 20"/>
                <a:gd name="T4" fmla="*/ 69 w 70"/>
                <a:gd name="T5" fmla="*/ 0 h 20"/>
                <a:gd name="T6" fmla="*/ 67 w 70"/>
                <a:gd name="T7" fmla="*/ 12 h 20"/>
                <a:gd name="T8" fmla="*/ 0 w 70"/>
                <a:gd name="T9" fmla="*/ 19 h 20"/>
                <a:gd name="T10" fmla="*/ 0 60000 65536"/>
                <a:gd name="T11" fmla="*/ 0 60000 65536"/>
                <a:gd name="T12" fmla="*/ 0 60000 65536"/>
                <a:gd name="T13" fmla="*/ 0 60000 65536"/>
                <a:gd name="T14" fmla="*/ 0 60000 65536"/>
                <a:gd name="T15" fmla="*/ 0 w 70"/>
                <a:gd name="T16" fmla="*/ 0 h 20"/>
                <a:gd name="T17" fmla="*/ 70 w 70"/>
                <a:gd name="T18" fmla="*/ 20 h 20"/>
              </a:gdLst>
              <a:ahLst/>
              <a:cxnLst>
                <a:cxn ang="T10">
                  <a:pos x="T0" y="T1"/>
                </a:cxn>
                <a:cxn ang="T11">
                  <a:pos x="T2" y="T3"/>
                </a:cxn>
                <a:cxn ang="T12">
                  <a:pos x="T4" y="T5"/>
                </a:cxn>
                <a:cxn ang="T13">
                  <a:pos x="T6" y="T7"/>
                </a:cxn>
                <a:cxn ang="T14">
                  <a:pos x="T8" y="T9"/>
                </a:cxn>
              </a:cxnLst>
              <a:rect l="T15" t="T16" r="T17" b="T18"/>
              <a:pathLst>
                <a:path w="70" h="20">
                  <a:moveTo>
                    <a:pt x="0" y="19"/>
                  </a:moveTo>
                  <a:lnTo>
                    <a:pt x="12" y="15"/>
                  </a:lnTo>
                  <a:lnTo>
                    <a:pt x="69" y="0"/>
                  </a:lnTo>
                  <a:lnTo>
                    <a:pt x="67" y="12"/>
                  </a:lnTo>
                  <a:lnTo>
                    <a:pt x="0" y="19"/>
                  </a:lnTo>
                </a:path>
              </a:pathLst>
            </a:custGeom>
            <a:solidFill>
              <a:srgbClr val="505050"/>
            </a:solidFill>
            <a:ln w="12700" cap="rnd" cmpd="sng">
              <a:solidFill>
                <a:srgbClr val="505050"/>
              </a:solidFill>
              <a:prstDash val="solid"/>
              <a:round/>
              <a:headEnd type="none" w="med" len="med"/>
              <a:tailEnd type="none" w="med" len="med"/>
            </a:ln>
          </p:spPr>
          <p:txBody>
            <a:bodyPr/>
            <a:lstStyle/>
            <a:p>
              <a:endParaRPr lang="en-US"/>
            </a:p>
          </p:txBody>
        </p:sp>
        <p:sp>
          <p:nvSpPr>
            <p:cNvPr id="21540" name="Freeform 449"/>
            <p:cNvSpPr>
              <a:spLocks/>
            </p:cNvSpPr>
            <p:nvPr/>
          </p:nvSpPr>
          <p:spPr bwMode="auto">
            <a:xfrm>
              <a:off x="1945" y="1022"/>
              <a:ext cx="63" cy="20"/>
            </a:xfrm>
            <a:custGeom>
              <a:avLst/>
              <a:gdLst>
                <a:gd name="T0" fmla="*/ 0 w 63"/>
                <a:gd name="T1" fmla="*/ 19 h 20"/>
                <a:gd name="T2" fmla="*/ 17 w 63"/>
                <a:gd name="T3" fmla="*/ 13 h 20"/>
                <a:gd name="T4" fmla="*/ 33 w 63"/>
                <a:gd name="T5" fmla="*/ 7 h 20"/>
                <a:gd name="T6" fmla="*/ 46 w 63"/>
                <a:gd name="T7" fmla="*/ 1 h 20"/>
                <a:gd name="T8" fmla="*/ 62 w 63"/>
                <a:gd name="T9" fmla="*/ 0 h 20"/>
                <a:gd name="T10" fmla="*/ 61 w 63"/>
                <a:gd name="T11" fmla="*/ 14 h 20"/>
                <a:gd name="T12" fmla="*/ 0 w 63"/>
                <a:gd name="T13" fmla="*/ 19 h 20"/>
                <a:gd name="T14" fmla="*/ 0 60000 65536"/>
                <a:gd name="T15" fmla="*/ 0 60000 65536"/>
                <a:gd name="T16" fmla="*/ 0 60000 65536"/>
                <a:gd name="T17" fmla="*/ 0 60000 65536"/>
                <a:gd name="T18" fmla="*/ 0 60000 65536"/>
                <a:gd name="T19" fmla="*/ 0 60000 65536"/>
                <a:gd name="T20" fmla="*/ 0 60000 65536"/>
                <a:gd name="T21" fmla="*/ 0 w 63"/>
                <a:gd name="T22" fmla="*/ 0 h 20"/>
                <a:gd name="T23" fmla="*/ 63 w 63"/>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20">
                  <a:moveTo>
                    <a:pt x="0" y="19"/>
                  </a:moveTo>
                  <a:lnTo>
                    <a:pt x="17" y="13"/>
                  </a:lnTo>
                  <a:lnTo>
                    <a:pt x="33" y="7"/>
                  </a:lnTo>
                  <a:lnTo>
                    <a:pt x="46" y="1"/>
                  </a:lnTo>
                  <a:lnTo>
                    <a:pt x="62" y="0"/>
                  </a:lnTo>
                  <a:lnTo>
                    <a:pt x="61" y="14"/>
                  </a:lnTo>
                  <a:lnTo>
                    <a:pt x="0" y="19"/>
                  </a:lnTo>
                </a:path>
              </a:pathLst>
            </a:custGeom>
            <a:solidFill>
              <a:srgbClr val="505050"/>
            </a:solidFill>
            <a:ln w="12700" cap="rnd" cmpd="sng">
              <a:solidFill>
                <a:srgbClr val="505050"/>
              </a:solidFill>
              <a:prstDash val="solid"/>
              <a:round/>
              <a:headEnd type="none" w="med" len="med"/>
              <a:tailEnd type="none" w="med" len="med"/>
            </a:ln>
          </p:spPr>
          <p:txBody>
            <a:bodyPr/>
            <a:lstStyle/>
            <a:p>
              <a:endParaRPr lang="en-US"/>
            </a:p>
          </p:txBody>
        </p:sp>
        <p:sp>
          <p:nvSpPr>
            <p:cNvPr id="21541" name="Freeform 450"/>
            <p:cNvSpPr>
              <a:spLocks/>
            </p:cNvSpPr>
            <p:nvPr/>
          </p:nvSpPr>
          <p:spPr bwMode="auto">
            <a:xfrm>
              <a:off x="1710" y="971"/>
              <a:ext cx="255" cy="32"/>
            </a:xfrm>
            <a:custGeom>
              <a:avLst/>
              <a:gdLst>
                <a:gd name="T0" fmla="*/ 0 w 255"/>
                <a:gd name="T1" fmla="*/ 5 h 32"/>
                <a:gd name="T2" fmla="*/ 16 w 255"/>
                <a:gd name="T3" fmla="*/ 10 h 32"/>
                <a:gd name="T4" fmla="*/ 42 w 255"/>
                <a:gd name="T5" fmla="*/ 14 h 32"/>
                <a:gd name="T6" fmla="*/ 74 w 255"/>
                <a:gd name="T7" fmla="*/ 17 h 32"/>
                <a:gd name="T8" fmla="*/ 135 w 255"/>
                <a:gd name="T9" fmla="*/ 21 h 32"/>
                <a:gd name="T10" fmla="*/ 248 w 255"/>
                <a:gd name="T11" fmla="*/ 31 h 32"/>
                <a:gd name="T12" fmla="*/ 254 w 255"/>
                <a:gd name="T13" fmla="*/ 27 h 32"/>
                <a:gd name="T14" fmla="*/ 250 w 255"/>
                <a:gd name="T15" fmla="*/ 23 h 32"/>
                <a:gd name="T16" fmla="*/ 150 w 255"/>
                <a:gd name="T17" fmla="*/ 5 h 32"/>
                <a:gd name="T18" fmla="*/ 79 w 255"/>
                <a:gd name="T19" fmla="*/ 0 h 32"/>
                <a:gd name="T20" fmla="*/ 30 w 255"/>
                <a:gd name="T21" fmla="*/ 2 h 32"/>
                <a:gd name="T22" fmla="*/ 0 w 255"/>
                <a:gd name="T23" fmla="*/ 5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5"/>
                <a:gd name="T37" fmla="*/ 0 h 32"/>
                <a:gd name="T38" fmla="*/ 255 w 255"/>
                <a:gd name="T39" fmla="*/ 32 h 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5" h="32">
                  <a:moveTo>
                    <a:pt x="0" y="5"/>
                  </a:moveTo>
                  <a:lnTo>
                    <a:pt x="16" y="10"/>
                  </a:lnTo>
                  <a:lnTo>
                    <a:pt x="42" y="14"/>
                  </a:lnTo>
                  <a:lnTo>
                    <a:pt x="74" y="17"/>
                  </a:lnTo>
                  <a:lnTo>
                    <a:pt x="135" y="21"/>
                  </a:lnTo>
                  <a:lnTo>
                    <a:pt x="248" y="31"/>
                  </a:lnTo>
                  <a:lnTo>
                    <a:pt x="254" y="27"/>
                  </a:lnTo>
                  <a:lnTo>
                    <a:pt x="250" y="23"/>
                  </a:lnTo>
                  <a:lnTo>
                    <a:pt x="150" y="5"/>
                  </a:lnTo>
                  <a:lnTo>
                    <a:pt x="79" y="0"/>
                  </a:lnTo>
                  <a:lnTo>
                    <a:pt x="30" y="2"/>
                  </a:lnTo>
                  <a:lnTo>
                    <a:pt x="0" y="5"/>
                  </a:lnTo>
                </a:path>
              </a:pathLst>
            </a:custGeom>
            <a:solidFill>
              <a:srgbClr val="505050"/>
            </a:solidFill>
            <a:ln w="12700" cap="rnd" cmpd="sng">
              <a:solidFill>
                <a:srgbClr val="505050"/>
              </a:solidFill>
              <a:prstDash val="solid"/>
              <a:round/>
              <a:headEnd type="none" w="med" len="med"/>
              <a:tailEnd type="none" w="med" len="med"/>
            </a:ln>
          </p:spPr>
          <p:txBody>
            <a:bodyPr/>
            <a:lstStyle/>
            <a:p>
              <a:endParaRPr lang="en-US"/>
            </a:p>
          </p:txBody>
        </p:sp>
        <p:sp>
          <p:nvSpPr>
            <p:cNvPr id="21542" name="Freeform 451"/>
            <p:cNvSpPr>
              <a:spLocks/>
            </p:cNvSpPr>
            <p:nvPr/>
          </p:nvSpPr>
          <p:spPr bwMode="auto">
            <a:xfrm>
              <a:off x="1713" y="960"/>
              <a:ext cx="456" cy="70"/>
            </a:xfrm>
            <a:custGeom>
              <a:avLst/>
              <a:gdLst>
                <a:gd name="T0" fmla="*/ 0 w 456"/>
                <a:gd name="T1" fmla="*/ 16 h 70"/>
                <a:gd name="T2" fmla="*/ 28 w 456"/>
                <a:gd name="T3" fmla="*/ 11 h 70"/>
                <a:gd name="T4" fmla="*/ 53 w 456"/>
                <a:gd name="T5" fmla="*/ 7 h 70"/>
                <a:gd name="T6" fmla="*/ 76 w 456"/>
                <a:gd name="T7" fmla="*/ 5 h 70"/>
                <a:gd name="T8" fmla="*/ 102 w 456"/>
                <a:gd name="T9" fmla="*/ 2 h 70"/>
                <a:gd name="T10" fmla="*/ 109 w 456"/>
                <a:gd name="T11" fmla="*/ 0 h 70"/>
                <a:gd name="T12" fmla="*/ 196 w 456"/>
                <a:gd name="T13" fmla="*/ 0 h 70"/>
                <a:gd name="T14" fmla="*/ 196 w 456"/>
                <a:gd name="T15" fmla="*/ 2 h 70"/>
                <a:gd name="T16" fmla="*/ 228 w 456"/>
                <a:gd name="T17" fmla="*/ 5 h 70"/>
                <a:gd name="T18" fmla="*/ 273 w 456"/>
                <a:gd name="T19" fmla="*/ 11 h 70"/>
                <a:gd name="T20" fmla="*/ 307 w 456"/>
                <a:gd name="T21" fmla="*/ 19 h 70"/>
                <a:gd name="T22" fmla="*/ 351 w 456"/>
                <a:gd name="T23" fmla="*/ 27 h 70"/>
                <a:gd name="T24" fmla="*/ 386 w 456"/>
                <a:gd name="T25" fmla="*/ 38 h 70"/>
                <a:gd name="T26" fmla="*/ 408 w 456"/>
                <a:gd name="T27" fmla="*/ 42 h 70"/>
                <a:gd name="T28" fmla="*/ 410 w 456"/>
                <a:gd name="T29" fmla="*/ 47 h 70"/>
                <a:gd name="T30" fmla="*/ 402 w 456"/>
                <a:gd name="T31" fmla="*/ 50 h 70"/>
                <a:gd name="T32" fmla="*/ 455 w 456"/>
                <a:gd name="T33" fmla="*/ 69 h 70"/>
                <a:gd name="T34" fmla="*/ 391 w 456"/>
                <a:gd name="T35" fmla="*/ 54 h 70"/>
                <a:gd name="T36" fmla="*/ 374 w 456"/>
                <a:gd name="T37" fmla="*/ 54 h 70"/>
                <a:gd name="T38" fmla="*/ 369 w 456"/>
                <a:gd name="T39" fmla="*/ 52 h 70"/>
                <a:gd name="T40" fmla="*/ 353 w 456"/>
                <a:gd name="T41" fmla="*/ 41 h 70"/>
                <a:gd name="T42" fmla="*/ 342 w 456"/>
                <a:gd name="T43" fmla="*/ 41 h 70"/>
                <a:gd name="T44" fmla="*/ 272 w 456"/>
                <a:gd name="T45" fmla="*/ 41 h 70"/>
                <a:gd name="T46" fmla="*/ 284 w 456"/>
                <a:gd name="T47" fmla="*/ 48 h 70"/>
                <a:gd name="T48" fmla="*/ 284 w 456"/>
                <a:gd name="T49" fmla="*/ 56 h 70"/>
                <a:gd name="T50" fmla="*/ 257 w 456"/>
                <a:gd name="T51" fmla="*/ 54 h 70"/>
                <a:gd name="T52" fmla="*/ 257 w 456"/>
                <a:gd name="T53" fmla="*/ 46 h 70"/>
                <a:gd name="T54" fmla="*/ 243 w 456"/>
                <a:gd name="T55" fmla="*/ 44 h 70"/>
                <a:gd name="T56" fmla="*/ 247 w 456"/>
                <a:gd name="T57" fmla="*/ 41 h 70"/>
                <a:gd name="T58" fmla="*/ 247 w 456"/>
                <a:gd name="T59" fmla="*/ 35 h 70"/>
                <a:gd name="T60" fmla="*/ 238 w 456"/>
                <a:gd name="T61" fmla="*/ 34 h 70"/>
                <a:gd name="T62" fmla="*/ 219 w 456"/>
                <a:gd name="T63" fmla="*/ 33 h 70"/>
                <a:gd name="T64" fmla="*/ 191 w 456"/>
                <a:gd name="T65" fmla="*/ 27 h 70"/>
                <a:gd name="T66" fmla="*/ 159 w 456"/>
                <a:gd name="T67" fmla="*/ 18 h 70"/>
                <a:gd name="T68" fmla="*/ 123 w 456"/>
                <a:gd name="T69" fmla="*/ 15 h 70"/>
                <a:gd name="T70" fmla="*/ 117 w 456"/>
                <a:gd name="T71" fmla="*/ 15 h 70"/>
                <a:gd name="T72" fmla="*/ 143 w 456"/>
                <a:gd name="T73" fmla="*/ 13 h 70"/>
                <a:gd name="T74" fmla="*/ 169 w 456"/>
                <a:gd name="T75" fmla="*/ 16 h 70"/>
                <a:gd name="T76" fmla="*/ 197 w 456"/>
                <a:gd name="T77" fmla="*/ 23 h 70"/>
                <a:gd name="T78" fmla="*/ 238 w 456"/>
                <a:gd name="T79" fmla="*/ 30 h 70"/>
                <a:gd name="T80" fmla="*/ 264 w 456"/>
                <a:gd name="T81" fmla="*/ 30 h 70"/>
                <a:gd name="T82" fmla="*/ 287 w 456"/>
                <a:gd name="T83" fmla="*/ 30 h 70"/>
                <a:gd name="T84" fmla="*/ 335 w 456"/>
                <a:gd name="T85" fmla="*/ 34 h 70"/>
                <a:gd name="T86" fmla="*/ 339 w 456"/>
                <a:gd name="T87" fmla="*/ 31 h 70"/>
                <a:gd name="T88" fmla="*/ 341 w 456"/>
                <a:gd name="T89" fmla="*/ 30 h 70"/>
                <a:gd name="T90" fmla="*/ 329 w 456"/>
                <a:gd name="T91" fmla="*/ 27 h 70"/>
                <a:gd name="T92" fmla="*/ 288 w 456"/>
                <a:gd name="T93" fmla="*/ 19 h 70"/>
                <a:gd name="T94" fmla="*/ 208 w 456"/>
                <a:gd name="T95" fmla="*/ 7 h 70"/>
                <a:gd name="T96" fmla="*/ 140 w 456"/>
                <a:gd name="T97" fmla="*/ 7 h 70"/>
                <a:gd name="T98" fmla="*/ 81 w 456"/>
                <a:gd name="T99" fmla="*/ 7 h 70"/>
                <a:gd name="T100" fmla="*/ 34 w 456"/>
                <a:gd name="T101" fmla="*/ 13 h 70"/>
                <a:gd name="T102" fmla="*/ 0 w 456"/>
                <a:gd name="T103" fmla="*/ 16 h 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56"/>
                <a:gd name="T157" fmla="*/ 0 h 70"/>
                <a:gd name="T158" fmla="*/ 456 w 456"/>
                <a:gd name="T159" fmla="*/ 70 h 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56" h="70">
                  <a:moveTo>
                    <a:pt x="0" y="16"/>
                  </a:moveTo>
                  <a:lnTo>
                    <a:pt x="28" y="11"/>
                  </a:lnTo>
                  <a:lnTo>
                    <a:pt x="53" y="7"/>
                  </a:lnTo>
                  <a:lnTo>
                    <a:pt x="76" y="5"/>
                  </a:lnTo>
                  <a:lnTo>
                    <a:pt x="102" y="2"/>
                  </a:lnTo>
                  <a:lnTo>
                    <a:pt x="109" y="0"/>
                  </a:lnTo>
                  <a:lnTo>
                    <a:pt x="196" y="0"/>
                  </a:lnTo>
                  <a:lnTo>
                    <a:pt x="196" y="2"/>
                  </a:lnTo>
                  <a:lnTo>
                    <a:pt x="228" y="5"/>
                  </a:lnTo>
                  <a:lnTo>
                    <a:pt x="273" y="11"/>
                  </a:lnTo>
                  <a:lnTo>
                    <a:pt x="307" y="19"/>
                  </a:lnTo>
                  <a:lnTo>
                    <a:pt x="351" y="27"/>
                  </a:lnTo>
                  <a:lnTo>
                    <a:pt x="386" y="38"/>
                  </a:lnTo>
                  <a:lnTo>
                    <a:pt x="408" y="42"/>
                  </a:lnTo>
                  <a:lnTo>
                    <a:pt x="410" y="47"/>
                  </a:lnTo>
                  <a:lnTo>
                    <a:pt x="402" y="50"/>
                  </a:lnTo>
                  <a:lnTo>
                    <a:pt x="455" y="69"/>
                  </a:lnTo>
                  <a:lnTo>
                    <a:pt x="391" y="54"/>
                  </a:lnTo>
                  <a:lnTo>
                    <a:pt x="374" y="54"/>
                  </a:lnTo>
                  <a:lnTo>
                    <a:pt x="369" y="52"/>
                  </a:lnTo>
                  <a:lnTo>
                    <a:pt x="353" y="41"/>
                  </a:lnTo>
                  <a:lnTo>
                    <a:pt x="342" y="41"/>
                  </a:lnTo>
                  <a:lnTo>
                    <a:pt x="272" y="41"/>
                  </a:lnTo>
                  <a:lnTo>
                    <a:pt x="284" y="48"/>
                  </a:lnTo>
                  <a:lnTo>
                    <a:pt x="284" y="56"/>
                  </a:lnTo>
                  <a:lnTo>
                    <a:pt x="257" y="54"/>
                  </a:lnTo>
                  <a:lnTo>
                    <a:pt x="257" y="46"/>
                  </a:lnTo>
                  <a:lnTo>
                    <a:pt x="243" y="44"/>
                  </a:lnTo>
                  <a:lnTo>
                    <a:pt x="247" y="41"/>
                  </a:lnTo>
                  <a:lnTo>
                    <a:pt x="247" y="35"/>
                  </a:lnTo>
                  <a:lnTo>
                    <a:pt x="238" y="34"/>
                  </a:lnTo>
                  <a:lnTo>
                    <a:pt x="219" y="33"/>
                  </a:lnTo>
                  <a:lnTo>
                    <a:pt x="191" y="27"/>
                  </a:lnTo>
                  <a:lnTo>
                    <a:pt x="159" y="18"/>
                  </a:lnTo>
                  <a:lnTo>
                    <a:pt x="123" y="15"/>
                  </a:lnTo>
                  <a:lnTo>
                    <a:pt x="117" y="15"/>
                  </a:lnTo>
                  <a:lnTo>
                    <a:pt x="143" y="13"/>
                  </a:lnTo>
                  <a:lnTo>
                    <a:pt x="169" y="16"/>
                  </a:lnTo>
                  <a:lnTo>
                    <a:pt x="197" y="23"/>
                  </a:lnTo>
                  <a:lnTo>
                    <a:pt x="238" y="30"/>
                  </a:lnTo>
                  <a:lnTo>
                    <a:pt x="264" y="30"/>
                  </a:lnTo>
                  <a:lnTo>
                    <a:pt x="287" y="30"/>
                  </a:lnTo>
                  <a:lnTo>
                    <a:pt x="335" y="34"/>
                  </a:lnTo>
                  <a:lnTo>
                    <a:pt x="339" y="31"/>
                  </a:lnTo>
                  <a:lnTo>
                    <a:pt x="341" y="30"/>
                  </a:lnTo>
                  <a:lnTo>
                    <a:pt x="329" y="27"/>
                  </a:lnTo>
                  <a:lnTo>
                    <a:pt x="288" y="19"/>
                  </a:lnTo>
                  <a:lnTo>
                    <a:pt x="208" y="7"/>
                  </a:lnTo>
                  <a:lnTo>
                    <a:pt x="140" y="7"/>
                  </a:lnTo>
                  <a:lnTo>
                    <a:pt x="81" y="7"/>
                  </a:lnTo>
                  <a:lnTo>
                    <a:pt x="34" y="13"/>
                  </a:lnTo>
                  <a:lnTo>
                    <a:pt x="0" y="16"/>
                  </a:lnTo>
                </a:path>
              </a:pathLst>
            </a:custGeom>
            <a:solidFill>
              <a:srgbClr val="505050"/>
            </a:solidFill>
            <a:ln w="12700" cap="rnd" cmpd="sng">
              <a:solidFill>
                <a:srgbClr val="505050"/>
              </a:solidFill>
              <a:prstDash val="solid"/>
              <a:round/>
              <a:headEnd type="none" w="med" len="med"/>
              <a:tailEnd type="none" w="med" len="med"/>
            </a:ln>
          </p:spPr>
          <p:txBody>
            <a:bodyPr/>
            <a:lstStyle/>
            <a:p>
              <a:endParaRPr lang="en-US"/>
            </a:p>
          </p:txBody>
        </p:sp>
        <p:sp>
          <p:nvSpPr>
            <p:cNvPr id="21543" name="Freeform 452"/>
            <p:cNvSpPr>
              <a:spLocks/>
            </p:cNvSpPr>
            <p:nvPr/>
          </p:nvSpPr>
          <p:spPr bwMode="auto">
            <a:xfrm>
              <a:off x="1829" y="949"/>
              <a:ext cx="83" cy="20"/>
            </a:xfrm>
            <a:custGeom>
              <a:avLst/>
              <a:gdLst>
                <a:gd name="T0" fmla="*/ 0 w 83"/>
                <a:gd name="T1" fmla="*/ 10 h 20"/>
                <a:gd name="T2" fmla="*/ 5 w 83"/>
                <a:gd name="T3" fmla="*/ 7 h 20"/>
                <a:gd name="T4" fmla="*/ 13 w 83"/>
                <a:gd name="T5" fmla="*/ 5 h 20"/>
                <a:gd name="T6" fmla="*/ 21 w 83"/>
                <a:gd name="T7" fmla="*/ 2 h 20"/>
                <a:gd name="T8" fmla="*/ 27 w 83"/>
                <a:gd name="T9" fmla="*/ 0 h 20"/>
                <a:gd name="T10" fmla="*/ 37 w 83"/>
                <a:gd name="T11" fmla="*/ 1 h 20"/>
                <a:gd name="T12" fmla="*/ 43 w 83"/>
                <a:gd name="T13" fmla="*/ 0 h 20"/>
                <a:gd name="T14" fmla="*/ 53 w 83"/>
                <a:gd name="T15" fmla="*/ 2 h 20"/>
                <a:gd name="T16" fmla="*/ 65 w 83"/>
                <a:gd name="T17" fmla="*/ 6 h 20"/>
                <a:gd name="T18" fmla="*/ 70 w 83"/>
                <a:gd name="T19" fmla="*/ 11 h 20"/>
                <a:gd name="T20" fmla="*/ 82 w 83"/>
                <a:gd name="T21" fmla="*/ 10 h 20"/>
                <a:gd name="T22" fmla="*/ 81 w 83"/>
                <a:gd name="T23" fmla="*/ 13 h 20"/>
                <a:gd name="T24" fmla="*/ 77 w 83"/>
                <a:gd name="T25" fmla="*/ 14 h 20"/>
                <a:gd name="T26" fmla="*/ 54 w 83"/>
                <a:gd name="T27" fmla="*/ 17 h 20"/>
                <a:gd name="T28" fmla="*/ 35 w 83"/>
                <a:gd name="T29" fmla="*/ 19 h 20"/>
                <a:gd name="T30" fmla="*/ 18 w 83"/>
                <a:gd name="T31" fmla="*/ 17 h 20"/>
                <a:gd name="T32" fmla="*/ 2 w 83"/>
                <a:gd name="T33" fmla="*/ 13 h 20"/>
                <a:gd name="T34" fmla="*/ 0 w 83"/>
                <a:gd name="T35" fmla="*/ 1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
                <a:gd name="T55" fmla="*/ 0 h 20"/>
                <a:gd name="T56" fmla="*/ 83 w 83"/>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 h="20">
                  <a:moveTo>
                    <a:pt x="0" y="10"/>
                  </a:moveTo>
                  <a:lnTo>
                    <a:pt x="5" y="7"/>
                  </a:lnTo>
                  <a:lnTo>
                    <a:pt x="13" y="5"/>
                  </a:lnTo>
                  <a:lnTo>
                    <a:pt x="21" y="2"/>
                  </a:lnTo>
                  <a:lnTo>
                    <a:pt x="27" y="0"/>
                  </a:lnTo>
                  <a:lnTo>
                    <a:pt x="37" y="1"/>
                  </a:lnTo>
                  <a:lnTo>
                    <a:pt x="43" y="0"/>
                  </a:lnTo>
                  <a:lnTo>
                    <a:pt x="53" y="2"/>
                  </a:lnTo>
                  <a:lnTo>
                    <a:pt x="65" y="6"/>
                  </a:lnTo>
                  <a:lnTo>
                    <a:pt x="70" y="11"/>
                  </a:lnTo>
                  <a:lnTo>
                    <a:pt x="82" y="10"/>
                  </a:lnTo>
                  <a:lnTo>
                    <a:pt x="81" y="13"/>
                  </a:lnTo>
                  <a:lnTo>
                    <a:pt x="77" y="14"/>
                  </a:lnTo>
                  <a:lnTo>
                    <a:pt x="54" y="17"/>
                  </a:lnTo>
                  <a:lnTo>
                    <a:pt x="35" y="19"/>
                  </a:lnTo>
                  <a:lnTo>
                    <a:pt x="18" y="17"/>
                  </a:lnTo>
                  <a:lnTo>
                    <a:pt x="2" y="13"/>
                  </a:lnTo>
                  <a:lnTo>
                    <a:pt x="0" y="10"/>
                  </a:lnTo>
                </a:path>
              </a:pathLst>
            </a:custGeom>
            <a:solidFill>
              <a:srgbClr val="00F0FF"/>
            </a:solidFill>
            <a:ln w="12700" cap="rnd" cmpd="sng">
              <a:solidFill>
                <a:srgbClr val="00F0FF"/>
              </a:solidFill>
              <a:prstDash val="solid"/>
              <a:round/>
              <a:headEnd type="none" w="med" len="med"/>
              <a:tailEnd type="none" w="med" len="med"/>
            </a:ln>
          </p:spPr>
          <p:txBody>
            <a:bodyPr/>
            <a:lstStyle/>
            <a:p>
              <a:endParaRPr lang="en-US"/>
            </a:p>
          </p:txBody>
        </p:sp>
        <p:sp>
          <p:nvSpPr>
            <p:cNvPr id="21544" name="Freeform 453"/>
            <p:cNvSpPr>
              <a:spLocks/>
            </p:cNvSpPr>
            <p:nvPr/>
          </p:nvSpPr>
          <p:spPr bwMode="auto">
            <a:xfrm>
              <a:off x="1832" y="953"/>
              <a:ext cx="69" cy="20"/>
            </a:xfrm>
            <a:custGeom>
              <a:avLst/>
              <a:gdLst>
                <a:gd name="T0" fmla="*/ 0 w 69"/>
                <a:gd name="T1" fmla="*/ 11 h 20"/>
                <a:gd name="T2" fmla="*/ 10 w 69"/>
                <a:gd name="T3" fmla="*/ 7 h 20"/>
                <a:gd name="T4" fmla="*/ 12 w 69"/>
                <a:gd name="T5" fmla="*/ 7 h 20"/>
                <a:gd name="T6" fmla="*/ 16 w 69"/>
                <a:gd name="T7" fmla="*/ 6 h 20"/>
                <a:gd name="T8" fmla="*/ 16 w 69"/>
                <a:gd name="T9" fmla="*/ 1 h 20"/>
                <a:gd name="T10" fmla="*/ 16 w 69"/>
                <a:gd name="T11" fmla="*/ 6 h 20"/>
                <a:gd name="T12" fmla="*/ 19 w 69"/>
                <a:gd name="T13" fmla="*/ 8 h 20"/>
                <a:gd name="T14" fmla="*/ 18 w 69"/>
                <a:gd name="T15" fmla="*/ 14 h 20"/>
                <a:gd name="T16" fmla="*/ 12 w 69"/>
                <a:gd name="T17" fmla="*/ 12 h 20"/>
                <a:gd name="T18" fmla="*/ 22 w 69"/>
                <a:gd name="T19" fmla="*/ 19 h 20"/>
                <a:gd name="T20" fmla="*/ 26 w 69"/>
                <a:gd name="T21" fmla="*/ 19 h 20"/>
                <a:gd name="T22" fmla="*/ 32 w 69"/>
                <a:gd name="T23" fmla="*/ 11 h 20"/>
                <a:gd name="T24" fmla="*/ 32 w 69"/>
                <a:gd name="T25" fmla="*/ 6 h 20"/>
                <a:gd name="T26" fmla="*/ 26 w 69"/>
                <a:gd name="T27" fmla="*/ 14 h 20"/>
                <a:gd name="T28" fmla="*/ 26 w 69"/>
                <a:gd name="T29" fmla="*/ 8 h 20"/>
                <a:gd name="T30" fmla="*/ 22 w 69"/>
                <a:gd name="T31" fmla="*/ 4 h 20"/>
                <a:gd name="T32" fmla="*/ 29 w 69"/>
                <a:gd name="T33" fmla="*/ 0 h 20"/>
                <a:gd name="T34" fmla="*/ 39 w 69"/>
                <a:gd name="T35" fmla="*/ 0 h 20"/>
                <a:gd name="T36" fmla="*/ 49 w 69"/>
                <a:gd name="T37" fmla="*/ 2 h 20"/>
                <a:gd name="T38" fmla="*/ 60 w 69"/>
                <a:gd name="T39" fmla="*/ 10 h 20"/>
                <a:gd name="T40" fmla="*/ 51 w 69"/>
                <a:gd name="T41" fmla="*/ 12 h 20"/>
                <a:gd name="T42" fmla="*/ 68 w 69"/>
                <a:gd name="T43" fmla="*/ 12 h 20"/>
                <a:gd name="T44" fmla="*/ 64 w 69"/>
                <a:gd name="T45" fmla="*/ 10 h 20"/>
                <a:gd name="T46" fmla="*/ 56 w 69"/>
                <a:gd name="T47" fmla="*/ 5 h 20"/>
                <a:gd name="T48" fmla="*/ 43 w 69"/>
                <a:gd name="T49" fmla="*/ 1 h 20"/>
                <a:gd name="T50" fmla="*/ 33 w 69"/>
                <a:gd name="T51" fmla="*/ 1 h 20"/>
                <a:gd name="T52" fmla="*/ 23 w 69"/>
                <a:gd name="T53" fmla="*/ 0 h 20"/>
                <a:gd name="T54" fmla="*/ 13 w 69"/>
                <a:gd name="T55" fmla="*/ 1 h 20"/>
                <a:gd name="T56" fmla="*/ 5 w 69"/>
                <a:gd name="T57" fmla="*/ 8 h 20"/>
                <a:gd name="T58" fmla="*/ 0 w 69"/>
                <a:gd name="T59" fmla="*/ 11 h 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
                <a:gd name="T91" fmla="*/ 0 h 20"/>
                <a:gd name="T92" fmla="*/ 69 w 69"/>
                <a:gd name="T93" fmla="*/ 20 h 2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 h="20">
                  <a:moveTo>
                    <a:pt x="0" y="11"/>
                  </a:moveTo>
                  <a:lnTo>
                    <a:pt x="10" y="7"/>
                  </a:lnTo>
                  <a:lnTo>
                    <a:pt x="12" y="7"/>
                  </a:lnTo>
                  <a:lnTo>
                    <a:pt x="16" y="6"/>
                  </a:lnTo>
                  <a:lnTo>
                    <a:pt x="16" y="1"/>
                  </a:lnTo>
                  <a:lnTo>
                    <a:pt x="16" y="6"/>
                  </a:lnTo>
                  <a:lnTo>
                    <a:pt x="19" y="8"/>
                  </a:lnTo>
                  <a:lnTo>
                    <a:pt x="18" y="14"/>
                  </a:lnTo>
                  <a:lnTo>
                    <a:pt x="12" y="12"/>
                  </a:lnTo>
                  <a:lnTo>
                    <a:pt x="22" y="19"/>
                  </a:lnTo>
                  <a:lnTo>
                    <a:pt x="26" y="19"/>
                  </a:lnTo>
                  <a:lnTo>
                    <a:pt x="32" y="11"/>
                  </a:lnTo>
                  <a:lnTo>
                    <a:pt x="32" y="6"/>
                  </a:lnTo>
                  <a:lnTo>
                    <a:pt x="26" y="14"/>
                  </a:lnTo>
                  <a:lnTo>
                    <a:pt x="26" y="8"/>
                  </a:lnTo>
                  <a:lnTo>
                    <a:pt x="22" y="4"/>
                  </a:lnTo>
                  <a:lnTo>
                    <a:pt x="29" y="0"/>
                  </a:lnTo>
                  <a:lnTo>
                    <a:pt x="39" y="0"/>
                  </a:lnTo>
                  <a:lnTo>
                    <a:pt x="49" y="2"/>
                  </a:lnTo>
                  <a:lnTo>
                    <a:pt x="60" y="10"/>
                  </a:lnTo>
                  <a:lnTo>
                    <a:pt x="51" y="12"/>
                  </a:lnTo>
                  <a:lnTo>
                    <a:pt x="68" y="12"/>
                  </a:lnTo>
                  <a:lnTo>
                    <a:pt x="64" y="10"/>
                  </a:lnTo>
                  <a:lnTo>
                    <a:pt x="56" y="5"/>
                  </a:lnTo>
                  <a:lnTo>
                    <a:pt x="43" y="1"/>
                  </a:lnTo>
                  <a:lnTo>
                    <a:pt x="33" y="1"/>
                  </a:lnTo>
                  <a:lnTo>
                    <a:pt x="23" y="0"/>
                  </a:lnTo>
                  <a:lnTo>
                    <a:pt x="13" y="1"/>
                  </a:lnTo>
                  <a:lnTo>
                    <a:pt x="5" y="8"/>
                  </a:lnTo>
                  <a:lnTo>
                    <a:pt x="0" y="11"/>
                  </a:lnTo>
                </a:path>
              </a:pathLst>
            </a:custGeom>
            <a:solidFill>
              <a:srgbClr val="C0C0C0"/>
            </a:solidFill>
            <a:ln w="12700" cap="rnd" cmpd="sng">
              <a:solidFill>
                <a:srgbClr val="C0C0C0"/>
              </a:solidFill>
              <a:prstDash val="solid"/>
              <a:round/>
              <a:headEnd type="none" w="med" len="med"/>
              <a:tailEnd type="none" w="med" len="med"/>
            </a:ln>
          </p:spPr>
          <p:txBody>
            <a:bodyPr/>
            <a:lstStyle/>
            <a:p>
              <a:endParaRPr lang="en-US"/>
            </a:p>
          </p:txBody>
        </p:sp>
        <p:sp>
          <p:nvSpPr>
            <p:cNvPr id="21545" name="Freeform 454"/>
            <p:cNvSpPr>
              <a:spLocks/>
            </p:cNvSpPr>
            <p:nvPr/>
          </p:nvSpPr>
          <p:spPr bwMode="auto">
            <a:xfrm>
              <a:off x="1835" y="949"/>
              <a:ext cx="71" cy="20"/>
            </a:xfrm>
            <a:custGeom>
              <a:avLst/>
              <a:gdLst>
                <a:gd name="T0" fmla="*/ 51 w 71"/>
                <a:gd name="T1" fmla="*/ 19 h 20"/>
                <a:gd name="T2" fmla="*/ 59 w 71"/>
                <a:gd name="T3" fmla="*/ 14 h 20"/>
                <a:gd name="T4" fmla="*/ 45 w 71"/>
                <a:gd name="T5" fmla="*/ 8 h 20"/>
                <a:gd name="T6" fmla="*/ 31 w 71"/>
                <a:gd name="T7" fmla="*/ 6 h 20"/>
                <a:gd name="T8" fmla="*/ 23 w 71"/>
                <a:gd name="T9" fmla="*/ 6 h 20"/>
                <a:gd name="T10" fmla="*/ 12 w 71"/>
                <a:gd name="T11" fmla="*/ 7 h 20"/>
                <a:gd name="T12" fmla="*/ 0 w 71"/>
                <a:gd name="T13" fmla="*/ 17 h 20"/>
                <a:gd name="T14" fmla="*/ 7 w 71"/>
                <a:gd name="T15" fmla="*/ 8 h 20"/>
                <a:gd name="T16" fmla="*/ 16 w 71"/>
                <a:gd name="T17" fmla="*/ 4 h 20"/>
                <a:gd name="T18" fmla="*/ 27 w 71"/>
                <a:gd name="T19" fmla="*/ 0 h 20"/>
                <a:gd name="T20" fmla="*/ 35 w 71"/>
                <a:gd name="T21" fmla="*/ 0 h 20"/>
                <a:gd name="T22" fmla="*/ 47 w 71"/>
                <a:gd name="T23" fmla="*/ 8 h 20"/>
                <a:gd name="T24" fmla="*/ 57 w 71"/>
                <a:gd name="T25" fmla="*/ 11 h 20"/>
                <a:gd name="T26" fmla="*/ 65 w 71"/>
                <a:gd name="T27" fmla="*/ 17 h 20"/>
                <a:gd name="T28" fmla="*/ 70 w 71"/>
                <a:gd name="T29" fmla="*/ 17 h 20"/>
                <a:gd name="T30" fmla="*/ 51 w 71"/>
                <a:gd name="T31" fmla="*/ 19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1"/>
                <a:gd name="T49" fmla="*/ 0 h 20"/>
                <a:gd name="T50" fmla="*/ 71 w 71"/>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1" h="20">
                  <a:moveTo>
                    <a:pt x="51" y="19"/>
                  </a:moveTo>
                  <a:lnTo>
                    <a:pt x="59" y="14"/>
                  </a:lnTo>
                  <a:lnTo>
                    <a:pt x="45" y="8"/>
                  </a:lnTo>
                  <a:lnTo>
                    <a:pt x="31" y="6"/>
                  </a:lnTo>
                  <a:lnTo>
                    <a:pt x="23" y="6"/>
                  </a:lnTo>
                  <a:lnTo>
                    <a:pt x="12" y="7"/>
                  </a:lnTo>
                  <a:lnTo>
                    <a:pt x="0" y="17"/>
                  </a:lnTo>
                  <a:lnTo>
                    <a:pt x="7" y="8"/>
                  </a:lnTo>
                  <a:lnTo>
                    <a:pt x="16" y="4"/>
                  </a:lnTo>
                  <a:lnTo>
                    <a:pt x="27" y="0"/>
                  </a:lnTo>
                  <a:lnTo>
                    <a:pt x="35" y="0"/>
                  </a:lnTo>
                  <a:lnTo>
                    <a:pt x="47" y="8"/>
                  </a:lnTo>
                  <a:lnTo>
                    <a:pt x="57" y="11"/>
                  </a:lnTo>
                  <a:lnTo>
                    <a:pt x="65" y="17"/>
                  </a:lnTo>
                  <a:lnTo>
                    <a:pt x="70" y="17"/>
                  </a:lnTo>
                  <a:lnTo>
                    <a:pt x="51" y="19"/>
                  </a:lnTo>
                </a:path>
              </a:pathLst>
            </a:custGeom>
            <a:solidFill>
              <a:srgbClr val="FFFFFF"/>
            </a:solidFill>
            <a:ln w="12700" cap="rnd" cmpd="sng">
              <a:solidFill>
                <a:srgbClr val="FFFFFF"/>
              </a:solidFill>
              <a:prstDash val="solid"/>
              <a:round/>
              <a:headEnd type="none" w="med" len="med"/>
              <a:tailEnd type="none" w="med" len="med"/>
            </a:ln>
          </p:spPr>
          <p:txBody>
            <a:bodyPr/>
            <a:lstStyle/>
            <a:p>
              <a:endParaRPr lang="en-US"/>
            </a:p>
          </p:txBody>
        </p:sp>
        <p:sp>
          <p:nvSpPr>
            <p:cNvPr id="21546" name="Freeform 455"/>
            <p:cNvSpPr>
              <a:spLocks/>
            </p:cNvSpPr>
            <p:nvPr/>
          </p:nvSpPr>
          <p:spPr bwMode="auto">
            <a:xfrm>
              <a:off x="2101" y="1000"/>
              <a:ext cx="29" cy="20"/>
            </a:xfrm>
            <a:custGeom>
              <a:avLst/>
              <a:gdLst>
                <a:gd name="T0" fmla="*/ 0 w 29"/>
                <a:gd name="T1" fmla="*/ 0 h 20"/>
                <a:gd name="T2" fmla="*/ 11 w 29"/>
                <a:gd name="T3" fmla="*/ 0 h 20"/>
                <a:gd name="T4" fmla="*/ 22 w 29"/>
                <a:gd name="T5" fmla="*/ 11 h 20"/>
                <a:gd name="T6" fmla="*/ 24 w 29"/>
                <a:gd name="T7" fmla="*/ 11 h 20"/>
                <a:gd name="T8" fmla="*/ 27 w 29"/>
                <a:gd name="T9" fmla="*/ 15 h 20"/>
                <a:gd name="T10" fmla="*/ 28 w 29"/>
                <a:gd name="T11" fmla="*/ 19 h 20"/>
                <a:gd name="T12" fmla="*/ 0 60000 65536"/>
                <a:gd name="T13" fmla="*/ 0 60000 65536"/>
                <a:gd name="T14" fmla="*/ 0 60000 65536"/>
                <a:gd name="T15" fmla="*/ 0 60000 65536"/>
                <a:gd name="T16" fmla="*/ 0 60000 65536"/>
                <a:gd name="T17" fmla="*/ 0 60000 65536"/>
                <a:gd name="T18" fmla="*/ 0 w 29"/>
                <a:gd name="T19" fmla="*/ 0 h 20"/>
                <a:gd name="T20" fmla="*/ 29 w 29"/>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29" h="20">
                  <a:moveTo>
                    <a:pt x="0" y="0"/>
                  </a:moveTo>
                  <a:lnTo>
                    <a:pt x="11" y="0"/>
                  </a:lnTo>
                  <a:lnTo>
                    <a:pt x="22" y="11"/>
                  </a:lnTo>
                  <a:lnTo>
                    <a:pt x="24" y="11"/>
                  </a:lnTo>
                  <a:lnTo>
                    <a:pt x="27" y="15"/>
                  </a:lnTo>
                  <a:lnTo>
                    <a:pt x="28" y="19"/>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21547" name="Freeform 456"/>
            <p:cNvSpPr>
              <a:spLocks/>
            </p:cNvSpPr>
            <p:nvPr/>
          </p:nvSpPr>
          <p:spPr bwMode="auto">
            <a:xfrm>
              <a:off x="2036" y="993"/>
              <a:ext cx="90" cy="45"/>
            </a:xfrm>
            <a:custGeom>
              <a:avLst/>
              <a:gdLst>
                <a:gd name="T0" fmla="*/ 0 w 90"/>
                <a:gd name="T1" fmla="*/ 0 h 45"/>
                <a:gd name="T2" fmla="*/ 34 w 90"/>
                <a:gd name="T3" fmla="*/ 13 h 45"/>
                <a:gd name="T4" fmla="*/ 89 w 90"/>
                <a:gd name="T5" fmla="*/ 44 h 45"/>
                <a:gd name="T6" fmla="*/ 0 60000 65536"/>
                <a:gd name="T7" fmla="*/ 0 60000 65536"/>
                <a:gd name="T8" fmla="*/ 0 60000 65536"/>
                <a:gd name="T9" fmla="*/ 0 w 90"/>
                <a:gd name="T10" fmla="*/ 0 h 45"/>
                <a:gd name="T11" fmla="*/ 90 w 90"/>
                <a:gd name="T12" fmla="*/ 45 h 45"/>
              </a:gdLst>
              <a:ahLst/>
              <a:cxnLst>
                <a:cxn ang="T6">
                  <a:pos x="T0" y="T1"/>
                </a:cxn>
                <a:cxn ang="T7">
                  <a:pos x="T2" y="T3"/>
                </a:cxn>
                <a:cxn ang="T8">
                  <a:pos x="T4" y="T5"/>
                </a:cxn>
              </a:cxnLst>
              <a:rect l="T9" t="T10" r="T11" b="T12"/>
              <a:pathLst>
                <a:path w="90" h="45">
                  <a:moveTo>
                    <a:pt x="0" y="0"/>
                  </a:moveTo>
                  <a:lnTo>
                    <a:pt x="34" y="13"/>
                  </a:lnTo>
                  <a:lnTo>
                    <a:pt x="89" y="44"/>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21548" name="Line 457"/>
            <p:cNvSpPr>
              <a:spLocks noChangeShapeType="1"/>
            </p:cNvSpPr>
            <p:nvPr/>
          </p:nvSpPr>
          <p:spPr bwMode="auto">
            <a:xfrm flipH="1" flipV="1">
              <a:off x="1966" y="992"/>
              <a:ext cx="133" cy="55"/>
            </a:xfrm>
            <a:prstGeom prst="line">
              <a:avLst/>
            </a:prstGeom>
            <a:noFill/>
            <a:ln w="12700">
              <a:solidFill>
                <a:srgbClr val="000000"/>
              </a:solidFill>
              <a:round/>
              <a:headEnd/>
              <a:tailEnd/>
            </a:ln>
          </p:spPr>
          <p:txBody>
            <a:bodyPr wrap="none" anchor="ctr"/>
            <a:lstStyle/>
            <a:p>
              <a:endParaRPr lang="en-US"/>
            </a:p>
          </p:txBody>
        </p:sp>
        <p:sp>
          <p:nvSpPr>
            <p:cNvPr id="21549" name="Freeform 458"/>
            <p:cNvSpPr>
              <a:spLocks/>
            </p:cNvSpPr>
            <p:nvPr/>
          </p:nvSpPr>
          <p:spPr bwMode="auto">
            <a:xfrm>
              <a:off x="2087" y="1014"/>
              <a:ext cx="25" cy="21"/>
            </a:xfrm>
            <a:custGeom>
              <a:avLst/>
              <a:gdLst>
                <a:gd name="T0" fmla="*/ 24 w 25"/>
                <a:gd name="T1" fmla="*/ 0 h 21"/>
                <a:gd name="T2" fmla="*/ 10 w 25"/>
                <a:gd name="T3" fmla="*/ 20 h 21"/>
                <a:gd name="T4" fmla="*/ 0 w 25"/>
                <a:gd name="T5" fmla="*/ 5 h 21"/>
                <a:gd name="T6" fmla="*/ 0 60000 65536"/>
                <a:gd name="T7" fmla="*/ 0 60000 65536"/>
                <a:gd name="T8" fmla="*/ 0 60000 65536"/>
                <a:gd name="T9" fmla="*/ 0 w 25"/>
                <a:gd name="T10" fmla="*/ 0 h 21"/>
                <a:gd name="T11" fmla="*/ 25 w 25"/>
                <a:gd name="T12" fmla="*/ 21 h 21"/>
              </a:gdLst>
              <a:ahLst/>
              <a:cxnLst>
                <a:cxn ang="T6">
                  <a:pos x="T0" y="T1"/>
                </a:cxn>
                <a:cxn ang="T7">
                  <a:pos x="T2" y="T3"/>
                </a:cxn>
                <a:cxn ang="T8">
                  <a:pos x="T4" y="T5"/>
                </a:cxn>
              </a:cxnLst>
              <a:rect l="T9" t="T10" r="T11" b="T12"/>
              <a:pathLst>
                <a:path w="25" h="21">
                  <a:moveTo>
                    <a:pt x="24" y="0"/>
                  </a:moveTo>
                  <a:lnTo>
                    <a:pt x="10" y="20"/>
                  </a:lnTo>
                  <a:lnTo>
                    <a:pt x="0" y="5"/>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21550" name="Freeform 459"/>
            <p:cNvSpPr>
              <a:spLocks/>
            </p:cNvSpPr>
            <p:nvPr/>
          </p:nvSpPr>
          <p:spPr bwMode="auto">
            <a:xfrm>
              <a:off x="1710" y="949"/>
              <a:ext cx="350" cy="57"/>
            </a:xfrm>
            <a:custGeom>
              <a:avLst/>
              <a:gdLst>
                <a:gd name="T0" fmla="*/ 256 w 350"/>
                <a:gd name="T1" fmla="*/ 56 h 57"/>
                <a:gd name="T2" fmla="*/ 211 w 350"/>
                <a:gd name="T3" fmla="*/ 52 h 57"/>
                <a:gd name="T4" fmla="*/ 212 w 350"/>
                <a:gd name="T5" fmla="*/ 50 h 57"/>
                <a:gd name="T6" fmla="*/ 68 w 350"/>
                <a:gd name="T7" fmla="*/ 39 h 57"/>
                <a:gd name="T8" fmla="*/ 46 w 350"/>
                <a:gd name="T9" fmla="*/ 38 h 57"/>
                <a:gd name="T10" fmla="*/ 27 w 350"/>
                <a:gd name="T11" fmla="*/ 33 h 57"/>
                <a:gd name="T12" fmla="*/ 13 w 350"/>
                <a:gd name="T13" fmla="*/ 29 h 57"/>
                <a:gd name="T14" fmla="*/ 0 w 350"/>
                <a:gd name="T15" fmla="*/ 26 h 57"/>
                <a:gd name="T16" fmla="*/ 7 w 350"/>
                <a:gd name="T17" fmla="*/ 24 h 57"/>
                <a:gd name="T18" fmla="*/ 22 w 350"/>
                <a:gd name="T19" fmla="*/ 21 h 57"/>
                <a:gd name="T20" fmla="*/ 35 w 350"/>
                <a:gd name="T21" fmla="*/ 18 h 57"/>
                <a:gd name="T22" fmla="*/ 51 w 350"/>
                <a:gd name="T23" fmla="*/ 15 h 57"/>
                <a:gd name="T24" fmla="*/ 64 w 350"/>
                <a:gd name="T25" fmla="*/ 12 h 57"/>
                <a:gd name="T26" fmla="*/ 79 w 350"/>
                <a:gd name="T27" fmla="*/ 11 h 57"/>
                <a:gd name="T28" fmla="*/ 92 w 350"/>
                <a:gd name="T29" fmla="*/ 11 h 57"/>
                <a:gd name="T30" fmla="*/ 109 w 350"/>
                <a:gd name="T31" fmla="*/ 9 h 57"/>
                <a:gd name="T32" fmla="*/ 113 w 350"/>
                <a:gd name="T33" fmla="*/ 10 h 57"/>
                <a:gd name="T34" fmla="*/ 139 w 350"/>
                <a:gd name="T35" fmla="*/ 0 h 57"/>
                <a:gd name="T36" fmla="*/ 142 w 350"/>
                <a:gd name="T37" fmla="*/ 1 h 57"/>
                <a:gd name="T38" fmla="*/ 153 w 350"/>
                <a:gd name="T39" fmla="*/ 0 h 57"/>
                <a:gd name="T40" fmla="*/ 159 w 350"/>
                <a:gd name="T41" fmla="*/ 0 h 57"/>
                <a:gd name="T42" fmla="*/ 172 w 350"/>
                <a:gd name="T43" fmla="*/ 1 h 57"/>
                <a:gd name="T44" fmla="*/ 187 w 350"/>
                <a:gd name="T45" fmla="*/ 4 h 57"/>
                <a:gd name="T46" fmla="*/ 196 w 350"/>
                <a:gd name="T47" fmla="*/ 7 h 57"/>
                <a:gd name="T48" fmla="*/ 206 w 350"/>
                <a:gd name="T49" fmla="*/ 11 h 57"/>
                <a:gd name="T50" fmla="*/ 212 w 350"/>
                <a:gd name="T51" fmla="*/ 11 h 57"/>
                <a:gd name="T52" fmla="*/ 225 w 350"/>
                <a:gd name="T53" fmla="*/ 13 h 57"/>
                <a:gd name="T54" fmla="*/ 235 w 350"/>
                <a:gd name="T55" fmla="*/ 12 h 57"/>
                <a:gd name="T56" fmla="*/ 247 w 350"/>
                <a:gd name="T57" fmla="*/ 13 h 57"/>
                <a:gd name="T58" fmla="*/ 261 w 350"/>
                <a:gd name="T59" fmla="*/ 17 h 57"/>
                <a:gd name="T60" fmla="*/ 269 w 350"/>
                <a:gd name="T61" fmla="*/ 18 h 57"/>
                <a:gd name="T62" fmla="*/ 282 w 350"/>
                <a:gd name="T63" fmla="*/ 22 h 57"/>
                <a:gd name="T64" fmla="*/ 292 w 350"/>
                <a:gd name="T65" fmla="*/ 22 h 57"/>
                <a:gd name="T66" fmla="*/ 304 w 350"/>
                <a:gd name="T67" fmla="*/ 26 h 57"/>
                <a:gd name="T68" fmla="*/ 314 w 350"/>
                <a:gd name="T69" fmla="*/ 27 h 57"/>
                <a:gd name="T70" fmla="*/ 327 w 350"/>
                <a:gd name="T71" fmla="*/ 30 h 57"/>
                <a:gd name="T72" fmla="*/ 341 w 350"/>
                <a:gd name="T73" fmla="*/ 33 h 57"/>
                <a:gd name="T74" fmla="*/ 349 w 350"/>
                <a:gd name="T75" fmla="*/ 37 h 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0"/>
                <a:gd name="T115" fmla="*/ 0 h 57"/>
                <a:gd name="T116" fmla="*/ 350 w 350"/>
                <a:gd name="T117" fmla="*/ 57 h 5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0" h="57">
                  <a:moveTo>
                    <a:pt x="256" y="56"/>
                  </a:moveTo>
                  <a:lnTo>
                    <a:pt x="211" y="52"/>
                  </a:lnTo>
                  <a:lnTo>
                    <a:pt x="212" y="50"/>
                  </a:lnTo>
                  <a:lnTo>
                    <a:pt x="68" y="39"/>
                  </a:lnTo>
                  <a:lnTo>
                    <a:pt x="46" y="38"/>
                  </a:lnTo>
                  <a:lnTo>
                    <a:pt x="27" y="33"/>
                  </a:lnTo>
                  <a:lnTo>
                    <a:pt x="13" y="29"/>
                  </a:lnTo>
                  <a:lnTo>
                    <a:pt x="0" y="26"/>
                  </a:lnTo>
                  <a:lnTo>
                    <a:pt x="7" y="24"/>
                  </a:lnTo>
                  <a:lnTo>
                    <a:pt x="22" y="21"/>
                  </a:lnTo>
                  <a:lnTo>
                    <a:pt x="35" y="18"/>
                  </a:lnTo>
                  <a:lnTo>
                    <a:pt x="51" y="15"/>
                  </a:lnTo>
                  <a:lnTo>
                    <a:pt x="64" y="12"/>
                  </a:lnTo>
                  <a:lnTo>
                    <a:pt x="79" y="11"/>
                  </a:lnTo>
                  <a:lnTo>
                    <a:pt x="92" y="11"/>
                  </a:lnTo>
                  <a:lnTo>
                    <a:pt x="109" y="9"/>
                  </a:lnTo>
                  <a:lnTo>
                    <a:pt x="113" y="10"/>
                  </a:lnTo>
                  <a:lnTo>
                    <a:pt x="139" y="0"/>
                  </a:lnTo>
                  <a:lnTo>
                    <a:pt x="142" y="1"/>
                  </a:lnTo>
                  <a:lnTo>
                    <a:pt x="153" y="0"/>
                  </a:lnTo>
                  <a:lnTo>
                    <a:pt x="159" y="0"/>
                  </a:lnTo>
                  <a:lnTo>
                    <a:pt x="172" y="1"/>
                  </a:lnTo>
                  <a:lnTo>
                    <a:pt x="187" y="4"/>
                  </a:lnTo>
                  <a:lnTo>
                    <a:pt x="196" y="7"/>
                  </a:lnTo>
                  <a:lnTo>
                    <a:pt x="206" y="11"/>
                  </a:lnTo>
                  <a:lnTo>
                    <a:pt x="212" y="11"/>
                  </a:lnTo>
                  <a:lnTo>
                    <a:pt x="225" y="13"/>
                  </a:lnTo>
                  <a:lnTo>
                    <a:pt x="235" y="12"/>
                  </a:lnTo>
                  <a:lnTo>
                    <a:pt x="247" y="13"/>
                  </a:lnTo>
                  <a:lnTo>
                    <a:pt x="261" y="17"/>
                  </a:lnTo>
                  <a:lnTo>
                    <a:pt x="269" y="18"/>
                  </a:lnTo>
                  <a:lnTo>
                    <a:pt x="282" y="22"/>
                  </a:lnTo>
                  <a:lnTo>
                    <a:pt x="292" y="22"/>
                  </a:lnTo>
                  <a:lnTo>
                    <a:pt x="304" y="26"/>
                  </a:lnTo>
                  <a:lnTo>
                    <a:pt x="314" y="27"/>
                  </a:lnTo>
                  <a:lnTo>
                    <a:pt x="327" y="30"/>
                  </a:lnTo>
                  <a:lnTo>
                    <a:pt x="341" y="33"/>
                  </a:lnTo>
                  <a:lnTo>
                    <a:pt x="349" y="37"/>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21551" name="Freeform 460"/>
            <p:cNvSpPr>
              <a:spLocks/>
            </p:cNvSpPr>
            <p:nvPr/>
          </p:nvSpPr>
          <p:spPr bwMode="auto">
            <a:xfrm>
              <a:off x="2095" y="1011"/>
              <a:ext cx="75" cy="20"/>
            </a:xfrm>
            <a:custGeom>
              <a:avLst/>
              <a:gdLst>
                <a:gd name="T0" fmla="*/ 29 w 75"/>
                <a:gd name="T1" fmla="*/ 0 h 20"/>
                <a:gd name="T2" fmla="*/ 74 w 75"/>
                <a:gd name="T3" fmla="*/ 15 h 20"/>
                <a:gd name="T4" fmla="*/ 74 w 75"/>
                <a:gd name="T5" fmla="*/ 19 h 20"/>
                <a:gd name="T6" fmla="*/ 57 w 75"/>
                <a:gd name="T7" fmla="*/ 19 h 20"/>
                <a:gd name="T8" fmla="*/ 0 w 75"/>
                <a:gd name="T9" fmla="*/ 0 h 20"/>
                <a:gd name="T10" fmla="*/ 0 60000 65536"/>
                <a:gd name="T11" fmla="*/ 0 60000 65536"/>
                <a:gd name="T12" fmla="*/ 0 60000 65536"/>
                <a:gd name="T13" fmla="*/ 0 60000 65536"/>
                <a:gd name="T14" fmla="*/ 0 60000 65536"/>
                <a:gd name="T15" fmla="*/ 0 w 75"/>
                <a:gd name="T16" fmla="*/ 0 h 20"/>
                <a:gd name="T17" fmla="*/ 75 w 75"/>
                <a:gd name="T18" fmla="*/ 20 h 20"/>
              </a:gdLst>
              <a:ahLst/>
              <a:cxnLst>
                <a:cxn ang="T10">
                  <a:pos x="T0" y="T1"/>
                </a:cxn>
                <a:cxn ang="T11">
                  <a:pos x="T2" y="T3"/>
                </a:cxn>
                <a:cxn ang="T12">
                  <a:pos x="T4" y="T5"/>
                </a:cxn>
                <a:cxn ang="T13">
                  <a:pos x="T6" y="T7"/>
                </a:cxn>
                <a:cxn ang="T14">
                  <a:pos x="T8" y="T9"/>
                </a:cxn>
              </a:cxnLst>
              <a:rect l="T15" t="T16" r="T17" b="T18"/>
              <a:pathLst>
                <a:path w="75" h="20">
                  <a:moveTo>
                    <a:pt x="29" y="0"/>
                  </a:moveTo>
                  <a:lnTo>
                    <a:pt x="74" y="15"/>
                  </a:lnTo>
                  <a:lnTo>
                    <a:pt x="74" y="19"/>
                  </a:lnTo>
                  <a:lnTo>
                    <a:pt x="57" y="19"/>
                  </a:lnTo>
                  <a:lnTo>
                    <a:pt x="0" y="0"/>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21552" name="Line 461"/>
            <p:cNvSpPr>
              <a:spLocks noChangeShapeType="1"/>
            </p:cNvSpPr>
            <p:nvPr/>
          </p:nvSpPr>
          <p:spPr bwMode="auto">
            <a:xfrm flipV="1">
              <a:off x="1943" y="955"/>
              <a:ext cx="0" cy="13"/>
            </a:xfrm>
            <a:prstGeom prst="line">
              <a:avLst/>
            </a:prstGeom>
            <a:noFill/>
            <a:ln w="12700">
              <a:solidFill>
                <a:srgbClr val="000000"/>
              </a:solidFill>
              <a:round/>
              <a:headEnd/>
              <a:tailEnd/>
            </a:ln>
          </p:spPr>
          <p:txBody>
            <a:bodyPr wrap="none" anchor="ctr"/>
            <a:lstStyle/>
            <a:p>
              <a:endParaRPr lang="en-US"/>
            </a:p>
          </p:txBody>
        </p:sp>
        <p:sp>
          <p:nvSpPr>
            <p:cNvPr id="21553" name="Line 462"/>
            <p:cNvSpPr>
              <a:spLocks noChangeShapeType="1"/>
            </p:cNvSpPr>
            <p:nvPr/>
          </p:nvSpPr>
          <p:spPr bwMode="auto">
            <a:xfrm flipH="1" flipV="1">
              <a:off x="1968" y="952"/>
              <a:ext cx="39" cy="24"/>
            </a:xfrm>
            <a:prstGeom prst="line">
              <a:avLst/>
            </a:prstGeom>
            <a:noFill/>
            <a:ln w="12700">
              <a:solidFill>
                <a:srgbClr val="000000"/>
              </a:solidFill>
              <a:round/>
              <a:headEnd/>
              <a:tailEnd/>
            </a:ln>
          </p:spPr>
          <p:txBody>
            <a:bodyPr wrap="none" anchor="ctr"/>
            <a:lstStyle/>
            <a:p>
              <a:endParaRPr lang="en-US"/>
            </a:p>
          </p:txBody>
        </p:sp>
        <p:sp>
          <p:nvSpPr>
            <p:cNvPr id="21554" name="Freeform 463"/>
            <p:cNvSpPr>
              <a:spLocks/>
            </p:cNvSpPr>
            <p:nvPr/>
          </p:nvSpPr>
          <p:spPr bwMode="auto">
            <a:xfrm>
              <a:off x="1911" y="954"/>
              <a:ext cx="65" cy="20"/>
            </a:xfrm>
            <a:custGeom>
              <a:avLst/>
              <a:gdLst>
                <a:gd name="T0" fmla="*/ 60 w 65"/>
                <a:gd name="T1" fmla="*/ 19 h 20"/>
                <a:gd name="T2" fmla="*/ 5 w 65"/>
                <a:gd name="T3" fmla="*/ 11 h 20"/>
                <a:gd name="T4" fmla="*/ 0 w 65"/>
                <a:gd name="T5" fmla="*/ 11 h 20"/>
                <a:gd name="T6" fmla="*/ 5 w 65"/>
                <a:gd name="T7" fmla="*/ 11 h 20"/>
                <a:gd name="T8" fmla="*/ 8 w 65"/>
                <a:gd name="T9" fmla="*/ 13 h 20"/>
                <a:gd name="T10" fmla="*/ 40 w 65"/>
                <a:gd name="T11" fmla="*/ 15 h 20"/>
                <a:gd name="T12" fmla="*/ 45 w 65"/>
                <a:gd name="T13" fmla="*/ 6 h 20"/>
                <a:gd name="T14" fmla="*/ 52 w 65"/>
                <a:gd name="T15" fmla="*/ 0 h 20"/>
                <a:gd name="T16" fmla="*/ 52 w 65"/>
                <a:gd name="T17" fmla="*/ 10 h 20"/>
                <a:gd name="T18" fmla="*/ 58 w 65"/>
                <a:gd name="T19" fmla="*/ 6 h 20"/>
                <a:gd name="T20" fmla="*/ 53 w 65"/>
                <a:gd name="T21" fmla="*/ 18 h 20"/>
                <a:gd name="T22" fmla="*/ 64 w 65"/>
                <a:gd name="T23" fmla="*/ 19 h 20"/>
                <a:gd name="T24" fmla="*/ 60 w 65"/>
                <a:gd name="T25" fmla="*/ 19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20"/>
                <a:gd name="T41" fmla="*/ 65 w 65"/>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20">
                  <a:moveTo>
                    <a:pt x="60" y="19"/>
                  </a:moveTo>
                  <a:lnTo>
                    <a:pt x="5" y="11"/>
                  </a:lnTo>
                  <a:lnTo>
                    <a:pt x="0" y="11"/>
                  </a:lnTo>
                  <a:lnTo>
                    <a:pt x="5" y="11"/>
                  </a:lnTo>
                  <a:lnTo>
                    <a:pt x="8" y="13"/>
                  </a:lnTo>
                  <a:lnTo>
                    <a:pt x="40" y="15"/>
                  </a:lnTo>
                  <a:lnTo>
                    <a:pt x="45" y="6"/>
                  </a:lnTo>
                  <a:lnTo>
                    <a:pt x="52" y="0"/>
                  </a:lnTo>
                  <a:lnTo>
                    <a:pt x="52" y="10"/>
                  </a:lnTo>
                  <a:lnTo>
                    <a:pt x="58" y="6"/>
                  </a:lnTo>
                  <a:lnTo>
                    <a:pt x="53" y="18"/>
                  </a:lnTo>
                  <a:lnTo>
                    <a:pt x="64" y="19"/>
                  </a:lnTo>
                  <a:lnTo>
                    <a:pt x="60" y="19"/>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555" name="Freeform 464"/>
            <p:cNvSpPr>
              <a:spLocks/>
            </p:cNvSpPr>
            <p:nvPr/>
          </p:nvSpPr>
          <p:spPr bwMode="auto">
            <a:xfrm>
              <a:off x="1904" y="954"/>
              <a:ext cx="20" cy="20"/>
            </a:xfrm>
            <a:custGeom>
              <a:avLst/>
              <a:gdLst>
                <a:gd name="T0" fmla="*/ 0 w 20"/>
                <a:gd name="T1" fmla="*/ 0 h 20"/>
                <a:gd name="T2" fmla="*/ 0 w 20"/>
                <a:gd name="T3" fmla="*/ 7 h 20"/>
                <a:gd name="T4" fmla="*/ 19 w 20"/>
                <a:gd name="T5" fmla="*/ 19 h 20"/>
                <a:gd name="T6" fmla="*/ 0 w 20"/>
                <a:gd name="T7" fmla="*/ 0 h 20"/>
                <a:gd name="T8" fmla="*/ 0 60000 65536"/>
                <a:gd name="T9" fmla="*/ 0 60000 65536"/>
                <a:gd name="T10" fmla="*/ 0 60000 65536"/>
                <a:gd name="T11" fmla="*/ 0 60000 65536"/>
                <a:gd name="T12" fmla="*/ 0 w 20"/>
                <a:gd name="T13" fmla="*/ 0 h 20"/>
                <a:gd name="T14" fmla="*/ 20 w 20"/>
                <a:gd name="T15" fmla="*/ 20 h 20"/>
              </a:gdLst>
              <a:ahLst/>
              <a:cxnLst>
                <a:cxn ang="T8">
                  <a:pos x="T0" y="T1"/>
                </a:cxn>
                <a:cxn ang="T9">
                  <a:pos x="T2" y="T3"/>
                </a:cxn>
                <a:cxn ang="T10">
                  <a:pos x="T4" y="T5"/>
                </a:cxn>
                <a:cxn ang="T11">
                  <a:pos x="T6" y="T7"/>
                </a:cxn>
              </a:cxnLst>
              <a:rect l="T12" t="T13" r="T14" b="T15"/>
              <a:pathLst>
                <a:path w="20" h="20">
                  <a:moveTo>
                    <a:pt x="0" y="0"/>
                  </a:moveTo>
                  <a:lnTo>
                    <a:pt x="0" y="7"/>
                  </a:lnTo>
                  <a:lnTo>
                    <a:pt x="19" y="19"/>
                  </a:lnTo>
                  <a:lnTo>
                    <a:pt x="0"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556" name="Freeform 465"/>
            <p:cNvSpPr>
              <a:spLocks/>
            </p:cNvSpPr>
            <p:nvPr/>
          </p:nvSpPr>
          <p:spPr bwMode="auto">
            <a:xfrm>
              <a:off x="1904" y="953"/>
              <a:ext cx="20" cy="20"/>
            </a:xfrm>
            <a:custGeom>
              <a:avLst/>
              <a:gdLst>
                <a:gd name="T0" fmla="*/ 0 w 20"/>
                <a:gd name="T1" fmla="*/ 15 h 20"/>
                <a:gd name="T2" fmla="*/ 19 w 20"/>
                <a:gd name="T3" fmla="*/ 0 h 20"/>
                <a:gd name="T4" fmla="*/ 17 w 20"/>
                <a:gd name="T5" fmla="*/ 19 h 20"/>
                <a:gd name="T6" fmla="*/ 0 w 20"/>
                <a:gd name="T7" fmla="*/ 15 h 20"/>
                <a:gd name="T8" fmla="*/ 0 60000 65536"/>
                <a:gd name="T9" fmla="*/ 0 60000 65536"/>
                <a:gd name="T10" fmla="*/ 0 60000 65536"/>
                <a:gd name="T11" fmla="*/ 0 60000 65536"/>
                <a:gd name="T12" fmla="*/ 0 w 20"/>
                <a:gd name="T13" fmla="*/ 0 h 20"/>
                <a:gd name="T14" fmla="*/ 20 w 20"/>
                <a:gd name="T15" fmla="*/ 20 h 20"/>
              </a:gdLst>
              <a:ahLst/>
              <a:cxnLst>
                <a:cxn ang="T8">
                  <a:pos x="T0" y="T1"/>
                </a:cxn>
                <a:cxn ang="T9">
                  <a:pos x="T2" y="T3"/>
                </a:cxn>
                <a:cxn ang="T10">
                  <a:pos x="T4" y="T5"/>
                </a:cxn>
                <a:cxn ang="T11">
                  <a:pos x="T6" y="T7"/>
                </a:cxn>
              </a:cxnLst>
              <a:rect l="T12" t="T13" r="T14" b="T15"/>
              <a:pathLst>
                <a:path w="20" h="20">
                  <a:moveTo>
                    <a:pt x="0" y="15"/>
                  </a:moveTo>
                  <a:lnTo>
                    <a:pt x="19" y="0"/>
                  </a:lnTo>
                  <a:lnTo>
                    <a:pt x="17" y="19"/>
                  </a:lnTo>
                  <a:lnTo>
                    <a:pt x="0" y="15"/>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557" name="Freeform 466"/>
            <p:cNvSpPr>
              <a:spLocks/>
            </p:cNvSpPr>
            <p:nvPr/>
          </p:nvSpPr>
          <p:spPr bwMode="auto">
            <a:xfrm>
              <a:off x="2064" y="1034"/>
              <a:ext cx="77" cy="20"/>
            </a:xfrm>
            <a:custGeom>
              <a:avLst/>
              <a:gdLst>
                <a:gd name="T0" fmla="*/ 68 w 77"/>
                <a:gd name="T1" fmla="*/ 0 h 20"/>
                <a:gd name="T2" fmla="*/ 66 w 77"/>
                <a:gd name="T3" fmla="*/ 6 h 20"/>
                <a:gd name="T4" fmla="*/ 76 w 77"/>
                <a:gd name="T5" fmla="*/ 4 h 20"/>
                <a:gd name="T6" fmla="*/ 70 w 77"/>
                <a:gd name="T7" fmla="*/ 8 h 20"/>
                <a:gd name="T8" fmla="*/ 72 w 77"/>
                <a:gd name="T9" fmla="*/ 14 h 20"/>
                <a:gd name="T10" fmla="*/ 66 w 77"/>
                <a:gd name="T11" fmla="*/ 18 h 20"/>
                <a:gd name="T12" fmla="*/ 57 w 77"/>
                <a:gd name="T13" fmla="*/ 6 h 20"/>
                <a:gd name="T14" fmla="*/ 16 w 77"/>
                <a:gd name="T15" fmla="*/ 13 h 20"/>
                <a:gd name="T16" fmla="*/ 14 w 77"/>
                <a:gd name="T17" fmla="*/ 19 h 20"/>
                <a:gd name="T18" fmla="*/ 10 w 77"/>
                <a:gd name="T19" fmla="*/ 12 h 20"/>
                <a:gd name="T20" fmla="*/ 0 w 77"/>
                <a:gd name="T21" fmla="*/ 11 h 20"/>
                <a:gd name="T22" fmla="*/ 64 w 77"/>
                <a:gd name="T23" fmla="*/ 8 h 20"/>
                <a:gd name="T24" fmla="*/ 63 w 77"/>
                <a:gd name="T25" fmla="*/ 6 h 20"/>
                <a:gd name="T26" fmla="*/ 57 w 77"/>
                <a:gd name="T27" fmla="*/ 4 h 20"/>
                <a:gd name="T28" fmla="*/ 62 w 77"/>
                <a:gd name="T29" fmla="*/ 1 h 20"/>
                <a:gd name="T30" fmla="*/ 68 w 77"/>
                <a:gd name="T31" fmla="*/ 0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7"/>
                <a:gd name="T49" fmla="*/ 0 h 20"/>
                <a:gd name="T50" fmla="*/ 77 w 77"/>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7" h="20">
                  <a:moveTo>
                    <a:pt x="68" y="0"/>
                  </a:moveTo>
                  <a:lnTo>
                    <a:pt x="66" y="6"/>
                  </a:lnTo>
                  <a:lnTo>
                    <a:pt x="76" y="4"/>
                  </a:lnTo>
                  <a:lnTo>
                    <a:pt x="70" y="8"/>
                  </a:lnTo>
                  <a:lnTo>
                    <a:pt x="72" y="14"/>
                  </a:lnTo>
                  <a:lnTo>
                    <a:pt x="66" y="18"/>
                  </a:lnTo>
                  <a:lnTo>
                    <a:pt x="57" y="6"/>
                  </a:lnTo>
                  <a:lnTo>
                    <a:pt x="16" y="13"/>
                  </a:lnTo>
                  <a:lnTo>
                    <a:pt x="14" y="19"/>
                  </a:lnTo>
                  <a:lnTo>
                    <a:pt x="10" y="12"/>
                  </a:lnTo>
                  <a:lnTo>
                    <a:pt x="0" y="11"/>
                  </a:lnTo>
                  <a:lnTo>
                    <a:pt x="64" y="8"/>
                  </a:lnTo>
                  <a:lnTo>
                    <a:pt x="63" y="6"/>
                  </a:lnTo>
                  <a:lnTo>
                    <a:pt x="57" y="4"/>
                  </a:lnTo>
                  <a:lnTo>
                    <a:pt x="62" y="1"/>
                  </a:lnTo>
                  <a:lnTo>
                    <a:pt x="68"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558" name="Freeform 467"/>
            <p:cNvSpPr>
              <a:spLocks/>
            </p:cNvSpPr>
            <p:nvPr/>
          </p:nvSpPr>
          <p:spPr bwMode="auto">
            <a:xfrm>
              <a:off x="2062" y="1041"/>
              <a:ext cx="67" cy="20"/>
            </a:xfrm>
            <a:custGeom>
              <a:avLst/>
              <a:gdLst>
                <a:gd name="T0" fmla="*/ 0 w 67"/>
                <a:gd name="T1" fmla="*/ 19 h 20"/>
                <a:gd name="T2" fmla="*/ 13 w 67"/>
                <a:gd name="T3" fmla="*/ 15 h 20"/>
                <a:gd name="T4" fmla="*/ 66 w 67"/>
                <a:gd name="T5" fmla="*/ 0 h 20"/>
                <a:gd name="T6" fmla="*/ 0 60000 65536"/>
                <a:gd name="T7" fmla="*/ 0 60000 65536"/>
                <a:gd name="T8" fmla="*/ 0 60000 65536"/>
                <a:gd name="T9" fmla="*/ 0 w 67"/>
                <a:gd name="T10" fmla="*/ 0 h 20"/>
                <a:gd name="T11" fmla="*/ 67 w 67"/>
                <a:gd name="T12" fmla="*/ 20 h 20"/>
              </a:gdLst>
              <a:ahLst/>
              <a:cxnLst>
                <a:cxn ang="T6">
                  <a:pos x="T0" y="T1"/>
                </a:cxn>
                <a:cxn ang="T7">
                  <a:pos x="T2" y="T3"/>
                </a:cxn>
                <a:cxn ang="T8">
                  <a:pos x="T4" y="T5"/>
                </a:cxn>
              </a:cxnLst>
              <a:rect l="T9" t="T10" r="T11" b="T12"/>
              <a:pathLst>
                <a:path w="67" h="20">
                  <a:moveTo>
                    <a:pt x="0" y="19"/>
                  </a:moveTo>
                  <a:lnTo>
                    <a:pt x="13" y="15"/>
                  </a:lnTo>
                  <a:lnTo>
                    <a:pt x="66" y="0"/>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21559" name="Freeform 468"/>
            <p:cNvSpPr>
              <a:spLocks/>
            </p:cNvSpPr>
            <p:nvPr/>
          </p:nvSpPr>
          <p:spPr bwMode="auto">
            <a:xfrm>
              <a:off x="2064" y="1046"/>
              <a:ext cx="20" cy="20"/>
            </a:xfrm>
            <a:custGeom>
              <a:avLst/>
              <a:gdLst>
                <a:gd name="T0" fmla="*/ 0 w 20"/>
                <a:gd name="T1" fmla="*/ 19 h 20"/>
                <a:gd name="T2" fmla="*/ 18 w 20"/>
                <a:gd name="T3" fmla="*/ 19 h 20"/>
                <a:gd name="T4" fmla="*/ 19 w 20"/>
                <a:gd name="T5" fmla="*/ 0 h 20"/>
                <a:gd name="T6" fmla="*/ 0 w 20"/>
                <a:gd name="T7" fmla="*/ 19 h 20"/>
                <a:gd name="T8" fmla="*/ 0 60000 65536"/>
                <a:gd name="T9" fmla="*/ 0 60000 65536"/>
                <a:gd name="T10" fmla="*/ 0 60000 65536"/>
                <a:gd name="T11" fmla="*/ 0 60000 65536"/>
                <a:gd name="T12" fmla="*/ 0 w 20"/>
                <a:gd name="T13" fmla="*/ 0 h 20"/>
                <a:gd name="T14" fmla="*/ 20 w 20"/>
                <a:gd name="T15" fmla="*/ 20 h 20"/>
              </a:gdLst>
              <a:ahLst/>
              <a:cxnLst>
                <a:cxn ang="T8">
                  <a:pos x="T0" y="T1"/>
                </a:cxn>
                <a:cxn ang="T9">
                  <a:pos x="T2" y="T3"/>
                </a:cxn>
                <a:cxn ang="T10">
                  <a:pos x="T4" y="T5"/>
                </a:cxn>
                <a:cxn ang="T11">
                  <a:pos x="T6" y="T7"/>
                </a:cxn>
              </a:cxnLst>
              <a:rect l="T12" t="T13" r="T14" b="T15"/>
              <a:pathLst>
                <a:path w="20" h="20">
                  <a:moveTo>
                    <a:pt x="0" y="19"/>
                  </a:moveTo>
                  <a:lnTo>
                    <a:pt x="18" y="19"/>
                  </a:lnTo>
                  <a:lnTo>
                    <a:pt x="19" y="0"/>
                  </a:lnTo>
                  <a:lnTo>
                    <a:pt x="0" y="19"/>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560" name="Freeform 469"/>
            <p:cNvSpPr>
              <a:spLocks/>
            </p:cNvSpPr>
            <p:nvPr/>
          </p:nvSpPr>
          <p:spPr bwMode="auto">
            <a:xfrm>
              <a:off x="1945" y="1019"/>
              <a:ext cx="123" cy="20"/>
            </a:xfrm>
            <a:custGeom>
              <a:avLst/>
              <a:gdLst>
                <a:gd name="T0" fmla="*/ 42 w 123"/>
                <a:gd name="T1" fmla="*/ 0 h 20"/>
                <a:gd name="T2" fmla="*/ 30 w 123"/>
                <a:gd name="T3" fmla="*/ 1 h 20"/>
                <a:gd name="T4" fmla="*/ 21 w 123"/>
                <a:gd name="T5" fmla="*/ 4 h 20"/>
                <a:gd name="T6" fmla="*/ 10 w 123"/>
                <a:gd name="T7" fmla="*/ 5 h 20"/>
                <a:gd name="T8" fmla="*/ 0 w 123"/>
                <a:gd name="T9" fmla="*/ 10 h 20"/>
                <a:gd name="T10" fmla="*/ 6 w 123"/>
                <a:gd name="T11" fmla="*/ 12 h 20"/>
                <a:gd name="T12" fmla="*/ 16 w 123"/>
                <a:gd name="T13" fmla="*/ 15 h 20"/>
                <a:gd name="T14" fmla="*/ 25 w 123"/>
                <a:gd name="T15" fmla="*/ 17 h 20"/>
                <a:gd name="T16" fmla="*/ 31 w 123"/>
                <a:gd name="T17" fmla="*/ 17 h 20"/>
                <a:gd name="T18" fmla="*/ 41 w 123"/>
                <a:gd name="T19" fmla="*/ 18 h 20"/>
                <a:gd name="T20" fmla="*/ 51 w 123"/>
                <a:gd name="T21" fmla="*/ 19 h 20"/>
                <a:gd name="T22" fmla="*/ 63 w 123"/>
                <a:gd name="T23" fmla="*/ 18 h 20"/>
                <a:gd name="T24" fmla="*/ 76 w 123"/>
                <a:gd name="T25" fmla="*/ 19 h 20"/>
                <a:gd name="T26" fmla="*/ 79 w 123"/>
                <a:gd name="T27" fmla="*/ 18 h 20"/>
                <a:gd name="T28" fmla="*/ 98 w 123"/>
                <a:gd name="T29" fmla="*/ 17 h 20"/>
                <a:gd name="T30" fmla="*/ 105 w 123"/>
                <a:gd name="T31" fmla="*/ 13 h 20"/>
                <a:gd name="T32" fmla="*/ 122 w 123"/>
                <a:gd name="T33" fmla="*/ 14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20"/>
                <a:gd name="T53" fmla="*/ 123 w 123"/>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20">
                  <a:moveTo>
                    <a:pt x="42" y="0"/>
                  </a:moveTo>
                  <a:lnTo>
                    <a:pt x="30" y="1"/>
                  </a:lnTo>
                  <a:lnTo>
                    <a:pt x="21" y="4"/>
                  </a:lnTo>
                  <a:lnTo>
                    <a:pt x="10" y="5"/>
                  </a:lnTo>
                  <a:lnTo>
                    <a:pt x="0" y="10"/>
                  </a:lnTo>
                  <a:lnTo>
                    <a:pt x="6" y="12"/>
                  </a:lnTo>
                  <a:lnTo>
                    <a:pt x="16" y="15"/>
                  </a:lnTo>
                  <a:lnTo>
                    <a:pt x="25" y="17"/>
                  </a:lnTo>
                  <a:lnTo>
                    <a:pt x="31" y="17"/>
                  </a:lnTo>
                  <a:lnTo>
                    <a:pt x="41" y="18"/>
                  </a:lnTo>
                  <a:lnTo>
                    <a:pt x="51" y="19"/>
                  </a:lnTo>
                  <a:lnTo>
                    <a:pt x="63" y="18"/>
                  </a:lnTo>
                  <a:lnTo>
                    <a:pt x="76" y="19"/>
                  </a:lnTo>
                  <a:lnTo>
                    <a:pt x="79" y="18"/>
                  </a:lnTo>
                  <a:lnTo>
                    <a:pt x="98" y="17"/>
                  </a:lnTo>
                  <a:lnTo>
                    <a:pt x="105" y="13"/>
                  </a:lnTo>
                  <a:lnTo>
                    <a:pt x="122" y="14"/>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21561" name="Freeform 470"/>
            <p:cNvSpPr>
              <a:spLocks/>
            </p:cNvSpPr>
            <p:nvPr/>
          </p:nvSpPr>
          <p:spPr bwMode="auto">
            <a:xfrm>
              <a:off x="1961" y="996"/>
              <a:ext cx="20" cy="20"/>
            </a:xfrm>
            <a:custGeom>
              <a:avLst/>
              <a:gdLst>
                <a:gd name="T0" fmla="*/ 13 w 20"/>
                <a:gd name="T1" fmla="*/ 0 h 20"/>
                <a:gd name="T2" fmla="*/ 13 w 20"/>
                <a:gd name="T3" fmla="*/ 2 h 20"/>
                <a:gd name="T4" fmla="*/ 12 w 20"/>
                <a:gd name="T5" fmla="*/ 8 h 20"/>
                <a:gd name="T6" fmla="*/ 11 w 20"/>
                <a:gd name="T7" fmla="*/ 10 h 20"/>
                <a:gd name="T8" fmla="*/ 6 w 20"/>
                <a:gd name="T9" fmla="*/ 10 h 20"/>
                <a:gd name="T10" fmla="*/ 0 w 20"/>
                <a:gd name="T11" fmla="*/ 10 h 20"/>
                <a:gd name="T12" fmla="*/ 5 w 20"/>
                <a:gd name="T13" fmla="*/ 14 h 20"/>
                <a:gd name="T14" fmla="*/ 5 w 20"/>
                <a:gd name="T15" fmla="*/ 18 h 20"/>
                <a:gd name="T16" fmla="*/ 11 w 20"/>
                <a:gd name="T17" fmla="*/ 19 h 20"/>
                <a:gd name="T18" fmla="*/ 15 w 20"/>
                <a:gd name="T19" fmla="*/ 15 h 20"/>
                <a:gd name="T20" fmla="*/ 15 w 20"/>
                <a:gd name="T21" fmla="*/ 12 h 20"/>
                <a:gd name="T22" fmla="*/ 18 w 20"/>
                <a:gd name="T23" fmla="*/ 7 h 20"/>
                <a:gd name="T24" fmla="*/ 18 w 20"/>
                <a:gd name="T25" fmla="*/ 5 h 20"/>
                <a:gd name="T26" fmla="*/ 18 w 20"/>
                <a:gd name="T27" fmla="*/ 2 h 20"/>
                <a:gd name="T28" fmla="*/ 19 w 20"/>
                <a:gd name="T29" fmla="*/ 0 h 20"/>
                <a:gd name="T30" fmla="*/ 13 w 20"/>
                <a:gd name="T31" fmla="*/ 0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20"/>
                <a:gd name="T50" fmla="*/ 20 w 20"/>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20">
                  <a:moveTo>
                    <a:pt x="13" y="0"/>
                  </a:moveTo>
                  <a:lnTo>
                    <a:pt x="13" y="2"/>
                  </a:lnTo>
                  <a:lnTo>
                    <a:pt x="12" y="8"/>
                  </a:lnTo>
                  <a:lnTo>
                    <a:pt x="11" y="10"/>
                  </a:lnTo>
                  <a:lnTo>
                    <a:pt x="6" y="10"/>
                  </a:lnTo>
                  <a:lnTo>
                    <a:pt x="0" y="10"/>
                  </a:lnTo>
                  <a:lnTo>
                    <a:pt x="5" y="14"/>
                  </a:lnTo>
                  <a:lnTo>
                    <a:pt x="5" y="18"/>
                  </a:lnTo>
                  <a:lnTo>
                    <a:pt x="11" y="19"/>
                  </a:lnTo>
                  <a:lnTo>
                    <a:pt x="15" y="15"/>
                  </a:lnTo>
                  <a:lnTo>
                    <a:pt x="15" y="12"/>
                  </a:lnTo>
                  <a:lnTo>
                    <a:pt x="18" y="7"/>
                  </a:lnTo>
                  <a:lnTo>
                    <a:pt x="18" y="5"/>
                  </a:lnTo>
                  <a:lnTo>
                    <a:pt x="18" y="2"/>
                  </a:lnTo>
                  <a:lnTo>
                    <a:pt x="19" y="0"/>
                  </a:lnTo>
                  <a:lnTo>
                    <a:pt x="13"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562" name="Freeform 471"/>
            <p:cNvSpPr>
              <a:spLocks/>
            </p:cNvSpPr>
            <p:nvPr/>
          </p:nvSpPr>
          <p:spPr bwMode="auto">
            <a:xfrm>
              <a:off x="1945" y="1015"/>
              <a:ext cx="123" cy="26"/>
            </a:xfrm>
            <a:custGeom>
              <a:avLst/>
              <a:gdLst>
                <a:gd name="T0" fmla="*/ 105 w 123"/>
                <a:gd name="T1" fmla="*/ 9 h 26"/>
                <a:gd name="T2" fmla="*/ 74 w 123"/>
                <a:gd name="T3" fmla="*/ 10 h 26"/>
                <a:gd name="T4" fmla="*/ 70 w 123"/>
                <a:gd name="T5" fmla="*/ 9 h 26"/>
                <a:gd name="T6" fmla="*/ 63 w 123"/>
                <a:gd name="T7" fmla="*/ 21 h 26"/>
                <a:gd name="T8" fmla="*/ 65 w 123"/>
                <a:gd name="T9" fmla="*/ 21 h 26"/>
                <a:gd name="T10" fmla="*/ 63 w 123"/>
                <a:gd name="T11" fmla="*/ 21 h 26"/>
                <a:gd name="T12" fmla="*/ 63 w 123"/>
                <a:gd name="T13" fmla="*/ 19 h 26"/>
                <a:gd name="T14" fmla="*/ 70 w 123"/>
                <a:gd name="T15" fmla="*/ 9 h 26"/>
                <a:gd name="T16" fmla="*/ 74 w 123"/>
                <a:gd name="T17" fmla="*/ 10 h 26"/>
                <a:gd name="T18" fmla="*/ 100 w 123"/>
                <a:gd name="T19" fmla="*/ 9 h 26"/>
                <a:gd name="T20" fmla="*/ 79 w 123"/>
                <a:gd name="T21" fmla="*/ 0 h 26"/>
                <a:gd name="T22" fmla="*/ 52 w 123"/>
                <a:gd name="T23" fmla="*/ 0 h 26"/>
                <a:gd name="T24" fmla="*/ 50 w 123"/>
                <a:gd name="T25" fmla="*/ 0 h 26"/>
                <a:gd name="T26" fmla="*/ 42 w 123"/>
                <a:gd name="T27" fmla="*/ 4 h 26"/>
                <a:gd name="T28" fmla="*/ 46 w 123"/>
                <a:gd name="T29" fmla="*/ 4 h 26"/>
                <a:gd name="T30" fmla="*/ 48 w 123"/>
                <a:gd name="T31" fmla="*/ 6 h 26"/>
                <a:gd name="T32" fmla="*/ 52 w 123"/>
                <a:gd name="T33" fmla="*/ 8 h 26"/>
                <a:gd name="T34" fmla="*/ 54 w 123"/>
                <a:gd name="T35" fmla="*/ 9 h 26"/>
                <a:gd name="T36" fmla="*/ 29 w 123"/>
                <a:gd name="T37" fmla="*/ 13 h 26"/>
                <a:gd name="T38" fmla="*/ 16 w 123"/>
                <a:gd name="T39" fmla="*/ 14 h 26"/>
                <a:gd name="T40" fmla="*/ 0 w 123"/>
                <a:gd name="T41" fmla="*/ 15 h 26"/>
                <a:gd name="T42" fmla="*/ 5 w 123"/>
                <a:gd name="T43" fmla="*/ 18 h 26"/>
                <a:gd name="T44" fmla="*/ 14 w 123"/>
                <a:gd name="T45" fmla="*/ 21 h 26"/>
                <a:gd name="T46" fmla="*/ 28 w 123"/>
                <a:gd name="T47" fmla="*/ 23 h 26"/>
                <a:gd name="T48" fmla="*/ 40 w 123"/>
                <a:gd name="T49" fmla="*/ 25 h 26"/>
                <a:gd name="T50" fmla="*/ 51 w 123"/>
                <a:gd name="T51" fmla="*/ 25 h 26"/>
                <a:gd name="T52" fmla="*/ 52 w 123"/>
                <a:gd name="T53" fmla="*/ 25 h 26"/>
                <a:gd name="T54" fmla="*/ 75 w 123"/>
                <a:gd name="T55" fmla="*/ 25 h 26"/>
                <a:gd name="T56" fmla="*/ 79 w 123"/>
                <a:gd name="T57" fmla="*/ 24 h 26"/>
                <a:gd name="T58" fmla="*/ 98 w 123"/>
                <a:gd name="T59" fmla="*/ 23 h 26"/>
                <a:gd name="T60" fmla="*/ 105 w 123"/>
                <a:gd name="T61" fmla="*/ 19 h 26"/>
                <a:gd name="T62" fmla="*/ 122 w 123"/>
                <a:gd name="T63" fmla="*/ 20 h 26"/>
                <a:gd name="T64" fmla="*/ 105 w 123"/>
                <a:gd name="T65" fmla="*/ 9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3"/>
                <a:gd name="T100" fmla="*/ 0 h 26"/>
                <a:gd name="T101" fmla="*/ 123 w 123"/>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3" h="26">
                  <a:moveTo>
                    <a:pt x="105" y="9"/>
                  </a:moveTo>
                  <a:lnTo>
                    <a:pt x="74" y="10"/>
                  </a:lnTo>
                  <a:lnTo>
                    <a:pt x="70" y="9"/>
                  </a:lnTo>
                  <a:lnTo>
                    <a:pt x="63" y="21"/>
                  </a:lnTo>
                  <a:lnTo>
                    <a:pt x="65" y="21"/>
                  </a:lnTo>
                  <a:lnTo>
                    <a:pt x="63" y="21"/>
                  </a:lnTo>
                  <a:lnTo>
                    <a:pt x="63" y="19"/>
                  </a:lnTo>
                  <a:lnTo>
                    <a:pt x="70" y="9"/>
                  </a:lnTo>
                  <a:lnTo>
                    <a:pt x="74" y="10"/>
                  </a:lnTo>
                  <a:lnTo>
                    <a:pt x="100" y="9"/>
                  </a:lnTo>
                  <a:lnTo>
                    <a:pt x="79" y="0"/>
                  </a:lnTo>
                  <a:lnTo>
                    <a:pt x="52" y="0"/>
                  </a:lnTo>
                  <a:lnTo>
                    <a:pt x="50" y="0"/>
                  </a:lnTo>
                  <a:lnTo>
                    <a:pt x="42" y="4"/>
                  </a:lnTo>
                  <a:lnTo>
                    <a:pt x="46" y="4"/>
                  </a:lnTo>
                  <a:lnTo>
                    <a:pt x="48" y="6"/>
                  </a:lnTo>
                  <a:lnTo>
                    <a:pt x="52" y="8"/>
                  </a:lnTo>
                  <a:lnTo>
                    <a:pt x="54" y="9"/>
                  </a:lnTo>
                  <a:lnTo>
                    <a:pt x="29" y="13"/>
                  </a:lnTo>
                  <a:lnTo>
                    <a:pt x="16" y="14"/>
                  </a:lnTo>
                  <a:lnTo>
                    <a:pt x="0" y="15"/>
                  </a:lnTo>
                  <a:lnTo>
                    <a:pt x="5" y="18"/>
                  </a:lnTo>
                  <a:lnTo>
                    <a:pt x="14" y="21"/>
                  </a:lnTo>
                  <a:lnTo>
                    <a:pt x="28" y="23"/>
                  </a:lnTo>
                  <a:lnTo>
                    <a:pt x="40" y="25"/>
                  </a:lnTo>
                  <a:lnTo>
                    <a:pt x="51" y="25"/>
                  </a:lnTo>
                  <a:lnTo>
                    <a:pt x="52" y="25"/>
                  </a:lnTo>
                  <a:lnTo>
                    <a:pt x="75" y="25"/>
                  </a:lnTo>
                  <a:lnTo>
                    <a:pt x="79" y="24"/>
                  </a:lnTo>
                  <a:lnTo>
                    <a:pt x="98" y="23"/>
                  </a:lnTo>
                  <a:lnTo>
                    <a:pt x="105" y="19"/>
                  </a:lnTo>
                  <a:lnTo>
                    <a:pt x="122" y="20"/>
                  </a:lnTo>
                  <a:lnTo>
                    <a:pt x="105" y="9"/>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563" name="Freeform 472"/>
            <p:cNvSpPr>
              <a:spLocks/>
            </p:cNvSpPr>
            <p:nvPr/>
          </p:nvSpPr>
          <p:spPr bwMode="auto">
            <a:xfrm>
              <a:off x="1978" y="1007"/>
              <a:ext cx="93" cy="28"/>
            </a:xfrm>
            <a:custGeom>
              <a:avLst/>
              <a:gdLst>
                <a:gd name="T0" fmla="*/ 17 w 93"/>
                <a:gd name="T1" fmla="*/ 0 h 28"/>
                <a:gd name="T2" fmla="*/ 17 w 93"/>
                <a:gd name="T3" fmla="*/ 2 h 28"/>
                <a:gd name="T4" fmla="*/ 16 w 93"/>
                <a:gd name="T5" fmla="*/ 7 h 28"/>
                <a:gd name="T6" fmla="*/ 7 w 93"/>
                <a:gd name="T7" fmla="*/ 7 h 28"/>
                <a:gd name="T8" fmla="*/ 4 w 93"/>
                <a:gd name="T9" fmla="*/ 9 h 28"/>
                <a:gd name="T10" fmla="*/ 0 w 93"/>
                <a:gd name="T11" fmla="*/ 12 h 28"/>
                <a:gd name="T12" fmla="*/ 2 w 93"/>
                <a:gd name="T13" fmla="*/ 12 h 28"/>
                <a:gd name="T14" fmla="*/ 6 w 93"/>
                <a:gd name="T15" fmla="*/ 14 h 28"/>
                <a:gd name="T16" fmla="*/ 16 w 93"/>
                <a:gd name="T17" fmla="*/ 7 h 28"/>
                <a:gd name="T18" fmla="*/ 18 w 93"/>
                <a:gd name="T19" fmla="*/ 7 h 28"/>
                <a:gd name="T20" fmla="*/ 23 w 93"/>
                <a:gd name="T21" fmla="*/ 10 h 28"/>
                <a:gd name="T22" fmla="*/ 67 w 93"/>
                <a:gd name="T23" fmla="*/ 20 h 28"/>
                <a:gd name="T24" fmla="*/ 92 w 93"/>
                <a:gd name="T25" fmla="*/ 27 h 28"/>
                <a:gd name="T26" fmla="*/ 17 w 93"/>
                <a:gd name="T27" fmla="*/ 0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3"/>
                <a:gd name="T43" fmla="*/ 0 h 28"/>
                <a:gd name="T44" fmla="*/ 93 w 93"/>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3" h="28">
                  <a:moveTo>
                    <a:pt x="17" y="0"/>
                  </a:moveTo>
                  <a:lnTo>
                    <a:pt x="17" y="2"/>
                  </a:lnTo>
                  <a:lnTo>
                    <a:pt x="16" y="7"/>
                  </a:lnTo>
                  <a:lnTo>
                    <a:pt x="7" y="7"/>
                  </a:lnTo>
                  <a:lnTo>
                    <a:pt x="4" y="9"/>
                  </a:lnTo>
                  <a:lnTo>
                    <a:pt x="0" y="12"/>
                  </a:lnTo>
                  <a:lnTo>
                    <a:pt x="2" y="12"/>
                  </a:lnTo>
                  <a:lnTo>
                    <a:pt x="6" y="14"/>
                  </a:lnTo>
                  <a:lnTo>
                    <a:pt x="16" y="7"/>
                  </a:lnTo>
                  <a:lnTo>
                    <a:pt x="18" y="7"/>
                  </a:lnTo>
                  <a:lnTo>
                    <a:pt x="23" y="10"/>
                  </a:lnTo>
                  <a:lnTo>
                    <a:pt x="67" y="20"/>
                  </a:lnTo>
                  <a:lnTo>
                    <a:pt x="92" y="27"/>
                  </a:lnTo>
                  <a:lnTo>
                    <a:pt x="17"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564" name="Line 473"/>
            <p:cNvSpPr>
              <a:spLocks noChangeShapeType="1"/>
            </p:cNvSpPr>
            <p:nvPr/>
          </p:nvSpPr>
          <p:spPr bwMode="auto">
            <a:xfrm>
              <a:off x="1974" y="1015"/>
              <a:ext cx="3" cy="0"/>
            </a:xfrm>
            <a:prstGeom prst="line">
              <a:avLst/>
            </a:prstGeom>
            <a:noFill/>
            <a:ln w="12700">
              <a:solidFill>
                <a:srgbClr val="000000"/>
              </a:solidFill>
              <a:round/>
              <a:headEnd/>
              <a:tailEnd/>
            </a:ln>
          </p:spPr>
          <p:txBody>
            <a:bodyPr wrap="none" anchor="ctr"/>
            <a:lstStyle/>
            <a:p>
              <a:endParaRPr lang="en-US"/>
            </a:p>
          </p:txBody>
        </p:sp>
        <p:sp>
          <p:nvSpPr>
            <p:cNvPr id="21565" name="Freeform 474"/>
            <p:cNvSpPr>
              <a:spLocks/>
            </p:cNvSpPr>
            <p:nvPr/>
          </p:nvSpPr>
          <p:spPr bwMode="auto">
            <a:xfrm>
              <a:off x="2042" y="958"/>
              <a:ext cx="126" cy="72"/>
            </a:xfrm>
            <a:custGeom>
              <a:avLst/>
              <a:gdLst>
                <a:gd name="T0" fmla="*/ 125 w 126"/>
                <a:gd name="T1" fmla="*/ 71 h 72"/>
                <a:gd name="T2" fmla="*/ 68 w 126"/>
                <a:gd name="T3" fmla="*/ 53 h 72"/>
                <a:gd name="T4" fmla="*/ 85 w 126"/>
                <a:gd name="T5" fmla="*/ 53 h 72"/>
                <a:gd name="T6" fmla="*/ 85 w 126"/>
                <a:gd name="T7" fmla="*/ 51 h 72"/>
                <a:gd name="T8" fmla="*/ 81 w 126"/>
                <a:gd name="T9" fmla="*/ 47 h 72"/>
                <a:gd name="T10" fmla="*/ 79 w 126"/>
                <a:gd name="T11" fmla="*/ 47 h 72"/>
                <a:gd name="T12" fmla="*/ 76 w 126"/>
                <a:gd name="T13" fmla="*/ 43 h 72"/>
                <a:gd name="T14" fmla="*/ 53 w 126"/>
                <a:gd name="T15" fmla="*/ 42 h 72"/>
                <a:gd name="T16" fmla="*/ 89 w 126"/>
                <a:gd name="T17" fmla="*/ 1 h 72"/>
                <a:gd name="T18" fmla="*/ 69 w 126"/>
                <a:gd name="T19" fmla="*/ 0 h 72"/>
                <a:gd name="T20" fmla="*/ 0 w 126"/>
                <a:gd name="T21" fmla="*/ 37 h 72"/>
                <a:gd name="T22" fmla="*/ 24 w 126"/>
                <a:gd name="T23" fmla="*/ 48 h 72"/>
                <a:gd name="T24" fmla="*/ 40 w 126"/>
                <a:gd name="T25" fmla="*/ 54 h 72"/>
                <a:gd name="T26" fmla="*/ 56 w 126"/>
                <a:gd name="T27" fmla="*/ 53 h 72"/>
                <a:gd name="T28" fmla="*/ 108 w 126"/>
                <a:gd name="T29" fmla="*/ 71 h 72"/>
                <a:gd name="T30" fmla="*/ 125 w 126"/>
                <a:gd name="T31" fmla="*/ 71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6"/>
                <a:gd name="T49" fmla="*/ 0 h 72"/>
                <a:gd name="T50" fmla="*/ 126 w 126"/>
                <a:gd name="T51" fmla="*/ 72 h 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6" h="72">
                  <a:moveTo>
                    <a:pt x="125" y="71"/>
                  </a:moveTo>
                  <a:lnTo>
                    <a:pt x="68" y="53"/>
                  </a:lnTo>
                  <a:lnTo>
                    <a:pt x="85" y="53"/>
                  </a:lnTo>
                  <a:lnTo>
                    <a:pt x="85" y="51"/>
                  </a:lnTo>
                  <a:lnTo>
                    <a:pt x="81" y="47"/>
                  </a:lnTo>
                  <a:lnTo>
                    <a:pt x="79" y="47"/>
                  </a:lnTo>
                  <a:lnTo>
                    <a:pt x="76" y="43"/>
                  </a:lnTo>
                  <a:lnTo>
                    <a:pt x="53" y="42"/>
                  </a:lnTo>
                  <a:lnTo>
                    <a:pt x="89" y="1"/>
                  </a:lnTo>
                  <a:lnTo>
                    <a:pt x="69" y="0"/>
                  </a:lnTo>
                  <a:lnTo>
                    <a:pt x="0" y="37"/>
                  </a:lnTo>
                  <a:lnTo>
                    <a:pt x="24" y="48"/>
                  </a:lnTo>
                  <a:lnTo>
                    <a:pt x="40" y="54"/>
                  </a:lnTo>
                  <a:lnTo>
                    <a:pt x="56" y="53"/>
                  </a:lnTo>
                  <a:lnTo>
                    <a:pt x="108" y="71"/>
                  </a:lnTo>
                  <a:lnTo>
                    <a:pt x="125" y="71"/>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566" name="Freeform 475"/>
            <p:cNvSpPr>
              <a:spLocks/>
            </p:cNvSpPr>
            <p:nvPr/>
          </p:nvSpPr>
          <p:spPr bwMode="auto">
            <a:xfrm>
              <a:off x="1709" y="965"/>
              <a:ext cx="353" cy="33"/>
            </a:xfrm>
            <a:custGeom>
              <a:avLst/>
              <a:gdLst>
                <a:gd name="T0" fmla="*/ 0 w 353"/>
                <a:gd name="T1" fmla="*/ 11 h 33"/>
                <a:gd name="T2" fmla="*/ 22 w 353"/>
                <a:gd name="T3" fmla="*/ 11 h 33"/>
                <a:gd name="T4" fmla="*/ 51 w 353"/>
                <a:gd name="T5" fmla="*/ 5 h 33"/>
                <a:gd name="T6" fmla="*/ 69 w 353"/>
                <a:gd name="T7" fmla="*/ 4 h 33"/>
                <a:gd name="T8" fmla="*/ 115 w 353"/>
                <a:gd name="T9" fmla="*/ 1 h 33"/>
                <a:gd name="T10" fmla="*/ 138 w 353"/>
                <a:gd name="T11" fmla="*/ 0 h 33"/>
                <a:gd name="T12" fmla="*/ 179 w 353"/>
                <a:gd name="T13" fmla="*/ 1 h 33"/>
                <a:gd name="T14" fmla="*/ 227 w 353"/>
                <a:gd name="T15" fmla="*/ 2 h 33"/>
                <a:gd name="T16" fmla="*/ 272 w 353"/>
                <a:gd name="T17" fmla="*/ 8 h 33"/>
                <a:gd name="T18" fmla="*/ 305 w 353"/>
                <a:gd name="T19" fmla="*/ 13 h 33"/>
                <a:gd name="T20" fmla="*/ 329 w 353"/>
                <a:gd name="T21" fmla="*/ 17 h 33"/>
                <a:gd name="T22" fmla="*/ 352 w 353"/>
                <a:gd name="T23" fmla="*/ 21 h 33"/>
                <a:gd name="T24" fmla="*/ 329 w 353"/>
                <a:gd name="T25" fmla="*/ 20 h 33"/>
                <a:gd name="T26" fmla="*/ 313 w 353"/>
                <a:gd name="T27" fmla="*/ 21 h 33"/>
                <a:gd name="T28" fmla="*/ 287 w 353"/>
                <a:gd name="T29" fmla="*/ 23 h 33"/>
                <a:gd name="T30" fmla="*/ 273 w 353"/>
                <a:gd name="T31" fmla="*/ 23 h 33"/>
                <a:gd name="T32" fmla="*/ 248 w 353"/>
                <a:gd name="T33" fmla="*/ 20 h 33"/>
                <a:gd name="T34" fmla="*/ 223 w 353"/>
                <a:gd name="T35" fmla="*/ 17 h 33"/>
                <a:gd name="T36" fmla="*/ 183 w 353"/>
                <a:gd name="T37" fmla="*/ 8 h 33"/>
                <a:gd name="T38" fmla="*/ 163 w 353"/>
                <a:gd name="T39" fmla="*/ 7 h 33"/>
                <a:gd name="T40" fmla="*/ 114 w 353"/>
                <a:gd name="T41" fmla="*/ 8 h 33"/>
                <a:gd name="T42" fmla="*/ 146 w 353"/>
                <a:gd name="T43" fmla="*/ 11 h 33"/>
                <a:gd name="T44" fmla="*/ 162 w 353"/>
                <a:gd name="T45" fmla="*/ 12 h 33"/>
                <a:gd name="T46" fmla="*/ 187 w 353"/>
                <a:gd name="T47" fmla="*/ 17 h 33"/>
                <a:gd name="T48" fmla="*/ 209 w 353"/>
                <a:gd name="T49" fmla="*/ 24 h 33"/>
                <a:gd name="T50" fmla="*/ 224 w 353"/>
                <a:gd name="T51" fmla="*/ 28 h 33"/>
                <a:gd name="T52" fmla="*/ 237 w 353"/>
                <a:gd name="T53" fmla="*/ 28 h 33"/>
                <a:gd name="T54" fmla="*/ 254 w 353"/>
                <a:gd name="T55" fmla="*/ 30 h 33"/>
                <a:gd name="T56" fmla="*/ 276 w 353"/>
                <a:gd name="T57" fmla="*/ 32 h 33"/>
                <a:gd name="T58" fmla="*/ 302 w 353"/>
                <a:gd name="T59" fmla="*/ 28 h 33"/>
                <a:gd name="T60" fmla="*/ 279 w 353"/>
                <a:gd name="T61" fmla="*/ 32 h 33"/>
                <a:gd name="T62" fmla="*/ 264 w 353"/>
                <a:gd name="T63" fmla="*/ 31 h 33"/>
                <a:gd name="T64" fmla="*/ 244 w 353"/>
                <a:gd name="T65" fmla="*/ 28 h 33"/>
                <a:gd name="T66" fmla="*/ 237 w 353"/>
                <a:gd name="T67" fmla="*/ 28 h 33"/>
                <a:gd name="T68" fmla="*/ 219 w 353"/>
                <a:gd name="T69" fmla="*/ 27 h 33"/>
                <a:gd name="T70" fmla="*/ 196 w 353"/>
                <a:gd name="T71" fmla="*/ 23 h 33"/>
                <a:gd name="T72" fmla="*/ 172 w 353"/>
                <a:gd name="T73" fmla="*/ 19 h 33"/>
                <a:gd name="T74" fmla="*/ 142 w 353"/>
                <a:gd name="T75" fmla="*/ 14 h 33"/>
                <a:gd name="T76" fmla="*/ 114 w 353"/>
                <a:gd name="T77" fmla="*/ 11 h 33"/>
                <a:gd name="T78" fmla="*/ 85 w 353"/>
                <a:gd name="T79" fmla="*/ 9 h 33"/>
                <a:gd name="T80" fmla="*/ 44 w 353"/>
                <a:gd name="T81" fmla="*/ 11 h 33"/>
                <a:gd name="T82" fmla="*/ 0 w 353"/>
                <a:gd name="T83" fmla="*/ 11 h 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53"/>
                <a:gd name="T127" fmla="*/ 0 h 33"/>
                <a:gd name="T128" fmla="*/ 353 w 353"/>
                <a:gd name="T129" fmla="*/ 33 h 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53" h="33">
                  <a:moveTo>
                    <a:pt x="0" y="11"/>
                  </a:moveTo>
                  <a:lnTo>
                    <a:pt x="22" y="11"/>
                  </a:lnTo>
                  <a:lnTo>
                    <a:pt x="51" y="5"/>
                  </a:lnTo>
                  <a:lnTo>
                    <a:pt x="69" y="4"/>
                  </a:lnTo>
                  <a:lnTo>
                    <a:pt x="115" y="1"/>
                  </a:lnTo>
                  <a:lnTo>
                    <a:pt x="138" y="0"/>
                  </a:lnTo>
                  <a:lnTo>
                    <a:pt x="179" y="1"/>
                  </a:lnTo>
                  <a:lnTo>
                    <a:pt x="227" y="2"/>
                  </a:lnTo>
                  <a:lnTo>
                    <a:pt x="272" y="8"/>
                  </a:lnTo>
                  <a:lnTo>
                    <a:pt x="305" y="13"/>
                  </a:lnTo>
                  <a:lnTo>
                    <a:pt x="329" y="17"/>
                  </a:lnTo>
                  <a:lnTo>
                    <a:pt x="352" y="21"/>
                  </a:lnTo>
                  <a:lnTo>
                    <a:pt x="329" y="20"/>
                  </a:lnTo>
                  <a:lnTo>
                    <a:pt x="313" y="21"/>
                  </a:lnTo>
                  <a:lnTo>
                    <a:pt x="287" y="23"/>
                  </a:lnTo>
                  <a:lnTo>
                    <a:pt x="273" y="23"/>
                  </a:lnTo>
                  <a:lnTo>
                    <a:pt x="248" y="20"/>
                  </a:lnTo>
                  <a:lnTo>
                    <a:pt x="223" y="17"/>
                  </a:lnTo>
                  <a:lnTo>
                    <a:pt x="183" y="8"/>
                  </a:lnTo>
                  <a:lnTo>
                    <a:pt x="163" y="7"/>
                  </a:lnTo>
                  <a:lnTo>
                    <a:pt x="114" y="8"/>
                  </a:lnTo>
                  <a:lnTo>
                    <a:pt x="146" y="11"/>
                  </a:lnTo>
                  <a:lnTo>
                    <a:pt x="162" y="12"/>
                  </a:lnTo>
                  <a:lnTo>
                    <a:pt x="187" y="17"/>
                  </a:lnTo>
                  <a:lnTo>
                    <a:pt x="209" y="24"/>
                  </a:lnTo>
                  <a:lnTo>
                    <a:pt x="224" y="28"/>
                  </a:lnTo>
                  <a:lnTo>
                    <a:pt x="237" y="28"/>
                  </a:lnTo>
                  <a:lnTo>
                    <a:pt x="254" y="30"/>
                  </a:lnTo>
                  <a:lnTo>
                    <a:pt x="276" y="32"/>
                  </a:lnTo>
                  <a:lnTo>
                    <a:pt x="302" y="28"/>
                  </a:lnTo>
                  <a:lnTo>
                    <a:pt x="279" y="32"/>
                  </a:lnTo>
                  <a:lnTo>
                    <a:pt x="264" y="31"/>
                  </a:lnTo>
                  <a:lnTo>
                    <a:pt x="244" y="28"/>
                  </a:lnTo>
                  <a:lnTo>
                    <a:pt x="237" y="28"/>
                  </a:lnTo>
                  <a:lnTo>
                    <a:pt x="219" y="27"/>
                  </a:lnTo>
                  <a:lnTo>
                    <a:pt x="196" y="23"/>
                  </a:lnTo>
                  <a:lnTo>
                    <a:pt x="172" y="19"/>
                  </a:lnTo>
                  <a:lnTo>
                    <a:pt x="142" y="14"/>
                  </a:lnTo>
                  <a:lnTo>
                    <a:pt x="114" y="11"/>
                  </a:lnTo>
                  <a:lnTo>
                    <a:pt x="85" y="9"/>
                  </a:lnTo>
                  <a:lnTo>
                    <a:pt x="44" y="11"/>
                  </a:lnTo>
                  <a:lnTo>
                    <a:pt x="0" y="11"/>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567" name="Freeform 476"/>
            <p:cNvSpPr>
              <a:spLocks/>
            </p:cNvSpPr>
            <p:nvPr/>
          </p:nvSpPr>
          <p:spPr bwMode="auto">
            <a:xfrm>
              <a:off x="2006" y="990"/>
              <a:ext cx="45" cy="20"/>
            </a:xfrm>
            <a:custGeom>
              <a:avLst/>
              <a:gdLst>
                <a:gd name="T0" fmla="*/ 0 w 45"/>
                <a:gd name="T1" fmla="*/ 4 h 20"/>
                <a:gd name="T2" fmla="*/ 25 w 45"/>
                <a:gd name="T3" fmla="*/ 2 h 20"/>
                <a:gd name="T4" fmla="*/ 32 w 45"/>
                <a:gd name="T5" fmla="*/ 0 h 20"/>
                <a:gd name="T6" fmla="*/ 44 w 45"/>
                <a:gd name="T7" fmla="*/ 5 h 20"/>
                <a:gd name="T8" fmla="*/ 34 w 45"/>
                <a:gd name="T9" fmla="*/ 19 h 20"/>
                <a:gd name="T10" fmla="*/ 27 w 45"/>
                <a:gd name="T11" fmla="*/ 10 h 20"/>
                <a:gd name="T12" fmla="*/ 25 w 45"/>
                <a:gd name="T13" fmla="*/ 12 h 20"/>
                <a:gd name="T14" fmla="*/ 0 w 45"/>
                <a:gd name="T15" fmla="*/ 4 h 20"/>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20"/>
                <a:gd name="T26" fmla="*/ 45 w 45"/>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20">
                  <a:moveTo>
                    <a:pt x="0" y="4"/>
                  </a:moveTo>
                  <a:lnTo>
                    <a:pt x="25" y="2"/>
                  </a:lnTo>
                  <a:lnTo>
                    <a:pt x="32" y="0"/>
                  </a:lnTo>
                  <a:lnTo>
                    <a:pt x="44" y="5"/>
                  </a:lnTo>
                  <a:lnTo>
                    <a:pt x="34" y="19"/>
                  </a:lnTo>
                  <a:lnTo>
                    <a:pt x="27" y="10"/>
                  </a:lnTo>
                  <a:lnTo>
                    <a:pt x="25" y="12"/>
                  </a:lnTo>
                  <a:lnTo>
                    <a:pt x="0" y="4"/>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568" name="Freeform 477"/>
            <p:cNvSpPr>
              <a:spLocks/>
            </p:cNvSpPr>
            <p:nvPr/>
          </p:nvSpPr>
          <p:spPr bwMode="auto">
            <a:xfrm>
              <a:off x="2019" y="937"/>
              <a:ext cx="64" cy="52"/>
            </a:xfrm>
            <a:custGeom>
              <a:avLst/>
              <a:gdLst>
                <a:gd name="T0" fmla="*/ 44 w 64"/>
                <a:gd name="T1" fmla="*/ 51 h 52"/>
                <a:gd name="T2" fmla="*/ 24 w 64"/>
                <a:gd name="T3" fmla="*/ 44 h 52"/>
                <a:gd name="T4" fmla="*/ 0 w 64"/>
                <a:gd name="T5" fmla="*/ 39 h 52"/>
                <a:gd name="T6" fmla="*/ 42 w 64"/>
                <a:gd name="T7" fmla="*/ 0 h 52"/>
                <a:gd name="T8" fmla="*/ 63 w 64"/>
                <a:gd name="T9" fmla="*/ 1 h 52"/>
                <a:gd name="T10" fmla="*/ 51 w 64"/>
                <a:gd name="T11" fmla="*/ 44 h 52"/>
                <a:gd name="T12" fmla="*/ 44 w 64"/>
                <a:gd name="T13" fmla="*/ 51 h 52"/>
                <a:gd name="T14" fmla="*/ 0 60000 65536"/>
                <a:gd name="T15" fmla="*/ 0 60000 65536"/>
                <a:gd name="T16" fmla="*/ 0 60000 65536"/>
                <a:gd name="T17" fmla="*/ 0 60000 65536"/>
                <a:gd name="T18" fmla="*/ 0 60000 65536"/>
                <a:gd name="T19" fmla="*/ 0 60000 65536"/>
                <a:gd name="T20" fmla="*/ 0 60000 65536"/>
                <a:gd name="T21" fmla="*/ 0 w 64"/>
                <a:gd name="T22" fmla="*/ 0 h 52"/>
                <a:gd name="T23" fmla="*/ 64 w 64"/>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52">
                  <a:moveTo>
                    <a:pt x="44" y="51"/>
                  </a:moveTo>
                  <a:lnTo>
                    <a:pt x="24" y="44"/>
                  </a:lnTo>
                  <a:lnTo>
                    <a:pt x="0" y="39"/>
                  </a:lnTo>
                  <a:lnTo>
                    <a:pt x="42" y="0"/>
                  </a:lnTo>
                  <a:lnTo>
                    <a:pt x="63" y="1"/>
                  </a:lnTo>
                  <a:lnTo>
                    <a:pt x="51" y="44"/>
                  </a:lnTo>
                  <a:lnTo>
                    <a:pt x="44" y="51"/>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569" name="Freeform 478"/>
            <p:cNvSpPr>
              <a:spLocks/>
            </p:cNvSpPr>
            <p:nvPr/>
          </p:nvSpPr>
          <p:spPr bwMode="auto">
            <a:xfrm>
              <a:off x="1754" y="966"/>
              <a:ext cx="20" cy="20"/>
            </a:xfrm>
            <a:custGeom>
              <a:avLst/>
              <a:gdLst>
                <a:gd name="T0" fmla="*/ 0 w 20"/>
                <a:gd name="T1" fmla="*/ 10 h 20"/>
                <a:gd name="T2" fmla="*/ 19 w 20"/>
                <a:gd name="T3" fmla="*/ 0 h 20"/>
                <a:gd name="T4" fmla="*/ 18 w 20"/>
                <a:gd name="T5" fmla="*/ 19 h 20"/>
                <a:gd name="T6" fmla="*/ 10 w 20"/>
                <a:gd name="T7" fmla="*/ 5 h 20"/>
                <a:gd name="T8" fmla="*/ 0 w 20"/>
                <a:gd name="T9" fmla="*/ 10 h 20"/>
                <a:gd name="T10" fmla="*/ 0 60000 65536"/>
                <a:gd name="T11" fmla="*/ 0 60000 65536"/>
                <a:gd name="T12" fmla="*/ 0 60000 65536"/>
                <a:gd name="T13" fmla="*/ 0 60000 65536"/>
                <a:gd name="T14" fmla="*/ 0 60000 65536"/>
                <a:gd name="T15" fmla="*/ 0 w 20"/>
                <a:gd name="T16" fmla="*/ 0 h 20"/>
                <a:gd name="T17" fmla="*/ 20 w 20"/>
                <a:gd name="T18" fmla="*/ 20 h 20"/>
              </a:gdLst>
              <a:ahLst/>
              <a:cxnLst>
                <a:cxn ang="T10">
                  <a:pos x="T0" y="T1"/>
                </a:cxn>
                <a:cxn ang="T11">
                  <a:pos x="T2" y="T3"/>
                </a:cxn>
                <a:cxn ang="T12">
                  <a:pos x="T4" y="T5"/>
                </a:cxn>
                <a:cxn ang="T13">
                  <a:pos x="T6" y="T7"/>
                </a:cxn>
                <a:cxn ang="T14">
                  <a:pos x="T8" y="T9"/>
                </a:cxn>
              </a:cxnLst>
              <a:rect l="T15" t="T16" r="T17" b="T18"/>
              <a:pathLst>
                <a:path w="20" h="20">
                  <a:moveTo>
                    <a:pt x="0" y="10"/>
                  </a:moveTo>
                  <a:lnTo>
                    <a:pt x="19" y="0"/>
                  </a:lnTo>
                  <a:lnTo>
                    <a:pt x="18" y="19"/>
                  </a:lnTo>
                  <a:lnTo>
                    <a:pt x="10" y="5"/>
                  </a:lnTo>
                  <a:lnTo>
                    <a:pt x="0" y="1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570" name="Freeform 479"/>
            <p:cNvSpPr>
              <a:spLocks/>
            </p:cNvSpPr>
            <p:nvPr/>
          </p:nvSpPr>
          <p:spPr bwMode="auto">
            <a:xfrm>
              <a:off x="1790" y="990"/>
              <a:ext cx="20" cy="20"/>
            </a:xfrm>
            <a:custGeom>
              <a:avLst/>
              <a:gdLst>
                <a:gd name="T0" fmla="*/ 1 w 20"/>
                <a:gd name="T1" fmla="*/ 0 h 20"/>
                <a:gd name="T2" fmla="*/ 0 w 20"/>
                <a:gd name="T3" fmla="*/ 19 h 20"/>
                <a:gd name="T4" fmla="*/ 6 w 20"/>
                <a:gd name="T5" fmla="*/ 11 h 20"/>
                <a:gd name="T6" fmla="*/ 13 w 20"/>
                <a:gd name="T7" fmla="*/ 11 h 20"/>
                <a:gd name="T8" fmla="*/ 19 w 20"/>
                <a:gd name="T9" fmla="*/ 4 h 20"/>
                <a:gd name="T10" fmla="*/ 13 w 20"/>
                <a:gd name="T11" fmla="*/ 11 h 20"/>
                <a:gd name="T12" fmla="*/ 6 w 20"/>
                <a:gd name="T13" fmla="*/ 11 h 20"/>
                <a:gd name="T14" fmla="*/ 7 w 20"/>
                <a:gd name="T15" fmla="*/ 0 h 20"/>
                <a:gd name="T16" fmla="*/ 1 w 20"/>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0"/>
                <a:gd name="T29" fmla="*/ 20 w 20"/>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0">
                  <a:moveTo>
                    <a:pt x="1" y="0"/>
                  </a:moveTo>
                  <a:lnTo>
                    <a:pt x="0" y="19"/>
                  </a:lnTo>
                  <a:lnTo>
                    <a:pt x="6" y="11"/>
                  </a:lnTo>
                  <a:lnTo>
                    <a:pt x="13" y="11"/>
                  </a:lnTo>
                  <a:lnTo>
                    <a:pt x="19" y="4"/>
                  </a:lnTo>
                  <a:lnTo>
                    <a:pt x="13" y="11"/>
                  </a:lnTo>
                  <a:lnTo>
                    <a:pt x="6" y="11"/>
                  </a:lnTo>
                  <a:lnTo>
                    <a:pt x="7" y="0"/>
                  </a:lnTo>
                  <a:lnTo>
                    <a:pt x="1"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571" name="Freeform 480"/>
            <p:cNvSpPr>
              <a:spLocks/>
            </p:cNvSpPr>
            <p:nvPr/>
          </p:nvSpPr>
          <p:spPr bwMode="auto">
            <a:xfrm>
              <a:off x="1823" y="951"/>
              <a:ext cx="89" cy="21"/>
            </a:xfrm>
            <a:custGeom>
              <a:avLst/>
              <a:gdLst>
                <a:gd name="T0" fmla="*/ 0 w 89"/>
                <a:gd name="T1" fmla="*/ 11 h 21"/>
                <a:gd name="T2" fmla="*/ 0 w 89"/>
                <a:gd name="T3" fmla="*/ 15 h 21"/>
                <a:gd name="T4" fmla="*/ 2 w 89"/>
                <a:gd name="T5" fmla="*/ 15 h 21"/>
                <a:gd name="T6" fmla="*/ 8 w 89"/>
                <a:gd name="T7" fmla="*/ 18 h 21"/>
                <a:gd name="T8" fmla="*/ 14 w 89"/>
                <a:gd name="T9" fmla="*/ 16 h 21"/>
                <a:gd name="T10" fmla="*/ 24 w 89"/>
                <a:gd name="T11" fmla="*/ 16 h 21"/>
                <a:gd name="T12" fmla="*/ 37 w 89"/>
                <a:gd name="T13" fmla="*/ 18 h 21"/>
                <a:gd name="T14" fmla="*/ 54 w 89"/>
                <a:gd name="T15" fmla="*/ 20 h 21"/>
                <a:gd name="T16" fmla="*/ 60 w 89"/>
                <a:gd name="T17" fmla="*/ 18 h 21"/>
                <a:gd name="T18" fmla="*/ 74 w 89"/>
                <a:gd name="T19" fmla="*/ 15 h 21"/>
                <a:gd name="T20" fmla="*/ 82 w 89"/>
                <a:gd name="T21" fmla="*/ 13 h 21"/>
                <a:gd name="T22" fmla="*/ 88 w 89"/>
                <a:gd name="T23" fmla="*/ 13 h 21"/>
                <a:gd name="T24" fmla="*/ 88 w 89"/>
                <a:gd name="T25" fmla="*/ 9 h 21"/>
                <a:gd name="T26" fmla="*/ 59 w 89"/>
                <a:gd name="T27" fmla="*/ 11 h 21"/>
                <a:gd name="T28" fmla="*/ 59 w 89"/>
                <a:gd name="T29" fmla="*/ 8 h 21"/>
                <a:gd name="T30" fmla="*/ 59 w 89"/>
                <a:gd name="T31" fmla="*/ 3 h 21"/>
                <a:gd name="T32" fmla="*/ 49 w 89"/>
                <a:gd name="T33" fmla="*/ 3 h 21"/>
                <a:gd name="T34" fmla="*/ 49 w 89"/>
                <a:gd name="T35" fmla="*/ 6 h 21"/>
                <a:gd name="T36" fmla="*/ 49 w 89"/>
                <a:gd name="T37" fmla="*/ 3 h 21"/>
                <a:gd name="T38" fmla="*/ 46 w 89"/>
                <a:gd name="T39" fmla="*/ 1 h 21"/>
                <a:gd name="T40" fmla="*/ 43 w 89"/>
                <a:gd name="T41" fmla="*/ 3 h 21"/>
                <a:gd name="T42" fmla="*/ 42 w 89"/>
                <a:gd name="T43" fmla="*/ 6 h 21"/>
                <a:gd name="T44" fmla="*/ 39 w 89"/>
                <a:gd name="T45" fmla="*/ 9 h 21"/>
                <a:gd name="T46" fmla="*/ 39 w 89"/>
                <a:gd name="T47" fmla="*/ 13 h 21"/>
                <a:gd name="T48" fmla="*/ 35 w 89"/>
                <a:gd name="T49" fmla="*/ 15 h 21"/>
                <a:gd name="T50" fmla="*/ 33 w 89"/>
                <a:gd name="T51" fmla="*/ 8 h 21"/>
                <a:gd name="T52" fmla="*/ 33 w 89"/>
                <a:gd name="T53" fmla="*/ 5 h 21"/>
                <a:gd name="T54" fmla="*/ 30 w 89"/>
                <a:gd name="T55" fmla="*/ 0 h 21"/>
                <a:gd name="T56" fmla="*/ 27 w 89"/>
                <a:gd name="T57" fmla="*/ 0 h 21"/>
                <a:gd name="T58" fmla="*/ 24 w 89"/>
                <a:gd name="T59" fmla="*/ 0 h 21"/>
                <a:gd name="T60" fmla="*/ 23 w 89"/>
                <a:gd name="T61" fmla="*/ 3 h 21"/>
                <a:gd name="T62" fmla="*/ 23 w 89"/>
                <a:gd name="T63" fmla="*/ 6 h 21"/>
                <a:gd name="T64" fmla="*/ 23 w 89"/>
                <a:gd name="T65" fmla="*/ 3 h 21"/>
                <a:gd name="T66" fmla="*/ 27 w 89"/>
                <a:gd name="T67" fmla="*/ 3 h 21"/>
                <a:gd name="T68" fmla="*/ 29 w 89"/>
                <a:gd name="T69" fmla="*/ 5 h 21"/>
                <a:gd name="T70" fmla="*/ 33 w 89"/>
                <a:gd name="T71" fmla="*/ 8 h 21"/>
                <a:gd name="T72" fmla="*/ 33 w 89"/>
                <a:gd name="T73" fmla="*/ 11 h 21"/>
                <a:gd name="T74" fmla="*/ 31 w 89"/>
                <a:gd name="T75" fmla="*/ 15 h 21"/>
                <a:gd name="T76" fmla="*/ 22 w 89"/>
                <a:gd name="T77" fmla="*/ 10 h 21"/>
                <a:gd name="T78" fmla="*/ 6 w 89"/>
                <a:gd name="T79" fmla="*/ 9 h 21"/>
                <a:gd name="T80" fmla="*/ 0 w 89"/>
                <a:gd name="T81" fmla="*/ 11 h 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9"/>
                <a:gd name="T124" fmla="*/ 0 h 21"/>
                <a:gd name="T125" fmla="*/ 89 w 89"/>
                <a:gd name="T126" fmla="*/ 21 h 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9" h="21">
                  <a:moveTo>
                    <a:pt x="0" y="11"/>
                  </a:moveTo>
                  <a:lnTo>
                    <a:pt x="0" y="15"/>
                  </a:lnTo>
                  <a:lnTo>
                    <a:pt x="2" y="15"/>
                  </a:lnTo>
                  <a:lnTo>
                    <a:pt x="8" y="18"/>
                  </a:lnTo>
                  <a:lnTo>
                    <a:pt x="14" y="16"/>
                  </a:lnTo>
                  <a:lnTo>
                    <a:pt x="24" y="16"/>
                  </a:lnTo>
                  <a:lnTo>
                    <a:pt x="37" y="18"/>
                  </a:lnTo>
                  <a:lnTo>
                    <a:pt x="54" y="20"/>
                  </a:lnTo>
                  <a:lnTo>
                    <a:pt x="60" y="18"/>
                  </a:lnTo>
                  <a:lnTo>
                    <a:pt x="74" y="15"/>
                  </a:lnTo>
                  <a:lnTo>
                    <a:pt x="82" y="13"/>
                  </a:lnTo>
                  <a:lnTo>
                    <a:pt x="88" y="13"/>
                  </a:lnTo>
                  <a:lnTo>
                    <a:pt x="88" y="9"/>
                  </a:lnTo>
                  <a:lnTo>
                    <a:pt x="59" y="11"/>
                  </a:lnTo>
                  <a:lnTo>
                    <a:pt x="59" y="8"/>
                  </a:lnTo>
                  <a:lnTo>
                    <a:pt x="59" y="3"/>
                  </a:lnTo>
                  <a:lnTo>
                    <a:pt x="49" y="3"/>
                  </a:lnTo>
                  <a:lnTo>
                    <a:pt x="49" y="6"/>
                  </a:lnTo>
                  <a:lnTo>
                    <a:pt x="49" y="3"/>
                  </a:lnTo>
                  <a:lnTo>
                    <a:pt x="46" y="1"/>
                  </a:lnTo>
                  <a:lnTo>
                    <a:pt x="43" y="3"/>
                  </a:lnTo>
                  <a:lnTo>
                    <a:pt x="42" y="6"/>
                  </a:lnTo>
                  <a:lnTo>
                    <a:pt x="39" y="9"/>
                  </a:lnTo>
                  <a:lnTo>
                    <a:pt x="39" y="13"/>
                  </a:lnTo>
                  <a:lnTo>
                    <a:pt x="35" y="15"/>
                  </a:lnTo>
                  <a:lnTo>
                    <a:pt x="33" y="8"/>
                  </a:lnTo>
                  <a:lnTo>
                    <a:pt x="33" y="5"/>
                  </a:lnTo>
                  <a:lnTo>
                    <a:pt x="30" y="0"/>
                  </a:lnTo>
                  <a:lnTo>
                    <a:pt x="27" y="0"/>
                  </a:lnTo>
                  <a:lnTo>
                    <a:pt x="24" y="0"/>
                  </a:lnTo>
                  <a:lnTo>
                    <a:pt x="23" y="3"/>
                  </a:lnTo>
                  <a:lnTo>
                    <a:pt x="23" y="6"/>
                  </a:lnTo>
                  <a:lnTo>
                    <a:pt x="23" y="3"/>
                  </a:lnTo>
                  <a:lnTo>
                    <a:pt x="27" y="3"/>
                  </a:lnTo>
                  <a:lnTo>
                    <a:pt x="29" y="5"/>
                  </a:lnTo>
                  <a:lnTo>
                    <a:pt x="33" y="8"/>
                  </a:lnTo>
                  <a:lnTo>
                    <a:pt x="33" y="11"/>
                  </a:lnTo>
                  <a:lnTo>
                    <a:pt x="31" y="15"/>
                  </a:lnTo>
                  <a:lnTo>
                    <a:pt x="22" y="10"/>
                  </a:lnTo>
                  <a:lnTo>
                    <a:pt x="6" y="9"/>
                  </a:lnTo>
                  <a:lnTo>
                    <a:pt x="0" y="11"/>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572" name="Freeform 481"/>
            <p:cNvSpPr>
              <a:spLocks/>
            </p:cNvSpPr>
            <p:nvPr/>
          </p:nvSpPr>
          <p:spPr bwMode="auto">
            <a:xfrm>
              <a:off x="1858" y="954"/>
              <a:ext cx="42" cy="20"/>
            </a:xfrm>
            <a:custGeom>
              <a:avLst/>
              <a:gdLst>
                <a:gd name="T0" fmla="*/ 0 w 42"/>
                <a:gd name="T1" fmla="*/ 0 h 20"/>
                <a:gd name="T2" fmla="*/ 2 w 42"/>
                <a:gd name="T3" fmla="*/ 0 h 20"/>
                <a:gd name="T4" fmla="*/ 10 w 42"/>
                <a:gd name="T5" fmla="*/ 1 h 20"/>
                <a:gd name="T6" fmla="*/ 19 w 42"/>
                <a:gd name="T7" fmla="*/ 2 h 20"/>
                <a:gd name="T8" fmla="*/ 29 w 42"/>
                <a:gd name="T9" fmla="*/ 8 h 20"/>
                <a:gd name="T10" fmla="*/ 41 w 42"/>
                <a:gd name="T11" fmla="*/ 19 h 20"/>
                <a:gd name="T12" fmla="*/ 29 w 42"/>
                <a:gd name="T13" fmla="*/ 8 h 20"/>
                <a:gd name="T14" fmla="*/ 19 w 42"/>
                <a:gd name="T15" fmla="*/ 2 h 20"/>
                <a:gd name="T16" fmla="*/ 10 w 42"/>
                <a:gd name="T17" fmla="*/ 1 h 20"/>
                <a:gd name="T18" fmla="*/ 2 w 42"/>
                <a:gd name="T19" fmla="*/ 0 h 20"/>
                <a:gd name="T20" fmla="*/ 0 w 42"/>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20"/>
                <a:gd name="T35" fmla="*/ 42 w 42"/>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20">
                  <a:moveTo>
                    <a:pt x="0" y="0"/>
                  </a:moveTo>
                  <a:lnTo>
                    <a:pt x="2" y="0"/>
                  </a:lnTo>
                  <a:lnTo>
                    <a:pt x="10" y="1"/>
                  </a:lnTo>
                  <a:lnTo>
                    <a:pt x="19" y="2"/>
                  </a:lnTo>
                  <a:lnTo>
                    <a:pt x="29" y="8"/>
                  </a:lnTo>
                  <a:lnTo>
                    <a:pt x="41" y="19"/>
                  </a:lnTo>
                  <a:lnTo>
                    <a:pt x="29" y="8"/>
                  </a:lnTo>
                  <a:lnTo>
                    <a:pt x="19" y="2"/>
                  </a:lnTo>
                  <a:lnTo>
                    <a:pt x="10" y="1"/>
                  </a:lnTo>
                  <a:lnTo>
                    <a:pt x="2" y="0"/>
                  </a:lnTo>
                  <a:lnTo>
                    <a:pt x="0"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573" name="Freeform 482"/>
            <p:cNvSpPr>
              <a:spLocks/>
            </p:cNvSpPr>
            <p:nvPr/>
          </p:nvSpPr>
          <p:spPr bwMode="auto">
            <a:xfrm>
              <a:off x="1868" y="997"/>
              <a:ext cx="20" cy="21"/>
            </a:xfrm>
            <a:custGeom>
              <a:avLst/>
              <a:gdLst>
                <a:gd name="T0" fmla="*/ 2 w 20"/>
                <a:gd name="T1" fmla="*/ 0 h 21"/>
                <a:gd name="T2" fmla="*/ 0 w 20"/>
                <a:gd name="T3" fmla="*/ 20 h 21"/>
                <a:gd name="T4" fmla="*/ 19 w 20"/>
                <a:gd name="T5" fmla="*/ 6 h 21"/>
                <a:gd name="T6" fmla="*/ 2 w 20"/>
                <a:gd name="T7" fmla="*/ 0 h 21"/>
                <a:gd name="T8" fmla="*/ 0 60000 65536"/>
                <a:gd name="T9" fmla="*/ 0 60000 65536"/>
                <a:gd name="T10" fmla="*/ 0 60000 65536"/>
                <a:gd name="T11" fmla="*/ 0 60000 65536"/>
                <a:gd name="T12" fmla="*/ 0 w 20"/>
                <a:gd name="T13" fmla="*/ 0 h 21"/>
                <a:gd name="T14" fmla="*/ 20 w 20"/>
                <a:gd name="T15" fmla="*/ 21 h 21"/>
              </a:gdLst>
              <a:ahLst/>
              <a:cxnLst>
                <a:cxn ang="T8">
                  <a:pos x="T0" y="T1"/>
                </a:cxn>
                <a:cxn ang="T9">
                  <a:pos x="T2" y="T3"/>
                </a:cxn>
                <a:cxn ang="T10">
                  <a:pos x="T4" y="T5"/>
                </a:cxn>
                <a:cxn ang="T11">
                  <a:pos x="T6" y="T7"/>
                </a:cxn>
              </a:cxnLst>
              <a:rect l="T12" t="T13" r="T14" b="T15"/>
              <a:pathLst>
                <a:path w="20" h="21">
                  <a:moveTo>
                    <a:pt x="2" y="0"/>
                  </a:moveTo>
                  <a:lnTo>
                    <a:pt x="0" y="20"/>
                  </a:lnTo>
                  <a:lnTo>
                    <a:pt x="19" y="6"/>
                  </a:lnTo>
                  <a:lnTo>
                    <a:pt x="2"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574" name="Freeform 483"/>
            <p:cNvSpPr>
              <a:spLocks/>
            </p:cNvSpPr>
            <p:nvPr/>
          </p:nvSpPr>
          <p:spPr bwMode="auto">
            <a:xfrm>
              <a:off x="1973" y="965"/>
              <a:ext cx="20" cy="20"/>
            </a:xfrm>
            <a:custGeom>
              <a:avLst/>
              <a:gdLst>
                <a:gd name="T0" fmla="*/ 0 w 20"/>
                <a:gd name="T1" fmla="*/ 17 h 20"/>
                <a:gd name="T2" fmla="*/ 2 w 20"/>
                <a:gd name="T3" fmla="*/ 0 h 20"/>
                <a:gd name="T4" fmla="*/ 19 w 20"/>
                <a:gd name="T5" fmla="*/ 10 h 20"/>
                <a:gd name="T6" fmla="*/ 19 w 20"/>
                <a:gd name="T7" fmla="*/ 19 h 20"/>
                <a:gd name="T8" fmla="*/ 0 w 20"/>
                <a:gd name="T9" fmla="*/ 17 h 20"/>
                <a:gd name="T10" fmla="*/ 0 60000 65536"/>
                <a:gd name="T11" fmla="*/ 0 60000 65536"/>
                <a:gd name="T12" fmla="*/ 0 60000 65536"/>
                <a:gd name="T13" fmla="*/ 0 60000 65536"/>
                <a:gd name="T14" fmla="*/ 0 60000 65536"/>
                <a:gd name="T15" fmla="*/ 0 w 20"/>
                <a:gd name="T16" fmla="*/ 0 h 20"/>
                <a:gd name="T17" fmla="*/ 20 w 20"/>
                <a:gd name="T18" fmla="*/ 20 h 20"/>
              </a:gdLst>
              <a:ahLst/>
              <a:cxnLst>
                <a:cxn ang="T10">
                  <a:pos x="T0" y="T1"/>
                </a:cxn>
                <a:cxn ang="T11">
                  <a:pos x="T2" y="T3"/>
                </a:cxn>
                <a:cxn ang="T12">
                  <a:pos x="T4" y="T5"/>
                </a:cxn>
                <a:cxn ang="T13">
                  <a:pos x="T6" y="T7"/>
                </a:cxn>
                <a:cxn ang="T14">
                  <a:pos x="T8" y="T9"/>
                </a:cxn>
              </a:cxnLst>
              <a:rect l="T15" t="T16" r="T17" b="T18"/>
              <a:pathLst>
                <a:path w="20" h="20">
                  <a:moveTo>
                    <a:pt x="0" y="17"/>
                  </a:moveTo>
                  <a:lnTo>
                    <a:pt x="2" y="0"/>
                  </a:lnTo>
                  <a:lnTo>
                    <a:pt x="19" y="10"/>
                  </a:lnTo>
                  <a:lnTo>
                    <a:pt x="19" y="19"/>
                  </a:lnTo>
                  <a:lnTo>
                    <a:pt x="0" y="17"/>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575" name="Freeform 484"/>
            <p:cNvSpPr>
              <a:spLocks/>
            </p:cNvSpPr>
            <p:nvPr/>
          </p:nvSpPr>
          <p:spPr bwMode="auto">
            <a:xfrm>
              <a:off x="1985" y="966"/>
              <a:ext cx="20" cy="20"/>
            </a:xfrm>
            <a:custGeom>
              <a:avLst/>
              <a:gdLst>
                <a:gd name="T0" fmla="*/ 0 w 20"/>
                <a:gd name="T1" fmla="*/ 0 h 20"/>
                <a:gd name="T2" fmla="*/ 4 w 20"/>
                <a:gd name="T3" fmla="*/ 5 h 20"/>
                <a:gd name="T4" fmla="*/ 14 w 20"/>
                <a:gd name="T5" fmla="*/ 18 h 20"/>
                <a:gd name="T6" fmla="*/ 19 w 20"/>
                <a:gd name="T7" fmla="*/ 19 h 20"/>
                <a:gd name="T8" fmla="*/ 4 w 20"/>
                <a:gd name="T9" fmla="*/ 5 h 20"/>
                <a:gd name="T10" fmla="*/ 4 w 20"/>
                <a:gd name="T11" fmla="*/ 1 h 20"/>
                <a:gd name="T12" fmla="*/ 0 w 20"/>
                <a:gd name="T13" fmla="*/ 0 h 20"/>
                <a:gd name="T14" fmla="*/ 0 60000 65536"/>
                <a:gd name="T15" fmla="*/ 0 60000 65536"/>
                <a:gd name="T16" fmla="*/ 0 60000 65536"/>
                <a:gd name="T17" fmla="*/ 0 60000 65536"/>
                <a:gd name="T18" fmla="*/ 0 60000 65536"/>
                <a:gd name="T19" fmla="*/ 0 60000 65536"/>
                <a:gd name="T20" fmla="*/ 0 60000 65536"/>
                <a:gd name="T21" fmla="*/ 0 w 20"/>
                <a:gd name="T22" fmla="*/ 0 h 20"/>
                <a:gd name="T23" fmla="*/ 20 w 20"/>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0">
                  <a:moveTo>
                    <a:pt x="0" y="0"/>
                  </a:moveTo>
                  <a:lnTo>
                    <a:pt x="4" y="5"/>
                  </a:lnTo>
                  <a:lnTo>
                    <a:pt x="14" y="18"/>
                  </a:lnTo>
                  <a:lnTo>
                    <a:pt x="19" y="19"/>
                  </a:lnTo>
                  <a:lnTo>
                    <a:pt x="4" y="5"/>
                  </a:lnTo>
                  <a:lnTo>
                    <a:pt x="4" y="1"/>
                  </a:lnTo>
                  <a:lnTo>
                    <a:pt x="0"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576" name="Freeform 485"/>
            <p:cNvSpPr>
              <a:spLocks/>
            </p:cNvSpPr>
            <p:nvPr/>
          </p:nvSpPr>
          <p:spPr bwMode="auto">
            <a:xfrm>
              <a:off x="1759" y="962"/>
              <a:ext cx="20" cy="26"/>
            </a:xfrm>
            <a:custGeom>
              <a:avLst/>
              <a:gdLst>
                <a:gd name="T0" fmla="*/ 0 w 20"/>
                <a:gd name="T1" fmla="*/ 0 h 26"/>
                <a:gd name="T2" fmla="*/ 19 w 20"/>
                <a:gd name="T3" fmla="*/ 4 h 26"/>
                <a:gd name="T4" fmla="*/ 19 w 20"/>
                <a:gd name="T5" fmla="*/ 9 h 26"/>
                <a:gd name="T6" fmla="*/ 17 w 20"/>
                <a:gd name="T7" fmla="*/ 14 h 26"/>
                <a:gd name="T8" fmla="*/ 15 w 20"/>
                <a:gd name="T9" fmla="*/ 23 h 26"/>
                <a:gd name="T10" fmla="*/ 2 w 20"/>
                <a:gd name="T11" fmla="*/ 25 h 26"/>
                <a:gd name="T12" fmla="*/ 0 60000 65536"/>
                <a:gd name="T13" fmla="*/ 0 60000 65536"/>
                <a:gd name="T14" fmla="*/ 0 60000 65536"/>
                <a:gd name="T15" fmla="*/ 0 60000 65536"/>
                <a:gd name="T16" fmla="*/ 0 60000 65536"/>
                <a:gd name="T17" fmla="*/ 0 60000 65536"/>
                <a:gd name="T18" fmla="*/ 0 w 20"/>
                <a:gd name="T19" fmla="*/ 0 h 26"/>
                <a:gd name="T20" fmla="*/ 20 w 20"/>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0" h="26">
                  <a:moveTo>
                    <a:pt x="0" y="0"/>
                  </a:moveTo>
                  <a:lnTo>
                    <a:pt x="19" y="4"/>
                  </a:lnTo>
                  <a:lnTo>
                    <a:pt x="19" y="9"/>
                  </a:lnTo>
                  <a:lnTo>
                    <a:pt x="17" y="14"/>
                  </a:lnTo>
                  <a:lnTo>
                    <a:pt x="15" y="23"/>
                  </a:lnTo>
                  <a:lnTo>
                    <a:pt x="2" y="25"/>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21577" name="Freeform 486"/>
            <p:cNvSpPr>
              <a:spLocks/>
            </p:cNvSpPr>
            <p:nvPr/>
          </p:nvSpPr>
          <p:spPr bwMode="auto">
            <a:xfrm>
              <a:off x="1933" y="991"/>
              <a:ext cx="20" cy="21"/>
            </a:xfrm>
            <a:custGeom>
              <a:avLst/>
              <a:gdLst>
                <a:gd name="T0" fmla="*/ 0 w 20"/>
                <a:gd name="T1" fmla="*/ 20 h 21"/>
                <a:gd name="T2" fmla="*/ 11 w 20"/>
                <a:gd name="T3" fmla="*/ 15 h 21"/>
                <a:gd name="T4" fmla="*/ 19 w 20"/>
                <a:gd name="T5" fmla="*/ 3 h 21"/>
                <a:gd name="T6" fmla="*/ 12 w 20"/>
                <a:gd name="T7" fmla="*/ 0 h 21"/>
                <a:gd name="T8" fmla="*/ 0 w 20"/>
                <a:gd name="T9" fmla="*/ 20 h 21"/>
                <a:gd name="T10" fmla="*/ 0 60000 65536"/>
                <a:gd name="T11" fmla="*/ 0 60000 65536"/>
                <a:gd name="T12" fmla="*/ 0 60000 65536"/>
                <a:gd name="T13" fmla="*/ 0 60000 65536"/>
                <a:gd name="T14" fmla="*/ 0 60000 65536"/>
                <a:gd name="T15" fmla="*/ 0 w 20"/>
                <a:gd name="T16" fmla="*/ 0 h 21"/>
                <a:gd name="T17" fmla="*/ 20 w 20"/>
                <a:gd name="T18" fmla="*/ 21 h 21"/>
              </a:gdLst>
              <a:ahLst/>
              <a:cxnLst>
                <a:cxn ang="T10">
                  <a:pos x="T0" y="T1"/>
                </a:cxn>
                <a:cxn ang="T11">
                  <a:pos x="T2" y="T3"/>
                </a:cxn>
                <a:cxn ang="T12">
                  <a:pos x="T4" y="T5"/>
                </a:cxn>
                <a:cxn ang="T13">
                  <a:pos x="T6" y="T7"/>
                </a:cxn>
                <a:cxn ang="T14">
                  <a:pos x="T8" y="T9"/>
                </a:cxn>
              </a:cxnLst>
              <a:rect l="T15" t="T16" r="T17" b="T18"/>
              <a:pathLst>
                <a:path w="20" h="21">
                  <a:moveTo>
                    <a:pt x="0" y="20"/>
                  </a:moveTo>
                  <a:lnTo>
                    <a:pt x="11" y="15"/>
                  </a:lnTo>
                  <a:lnTo>
                    <a:pt x="19" y="3"/>
                  </a:lnTo>
                  <a:lnTo>
                    <a:pt x="12" y="0"/>
                  </a:lnTo>
                  <a:lnTo>
                    <a:pt x="0" y="2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578" name="Freeform 487"/>
            <p:cNvSpPr>
              <a:spLocks/>
            </p:cNvSpPr>
            <p:nvPr/>
          </p:nvSpPr>
          <p:spPr bwMode="auto">
            <a:xfrm>
              <a:off x="1922" y="996"/>
              <a:ext cx="49" cy="20"/>
            </a:xfrm>
            <a:custGeom>
              <a:avLst/>
              <a:gdLst>
                <a:gd name="T0" fmla="*/ 0 w 49"/>
                <a:gd name="T1" fmla="*/ 8 h 20"/>
                <a:gd name="T2" fmla="*/ 35 w 49"/>
                <a:gd name="T3" fmla="*/ 13 h 20"/>
                <a:gd name="T4" fmla="*/ 35 w 49"/>
                <a:gd name="T5" fmla="*/ 7 h 20"/>
                <a:gd name="T6" fmla="*/ 38 w 49"/>
                <a:gd name="T7" fmla="*/ 0 h 20"/>
                <a:gd name="T8" fmla="*/ 38 w 49"/>
                <a:gd name="T9" fmla="*/ 5 h 20"/>
                <a:gd name="T10" fmla="*/ 37 w 49"/>
                <a:gd name="T11" fmla="*/ 11 h 20"/>
                <a:gd name="T12" fmla="*/ 35 w 49"/>
                <a:gd name="T13" fmla="*/ 13 h 20"/>
                <a:gd name="T14" fmla="*/ 48 w 49"/>
                <a:gd name="T15" fmla="*/ 15 h 20"/>
                <a:gd name="T16" fmla="*/ 48 w 49"/>
                <a:gd name="T17" fmla="*/ 19 h 20"/>
                <a:gd name="T18" fmla="*/ 0 w 49"/>
                <a:gd name="T19" fmla="*/ 12 h 20"/>
                <a:gd name="T20" fmla="*/ 0 w 49"/>
                <a:gd name="T21" fmla="*/ 8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20"/>
                <a:gd name="T35" fmla="*/ 49 w 49"/>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20">
                  <a:moveTo>
                    <a:pt x="0" y="8"/>
                  </a:moveTo>
                  <a:lnTo>
                    <a:pt x="35" y="13"/>
                  </a:lnTo>
                  <a:lnTo>
                    <a:pt x="35" y="7"/>
                  </a:lnTo>
                  <a:lnTo>
                    <a:pt x="38" y="0"/>
                  </a:lnTo>
                  <a:lnTo>
                    <a:pt x="38" y="5"/>
                  </a:lnTo>
                  <a:lnTo>
                    <a:pt x="37" y="11"/>
                  </a:lnTo>
                  <a:lnTo>
                    <a:pt x="35" y="13"/>
                  </a:lnTo>
                  <a:lnTo>
                    <a:pt x="48" y="15"/>
                  </a:lnTo>
                  <a:lnTo>
                    <a:pt x="48" y="19"/>
                  </a:lnTo>
                  <a:lnTo>
                    <a:pt x="0" y="12"/>
                  </a:lnTo>
                  <a:lnTo>
                    <a:pt x="0" y="8"/>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579" name="Freeform 488"/>
            <p:cNvSpPr>
              <a:spLocks/>
            </p:cNvSpPr>
            <p:nvPr/>
          </p:nvSpPr>
          <p:spPr bwMode="auto">
            <a:xfrm>
              <a:off x="2054" y="1023"/>
              <a:ext cx="48" cy="20"/>
            </a:xfrm>
            <a:custGeom>
              <a:avLst/>
              <a:gdLst>
                <a:gd name="T0" fmla="*/ 47 w 48"/>
                <a:gd name="T1" fmla="*/ 5 h 20"/>
                <a:gd name="T2" fmla="*/ 7 w 48"/>
                <a:gd name="T3" fmla="*/ 0 h 20"/>
                <a:gd name="T4" fmla="*/ 0 w 48"/>
                <a:gd name="T5" fmla="*/ 19 h 20"/>
                <a:gd name="T6" fmla="*/ 0 60000 65536"/>
                <a:gd name="T7" fmla="*/ 0 60000 65536"/>
                <a:gd name="T8" fmla="*/ 0 60000 65536"/>
                <a:gd name="T9" fmla="*/ 0 w 48"/>
                <a:gd name="T10" fmla="*/ 0 h 20"/>
                <a:gd name="T11" fmla="*/ 48 w 48"/>
                <a:gd name="T12" fmla="*/ 20 h 20"/>
              </a:gdLst>
              <a:ahLst/>
              <a:cxnLst>
                <a:cxn ang="T6">
                  <a:pos x="T0" y="T1"/>
                </a:cxn>
                <a:cxn ang="T7">
                  <a:pos x="T2" y="T3"/>
                </a:cxn>
                <a:cxn ang="T8">
                  <a:pos x="T4" y="T5"/>
                </a:cxn>
              </a:cxnLst>
              <a:rect l="T9" t="T10" r="T11" b="T12"/>
              <a:pathLst>
                <a:path w="48" h="20">
                  <a:moveTo>
                    <a:pt x="47" y="5"/>
                  </a:moveTo>
                  <a:lnTo>
                    <a:pt x="7" y="0"/>
                  </a:lnTo>
                  <a:lnTo>
                    <a:pt x="0" y="19"/>
                  </a:lnTo>
                </a:path>
              </a:pathLst>
            </a:custGeom>
            <a:noFill/>
            <a:ln w="12700" cap="rnd" cmpd="sng">
              <a:solidFill>
                <a:srgbClr val="000000"/>
              </a:solidFill>
              <a:prstDash val="solid"/>
              <a:round/>
              <a:headEnd type="none" w="med" len="med"/>
              <a:tailEnd type="none" w="med" len="med"/>
            </a:ln>
          </p:spPr>
          <p:txBody>
            <a:bodyPr/>
            <a:lstStyle/>
            <a:p>
              <a:endParaRPr lang="en-US"/>
            </a:p>
          </p:txBody>
        </p:sp>
      </p:grpSp>
      <p:grpSp>
        <p:nvGrpSpPr>
          <p:cNvPr id="4122" name="Group 489"/>
          <p:cNvGrpSpPr>
            <a:grpSpLocks/>
          </p:cNvGrpSpPr>
          <p:nvPr/>
        </p:nvGrpSpPr>
        <p:grpSpPr bwMode="auto">
          <a:xfrm flipH="1">
            <a:off x="6505575" y="5859463"/>
            <a:ext cx="457200" cy="131762"/>
            <a:chOff x="1709" y="937"/>
            <a:chExt cx="461" cy="129"/>
          </a:xfrm>
        </p:grpSpPr>
        <p:sp>
          <p:nvSpPr>
            <p:cNvPr id="5108" name="Freeform 490"/>
            <p:cNvSpPr>
              <a:spLocks/>
            </p:cNvSpPr>
            <p:nvPr/>
          </p:nvSpPr>
          <p:spPr bwMode="auto">
            <a:xfrm>
              <a:off x="1713" y="954"/>
              <a:ext cx="456" cy="93"/>
            </a:xfrm>
            <a:custGeom>
              <a:avLst/>
              <a:gdLst>
                <a:gd name="T0" fmla="*/ 0 w 456"/>
                <a:gd name="T1" fmla="*/ 22 h 93"/>
                <a:gd name="T2" fmla="*/ 65 w 456"/>
                <a:gd name="T3" fmla="*/ 30 h 93"/>
                <a:gd name="T4" fmla="*/ 257 w 456"/>
                <a:gd name="T5" fmla="*/ 47 h 93"/>
                <a:gd name="T6" fmla="*/ 278 w 456"/>
                <a:gd name="T7" fmla="*/ 58 h 93"/>
                <a:gd name="T8" fmla="*/ 267 w 456"/>
                <a:gd name="T9" fmla="*/ 67 h 93"/>
                <a:gd name="T10" fmla="*/ 252 w 456"/>
                <a:gd name="T11" fmla="*/ 67 h 93"/>
                <a:gd name="T12" fmla="*/ 244 w 456"/>
                <a:gd name="T13" fmla="*/ 70 h 93"/>
                <a:gd name="T14" fmla="*/ 231 w 456"/>
                <a:gd name="T15" fmla="*/ 75 h 93"/>
                <a:gd name="T16" fmla="*/ 301 w 456"/>
                <a:gd name="T17" fmla="*/ 80 h 93"/>
                <a:gd name="T18" fmla="*/ 353 w 456"/>
                <a:gd name="T19" fmla="*/ 77 h 93"/>
                <a:gd name="T20" fmla="*/ 380 w 456"/>
                <a:gd name="T21" fmla="*/ 90 h 93"/>
                <a:gd name="T22" fmla="*/ 359 w 456"/>
                <a:gd name="T23" fmla="*/ 91 h 93"/>
                <a:gd name="T24" fmla="*/ 350 w 456"/>
                <a:gd name="T25" fmla="*/ 92 h 93"/>
                <a:gd name="T26" fmla="*/ 416 w 456"/>
                <a:gd name="T27" fmla="*/ 87 h 93"/>
                <a:gd name="T28" fmla="*/ 411 w 456"/>
                <a:gd name="T29" fmla="*/ 84 h 93"/>
                <a:gd name="T30" fmla="*/ 372 w 456"/>
                <a:gd name="T31" fmla="*/ 61 h 93"/>
                <a:gd name="T32" fmla="*/ 397 w 456"/>
                <a:gd name="T33" fmla="*/ 61 h 93"/>
                <a:gd name="T34" fmla="*/ 455 w 456"/>
                <a:gd name="T35" fmla="*/ 75 h 93"/>
                <a:gd name="T36" fmla="*/ 410 w 456"/>
                <a:gd name="T37" fmla="*/ 56 h 93"/>
                <a:gd name="T38" fmla="*/ 355 w 456"/>
                <a:gd name="T39" fmla="*/ 35 h 93"/>
                <a:gd name="T40" fmla="*/ 295 w 456"/>
                <a:gd name="T41" fmla="*/ 21 h 93"/>
                <a:gd name="T42" fmla="*/ 284 w 456"/>
                <a:gd name="T43" fmla="*/ 18 h 93"/>
                <a:gd name="T44" fmla="*/ 254 w 456"/>
                <a:gd name="T45" fmla="*/ 4 h 93"/>
                <a:gd name="T46" fmla="*/ 229 w 456"/>
                <a:gd name="T47" fmla="*/ 1 h 93"/>
                <a:gd name="T48" fmla="*/ 229 w 456"/>
                <a:gd name="T49" fmla="*/ 8 h 93"/>
                <a:gd name="T50" fmla="*/ 178 w 456"/>
                <a:gd name="T51" fmla="*/ 2 h 93"/>
                <a:gd name="T52" fmla="*/ 138 w 456"/>
                <a:gd name="T53" fmla="*/ 0 h 93"/>
                <a:gd name="T54" fmla="*/ 109 w 456"/>
                <a:gd name="T55" fmla="*/ 6 h 93"/>
                <a:gd name="T56" fmla="*/ 70 w 456"/>
                <a:gd name="T57" fmla="*/ 7 h 93"/>
                <a:gd name="T58" fmla="*/ 47 w 456"/>
                <a:gd name="T59" fmla="*/ 11 h 93"/>
                <a:gd name="T60" fmla="*/ 21 w 456"/>
                <a:gd name="T61" fmla="*/ 16 h 93"/>
                <a:gd name="T62" fmla="*/ 11 w 456"/>
                <a:gd name="T63" fmla="*/ 18 h 93"/>
                <a:gd name="T64" fmla="*/ 0 w 456"/>
                <a:gd name="T65" fmla="*/ 22 h 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6"/>
                <a:gd name="T100" fmla="*/ 0 h 93"/>
                <a:gd name="T101" fmla="*/ 456 w 456"/>
                <a:gd name="T102" fmla="*/ 93 h 9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6" h="93">
                  <a:moveTo>
                    <a:pt x="0" y="22"/>
                  </a:moveTo>
                  <a:lnTo>
                    <a:pt x="65" y="30"/>
                  </a:lnTo>
                  <a:lnTo>
                    <a:pt x="257" y="47"/>
                  </a:lnTo>
                  <a:lnTo>
                    <a:pt x="278" y="58"/>
                  </a:lnTo>
                  <a:lnTo>
                    <a:pt x="267" y="67"/>
                  </a:lnTo>
                  <a:lnTo>
                    <a:pt x="252" y="67"/>
                  </a:lnTo>
                  <a:lnTo>
                    <a:pt x="244" y="70"/>
                  </a:lnTo>
                  <a:lnTo>
                    <a:pt x="231" y="75"/>
                  </a:lnTo>
                  <a:lnTo>
                    <a:pt x="301" y="80"/>
                  </a:lnTo>
                  <a:lnTo>
                    <a:pt x="353" y="77"/>
                  </a:lnTo>
                  <a:lnTo>
                    <a:pt x="380" y="90"/>
                  </a:lnTo>
                  <a:lnTo>
                    <a:pt x="359" y="91"/>
                  </a:lnTo>
                  <a:lnTo>
                    <a:pt x="350" y="92"/>
                  </a:lnTo>
                  <a:lnTo>
                    <a:pt x="416" y="87"/>
                  </a:lnTo>
                  <a:lnTo>
                    <a:pt x="411" y="84"/>
                  </a:lnTo>
                  <a:lnTo>
                    <a:pt x="372" y="61"/>
                  </a:lnTo>
                  <a:lnTo>
                    <a:pt x="397" y="61"/>
                  </a:lnTo>
                  <a:lnTo>
                    <a:pt x="455" y="75"/>
                  </a:lnTo>
                  <a:lnTo>
                    <a:pt x="410" y="56"/>
                  </a:lnTo>
                  <a:lnTo>
                    <a:pt x="355" y="35"/>
                  </a:lnTo>
                  <a:lnTo>
                    <a:pt x="295" y="21"/>
                  </a:lnTo>
                  <a:lnTo>
                    <a:pt x="284" y="18"/>
                  </a:lnTo>
                  <a:lnTo>
                    <a:pt x="254" y="4"/>
                  </a:lnTo>
                  <a:lnTo>
                    <a:pt x="229" y="1"/>
                  </a:lnTo>
                  <a:lnTo>
                    <a:pt x="229" y="8"/>
                  </a:lnTo>
                  <a:lnTo>
                    <a:pt x="178" y="2"/>
                  </a:lnTo>
                  <a:lnTo>
                    <a:pt x="138" y="0"/>
                  </a:lnTo>
                  <a:lnTo>
                    <a:pt x="109" y="6"/>
                  </a:lnTo>
                  <a:lnTo>
                    <a:pt x="70" y="7"/>
                  </a:lnTo>
                  <a:lnTo>
                    <a:pt x="47" y="11"/>
                  </a:lnTo>
                  <a:lnTo>
                    <a:pt x="21" y="16"/>
                  </a:lnTo>
                  <a:lnTo>
                    <a:pt x="11" y="18"/>
                  </a:lnTo>
                  <a:lnTo>
                    <a:pt x="0" y="22"/>
                  </a:lnTo>
                </a:path>
              </a:pathLst>
            </a:custGeom>
            <a:solidFill>
              <a:srgbClr val="C0C0C0"/>
            </a:solidFill>
            <a:ln w="12700" cap="rnd" cmpd="sng">
              <a:solidFill>
                <a:srgbClr val="C0C0C0"/>
              </a:solidFill>
              <a:prstDash val="solid"/>
              <a:round/>
              <a:headEnd type="none" w="med" len="med"/>
              <a:tailEnd type="none" w="med" len="med"/>
            </a:ln>
          </p:spPr>
          <p:txBody>
            <a:bodyPr/>
            <a:lstStyle/>
            <a:p>
              <a:endParaRPr lang="en-US"/>
            </a:p>
          </p:txBody>
        </p:sp>
        <p:sp>
          <p:nvSpPr>
            <p:cNvPr id="5109" name="Freeform 491"/>
            <p:cNvSpPr>
              <a:spLocks/>
            </p:cNvSpPr>
            <p:nvPr/>
          </p:nvSpPr>
          <p:spPr bwMode="auto">
            <a:xfrm>
              <a:off x="2071" y="1025"/>
              <a:ext cx="34" cy="20"/>
            </a:xfrm>
            <a:custGeom>
              <a:avLst/>
              <a:gdLst>
                <a:gd name="T0" fmla="*/ 0 w 34"/>
                <a:gd name="T1" fmla="*/ 2 h 20"/>
                <a:gd name="T2" fmla="*/ 10 w 34"/>
                <a:gd name="T3" fmla="*/ 19 h 20"/>
                <a:gd name="T4" fmla="*/ 33 w 34"/>
                <a:gd name="T5" fmla="*/ 17 h 20"/>
                <a:gd name="T6" fmla="*/ 29 w 34"/>
                <a:gd name="T7" fmla="*/ 0 h 20"/>
                <a:gd name="T8" fmla="*/ 0 w 34"/>
                <a:gd name="T9" fmla="*/ 2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0" y="2"/>
                  </a:moveTo>
                  <a:lnTo>
                    <a:pt x="10" y="19"/>
                  </a:lnTo>
                  <a:lnTo>
                    <a:pt x="33" y="17"/>
                  </a:lnTo>
                  <a:lnTo>
                    <a:pt x="29" y="0"/>
                  </a:lnTo>
                  <a:lnTo>
                    <a:pt x="0" y="2"/>
                  </a:lnTo>
                </a:path>
              </a:pathLst>
            </a:custGeom>
            <a:solidFill>
              <a:srgbClr val="505050"/>
            </a:solidFill>
            <a:ln w="12700" cap="rnd" cmpd="sng">
              <a:solidFill>
                <a:srgbClr val="505050"/>
              </a:solidFill>
              <a:prstDash val="solid"/>
              <a:round/>
              <a:headEnd type="none" w="med" len="med"/>
              <a:tailEnd type="none" w="med" len="med"/>
            </a:ln>
          </p:spPr>
          <p:txBody>
            <a:bodyPr/>
            <a:lstStyle/>
            <a:p>
              <a:endParaRPr lang="en-US"/>
            </a:p>
          </p:txBody>
        </p:sp>
        <p:sp>
          <p:nvSpPr>
            <p:cNvPr id="5110" name="Freeform 492"/>
            <p:cNvSpPr>
              <a:spLocks/>
            </p:cNvSpPr>
            <p:nvPr/>
          </p:nvSpPr>
          <p:spPr bwMode="auto">
            <a:xfrm>
              <a:off x="1995" y="1001"/>
              <a:ext cx="60" cy="22"/>
            </a:xfrm>
            <a:custGeom>
              <a:avLst/>
              <a:gdLst>
                <a:gd name="T0" fmla="*/ 0 w 60"/>
                <a:gd name="T1" fmla="*/ 0 h 22"/>
                <a:gd name="T2" fmla="*/ 55 w 60"/>
                <a:gd name="T3" fmla="*/ 21 h 22"/>
                <a:gd name="T4" fmla="*/ 59 w 60"/>
                <a:gd name="T5" fmla="*/ 21 h 22"/>
                <a:gd name="T6" fmla="*/ 6 w 60"/>
                <a:gd name="T7" fmla="*/ 0 h 22"/>
                <a:gd name="T8" fmla="*/ 0 w 60"/>
                <a:gd name="T9" fmla="*/ 0 h 22"/>
                <a:gd name="T10" fmla="*/ 0 60000 65536"/>
                <a:gd name="T11" fmla="*/ 0 60000 65536"/>
                <a:gd name="T12" fmla="*/ 0 60000 65536"/>
                <a:gd name="T13" fmla="*/ 0 60000 65536"/>
                <a:gd name="T14" fmla="*/ 0 60000 65536"/>
                <a:gd name="T15" fmla="*/ 0 w 60"/>
                <a:gd name="T16" fmla="*/ 0 h 22"/>
                <a:gd name="T17" fmla="*/ 60 w 60"/>
                <a:gd name="T18" fmla="*/ 22 h 22"/>
              </a:gdLst>
              <a:ahLst/>
              <a:cxnLst>
                <a:cxn ang="T10">
                  <a:pos x="T0" y="T1"/>
                </a:cxn>
                <a:cxn ang="T11">
                  <a:pos x="T2" y="T3"/>
                </a:cxn>
                <a:cxn ang="T12">
                  <a:pos x="T4" y="T5"/>
                </a:cxn>
                <a:cxn ang="T13">
                  <a:pos x="T6" y="T7"/>
                </a:cxn>
                <a:cxn ang="T14">
                  <a:pos x="T8" y="T9"/>
                </a:cxn>
              </a:cxnLst>
              <a:rect l="T15" t="T16" r="T17" b="T18"/>
              <a:pathLst>
                <a:path w="60" h="22">
                  <a:moveTo>
                    <a:pt x="0" y="0"/>
                  </a:moveTo>
                  <a:lnTo>
                    <a:pt x="55" y="21"/>
                  </a:lnTo>
                  <a:lnTo>
                    <a:pt x="59" y="21"/>
                  </a:lnTo>
                  <a:lnTo>
                    <a:pt x="6" y="0"/>
                  </a:lnTo>
                  <a:lnTo>
                    <a:pt x="0" y="0"/>
                  </a:lnTo>
                </a:path>
              </a:pathLst>
            </a:custGeom>
            <a:solidFill>
              <a:srgbClr val="505050"/>
            </a:solidFill>
            <a:ln w="12700" cap="rnd" cmpd="sng">
              <a:solidFill>
                <a:srgbClr val="505050"/>
              </a:solidFill>
              <a:prstDash val="solid"/>
              <a:round/>
              <a:headEnd type="none" w="med" len="med"/>
              <a:tailEnd type="none" w="med" len="med"/>
            </a:ln>
          </p:spPr>
          <p:txBody>
            <a:bodyPr/>
            <a:lstStyle/>
            <a:p>
              <a:endParaRPr lang="en-US"/>
            </a:p>
          </p:txBody>
        </p:sp>
        <p:sp>
          <p:nvSpPr>
            <p:cNvPr id="5111" name="Freeform 493"/>
            <p:cNvSpPr>
              <a:spLocks/>
            </p:cNvSpPr>
            <p:nvPr/>
          </p:nvSpPr>
          <p:spPr bwMode="auto">
            <a:xfrm>
              <a:off x="2064" y="1041"/>
              <a:ext cx="70" cy="20"/>
            </a:xfrm>
            <a:custGeom>
              <a:avLst/>
              <a:gdLst>
                <a:gd name="T0" fmla="*/ 0 w 70"/>
                <a:gd name="T1" fmla="*/ 19 h 20"/>
                <a:gd name="T2" fmla="*/ 12 w 70"/>
                <a:gd name="T3" fmla="*/ 15 h 20"/>
                <a:gd name="T4" fmla="*/ 69 w 70"/>
                <a:gd name="T5" fmla="*/ 0 h 20"/>
                <a:gd name="T6" fmla="*/ 67 w 70"/>
                <a:gd name="T7" fmla="*/ 12 h 20"/>
                <a:gd name="T8" fmla="*/ 0 w 70"/>
                <a:gd name="T9" fmla="*/ 19 h 20"/>
                <a:gd name="T10" fmla="*/ 0 60000 65536"/>
                <a:gd name="T11" fmla="*/ 0 60000 65536"/>
                <a:gd name="T12" fmla="*/ 0 60000 65536"/>
                <a:gd name="T13" fmla="*/ 0 60000 65536"/>
                <a:gd name="T14" fmla="*/ 0 60000 65536"/>
                <a:gd name="T15" fmla="*/ 0 w 70"/>
                <a:gd name="T16" fmla="*/ 0 h 20"/>
                <a:gd name="T17" fmla="*/ 70 w 70"/>
                <a:gd name="T18" fmla="*/ 20 h 20"/>
              </a:gdLst>
              <a:ahLst/>
              <a:cxnLst>
                <a:cxn ang="T10">
                  <a:pos x="T0" y="T1"/>
                </a:cxn>
                <a:cxn ang="T11">
                  <a:pos x="T2" y="T3"/>
                </a:cxn>
                <a:cxn ang="T12">
                  <a:pos x="T4" y="T5"/>
                </a:cxn>
                <a:cxn ang="T13">
                  <a:pos x="T6" y="T7"/>
                </a:cxn>
                <a:cxn ang="T14">
                  <a:pos x="T8" y="T9"/>
                </a:cxn>
              </a:cxnLst>
              <a:rect l="T15" t="T16" r="T17" b="T18"/>
              <a:pathLst>
                <a:path w="70" h="20">
                  <a:moveTo>
                    <a:pt x="0" y="19"/>
                  </a:moveTo>
                  <a:lnTo>
                    <a:pt x="12" y="15"/>
                  </a:lnTo>
                  <a:lnTo>
                    <a:pt x="69" y="0"/>
                  </a:lnTo>
                  <a:lnTo>
                    <a:pt x="67" y="12"/>
                  </a:lnTo>
                  <a:lnTo>
                    <a:pt x="0" y="19"/>
                  </a:lnTo>
                </a:path>
              </a:pathLst>
            </a:custGeom>
            <a:solidFill>
              <a:srgbClr val="505050"/>
            </a:solidFill>
            <a:ln w="12700" cap="rnd" cmpd="sng">
              <a:solidFill>
                <a:srgbClr val="505050"/>
              </a:solidFill>
              <a:prstDash val="solid"/>
              <a:round/>
              <a:headEnd type="none" w="med" len="med"/>
              <a:tailEnd type="none" w="med" len="med"/>
            </a:ln>
          </p:spPr>
          <p:txBody>
            <a:bodyPr/>
            <a:lstStyle/>
            <a:p>
              <a:endParaRPr lang="en-US"/>
            </a:p>
          </p:txBody>
        </p:sp>
        <p:sp>
          <p:nvSpPr>
            <p:cNvPr id="5112" name="Freeform 494"/>
            <p:cNvSpPr>
              <a:spLocks/>
            </p:cNvSpPr>
            <p:nvPr/>
          </p:nvSpPr>
          <p:spPr bwMode="auto">
            <a:xfrm>
              <a:off x="1945" y="1022"/>
              <a:ext cx="63" cy="20"/>
            </a:xfrm>
            <a:custGeom>
              <a:avLst/>
              <a:gdLst>
                <a:gd name="T0" fmla="*/ 0 w 63"/>
                <a:gd name="T1" fmla="*/ 19 h 20"/>
                <a:gd name="T2" fmla="*/ 17 w 63"/>
                <a:gd name="T3" fmla="*/ 13 h 20"/>
                <a:gd name="T4" fmla="*/ 33 w 63"/>
                <a:gd name="T5" fmla="*/ 7 h 20"/>
                <a:gd name="T6" fmla="*/ 46 w 63"/>
                <a:gd name="T7" fmla="*/ 1 h 20"/>
                <a:gd name="T8" fmla="*/ 62 w 63"/>
                <a:gd name="T9" fmla="*/ 0 h 20"/>
                <a:gd name="T10" fmla="*/ 61 w 63"/>
                <a:gd name="T11" fmla="*/ 14 h 20"/>
                <a:gd name="T12" fmla="*/ 0 w 63"/>
                <a:gd name="T13" fmla="*/ 19 h 20"/>
                <a:gd name="T14" fmla="*/ 0 60000 65536"/>
                <a:gd name="T15" fmla="*/ 0 60000 65536"/>
                <a:gd name="T16" fmla="*/ 0 60000 65536"/>
                <a:gd name="T17" fmla="*/ 0 60000 65536"/>
                <a:gd name="T18" fmla="*/ 0 60000 65536"/>
                <a:gd name="T19" fmla="*/ 0 60000 65536"/>
                <a:gd name="T20" fmla="*/ 0 60000 65536"/>
                <a:gd name="T21" fmla="*/ 0 w 63"/>
                <a:gd name="T22" fmla="*/ 0 h 20"/>
                <a:gd name="T23" fmla="*/ 63 w 63"/>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20">
                  <a:moveTo>
                    <a:pt x="0" y="19"/>
                  </a:moveTo>
                  <a:lnTo>
                    <a:pt x="17" y="13"/>
                  </a:lnTo>
                  <a:lnTo>
                    <a:pt x="33" y="7"/>
                  </a:lnTo>
                  <a:lnTo>
                    <a:pt x="46" y="1"/>
                  </a:lnTo>
                  <a:lnTo>
                    <a:pt x="62" y="0"/>
                  </a:lnTo>
                  <a:lnTo>
                    <a:pt x="61" y="14"/>
                  </a:lnTo>
                  <a:lnTo>
                    <a:pt x="0" y="19"/>
                  </a:lnTo>
                </a:path>
              </a:pathLst>
            </a:custGeom>
            <a:solidFill>
              <a:srgbClr val="505050"/>
            </a:solidFill>
            <a:ln w="12700" cap="rnd" cmpd="sng">
              <a:solidFill>
                <a:srgbClr val="505050"/>
              </a:solidFill>
              <a:prstDash val="solid"/>
              <a:round/>
              <a:headEnd type="none" w="med" len="med"/>
              <a:tailEnd type="none" w="med" len="med"/>
            </a:ln>
          </p:spPr>
          <p:txBody>
            <a:bodyPr/>
            <a:lstStyle/>
            <a:p>
              <a:endParaRPr lang="en-US"/>
            </a:p>
          </p:txBody>
        </p:sp>
        <p:sp>
          <p:nvSpPr>
            <p:cNvPr id="5113" name="Freeform 495"/>
            <p:cNvSpPr>
              <a:spLocks/>
            </p:cNvSpPr>
            <p:nvPr/>
          </p:nvSpPr>
          <p:spPr bwMode="auto">
            <a:xfrm>
              <a:off x="1710" y="971"/>
              <a:ext cx="255" cy="32"/>
            </a:xfrm>
            <a:custGeom>
              <a:avLst/>
              <a:gdLst>
                <a:gd name="T0" fmla="*/ 0 w 255"/>
                <a:gd name="T1" fmla="*/ 5 h 32"/>
                <a:gd name="T2" fmla="*/ 16 w 255"/>
                <a:gd name="T3" fmla="*/ 10 h 32"/>
                <a:gd name="T4" fmla="*/ 42 w 255"/>
                <a:gd name="T5" fmla="*/ 14 h 32"/>
                <a:gd name="T6" fmla="*/ 74 w 255"/>
                <a:gd name="T7" fmla="*/ 17 h 32"/>
                <a:gd name="T8" fmla="*/ 135 w 255"/>
                <a:gd name="T9" fmla="*/ 21 h 32"/>
                <a:gd name="T10" fmla="*/ 248 w 255"/>
                <a:gd name="T11" fmla="*/ 31 h 32"/>
                <a:gd name="T12" fmla="*/ 254 w 255"/>
                <a:gd name="T13" fmla="*/ 27 h 32"/>
                <a:gd name="T14" fmla="*/ 250 w 255"/>
                <a:gd name="T15" fmla="*/ 23 h 32"/>
                <a:gd name="T16" fmla="*/ 150 w 255"/>
                <a:gd name="T17" fmla="*/ 5 h 32"/>
                <a:gd name="T18" fmla="*/ 79 w 255"/>
                <a:gd name="T19" fmla="*/ 0 h 32"/>
                <a:gd name="T20" fmla="*/ 30 w 255"/>
                <a:gd name="T21" fmla="*/ 2 h 32"/>
                <a:gd name="T22" fmla="*/ 0 w 255"/>
                <a:gd name="T23" fmla="*/ 5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5"/>
                <a:gd name="T37" fmla="*/ 0 h 32"/>
                <a:gd name="T38" fmla="*/ 255 w 255"/>
                <a:gd name="T39" fmla="*/ 32 h 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5" h="32">
                  <a:moveTo>
                    <a:pt x="0" y="5"/>
                  </a:moveTo>
                  <a:lnTo>
                    <a:pt x="16" y="10"/>
                  </a:lnTo>
                  <a:lnTo>
                    <a:pt x="42" y="14"/>
                  </a:lnTo>
                  <a:lnTo>
                    <a:pt x="74" y="17"/>
                  </a:lnTo>
                  <a:lnTo>
                    <a:pt x="135" y="21"/>
                  </a:lnTo>
                  <a:lnTo>
                    <a:pt x="248" y="31"/>
                  </a:lnTo>
                  <a:lnTo>
                    <a:pt x="254" y="27"/>
                  </a:lnTo>
                  <a:lnTo>
                    <a:pt x="250" y="23"/>
                  </a:lnTo>
                  <a:lnTo>
                    <a:pt x="150" y="5"/>
                  </a:lnTo>
                  <a:lnTo>
                    <a:pt x="79" y="0"/>
                  </a:lnTo>
                  <a:lnTo>
                    <a:pt x="30" y="2"/>
                  </a:lnTo>
                  <a:lnTo>
                    <a:pt x="0" y="5"/>
                  </a:lnTo>
                </a:path>
              </a:pathLst>
            </a:custGeom>
            <a:solidFill>
              <a:srgbClr val="505050"/>
            </a:solidFill>
            <a:ln w="12700" cap="rnd" cmpd="sng">
              <a:solidFill>
                <a:srgbClr val="505050"/>
              </a:solidFill>
              <a:prstDash val="solid"/>
              <a:round/>
              <a:headEnd type="none" w="med" len="med"/>
              <a:tailEnd type="none" w="med" len="med"/>
            </a:ln>
          </p:spPr>
          <p:txBody>
            <a:bodyPr/>
            <a:lstStyle/>
            <a:p>
              <a:endParaRPr lang="en-US"/>
            </a:p>
          </p:txBody>
        </p:sp>
        <p:sp>
          <p:nvSpPr>
            <p:cNvPr id="5114" name="Freeform 496"/>
            <p:cNvSpPr>
              <a:spLocks/>
            </p:cNvSpPr>
            <p:nvPr/>
          </p:nvSpPr>
          <p:spPr bwMode="auto">
            <a:xfrm>
              <a:off x="1713" y="960"/>
              <a:ext cx="456" cy="70"/>
            </a:xfrm>
            <a:custGeom>
              <a:avLst/>
              <a:gdLst>
                <a:gd name="T0" fmla="*/ 0 w 456"/>
                <a:gd name="T1" fmla="*/ 16 h 70"/>
                <a:gd name="T2" fmla="*/ 28 w 456"/>
                <a:gd name="T3" fmla="*/ 11 h 70"/>
                <a:gd name="T4" fmla="*/ 53 w 456"/>
                <a:gd name="T5" fmla="*/ 7 h 70"/>
                <a:gd name="T6" fmla="*/ 76 w 456"/>
                <a:gd name="T7" fmla="*/ 5 h 70"/>
                <a:gd name="T8" fmla="*/ 102 w 456"/>
                <a:gd name="T9" fmla="*/ 2 h 70"/>
                <a:gd name="T10" fmla="*/ 109 w 456"/>
                <a:gd name="T11" fmla="*/ 0 h 70"/>
                <a:gd name="T12" fmla="*/ 196 w 456"/>
                <a:gd name="T13" fmla="*/ 0 h 70"/>
                <a:gd name="T14" fmla="*/ 196 w 456"/>
                <a:gd name="T15" fmla="*/ 2 h 70"/>
                <a:gd name="T16" fmla="*/ 228 w 456"/>
                <a:gd name="T17" fmla="*/ 5 h 70"/>
                <a:gd name="T18" fmla="*/ 273 w 456"/>
                <a:gd name="T19" fmla="*/ 11 h 70"/>
                <a:gd name="T20" fmla="*/ 307 w 456"/>
                <a:gd name="T21" fmla="*/ 19 h 70"/>
                <a:gd name="T22" fmla="*/ 351 w 456"/>
                <a:gd name="T23" fmla="*/ 27 h 70"/>
                <a:gd name="T24" fmla="*/ 386 w 456"/>
                <a:gd name="T25" fmla="*/ 38 h 70"/>
                <a:gd name="T26" fmla="*/ 408 w 456"/>
                <a:gd name="T27" fmla="*/ 42 h 70"/>
                <a:gd name="T28" fmla="*/ 410 w 456"/>
                <a:gd name="T29" fmla="*/ 47 h 70"/>
                <a:gd name="T30" fmla="*/ 402 w 456"/>
                <a:gd name="T31" fmla="*/ 50 h 70"/>
                <a:gd name="T32" fmla="*/ 455 w 456"/>
                <a:gd name="T33" fmla="*/ 69 h 70"/>
                <a:gd name="T34" fmla="*/ 391 w 456"/>
                <a:gd name="T35" fmla="*/ 54 h 70"/>
                <a:gd name="T36" fmla="*/ 374 w 456"/>
                <a:gd name="T37" fmla="*/ 54 h 70"/>
                <a:gd name="T38" fmla="*/ 369 w 456"/>
                <a:gd name="T39" fmla="*/ 52 h 70"/>
                <a:gd name="T40" fmla="*/ 353 w 456"/>
                <a:gd name="T41" fmla="*/ 41 h 70"/>
                <a:gd name="T42" fmla="*/ 342 w 456"/>
                <a:gd name="T43" fmla="*/ 41 h 70"/>
                <a:gd name="T44" fmla="*/ 272 w 456"/>
                <a:gd name="T45" fmla="*/ 41 h 70"/>
                <a:gd name="T46" fmla="*/ 284 w 456"/>
                <a:gd name="T47" fmla="*/ 48 h 70"/>
                <a:gd name="T48" fmla="*/ 284 w 456"/>
                <a:gd name="T49" fmla="*/ 56 h 70"/>
                <a:gd name="T50" fmla="*/ 257 w 456"/>
                <a:gd name="T51" fmla="*/ 54 h 70"/>
                <a:gd name="T52" fmla="*/ 257 w 456"/>
                <a:gd name="T53" fmla="*/ 46 h 70"/>
                <a:gd name="T54" fmla="*/ 243 w 456"/>
                <a:gd name="T55" fmla="*/ 44 h 70"/>
                <a:gd name="T56" fmla="*/ 247 w 456"/>
                <a:gd name="T57" fmla="*/ 41 h 70"/>
                <a:gd name="T58" fmla="*/ 247 w 456"/>
                <a:gd name="T59" fmla="*/ 35 h 70"/>
                <a:gd name="T60" fmla="*/ 238 w 456"/>
                <a:gd name="T61" fmla="*/ 34 h 70"/>
                <a:gd name="T62" fmla="*/ 219 w 456"/>
                <a:gd name="T63" fmla="*/ 33 h 70"/>
                <a:gd name="T64" fmla="*/ 191 w 456"/>
                <a:gd name="T65" fmla="*/ 27 h 70"/>
                <a:gd name="T66" fmla="*/ 159 w 456"/>
                <a:gd name="T67" fmla="*/ 18 h 70"/>
                <a:gd name="T68" fmla="*/ 123 w 456"/>
                <a:gd name="T69" fmla="*/ 15 h 70"/>
                <a:gd name="T70" fmla="*/ 117 w 456"/>
                <a:gd name="T71" fmla="*/ 15 h 70"/>
                <a:gd name="T72" fmla="*/ 143 w 456"/>
                <a:gd name="T73" fmla="*/ 13 h 70"/>
                <a:gd name="T74" fmla="*/ 169 w 456"/>
                <a:gd name="T75" fmla="*/ 16 h 70"/>
                <a:gd name="T76" fmla="*/ 197 w 456"/>
                <a:gd name="T77" fmla="*/ 23 h 70"/>
                <a:gd name="T78" fmla="*/ 238 w 456"/>
                <a:gd name="T79" fmla="*/ 30 h 70"/>
                <a:gd name="T80" fmla="*/ 264 w 456"/>
                <a:gd name="T81" fmla="*/ 30 h 70"/>
                <a:gd name="T82" fmla="*/ 287 w 456"/>
                <a:gd name="T83" fmla="*/ 30 h 70"/>
                <a:gd name="T84" fmla="*/ 335 w 456"/>
                <a:gd name="T85" fmla="*/ 34 h 70"/>
                <a:gd name="T86" fmla="*/ 339 w 456"/>
                <a:gd name="T87" fmla="*/ 31 h 70"/>
                <a:gd name="T88" fmla="*/ 341 w 456"/>
                <a:gd name="T89" fmla="*/ 30 h 70"/>
                <a:gd name="T90" fmla="*/ 329 w 456"/>
                <a:gd name="T91" fmla="*/ 27 h 70"/>
                <a:gd name="T92" fmla="*/ 288 w 456"/>
                <a:gd name="T93" fmla="*/ 19 h 70"/>
                <a:gd name="T94" fmla="*/ 208 w 456"/>
                <a:gd name="T95" fmla="*/ 7 h 70"/>
                <a:gd name="T96" fmla="*/ 140 w 456"/>
                <a:gd name="T97" fmla="*/ 7 h 70"/>
                <a:gd name="T98" fmla="*/ 81 w 456"/>
                <a:gd name="T99" fmla="*/ 7 h 70"/>
                <a:gd name="T100" fmla="*/ 34 w 456"/>
                <a:gd name="T101" fmla="*/ 13 h 70"/>
                <a:gd name="T102" fmla="*/ 0 w 456"/>
                <a:gd name="T103" fmla="*/ 16 h 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56"/>
                <a:gd name="T157" fmla="*/ 0 h 70"/>
                <a:gd name="T158" fmla="*/ 456 w 456"/>
                <a:gd name="T159" fmla="*/ 70 h 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56" h="70">
                  <a:moveTo>
                    <a:pt x="0" y="16"/>
                  </a:moveTo>
                  <a:lnTo>
                    <a:pt x="28" y="11"/>
                  </a:lnTo>
                  <a:lnTo>
                    <a:pt x="53" y="7"/>
                  </a:lnTo>
                  <a:lnTo>
                    <a:pt x="76" y="5"/>
                  </a:lnTo>
                  <a:lnTo>
                    <a:pt x="102" y="2"/>
                  </a:lnTo>
                  <a:lnTo>
                    <a:pt x="109" y="0"/>
                  </a:lnTo>
                  <a:lnTo>
                    <a:pt x="196" y="0"/>
                  </a:lnTo>
                  <a:lnTo>
                    <a:pt x="196" y="2"/>
                  </a:lnTo>
                  <a:lnTo>
                    <a:pt x="228" y="5"/>
                  </a:lnTo>
                  <a:lnTo>
                    <a:pt x="273" y="11"/>
                  </a:lnTo>
                  <a:lnTo>
                    <a:pt x="307" y="19"/>
                  </a:lnTo>
                  <a:lnTo>
                    <a:pt x="351" y="27"/>
                  </a:lnTo>
                  <a:lnTo>
                    <a:pt x="386" y="38"/>
                  </a:lnTo>
                  <a:lnTo>
                    <a:pt x="408" y="42"/>
                  </a:lnTo>
                  <a:lnTo>
                    <a:pt x="410" y="47"/>
                  </a:lnTo>
                  <a:lnTo>
                    <a:pt x="402" y="50"/>
                  </a:lnTo>
                  <a:lnTo>
                    <a:pt x="455" y="69"/>
                  </a:lnTo>
                  <a:lnTo>
                    <a:pt x="391" y="54"/>
                  </a:lnTo>
                  <a:lnTo>
                    <a:pt x="374" y="54"/>
                  </a:lnTo>
                  <a:lnTo>
                    <a:pt x="369" y="52"/>
                  </a:lnTo>
                  <a:lnTo>
                    <a:pt x="353" y="41"/>
                  </a:lnTo>
                  <a:lnTo>
                    <a:pt x="342" y="41"/>
                  </a:lnTo>
                  <a:lnTo>
                    <a:pt x="272" y="41"/>
                  </a:lnTo>
                  <a:lnTo>
                    <a:pt x="284" y="48"/>
                  </a:lnTo>
                  <a:lnTo>
                    <a:pt x="284" y="56"/>
                  </a:lnTo>
                  <a:lnTo>
                    <a:pt x="257" y="54"/>
                  </a:lnTo>
                  <a:lnTo>
                    <a:pt x="257" y="46"/>
                  </a:lnTo>
                  <a:lnTo>
                    <a:pt x="243" y="44"/>
                  </a:lnTo>
                  <a:lnTo>
                    <a:pt x="247" y="41"/>
                  </a:lnTo>
                  <a:lnTo>
                    <a:pt x="247" y="35"/>
                  </a:lnTo>
                  <a:lnTo>
                    <a:pt x="238" y="34"/>
                  </a:lnTo>
                  <a:lnTo>
                    <a:pt x="219" y="33"/>
                  </a:lnTo>
                  <a:lnTo>
                    <a:pt x="191" y="27"/>
                  </a:lnTo>
                  <a:lnTo>
                    <a:pt x="159" y="18"/>
                  </a:lnTo>
                  <a:lnTo>
                    <a:pt x="123" y="15"/>
                  </a:lnTo>
                  <a:lnTo>
                    <a:pt x="117" y="15"/>
                  </a:lnTo>
                  <a:lnTo>
                    <a:pt x="143" y="13"/>
                  </a:lnTo>
                  <a:lnTo>
                    <a:pt x="169" y="16"/>
                  </a:lnTo>
                  <a:lnTo>
                    <a:pt x="197" y="23"/>
                  </a:lnTo>
                  <a:lnTo>
                    <a:pt x="238" y="30"/>
                  </a:lnTo>
                  <a:lnTo>
                    <a:pt x="264" y="30"/>
                  </a:lnTo>
                  <a:lnTo>
                    <a:pt x="287" y="30"/>
                  </a:lnTo>
                  <a:lnTo>
                    <a:pt x="335" y="34"/>
                  </a:lnTo>
                  <a:lnTo>
                    <a:pt x="339" y="31"/>
                  </a:lnTo>
                  <a:lnTo>
                    <a:pt x="341" y="30"/>
                  </a:lnTo>
                  <a:lnTo>
                    <a:pt x="329" y="27"/>
                  </a:lnTo>
                  <a:lnTo>
                    <a:pt x="288" y="19"/>
                  </a:lnTo>
                  <a:lnTo>
                    <a:pt x="208" y="7"/>
                  </a:lnTo>
                  <a:lnTo>
                    <a:pt x="140" y="7"/>
                  </a:lnTo>
                  <a:lnTo>
                    <a:pt x="81" y="7"/>
                  </a:lnTo>
                  <a:lnTo>
                    <a:pt x="34" y="13"/>
                  </a:lnTo>
                  <a:lnTo>
                    <a:pt x="0" y="16"/>
                  </a:lnTo>
                </a:path>
              </a:pathLst>
            </a:custGeom>
            <a:solidFill>
              <a:srgbClr val="505050"/>
            </a:solidFill>
            <a:ln w="12700" cap="rnd" cmpd="sng">
              <a:solidFill>
                <a:srgbClr val="505050"/>
              </a:solidFill>
              <a:prstDash val="solid"/>
              <a:round/>
              <a:headEnd type="none" w="med" len="med"/>
              <a:tailEnd type="none" w="med" len="med"/>
            </a:ln>
          </p:spPr>
          <p:txBody>
            <a:bodyPr/>
            <a:lstStyle/>
            <a:p>
              <a:endParaRPr lang="en-US"/>
            </a:p>
          </p:txBody>
        </p:sp>
        <p:sp>
          <p:nvSpPr>
            <p:cNvPr id="5115" name="Freeform 497"/>
            <p:cNvSpPr>
              <a:spLocks/>
            </p:cNvSpPr>
            <p:nvPr/>
          </p:nvSpPr>
          <p:spPr bwMode="auto">
            <a:xfrm>
              <a:off x="1829" y="949"/>
              <a:ext cx="83" cy="20"/>
            </a:xfrm>
            <a:custGeom>
              <a:avLst/>
              <a:gdLst>
                <a:gd name="T0" fmla="*/ 0 w 83"/>
                <a:gd name="T1" fmla="*/ 10 h 20"/>
                <a:gd name="T2" fmla="*/ 5 w 83"/>
                <a:gd name="T3" fmla="*/ 7 h 20"/>
                <a:gd name="T4" fmla="*/ 13 w 83"/>
                <a:gd name="T5" fmla="*/ 5 h 20"/>
                <a:gd name="T6" fmla="*/ 21 w 83"/>
                <a:gd name="T7" fmla="*/ 2 h 20"/>
                <a:gd name="T8" fmla="*/ 27 w 83"/>
                <a:gd name="T9" fmla="*/ 0 h 20"/>
                <a:gd name="T10" fmla="*/ 37 w 83"/>
                <a:gd name="T11" fmla="*/ 1 h 20"/>
                <a:gd name="T12" fmla="*/ 43 w 83"/>
                <a:gd name="T13" fmla="*/ 0 h 20"/>
                <a:gd name="T14" fmla="*/ 53 w 83"/>
                <a:gd name="T15" fmla="*/ 2 h 20"/>
                <a:gd name="T16" fmla="*/ 65 w 83"/>
                <a:gd name="T17" fmla="*/ 6 h 20"/>
                <a:gd name="T18" fmla="*/ 70 w 83"/>
                <a:gd name="T19" fmla="*/ 11 h 20"/>
                <a:gd name="T20" fmla="*/ 82 w 83"/>
                <a:gd name="T21" fmla="*/ 10 h 20"/>
                <a:gd name="T22" fmla="*/ 81 w 83"/>
                <a:gd name="T23" fmla="*/ 13 h 20"/>
                <a:gd name="T24" fmla="*/ 77 w 83"/>
                <a:gd name="T25" fmla="*/ 14 h 20"/>
                <a:gd name="T26" fmla="*/ 54 w 83"/>
                <a:gd name="T27" fmla="*/ 17 h 20"/>
                <a:gd name="T28" fmla="*/ 35 w 83"/>
                <a:gd name="T29" fmla="*/ 19 h 20"/>
                <a:gd name="T30" fmla="*/ 18 w 83"/>
                <a:gd name="T31" fmla="*/ 17 h 20"/>
                <a:gd name="T32" fmla="*/ 2 w 83"/>
                <a:gd name="T33" fmla="*/ 13 h 20"/>
                <a:gd name="T34" fmla="*/ 0 w 83"/>
                <a:gd name="T35" fmla="*/ 1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
                <a:gd name="T55" fmla="*/ 0 h 20"/>
                <a:gd name="T56" fmla="*/ 83 w 83"/>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 h="20">
                  <a:moveTo>
                    <a:pt x="0" y="10"/>
                  </a:moveTo>
                  <a:lnTo>
                    <a:pt x="5" y="7"/>
                  </a:lnTo>
                  <a:lnTo>
                    <a:pt x="13" y="5"/>
                  </a:lnTo>
                  <a:lnTo>
                    <a:pt x="21" y="2"/>
                  </a:lnTo>
                  <a:lnTo>
                    <a:pt x="27" y="0"/>
                  </a:lnTo>
                  <a:lnTo>
                    <a:pt x="37" y="1"/>
                  </a:lnTo>
                  <a:lnTo>
                    <a:pt x="43" y="0"/>
                  </a:lnTo>
                  <a:lnTo>
                    <a:pt x="53" y="2"/>
                  </a:lnTo>
                  <a:lnTo>
                    <a:pt x="65" y="6"/>
                  </a:lnTo>
                  <a:lnTo>
                    <a:pt x="70" y="11"/>
                  </a:lnTo>
                  <a:lnTo>
                    <a:pt x="82" y="10"/>
                  </a:lnTo>
                  <a:lnTo>
                    <a:pt x="81" y="13"/>
                  </a:lnTo>
                  <a:lnTo>
                    <a:pt x="77" y="14"/>
                  </a:lnTo>
                  <a:lnTo>
                    <a:pt x="54" y="17"/>
                  </a:lnTo>
                  <a:lnTo>
                    <a:pt x="35" y="19"/>
                  </a:lnTo>
                  <a:lnTo>
                    <a:pt x="18" y="17"/>
                  </a:lnTo>
                  <a:lnTo>
                    <a:pt x="2" y="13"/>
                  </a:lnTo>
                  <a:lnTo>
                    <a:pt x="0" y="10"/>
                  </a:lnTo>
                </a:path>
              </a:pathLst>
            </a:custGeom>
            <a:solidFill>
              <a:srgbClr val="00F0FF"/>
            </a:solidFill>
            <a:ln w="12700" cap="rnd" cmpd="sng">
              <a:solidFill>
                <a:srgbClr val="00F0FF"/>
              </a:solidFill>
              <a:prstDash val="solid"/>
              <a:round/>
              <a:headEnd type="none" w="med" len="med"/>
              <a:tailEnd type="none" w="med" len="med"/>
            </a:ln>
          </p:spPr>
          <p:txBody>
            <a:bodyPr/>
            <a:lstStyle/>
            <a:p>
              <a:endParaRPr lang="en-US"/>
            </a:p>
          </p:txBody>
        </p:sp>
        <p:sp>
          <p:nvSpPr>
            <p:cNvPr id="5116" name="Freeform 498"/>
            <p:cNvSpPr>
              <a:spLocks/>
            </p:cNvSpPr>
            <p:nvPr/>
          </p:nvSpPr>
          <p:spPr bwMode="auto">
            <a:xfrm>
              <a:off x="1832" y="953"/>
              <a:ext cx="69" cy="20"/>
            </a:xfrm>
            <a:custGeom>
              <a:avLst/>
              <a:gdLst>
                <a:gd name="T0" fmla="*/ 0 w 69"/>
                <a:gd name="T1" fmla="*/ 11 h 20"/>
                <a:gd name="T2" fmla="*/ 10 w 69"/>
                <a:gd name="T3" fmla="*/ 7 h 20"/>
                <a:gd name="T4" fmla="*/ 12 w 69"/>
                <a:gd name="T5" fmla="*/ 7 h 20"/>
                <a:gd name="T6" fmla="*/ 16 w 69"/>
                <a:gd name="T7" fmla="*/ 6 h 20"/>
                <a:gd name="T8" fmla="*/ 16 w 69"/>
                <a:gd name="T9" fmla="*/ 1 h 20"/>
                <a:gd name="T10" fmla="*/ 16 w 69"/>
                <a:gd name="T11" fmla="*/ 6 h 20"/>
                <a:gd name="T12" fmla="*/ 19 w 69"/>
                <a:gd name="T13" fmla="*/ 8 h 20"/>
                <a:gd name="T14" fmla="*/ 18 w 69"/>
                <a:gd name="T15" fmla="*/ 14 h 20"/>
                <a:gd name="T16" fmla="*/ 12 w 69"/>
                <a:gd name="T17" fmla="*/ 12 h 20"/>
                <a:gd name="T18" fmla="*/ 22 w 69"/>
                <a:gd name="T19" fmla="*/ 19 h 20"/>
                <a:gd name="T20" fmla="*/ 26 w 69"/>
                <a:gd name="T21" fmla="*/ 19 h 20"/>
                <a:gd name="T22" fmla="*/ 32 w 69"/>
                <a:gd name="T23" fmla="*/ 11 h 20"/>
                <a:gd name="T24" fmla="*/ 32 w 69"/>
                <a:gd name="T25" fmla="*/ 6 h 20"/>
                <a:gd name="T26" fmla="*/ 26 w 69"/>
                <a:gd name="T27" fmla="*/ 14 h 20"/>
                <a:gd name="T28" fmla="*/ 26 w 69"/>
                <a:gd name="T29" fmla="*/ 8 h 20"/>
                <a:gd name="T30" fmla="*/ 22 w 69"/>
                <a:gd name="T31" fmla="*/ 4 h 20"/>
                <a:gd name="T32" fmla="*/ 29 w 69"/>
                <a:gd name="T33" fmla="*/ 0 h 20"/>
                <a:gd name="T34" fmla="*/ 39 w 69"/>
                <a:gd name="T35" fmla="*/ 0 h 20"/>
                <a:gd name="T36" fmla="*/ 49 w 69"/>
                <a:gd name="T37" fmla="*/ 2 h 20"/>
                <a:gd name="T38" fmla="*/ 60 w 69"/>
                <a:gd name="T39" fmla="*/ 10 h 20"/>
                <a:gd name="T40" fmla="*/ 51 w 69"/>
                <a:gd name="T41" fmla="*/ 12 h 20"/>
                <a:gd name="T42" fmla="*/ 68 w 69"/>
                <a:gd name="T43" fmla="*/ 12 h 20"/>
                <a:gd name="T44" fmla="*/ 64 w 69"/>
                <a:gd name="T45" fmla="*/ 10 h 20"/>
                <a:gd name="T46" fmla="*/ 56 w 69"/>
                <a:gd name="T47" fmla="*/ 5 h 20"/>
                <a:gd name="T48" fmla="*/ 43 w 69"/>
                <a:gd name="T49" fmla="*/ 1 h 20"/>
                <a:gd name="T50" fmla="*/ 33 w 69"/>
                <a:gd name="T51" fmla="*/ 1 h 20"/>
                <a:gd name="T52" fmla="*/ 23 w 69"/>
                <a:gd name="T53" fmla="*/ 0 h 20"/>
                <a:gd name="T54" fmla="*/ 13 w 69"/>
                <a:gd name="T55" fmla="*/ 1 h 20"/>
                <a:gd name="T56" fmla="*/ 5 w 69"/>
                <a:gd name="T57" fmla="*/ 8 h 20"/>
                <a:gd name="T58" fmla="*/ 0 w 69"/>
                <a:gd name="T59" fmla="*/ 11 h 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
                <a:gd name="T91" fmla="*/ 0 h 20"/>
                <a:gd name="T92" fmla="*/ 69 w 69"/>
                <a:gd name="T93" fmla="*/ 20 h 2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 h="20">
                  <a:moveTo>
                    <a:pt x="0" y="11"/>
                  </a:moveTo>
                  <a:lnTo>
                    <a:pt x="10" y="7"/>
                  </a:lnTo>
                  <a:lnTo>
                    <a:pt x="12" y="7"/>
                  </a:lnTo>
                  <a:lnTo>
                    <a:pt x="16" y="6"/>
                  </a:lnTo>
                  <a:lnTo>
                    <a:pt x="16" y="1"/>
                  </a:lnTo>
                  <a:lnTo>
                    <a:pt x="16" y="6"/>
                  </a:lnTo>
                  <a:lnTo>
                    <a:pt x="19" y="8"/>
                  </a:lnTo>
                  <a:lnTo>
                    <a:pt x="18" y="14"/>
                  </a:lnTo>
                  <a:lnTo>
                    <a:pt x="12" y="12"/>
                  </a:lnTo>
                  <a:lnTo>
                    <a:pt x="22" y="19"/>
                  </a:lnTo>
                  <a:lnTo>
                    <a:pt x="26" y="19"/>
                  </a:lnTo>
                  <a:lnTo>
                    <a:pt x="32" y="11"/>
                  </a:lnTo>
                  <a:lnTo>
                    <a:pt x="32" y="6"/>
                  </a:lnTo>
                  <a:lnTo>
                    <a:pt x="26" y="14"/>
                  </a:lnTo>
                  <a:lnTo>
                    <a:pt x="26" y="8"/>
                  </a:lnTo>
                  <a:lnTo>
                    <a:pt x="22" y="4"/>
                  </a:lnTo>
                  <a:lnTo>
                    <a:pt x="29" y="0"/>
                  </a:lnTo>
                  <a:lnTo>
                    <a:pt x="39" y="0"/>
                  </a:lnTo>
                  <a:lnTo>
                    <a:pt x="49" y="2"/>
                  </a:lnTo>
                  <a:lnTo>
                    <a:pt x="60" y="10"/>
                  </a:lnTo>
                  <a:lnTo>
                    <a:pt x="51" y="12"/>
                  </a:lnTo>
                  <a:lnTo>
                    <a:pt x="68" y="12"/>
                  </a:lnTo>
                  <a:lnTo>
                    <a:pt x="64" y="10"/>
                  </a:lnTo>
                  <a:lnTo>
                    <a:pt x="56" y="5"/>
                  </a:lnTo>
                  <a:lnTo>
                    <a:pt x="43" y="1"/>
                  </a:lnTo>
                  <a:lnTo>
                    <a:pt x="33" y="1"/>
                  </a:lnTo>
                  <a:lnTo>
                    <a:pt x="23" y="0"/>
                  </a:lnTo>
                  <a:lnTo>
                    <a:pt x="13" y="1"/>
                  </a:lnTo>
                  <a:lnTo>
                    <a:pt x="5" y="8"/>
                  </a:lnTo>
                  <a:lnTo>
                    <a:pt x="0" y="11"/>
                  </a:lnTo>
                </a:path>
              </a:pathLst>
            </a:custGeom>
            <a:solidFill>
              <a:srgbClr val="C0C0C0"/>
            </a:solidFill>
            <a:ln w="12700" cap="rnd" cmpd="sng">
              <a:solidFill>
                <a:srgbClr val="C0C0C0"/>
              </a:solidFill>
              <a:prstDash val="solid"/>
              <a:round/>
              <a:headEnd type="none" w="med" len="med"/>
              <a:tailEnd type="none" w="med" len="med"/>
            </a:ln>
          </p:spPr>
          <p:txBody>
            <a:bodyPr/>
            <a:lstStyle/>
            <a:p>
              <a:endParaRPr lang="en-US"/>
            </a:p>
          </p:txBody>
        </p:sp>
        <p:sp>
          <p:nvSpPr>
            <p:cNvPr id="5117" name="Freeform 499"/>
            <p:cNvSpPr>
              <a:spLocks/>
            </p:cNvSpPr>
            <p:nvPr/>
          </p:nvSpPr>
          <p:spPr bwMode="auto">
            <a:xfrm>
              <a:off x="1835" y="949"/>
              <a:ext cx="71" cy="20"/>
            </a:xfrm>
            <a:custGeom>
              <a:avLst/>
              <a:gdLst>
                <a:gd name="T0" fmla="*/ 51 w 71"/>
                <a:gd name="T1" fmla="*/ 19 h 20"/>
                <a:gd name="T2" fmla="*/ 59 w 71"/>
                <a:gd name="T3" fmla="*/ 14 h 20"/>
                <a:gd name="T4" fmla="*/ 45 w 71"/>
                <a:gd name="T5" fmla="*/ 8 h 20"/>
                <a:gd name="T6" fmla="*/ 31 w 71"/>
                <a:gd name="T7" fmla="*/ 6 h 20"/>
                <a:gd name="T8" fmla="*/ 23 w 71"/>
                <a:gd name="T9" fmla="*/ 6 h 20"/>
                <a:gd name="T10" fmla="*/ 12 w 71"/>
                <a:gd name="T11" fmla="*/ 7 h 20"/>
                <a:gd name="T12" fmla="*/ 0 w 71"/>
                <a:gd name="T13" fmla="*/ 17 h 20"/>
                <a:gd name="T14" fmla="*/ 7 w 71"/>
                <a:gd name="T15" fmla="*/ 8 h 20"/>
                <a:gd name="T16" fmla="*/ 16 w 71"/>
                <a:gd name="T17" fmla="*/ 4 h 20"/>
                <a:gd name="T18" fmla="*/ 27 w 71"/>
                <a:gd name="T19" fmla="*/ 0 h 20"/>
                <a:gd name="T20" fmla="*/ 35 w 71"/>
                <a:gd name="T21" fmla="*/ 0 h 20"/>
                <a:gd name="T22" fmla="*/ 47 w 71"/>
                <a:gd name="T23" fmla="*/ 8 h 20"/>
                <a:gd name="T24" fmla="*/ 57 w 71"/>
                <a:gd name="T25" fmla="*/ 11 h 20"/>
                <a:gd name="T26" fmla="*/ 65 w 71"/>
                <a:gd name="T27" fmla="*/ 17 h 20"/>
                <a:gd name="T28" fmla="*/ 70 w 71"/>
                <a:gd name="T29" fmla="*/ 17 h 20"/>
                <a:gd name="T30" fmla="*/ 51 w 71"/>
                <a:gd name="T31" fmla="*/ 19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1"/>
                <a:gd name="T49" fmla="*/ 0 h 20"/>
                <a:gd name="T50" fmla="*/ 71 w 71"/>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1" h="20">
                  <a:moveTo>
                    <a:pt x="51" y="19"/>
                  </a:moveTo>
                  <a:lnTo>
                    <a:pt x="59" y="14"/>
                  </a:lnTo>
                  <a:lnTo>
                    <a:pt x="45" y="8"/>
                  </a:lnTo>
                  <a:lnTo>
                    <a:pt x="31" y="6"/>
                  </a:lnTo>
                  <a:lnTo>
                    <a:pt x="23" y="6"/>
                  </a:lnTo>
                  <a:lnTo>
                    <a:pt x="12" y="7"/>
                  </a:lnTo>
                  <a:lnTo>
                    <a:pt x="0" y="17"/>
                  </a:lnTo>
                  <a:lnTo>
                    <a:pt x="7" y="8"/>
                  </a:lnTo>
                  <a:lnTo>
                    <a:pt x="16" y="4"/>
                  </a:lnTo>
                  <a:lnTo>
                    <a:pt x="27" y="0"/>
                  </a:lnTo>
                  <a:lnTo>
                    <a:pt x="35" y="0"/>
                  </a:lnTo>
                  <a:lnTo>
                    <a:pt x="47" y="8"/>
                  </a:lnTo>
                  <a:lnTo>
                    <a:pt x="57" y="11"/>
                  </a:lnTo>
                  <a:lnTo>
                    <a:pt x="65" y="17"/>
                  </a:lnTo>
                  <a:lnTo>
                    <a:pt x="70" y="17"/>
                  </a:lnTo>
                  <a:lnTo>
                    <a:pt x="51" y="19"/>
                  </a:lnTo>
                </a:path>
              </a:pathLst>
            </a:custGeom>
            <a:solidFill>
              <a:srgbClr val="FFFFFF"/>
            </a:solidFill>
            <a:ln w="12700" cap="rnd" cmpd="sng">
              <a:solidFill>
                <a:srgbClr val="FFFFFF"/>
              </a:solidFill>
              <a:prstDash val="solid"/>
              <a:round/>
              <a:headEnd type="none" w="med" len="med"/>
              <a:tailEnd type="none" w="med" len="med"/>
            </a:ln>
          </p:spPr>
          <p:txBody>
            <a:bodyPr/>
            <a:lstStyle/>
            <a:p>
              <a:endParaRPr lang="en-US"/>
            </a:p>
          </p:txBody>
        </p:sp>
        <p:sp>
          <p:nvSpPr>
            <p:cNvPr id="5118" name="Freeform 500"/>
            <p:cNvSpPr>
              <a:spLocks/>
            </p:cNvSpPr>
            <p:nvPr/>
          </p:nvSpPr>
          <p:spPr bwMode="auto">
            <a:xfrm>
              <a:off x="2101" y="1000"/>
              <a:ext cx="29" cy="20"/>
            </a:xfrm>
            <a:custGeom>
              <a:avLst/>
              <a:gdLst>
                <a:gd name="T0" fmla="*/ 0 w 29"/>
                <a:gd name="T1" fmla="*/ 0 h 20"/>
                <a:gd name="T2" fmla="*/ 11 w 29"/>
                <a:gd name="T3" fmla="*/ 0 h 20"/>
                <a:gd name="T4" fmla="*/ 22 w 29"/>
                <a:gd name="T5" fmla="*/ 11 h 20"/>
                <a:gd name="T6" fmla="*/ 24 w 29"/>
                <a:gd name="T7" fmla="*/ 11 h 20"/>
                <a:gd name="T8" fmla="*/ 27 w 29"/>
                <a:gd name="T9" fmla="*/ 15 h 20"/>
                <a:gd name="T10" fmla="*/ 28 w 29"/>
                <a:gd name="T11" fmla="*/ 19 h 20"/>
                <a:gd name="T12" fmla="*/ 0 60000 65536"/>
                <a:gd name="T13" fmla="*/ 0 60000 65536"/>
                <a:gd name="T14" fmla="*/ 0 60000 65536"/>
                <a:gd name="T15" fmla="*/ 0 60000 65536"/>
                <a:gd name="T16" fmla="*/ 0 60000 65536"/>
                <a:gd name="T17" fmla="*/ 0 60000 65536"/>
                <a:gd name="T18" fmla="*/ 0 w 29"/>
                <a:gd name="T19" fmla="*/ 0 h 20"/>
                <a:gd name="T20" fmla="*/ 29 w 29"/>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29" h="20">
                  <a:moveTo>
                    <a:pt x="0" y="0"/>
                  </a:moveTo>
                  <a:lnTo>
                    <a:pt x="11" y="0"/>
                  </a:lnTo>
                  <a:lnTo>
                    <a:pt x="22" y="11"/>
                  </a:lnTo>
                  <a:lnTo>
                    <a:pt x="24" y="11"/>
                  </a:lnTo>
                  <a:lnTo>
                    <a:pt x="27" y="15"/>
                  </a:lnTo>
                  <a:lnTo>
                    <a:pt x="28" y="19"/>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5119" name="Freeform 501"/>
            <p:cNvSpPr>
              <a:spLocks/>
            </p:cNvSpPr>
            <p:nvPr/>
          </p:nvSpPr>
          <p:spPr bwMode="auto">
            <a:xfrm>
              <a:off x="2036" y="993"/>
              <a:ext cx="90" cy="45"/>
            </a:xfrm>
            <a:custGeom>
              <a:avLst/>
              <a:gdLst>
                <a:gd name="T0" fmla="*/ 0 w 90"/>
                <a:gd name="T1" fmla="*/ 0 h 45"/>
                <a:gd name="T2" fmla="*/ 34 w 90"/>
                <a:gd name="T3" fmla="*/ 13 h 45"/>
                <a:gd name="T4" fmla="*/ 89 w 90"/>
                <a:gd name="T5" fmla="*/ 44 h 45"/>
                <a:gd name="T6" fmla="*/ 0 60000 65536"/>
                <a:gd name="T7" fmla="*/ 0 60000 65536"/>
                <a:gd name="T8" fmla="*/ 0 60000 65536"/>
                <a:gd name="T9" fmla="*/ 0 w 90"/>
                <a:gd name="T10" fmla="*/ 0 h 45"/>
                <a:gd name="T11" fmla="*/ 90 w 90"/>
                <a:gd name="T12" fmla="*/ 45 h 45"/>
              </a:gdLst>
              <a:ahLst/>
              <a:cxnLst>
                <a:cxn ang="T6">
                  <a:pos x="T0" y="T1"/>
                </a:cxn>
                <a:cxn ang="T7">
                  <a:pos x="T2" y="T3"/>
                </a:cxn>
                <a:cxn ang="T8">
                  <a:pos x="T4" y="T5"/>
                </a:cxn>
              </a:cxnLst>
              <a:rect l="T9" t="T10" r="T11" b="T12"/>
              <a:pathLst>
                <a:path w="90" h="45">
                  <a:moveTo>
                    <a:pt x="0" y="0"/>
                  </a:moveTo>
                  <a:lnTo>
                    <a:pt x="34" y="13"/>
                  </a:lnTo>
                  <a:lnTo>
                    <a:pt x="89" y="44"/>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21504" name="Line 502"/>
            <p:cNvSpPr>
              <a:spLocks noChangeShapeType="1"/>
            </p:cNvSpPr>
            <p:nvPr/>
          </p:nvSpPr>
          <p:spPr bwMode="auto">
            <a:xfrm flipH="1" flipV="1">
              <a:off x="1966" y="992"/>
              <a:ext cx="133" cy="55"/>
            </a:xfrm>
            <a:prstGeom prst="line">
              <a:avLst/>
            </a:prstGeom>
            <a:noFill/>
            <a:ln w="12700">
              <a:solidFill>
                <a:srgbClr val="000000"/>
              </a:solidFill>
              <a:round/>
              <a:headEnd/>
              <a:tailEnd/>
            </a:ln>
          </p:spPr>
          <p:txBody>
            <a:bodyPr wrap="none" anchor="ctr"/>
            <a:lstStyle/>
            <a:p>
              <a:endParaRPr lang="en-US"/>
            </a:p>
          </p:txBody>
        </p:sp>
        <p:sp>
          <p:nvSpPr>
            <p:cNvPr id="21505" name="Freeform 503"/>
            <p:cNvSpPr>
              <a:spLocks/>
            </p:cNvSpPr>
            <p:nvPr/>
          </p:nvSpPr>
          <p:spPr bwMode="auto">
            <a:xfrm>
              <a:off x="2087" y="1014"/>
              <a:ext cx="25" cy="21"/>
            </a:xfrm>
            <a:custGeom>
              <a:avLst/>
              <a:gdLst>
                <a:gd name="T0" fmla="*/ 24 w 25"/>
                <a:gd name="T1" fmla="*/ 0 h 21"/>
                <a:gd name="T2" fmla="*/ 10 w 25"/>
                <a:gd name="T3" fmla="*/ 20 h 21"/>
                <a:gd name="T4" fmla="*/ 0 w 25"/>
                <a:gd name="T5" fmla="*/ 5 h 21"/>
                <a:gd name="T6" fmla="*/ 0 60000 65536"/>
                <a:gd name="T7" fmla="*/ 0 60000 65536"/>
                <a:gd name="T8" fmla="*/ 0 60000 65536"/>
                <a:gd name="T9" fmla="*/ 0 w 25"/>
                <a:gd name="T10" fmla="*/ 0 h 21"/>
                <a:gd name="T11" fmla="*/ 25 w 25"/>
                <a:gd name="T12" fmla="*/ 21 h 21"/>
              </a:gdLst>
              <a:ahLst/>
              <a:cxnLst>
                <a:cxn ang="T6">
                  <a:pos x="T0" y="T1"/>
                </a:cxn>
                <a:cxn ang="T7">
                  <a:pos x="T2" y="T3"/>
                </a:cxn>
                <a:cxn ang="T8">
                  <a:pos x="T4" y="T5"/>
                </a:cxn>
              </a:cxnLst>
              <a:rect l="T9" t="T10" r="T11" b="T12"/>
              <a:pathLst>
                <a:path w="25" h="21">
                  <a:moveTo>
                    <a:pt x="24" y="0"/>
                  </a:moveTo>
                  <a:lnTo>
                    <a:pt x="10" y="20"/>
                  </a:lnTo>
                  <a:lnTo>
                    <a:pt x="0" y="5"/>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21506" name="Freeform 504"/>
            <p:cNvSpPr>
              <a:spLocks/>
            </p:cNvSpPr>
            <p:nvPr/>
          </p:nvSpPr>
          <p:spPr bwMode="auto">
            <a:xfrm>
              <a:off x="1710" y="949"/>
              <a:ext cx="350" cy="57"/>
            </a:xfrm>
            <a:custGeom>
              <a:avLst/>
              <a:gdLst>
                <a:gd name="T0" fmla="*/ 256 w 350"/>
                <a:gd name="T1" fmla="*/ 56 h 57"/>
                <a:gd name="T2" fmla="*/ 211 w 350"/>
                <a:gd name="T3" fmla="*/ 52 h 57"/>
                <a:gd name="T4" fmla="*/ 212 w 350"/>
                <a:gd name="T5" fmla="*/ 50 h 57"/>
                <a:gd name="T6" fmla="*/ 68 w 350"/>
                <a:gd name="T7" fmla="*/ 39 h 57"/>
                <a:gd name="T8" fmla="*/ 46 w 350"/>
                <a:gd name="T9" fmla="*/ 38 h 57"/>
                <a:gd name="T10" fmla="*/ 27 w 350"/>
                <a:gd name="T11" fmla="*/ 33 h 57"/>
                <a:gd name="T12" fmla="*/ 13 w 350"/>
                <a:gd name="T13" fmla="*/ 29 h 57"/>
                <a:gd name="T14" fmla="*/ 0 w 350"/>
                <a:gd name="T15" fmla="*/ 26 h 57"/>
                <a:gd name="T16" fmla="*/ 7 w 350"/>
                <a:gd name="T17" fmla="*/ 24 h 57"/>
                <a:gd name="T18" fmla="*/ 22 w 350"/>
                <a:gd name="T19" fmla="*/ 21 h 57"/>
                <a:gd name="T20" fmla="*/ 35 w 350"/>
                <a:gd name="T21" fmla="*/ 18 h 57"/>
                <a:gd name="T22" fmla="*/ 51 w 350"/>
                <a:gd name="T23" fmla="*/ 15 h 57"/>
                <a:gd name="T24" fmla="*/ 64 w 350"/>
                <a:gd name="T25" fmla="*/ 12 h 57"/>
                <a:gd name="T26" fmla="*/ 79 w 350"/>
                <a:gd name="T27" fmla="*/ 11 h 57"/>
                <a:gd name="T28" fmla="*/ 92 w 350"/>
                <a:gd name="T29" fmla="*/ 11 h 57"/>
                <a:gd name="T30" fmla="*/ 109 w 350"/>
                <a:gd name="T31" fmla="*/ 9 h 57"/>
                <a:gd name="T32" fmla="*/ 113 w 350"/>
                <a:gd name="T33" fmla="*/ 10 h 57"/>
                <a:gd name="T34" fmla="*/ 139 w 350"/>
                <a:gd name="T35" fmla="*/ 0 h 57"/>
                <a:gd name="T36" fmla="*/ 142 w 350"/>
                <a:gd name="T37" fmla="*/ 1 h 57"/>
                <a:gd name="T38" fmla="*/ 153 w 350"/>
                <a:gd name="T39" fmla="*/ 0 h 57"/>
                <a:gd name="T40" fmla="*/ 159 w 350"/>
                <a:gd name="T41" fmla="*/ 0 h 57"/>
                <a:gd name="T42" fmla="*/ 172 w 350"/>
                <a:gd name="T43" fmla="*/ 1 h 57"/>
                <a:gd name="T44" fmla="*/ 187 w 350"/>
                <a:gd name="T45" fmla="*/ 4 h 57"/>
                <a:gd name="T46" fmla="*/ 196 w 350"/>
                <a:gd name="T47" fmla="*/ 7 h 57"/>
                <a:gd name="T48" fmla="*/ 206 w 350"/>
                <a:gd name="T49" fmla="*/ 11 h 57"/>
                <a:gd name="T50" fmla="*/ 212 w 350"/>
                <a:gd name="T51" fmla="*/ 11 h 57"/>
                <a:gd name="T52" fmla="*/ 225 w 350"/>
                <a:gd name="T53" fmla="*/ 13 h 57"/>
                <a:gd name="T54" fmla="*/ 235 w 350"/>
                <a:gd name="T55" fmla="*/ 12 h 57"/>
                <a:gd name="T56" fmla="*/ 247 w 350"/>
                <a:gd name="T57" fmla="*/ 13 h 57"/>
                <a:gd name="T58" fmla="*/ 261 w 350"/>
                <a:gd name="T59" fmla="*/ 17 h 57"/>
                <a:gd name="T60" fmla="*/ 269 w 350"/>
                <a:gd name="T61" fmla="*/ 18 h 57"/>
                <a:gd name="T62" fmla="*/ 282 w 350"/>
                <a:gd name="T63" fmla="*/ 22 h 57"/>
                <a:gd name="T64" fmla="*/ 292 w 350"/>
                <a:gd name="T65" fmla="*/ 22 h 57"/>
                <a:gd name="T66" fmla="*/ 304 w 350"/>
                <a:gd name="T67" fmla="*/ 26 h 57"/>
                <a:gd name="T68" fmla="*/ 314 w 350"/>
                <a:gd name="T69" fmla="*/ 27 h 57"/>
                <a:gd name="T70" fmla="*/ 327 w 350"/>
                <a:gd name="T71" fmla="*/ 30 h 57"/>
                <a:gd name="T72" fmla="*/ 341 w 350"/>
                <a:gd name="T73" fmla="*/ 33 h 57"/>
                <a:gd name="T74" fmla="*/ 349 w 350"/>
                <a:gd name="T75" fmla="*/ 37 h 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0"/>
                <a:gd name="T115" fmla="*/ 0 h 57"/>
                <a:gd name="T116" fmla="*/ 350 w 350"/>
                <a:gd name="T117" fmla="*/ 57 h 5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0" h="57">
                  <a:moveTo>
                    <a:pt x="256" y="56"/>
                  </a:moveTo>
                  <a:lnTo>
                    <a:pt x="211" y="52"/>
                  </a:lnTo>
                  <a:lnTo>
                    <a:pt x="212" y="50"/>
                  </a:lnTo>
                  <a:lnTo>
                    <a:pt x="68" y="39"/>
                  </a:lnTo>
                  <a:lnTo>
                    <a:pt x="46" y="38"/>
                  </a:lnTo>
                  <a:lnTo>
                    <a:pt x="27" y="33"/>
                  </a:lnTo>
                  <a:lnTo>
                    <a:pt x="13" y="29"/>
                  </a:lnTo>
                  <a:lnTo>
                    <a:pt x="0" y="26"/>
                  </a:lnTo>
                  <a:lnTo>
                    <a:pt x="7" y="24"/>
                  </a:lnTo>
                  <a:lnTo>
                    <a:pt x="22" y="21"/>
                  </a:lnTo>
                  <a:lnTo>
                    <a:pt x="35" y="18"/>
                  </a:lnTo>
                  <a:lnTo>
                    <a:pt x="51" y="15"/>
                  </a:lnTo>
                  <a:lnTo>
                    <a:pt x="64" y="12"/>
                  </a:lnTo>
                  <a:lnTo>
                    <a:pt x="79" y="11"/>
                  </a:lnTo>
                  <a:lnTo>
                    <a:pt x="92" y="11"/>
                  </a:lnTo>
                  <a:lnTo>
                    <a:pt x="109" y="9"/>
                  </a:lnTo>
                  <a:lnTo>
                    <a:pt x="113" y="10"/>
                  </a:lnTo>
                  <a:lnTo>
                    <a:pt x="139" y="0"/>
                  </a:lnTo>
                  <a:lnTo>
                    <a:pt x="142" y="1"/>
                  </a:lnTo>
                  <a:lnTo>
                    <a:pt x="153" y="0"/>
                  </a:lnTo>
                  <a:lnTo>
                    <a:pt x="159" y="0"/>
                  </a:lnTo>
                  <a:lnTo>
                    <a:pt x="172" y="1"/>
                  </a:lnTo>
                  <a:lnTo>
                    <a:pt x="187" y="4"/>
                  </a:lnTo>
                  <a:lnTo>
                    <a:pt x="196" y="7"/>
                  </a:lnTo>
                  <a:lnTo>
                    <a:pt x="206" y="11"/>
                  </a:lnTo>
                  <a:lnTo>
                    <a:pt x="212" y="11"/>
                  </a:lnTo>
                  <a:lnTo>
                    <a:pt x="225" y="13"/>
                  </a:lnTo>
                  <a:lnTo>
                    <a:pt x="235" y="12"/>
                  </a:lnTo>
                  <a:lnTo>
                    <a:pt x="247" y="13"/>
                  </a:lnTo>
                  <a:lnTo>
                    <a:pt x="261" y="17"/>
                  </a:lnTo>
                  <a:lnTo>
                    <a:pt x="269" y="18"/>
                  </a:lnTo>
                  <a:lnTo>
                    <a:pt x="282" y="22"/>
                  </a:lnTo>
                  <a:lnTo>
                    <a:pt x="292" y="22"/>
                  </a:lnTo>
                  <a:lnTo>
                    <a:pt x="304" y="26"/>
                  </a:lnTo>
                  <a:lnTo>
                    <a:pt x="314" y="27"/>
                  </a:lnTo>
                  <a:lnTo>
                    <a:pt x="327" y="30"/>
                  </a:lnTo>
                  <a:lnTo>
                    <a:pt x="341" y="33"/>
                  </a:lnTo>
                  <a:lnTo>
                    <a:pt x="349" y="37"/>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21507" name="Freeform 505"/>
            <p:cNvSpPr>
              <a:spLocks/>
            </p:cNvSpPr>
            <p:nvPr/>
          </p:nvSpPr>
          <p:spPr bwMode="auto">
            <a:xfrm>
              <a:off x="2095" y="1011"/>
              <a:ext cx="75" cy="20"/>
            </a:xfrm>
            <a:custGeom>
              <a:avLst/>
              <a:gdLst>
                <a:gd name="T0" fmla="*/ 29 w 75"/>
                <a:gd name="T1" fmla="*/ 0 h 20"/>
                <a:gd name="T2" fmla="*/ 74 w 75"/>
                <a:gd name="T3" fmla="*/ 15 h 20"/>
                <a:gd name="T4" fmla="*/ 74 w 75"/>
                <a:gd name="T5" fmla="*/ 19 h 20"/>
                <a:gd name="T6" fmla="*/ 57 w 75"/>
                <a:gd name="T7" fmla="*/ 19 h 20"/>
                <a:gd name="T8" fmla="*/ 0 w 75"/>
                <a:gd name="T9" fmla="*/ 0 h 20"/>
                <a:gd name="T10" fmla="*/ 0 60000 65536"/>
                <a:gd name="T11" fmla="*/ 0 60000 65536"/>
                <a:gd name="T12" fmla="*/ 0 60000 65536"/>
                <a:gd name="T13" fmla="*/ 0 60000 65536"/>
                <a:gd name="T14" fmla="*/ 0 60000 65536"/>
                <a:gd name="T15" fmla="*/ 0 w 75"/>
                <a:gd name="T16" fmla="*/ 0 h 20"/>
                <a:gd name="T17" fmla="*/ 75 w 75"/>
                <a:gd name="T18" fmla="*/ 20 h 20"/>
              </a:gdLst>
              <a:ahLst/>
              <a:cxnLst>
                <a:cxn ang="T10">
                  <a:pos x="T0" y="T1"/>
                </a:cxn>
                <a:cxn ang="T11">
                  <a:pos x="T2" y="T3"/>
                </a:cxn>
                <a:cxn ang="T12">
                  <a:pos x="T4" y="T5"/>
                </a:cxn>
                <a:cxn ang="T13">
                  <a:pos x="T6" y="T7"/>
                </a:cxn>
                <a:cxn ang="T14">
                  <a:pos x="T8" y="T9"/>
                </a:cxn>
              </a:cxnLst>
              <a:rect l="T15" t="T16" r="T17" b="T18"/>
              <a:pathLst>
                <a:path w="75" h="20">
                  <a:moveTo>
                    <a:pt x="29" y="0"/>
                  </a:moveTo>
                  <a:lnTo>
                    <a:pt x="74" y="15"/>
                  </a:lnTo>
                  <a:lnTo>
                    <a:pt x="74" y="19"/>
                  </a:lnTo>
                  <a:lnTo>
                    <a:pt x="57" y="19"/>
                  </a:lnTo>
                  <a:lnTo>
                    <a:pt x="0" y="0"/>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21508" name="Line 506"/>
            <p:cNvSpPr>
              <a:spLocks noChangeShapeType="1"/>
            </p:cNvSpPr>
            <p:nvPr/>
          </p:nvSpPr>
          <p:spPr bwMode="auto">
            <a:xfrm flipV="1">
              <a:off x="1943" y="955"/>
              <a:ext cx="0" cy="13"/>
            </a:xfrm>
            <a:prstGeom prst="line">
              <a:avLst/>
            </a:prstGeom>
            <a:noFill/>
            <a:ln w="12700">
              <a:solidFill>
                <a:srgbClr val="000000"/>
              </a:solidFill>
              <a:round/>
              <a:headEnd/>
              <a:tailEnd/>
            </a:ln>
          </p:spPr>
          <p:txBody>
            <a:bodyPr wrap="none" anchor="ctr"/>
            <a:lstStyle/>
            <a:p>
              <a:endParaRPr lang="en-US"/>
            </a:p>
          </p:txBody>
        </p:sp>
        <p:sp>
          <p:nvSpPr>
            <p:cNvPr id="21509" name="Line 507"/>
            <p:cNvSpPr>
              <a:spLocks noChangeShapeType="1"/>
            </p:cNvSpPr>
            <p:nvPr/>
          </p:nvSpPr>
          <p:spPr bwMode="auto">
            <a:xfrm flipH="1" flipV="1">
              <a:off x="1968" y="952"/>
              <a:ext cx="39" cy="24"/>
            </a:xfrm>
            <a:prstGeom prst="line">
              <a:avLst/>
            </a:prstGeom>
            <a:noFill/>
            <a:ln w="12700">
              <a:solidFill>
                <a:srgbClr val="000000"/>
              </a:solidFill>
              <a:round/>
              <a:headEnd/>
              <a:tailEnd/>
            </a:ln>
          </p:spPr>
          <p:txBody>
            <a:bodyPr wrap="none" anchor="ctr"/>
            <a:lstStyle/>
            <a:p>
              <a:endParaRPr lang="en-US"/>
            </a:p>
          </p:txBody>
        </p:sp>
        <p:sp>
          <p:nvSpPr>
            <p:cNvPr id="21510" name="Freeform 508"/>
            <p:cNvSpPr>
              <a:spLocks/>
            </p:cNvSpPr>
            <p:nvPr/>
          </p:nvSpPr>
          <p:spPr bwMode="auto">
            <a:xfrm>
              <a:off x="1911" y="954"/>
              <a:ext cx="65" cy="20"/>
            </a:xfrm>
            <a:custGeom>
              <a:avLst/>
              <a:gdLst>
                <a:gd name="T0" fmla="*/ 60 w 65"/>
                <a:gd name="T1" fmla="*/ 19 h 20"/>
                <a:gd name="T2" fmla="*/ 5 w 65"/>
                <a:gd name="T3" fmla="*/ 11 h 20"/>
                <a:gd name="T4" fmla="*/ 0 w 65"/>
                <a:gd name="T5" fmla="*/ 11 h 20"/>
                <a:gd name="T6" fmla="*/ 5 w 65"/>
                <a:gd name="T7" fmla="*/ 11 h 20"/>
                <a:gd name="T8" fmla="*/ 8 w 65"/>
                <a:gd name="T9" fmla="*/ 13 h 20"/>
                <a:gd name="T10" fmla="*/ 40 w 65"/>
                <a:gd name="T11" fmla="*/ 15 h 20"/>
                <a:gd name="T12" fmla="*/ 45 w 65"/>
                <a:gd name="T13" fmla="*/ 6 h 20"/>
                <a:gd name="T14" fmla="*/ 52 w 65"/>
                <a:gd name="T15" fmla="*/ 0 h 20"/>
                <a:gd name="T16" fmla="*/ 52 w 65"/>
                <a:gd name="T17" fmla="*/ 10 h 20"/>
                <a:gd name="T18" fmla="*/ 58 w 65"/>
                <a:gd name="T19" fmla="*/ 6 h 20"/>
                <a:gd name="T20" fmla="*/ 53 w 65"/>
                <a:gd name="T21" fmla="*/ 18 h 20"/>
                <a:gd name="T22" fmla="*/ 64 w 65"/>
                <a:gd name="T23" fmla="*/ 19 h 20"/>
                <a:gd name="T24" fmla="*/ 60 w 65"/>
                <a:gd name="T25" fmla="*/ 19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20"/>
                <a:gd name="T41" fmla="*/ 65 w 65"/>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20">
                  <a:moveTo>
                    <a:pt x="60" y="19"/>
                  </a:moveTo>
                  <a:lnTo>
                    <a:pt x="5" y="11"/>
                  </a:lnTo>
                  <a:lnTo>
                    <a:pt x="0" y="11"/>
                  </a:lnTo>
                  <a:lnTo>
                    <a:pt x="5" y="11"/>
                  </a:lnTo>
                  <a:lnTo>
                    <a:pt x="8" y="13"/>
                  </a:lnTo>
                  <a:lnTo>
                    <a:pt x="40" y="15"/>
                  </a:lnTo>
                  <a:lnTo>
                    <a:pt x="45" y="6"/>
                  </a:lnTo>
                  <a:lnTo>
                    <a:pt x="52" y="0"/>
                  </a:lnTo>
                  <a:lnTo>
                    <a:pt x="52" y="10"/>
                  </a:lnTo>
                  <a:lnTo>
                    <a:pt x="58" y="6"/>
                  </a:lnTo>
                  <a:lnTo>
                    <a:pt x="53" y="18"/>
                  </a:lnTo>
                  <a:lnTo>
                    <a:pt x="64" y="19"/>
                  </a:lnTo>
                  <a:lnTo>
                    <a:pt x="60" y="19"/>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511" name="Freeform 509"/>
            <p:cNvSpPr>
              <a:spLocks/>
            </p:cNvSpPr>
            <p:nvPr/>
          </p:nvSpPr>
          <p:spPr bwMode="auto">
            <a:xfrm>
              <a:off x="1904" y="954"/>
              <a:ext cx="20" cy="20"/>
            </a:xfrm>
            <a:custGeom>
              <a:avLst/>
              <a:gdLst>
                <a:gd name="T0" fmla="*/ 0 w 20"/>
                <a:gd name="T1" fmla="*/ 0 h 20"/>
                <a:gd name="T2" fmla="*/ 0 w 20"/>
                <a:gd name="T3" fmla="*/ 7 h 20"/>
                <a:gd name="T4" fmla="*/ 19 w 20"/>
                <a:gd name="T5" fmla="*/ 19 h 20"/>
                <a:gd name="T6" fmla="*/ 0 w 20"/>
                <a:gd name="T7" fmla="*/ 0 h 20"/>
                <a:gd name="T8" fmla="*/ 0 60000 65536"/>
                <a:gd name="T9" fmla="*/ 0 60000 65536"/>
                <a:gd name="T10" fmla="*/ 0 60000 65536"/>
                <a:gd name="T11" fmla="*/ 0 60000 65536"/>
                <a:gd name="T12" fmla="*/ 0 w 20"/>
                <a:gd name="T13" fmla="*/ 0 h 20"/>
                <a:gd name="T14" fmla="*/ 20 w 20"/>
                <a:gd name="T15" fmla="*/ 20 h 20"/>
              </a:gdLst>
              <a:ahLst/>
              <a:cxnLst>
                <a:cxn ang="T8">
                  <a:pos x="T0" y="T1"/>
                </a:cxn>
                <a:cxn ang="T9">
                  <a:pos x="T2" y="T3"/>
                </a:cxn>
                <a:cxn ang="T10">
                  <a:pos x="T4" y="T5"/>
                </a:cxn>
                <a:cxn ang="T11">
                  <a:pos x="T6" y="T7"/>
                </a:cxn>
              </a:cxnLst>
              <a:rect l="T12" t="T13" r="T14" b="T15"/>
              <a:pathLst>
                <a:path w="20" h="20">
                  <a:moveTo>
                    <a:pt x="0" y="0"/>
                  </a:moveTo>
                  <a:lnTo>
                    <a:pt x="0" y="7"/>
                  </a:lnTo>
                  <a:lnTo>
                    <a:pt x="19" y="19"/>
                  </a:lnTo>
                  <a:lnTo>
                    <a:pt x="0"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512" name="Freeform 510"/>
            <p:cNvSpPr>
              <a:spLocks/>
            </p:cNvSpPr>
            <p:nvPr/>
          </p:nvSpPr>
          <p:spPr bwMode="auto">
            <a:xfrm>
              <a:off x="1904" y="953"/>
              <a:ext cx="20" cy="20"/>
            </a:xfrm>
            <a:custGeom>
              <a:avLst/>
              <a:gdLst>
                <a:gd name="T0" fmla="*/ 0 w 20"/>
                <a:gd name="T1" fmla="*/ 15 h 20"/>
                <a:gd name="T2" fmla="*/ 19 w 20"/>
                <a:gd name="T3" fmla="*/ 0 h 20"/>
                <a:gd name="T4" fmla="*/ 17 w 20"/>
                <a:gd name="T5" fmla="*/ 19 h 20"/>
                <a:gd name="T6" fmla="*/ 0 w 20"/>
                <a:gd name="T7" fmla="*/ 15 h 20"/>
                <a:gd name="T8" fmla="*/ 0 60000 65536"/>
                <a:gd name="T9" fmla="*/ 0 60000 65536"/>
                <a:gd name="T10" fmla="*/ 0 60000 65536"/>
                <a:gd name="T11" fmla="*/ 0 60000 65536"/>
                <a:gd name="T12" fmla="*/ 0 w 20"/>
                <a:gd name="T13" fmla="*/ 0 h 20"/>
                <a:gd name="T14" fmla="*/ 20 w 20"/>
                <a:gd name="T15" fmla="*/ 20 h 20"/>
              </a:gdLst>
              <a:ahLst/>
              <a:cxnLst>
                <a:cxn ang="T8">
                  <a:pos x="T0" y="T1"/>
                </a:cxn>
                <a:cxn ang="T9">
                  <a:pos x="T2" y="T3"/>
                </a:cxn>
                <a:cxn ang="T10">
                  <a:pos x="T4" y="T5"/>
                </a:cxn>
                <a:cxn ang="T11">
                  <a:pos x="T6" y="T7"/>
                </a:cxn>
              </a:cxnLst>
              <a:rect l="T12" t="T13" r="T14" b="T15"/>
              <a:pathLst>
                <a:path w="20" h="20">
                  <a:moveTo>
                    <a:pt x="0" y="15"/>
                  </a:moveTo>
                  <a:lnTo>
                    <a:pt x="19" y="0"/>
                  </a:lnTo>
                  <a:lnTo>
                    <a:pt x="17" y="19"/>
                  </a:lnTo>
                  <a:lnTo>
                    <a:pt x="0" y="15"/>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513" name="Freeform 511"/>
            <p:cNvSpPr>
              <a:spLocks/>
            </p:cNvSpPr>
            <p:nvPr/>
          </p:nvSpPr>
          <p:spPr bwMode="auto">
            <a:xfrm>
              <a:off x="2064" y="1034"/>
              <a:ext cx="77" cy="20"/>
            </a:xfrm>
            <a:custGeom>
              <a:avLst/>
              <a:gdLst>
                <a:gd name="T0" fmla="*/ 68 w 77"/>
                <a:gd name="T1" fmla="*/ 0 h 20"/>
                <a:gd name="T2" fmla="*/ 66 w 77"/>
                <a:gd name="T3" fmla="*/ 6 h 20"/>
                <a:gd name="T4" fmla="*/ 76 w 77"/>
                <a:gd name="T5" fmla="*/ 4 h 20"/>
                <a:gd name="T6" fmla="*/ 70 w 77"/>
                <a:gd name="T7" fmla="*/ 8 h 20"/>
                <a:gd name="T8" fmla="*/ 72 w 77"/>
                <a:gd name="T9" fmla="*/ 14 h 20"/>
                <a:gd name="T10" fmla="*/ 66 w 77"/>
                <a:gd name="T11" fmla="*/ 18 h 20"/>
                <a:gd name="T12" fmla="*/ 57 w 77"/>
                <a:gd name="T13" fmla="*/ 6 h 20"/>
                <a:gd name="T14" fmla="*/ 16 w 77"/>
                <a:gd name="T15" fmla="*/ 13 h 20"/>
                <a:gd name="T16" fmla="*/ 14 w 77"/>
                <a:gd name="T17" fmla="*/ 19 h 20"/>
                <a:gd name="T18" fmla="*/ 10 w 77"/>
                <a:gd name="T19" fmla="*/ 12 h 20"/>
                <a:gd name="T20" fmla="*/ 0 w 77"/>
                <a:gd name="T21" fmla="*/ 11 h 20"/>
                <a:gd name="T22" fmla="*/ 64 w 77"/>
                <a:gd name="T23" fmla="*/ 8 h 20"/>
                <a:gd name="T24" fmla="*/ 63 w 77"/>
                <a:gd name="T25" fmla="*/ 6 h 20"/>
                <a:gd name="T26" fmla="*/ 57 w 77"/>
                <a:gd name="T27" fmla="*/ 4 h 20"/>
                <a:gd name="T28" fmla="*/ 62 w 77"/>
                <a:gd name="T29" fmla="*/ 1 h 20"/>
                <a:gd name="T30" fmla="*/ 68 w 77"/>
                <a:gd name="T31" fmla="*/ 0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7"/>
                <a:gd name="T49" fmla="*/ 0 h 20"/>
                <a:gd name="T50" fmla="*/ 77 w 77"/>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7" h="20">
                  <a:moveTo>
                    <a:pt x="68" y="0"/>
                  </a:moveTo>
                  <a:lnTo>
                    <a:pt x="66" y="6"/>
                  </a:lnTo>
                  <a:lnTo>
                    <a:pt x="76" y="4"/>
                  </a:lnTo>
                  <a:lnTo>
                    <a:pt x="70" y="8"/>
                  </a:lnTo>
                  <a:lnTo>
                    <a:pt x="72" y="14"/>
                  </a:lnTo>
                  <a:lnTo>
                    <a:pt x="66" y="18"/>
                  </a:lnTo>
                  <a:lnTo>
                    <a:pt x="57" y="6"/>
                  </a:lnTo>
                  <a:lnTo>
                    <a:pt x="16" y="13"/>
                  </a:lnTo>
                  <a:lnTo>
                    <a:pt x="14" y="19"/>
                  </a:lnTo>
                  <a:lnTo>
                    <a:pt x="10" y="12"/>
                  </a:lnTo>
                  <a:lnTo>
                    <a:pt x="0" y="11"/>
                  </a:lnTo>
                  <a:lnTo>
                    <a:pt x="64" y="8"/>
                  </a:lnTo>
                  <a:lnTo>
                    <a:pt x="63" y="6"/>
                  </a:lnTo>
                  <a:lnTo>
                    <a:pt x="57" y="4"/>
                  </a:lnTo>
                  <a:lnTo>
                    <a:pt x="62" y="1"/>
                  </a:lnTo>
                  <a:lnTo>
                    <a:pt x="68"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514" name="Freeform 512"/>
            <p:cNvSpPr>
              <a:spLocks/>
            </p:cNvSpPr>
            <p:nvPr/>
          </p:nvSpPr>
          <p:spPr bwMode="auto">
            <a:xfrm>
              <a:off x="2062" y="1041"/>
              <a:ext cx="67" cy="20"/>
            </a:xfrm>
            <a:custGeom>
              <a:avLst/>
              <a:gdLst>
                <a:gd name="T0" fmla="*/ 0 w 67"/>
                <a:gd name="T1" fmla="*/ 19 h 20"/>
                <a:gd name="T2" fmla="*/ 13 w 67"/>
                <a:gd name="T3" fmla="*/ 15 h 20"/>
                <a:gd name="T4" fmla="*/ 66 w 67"/>
                <a:gd name="T5" fmla="*/ 0 h 20"/>
                <a:gd name="T6" fmla="*/ 0 60000 65536"/>
                <a:gd name="T7" fmla="*/ 0 60000 65536"/>
                <a:gd name="T8" fmla="*/ 0 60000 65536"/>
                <a:gd name="T9" fmla="*/ 0 w 67"/>
                <a:gd name="T10" fmla="*/ 0 h 20"/>
                <a:gd name="T11" fmla="*/ 67 w 67"/>
                <a:gd name="T12" fmla="*/ 20 h 20"/>
              </a:gdLst>
              <a:ahLst/>
              <a:cxnLst>
                <a:cxn ang="T6">
                  <a:pos x="T0" y="T1"/>
                </a:cxn>
                <a:cxn ang="T7">
                  <a:pos x="T2" y="T3"/>
                </a:cxn>
                <a:cxn ang="T8">
                  <a:pos x="T4" y="T5"/>
                </a:cxn>
              </a:cxnLst>
              <a:rect l="T9" t="T10" r="T11" b="T12"/>
              <a:pathLst>
                <a:path w="67" h="20">
                  <a:moveTo>
                    <a:pt x="0" y="19"/>
                  </a:moveTo>
                  <a:lnTo>
                    <a:pt x="13" y="15"/>
                  </a:lnTo>
                  <a:lnTo>
                    <a:pt x="66" y="0"/>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21515" name="Freeform 513"/>
            <p:cNvSpPr>
              <a:spLocks/>
            </p:cNvSpPr>
            <p:nvPr/>
          </p:nvSpPr>
          <p:spPr bwMode="auto">
            <a:xfrm>
              <a:off x="2064" y="1046"/>
              <a:ext cx="20" cy="20"/>
            </a:xfrm>
            <a:custGeom>
              <a:avLst/>
              <a:gdLst>
                <a:gd name="T0" fmla="*/ 0 w 20"/>
                <a:gd name="T1" fmla="*/ 19 h 20"/>
                <a:gd name="T2" fmla="*/ 18 w 20"/>
                <a:gd name="T3" fmla="*/ 19 h 20"/>
                <a:gd name="T4" fmla="*/ 19 w 20"/>
                <a:gd name="T5" fmla="*/ 0 h 20"/>
                <a:gd name="T6" fmla="*/ 0 w 20"/>
                <a:gd name="T7" fmla="*/ 19 h 20"/>
                <a:gd name="T8" fmla="*/ 0 60000 65536"/>
                <a:gd name="T9" fmla="*/ 0 60000 65536"/>
                <a:gd name="T10" fmla="*/ 0 60000 65536"/>
                <a:gd name="T11" fmla="*/ 0 60000 65536"/>
                <a:gd name="T12" fmla="*/ 0 w 20"/>
                <a:gd name="T13" fmla="*/ 0 h 20"/>
                <a:gd name="T14" fmla="*/ 20 w 20"/>
                <a:gd name="T15" fmla="*/ 20 h 20"/>
              </a:gdLst>
              <a:ahLst/>
              <a:cxnLst>
                <a:cxn ang="T8">
                  <a:pos x="T0" y="T1"/>
                </a:cxn>
                <a:cxn ang="T9">
                  <a:pos x="T2" y="T3"/>
                </a:cxn>
                <a:cxn ang="T10">
                  <a:pos x="T4" y="T5"/>
                </a:cxn>
                <a:cxn ang="T11">
                  <a:pos x="T6" y="T7"/>
                </a:cxn>
              </a:cxnLst>
              <a:rect l="T12" t="T13" r="T14" b="T15"/>
              <a:pathLst>
                <a:path w="20" h="20">
                  <a:moveTo>
                    <a:pt x="0" y="19"/>
                  </a:moveTo>
                  <a:lnTo>
                    <a:pt x="18" y="19"/>
                  </a:lnTo>
                  <a:lnTo>
                    <a:pt x="19" y="0"/>
                  </a:lnTo>
                  <a:lnTo>
                    <a:pt x="0" y="19"/>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516" name="Freeform 514"/>
            <p:cNvSpPr>
              <a:spLocks/>
            </p:cNvSpPr>
            <p:nvPr/>
          </p:nvSpPr>
          <p:spPr bwMode="auto">
            <a:xfrm>
              <a:off x="1945" y="1019"/>
              <a:ext cx="123" cy="20"/>
            </a:xfrm>
            <a:custGeom>
              <a:avLst/>
              <a:gdLst>
                <a:gd name="T0" fmla="*/ 42 w 123"/>
                <a:gd name="T1" fmla="*/ 0 h 20"/>
                <a:gd name="T2" fmla="*/ 30 w 123"/>
                <a:gd name="T3" fmla="*/ 1 h 20"/>
                <a:gd name="T4" fmla="*/ 21 w 123"/>
                <a:gd name="T5" fmla="*/ 4 h 20"/>
                <a:gd name="T6" fmla="*/ 10 w 123"/>
                <a:gd name="T7" fmla="*/ 5 h 20"/>
                <a:gd name="T8" fmla="*/ 0 w 123"/>
                <a:gd name="T9" fmla="*/ 10 h 20"/>
                <a:gd name="T10" fmla="*/ 6 w 123"/>
                <a:gd name="T11" fmla="*/ 12 h 20"/>
                <a:gd name="T12" fmla="*/ 16 w 123"/>
                <a:gd name="T13" fmla="*/ 15 h 20"/>
                <a:gd name="T14" fmla="*/ 25 w 123"/>
                <a:gd name="T15" fmla="*/ 17 h 20"/>
                <a:gd name="T16" fmla="*/ 31 w 123"/>
                <a:gd name="T17" fmla="*/ 17 h 20"/>
                <a:gd name="T18" fmla="*/ 41 w 123"/>
                <a:gd name="T19" fmla="*/ 18 h 20"/>
                <a:gd name="T20" fmla="*/ 51 w 123"/>
                <a:gd name="T21" fmla="*/ 19 h 20"/>
                <a:gd name="T22" fmla="*/ 63 w 123"/>
                <a:gd name="T23" fmla="*/ 18 h 20"/>
                <a:gd name="T24" fmla="*/ 76 w 123"/>
                <a:gd name="T25" fmla="*/ 19 h 20"/>
                <a:gd name="T26" fmla="*/ 79 w 123"/>
                <a:gd name="T27" fmla="*/ 18 h 20"/>
                <a:gd name="T28" fmla="*/ 98 w 123"/>
                <a:gd name="T29" fmla="*/ 17 h 20"/>
                <a:gd name="T30" fmla="*/ 105 w 123"/>
                <a:gd name="T31" fmla="*/ 13 h 20"/>
                <a:gd name="T32" fmla="*/ 122 w 123"/>
                <a:gd name="T33" fmla="*/ 14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20"/>
                <a:gd name="T53" fmla="*/ 123 w 123"/>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20">
                  <a:moveTo>
                    <a:pt x="42" y="0"/>
                  </a:moveTo>
                  <a:lnTo>
                    <a:pt x="30" y="1"/>
                  </a:lnTo>
                  <a:lnTo>
                    <a:pt x="21" y="4"/>
                  </a:lnTo>
                  <a:lnTo>
                    <a:pt x="10" y="5"/>
                  </a:lnTo>
                  <a:lnTo>
                    <a:pt x="0" y="10"/>
                  </a:lnTo>
                  <a:lnTo>
                    <a:pt x="6" y="12"/>
                  </a:lnTo>
                  <a:lnTo>
                    <a:pt x="16" y="15"/>
                  </a:lnTo>
                  <a:lnTo>
                    <a:pt x="25" y="17"/>
                  </a:lnTo>
                  <a:lnTo>
                    <a:pt x="31" y="17"/>
                  </a:lnTo>
                  <a:lnTo>
                    <a:pt x="41" y="18"/>
                  </a:lnTo>
                  <a:lnTo>
                    <a:pt x="51" y="19"/>
                  </a:lnTo>
                  <a:lnTo>
                    <a:pt x="63" y="18"/>
                  </a:lnTo>
                  <a:lnTo>
                    <a:pt x="76" y="19"/>
                  </a:lnTo>
                  <a:lnTo>
                    <a:pt x="79" y="18"/>
                  </a:lnTo>
                  <a:lnTo>
                    <a:pt x="98" y="17"/>
                  </a:lnTo>
                  <a:lnTo>
                    <a:pt x="105" y="13"/>
                  </a:lnTo>
                  <a:lnTo>
                    <a:pt x="122" y="14"/>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21517" name="Freeform 515"/>
            <p:cNvSpPr>
              <a:spLocks/>
            </p:cNvSpPr>
            <p:nvPr/>
          </p:nvSpPr>
          <p:spPr bwMode="auto">
            <a:xfrm>
              <a:off x="1961" y="996"/>
              <a:ext cx="20" cy="20"/>
            </a:xfrm>
            <a:custGeom>
              <a:avLst/>
              <a:gdLst>
                <a:gd name="T0" fmla="*/ 13 w 20"/>
                <a:gd name="T1" fmla="*/ 0 h 20"/>
                <a:gd name="T2" fmla="*/ 13 w 20"/>
                <a:gd name="T3" fmla="*/ 2 h 20"/>
                <a:gd name="T4" fmla="*/ 12 w 20"/>
                <a:gd name="T5" fmla="*/ 8 h 20"/>
                <a:gd name="T6" fmla="*/ 11 w 20"/>
                <a:gd name="T7" fmla="*/ 10 h 20"/>
                <a:gd name="T8" fmla="*/ 6 w 20"/>
                <a:gd name="T9" fmla="*/ 10 h 20"/>
                <a:gd name="T10" fmla="*/ 0 w 20"/>
                <a:gd name="T11" fmla="*/ 10 h 20"/>
                <a:gd name="T12" fmla="*/ 5 w 20"/>
                <a:gd name="T13" fmla="*/ 14 h 20"/>
                <a:gd name="T14" fmla="*/ 5 w 20"/>
                <a:gd name="T15" fmla="*/ 18 h 20"/>
                <a:gd name="T16" fmla="*/ 11 w 20"/>
                <a:gd name="T17" fmla="*/ 19 h 20"/>
                <a:gd name="T18" fmla="*/ 15 w 20"/>
                <a:gd name="T19" fmla="*/ 15 h 20"/>
                <a:gd name="T20" fmla="*/ 15 w 20"/>
                <a:gd name="T21" fmla="*/ 12 h 20"/>
                <a:gd name="T22" fmla="*/ 18 w 20"/>
                <a:gd name="T23" fmla="*/ 7 h 20"/>
                <a:gd name="T24" fmla="*/ 18 w 20"/>
                <a:gd name="T25" fmla="*/ 5 h 20"/>
                <a:gd name="T26" fmla="*/ 18 w 20"/>
                <a:gd name="T27" fmla="*/ 2 h 20"/>
                <a:gd name="T28" fmla="*/ 19 w 20"/>
                <a:gd name="T29" fmla="*/ 0 h 20"/>
                <a:gd name="T30" fmla="*/ 13 w 20"/>
                <a:gd name="T31" fmla="*/ 0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20"/>
                <a:gd name="T50" fmla="*/ 20 w 20"/>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20">
                  <a:moveTo>
                    <a:pt x="13" y="0"/>
                  </a:moveTo>
                  <a:lnTo>
                    <a:pt x="13" y="2"/>
                  </a:lnTo>
                  <a:lnTo>
                    <a:pt x="12" y="8"/>
                  </a:lnTo>
                  <a:lnTo>
                    <a:pt x="11" y="10"/>
                  </a:lnTo>
                  <a:lnTo>
                    <a:pt x="6" y="10"/>
                  </a:lnTo>
                  <a:lnTo>
                    <a:pt x="0" y="10"/>
                  </a:lnTo>
                  <a:lnTo>
                    <a:pt x="5" y="14"/>
                  </a:lnTo>
                  <a:lnTo>
                    <a:pt x="5" y="18"/>
                  </a:lnTo>
                  <a:lnTo>
                    <a:pt x="11" y="19"/>
                  </a:lnTo>
                  <a:lnTo>
                    <a:pt x="15" y="15"/>
                  </a:lnTo>
                  <a:lnTo>
                    <a:pt x="15" y="12"/>
                  </a:lnTo>
                  <a:lnTo>
                    <a:pt x="18" y="7"/>
                  </a:lnTo>
                  <a:lnTo>
                    <a:pt x="18" y="5"/>
                  </a:lnTo>
                  <a:lnTo>
                    <a:pt x="18" y="2"/>
                  </a:lnTo>
                  <a:lnTo>
                    <a:pt x="19" y="0"/>
                  </a:lnTo>
                  <a:lnTo>
                    <a:pt x="13"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518" name="Freeform 516"/>
            <p:cNvSpPr>
              <a:spLocks/>
            </p:cNvSpPr>
            <p:nvPr/>
          </p:nvSpPr>
          <p:spPr bwMode="auto">
            <a:xfrm>
              <a:off x="1945" y="1015"/>
              <a:ext cx="123" cy="26"/>
            </a:xfrm>
            <a:custGeom>
              <a:avLst/>
              <a:gdLst>
                <a:gd name="T0" fmla="*/ 105 w 123"/>
                <a:gd name="T1" fmla="*/ 9 h 26"/>
                <a:gd name="T2" fmla="*/ 74 w 123"/>
                <a:gd name="T3" fmla="*/ 10 h 26"/>
                <a:gd name="T4" fmla="*/ 70 w 123"/>
                <a:gd name="T5" fmla="*/ 9 h 26"/>
                <a:gd name="T6" fmla="*/ 63 w 123"/>
                <a:gd name="T7" fmla="*/ 21 h 26"/>
                <a:gd name="T8" fmla="*/ 65 w 123"/>
                <a:gd name="T9" fmla="*/ 21 h 26"/>
                <a:gd name="T10" fmla="*/ 63 w 123"/>
                <a:gd name="T11" fmla="*/ 21 h 26"/>
                <a:gd name="T12" fmla="*/ 63 w 123"/>
                <a:gd name="T13" fmla="*/ 19 h 26"/>
                <a:gd name="T14" fmla="*/ 70 w 123"/>
                <a:gd name="T15" fmla="*/ 9 h 26"/>
                <a:gd name="T16" fmla="*/ 74 w 123"/>
                <a:gd name="T17" fmla="*/ 10 h 26"/>
                <a:gd name="T18" fmla="*/ 100 w 123"/>
                <a:gd name="T19" fmla="*/ 9 h 26"/>
                <a:gd name="T20" fmla="*/ 79 w 123"/>
                <a:gd name="T21" fmla="*/ 0 h 26"/>
                <a:gd name="T22" fmla="*/ 52 w 123"/>
                <a:gd name="T23" fmla="*/ 0 h 26"/>
                <a:gd name="T24" fmla="*/ 50 w 123"/>
                <a:gd name="T25" fmla="*/ 0 h 26"/>
                <a:gd name="T26" fmla="*/ 42 w 123"/>
                <a:gd name="T27" fmla="*/ 4 h 26"/>
                <a:gd name="T28" fmla="*/ 46 w 123"/>
                <a:gd name="T29" fmla="*/ 4 h 26"/>
                <a:gd name="T30" fmla="*/ 48 w 123"/>
                <a:gd name="T31" fmla="*/ 6 h 26"/>
                <a:gd name="T32" fmla="*/ 52 w 123"/>
                <a:gd name="T33" fmla="*/ 8 h 26"/>
                <a:gd name="T34" fmla="*/ 54 w 123"/>
                <a:gd name="T35" fmla="*/ 9 h 26"/>
                <a:gd name="T36" fmla="*/ 29 w 123"/>
                <a:gd name="T37" fmla="*/ 13 h 26"/>
                <a:gd name="T38" fmla="*/ 16 w 123"/>
                <a:gd name="T39" fmla="*/ 14 h 26"/>
                <a:gd name="T40" fmla="*/ 0 w 123"/>
                <a:gd name="T41" fmla="*/ 15 h 26"/>
                <a:gd name="T42" fmla="*/ 5 w 123"/>
                <a:gd name="T43" fmla="*/ 18 h 26"/>
                <a:gd name="T44" fmla="*/ 14 w 123"/>
                <a:gd name="T45" fmla="*/ 21 h 26"/>
                <a:gd name="T46" fmla="*/ 28 w 123"/>
                <a:gd name="T47" fmla="*/ 23 h 26"/>
                <a:gd name="T48" fmla="*/ 40 w 123"/>
                <a:gd name="T49" fmla="*/ 25 h 26"/>
                <a:gd name="T50" fmla="*/ 51 w 123"/>
                <a:gd name="T51" fmla="*/ 25 h 26"/>
                <a:gd name="T52" fmla="*/ 52 w 123"/>
                <a:gd name="T53" fmla="*/ 25 h 26"/>
                <a:gd name="T54" fmla="*/ 75 w 123"/>
                <a:gd name="T55" fmla="*/ 25 h 26"/>
                <a:gd name="T56" fmla="*/ 79 w 123"/>
                <a:gd name="T57" fmla="*/ 24 h 26"/>
                <a:gd name="T58" fmla="*/ 98 w 123"/>
                <a:gd name="T59" fmla="*/ 23 h 26"/>
                <a:gd name="T60" fmla="*/ 105 w 123"/>
                <a:gd name="T61" fmla="*/ 19 h 26"/>
                <a:gd name="T62" fmla="*/ 122 w 123"/>
                <a:gd name="T63" fmla="*/ 20 h 26"/>
                <a:gd name="T64" fmla="*/ 105 w 123"/>
                <a:gd name="T65" fmla="*/ 9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3"/>
                <a:gd name="T100" fmla="*/ 0 h 26"/>
                <a:gd name="T101" fmla="*/ 123 w 123"/>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3" h="26">
                  <a:moveTo>
                    <a:pt x="105" y="9"/>
                  </a:moveTo>
                  <a:lnTo>
                    <a:pt x="74" y="10"/>
                  </a:lnTo>
                  <a:lnTo>
                    <a:pt x="70" y="9"/>
                  </a:lnTo>
                  <a:lnTo>
                    <a:pt x="63" y="21"/>
                  </a:lnTo>
                  <a:lnTo>
                    <a:pt x="65" y="21"/>
                  </a:lnTo>
                  <a:lnTo>
                    <a:pt x="63" y="21"/>
                  </a:lnTo>
                  <a:lnTo>
                    <a:pt x="63" y="19"/>
                  </a:lnTo>
                  <a:lnTo>
                    <a:pt x="70" y="9"/>
                  </a:lnTo>
                  <a:lnTo>
                    <a:pt x="74" y="10"/>
                  </a:lnTo>
                  <a:lnTo>
                    <a:pt x="100" y="9"/>
                  </a:lnTo>
                  <a:lnTo>
                    <a:pt x="79" y="0"/>
                  </a:lnTo>
                  <a:lnTo>
                    <a:pt x="52" y="0"/>
                  </a:lnTo>
                  <a:lnTo>
                    <a:pt x="50" y="0"/>
                  </a:lnTo>
                  <a:lnTo>
                    <a:pt x="42" y="4"/>
                  </a:lnTo>
                  <a:lnTo>
                    <a:pt x="46" y="4"/>
                  </a:lnTo>
                  <a:lnTo>
                    <a:pt x="48" y="6"/>
                  </a:lnTo>
                  <a:lnTo>
                    <a:pt x="52" y="8"/>
                  </a:lnTo>
                  <a:lnTo>
                    <a:pt x="54" y="9"/>
                  </a:lnTo>
                  <a:lnTo>
                    <a:pt x="29" y="13"/>
                  </a:lnTo>
                  <a:lnTo>
                    <a:pt x="16" y="14"/>
                  </a:lnTo>
                  <a:lnTo>
                    <a:pt x="0" y="15"/>
                  </a:lnTo>
                  <a:lnTo>
                    <a:pt x="5" y="18"/>
                  </a:lnTo>
                  <a:lnTo>
                    <a:pt x="14" y="21"/>
                  </a:lnTo>
                  <a:lnTo>
                    <a:pt x="28" y="23"/>
                  </a:lnTo>
                  <a:lnTo>
                    <a:pt x="40" y="25"/>
                  </a:lnTo>
                  <a:lnTo>
                    <a:pt x="51" y="25"/>
                  </a:lnTo>
                  <a:lnTo>
                    <a:pt x="52" y="25"/>
                  </a:lnTo>
                  <a:lnTo>
                    <a:pt x="75" y="25"/>
                  </a:lnTo>
                  <a:lnTo>
                    <a:pt x="79" y="24"/>
                  </a:lnTo>
                  <a:lnTo>
                    <a:pt x="98" y="23"/>
                  </a:lnTo>
                  <a:lnTo>
                    <a:pt x="105" y="19"/>
                  </a:lnTo>
                  <a:lnTo>
                    <a:pt x="122" y="20"/>
                  </a:lnTo>
                  <a:lnTo>
                    <a:pt x="105" y="9"/>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519" name="Freeform 517"/>
            <p:cNvSpPr>
              <a:spLocks/>
            </p:cNvSpPr>
            <p:nvPr/>
          </p:nvSpPr>
          <p:spPr bwMode="auto">
            <a:xfrm>
              <a:off x="1978" y="1007"/>
              <a:ext cx="93" cy="28"/>
            </a:xfrm>
            <a:custGeom>
              <a:avLst/>
              <a:gdLst>
                <a:gd name="T0" fmla="*/ 17 w 93"/>
                <a:gd name="T1" fmla="*/ 0 h 28"/>
                <a:gd name="T2" fmla="*/ 17 w 93"/>
                <a:gd name="T3" fmla="*/ 2 h 28"/>
                <a:gd name="T4" fmla="*/ 16 w 93"/>
                <a:gd name="T5" fmla="*/ 7 h 28"/>
                <a:gd name="T6" fmla="*/ 7 w 93"/>
                <a:gd name="T7" fmla="*/ 7 h 28"/>
                <a:gd name="T8" fmla="*/ 4 w 93"/>
                <a:gd name="T9" fmla="*/ 9 h 28"/>
                <a:gd name="T10" fmla="*/ 0 w 93"/>
                <a:gd name="T11" fmla="*/ 12 h 28"/>
                <a:gd name="T12" fmla="*/ 2 w 93"/>
                <a:gd name="T13" fmla="*/ 12 h 28"/>
                <a:gd name="T14" fmla="*/ 6 w 93"/>
                <a:gd name="T15" fmla="*/ 14 h 28"/>
                <a:gd name="T16" fmla="*/ 16 w 93"/>
                <a:gd name="T17" fmla="*/ 7 h 28"/>
                <a:gd name="T18" fmla="*/ 18 w 93"/>
                <a:gd name="T19" fmla="*/ 7 h 28"/>
                <a:gd name="T20" fmla="*/ 23 w 93"/>
                <a:gd name="T21" fmla="*/ 10 h 28"/>
                <a:gd name="T22" fmla="*/ 67 w 93"/>
                <a:gd name="T23" fmla="*/ 20 h 28"/>
                <a:gd name="T24" fmla="*/ 92 w 93"/>
                <a:gd name="T25" fmla="*/ 27 h 28"/>
                <a:gd name="T26" fmla="*/ 17 w 93"/>
                <a:gd name="T27" fmla="*/ 0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3"/>
                <a:gd name="T43" fmla="*/ 0 h 28"/>
                <a:gd name="T44" fmla="*/ 93 w 93"/>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3" h="28">
                  <a:moveTo>
                    <a:pt x="17" y="0"/>
                  </a:moveTo>
                  <a:lnTo>
                    <a:pt x="17" y="2"/>
                  </a:lnTo>
                  <a:lnTo>
                    <a:pt x="16" y="7"/>
                  </a:lnTo>
                  <a:lnTo>
                    <a:pt x="7" y="7"/>
                  </a:lnTo>
                  <a:lnTo>
                    <a:pt x="4" y="9"/>
                  </a:lnTo>
                  <a:lnTo>
                    <a:pt x="0" y="12"/>
                  </a:lnTo>
                  <a:lnTo>
                    <a:pt x="2" y="12"/>
                  </a:lnTo>
                  <a:lnTo>
                    <a:pt x="6" y="14"/>
                  </a:lnTo>
                  <a:lnTo>
                    <a:pt x="16" y="7"/>
                  </a:lnTo>
                  <a:lnTo>
                    <a:pt x="18" y="7"/>
                  </a:lnTo>
                  <a:lnTo>
                    <a:pt x="23" y="10"/>
                  </a:lnTo>
                  <a:lnTo>
                    <a:pt x="67" y="20"/>
                  </a:lnTo>
                  <a:lnTo>
                    <a:pt x="92" y="27"/>
                  </a:lnTo>
                  <a:lnTo>
                    <a:pt x="17"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520" name="Line 518"/>
            <p:cNvSpPr>
              <a:spLocks noChangeShapeType="1"/>
            </p:cNvSpPr>
            <p:nvPr/>
          </p:nvSpPr>
          <p:spPr bwMode="auto">
            <a:xfrm>
              <a:off x="1974" y="1015"/>
              <a:ext cx="3" cy="0"/>
            </a:xfrm>
            <a:prstGeom prst="line">
              <a:avLst/>
            </a:prstGeom>
            <a:noFill/>
            <a:ln w="12700">
              <a:solidFill>
                <a:srgbClr val="000000"/>
              </a:solidFill>
              <a:round/>
              <a:headEnd/>
              <a:tailEnd/>
            </a:ln>
          </p:spPr>
          <p:txBody>
            <a:bodyPr wrap="none" anchor="ctr"/>
            <a:lstStyle/>
            <a:p>
              <a:endParaRPr lang="en-US"/>
            </a:p>
          </p:txBody>
        </p:sp>
        <p:sp>
          <p:nvSpPr>
            <p:cNvPr id="21521" name="Freeform 519"/>
            <p:cNvSpPr>
              <a:spLocks/>
            </p:cNvSpPr>
            <p:nvPr/>
          </p:nvSpPr>
          <p:spPr bwMode="auto">
            <a:xfrm>
              <a:off x="2042" y="958"/>
              <a:ext cx="126" cy="72"/>
            </a:xfrm>
            <a:custGeom>
              <a:avLst/>
              <a:gdLst>
                <a:gd name="T0" fmla="*/ 125 w 126"/>
                <a:gd name="T1" fmla="*/ 71 h 72"/>
                <a:gd name="T2" fmla="*/ 68 w 126"/>
                <a:gd name="T3" fmla="*/ 53 h 72"/>
                <a:gd name="T4" fmla="*/ 85 w 126"/>
                <a:gd name="T5" fmla="*/ 53 h 72"/>
                <a:gd name="T6" fmla="*/ 85 w 126"/>
                <a:gd name="T7" fmla="*/ 51 h 72"/>
                <a:gd name="T8" fmla="*/ 81 w 126"/>
                <a:gd name="T9" fmla="*/ 47 h 72"/>
                <a:gd name="T10" fmla="*/ 79 w 126"/>
                <a:gd name="T11" fmla="*/ 47 h 72"/>
                <a:gd name="T12" fmla="*/ 76 w 126"/>
                <a:gd name="T13" fmla="*/ 43 h 72"/>
                <a:gd name="T14" fmla="*/ 53 w 126"/>
                <a:gd name="T15" fmla="*/ 42 h 72"/>
                <a:gd name="T16" fmla="*/ 89 w 126"/>
                <a:gd name="T17" fmla="*/ 1 h 72"/>
                <a:gd name="T18" fmla="*/ 69 w 126"/>
                <a:gd name="T19" fmla="*/ 0 h 72"/>
                <a:gd name="T20" fmla="*/ 0 w 126"/>
                <a:gd name="T21" fmla="*/ 37 h 72"/>
                <a:gd name="T22" fmla="*/ 24 w 126"/>
                <a:gd name="T23" fmla="*/ 48 h 72"/>
                <a:gd name="T24" fmla="*/ 40 w 126"/>
                <a:gd name="T25" fmla="*/ 54 h 72"/>
                <a:gd name="T26" fmla="*/ 56 w 126"/>
                <a:gd name="T27" fmla="*/ 53 h 72"/>
                <a:gd name="T28" fmla="*/ 108 w 126"/>
                <a:gd name="T29" fmla="*/ 71 h 72"/>
                <a:gd name="T30" fmla="*/ 125 w 126"/>
                <a:gd name="T31" fmla="*/ 71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6"/>
                <a:gd name="T49" fmla="*/ 0 h 72"/>
                <a:gd name="T50" fmla="*/ 126 w 126"/>
                <a:gd name="T51" fmla="*/ 72 h 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6" h="72">
                  <a:moveTo>
                    <a:pt x="125" y="71"/>
                  </a:moveTo>
                  <a:lnTo>
                    <a:pt x="68" y="53"/>
                  </a:lnTo>
                  <a:lnTo>
                    <a:pt x="85" y="53"/>
                  </a:lnTo>
                  <a:lnTo>
                    <a:pt x="85" y="51"/>
                  </a:lnTo>
                  <a:lnTo>
                    <a:pt x="81" y="47"/>
                  </a:lnTo>
                  <a:lnTo>
                    <a:pt x="79" y="47"/>
                  </a:lnTo>
                  <a:lnTo>
                    <a:pt x="76" y="43"/>
                  </a:lnTo>
                  <a:lnTo>
                    <a:pt x="53" y="42"/>
                  </a:lnTo>
                  <a:lnTo>
                    <a:pt x="89" y="1"/>
                  </a:lnTo>
                  <a:lnTo>
                    <a:pt x="69" y="0"/>
                  </a:lnTo>
                  <a:lnTo>
                    <a:pt x="0" y="37"/>
                  </a:lnTo>
                  <a:lnTo>
                    <a:pt x="24" y="48"/>
                  </a:lnTo>
                  <a:lnTo>
                    <a:pt x="40" y="54"/>
                  </a:lnTo>
                  <a:lnTo>
                    <a:pt x="56" y="53"/>
                  </a:lnTo>
                  <a:lnTo>
                    <a:pt x="108" y="71"/>
                  </a:lnTo>
                  <a:lnTo>
                    <a:pt x="125" y="71"/>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522" name="Freeform 520"/>
            <p:cNvSpPr>
              <a:spLocks/>
            </p:cNvSpPr>
            <p:nvPr/>
          </p:nvSpPr>
          <p:spPr bwMode="auto">
            <a:xfrm>
              <a:off x="1709" y="965"/>
              <a:ext cx="353" cy="33"/>
            </a:xfrm>
            <a:custGeom>
              <a:avLst/>
              <a:gdLst>
                <a:gd name="T0" fmla="*/ 0 w 353"/>
                <a:gd name="T1" fmla="*/ 11 h 33"/>
                <a:gd name="T2" fmla="*/ 22 w 353"/>
                <a:gd name="T3" fmla="*/ 11 h 33"/>
                <a:gd name="T4" fmla="*/ 51 w 353"/>
                <a:gd name="T5" fmla="*/ 5 h 33"/>
                <a:gd name="T6" fmla="*/ 69 w 353"/>
                <a:gd name="T7" fmla="*/ 4 h 33"/>
                <a:gd name="T8" fmla="*/ 115 w 353"/>
                <a:gd name="T9" fmla="*/ 1 h 33"/>
                <a:gd name="T10" fmla="*/ 138 w 353"/>
                <a:gd name="T11" fmla="*/ 0 h 33"/>
                <a:gd name="T12" fmla="*/ 179 w 353"/>
                <a:gd name="T13" fmla="*/ 1 h 33"/>
                <a:gd name="T14" fmla="*/ 227 w 353"/>
                <a:gd name="T15" fmla="*/ 2 h 33"/>
                <a:gd name="T16" fmla="*/ 272 w 353"/>
                <a:gd name="T17" fmla="*/ 8 h 33"/>
                <a:gd name="T18" fmla="*/ 305 w 353"/>
                <a:gd name="T19" fmla="*/ 13 h 33"/>
                <a:gd name="T20" fmla="*/ 329 w 353"/>
                <a:gd name="T21" fmla="*/ 17 h 33"/>
                <a:gd name="T22" fmla="*/ 352 w 353"/>
                <a:gd name="T23" fmla="*/ 21 h 33"/>
                <a:gd name="T24" fmla="*/ 329 w 353"/>
                <a:gd name="T25" fmla="*/ 20 h 33"/>
                <a:gd name="T26" fmla="*/ 313 w 353"/>
                <a:gd name="T27" fmla="*/ 21 h 33"/>
                <a:gd name="T28" fmla="*/ 287 w 353"/>
                <a:gd name="T29" fmla="*/ 23 h 33"/>
                <a:gd name="T30" fmla="*/ 273 w 353"/>
                <a:gd name="T31" fmla="*/ 23 h 33"/>
                <a:gd name="T32" fmla="*/ 248 w 353"/>
                <a:gd name="T33" fmla="*/ 20 h 33"/>
                <a:gd name="T34" fmla="*/ 223 w 353"/>
                <a:gd name="T35" fmla="*/ 17 h 33"/>
                <a:gd name="T36" fmla="*/ 183 w 353"/>
                <a:gd name="T37" fmla="*/ 8 h 33"/>
                <a:gd name="T38" fmla="*/ 163 w 353"/>
                <a:gd name="T39" fmla="*/ 7 h 33"/>
                <a:gd name="T40" fmla="*/ 114 w 353"/>
                <a:gd name="T41" fmla="*/ 8 h 33"/>
                <a:gd name="T42" fmla="*/ 146 w 353"/>
                <a:gd name="T43" fmla="*/ 11 h 33"/>
                <a:gd name="T44" fmla="*/ 162 w 353"/>
                <a:gd name="T45" fmla="*/ 12 h 33"/>
                <a:gd name="T46" fmla="*/ 187 w 353"/>
                <a:gd name="T47" fmla="*/ 17 h 33"/>
                <a:gd name="T48" fmla="*/ 209 w 353"/>
                <a:gd name="T49" fmla="*/ 24 h 33"/>
                <a:gd name="T50" fmla="*/ 224 w 353"/>
                <a:gd name="T51" fmla="*/ 28 h 33"/>
                <a:gd name="T52" fmla="*/ 237 w 353"/>
                <a:gd name="T53" fmla="*/ 28 h 33"/>
                <a:gd name="T54" fmla="*/ 254 w 353"/>
                <a:gd name="T55" fmla="*/ 30 h 33"/>
                <a:gd name="T56" fmla="*/ 276 w 353"/>
                <a:gd name="T57" fmla="*/ 32 h 33"/>
                <a:gd name="T58" fmla="*/ 302 w 353"/>
                <a:gd name="T59" fmla="*/ 28 h 33"/>
                <a:gd name="T60" fmla="*/ 279 w 353"/>
                <a:gd name="T61" fmla="*/ 32 h 33"/>
                <a:gd name="T62" fmla="*/ 264 w 353"/>
                <a:gd name="T63" fmla="*/ 31 h 33"/>
                <a:gd name="T64" fmla="*/ 244 w 353"/>
                <a:gd name="T65" fmla="*/ 28 h 33"/>
                <a:gd name="T66" fmla="*/ 237 w 353"/>
                <a:gd name="T67" fmla="*/ 28 h 33"/>
                <a:gd name="T68" fmla="*/ 219 w 353"/>
                <a:gd name="T69" fmla="*/ 27 h 33"/>
                <a:gd name="T70" fmla="*/ 196 w 353"/>
                <a:gd name="T71" fmla="*/ 23 h 33"/>
                <a:gd name="T72" fmla="*/ 172 w 353"/>
                <a:gd name="T73" fmla="*/ 19 h 33"/>
                <a:gd name="T74" fmla="*/ 142 w 353"/>
                <a:gd name="T75" fmla="*/ 14 h 33"/>
                <a:gd name="T76" fmla="*/ 114 w 353"/>
                <a:gd name="T77" fmla="*/ 11 h 33"/>
                <a:gd name="T78" fmla="*/ 85 w 353"/>
                <a:gd name="T79" fmla="*/ 9 h 33"/>
                <a:gd name="T80" fmla="*/ 44 w 353"/>
                <a:gd name="T81" fmla="*/ 11 h 33"/>
                <a:gd name="T82" fmla="*/ 0 w 353"/>
                <a:gd name="T83" fmla="*/ 11 h 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53"/>
                <a:gd name="T127" fmla="*/ 0 h 33"/>
                <a:gd name="T128" fmla="*/ 353 w 353"/>
                <a:gd name="T129" fmla="*/ 33 h 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53" h="33">
                  <a:moveTo>
                    <a:pt x="0" y="11"/>
                  </a:moveTo>
                  <a:lnTo>
                    <a:pt x="22" y="11"/>
                  </a:lnTo>
                  <a:lnTo>
                    <a:pt x="51" y="5"/>
                  </a:lnTo>
                  <a:lnTo>
                    <a:pt x="69" y="4"/>
                  </a:lnTo>
                  <a:lnTo>
                    <a:pt x="115" y="1"/>
                  </a:lnTo>
                  <a:lnTo>
                    <a:pt x="138" y="0"/>
                  </a:lnTo>
                  <a:lnTo>
                    <a:pt x="179" y="1"/>
                  </a:lnTo>
                  <a:lnTo>
                    <a:pt x="227" y="2"/>
                  </a:lnTo>
                  <a:lnTo>
                    <a:pt x="272" y="8"/>
                  </a:lnTo>
                  <a:lnTo>
                    <a:pt x="305" y="13"/>
                  </a:lnTo>
                  <a:lnTo>
                    <a:pt x="329" y="17"/>
                  </a:lnTo>
                  <a:lnTo>
                    <a:pt x="352" y="21"/>
                  </a:lnTo>
                  <a:lnTo>
                    <a:pt x="329" y="20"/>
                  </a:lnTo>
                  <a:lnTo>
                    <a:pt x="313" y="21"/>
                  </a:lnTo>
                  <a:lnTo>
                    <a:pt x="287" y="23"/>
                  </a:lnTo>
                  <a:lnTo>
                    <a:pt x="273" y="23"/>
                  </a:lnTo>
                  <a:lnTo>
                    <a:pt x="248" y="20"/>
                  </a:lnTo>
                  <a:lnTo>
                    <a:pt x="223" y="17"/>
                  </a:lnTo>
                  <a:lnTo>
                    <a:pt x="183" y="8"/>
                  </a:lnTo>
                  <a:lnTo>
                    <a:pt x="163" y="7"/>
                  </a:lnTo>
                  <a:lnTo>
                    <a:pt x="114" y="8"/>
                  </a:lnTo>
                  <a:lnTo>
                    <a:pt x="146" y="11"/>
                  </a:lnTo>
                  <a:lnTo>
                    <a:pt x="162" y="12"/>
                  </a:lnTo>
                  <a:lnTo>
                    <a:pt x="187" y="17"/>
                  </a:lnTo>
                  <a:lnTo>
                    <a:pt x="209" y="24"/>
                  </a:lnTo>
                  <a:lnTo>
                    <a:pt x="224" y="28"/>
                  </a:lnTo>
                  <a:lnTo>
                    <a:pt x="237" y="28"/>
                  </a:lnTo>
                  <a:lnTo>
                    <a:pt x="254" y="30"/>
                  </a:lnTo>
                  <a:lnTo>
                    <a:pt x="276" y="32"/>
                  </a:lnTo>
                  <a:lnTo>
                    <a:pt x="302" y="28"/>
                  </a:lnTo>
                  <a:lnTo>
                    <a:pt x="279" y="32"/>
                  </a:lnTo>
                  <a:lnTo>
                    <a:pt x="264" y="31"/>
                  </a:lnTo>
                  <a:lnTo>
                    <a:pt x="244" y="28"/>
                  </a:lnTo>
                  <a:lnTo>
                    <a:pt x="237" y="28"/>
                  </a:lnTo>
                  <a:lnTo>
                    <a:pt x="219" y="27"/>
                  </a:lnTo>
                  <a:lnTo>
                    <a:pt x="196" y="23"/>
                  </a:lnTo>
                  <a:lnTo>
                    <a:pt x="172" y="19"/>
                  </a:lnTo>
                  <a:lnTo>
                    <a:pt x="142" y="14"/>
                  </a:lnTo>
                  <a:lnTo>
                    <a:pt x="114" y="11"/>
                  </a:lnTo>
                  <a:lnTo>
                    <a:pt x="85" y="9"/>
                  </a:lnTo>
                  <a:lnTo>
                    <a:pt x="44" y="11"/>
                  </a:lnTo>
                  <a:lnTo>
                    <a:pt x="0" y="11"/>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523" name="Freeform 521"/>
            <p:cNvSpPr>
              <a:spLocks/>
            </p:cNvSpPr>
            <p:nvPr/>
          </p:nvSpPr>
          <p:spPr bwMode="auto">
            <a:xfrm>
              <a:off x="2006" y="990"/>
              <a:ext cx="45" cy="20"/>
            </a:xfrm>
            <a:custGeom>
              <a:avLst/>
              <a:gdLst>
                <a:gd name="T0" fmla="*/ 0 w 45"/>
                <a:gd name="T1" fmla="*/ 4 h 20"/>
                <a:gd name="T2" fmla="*/ 25 w 45"/>
                <a:gd name="T3" fmla="*/ 2 h 20"/>
                <a:gd name="T4" fmla="*/ 32 w 45"/>
                <a:gd name="T5" fmla="*/ 0 h 20"/>
                <a:gd name="T6" fmla="*/ 44 w 45"/>
                <a:gd name="T7" fmla="*/ 5 h 20"/>
                <a:gd name="T8" fmla="*/ 34 w 45"/>
                <a:gd name="T9" fmla="*/ 19 h 20"/>
                <a:gd name="T10" fmla="*/ 27 w 45"/>
                <a:gd name="T11" fmla="*/ 10 h 20"/>
                <a:gd name="T12" fmla="*/ 25 w 45"/>
                <a:gd name="T13" fmla="*/ 12 h 20"/>
                <a:gd name="T14" fmla="*/ 0 w 45"/>
                <a:gd name="T15" fmla="*/ 4 h 20"/>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20"/>
                <a:gd name="T26" fmla="*/ 45 w 45"/>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20">
                  <a:moveTo>
                    <a:pt x="0" y="4"/>
                  </a:moveTo>
                  <a:lnTo>
                    <a:pt x="25" y="2"/>
                  </a:lnTo>
                  <a:lnTo>
                    <a:pt x="32" y="0"/>
                  </a:lnTo>
                  <a:lnTo>
                    <a:pt x="44" y="5"/>
                  </a:lnTo>
                  <a:lnTo>
                    <a:pt x="34" y="19"/>
                  </a:lnTo>
                  <a:lnTo>
                    <a:pt x="27" y="10"/>
                  </a:lnTo>
                  <a:lnTo>
                    <a:pt x="25" y="12"/>
                  </a:lnTo>
                  <a:lnTo>
                    <a:pt x="0" y="4"/>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524" name="Freeform 522"/>
            <p:cNvSpPr>
              <a:spLocks/>
            </p:cNvSpPr>
            <p:nvPr/>
          </p:nvSpPr>
          <p:spPr bwMode="auto">
            <a:xfrm>
              <a:off x="2019" y="937"/>
              <a:ext cx="64" cy="52"/>
            </a:xfrm>
            <a:custGeom>
              <a:avLst/>
              <a:gdLst>
                <a:gd name="T0" fmla="*/ 44 w 64"/>
                <a:gd name="T1" fmla="*/ 51 h 52"/>
                <a:gd name="T2" fmla="*/ 24 w 64"/>
                <a:gd name="T3" fmla="*/ 44 h 52"/>
                <a:gd name="T4" fmla="*/ 0 w 64"/>
                <a:gd name="T5" fmla="*/ 39 h 52"/>
                <a:gd name="T6" fmla="*/ 42 w 64"/>
                <a:gd name="T7" fmla="*/ 0 h 52"/>
                <a:gd name="T8" fmla="*/ 63 w 64"/>
                <a:gd name="T9" fmla="*/ 1 h 52"/>
                <a:gd name="T10" fmla="*/ 51 w 64"/>
                <a:gd name="T11" fmla="*/ 44 h 52"/>
                <a:gd name="T12" fmla="*/ 44 w 64"/>
                <a:gd name="T13" fmla="*/ 51 h 52"/>
                <a:gd name="T14" fmla="*/ 0 60000 65536"/>
                <a:gd name="T15" fmla="*/ 0 60000 65536"/>
                <a:gd name="T16" fmla="*/ 0 60000 65536"/>
                <a:gd name="T17" fmla="*/ 0 60000 65536"/>
                <a:gd name="T18" fmla="*/ 0 60000 65536"/>
                <a:gd name="T19" fmla="*/ 0 60000 65536"/>
                <a:gd name="T20" fmla="*/ 0 60000 65536"/>
                <a:gd name="T21" fmla="*/ 0 w 64"/>
                <a:gd name="T22" fmla="*/ 0 h 52"/>
                <a:gd name="T23" fmla="*/ 64 w 64"/>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52">
                  <a:moveTo>
                    <a:pt x="44" y="51"/>
                  </a:moveTo>
                  <a:lnTo>
                    <a:pt x="24" y="44"/>
                  </a:lnTo>
                  <a:lnTo>
                    <a:pt x="0" y="39"/>
                  </a:lnTo>
                  <a:lnTo>
                    <a:pt x="42" y="0"/>
                  </a:lnTo>
                  <a:lnTo>
                    <a:pt x="63" y="1"/>
                  </a:lnTo>
                  <a:lnTo>
                    <a:pt x="51" y="44"/>
                  </a:lnTo>
                  <a:lnTo>
                    <a:pt x="44" y="51"/>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525" name="Freeform 523"/>
            <p:cNvSpPr>
              <a:spLocks/>
            </p:cNvSpPr>
            <p:nvPr/>
          </p:nvSpPr>
          <p:spPr bwMode="auto">
            <a:xfrm>
              <a:off x="1754" y="966"/>
              <a:ext cx="20" cy="20"/>
            </a:xfrm>
            <a:custGeom>
              <a:avLst/>
              <a:gdLst>
                <a:gd name="T0" fmla="*/ 0 w 20"/>
                <a:gd name="T1" fmla="*/ 10 h 20"/>
                <a:gd name="T2" fmla="*/ 19 w 20"/>
                <a:gd name="T3" fmla="*/ 0 h 20"/>
                <a:gd name="T4" fmla="*/ 18 w 20"/>
                <a:gd name="T5" fmla="*/ 19 h 20"/>
                <a:gd name="T6" fmla="*/ 10 w 20"/>
                <a:gd name="T7" fmla="*/ 5 h 20"/>
                <a:gd name="T8" fmla="*/ 0 w 20"/>
                <a:gd name="T9" fmla="*/ 10 h 20"/>
                <a:gd name="T10" fmla="*/ 0 60000 65536"/>
                <a:gd name="T11" fmla="*/ 0 60000 65536"/>
                <a:gd name="T12" fmla="*/ 0 60000 65536"/>
                <a:gd name="T13" fmla="*/ 0 60000 65536"/>
                <a:gd name="T14" fmla="*/ 0 60000 65536"/>
                <a:gd name="T15" fmla="*/ 0 w 20"/>
                <a:gd name="T16" fmla="*/ 0 h 20"/>
                <a:gd name="T17" fmla="*/ 20 w 20"/>
                <a:gd name="T18" fmla="*/ 20 h 20"/>
              </a:gdLst>
              <a:ahLst/>
              <a:cxnLst>
                <a:cxn ang="T10">
                  <a:pos x="T0" y="T1"/>
                </a:cxn>
                <a:cxn ang="T11">
                  <a:pos x="T2" y="T3"/>
                </a:cxn>
                <a:cxn ang="T12">
                  <a:pos x="T4" y="T5"/>
                </a:cxn>
                <a:cxn ang="T13">
                  <a:pos x="T6" y="T7"/>
                </a:cxn>
                <a:cxn ang="T14">
                  <a:pos x="T8" y="T9"/>
                </a:cxn>
              </a:cxnLst>
              <a:rect l="T15" t="T16" r="T17" b="T18"/>
              <a:pathLst>
                <a:path w="20" h="20">
                  <a:moveTo>
                    <a:pt x="0" y="10"/>
                  </a:moveTo>
                  <a:lnTo>
                    <a:pt x="19" y="0"/>
                  </a:lnTo>
                  <a:lnTo>
                    <a:pt x="18" y="19"/>
                  </a:lnTo>
                  <a:lnTo>
                    <a:pt x="10" y="5"/>
                  </a:lnTo>
                  <a:lnTo>
                    <a:pt x="0" y="1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526" name="Freeform 524"/>
            <p:cNvSpPr>
              <a:spLocks/>
            </p:cNvSpPr>
            <p:nvPr/>
          </p:nvSpPr>
          <p:spPr bwMode="auto">
            <a:xfrm>
              <a:off x="1790" y="990"/>
              <a:ext cx="20" cy="20"/>
            </a:xfrm>
            <a:custGeom>
              <a:avLst/>
              <a:gdLst>
                <a:gd name="T0" fmla="*/ 1 w 20"/>
                <a:gd name="T1" fmla="*/ 0 h 20"/>
                <a:gd name="T2" fmla="*/ 0 w 20"/>
                <a:gd name="T3" fmla="*/ 19 h 20"/>
                <a:gd name="T4" fmla="*/ 6 w 20"/>
                <a:gd name="T5" fmla="*/ 11 h 20"/>
                <a:gd name="T6" fmla="*/ 13 w 20"/>
                <a:gd name="T7" fmla="*/ 11 h 20"/>
                <a:gd name="T8" fmla="*/ 19 w 20"/>
                <a:gd name="T9" fmla="*/ 4 h 20"/>
                <a:gd name="T10" fmla="*/ 13 w 20"/>
                <a:gd name="T11" fmla="*/ 11 h 20"/>
                <a:gd name="T12" fmla="*/ 6 w 20"/>
                <a:gd name="T13" fmla="*/ 11 h 20"/>
                <a:gd name="T14" fmla="*/ 7 w 20"/>
                <a:gd name="T15" fmla="*/ 0 h 20"/>
                <a:gd name="T16" fmla="*/ 1 w 20"/>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0"/>
                <a:gd name="T29" fmla="*/ 20 w 20"/>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0">
                  <a:moveTo>
                    <a:pt x="1" y="0"/>
                  </a:moveTo>
                  <a:lnTo>
                    <a:pt x="0" y="19"/>
                  </a:lnTo>
                  <a:lnTo>
                    <a:pt x="6" y="11"/>
                  </a:lnTo>
                  <a:lnTo>
                    <a:pt x="13" y="11"/>
                  </a:lnTo>
                  <a:lnTo>
                    <a:pt x="19" y="4"/>
                  </a:lnTo>
                  <a:lnTo>
                    <a:pt x="13" y="11"/>
                  </a:lnTo>
                  <a:lnTo>
                    <a:pt x="6" y="11"/>
                  </a:lnTo>
                  <a:lnTo>
                    <a:pt x="7" y="0"/>
                  </a:lnTo>
                  <a:lnTo>
                    <a:pt x="1"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527" name="Freeform 525"/>
            <p:cNvSpPr>
              <a:spLocks/>
            </p:cNvSpPr>
            <p:nvPr/>
          </p:nvSpPr>
          <p:spPr bwMode="auto">
            <a:xfrm>
              <a:off x="1823" y="951"/>
              <a:ext cx="89" cy="21"/>
            </a:xfrm>
            <a:custGeom>
              <a:avLst/>
              <a:gdLst>
                <a:gd name="T0" fmla="*/ 0 w 89"/>
                <a:gd name="T1" fmla="*/ 11 h 21"/>
                <a:gd name="T2" fmla="*/ 0 w 89"/>
                <a:gd name="T3" fmla="*/ 15 h 21"/>
                <a:gd name="T4" fmla="*/ 2 w 89"/>
                <a:gd name="T5" fmla="*/ 15 h 21"/>
                <a:gd name="T6" fmla="*/ 8 w 89"/>
                <a:gd name="T7" fmla="*/ 18 h 21"/>
                <a:gd name="T8" fmla="*/ 14 w 89"/>
                <a:gd name="T9" fmla="*/ 16 h 21"/>
                <a:gd name="T10" fmla="*/ 24 w 89"/>
                <a:gd name="T11" fmla="*/ 16 h 21"/>
                <a:gd name="T12" fmla="*/ 37 w 89"/>
                <a:gd name="T13" fmla="*/ 18 h 21"/>
                <a:gd name="T14" fmla="*/ 54 w 89"/>
                <a:gd name="T15" fmla="*/ 20 h 21"/>
                <a:gd name="T16" fmla="*/ 60 w 89"/>
                <a:gd name="T17" fmla="*/ 18 h 21"/>
                <a:gd name="T18" fmla="*/ 74 w 89"/>
                <a:gd name="T19" fmla="*/ 15 h 21"/>
                <a:gd name="T20" fmla="*/ 82 w 89"/>
                <a:gd name="T21" fmla="*/ 13 h 21"/>
                <a:gd name="T22" fmla="*/ 88 w 89"/>
                <a:gd name="T23" fmla="*/ 13 h 21"/>
                <a:gd name="T24" fmla="*/ 88 w 89"/>
                <a:gd name="T25" fmla="*/ 9 h 21"/>
                <a:gd name="T26" fmla="*/ 59 w 89"/>
                <a:gd name="T27" fmla="*/ 11 h 21"/>
                <a:gd name="T28" fmla="*/ 59 w 89"/>
                <a:gd name="T29" fmla="*/ 8 h 21"/>
                <a:gd name="T30" fmla="*/ 59 w 89"/>
                <a:gd name="T31" fmla="*/ 3 h 21"/>
                <a:gd name="T32" fmla="*/ 49 w 89"/>
                <a:gd name="T33" fmla="*/ 3 h 21"/>
                <a:gd name="T34" fmla="*/ 49 w 89"/>
                <a:gd name="T35" fmla="*/ 6 h 21"/>
                <a:gd name="T36" fmla="*/ 49 w 89"/>
                <a:gd name="T37" fmla="*/ 3 h 21"/>
                <a:gd name="T38" fmla="*/ 46 w 89"/>
                <a:gd name="T39" fmla="*/ 1 h 21"/>
                <a:gd name="T40" fmla="*/ 43 w 89"/>
                <a:gd name="T41" fmla="*/ 3 h 21"/>
                <a:gd name="T42" fmla="*/ 42 w 89"/>
                <a:gd name="T43" fmla="*/ 6 h 21"/>
                <a:gd name="T44" fmla="*/ 39 w 89"/>
                <a:gd name="T45" fmla="*/ 9 h 21"/>
                <a:gd name="T46" fmla="*/ 39 w 89"/>
                <a:gd name="T47" fmla="*/ 13 h 21"/>
                <a:gd name="T48" fmla="*/ 35 w 89"/>
                <a:gd name="T49" fmla="*/ 15 h 21"/>
                <a:gd name="T50" fmla="*/ 33 w 89"/>
                <a:gd name="T51" fmla="*/ 8 h 21"/>
                <a:gd name="T52" fmla="*/ 33 w 89"/>
                <a:gd name="T53" fmla="*/ 5 h 21"/>
                <a:gd name="T54" fmla="*/ 30 w 89"/>
                <a:gd name="T55" fmla="*/ 0 h 21"/>
                <a:gd name="T56" fmla="*/ 27 w 89"/>
                <a:gd name="T57" fmla="*/ 0 h 21"/>
                <a:gd name="T58" fmla="*/ 24 w 89"/>
                <a:gd name="T59" fmla="*/ 0 h 21"/>
                <a:gd name="T60" fmla="*/ 23 w 89"/>
                <a:gd name="T61" fmla="*/ 3 h 21"/>
                <a:gd name="T62" fmla="*/ 23 w 89"/>
                <a:gd name="T63" fmla="*/ 6 h 21"/>
                <a:gd name="T64" fmla="*/ 23 w 89"/>
                <a:gd name="T65" fmla="*/ 3 h 21"/>
                <a:gd name="T66" fmla="*/ 27 w 89"/>
                <a:gd name="T67" fmla="*/ 3 h 21"/>
                <a:gd name="T68" fmla="*/ 29 w 89"/>
                <a:gd name="T69" fmla="*/ 5 h 21"/>
                <a:gd name="T70" fmla="*/ 33 w 89"/>
                <a:gd name="T71" fmla="*/ 8 h 21"/>
                <a:gd name="T72" fmla="*/ 33 w 89"/>
                <a:gd name="T73" fmla="*/ 11 h 21"/>
                <a:gd name="T74" fmla="*/ 31 w 89"/>
                <a:gd name="T75" fmla="*/ 15 h 21"/>
                <a:gd name="T76" fmla="*/ 22 w 89"/>
                <a:gd name="T77" fmla="*/ 10 h 21"/>
                <a:gd name="T78" fmla="*/ 6 w 89"/>
                <a:gd name="T79" fmla="*/ 9 h 21"/>
                <a:gd name="T80" fmla="*/ 0 w 89"/>
                <a:gd name="T81" fmla="*/ 11 h 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9"/>
                <a:gd name="T124" fmla="*/ 0 h 21"/>
                <a:gd name="T125" fmla="*/ 89 w 89"/>
                <a:gd name="T126" fmla="*/ 21 h 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9" h="21">
                  <a:moveTo>
                    <a:pt x="0" y="11"/>
                  </a:moveTo>
                  <a:lnTo>
                    <a:pt x="0" y="15"/>
                  </a:lnTo>
                  <a:lnTo>
                    <a:pt x="2" y="15"/>
                  </a:lnTo>
                  <a:lnTo>
                    <a:pt x="8" y="18"/>
                  </a:lnTo>
                  <a:lnTo>
                    <a:pt x="14" y="16"/>
                  </a:lnTo>
                  <a:lnTo>
                    <a:pt x="24" y="16"/>
                  </a:lnTo>
                  <a:lnTo>
                    <a:pt x="37" y="18"/>
                  </a:lnTo>
                  <a:lnTo>
                    <a:pt x="54" y="20"/>
                  </a:lnTo>
                  <a:lnTo>
                    <a:pt x="60" y="18"/>
                  </a:lnTo>
                  <a:lnTo>
                    <a:pt x="74" y="15"/>
                  </a:lnTo>
                  <a:lnTo>
                    <a:pt x="82" y="13"/>
                  </a:lnTo>
                  <a:lnTo>
                    <a:pt x="88" y="13"/>
                  </a:lnTo>
                  <a:lnTo>
                    <a:pt x="88" y="9"/>
                  </a:lnTo>
                  <a:lnTo>
                    <a:pt x="59" y="11"/>
                  </a:lnTo>
                  <a:lnTo>
                    <a:pt x="59" y="8"/>
                  </a:lnTo>
                  <a:lnTo>
                    <a:pt x="59" y="3"/>
                  </a:lnTo>
                  <a:lnTo>
                    <a:pt x="49" y="3"/>
                  </a:lnTo>
                  <a:lnTo>
                    <a:pt x="49" y="6"/>
                  </a:lnTo>
                  <a:lnTo>
                    <a:pt x="49" y="3"/>
                  </a:lnTo>
                  <a:lnTo>
                    <a:pt x="46" y="1"/>
                  </a:lnTo>
                  <a:lnTo>
                    <a:pt x="43" y="3"/>
                  </a:lnTo>
                  <a:lnTo>
                    <a:pt x="42" y="6"/>
                  </a:lnTo>
                  <a:lnTo>
                    <a:pt x="39" y="9"/>
                  </a:lnTo>
                  <a:lnTo>
                    <a:pt x="39" y="13"/>
                  </a:lnTo>
                  <a:lnTo>
                    <a:pt x="35" y="15"/>
                  </a:lnTo>
                  <a:lnTo>
                    <a:pt x="33" y="8"/>
                  </a:lnTo>
                  <a:lnTo>
                    <a:pt x="33" y="5"/>
                  </a:lnTo>
                  <a:lnTo>
                    <a:pt x="30" y="0"/>
                  </a:lnTo>
                  <a:lnTo>
                    <a:pt x="27" y="0"/>
                  </a:lnTo>
                  <a:lnTo>
                    <a:pt x="24" y="0"/>
                  </a:lnTo>
                  <a:lnTo>
                    <a:pt x="23" y="3"/>
                  </a:lnTo>
                  <a:lnTo>
                    <a:pt x="23" y="6"/>
                  </a:lnTo>
                  <a:lnTo>
                    <a:pt x="23" y="3"/>
                  </a:lnTo>
                  <a:lnTo>
                    <a:pt x="27" y="3"/>
                  </a:lnTo>
                  <a:lnTo>
                    <a:pt x="29" y="5"/>
                  </a:lnTo>
                  <a:lnTo>
                    <a:pt x="33" y="8"/>
                  </a:lnTo>
                  <a:lnTo>
                    <a:pt x="33" y="11"/>
                  </a:lnTo>
                  <a:lnTo>
                    <a:pt x="31" y="15"/>
                  </a:lnTo>
                  <a:lnTo>
                    <a:pt x="22" y="10"/>
                  </a:lnTo>
                  <a:lnTo>
                    <a:pt x="6" y="9"/>
                  </a:lnTo>
                  <a:lnTo>
                    <a:pt x="0" y="11"/>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528" name="Freeform 526"/>
            <p:cNvSpPr>
              <a:spLocks/>
            </p:cNvSpPr>
            <p:nvPr/>
          </p:nvSpPr>
          <p:spPr bwMode="auto">
            <a:xfrm>
              <a:off x="1858" y="954"/>
              <a:ext cx="42" cy="20"/>
            </a:xfrm>
            <a:custGeom>
              <a:avLst/>
              <a:gdLst>
                <a:gd name="T0" fmla="*/ 0 w 42"/>
                <a:gd name="T1" fmla="*/ 0 h 20"/>
                <a:gd name="T2" fmla="*/ 2 w 42"/>
                <a:gd name="T3" fmla="*/ 0 h 20"/>
                <a:gd name="T4" fmla="*/ 10 w 42"/>
                <a:gd name="T5" fmla="*/ 1 h 20"/>
                <a:gd name="T6" fmla="*/ 19 w 42"/>
                <a:gd name="T7" fmla="*/ 2 h 20"/>
                <a:gd name="T8" fmla="*/ 29 w 42"/>
                <a:gd name="T9" fmla="*/ 8 h 20"/>
                <a:gd name="T10" fmla="*/ 41 w 42"/>
                <a:gd name="T11" fmla="*/ 19 h 20"/>
                <a:gd name="T12" fmla="*/ 29 w 42"/>
                <a:gd name="T13" fmla="*/ 8 h 20"/>
                <a:gd name="T14" fmla="*/ 19 w 42"/>
                <a:gd name="T15" fmla="*/ 2 h 20"/>
                <a:gd name="T16" fmla="*/ 10 w 42"/>
                <a:gd name="T17" fmla="*/ 1 h 20"/>
                <a:gd name="T18" fmla="*/ 2 w 42"/>
                <a:gd name="T19" fmla="*/ 0 h 20"/>
                <a:gd name="T20" fmla="*/ 0 w 42"/>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20"/>
                <a:gd name="T35" fmla="*/ 42 w 42"/>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20">
                  <a:moveTo>
                    <a:pt x="0" y="0"/>
                  </a:moveTo>
                  <a:lnTo>
                    <a:pt x="2" y="0"/>
                  </a:lnTo>
                  <a:lnTo>
                    <a:pt x="10" y="1"/>
                  </a:lnTo>
                  <a:lnTo>
                    <a:pt x="19" y="2"/>
                  </a:lnTo>
                  <a:lnTo>
                    <a:pt x="29" y="8"/>
                  </a:lnTo>
                  <a:lnTo>
                    <a:pt x="41" y="19"/>
                  </a:lnTo>
                  <a:lnTo>
                    <a:pt x="29" y="8"/>
                  </a:lnTo>
                  <a:lnTo>
                    <a:pt x="19" y="2"/>
                  </a:lnTo>
                  <a:lnTo>
                    <a:pt x="10" y="1"/>
                  </a:lnTo>
                  <a:lnTo>
                    <a:pt x="2" y="0"/>
                  </a:lnTo>
                  <a:lnTo>
                    <a:pt x="0"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529" name="Freeform 527"/>
            <p:cNvSpPr>
              <a:spLocks/>
            </p:cNvSpPr>
            <p:nvPr/>
          </p:nvSpPr>
          <p:spPr bwMode="auto">
            <a:xfrm>
              <a:off x="1868" y="997"/>
              <a:ext cx="20" cy="21"/>
            </a:xfrm>
            <a:custGeom>
              <a:avLst/>
              <a:gdLst>
                <a:gd name="T0" fmla="*/ 2 w 20"/>
                <a:gd name="T1" fmla="*/ 0 h 21"/>
                <a:gd name="T2" fmla="*/ 0 w 20"/>
                <a:gd name="T3" fmla="*/ 20 h 21"/>
                <a:gd name="T4" fmla="*/ 19 w 20"/>
                <a:gd name="T5" fmla="*/ 6 h 21"/>
                <a:gd name="T6" fmla="*/ 2 w 20"/>
                <a:gd name="T7" fmla="*/ 0 h 21"/>
                <a:gd name="T8" fmla="*/ 0 60000 65536"/>
                <a:gd name="T9" fmla="*/ 0 60000 65536"/>
                <a:gd name="T10" fmla="*/ 0 60000 65536"/>
                <a:gd name="T11" fmla="*/ 0 60000 65536"/>
                <a:gd name="T12" fmla="*/ 0 w 20"/>
                <a:gd name="T13" fmla="*/ 0 h 21"/>
                <a:gd name="T14" fmla="*/ 20 w 20"/>
                <a:gd name="T15" fmla="*/ 21 h 21"/>
              </a:gdLst>
              <a:ahLst/>
              <a:cxnLst>
                <a:cxn ang="T8">
                  <a:pos x="T0" y="T1"/>
                </a:cxn>
                <a:cxn ang="T9">
                  <a:pos x="T2" y="T3"/>
                </a:cxn>
                <a:cxn ang="T10">
                  <a:pos x="T4" y="T5"/>
                </a:cxn>
                <a:cxn ang="T11">
                  <a:pos x="T6" y="T7"/>
                </a:cxn>
              </a:cxnLst>
              <a:rect l="T12" t="T13" r="T14" b="T15"/>
              <a:pathLst>
                <a:path w="20" h="21">
                  <a:moveTo>
                    <a:pt x="2" y="0"/>
                  </a:moveTo>
                  <a:lnTo>
                    <a:pt x="0" y="20"/>
                  </a:lnTo>
                  <a:lnTo>
                    <a:pt x="19" y="6"/>
                  </a:lnTo>
                  <a:lnTo>
                    <a:pt x="2"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530" name="Freeform 528"/>
            <p:cNvSpPr>
              <a:spLocks/>
            </p:cNvSpPr>
            <p:nvPr/>
          </p:nvSpPr>
          <p:spPr bwMode="auto">
            <a:xfrm>
              <a:off x="1973" y="965"/>
              <a:ext cx="20" cy="20"/>
            </a:xfrm>
            <a:custGeom>
              <a:avLst/>
              <a:gdLst>
                <a:gd name="T0" fmla="*/ 0 w 20"/>
                <a:gd name="T1" fmla="*/ 17 h 20"/>
                <a:gd name="T2" fmla="*/ 2 w 20"/>
                <a:gd name="T3" fmla="*/ 0 h 20"/>
                <a:gd name="T4" fmla="*/ 19 w 20"/>
                <a:gd name="T5" fmla="*/ 10 h 20"/>
                <a:gd name="T6" fmla="*/ 19 w 20"/>
                <a:gd name="T7" fmla="*/ 19 h 20"/>
                <a:gd name="T8" fmla="*/ 0 w 20"/>
                <a:gd name="T9" fmla="*/ 17 h 20"/>
                <a:gd name="T10" fmla="*/ 0 60000 65536"/>
                <a:gd name="T11" fmla="*/ 0 60000 65536"/>
                <a:gd name="T12" fmla="*/ 0 60000 65536"/>
                <a:gd name="T13" fmla="*/ 0 60000 65536"/>
                <a:gd name="T14" fmla="*/ 0 60000 65536"/>
                <a:gd name="T15" fmla="*/ 0 w 20"/>
                <a:gd name="T16" fmla="*/ 0 h 20"/>
                <a:gd name="T17" fmla="*/ 20 w 20"/>
                <a:gd name="T18" fmla="*/ 20 h 20"/>
              </a:gdLst>
              <a:ahLst/>
              <a:cxnLst>
                <a:cxn ang="T10">
                  <a:pos x="T0" y="T1"/>
                </a:cxn>
                <a:cxn ang="T11">
                  <a:pos x="T2" y="T3"/>
                </a:cxn>
                <a:cxn ang="T12">
                  <a:pos x="T4" y="T5"/>
                </a:cxn>
                <a:cxn ang="T13">
                  <a:pos x="T6" y="T7"/>
                </a:cxn>
                <a:cxn ang="T14">
                  <a:pos x="T8" y="T9"/>
                </a:cxn>
              </a:cxnLst>
              <a:rect l="T15" t="T16" r="T17" b="T18"/>
              <a:pathLst>
                <a:path w="20" h="20">
                  <a:moveTo>
                    <a:pt x="0" y="17"/>
                  </a:moveTo>
                  <a:lnTo>
                    <a:pt x="2" y="0"/>
                  </a:lnTo>
                  <a:lnTo>
                    <a:pt x="19" y="10"/>
                  </a:lnTo>
                  <a:lnTo>
                    <a:pt x="19" y="19"/>
                  </a:lnTo>
                  <a:lnTo>
                    <a:pt x="0" y="17"/>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531" name="Freeform 529"/>
            <p:cNvSpPr>
              <a:spLocks/>
            </p:cNvSpPr>
            <p:nvPr/>
          </p:nvSpPr>
          <p:spPr bwMode="auto">
            <a:xfrm>
              <a:off x="1985" y="966"/>
              <a:ext cx="20" cy="20"/>
            </a:xfrm>
            <a:custGeom>
              <a:avLst/>
              <a:gdLst>
                <a:gd name="T0" fmla="*/ 0 w 20"/>
                <a:gd name="T1" fmla="*/ 0 h 20"/>
                <a:gd name="T2" fmla="*/ 4 w 20"/>
                <a:gd name="T3" fmla="*/ 5 h 20"/>
                <a:gd name="T4" fmla="*/ 14 w 20"/>
                <a:gd name="T5" fmla="*/ 18 h 20"/>
                <a:gd name="T6" fmla="*/ 19 w 20"/>
                <a:gd name="T7" fmla="*/ 19 h 20"/>
                <a:gd name="T8" fmla="*/ 4 w 20"/>
                <a:gd name="T9" fmla="*/ 5 h 20"/>
                <a:gd name="T10" fmla="*/ 4 w 20"/>
                <a:gd name="T11" fmla="*/ 1 h 20"/>
                <a:gd name="T12" fmla="*/ 0 w 20"/>
                <a:gd name="T13" fmla="*/ 0 h 20"/>
                <a:gd name="T14" fmla="*/ 0 60000 65536"/>
                <a:gd name="T15" fmla="*/ 0 60000 65536"/>
                <a:gd name="T16" fmla="*/ 0 60000 65536"/>
                <a:gd name="T17" fmla="*/ 0 60000 65536"/>
                <a:gd name="T18" fmla="*/ 0 60000 65536"/>
                <a:gd name="T19" fmla="*/ 0 60000 65536"/>
                <a:gd name="T20" fmla="*/ 0 60000 65536"/>
                <a:gd name="T21" fmla="*/ 0 w 20"/>
                <a:gd name="T22" fmla="*/ 0 h 20"/>
                <a:gd name="T23" fmla="*/ 20 w 20"/>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0">
                  <a:moveTo>
                    <a:pt x="0" y="0"/>
                  </a:moveTo>
                  <a:lnTo>
                    <a:pt x="4" y="5"/>
                  </a:lnTo>
                  <a:lnTo>
                    <a:pt x="14" y="18"/>
                  </a:lnTo>
                  <a:lnTo>
                    <a:pt x="19" y="19"/>
                  </a:lnTo>
                  <a:lnTo>
                    <a:pt x="4" y="5"/>
                  </a:lnTo>
                  <a:lnTo>
                    <a:pt x="4" y="1"/>
                  </a:lnTo>
                  <a:lnTo>
                    <a:pt x="0"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532" name="Freeform 530"/>
            <p:cNvSpPr>
              <a:spLocks/>
            </p:cNvSpPr>
            <p:nvPr/>
          </p:nvSpPr>
          <p:spPr bwMode="auto">
            <a:xfrm>
              <a:off x="1759" y="962"/>
              <a:ext cx="20" cy="26"/>
            </a:xfrm>
            <a:custGeom>
              <a:avLst/>
              <a:gdLst>
                <a:gd name="T0" fmla="*/ 0 w 20"/>
                <a:gd name="T1" fmla="*/ 0 h 26"/>
                <a:gd name="T2" fmla="*/ 19 w 20"/>
                <a:gd name="T3" fmla="*/ 4 h 26"/>
                <a:gd name="T4" fmla="*/ 19 w 20"/>
                <a:gd name="T5" fmla="*/ 9 h 26"/>
                <a:gd name="T6" fmla="*/ 17 w 20"/>
                <a:gd name="T7" fmla="*/ 14 h 26"/>
                <a:gd name="T8" fmla="*/ 15 w 20"/>
                <a:gd name="T9" fmla="*/ 23 h 26"/>
                <a:gd name="T10" fmla="*/ 2 w 20"/>
                <a:gd name="T11" fmla="*/ 25 h 26"/>
                <a:gd name="T12" fmla="*/ 0 60000 65536"/>
                <a:gd name="T13" fmla="*/ 0 60000 65536"/>
                <a:gd name="T14" fmla="*/ 0 60000 65536"/>
                <a:gd name="T15" fmla="*/ 0 60000 65536"/>
                <a:gd name="T16" fmla="*/ 0 60000 65536"/>
                <a:gd name="T17" fmla="*/ 0 60000 65536"/>
                <a:gd name="T18" fmla="*/ 0 w 20"/>
                <a:gd name="T19" fmla="*/ 0 h 26"/>
                <a:gd name="T20" fmla="*/ 20 w 20"/>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0" h="26">
                  <a:moveTo>
                    <a:pt x="0" y="0"/>
                  </a:moveTo>
                  <a:lnTo>
                    <a:pt x="19" y="4"/>
                  </a:lnTo>
                  <a:lnTo>
                    <a:pt x="19" y="9"/>
                  </a:lnTo>
                  <a:lnTo>
                    <a:pt x="17" y="14"/>
                  </a:lnTo>
                  <a:lnTo>
                    <a:pt x="15" y="23"/>
                  </a:lnTo>
                  <a:lnTo>
                    <a:pt x="2" y="25"/>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21533" name="Freeform 531"/>
            <p:cNvSpPr>
              <a:spLocks/>
            </p:cNvSpPr>
            <p:nvPr/>
          </p:nvSpPr>
          <p:spPr bwMode="auto">
            <a:xfrm>
              <a:off x="1933" y="991"/>
              <a:ext cx="20" cy="21"/>
            </a:xfrm>
            <a:custGeom>
              <a:avLst/>
              <a:gdLst>
                <a:gd name="T0" fmla="*/ 0 w 20"/>
                <a:gd name="T1" fmla="*/ 20 h 21"/>
                <a:gd name="T2" fmla="*/ 11 w 20"/>
                <a:gd name="T3" fmla="*/ 15 h 21"/>
                <a:gd name="T4" fmla="*/ 19 w 20"/>
                <a:gd name="T5" fmla="*/ 3 h 21"/>
                <a:gd name="T6" fmla="*/ 12 w 20"/>
                <a:gd name="T7" fmla="*/ 0 h 21"/>
                <a:gd name="T8" fmla="*/ 0 w 20"/>
                <a:gd name="T9" fmla="*/ 20 h 21"/>
                <a:gd name="T10" fmla="*/ 0 60000 65536"/>
                <a:gd name="T11" fmla="*/ 0 60000 65536"/>
                <a:gd name="T12" fmla="*/ 0 60000 65536"/>
                <a:gd name="T13" fmla="*/ 0 60000 65536"/>
                <a:gd name="T14" fmla="*/ 0 60000 65536"/>
                <a:gd name="T15" fmla="*/ 0 w 20"/>
                <a:gd name="T16" fmla="*/ 0 h 21"/>
                <a:gd name="T17" fmla="*/ 20 w 20"/>
                <a:gd name="T18" fmla="*/ 21 h 21"/>
              </a:gdLst>
              <a:ahLst/>
              <a:cxnLst>
                <a:cxn ang="T10">
                  <a:pos x="T0" y="T1"/>
                </a:cxn>
                <a:cxn ang="T11">
                  <a:pos x="T2" y="T3"/>
                </a:cxn>
                <a:cxn ang="T12">
                  <a:pos x="T4" y="T5"/>
                </a:cxn>
                <a:cxn ang="T13">
                  <a:pos x="T6" y="T7"/>
                </a:cxn>
                <a:cxn ang="T14">
                  <a:pos x="T8" y="T9"/>
                </a:cxn>
              </a:cxnLst>
              <a:rect l="T15" t="T16" r="T17" b="T18"/>
              <a:pathLst>
                <a:path w="20" h="21">
                  <a:moveTo>
                    <a:pt x="0" y="20"/>
                  </a:moveTo>
                  <a:lnTo>
                    <a:pt x="11" y="15"/>
                  </a:lnTo>
                  <a:lnTo>
                    <a:pt x="19" y="3"/>
                  </a:lnTo>
                  <a:lnTo>
                    <a:pt x="12" y="0"/>
                  </a:lnTo>
                  <a:lnTo>
                    <a:pt x="0" y="2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534" name="Freeform 532"/>
            <p:cNvSpPr>
              <a:spLocks/>
            </p:cNvSpPr>
            <p:nvPr/>
          </p:nvSpPr>
          <p:spPr bwMode="auto">
            <a:xfrm>
              <a:off x="1922" y="996"/>
              <a:ext cx="49" cy="20"/>
            </a:xfrm>
            <a:custGeom>
              <a:avLst/>
              <a:gdLst>
                <a:gd name="T0" fmla="*/ 0 w 49"/>
                <a:gd name="T1" fmla="*/ 8 h 20"/>
                <a:gd name="T2" fmla="*/ 35 w 49"/>
                <a:gd name="T3" fmla="*/ 13 h 20"/>
                <a:gd name="T4" fmla="*/ 35 w 49"/>
                <a:gd name="T5" fmla="*/ 7 h 20"/>
                <a:gd name="T6" fmla="*/ 38 w 49"/>
                <a:gd name="T7" fmla="*/ 0 h 20"/>
                <a:gd name="T8" fmla="*/ 38 w 49"/>
                <a:gd name="T9" fmla="*/ 5 h 20"/>
                <a:gd name="T10" fmla="*/ 37 w 49"/>
                <a:gd name="T11" fmla="*/ 11 h 20"/>
                <a:gd name="T12" fmla="*/ 35 w 49"/>
                <a:gd name="T13" fmla="*/ 13 h 20"/>
                <a:gd name="T14" fmla="*/ 48 w 49"/>
                <a:gd name="T15" fmla="*/ 15 h 20"/>
                <a:gd name="T16" fmla="*/ 48 w 49"/>
                <a:gd name="T17" fmla="*/ 19 h 20"/>
                <a:gd name="T18" fmla="*/ 0 w 49"/>
                <a:gd name="T19" fmla="*/ 12 h 20"/>
                <a:gd name="T20" fmla="*/ 0 w 49"/>
                <a:gd name="T21" fmla="*/ 8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20"/>
                <a:gd name="T35" fmla="*/ 49 w 49"/>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20">
                  <a:moveTo>
                    <a:pt x="0" y="8"/>
                  </a:moveTo>
                  <a:lnTo>
                    <a:pt x="35" y="13"/>
                  </a:lnTo>
                  <a:lnTo>
                    <a:pt x="35" y="7"/>
                  </a:lnTo>
                  <a:lnTo>
                    <a:pt x="38" y="0"/>
                  </a:lnTo>
                  <a:lnTo>
                    <a:pt x="38" y="5"/>
                  </a:lnTo>
                  <a:lnTo>
                    <a:pt x="37" y="11"/>
                  </a:lnTo>
                  <a:lnTo>
                    <a:pt x="35" y="13"/>
                  </a:lnTo>
                  <a:lnTo>
                    <a:pt x="48" y="15"/>
                  </a:lnTo>
                  <a:lnTo>
                    <a:pt x="48" y="19"/>
                  </a:lnTo>
                  <a:lnTo>
                    <a:pt x="0" y="12"/>
                  </a:lnTo>
                  <a:lnTo>
                    <a:pt x="0" y="8"/>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21535" name="Freeform 533"/>
            <p:cNvSpPr>
              <a:spLocks/>
            </p:cNvSpPr>
            <p:nvPr/>
          </p:nvSpPr>
          <p:spPr bwMode="auto">
            <a:xfrm>
              <a:off x="2054" y="1023"/>
              <a:ext cx="48" cy="20"/>
            </a:xfrm>
            <a:custGeom>
              <a:avLst/>
              <a:gdLst>
                <a:gd name="T0" fmla="*/ 47 w 48"/>
                <a:gd name="T1" fmla="*/ 5 h 20"/>
                <a:gd name="T2" fmla="*/ 7 w 48"/>
                <a:gd name="T3" fmla="*/ 0 h 20"/>
                <a:gd name="T4" fmla="*/ 0 w 48"/>
                <a:gd name="T5" fmla="*/ 19 h 20"/>
                <a:gd name="T6" fmla="*/ 0 60000 65536"/>
                <a:gd name="T7" fmla="*/ 0 60000 65536"/>
                <a:gd name="T8" fmla="*/ 0 60000 65536"/>
                <a:gd name="T9" fmla="*/ 0 w 48"/>
                <a:gd name="T10" fmla="*/ 0 h 20"/>
                <a:gd name="T11" fmla="*/ 48 w 48"/>
                <a:gd name="T12" fmla="*/ 20 h 20"/>
              </a:gdLst>
              <a:ahLst/>
              <a:cxnLst>
                <a:cxn ang="T6">
                  <a:pos x="T0" y="T1"/>
                </a:cxn>
                <a:cxn ang="T7">
                  <a:pos x="T2" y="T3"/>
                </a:cxn>
                <a:cxn ang="T8">
                  <a:pos x="T4" y="T5"/>
                </a:cxn>
              </a:cxnLst>
              <a:rect l="T9" t="T10" r="T11" b="T12"/>
              <a:pathLst>
                <a:path w="48" h="20">
                  <a:moveTo>
                    <a:pt x="47" y="5"/>
                  </a:moveTo>
                  <a:lnTo>
                    <a:pt x="7" y="0"/>
                  </a:lnTo>
                  <a:lnTo>
                    <a:pt x="0" y="19"/>
                  </a:lnTo>
                </a:path>
              </a:pathLst>
            </a:custGeom>
            <a:noFill/>
            <a:ln w="12700" cap="rnd" cmpd="sng">
              <a:solidFill>
                <a:srgbClr val="000000"/>
              </a:solidFill>
              <a:prstDash val="solid"/>
              <a:round/>
              <a:headEnd type="none" w="med" len="med"/>
              <a:tailEnd type="none" w="med" len="med"/>
            </a:ln>
          </p:spPr>
          <p:txBody>
            <a:bodyPr/>
            <a:lstStyle/>
            <a:p>
              <a:endParaRPr lang="en-US"/>
            </a:p>
          </p:txBody>
        </p:sp>
      </p:grpSp>
      <p:sp>
        <p:nvSpPr>
          <p:cNvPr id="4123" name="Text Box 534"/>
          <p:cNvSpPr txBox="1">
            <a:spLocks noChangeArrowheads="1"/>
          </p:cNvSpPr>
          <p:nvPr/>
        </p:nvSpPr>
        <p:spPr bwMode="auto">
          <a:xfrm rot="2719731">
            <a:off x="4978401" y="4549775"/>
            <a:ext cx="1066800" cy="365125"/>
          </a:xfrm>
          <a:prstGeom prst="rect">
            <a:avLst/>
          </a:prstGeom>
          <a:noFill/>
          <a:ln w="9525">
            <a:noFill/>
            <a:miter lim="800000"/>
            <a:headEnd/>
            <a:tailEnd/>
          </a:ln>
        </p:spPr>
        <p:txBody>
          <a:bodyPr>
            <a:spAutoFit/>
          </a:bodyPr>
          <a:lstStyle/>
          <a:p>
            <a:pPr>
              <a:lnSpc>
                <a:spcPct val="90000"/>
              </a:lnSpc>
            </a:pPr>
            <a:r>
              <a:rPr lang="en-US" sz="1000"/>
              <a:t>COMMS/</a:t>
            </a:r>
          </a:p>
          <a:p>
            <a:pPr>
              <a:lnSpc>
                <a:spcPct val="90000"/>
              </a:lnSpc>
            </a:pPr>
            <a:r>
              <a:rPr lang="en-US" sz="1000"/>
              <a:t>DATA LINK</a:t>
            </a:r>
          </a:p>
        </p:txBody>
      </p:sp>
      <p:sp>
        <p:nvSpPr>
          <p:cNvPr id="4124" name="Freeform 535"/>
          <p:cNvSpPr>
            <a:spLocks/>
          </p:cNvSpPr>
          <p:nvPr/>
        </p:nvSpPr>
        <p:spPr bwMode="auto">
          <a:xfrm>
            <a:off x="5235575" y="2124075"/>
            <a:ext cx="2457450" cy="1069975"/>
          </a:xfrm>
          <a:custGeom>
            <a:avLst/>
            <a:gdLst>
              <a:gd name="T0" fmla="*/ 594 w 595"/>
              <a:gd name="T1" fmla="*/ 0 h 2587"/>
              <a:gd name="T2" fmla="*/ 133 w 595"/>
              <a:gd name="T3" fmla="*/ 1679 h 2587"/>
              <a:gd name="T4" fmla="*/ 231 w 595"/>
              <a:gd name="T5" fmla="*/ 1652 h 2587"/>
              <a:gd name="T6" fmla="*/ 0 w 595"/>
              <a:gd name="T7" fmla="*/ 2586 h 2587"/>
              <a:gd name="T8" fmla="*/ 0 60000 65536"/>
              <a:gd name="T9" fmla="*/ 0 60000 65536"/>
              <a:gd name="T10" fmla="*/ 0 60000 65536"/>
              <a:gd name="T11" fmla="*/ 0 60000 65536"/>
              <a:gd name="T12" fmla="*/ 0 w 595"/>
              <a:gd name="T13" fmla="*/ 0 h 2587"/>
              <a:gd name="T14" fmla="*/ 595 w 595"/>
              <a:gd name="T15" fmla="*/ 2587 h 2587"/>
            </a:gdLst>
            <a:ahLst/>
            <a:cxnLst>
              <a:cxn ang="T8">
                <a:pos x="T0" y="T1"/>
              </a:cxn>
              <a:cxn ang="T9">
                <a:pos x="T2" y="T3"/>
              </a:cxn>
              <a:cxn ang="T10">
                <a:pos x="T4" y="T5"/>
              </a:cxn>
              <a:cxn ang="T11">
                <a:pos x="T6" y="T7"/>
              </a:cxn>
            </a:cxnLst>
            <a:rect l="T12" t="T13" r="T14" b="T15"/>
            <a:pathLst>
              <a:path w="595" h="2587">
                <a:moveTo>
                  <a:pt x="594" y="0"/>
                </a:moveTo>
                <a:lnTo>
                  <a:pt x="133" y="1679"/>
                </a:lnTo>
                <a:lnTo>
                  <a:pt x="231" y="1652"/>
                </a:lnTo>
                <a:lnTo>
                  <a:pt x="0" y="2586"/>
                </a:lnTo>
              </a:path>
            </a:pathLst>
          </a:custGeom>
          <a:noFill/>
          <a:ln w="12700" cap="rnd" cmpd="sng">
            <a:solidFill>
              <a:schemeClr val="tx1"/>
            </a:solidFill>
            <a:prstDash val="solid"/>
            <a:round/>
            <a:headEnd type="none" w="med" len="med"/>
            <a:tailEnd type="triangle" w="med" len="med"/>
          </a:ln>
        </p:spPr>
        <p:txBody>
          <a:bodyPr/>
          <a:lstStyle/>
          <a:p>
            <a:endParaRPr lang="en-US"/>
          </a:p>
        </p:txBody>
      </p:sp>
      <p:sp>
        <p:nvSpPr>
          <p:cNvPr id="4125" name="Freeform 536"/>
          <p:cNvSpPr>
            <a:spLocks/>
          </p:cNvSpPr>
          <p:nvPr/>
        </p:nvSpPr>
        <p:spPr bwMode="auto">
          <a:xfrm rot="21505661" flipH="1">
            <a:off x="7512050" y="2122488"/>
            <a:ext cx="377825" cy="2976562"/>
          </a:xfrm>
          <a:custGeom>
            <a:avLst/>
            <a:gdLst>
              <a:gd name="T0" fmla="*/ 1217 w 1218"/>
              <a:gd name="T1" fmla="*/ 396 h 548"/>
              <a:gd name="T2" fmla="*/ 0 w 1218"/>
              <a:gd name="T3" fmla="*/ 0 h 548"/>
              <a:gd name="T4" fmla="*/ 957 w 1218"/>
              <a:gd name="T5" fmla="*/ 547 h 548"/>
              <a:gd name="T6" fmla="*/ 0 60000 65536"/>
              <a:gd name="T7" fmla="*/ 0 60000 65536"/>
              <a:gd name="T8" fmla="*/ 0 60000 65536"/>
              <a:gd name="T9" fmla="*/ 0 w 1218"/>
              <a:gd name="T10" fmla="*/ 0 h 548"/>
              <a:gd name="T11" fmla="*/ 1218 w 1218"/>
              <a:gd name="T12" fmla="*/ 548 h 548"/>
            </a:gdLst>
            <a:ahLst/>
            <a:cxnLst>
              <a:cxn ang="T6">
                <a:pos x="T0" y="T1"/>
              </a:cxn>
              <a:cxn ang="T7">
                <a:pos x="T2" y="T3"/>
              </a:cxn>
              <a:cxn ang="T8">
                <a:pos x="T4" y="T5"/>
              </a:cxn>
            </a:cxnLst>
            <a:rect l="T9" t="T10" r="T11" b="T12"/>
            <a:pathLst>
              <a:path w="1218" h="548">
                <a:moveTo>
                  <a:pt x="1217" y="396"/>
                </a:moveTo>
                <a:lnTo>
                  <a:pt x="0" y="0"/>
                </a:lnTo>
                <a:lnTo>
                  <a:pt x="957" y="547"/>
                </a:lnTo>
              </a:path>
            </a:pathLst>
          </a:custGeom>
          <a:solidFill>
            <a:srgbClr val="FFFF99">
              <a:alpha val="50195"/>
            </a:srgbClr>
          </a:solidFill>
          <a:ln w="12700" cap="rnd" cmpd="sng">
            <a:solidFill>
              <a:srgbClr val="F76681"/>
            </a:solidFill>
            <a:prstDash val="lgDash"/>
            <a:round/>
            <a:headEnd type="none" w="lg" len="lg"/>
            <a:tailEnd type="none" w="med" len="med"/>
          </a:ln>
        </p:spPr>
        <p:txBody>
          <a:bodyPr/>
          <a:lstStyle/>
          <a:p>
            <a:endParaRPr lang="en-US"/>
          </a:p>
        </p:txBody>
      </p:sp>
      <p:sp>
        <p:nvSpPr>
          <p:cNvPr id="4126" name="Freeform 537"/>
          <p:cNvSpPr>
            <a:spLocks/>
          </p:cNvSpPr>
          <p:nvPr/>
        </p:nvSpPr>
        <p:spPr bwMode="auto">
          <a:xfrm>
            <a:off x="4684713" y="1517650"/>
            <a:ext cx="1077912" cy="1677988"/>
          </a:xfrm>
          <a:custGeom>
            <a:avLst/>
            <a:gdLst>
              <a:gd name="T0" fmla="*/ 594 w 595"/>
              <a:gd name="T1" fmla="*/ 0 h 2587"/>
              <a:gd name="T2" fmla="*/ 133 w 595"/>
              <a:gd name="T3" fmla="*/ 1679 h 2587"/>
              <a:gd name="T4" fmla="*/ 231 w 595"/>
              <a:gd name="T5" fmla="*/ 1652 h 2587"/>
              <a:gd name="T6" fmla="*/ 0 w 595"/>
              <a:gd name="T7" fmla="*/ 2586 h 2587"/>
              <a:gd name="T8" fmla="*/ 0 60000 65536"/>
              <a:gd name="T9" fmla="*/ 0 60000 65536"/>
              <a:gd name="T10" fmla="*/ 0 60000 65536"/>
              <a:gd name="T11" fmla="*/ 0 60000 65536"/>
              <a:gd name="T12" fmla="*/ 0 w 595"/>
              <a:gd name="T13" fmla="*/ 0 h 2587"/>
              <a:gd name="T14" fmla="*/ 595 w 595"/>
              <a:gd name="T15" fmla="*/ 2587 h 2587"/>
            </a:gdLst>
            <a:ahLst/>
            <a:cxnLst>
              <a:cxn ang="T8">
                <a:pos x="T0" y="T1"/>
              </a:cxn>
              <a:cxn ang="T9">
                <a:pos x="T2" y="T3"/>
              </a:cxn>
              <a:cxn ang="T10">
                <a:pos x="T4" y="T5"/>
              </a:cxn>
              <a:cxn ang="T11">
                <a:pos x="T6" y="T7"/>
              </a:cxn>
            </a:cxnLst>
            <a:rect l="T12" t="T13" r="T14" b="T15"/>
            <a:pathLst>
              <a:path w="595" h="2587">
                <a:moveTo>
                  <a:pt x="594" y="0"/>
                </a:moveTo>
                <a:lnTo>
                  <a:pt x="133" y="1679"/>
                </a:lnTo>
                <a:lnTo>
                  <a:pt x="231" y="1652"/>
                </a:lnTo>
                <a:lnTo>
                  <a:pt x="0" y="2586"/>
                </a:lnTo>
              </a:path>
            </a:pathLst>
          </a:custGeom>
          <a:noFill/>
          <a:ln w="12700" cap="rnd" cmpd="sng">
            <a:solidFill>
              <a:schemeClr val="tx1"/>
            </a:solidFill>
            <a:prstDash val="solid"/>
            <a:round/>
            <a:headEnd type="triangle" w="med" len="med"/>
            <a:tailEnd type="triangle" w="med" len="med"/>
          </a:ln>
        </p:spPr>
        <p:txBody>
          <a:bodyPr/>
          <a:lstStyle/>
          <a:p>
            <a:endParaRPr lang="en-US"/>
          </a:p>
        </p:txBody>
      </p:sp>
      <p:sp>
        <p:nvSpPr>
          <p:cNvPr id="4127" name="Freeform 538"/>
          <p:cNvSpPr>
            <a:spLocks/>
          </p:cNvSpPr>
          <p:nvPr/>
        </p:nvSpPr>
        <p:spPr bwMode="auto">
          <a:xfrm>
            <a:off x="5372100" y="2740025"/>
            <a:ext cx="2894013" cy="446088"/>
          </a:xfrm>
          <a:custGeom>
            <a:avLst/>
            <a:gdLst>
              <a:gd name="T0" fmla="*/ 594 w 595"/>
              <a:gd name="T1" fmla="*/ 0 h 2587"/>
              <a:gd name="T2" fmla="*/ 133 w 595"/>
              <a:gd name="T3" fmla="*/ 1679 h 2587"/>
              <a:gd name="T4" fmla="*/ 231 w 595"/>
              <a:gd name="T5" fmla="*/ 1652 h 2587"/>
              <a:gd name="T6" fmla="*/ 0 w 595"/>
              <a:gd name="T7" fmla="*/ 2586 h 2587"/>
              <a:gd name="T8" fmla="*/ 0 60000 65536"/>
              <a:gd name="T9" fmla="*/ 0 60000 65536"/>
              <a:gd name="T10" fmla="*/ 0 60000 65536"/>
              <a:gd name="T11" fmla="*/ 0 60000 65536"/>
              <a:gd name="T12" fmla="*/ 0 w 595"/>
              <a:gd name="T13" fmla="*/ 0 h 2587"/>
              <a:gd name="T14" fmla="*/ 595 w 595"/>
              <a:gd name="T15" fmla="*/ 2587 h 2587"/>
            </a:gdLst>
            <a:ahLst/>
            <a:cxnLst>
              <a:cxn ang="T8">
                <a:pos x="T0" y="T1"/>
              </a:cxn>
              <a:cxn ang="T9">
                <a:pos x="T2" y="T3"/>
              </a:cxn>
              <a:cxn ang="T10">
                <a:pos x="T4" y="T5"/>
              </a:cxn>
              <a:cxn ang="T11">
                <a:pos x="T6" y="T7"/>
              </a:cxn>
            </a:cxnLst>
            <a:rect l="T12" t="T13" r="T14" b="T15"/>
            <a:pathLst>
              <a:path w="595" h="2587">
                <a:moveTo>
                  <a:pt x="594" y="0"/>
                </a:moveTo>
                <a:lnTo>
                  <a:pt x="133" y="1679"/>
                </a:lnTo>
                <a:lnTo>
                  <a:pt x="231" y="1652"/>
                </a:lnTo>
                <a:lnTo>
                  <a:pt x="0" y="2586"/>
                </a:lnTo>
              </a:path>
            </a:pathLst>
          </a:custGeom>
          <a:noFill/>
          <a:ln w="12700" cap="rnd" cmpd="sng">
            <a:solidFill>
              <a:schemeClr val="tx1"/>
            </a:solidFill>
            <a:prstDash val="solid"/>
            <a:round/>
            <a:headEnd type="none" w="med" len="med"/>
            <a:tailEnd type="triangle" w="med" len="med"/>
          </a:ln>
        </p:spPr>
        <p:txBody>
          <a:bodyPr/>
          <a:lstStyle/>
          <a:p>
            <a:endParaRPr lang="en-US"/>
          </a:p>
        </p:txBody>
      </p:sp>
      <p:sp>
        <p:nvSpPr>
          <p:cNvPr id="4128" name="Rectangle 539"/>
          <p:cNvSpPr>
            <a:spLocks noChangeArrowheads="1"/>
          </p:cNvSpPr>
          <p:nvPr/>
        </p:nvSpPr>
        <p:spPr bwMode="auto">
          <a:xfrm>
            <a:off x="-188913" y="3651250"/>
            <a:ext cx="4876801" cy="304800"/>
          </a:xfrm>
          <a:prstGeom prst="rect">
            <a:avLst/>
          </a:prstGeom>
          <a:noFill/>
          <a:ln w="9525">
            <a:noFill/>
            <a:miter lim="800000"/>
            <a:headEnd/>
            <a:tailEnd/>
          </a:ln>
        </p:spPr>
        <p:txBody>
          <a:bodyPr>
            <a:spAutoFit/>
          </a:bodyPr>
          <a:lstStyle/>
          <a:p>
            <a:pPr>
              <a:spcBef>
                <a:spcPct val="50000"/>
              </a:spcBef>
            </a:pPr>
            <a:endParaRPr lang="en-US" sz="1400"/>
          </a:p>
        </p:txBody>
      </p:sp>
      <p:grpSp>
        <p:nvGrpSpPr>
          <p:cNvPr id="4129" name="Group 540"/>
          <p:cNvGrpSpPr>
            <a:grpSpLocks/>
          </p:cNvGrpSpPr>
          <p:nvPr/>
        </p:nvGrpSpPr>
        <p:grpSpPr bwMode="auto">
          <a:xfrm>
            <a:off x="8029575" y="2725738"/>
            <a:ext cx="631825" cy="249237"/>
            <a:chOff x="1155" y="1541"/>
            <a:chExt cx="567" cy="319"/>
          </a:xfrm>
        </p:grpSpPr>
        <p:sp>
          <p:nvSpPr>
            <p:cNvPr id="5097" name="Oval 541"/>
            <p:cNvSpPr>
              <a:spLocks noChangeArrowheads="1"/>
            </p:cNvSpPr>
            <p:nvPr/>
          </p:nvSpPr>
          <p:spPr bwMode="auto">
            <a:xfrm>
              <a:off x="1282" y="1671"/>
              <a:ext cx="4" cy="16"/>
            </a:xfrm>
            <a:prstGeom prst="ellipse">
              <a:avLst/>
            </a:prstGeom>
            <a:solidFill>
              <a:schemeClr val="bg2"/>
            </a:solidFill>
            <a:ln w="12700">
              <a:solidFill>
                <a:schemeClr val="tx1"/>
              </a:solidFill>
              <a:round/>
              <a:headEnd/>
              <a:tailEnd/>
            </a:ln>
          </p:spPr>
          <p:txBody>
            <a:bodyPr wrap="none" anchor="ctr"/>
            <a:lstStyle/>
            <a:p>
              <a:endParaRPr lang="en-US"/>
            </a:p>
          </p:txBody>
        </p:sp>
        <p:sp>
          <p:nvSpPr>
            <p:cNvPr id="5098" name="Freeform 542"/>
            <p:cNvSpPr>
              <a:spLocks/>
            </p:cNvSpPr>
            <p:nvPr/>
          </p:nvSpPr>
          <p:spPr bwMode="auto">
            <a:xfrm>
              <a:off x="1280" y="1613"/>
              <a:ext cx="199" cy="72"/>
            </a:xfrm>
            <a:custGeom>
              <a:avLst/>
              <a:gdLst>
                <a:gd name="T0" fmla="*/ 0 w 199"/>
                <a:gd name="T1" fmla="*/ 51 h 72"/>
                <a:gd name="T2" fmla="*/ 10 w 199"/>
                <a:gd name="T3" fmla="*/ 43 h 72"/>
                <a:gd name="T4" fmla="*/ 20 w 199"/>
                <a:gd name="T5" fmla="*/ 38 h 72"/>
                <a:gd name="T6" fmla="*/ 28 w 199"/>
                <a:gd name="T7" fmla="*/ 35 h 72"/>
                <a:gd name="T8" fmla="*/ 42 w 199"/>
                <a:gd name="T9" fmla="*/ 30 h 72"/>
                <a:gd name="T10" fmla="*/ 65 w 199"/>
                <a:gd name="T11" fmla="*/ 23 h 72"/>
                <a:gd name="T12" fmla="*/ 81 w 199"/>
                <a:gd name="T13" fmla="*/ 16 h 72"/>
                <a:gd name="T14" fmla="*/ 101 w 199"/>
                <a:gd name="T15" fmla="*/ 12 h 72"/>
                <a:gd name="T16" fmla="*/ 114 w 199"/>
                <a:gd name="T17" fmla="*/ 9 h 72"/>
                <a:gd name="T18" fmla="*/ 132 w 199"/>
                <a:gd name="T19" fmla="*/ 5 h 72"/>
                <a:gd name="T20" fmla="*/ 144 w 199"/>
                <a:gd name="T21" fmla="*/ 3 h 72"/>
                <a:gd name="T22" fmla="*/ 156 w 199"/>
                <a:gd name="T23" fmla="*/ 1 h 72"/>
                <a:gd name="T24" fmla="*/ 169 w 199"/>
                <a:gd name="T25" fmla="*/ 0 h 72"/>
                <a:gd name="T26" fmla="*/ 178 w 199"/>
                <a:gd name="T27" fmla="*/ 6 h 72"/>
                <a:gd name="T28" fmla="*/ 185 w 199"/>
                <a:gd name="T29" fmla="*/ 11 h 72"/>
                <a:gd name="T30" fmla="*/ 193 w 199"/>
                <a:gd name="T31" fmla="*/ 19 h 72"/>
                <a:gd name="T32" fmla="*/ 198 w 199"/>
                <a:gd name="T33" fmla="*/ 23 h 72"/>
                <a:gd name="T34" fmla="*/ 198 w 199"/>
                <a:gd name="T35" fmla="*/ 27 h 72"/>
                <a:gd name="T36" fmla="*/ 198 w 199"/>
                <a:gd name="T37" fmla="*/ 29 h 72"/>
                <a:gd name="T38" fmla="*/ 196 w 199"/>
                <a:gd name="T39" fmla="*/ 33 h 72"/>
                <a:gd name="T40" fmla="*/ 187 w 199"/>
                <a:gd name="T41" fmla="*/ 37 h 72"/>
                <a:gd name="T42" fmla="*/ 177 w 199"/>
                <a:gd name="T43" fmla="*/ 39 h 72"/>
                <a:gd name="T44" fmla="*/ 161 w 199"/>
                <a:gd name="T45" fmla="*/ 43 h 72"/>
                <a:gd name="T46" fmla="*/ 149 w 199"/>
                <a:gd name="T47" fmla="*/ 46 h 72"/>
                <a:gd name="T48" fmla="*/ 134 w 199"/>
                <a:gd name="T49" fmla="*/ 49 h 72"/>
                <a:gd name="T50" fmla="*/ 116 w 199"/>
                <a:gd name="T51" fmla="*/ 53 h 72"/>
                <a:gd name="T52" fmla="*/ 95 w 199"/>
                <a:gd name="T53" fmla="*/ 59 h 72"/>
                <a:gd name="T54" fmla="*/ 76 w 199"/>
                <a:gd name="T55" fmla="*/ 62 h 72"/>
                <a:gd name="T56" fmla="*/ 58 w 199"/>
                <a:gd name="T57" fmla="*/ 66 h 72"/>
                <a:gd name="T58" fmla="*/ 48 w 199"/>
                <a:gd name="T59" fmla="*/ 68 h 72"/>
                <a:gd name="T60" fmla="*/ 32 w 199"/>
                <a:gd name="T61" fmla="*/ 70 h 72"/>
                <a:gd name="T62" fmla="*/ 15 w 199"/>
                <a:gd name="T63" fmla="*/ 71 h 72"/>
                <a:gd name="T64" fmla="*/ 15 w 199"/>
                <a:gd name="T65" fmla="*/ 64 h 72"/>
                <a:gd name="T66" fmla="*/ 15 w 199"/>
                <a:gd name="T67" fmla="*/ 61 h 72"/>
                <a:gd name="T68" fmla="*/ 14 w 199"/>
                <a:gd name="T69" fmla="*/ 57 h 72"/>
                <a:gd name="T70" fmla="*/ 13 w 199"/>
                <a:gd name="T71" fmla="*/ 54 h 72"/>
                <a:gd name="T72" fmla="*/ 10 w 199"/>
                <a:gd name="T73" fmla="*/ 53 h 72"/>
                <a:gd name="T74" fmla="*/ 8 w 199"/>
                <a:gd name="T75" fmla="*/ 51 h 72"/>
                <a:gd name="T76" fmla="*/ 6 w 199"/>
                <a:gd name="T77" fmla="*/ 50 h 72"/>
                <a:gd name="T78" fmla="*/ 0 w 199"/>
                <a:gd name="T79" fmla="*/ 51 h 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9"/>
                <a:gd name="T121" fmla="*/ 0 h 72"/>
                <a:gd name="T122" fmla="*/ 199 w 199"/>
                <a:gd name="T123" fmla="*/ 72 h 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9" h="72">
                  <a:moveTo>
                    <a:pt x="0" y="51"/>
                  </a:moveTo>
                  <a:lnTo>
                    <a:pt x="10" y="43"/>
                  </a:lnTo>
                  <a:lnTo>
                    <a:pt x="20" y="38"/>
                  </a:lnTo>
                  <a:lnTo>
                    <a:pt x="28" y="35"/>
                  </a:lnTo>
                  <a:lnTo>
                    <a:pt x="42" y="30"/>
                  </a:lnTo>
                  <a:lnTo>
                    <a:pt x="65" y="23"/>
                  </a:lnTo>
                  <a:lnTo>
                    <a:pt x="81" y="16"/>
                  </a:lnTo>
                  <a:lnTo>
                    <a:pt x="101" y="12"/>
                  </a:lnTo>
                  <a:lnTo>
                    <a:pt x="114" y="9"/>
                  </a:lnTo>
                  <a:lnTo>
                    <a:pt x="132" y="5"/>
                  </a:lnTo>
                  <a:lnTo>
                    <a:pt x="144" y="3"/>
                  </a:lnTo>
                  <a:lnTo>
                    <a:pt x="156" y="1"/>
                  </a:lnTo>
                  <a:lnTo>
                    <a:pt x="169" y="0"/>
                  </a:lnTo>
                  <a:lnTo>
                    <a:pt x="178" y="6"/>
                  </a:lnTo>
                  <a:lnTo>
                    <a:pt x="185" y="11"/>
                  </a:lnTo>
                  <a:lnTo>
                    <a:pt x="193" y="19"/>
                  </a:lnTo>
                  <a:lnTo>
                    <a:pt x="198" y="23"/>
                  </a:lnTo>
                  <a:lnTo>
                    <a:pt x="198" y="27"/>
                  </a:lnTo>
                  <a:lnTo>
                    <a:pt x="198" y="29"/>
                  </a:lnTo>
                  <a:lnTo>
                    <a:pt x="196" y="33"/>
                  </a:lnTo>
                  <a:lnTo>
                    <a:pt x="187" y="37"/>
                  </a:lnTo>
                  <a:lnTo>
                    <a:pt x="177" y="39"/>
                  </a:lnTo>
                  <a:lnTo>
                    <a:pt x="161" y="43"/>
                  </a:lnTo>
                  <a:lnTo>
                    <a:pt x="149" y="46"/>
                  </a:lnTo>
                  <a:lnTo>
                    <a:pt x="134" y="49"/>
                  </a:lnTo>
                  <a:lnTo>
                    <a:pt x="116" y="53"/>
                  </a:lnTo>
                  <a:lnTo>
                    <a:pt x="95" y="59"/>
                  </a:lnTo>
                  <a:lnTo>
                    <a:pt x="76" y="62"/>
                  </a:lnTo>
                  <a:lnTo>
                    <a:pt x="58" y="66"/>
                  </a:lnTo>
                  <a:lnTo>
                    <a:pt x="48" y="68"/>
                  </a:lnTo>
                  <a:lnTo>
                    <a:pt x="32" y="70"/>
                  </a:lnTo>
                  <a:lnTo>
                    <a:pt x="15" y="71"/>
                  </a:lnTo>
                  <a:lnTo>
                    <a:pt x="15" y="64"/>
                  </a:lnTo>
                  <a:lnTo>
                    <a:pt x="15" y="61"/>
                  </a:lnTo>
                  <a:lnTo>
                    <a:pt x="14" y="57"/>
                  </a:lnTo>
                  <a:lnTo>
                    <a:pt x="13" y="54"/>
                  </a:lnTo>
                  <a:lnTo>
                    <a:pt x="10" y="53"/>
                  </a:lnTo>
                  <a:lnTo>
                    <a:pt x="8" y="51"/>
                  </a:lnTo>
                  <a:lnTo>
                    <a:pt x="6" y="50"/>
                  </a:lnTo>
                  <a:lnTo>
                    <a:pt x="0" y="51"/>
                  </a:lnTo>
                </a:path>
              </a:pathLst>
            </a:custGeom>
            <a:solidFill>
              <a:schemeClr val="bg2"/>
            </a:solidFill>
            <a:ln w="12700" cap="rnd" cmpd="sng">
              <a:solidFill>
                <a:schemeClr val="tx1"/>
              </a:solidFill>
              <a:prstDash val="solid"/>
              <a:round/>
              <a:headEnd type="none" w="sm" len="sm"/>
              <a:tailEnd type="none" w="sm" len="sm"/>
            </a:ln>
          </p:spPr>
          <p:txBody>
            <a:bodyPr/>
            <a:lstStyle/>
            <a:p>
              <a:endParaRPr lang="en-US"/>
            </a:p>
          </p:txBody>
        </p:sp>
        <p:sp>
          <p:nvSpPr>
            <p:cNvPr id="5099" name="Freeform 543"/>
            <p:cNvSpPr>
              <a:spLocks/>
            </p:cNvSpPr>
            <p:nvPr/>
          </p:nvSpPr>
          <p:spPr bwMode="auto">
            <a:xfrm>
              <a:off x="1199" y="1597"/>
              <a:ext cx="76" cy="121"/>
            </a:xfrm>
            <a:custGeom>
              <a:avLst/>
              <a:gdLst>
                <a:gd name="T0" fmla="*/ 36 w 76"/>
                <a:gd name="T1" fmla="*/ 120 h 121"/>
                <a:gd name="T2" fmla="*/ 0 w 76"/>
                <a:gd name="T3" fmla="*/ 5 h 121"/>
                <a:gd name="T4" fmla="*/ 25 w 76"/>
                <a:gd name="T5" fmla="*/ 0 h 121"/>
                <a:gd name="T6" fmla="*/ 75 w 76"/>
                <a:gd name="T7" fmla="*/ 71 h 121"/>
                <a:gd name="T8" fmla="*/ 74 w 76"/>
                <a:gd name="T9" fmla="*/ 83 h 121"/>
                <a:gd name="T10" fmla="*/ 56 w 76"/>
                <a:gd name="T11" fmla="*/ 104 h 121"/>
                <a:gd name="T12" fmla="*/ 56 w 76"/>
                <a:gd name="T13" fmla="*/ 112 h 121"/>
                <a:gd name="T14" fmla="*/ 36 w 76"/>
                <a:gd name="T15" fmla="*/ 120 h 121"/>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121"/>
                <a:gd name="T26" fmla="*/ 76 w 76"/>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121">
                  <a:moveTo>
                    <a:pt x="36" y="120"/>
                  </a:moveTo>
                  <a:lnTo>
                    <a:pt x="0" y="5"/>
                  </a:lnTo>
                  <a:lnTo>
                    <a:pt x="25" y="0"/>
                  </a:lnTo>
                  <a:lnTo>
                    <a:pt x="75" y="71"/>
                  </a:lnTo>
                  <a:lnTo>
                    <a:pt x="74" y="83"/>
                  </a:lnTo>
                  <a:lnTo>
                    <a:pt x="56" y="104"/>
                  </a:lnTo>
                  <a:lnTo>
                    <a:pt x="56" y="112"/>
                  </a:lnTo>
                  <a:lnTo>
                    <a:pt x="36" y="120"/>
                  </a:lnTo>
                </a:path>
              </a:pathLst>
            </a:custGeom>
            <a:solidFill>
              <a:schemeClr val="bg2"/>
            </a:solidFill>
            <a:ln w="12700" cap="rnd" cmpd="sng">
              <a:solidFill>
                <a:schemeClr val="tx1"/>
              </a:solidFill>
              <a:prstDash val="solid"/>
              <a:round/>
              <a:headEnd type="none" w="sm" len="sm"/>
              <a:tailEnd type="none" w="sm" len="sm"/>
            </a:ln>
          </p:spPr>
          <p:txBody>
            <a:bodyPr/>
            <a:lstStyle/>
            <a:p>
              <a:endParaRPr lang="en-US"/>
            </a:p>
          </p:txBody>
        </p:sp>
        <p:sp>
          <p:nvSpPr>
            <p:cNvPr id="5100" name="Freeform 544"/>
            <p:cNvSpPr>
              <a:spLocks/>
            </p:cNvSpPr>
            <p:nvPr/>
          </p:nvSpPr>
          <p:spPr bwMode="auto">
            <a:xfrm>
              <a:off x="1237" y="1708"/>
              <a:ext cx="40" cy="30"/>
            </a:xfrm>
            <a:custGeom>
              <a:avLst/>
              <a:gdLst>
                <a:gd name="T0" fmla="*/ 0 w 40"/>
                <a:gd name="T1" fmla="*/ 10 h 30"/>
                <a:gd name="T2" fmla="*/ 30 w 40"/>
                <a:gd name="T3" fmla="*/ 29 h 30"/>
                <a:gd name="T4" fmla="*/ 39 w 40"/>
                <a:gd name="T5" fmla="*/ 12 h 30"/>
                <a:gd name="T6" fmla="*/ 20 w 40"/>
                <a:gd name="T7" fmla="*/ 15 h 30"/>
                <a:gd name="T8" fmla="*/ 17 w 40"/>
                <a:gd name="T9" fmla="*/ 0 h 30"/>
                <a:gd name="T10" fmla="*/ 0 w 40"/>
                <a:gd name="T11" fmla="*/ 10 h 30"/>
                <a:gd name="T12" fmla="*/ 0 60000 65536"/>
                <a:gd name="T13" fmla="*/ 0 60000 65536"/>
                <a:gd name="T14" fmla="*/ 0 60000 65536"/>
                <a:gd name="T15" fmla="*/ 0 60000 65536"/>
                <a:gd name="T16" fmla="*/ 0 60000 65536"/>
                <a:gd name="T17" fmla="*/ 0 60000 65536"/>
                <a:gd name="T18" fmla="*/ 0 w 40"/>
                <a:gd name="T19" fmla="*/ 0 h 30"/>
                <a:gd name="T20" fmla="*/ 40 w 40"/>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40" h="30">
                  <a:moveTo>
                    <a:pt x="0" y="10"/>
                  </a:moveTo>
                  <a:lnTo>
                    <a:pt x="30" y="29"/>
                  </a:lnTo>
                  <a:lnTo>
                    <a:pt x="39" y="12"/>
                  </a:lnTo>
                  <a:lnTo>
                    <a:pt x="20" y="15"/>
                  </a:lnTo>
                  <a:lnTo>
                    <a:pt x="17" y="0"/>
                  </a:lnTo>
                  <a:lnTo>
                    <a:pt x="0" y="10"/>
                  </a:lnTo>
                </a:path>
              </a:pathLst>
            </a:custGeom>
            <a:solidFill>
              <a:schemeClr val="bg2"/>
            </a:solidFill>
            <a:ln w="12700" cap="rnd" cmpd="sng">
              <a:solidFill>
                <a:schemeClr val="tx1"/>
              </a:solidFill>
              <a:prstDash val="solid"/>
              <a:round/>
              <a:headEnd type="none" w="sm" len="sm"/>
              <a:tailEnd type="none" w="sm" len="sm"/>
            </a:ln>
          </p:spPr>
          <p:txBody>
            <a:bodyPr/>
            <a:lstStyle/>
            <a:p>
              <a:endParaRPr lang="en-US"/>
            </a:p>
          </p:txBody>
        </p:sp>
        <p:sp>
          <p:nvSpPr>
            <p:cNvPr id="5101" name="Freeform 545"/>
            <p:cNvSpPr>
              <a:spLocks/>
            </p:cNvSpPr>
            <p:nvPr/>
          </p:nvSpPr>
          <p:spPr bwMode="auto">
            <a:xfrm>
              <a:off x="1254" y="1680"/>
              <a:ext cx="27" cy="21"/>
            </a:xfrm>
            <a:custGeom>
              <a:avLst/>
              <a:gdLst>
                <a:gd name="T0" fmla="*/ 18 w 27"/>
                <a:gd name="T1" fmla="*/ 0 h 21"/>
                <a:gd name="T2" fmla="*/ 0 w 27"/>
                <a:gd name="T3" fmla="*/ 20 h 21"/>
                <a:gd name="T4" fmla="*/ 26 w 27"/>
                <a:gd name="T5" fmla="*/ 15 h 21"/>
                <a:gd name="T6" fmla="*/ 25 w 27"/>
                <a:gd name="T7" fmla="*/ 14 h 21"/>
                <a:gd name="T8" fmla="*/ 22 w 27"/>
                <a:gd name="T9" fmla="*/ 13 h 21"/>
                <a:gd name="T10" fmla="*/ 20 w 27"/>
                <a:gd name="T11" fmla="*/ 10 h 21"/>
                <a:gd name="T12" fmla="*/ 20 w 27"/>
                <a:gd name="T13" fmla="*/ 7 h 21"/>
                <a:gd name="T14" fmla="*/ 18 w 27"/>
                <a:gd name="T15" fmla="*/ 0 h 21"/>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21"/>
                <a:gd name="T26" fmla="*/ 27 w 27"/>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21">
                  <a:moveTo>
                    <a:pt x="18" y="0"/>
                  </a:moveTo>
                  <a:lnTo>
                    <a:pt x="0" y="20"/>
                  </a:lnTo>
                  <a:lnTo>
                    <a:pt x="26" y="15"/>
                  </a:lnTo>
                  <a:lnTo>
                    <a:pt x="25" y="14"/>
                  </a:lnTo>
                  <a:lnTo>
                    <a:pt x="22" y="13"/>
                  </a:lnTo>
                  <a:lnTo>
                    <a:pt x="20" y="10"/>
                  </a:lnTo>
                  <a:lnTo>
                    <a:pt x="20" y="7"/>
                  </a:lnTo>
                  <a:lnTo>
                    <a:pt x="18" y="0"/>
                  </a:lnTo>
                </a:path>
              </a:pathLst>
            </a:custGeom>
            <a:solidFill>
              <a:schemeClr val="bg2"/>
            </a:solidFill>
            <a:ln w="12700" cap="rnd" cmpd="sng">
              <a:solidFill>
                <a:schemeClr val="tx1"/>
              </a:solidFill>
              <a:prstDash val="solid"/>
              <a:round/>
              <a:headEnd type="none" w="sm" len="sm"/>
              <a:tailEnd type="none" w="sm" len="sm"/>
            </a:ln>
          </p:spPr>
          <p:txBody>
            <a:bodyPr/>
            <a:lstStyle/>
            <a:p>
              <a:endParaRPr lang="en-US"/>
            </a:p>
          </p:txBody>
        </p:sp>
        <p:sp>
          <p:nvSpPr>
            <p:cNvPr id="5102" name="Freeform 546"/>
            <p:cNvSpPr>
              <a:spLocks/>
            </p:cNvSpPr>
            <p:nvPr/>
          </p:nvSpPr>
          <p:spPr bwMode="auto">
            <a:xfrm>
              <a:off x="1254" y="1695"/>
              <a:ext cx="30" cy="28"/>
            </a:xfrm>
            <a:custGeom>
              <a:avLst/>
              <a:gdLst>
                <a:gd name="T0" fmla="*/ 0 w 30"/>
                <a:gd name="T1" fmla="*/ 8 h 28"/>
                <a:gd name="T2" fmla="*/ 3 w 30"/>
                <a:gd name="T3" fmla="*/ 27 h 28"/>
                <a:gd name="T4" fmla="*/ 19 w 30"/>
                <a:gd name="T5" fmla="*/ 25 h 28"/>
                <a:gd name="T6" fmla="*/ 29 w 30"/>
                <a:gd name="T7" fmla="*/ 7 h 28"/>
                <a:gd name="T8" fmla="*/ 24 w 30"/>
                <a:gd name="T9" fmla="*/ 0 h 28"/>
                <a:gd name="T10" fmla="*/ 2 w 30"/>
                <a:gd name="T11" fmla="*/ 3 h 28"/>
                <a:gd name="T12" fmla="*/ 0 w 30"/>
                <a:gd name="T13" fmla="*/ 8 h 28"/>
                <a:gd name="T14" fmla="*/ 0 60000 65536"/>
                <a:gd name="T15" fmla="*/ 0 60000 65536"/>
                <a:gd name="T16" fmla="*/ 0 60000 65536"/>
                <a:gd name="T17" fmla="*/ 0 60000 65536"/>
                <a:gd name="T18" fmla="*/ 0 60000 65536"/>
                <a:gd name="T19" fmla="*/ 0 60000 65536"/>
                <a:gd name="T20" fmla="*/ 0 60000 65536"/>
                <a:gd name="T21" fmla="*/ 0 w 30"/>
                <a:gd name="T22" fmla="*/ 0 h 28"/>
                <a:gd name="T23" fmla="*/ 30 w 30"/>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8">
                  <a:moveTo>
                    <a:pt x="0" y="8"/>
                  </a:moveTo>
                  <a:lnTo>
                    <a:pt x="3" y="27"/>
                  </a:lnTo>
                  <a:lnTo>
                    <a:pt x="19" y="25"/>
                  </a:lnTo>
                  <a:lnTo>
                    <a:pt x="29" y="7"/>
                  </a:lnTo>
                  <a:lnTo>
                    <a:pt x="24" y="0"/>
                  </a:lnTo>
                  <a:lnTo>
                    <a:pt x="2" y="3"/>
                  </a:lnTo>
                  <a:lnTo>
                    <a:pt x="0" y="8"/>
                  </a:lnTo>
                </a:path>
              </a:pathLst>
            </a:custGeom>
            <a:solidFill>
              <a:schemeClr val="bg2"/>
            </a:solidFill>
            <a:ln w="12700" cap="rnd" cmpd="sng">
              <a:solidFill>
                <a:schemeClr val="tx1"/>
              </a:solidFill>
              <a:prstDash val="solid"/>
              <a:round/>
              <a:headEnd type="none" w="sm" len="sm"/>
              <a:tailEnd type="none" w="sm" len="sm"/>
            </a:ln>
          </p:spPr>
          <p:txBody>
            <a:bodyPr/>
            <a:lstStyle/>
            <a:p>
              <a:endParaRPr lang="en-US"/>
            </a:p>
          </p:txBody>
        </p:sp>
        <p:sp>
          <p:nvSpPr>
            <p:cNvPr id="5103" name="Freeform 547"/>
            <p:cNvSpPr>
              <a:spLocks/>
            </p:cNvSpPr>
            <p:nvPr/>
          </p:nvSpPr>
          <p:spPr bwMode="auto">
            <a:xfrm>
              <a:off x="1155" y="1541"/>
              <a:ext cx="250" cy="96"/>
            </a:xfrm>
            <a:custGeom>
              <a:avLst/>
              <a:gdLst>
                <a:gd name="T0" fmla="*/ 188 w 250"/>
                <a:gd name="T1" fmla="*/ 95 h 96"/>
                <a:gd name="T2" fmla="*/ 0 w 250"/>
                <a:gd name="T3" fmla="*/ 7 h 96"/>
                <a:gd name="T4" fmla="*/ 11 w 250"/>
                <a:gd name="T5" fmla="*/ 0 h 96"/>
                <a:gd name="T6" fmla="*/ 249 w 250"/>
                <a:gd name="T7" fmla="*/ 79 h 96"/>
                <a:gd name="T8" fmla="*/ 188 w 250"/>
                <a:gd name="T9" fmla="*/ 95 h 96"/>
                <a:gd name="T10" fmla="*/ 0 60000 65536"/>
                <a:gd name="T11" fmla="*/ 0 60000 65536"/>
                <a:gd name="T12" fmla="*/ 0 60000 65536"/>
                <a:gd name="T13" fmla="*/ 0 60000 65536"/>
                <a:gd name="T14" fmla="*/ 0 60000 65536"/>
                <a:gd name="T15" fmla="*/ 0 w 250"/>
                <a:gd name="T16" fmla="*/ 0 h 96"/>
                <a:gd name="T17" fmla="*/ 250 w 250"/>
                <a:gd name="T18" fmla="*/ 96 h 96"/>
              </a:gdLst>
              <a:ahLst/>
              <a:cxnLst>
                <a:cxn ang="T10">
                  <a:pos x="T0" y="T1"/>
                </a:cxn>
                <a:cxn ang="T11">
                  <a:pos x="T2" y="T3"/>
                </a:cxn>
                <a:cxn ang="T12">
                  <a:pos x="T4" y="T5"/>
                </a:cxn>
                <a:cxn ang="T13">
                  <a:pos x="T6" y="T7"/>
                </a:cxn>
                <a:cxn ang="T14">
                  <a:pos x="T8" y="T9"/>
                </a:cxn>
              </a:cxnLst>
              <a:rect l="T15" t="T16" r="T17" b="T18"/>
              <a:pathLst>
                <a:path w="250" h="96">
                  <a:moveTo>
                    <a:pt x="188" y="95"/>
                  </a:moveTo>
                  <a:lnTo>
                    <a:pt x="0" y="7"/>
                  </a:lnTo>
                  <a:lnTo>
                    <a:pt x="11" y="0"/>
                  </a:lnTo>
                  <a:lnTo>
                    <a:pt x="249" y="79"/>
                  </a:lnTo>
                  <a:lnTo>
                    <a:pt x="188" y="95"/>
                  </a:lnTo>
                </a:path>
              </a:pathLst>
            </a:custGeom>
            <a:solidFill>
              <a:schemeClr val="bg2"/>
            </a:solidFill>
            <a:ln w="12700" cap="rnd" cmpd="sng">
              <a:solidFill>
                <a:schemeClr val="tx1"/>
              </a:solidFill>
              <a:prstDash val="solid"/>
              <a:round/>
              <a:headEnd type="none" w="sm" len="sm"/>
              <a:tailEnd type="none" w="sm" len="sm"/>
            </a:ln>
          </p:spPr>
          <p:txBody>
            <a:bodyPr/>
            <a:lstStyle/>
            <a:p>
              <a:endParaRPr lang="en-US"/>
            </a:p>
          </p:txBody>
        </p:sp>
        <p:sp>
          <p:nvSpPr>
            <p:cNvPr id="5104" name="Freeform 548"/>
            <p:cNvSpPr>
              <a:spLocks/>
            </p:cNvSpPr>
            <p:nvPr/>
          </p:nvSpPr>
          <p:spPr bwMode="auto">
            <a:xfrm>
              <a:off x="1320" y="1569"/>
              <a:ext cx="364" cy="162"/>
            </a:xfrm>
            <a:custGeom>
              <a:avLst/>
              <a:gdLst>
                <a:gd name="T0" fmla="*/ 167 w 364"/>
                <a:gd name="T1" fmla="*/ 62 h 162"/>
                <a:gd name="T2" fmla="*/ 187 w 364"/>
                <a:gd name="T3" fmla="*/ 55 h 162"/>
                <a:gd name="T4" fmla="*/ 201 w 364"/>
                <a:gd name="T5" fmla="*/ 48 h 162"/>
                <a:gd name="T6" fmla="*/ 223 w 364"/>
                <a:gd name="T7" fmla="*/ 33 h 162"/>
                <a:gd name="T8" fmla="*/ 238 w 364"/>
                <a:gd name="T9" fmla="*/ 26 h 162"/>
                <a:gd name="T10" fmla="*/ 259 w 364"/>
                <a:gd name="T11" fmla="*/ 14 h 162"/>
                <a:gd name="T12" fmla="*/ 281 w 364"/>
                <a:gd name="T13" fmla="*/ 5 h 162"/>
                <a:gd name="T14" fmla="*/ 295 w 364"/>
                <a:gd name="T15" fmla="*/ 1 h 162"/>
                <a:gd name="T16" fmla="*/ 313 w 364"/>
                <a:gd name="T17" fmla="*/ 0 h 162"/>
                <a:gd name="T18" fmla="*/ 327 w 364"/>
                <a:gd name="T19" fmla="*/ 2 h 162"/>
                <a:gd name="T20" fmla="*/ 344 w 364"/>
                <a:gd name="T21" fmla="*/ 6 h 162"/>
                <a:gd name="T22" fmla="*/ 356 w 364"/>
                <a:gd name="T23" fmla="*/ 14 h 162"/>
                <a:gd name="T24" fmla="*/ 362 w 364"/>
                <a:gd name="T25" fmla="*/ 23 h 162"/>
                <a:gd name="T26" fmla="*/ 363 w 364"/>
                <a:gd name="T27" fmla="*/ 35 h 162"/>
                <a:gd name="T28" fmla="*/ 359 w 364"/>
                <a:gd name="T29" fmla="*/ 42 h 162"/>
                <a:gd name="T30" fmla="*/ 356 w 364"/>
                <a:gd name="T31" fmla="*/ 49 h 162"/>
                <a:gd name="T32" fmla="*/ 350 w 364"/>
                <a:gd name="T33" fmla="*/ 57 h 162"/>
                <a:gd name="T34" fmla="*/ 336 w 364"/>
                <a:gd name="T35" fmla="*/ 62 h 162"/>
                <a:gd name="T36" fmla="*/ 324 w 364"/>
                <a:gd name="T37" fmla="*/ 64 h 162"/>
                <a:gd name="T38" fmla="*/ 316 w 364"/>
                <a:gd name="T39" fmla="*/ 64 h 162"/>
                <a:gd name="T40" fmla="*/ 309 w 364"/>
                <a:gd name="T41" fmla="*/ 68 h 162"/>
                <a:gd name="T42" fmla="*/ 302 w 364"/>
                <a:gd name="T43" fmla="*/ 76 h 162"/>
                <a:gd name="T44" fmla="*/ 295 w 364"/>
                <a:gd name="T45" fmla="*/ 84 h 162"/>
                <a:gd name="T46" fmla="*/ 288 w 364"/>
                <a:gd name="T47" fmla="*/ 92 h 162"/>
                <a:gd name="T48" fmla="*/ 275 w 364"/>
                <a:gd name="T49" fmla="*/ 99 h 162"/>
                <a:gd name="T50" fmla="*/ 259 w 364"/>
                <a:gd name="T51" fmla="*/ 104 h 162"/>
                <a:gd name="T52" fmla="*/ 242 w 364"/>
                <a:gd name="T53" fmla="*/ 111 h 162"/>
                <a:gd name="T54" fmla="*/ 221 w 364"/>
                <a:gd name="T55" fmla="*/ 115 h 162"/>
                <a:gd name="T56" fmla="*/ 22 w 364"/>
                <a:gd name="T57" fmla="*/ 158 h 162"/>
                <a:gd name="T58" fmla="*/ 10 w 364"/>
                <a:gd name="T59" fmla="*/ 160 h 162"/>
                <a:gd name="T60" fmla="*/ 3 w 364"/>
                <a:gd name="T61" fmla="*/ 115 h 162"/>
                <a:gd name="T62" fmla="*/ 98 w 364"/>
                <a:gd name="T63" fmla="*/ 95 h 1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4"/>
                <a:gd name="T97" fmla="*/ 0 h 162"/>
                <a:gd name="T98" fmla="*/ 364 w 364"/>
                <a:gd name="T99" fmla="*/ 162 h 1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4" h="162">
                  <a:moveTo>
                    <a:pt x="152" y="66"/>
                  </a:moveTo>
                  <a:lnTo>
                    <a:pt x="167" y="62"/>
                  </a:lnTo>
                  <a:lnTo>
                    <a:pt x="177" y="60"/>
                  </a:lnTo>
                  <a:lnTo>
                    <a:pt x="187" y="55"/>
                  </a:lnTo>
                  <a:lnTo>
                    <a:pt x="194" y="52"/>
                  </a:lnTo>
                  <a:lnTo>
                    <a:pt x="201" y="48"/>
                  </a:lnTo>
                  <a:lnTo>
                    <a:pt x="206" y="45"/>
                  </a:lnTo>
                  <a:lnTo>
                    <a:pt x="223" y="33"/>
                  </a:lnTo>
                  <a:lnTo>
                    <a:pt x="231" y="29"/>
                  </a:lnTo>
                  <a:lnTo>
                    <a:pt x="238" y="26"/>
                  </a:lnTo>
                  <a:lnTo>
                    <a:pt x="248" y="20"/>
                  </a:lnTo>
                  <a:lnTo>
                    <a:pt x="259" y="14"/>
                  </a:lnTo>
                  <a:lnTo>
                    <a:pt x="271" y="9"/>
                  </a:lnTo>
                  <a:lnTo>
                    <a:pt x="281" y="5"/>
                  </a:lnTo>
                  <a:lnTo>
                    <a:pt x="288" y="3"/>
                  </a:lnTo>
                  <a:lnTo>
                    <a:pt x="295" y="1"/>
                  </a:lnTo>
                  <a:lnTo>
                    <a:pt x="304" y="0"/>
                  </a:lnTo>
                  <a:lnTo>
                    <a:pt x="313" y="0"/>
                  </a:lnTo>
                  <a:lnTo>
                    <a:pt x="322" y="0"/>
                  </a:lnTo>
                  <a:lnTo>
                    <a:pt x="327" y="2"/>
                  </a:lnTo>
                  <a:lnTo>
                    <a:pt x="339" y="3"/>
                  </a:lnTo>
                  <a:lnTo>
                    <a:pt x="344" y="6"/>
                  </a:lnTo>
                  <a:lnTo>
                    <a:pt x="350" y="10"/>
                  </a:lnTo>
                  <a:lnTo>
                    <a:pt x="356" y="14"/>
                  </a:lnTo>
                  <a:lnTo>
                    <a:pt x="359" y="18"/>
                  </a:lnTo>
                  <a:lnTo>
                    <a:pt x="362" y="23"/>
                  </a:lnTo>
                  <a:lnTo>
                    <a:pt x="363" y="26"/>
                  </a:lnTo>
                  <a:lnTo>
                    <a:pt x="363" y="35"/>
                  </a:lnTo>
                  <a:lnTo>
                    <a:pt x="361" y="38"/>
                  </a:lnTo>
                  <a:lnTo>
                    <a:pt x="359" y="42"/>
                  </a:lnTo>
                  <a:lnTo>
                    <a:pt x="358" y="45"/>
                  </a:lnTo>
                  <a:lnTo>
                    <a:pt x="356" y="49"/>
                  </a:lnTo>
                  <a:lnTo>
                    <a:pt x="353" y="54"/>
                  </a:lnTo>
                  <a:lnTo>
                    <a:pt x="350" y="57"/>
                  </a:lnTo>
                  <a:lnTo>
                    <a:pt x="343" y="59"/>
                  </a:lnTo>
                  <a:lnTo>
                    <a:pt x="336" y="62"/>
                  </a:lnTo>
                  <a:lnTo>
                    <a:pt x="332" y="62"/>
                  </a:lnTo>
                  <a:lnTo>
                    <a:pt x="324" y="64"/>
                  </a:lnTo>
                  <a:lnTo>
                    <a:pt x="319" y="64"/>
                  </a:lnTo>
                  <a:lnTo>
                    <a:pt x="316" y="64"/>
                  </a:lnTo>
                  <a:lnTo>
                    <a:pt x="313" y="65"/>
                  </a:lnTo>
                  <a:lnTo>
                    <a:pt x="309" y="68"/>
                  </a:lnTo>
                  <a:lnTo>
                    <a:pt x="305" y="72"/>
                  </a:lnTo>
                  <a:lnTo>
                    <a:pt x="302" y="76"/>
                  </a:lnTo>
                  <a:lnTo>
                    <a:pt x="297" y="81"/>
                  </a:lnTo>
                  <a:lnTo>
                    <a:pt x="295" y="84"/>
                  </a:lnTo>
                  <a:lnTo>
                    <a:pt x="291" y="88"/>
                  </a:lnTo>
                  <a:lnTo>
                    <a:pt x="288" y="92"/>
                  </a:lnTo>
                  <a:lnTo>
                    <a:pt x="285" y="96"/>
                  </a:lnTo>
                  <a:lnTo>
                    <a:pt x="275" y="99"/>
                  </a:lnTo>
                  <a:lnTo>
                    <a:pt x="265" y="102"/>
                  </a:lnTo>
                  <a:lnTo>
                    <a:pt x="259" y="104"/>
                  </a:lnTo>
                  <a:lnTo>
                    <a:pt x="252" y="107"/>
                  </a:lnTo>
                  <a:lnTo>
                    <a:pt x="242" y="111"/>
                  </a:lnTo>
                  <a:lnTo>
                    <a:pt x="235" y="113"/>
                  </a:lnTo>
                  <a:lnTo>
                    <a:pt x="221" y="115"/>
                  </a:lnTo>
                  <a:lnTo>
                    <a:pt x="125" y="131"/>
                  </a:lnTo>
                  <a:lnTo>
                    <a:pt x="22" y="158"/>
                  </a:lnTo>
                  <a:lnTo>
                    <a:pt x="17" y="158"/>
                  </a:lnTo>
                  <a:lnTo>
                    <a:pt x="10" y="160"/>
                  </a:lnTo>
                  <a:lnTo>
                    <a:pt x="0" y="161"/>
                  </a:lnTo>
                  <a:lnTo>
                    <a:pt x="3" y="115"/>
                  </a:lnTo>
                  <a:lnTo>
                    <a:pt x="53" y="104"/>
                  </a:lnTo>
                  <a:lnTo>
                    <a:pt x="98" y="95"/>
                  </a:lnTo>
                  <a:lnTo>
                    <a:pt x="154" y="81"/>
                  </a:lnTo>
                </a:path>
              </a:pathLst>
            </a:custGeom>
            <a:solidFill>
              <a:schemeClr val="bg2"/>
            </a:solidFill>
            <a:ln w="12700" cap="rnd" cmpd="sng">
              <a:solidFill>
                <a:schemeClr val="tx1"/>
              </a:solidFill>
              <a:prstDash val="solid"/>
              <a:round/>
              <a:headEnd type="none" w="sm" len="sm"/>
              <a:tailEnd type="none" w="sm" len="sm"/>
            </a:ln>
          </p:spPr>
          <p:txBody>
            <a:bodyPr/>
            <a:lstStyle/>
            <a:p>
              <a:endParaRPr lang="en-US"/>
            </a:p>
          </p:txBody>
        </p:sp>
        <p:sp>
          <p:nvSpPr>
            <p:cNvPr id="5105" name="Freeform 549"/>
            <p:cNvSpPr>
              <a:spLocks/>
            </p:cNvSpPr>
            <p:nvPr/>
          </p:nvSpPr>
          <p:spPr bwMode="auto">
            <a:xfrm>
              <a:off x="1267" y="1657"/>
              <a:ext cx="69" cy="82"/>
            </a:xfrm>
            <a:custGeom>
              <a:avLst/>
              <a:gdLst>
                <a:gd name="T0" fmla="*/ 0 w 69"/>
                <a:gd name="T1" fmla="*/ 81 h 82"/>
                <a:gd name="T2" fmla="*/ 38 w 69"/>
                <a:gd name="T3" fmla="*/ 2 h 82"/>
                <a:gd name="T4" fmla="*/ 68 w 69"/>
                <a:gd name="T5" fmla="*/ 0 h 82"/>
                <a:gd name="T6" fmla="*/ 55 w 69"/>
                <a:gd name="T7" fmla="*/ 74 h 82"/>
                <a:gd name="T8" fmla="*/ 0 w 69"/>
                <a:gd name="T9" fmla="*/ 81 h 82"/>
                <a:gd name="T10" fmla="*/ 0 60000 65536"/>
                <a:gd name="T11" fmla="*/ 0 60000 65536"/>
                <a:gd name="T12" fmla="*/ 0 60000 65536"/>
                <a:gd name="T13" fmla="*/ 0 60000 65536"/>
                <a:gd name="T14" fmla="*/ 0 60000 65536"/>
                <a:gd name="T15" fmla="*/ 0 w 69"/>
                <a:gd name="T16" fmla="*/ 0 h 82"/>
                <a:gd name="T17" fmla="*/ 69 w 69"/>
                <a:gd name="T18" fmla="*/ 82 h 82"/>
              </a:gdLst>
              <a:ahLst/>
              <a:cxnLst>
                <a:cxn ang="T10">
                  <a:pos x="T0" y="T1"/>
                </a:cxn>
                <a:cxn ang="T11">
                  <a:pos x="T2" y="T3"/>
                </a:cxn>
                <a:cxn ang="T12">
                  <a:pos x="T4" y="T5"/>
                </a:cxn>
                <a:cxn ang="T13">
                  <a:pos x="T6" y="T7"/>
                </a:cxn>
                <a:cxn ang="T14">
                  <a:pos x="T8" y="T9"/>
                </a:cxn>
              </a:cxnLst>
              <a:rect l="T15" t="T16" r="T17" b="T18"/>
              <a:pathLst>
                <a:path w="69" h="82">
                  <a:moveTo>
                    <a:pt x="0" y="81"/>
                  </a:moveTo>
                  <a:lnTo>
                    <a:pt x="38" y="2"/>
                  </a:lnTo>
                  <a:lnTo>
                    <a:pt x="68" y="0"/>
                  </a:lnTo>
                  <a:lnTo>
                    <a:pt x="55" y="74"/>
                  </a:lnTo>
                  <a:lnTo>
                    <a:pt x="0" y="81"/>
                  </a:lnTo>
                </a:path>
              </a:pathLst>
            </a:custGeom>
            <a:solidFill>
              <a:schemeClr val="bg2"/>
            </a:solidFill>
            <a:ln w="12700" cap="rnd" cmpd="sng">
              <a:solidFill>
                <a:schemeClr val="tx1"/>
              </a:solidFill>
              <a:prstDash val="solid"/>
              <a:round/>
              <a:headEnd type="none" w="sm" len="sm"/>
              <a:tailEnd type="none" w="sm" len="sm"/>
            </a:ln>
          </p:spPr>
          <p:txBody>
            <a:bodyPr/>
            <a:lstStyle/>
            <a:p>
              <a:endParaRPr lang="en-US"/>
            </a:p>
          </p:txBody>
        </p:sp>
        <p:sp>
          <p:nvSpPr>
            <p:cNvPr id="5106" name="Freeform 550"/>
            <p:cNvSpPr>
              <a:spLocks/>
            </p:cNvSpPr>
            <p:nvPr/>
          </p:nvSpPr>
          <p:spPr bwMode="auto">
            <a:xfrm>
              <a:off x="1460" y="1665"/>
              <a:ext cx="262" cy="195"/>
            </a:xfrm>
            <a:custGeom>
              <a:avLst/>
              <a:gdLst>
                <a:gd name="T0" fmla="*/ 0 w 262"/>
                <a:gd name="T1" fmla="*/ 32 h 195"/>
                <a:gd name="T2" fmla="*/ 4 w 262"/>
                <a:gd name="T3" fmla="*/ 31 h 195"/>
                <a:gd name="T4" fmla="*/ 8 w 262"/>
                <a:gd name="T5" fmla="*/ 31 h 195"/>
                <a:gd name="T6" fmla="*/ 12 w 262"/>
                <a:gd name="T7" fmla="*/ 31 h 195"/>
                <a:gd name="T8" fmla="*/ 14 w 262"/>
                <a:gd name="T9" fmla="*/ 31 h 195"/>
                <a:gd name="T10" fmla="*/ 17 w 262"/>
                <a:gd name="T11" fmla="*/ 33 h 195"/>
                <a:gd name="T12" fmla="*/ 237 w 262"/>
                <a:gd name="T13" fmla="*/ 194 h 195"/>
                <a:gd name="T14" fmla="*/ 261 w 262"/>
                <a:gd name="T15" fmla="*/ 171 h 195"/>
                <a:gd name="T16" fmla="*/ 61 w 262"/>
                <a:gd name="T17" fmla="*/ 1 h 195"/>
                <a:gd name="T18" fmla="*/ 58 w 262"/>
                <a:gd name="T19" fmla="*/ 0 h 195"/>
                <a:gd name="T20" fmla="*/ 48 w 262"/>
                <a:gd name="T21" fmla="*/ 0 h 195"/>
                <a:gd name="T22" fmla="*/ 43 w 262"/>
                <a:gd name="T23" fmla="*/ 1 h 195"/>
                <a:gd name="T24" fmla="*/ 35 w 262"/>
                <a:gd name="T25" fmla="*/ 5 h 195"/>
                <a:gd name="T26" fmla="*/ 30 w 262"/>
                <a:gd name="T27" fmla="*/ 9 h 195"/>
                <a:gd name="T28" fmla="*/ 23 w 262"/>
                <a:gd name="T29" fmla="*/ 10 h 195"/>
                <a:gd name="T30" fmla="*/ 17 w 262"/>
                <a:gd name="T31" fmla="*/ 12 h 195"/>
                <a:gd name="T32" fmla="*/ 14 w 262"/>
                <a:gd name="T33" fmla="*/ 17 h 195"/>
                <a:gd name="T34" fmla="*/ 11 w 262"/>
                <a:gd name="T35" fmla="*/ 21 h 195"/>
                <a:gd name="T36" fmla="*/ 8 w 262"/>
                <a:gd name="T37" fmla="*/ 24 h 195"/>
                <a:gd name="T38" fmla="*/ 0 w 262"/>
                <a:gd name="T39" fmla="*/ 32 h 1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2"/>
                <a:gd name="T61" fmla="*/ 0 h 195"/>
                <a:gd name="T62" fmla="*/ 262 w 262"/>
                <a:gd name="T63" fmla="*/ 195 h 19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2" h="195">
                  <a:moveTo>
                    <a:pt x="0" y="32"/>
                  </a:moveTo>
                  <a:lnTo>
                    <a:pt x="4" y="31"/>
                  </a:lnTo>
                  <a:lnTo>
                    <a:pt x="8" y="31"/>
                  </a:lnTo>
                  <a:lnTo>
                    <a:pt x="12" y="31"/>
                  </a:lnTo>
                  <a:lnTo>
                    <a:pt x="14" y="31"/>
                  </a:lnTo>
                  <a:lnTo>
                    <a:pt x="17" y="33"/>
                  </a:lnTo>
                  <a:lnTo>
                    <a:pt x="237" y="194"/>
                  </a:lnTo>
                  <a:lnTo>
                    <a:pt x="261" y="171"/>
                  </a:lnTo>
                  <a:lnTo>
                    <a:pt x="61" y="1"/>
                  </a:lnTo>
                  <a:lnTo>
                    <a:pt x="58" y="0"/>
                  </a:lnTo>
                  <a:lnTo>
                    <a:pt x="48" y="0"/>
                  </a:lnTo>
                  <a:lnTo>
                    <a:pt x="43" y="1"/>
                  </a:lnTo>
                  <a:lnTo>
                    <a:pt x="35" y="5"/>
                  </a:lnTo>
                  <a:lnTo>
                    <a:pt x="30" y="9"/>
                  </a:lnTo>
                  <a:lnTo>
                    <a:pt x="23" y="10"/>
                  </a:lnTo>
                  <a:lnTo>
                    <a:pt x="17" y="12"/>
                  </a:lnTo>
                  <a:lnTo>
                    <a:pt x="14" y="17"/>
                  </a:lnTo>
                  <a:lnTo>
                    <a:pt x="11" y="21"/>
                  </a:lnTo>
                  <a:lnTo>
                    <a:pt x="8" y="24"/>
                  </a:lnTo>
                  <a:lnTo>
                    <a:pt x="0" y="32"/>
                  </a:lnTo>
                </a:path>
              </a:pathLst>
            </a:custGeom>
            <a:solidFill>
              <a:schemeClr val="bg2"/>
            </a:solidFill>
            <a:ln w="12700" cap="rnd" cmpd="sng">
              <a:solidFill>
                <a:schemeClr val="tx1"/>
              </a:solidFill>
              <a:prstDash val="solid"/>
              <a:round/>
              <a:headEnd type="none" w="sm" len="sm"/>
              <a:tailEnd type="none" w="sm" len="sm"/>
            </a:ln>
          </p:spPr>
          <p:txBody>
            <a:bodyPr/>
            <a:lstStyle/>
            <a:p>
              <a:endParaRPr lang="en-US"/>
            </a:p>
          </p:txBody>
        </p:sp>
        <p:sp>
          <p:nvSpPr>
            <p:cNvPr id="5107" name="Oval 551"/>
            <p:cNvSpPr>
              <a:spLocks noChangeArrowheads="1"/>
            </p:cNvSpPr>
            <p:nvPr/>
          </p:nvSpPr>
          <p:spPr bwMode="auto">
            <a:xfrm rot="-2100000">
              <a:off x="1464" y="1616"/>
              <a:ext cx="1" cy="31"/>
            </a:xfrm>
            <a:prstGeom prst="ellipse">
              <a:avLst/>
            </a:prstGeom>
            <a:solidFill>
              <a:schemeClr val="bg2"/>
            </a:solidFill>
            <a:ln w="12700">
              <a:solidFill>
                <a:schemeClr val="tx1"/>
              </a:solidFill>
              <a:round/>
              <a:headEnd/>
              <a:tailEnd/>
            </a:ln>
          </p:spPr>
          <p:txBody>
            <a:bodyPr wrap="none" anchor="ctr"/>
            <a:lstStyle/>
            <a:p>
              <a:endParaRPr lang="en-US"/>
            </a:p>
          </p:txBody>
        </p:sp>
      </p:grpSp>
      <p:sp>
        <p:nvSpPr>
          <p:cNvPr id="4130" name="Oval 552"/>
          <p:cNvSpPr>
            <a:spLocks noChangeArrowheads="1"/>
          </p:cNvSpPr>
          <p:nvPr/>
        </p:nvSpPr>
        <p:spPr bwMode="auto">
          <a:xfrm>
            <a:off x="7621588" y="1363663"/>
            <a:ext cx="914400" cy="914400"/>
          </a:xfrm>
          <a:prstGeom prst="ellipse">
            <a:avLst/>
          </a:prstGeom>
          <a:solidFill>
            <a:schemeClr val="bg1"/>
          </a:solidFill>
          <a:ln w="9525">
            <a:solidFill>
              <a:schemeClr val="tx1"/>
            </a:solidFill>
            <a:round/>
            <a:headEnd/>
            <a:tailEnd/>
          </a:ln>
        </p:spPr>
        <p:txBody>
          <a:bodyPr wrap="none" anchor="ctr"/>
          <a:lstStyle/>
          <a:p>
            <a:r>
              <a:rPr lang="en-US" sz="1200" dirty="0"/>
              <a:t>Joint </a:t>
            </a:r>
          </a:p>
          <a:p>
            <a:r>
              <a:rPr lang="en-US" sz="1200" dirty="0" smtClean="0"/>
              <a:t>Aircraft</a:t>
            </a:r>
            <a:endParaRPr lang="en-US" sz="1200" dirty="0"/>
          </a:p>
        </p:txBody>
      </p:sp>
      <p:sp>
        <p:nvSpPr>
          <p:cNvPr id="4131" name="Freeform 553"/>
          <p:cNvSpPr>
            <a:spLocks/>
          </p:cNvSpPr>
          <p:nvPr/>
        </p:nvSpPr>
        <p:spPr bwMode="auto">
          <a:xfrm flipH="1">
            <a:off x="2524125" y="1833563"/>
            <a:ext cx="42863" cy="2011362"/>
          </a:xfrm>
          <a:custGeom>
            <a:avLst/>
            <a:gdLst>
              <a:gd name="T0" fmla="*/ 594 w 595"/>
              <a:gd name="T1" fmla="*/ 0 h 2587"/>
              <a:gd name="T2" fmla="*/ 133 w 595"/>
              <a:gd name="T3" fmla="*/ 1679 h 2587"/>
              <a:gd name="T4" fmla="*/ 231 w 595"/>
              <a:gd name="T5" fmla="*/ 1652 h 2587"/>
              <a:gd name="T6" fmla="*/ 0 w 595"/>
              <a:gd name="T7" fmla="*/ 2586 h 2587"/>
              <a:gd name="T8" fmla="*/ 0 60000 65536"/>
              <a:gd name="T9" fmla="*/ 0 60000 65536"/>
              <a:gd name="T10" fmla="*/ 0 60000 65536"/>
              <a:gd name="T11" fmla="*/ 0 60000 65536"/>
              <a:gd name="T12" fmla="*/ 0 w 595"/>
              <a:gd name="T13" fmla="*/ 0 h 2587"/>
              <a:gd name="T14" fmla="*/ 595 w 595"/>
              <a:gd name="T15" fmla="*/ 2587 h 2587"/>
            </a:gdLst>
            <a:ahLst/>
            <a:cxnLst>
              <a:cxn ang="T8">
                <a:pos x="T0" y="T1"/>
              </a:cxn>
              <a:cxn ang="T9">
                <a:pos x="T2" y="T3"/>
              </a:cxn>
              <a:cxn ang="T10">
                <a:pos x="T4" y="T5"/>
              </a:cxn>
              <a:cxn ang="T11">
                <a:pos x="T6" y="T7"/>
              </a:cxn>
            </a:cxnLst>
            <a:rect l="T12" t="T13" r="T14" b="T15"/>
            <a:pathLst>
              <a:path w="595" h="2587">
                <a:moveTo>
                  <a:pt x="594" y="0"/>
                </a:moveTo>
                <a:lnTo>
                  <a:pt x="133" y="1679"/>
                </a:lnTo>
                <a:lnTo>
                  <a:pt x="231" y="1652"/>
                </a:lnTo>
                <a:lnTo>
                  <a:pt x="0" y="2586"/>
                </a:lnTo>
              </a:path>
            </a:pathLst>
          </a:custGeom>
          <a:solidFill>
            <a:schemeClr val="tx1">
              <a:alpha val="50195"/>
            </a:schemeClr>
          </a:solidFill>
          <a:ln w="12700" cap="rnd" cmpd="sng">
            <a:solidFill>
              <a:schemeClr val="tx1"/>
            </a:solidFill>
            <a:prstDash val="solid"/>
            <a:round/>
            <a:headEnd type="triangle" w="med" len="med"/>
            <a:tailEnd type="triangle" w="med" len="med"/>
          </a:ln>
        </p:spPr>
        <p:txBody>
          <a:bodyPr/>
          <a:lstStyle/>
          <a:p>
            <a:endParaRPr lang="en-US"/>
          </a:p>
        </p:txBody>
      </p:sp>
      <p:sp>
        <p:nvSpPr>
          <p:cNvPr id="4132" name="Oval 554"/>
          <p:cNvSpPr>
            <a:spLocks noChangeArrowheads="1"/>
          </p:cNvSpPr>
          <p:nvPr/>
        </p:nvSpPr>
        <p:spPr bwMode="auto">
          <a:xfrm>
            <a:off x="1292225" y="4754563"/>
            <a:ext cx="2816225" cy="2046287"/>
          </a:xfrm>
          <a:prstGeom prst="ellipse">
            <a:avLst/>
          </a:prstGeom>
          <a:solidFill>
            <a:srgbClr val="C3EAFF">
              <a:alpha val="50195"/>
            </a:srgbClr>
          </a:solidFill>
          <a:ln w="9525">
            <a:solidFill>
              <a:schemeClr val="tx1"/>
            </a:solidFill>
            <a:round/>
            <a:headEnd/>
            <a:tailEnd/>
          </a:ln>
        </p:spPr>
        <p:txBody>
          <a:bodyPr wrap="none" anchor="ctr"/>
          <a:lstStyle/>
          <a:p>
            <a:endParaRPr lang="en-US"/>
          </a:p>
        </p:txBody>
      </p:sp>
      <p:sp>
        <p:nvSpPr>
          <p:cNvPr id="4133" name="Freeform 555"/>
          <p:cNvSpPr>
            <a:spLocks/>
          </p:cNvSpPr>
          <p:nvPr/>
        </p:nvSpPr>
        <p:spPr bwMode="auto">
          <a:xfrm flipV="1">
            <a:off x="1119188" y="4333875"/>
            <a:ext cx="404812" cy="852488"/>
          </a:xfrm>
          <a:custGeom>
            <a:avLst/>
            <a:gdLst>
              <a:gd name="T0" fmla="*/ 594 w 595"/>
              <a:gd name="T1" fmla="*/ 0 h 2587"/>
              <a:gd name="T2" fmla="*/ 133 w 595"/>
              <a:gd name="T3" fmla="*/ 1679 h 2587"/>
              <a:gd name="T4" fmla="*/ 231 w 595"/>
              <a:gd name="T5" fmla="*/ 1652 h 2587"/>
              <a:gd name="T6" fmla="*/ 0 w 595"/>
              <a:gd name="T7" fmla="*/ 2586 h 2587"/>
              <a:gd name="T8" fmla="*/ 0 60000 65536"/>
              <a:gd name="T9" fmla="*/ 0 60000 65536"/>
              <a:gd name="T10" fmla="*/ 0 60000 65536"/>
              <a:gd name="T11" fmla="*/ 0 60000 65536"/>
              <a:gd name="T12" fmla="*/ 0 w 595"/>
              <a:gd name="T13" fmla="*/ 0 h 2587"/>
              <a:gd name="T14" fmla="*/ 595 w 595"/>
              <a:gd name="T15" fmla="*/ 2587 h 2587"/>
            </a:gdLst>
            <a:ahLst/>
            <a:cxnLst>
              <a:cxn ang="T8">
                <a:pos x="T0" y="T1"/>
              </a:cxn>
              <a:cxn ang="T9">
                <a:pos x="T2" y="T3"/>
              </a:cxn>
              <a:cxn ang="T10">
                <a:pos x="T4" y="T5"/>
              </a:cxn>
              <a:cxn ang="T11">
                <a:pos x="T6" y="T7"/>
              </a:cxn>
            </a:cxnLst>
            <a:rect l="T12" t="T13" r="T14" b="T15"/>
            <a:pathLst>
              <a:path w="595" h="2587">
                <a:moveTo>
                  <a:pt x="594" y="0"/>
                </a:moveTo>
                <a:lnTo>
                  <a:pt x="133" y="1679"/>
                </a:lnTo>
                <a:lnTo>
                  <a:pt x="231" y="1652"/>
                </a:lnTo>
                <a:lnTo>
                  <a:pt x="0" y="2586"/>
                </a:lnTo>
              </a:path>
            </a:pathLst>
          </a:custGeom>
          <a:solidFill>
            <a:schemeClr val="tx1">
              <a:alpha val="50195"/>
            </a:schemeClr>
          </a:solidFill>
          <a:ln w="12700" cap="rnd" cmpd="sng">
            <a:solidFill>
              <a:schemeClr val="tx1"/>
            </a:solidFill>
            <a:prstDash val="solid"/>
            <a:round/>
            <a:headEnd type="triangle" w="med" len="med"/>
            <a:tailEnd type="triangle" w="med" len="med"/>
          </a:ln>
        </p:spPr>
        <p:txBody>
          <a:bodyPr/>
          <a:lstStyle/>
          <a:p>
            <a:endParaRPr lang="en-US"/>
          </a:p>
        </p:txBody>
      </p:sp>
      <p:sp>
        <p:nvSpPr>
          <p:cNvPr id="4134" name="Rectangle 556"/>
          <p:cNvSpPr>
            <a:spLocks noChangeArrowheads="1"/>
          </p:cNvSpPr>
          <p:nvPr/>
        </p:nvSpPr>
        <p:spPr bwMode="auto">
          <a:xfrm>
            <a:off x="5226050" y="1076325"/>
            <a:ext cx="1447800" cy="333375"/>
          </a:xfrm>
          <a:prstGeom prst="rect">
            <a:avLst/>
          </a:prstGeom>
          <a:noFill/>
          <a:ln w="12700">
            <a:noFill/>
            <a:miter lim="800000"/>
            <a:headEnd/>
            <a:tailEnd/>
          </a:ln>
        </p:spPr>
        <p:txBody>
          <a:bodyPr lIns="90488" tIns="44450" rIns="90488" bIns="44450">
            <a:spAutoFit/>
          </a:bodyPr>
          <a:lstStyle/>
          <a:p>
            <a:pPr>
              <a:spcBef>
                <a:spcPct val="50000"/>
              </a:spcBef>
            </a:pPr>
            <a:r>
              <a:rPr lang="en-US" sz="1600">
                <a:latin typeface="Times" pitchFamily="18" charset="0"/>
              </a:rPr>
              <a:t>GPS</a:t>
            </a:r>
          </a:p>
        </p:txBody>
      </p:sp>
      <p:sp>
        <p:nvSpPr>
          <p:cNvPr id="4135" name="Rectangle 557">
            <a:hlinkClick r:id="rId5" action="ppaction://hlinksldjump"/>
          </p:cNvPr>
          <p:cNvSpPr>
            <a:spLocks noChangeArrowheads="1"/>
          </p:cNvSpPr>
          <p:nvPr/>
        </p:nvSpPr>
        <p:spPr bwMode="auto">
          <a:xfrm>
            <a:off x="2063750" y="4989513"/>
            <a:ext cx="1447800" cy="333375"/>
          </a:xfrm>
          <a:prstGeom prst="rect">
            <a:avLst/>
          </a:prstGeom>
          <a:noFill/>
          <a:ln w="12700">
            <a:noFill/>
            <a:miter lim="800000"/>
            <a:headEnd/>
            <a:tailEnd/>
          </a:ln>
        </p:spPr>
        <p:txBody>
          <a:bodyPr lIns="90488" tIns="44450" rIns="90488" bIns="44450">
            <a:spAutoFit/>
          </a:bodyPr>
          <a:lstStyle/>
          <a:p>
            <a:pPr>
              <a:spcBef>
                <a:spcPct val="50000"/>
              </a:spcBef>
            </a:pPr>
            <a:r>
              <a:rPr lang="en-US" sz="1600" dirty="0">
                <a:latin typeface="Times" pitchFamily="18" charset="0"/>
              </a:rPr>
              <a:t>DCGS-N</a:t>
            </a:r>
          </a:p>
        </p:txBody>
      </p:sp>
      <p:sp>
        <p:nvSpPr>
          <p:cNvPr id="4136" name="Rectangle 558"/>
          <p:cNvSpPr>
            <a:spLocks noChangeArrowheads="1"/>
          </p:cNvSpPr>
          <p:nvPr/>
        </p:nvSpPr>
        <p:spPr bwMode="auto">
          <a:xfrm>
            <a:off x="1841500" y="1193800"/>
            <a:ext cx="1447800" cy="333375"/>
          </a:xfrm>
          <a:prstGeom prst="rect">
            <a:avLst/>
          </a:prstGeom>
          <a:noFill/>
          <a:ln w="12700">
            <a:noFill/>
            <a:miter lim="800000"/>
            <a:headEnd/>
            <a:tailEnd/>
          </a:ln>
        </p:spPr>
        <p:txBody>
          <a:bodyPr lIns="90488" tIns="44450" rIns="90488" bIns="44450">
            <a:spAutoFit/>
          </a:bodyPr>
          <a:lstStyle/>
          <a:p>
            <a:pPr>
              <a:spcBef>
                <a:spcPct val="50000"/>
              </a:spcBef>
            </a:pPr>
            <a:r>
              <a:rPr lang="en-US" sz="1600">
                <a:latin typeface="Times" pitchFamily="18" charset="0"/>
              </a:rPr>
              <a:t>TCA</a:t>
            </a:r>
          </a:p>
        </p:txBody>
      </p:sp>
      <p:grpSp>
        <p:nvGrpSpPr>
          <p:cNvPr id="4137" name="Group 559"/>
          <p:cNvGrpSpPr>
            <a:grpSpLocks/>
          </p:cNvGrpSpPr>
          <p:nvPr/>
        </p:nvGrpSpPr>
        <p:grpSpPr bwMode="auto">
          <a:xfrm>
            <a:off x="3917950" y="3259138"/>
            <a:ext cx="1023938" cy="488950"/>
            <a:chOff x="3611" y="2900"/>
            <a:chExt cx="901" cy="407"/>
          </a:xfrm>
        </p:grpSpPr>
        <p:sp>
          <p:nvSpPr>
            <p:cNvPr id="5076" name="Freeform 560"/>
            <p:cNvSpPr>
              <a:spLocks/>
            </p:cNvSpPr>
            <p:nvPr/>
          </p:nvSpPr>
          <p:spPr bwMode="auto">
            <a:xfrm>
              <a:off x="4277" y="3038"/>
              <a:ext cx="235" cy="120"/>
            </a:xfrm>
            <a:custGeom>
              <a:avLst/>
              <a:gdLst>
                <a:gd name="T0" fmla="*/ 1567 w 4241"/>
                <a:gd name="T1" fmla="*/ 2286 h 2286"/>
                <a:gd name="T2" fmla="*/ 4241 w 4241"/>
                <a:gd name="T3" fmla="*/ 470 h 2286"/>
                <a:gd name="T4" fmla="*/ 3693 w 4241"/>
                <a:gd name="T5" fmla="*/ 0 h 2286"/>
                <a:gd name="T6" fmla="*/ 0 w 4241"/>
                <a:gd name="T7" fmla="*/ 1646 h 2286"/>
                <a:gd name="T8" fmla="*/ 1567 w 4241"/>
                <a:gd name="T9" fmla="*/ 2286 h 2286"/>
                <a:gd name="T10" fmla="*/ 0 60000 65536"/>
                <a:gd name="T11" fmla="*/ 0 60000 65536"/>
                <a:gd name="T12" fmla="*/ 0 60000 65536"/>
                <a:gd name="T13" fmla="*/ 0 60000 65536"/>
                <a:gd name="T14" fmla="*/ 0 60000 65536"/>
                <a:gd name="T15" fmla="*/ 0 w 4241"/>
                <a:gd name="T16" fmla="*/ 0 h 2286"/>
                <a:gd name="T17" fmla="*/ 4241 w 4241"/>
                <a:gd name="T18" fmla="*/ 2286 h 2286"/>
              </a:gdLst>
              <a:ahLst/>
              <a:cxnLst>
                <a:cxn ang="T10">
                  <a:pos x="T0" y="T1"/>
                </a:cxn>
                <a:cxn ang="T11">
                  <a:pos x="T2" y="T3"/>
                </a:cxn>
                <a:cxn ang="T12">
                  <a:pos x="T4" y="T5"/>
                </a:cxn>
                <a:cxn ang="T13">
                  <a:pos x="T6" y="T7"/>
                </a:cxn>
                <a:cxn ang="T14">
                  <a:pos x="T8" y="T9"/>
                </a:cxn>
              </a:cxnLst>
              <a:rect l="T15" t="T16" r="T17" b="T18"/>
              <a:pathLst>
                <a:path w="4241" h="2286">
                  <a:moveTo>
                    <a:pt x="1567" y="2286"/>
                  </a:moveTo>
                  <a:lnTo>
                    <a:pt x="4241" y="470"/>
                  </a:lnTo>
                  <a:lnTo>
                    <a:pt x="3693" y="0"/>
                  </a:lnTo>
                  <a:lnTo>
                    <a:pt x="0" y="1646"/>
                  </a:lnTo>
                  <a:lnTo>
                    <a:pt x="1567" y="2286"/>
                  </a:lnTo>
                  <a:close/>
                </a:path>
              </a:pathLst>
            </a:custGeom>
            <a:solidFill>
              <a:srgbClr val="E7E7E8"/>
            </a:solidFill>
            <a:ln w="9525">
              <a:noFill/>
              <a:round/>
              <a:headEnd/>
              <a:tailEnd/>
            </a:ln>
          </p:spPr>
          <p:txBody>
            <a:bodyPr/>
            <a:lstStyle/>
            <a:p>
              <a:endParaRPr lang="en-US"/>
            </a:p>
          </p:txBody>
        </p:sp>
        <p:sp>
          <p:nvSpPr>
            <p:cNvPr id="5077" name="Freeform 561"/>
            <p:cNvSpPr>
              <a:spLocks/>
            </p:cNvSpPr>
            <p:nvPr/>
          </p:nvSpPr>
          <p:spPr bwMode="auto">
            <a:xfrm>
              <a:off x="4277" y="3038"/>
              <a:ext cx="235" cy="120"/>
            </a:xfrm>
            <a:custGeom>
              <a:avLst/>
              <a:gdLst>
                <a:gd name="T0" fmla="*/ 1567 w 4241"/>
                <a:gd name="T1" fmla="*/ 2286 h 2286"/>
                <a:gd name="T2" fmla="*/ 4241 w 4241"/>
                <a:gd name="T3" fmla="*/ 470 h 2286"/>
                <a:gd name="T4" fmla="*/ 3693 w 4241"/>
                <a:gd name="T5" fmla="*/ 0 h 2286"/>
                <a:gd name="T6" fmla="*/ 0 w 4241"/>
                <a:gd name="T7" fmla="*/ 1646 h 2286"/>
                <a:gd name="T8" fmla="*/ 1567 w 4241"/>
                <a:gd name="T9" fmla="*/ 2286 h 2286"/>
                <a:gd name="T10" fmla="*/ 0 60000 65536"/>
                <a:gd name="T11" fmla="*/ 0 60000 65536"/>
                <a:gd name="T12" fmla="*/ 0 60000 65536"/>
                <a:gd name="T13" fmla="*/ 0 60000 65536"/>
                <a:gd name="T14" fmla="*/ 0 60000 65536"/>
                <a:gd name="T15" fmla="*/ 0 w 4241"/>
                <a:gd name="T16" fmla="*/ 0 h 2286"/>
                <a:gd name="T17" fmla="*/ 4241 w 4241"/>
                <a:gd name="T18" fmla="*/ 2286 h 2286"/>
              </a:gdLst>
              <a:ahLst/>
              <a:cxnLst>
                <a:cxn ang="T10">
                  <a:pos x="T0" y="T1"/>
                </a:cxn>
                <a:cxn ang="T11">
                  <a:pos x="T2" y="T3"/>
                </a:cxn>
                <a:cxn ang="T12">
                  <a:pos x="T4" y="T5"/>
                </a:cxn>
                <a:cxn ang="T13">
                  <a:pos x="T6" y="T7"/>
                </a:cxn>
                <a:cxn ang="T14">
                  <a:pos x="T8" y="T9"/>
                </a:cxn>
              </a:cxnLst>
              <a:rect l="T15" t="T16" r="T17" b="T18"/>
              <a:pathLst>
                <a:path w="4241" h="2286">
                  <a:moveTo>
                    <a:pt x="1567" y="2286"/>
                  </a:moveTo>
                  <a:lnTo>
                    <a:pt x="4241" y="470"/>
                  </a:lnTo>
                  <a:lnTo>
                    <a:pt x="3693" y="0"/>
                  </a:lnTo>
                  <a:lnTo>
                    <a:pt x="0" y="1646"/>
                  </a:lnTo>
                  <a:lnTo>
                    <a:pt x="1567" y="2286"/>
                  </a:lnTo>
                </a:path>
              </a:pathLst>
            </a:custGeom>
            <a:noFill/>
            <a:ln w="0">
              <a:solidFill>
                <a:srgbClr val="242729"/>
              </a:solidFill>
              <a:prstDash val="solid"/>
              <a:round/>
              <a:headEnd/>
              <a:tailEnd/>
            </a:ln>
          </p:spPr>
          <p:txBody>
            <a:bodyPr/>
            <a:lstStyle/>
            <a:p>
              <a:endParaRPr lang="en-US"/>
            </a:p>
          </p:txBody>
        </p:sp>
        <p:sp>
          <p:nvSpPr>
            <p:cNvPr id="5078" name="Freeform 562"/>
            <p:cNvSpPr>
              <a:spLocks/>
            </p:cNvSpPr>
            <p:nvPr/>
          </p:nvSpPr>
          <p:spPr bwMode="auto">
            <a:xfrm>
              <a:off x="3642" y="3040"/>
              <a:ext cx="834" cy="267"/>
            </a:xfrm>
            <a:custGeom>
              <a:avLst/>
              <a:gdLst>
                <a:gd name="T0" fmla="*/ 10976 w 15011"/>
                <a:gd name="T1" fmla="*/ 3658 h 5069"/>
                <a:gd name="T2" fmla="*/ 11433 w 15011"/>
                <a:gd name="T3" fmla="*/ 3919 h 5069"/>
                <a:gd name="T4" fmla="*/ 11879 w 15011"/>
                <a:gd name="T5" fmla="*/ 4194 h 5069"/>
                <a:gd name="T6" fmla="*/ 12325 w 15011"/>
                <a:gd name="T7" fmla="*/ 4468 h 5069"/>
                <a:gd name="T8" fmla="*/ 12885 w 15011"/>
                <a:gd name="T9" fmla="*/ 4729 h 5069"/>
                <a:gd name="T10" fmla="*/ 13496 w 15011"/>
                <a:gd name="T11" fmla="*/ 4939 h 5069"/>
                <a:gd name="T12" fmla="*/ 14146 w 15011"/>
                <a:gd name="T13" fmla="*/ 5056 h 5069"/>
                <a:gd name="T14" fmla="*/ 14476 w 15011"/>
                <a:gd name="T15" fmla="*/ 5069 h 5069"/>
                <a:gd name="T16" fmla="*/ 14807 w 15011"/>
                <a:gd name="T17" fmla="*/ 5030 h 5069"/>
                <a:gd name="T18" fmla="*/ 14986 w 15011"/>
                <a:gd name="T19" fmla="*/ 4861 h 5069"/>
                <a:gd name="T20" fmla="*/ 14859 w 15011"/>
                <a:gd name="T21" fmla="*/ 4455 h 5069"/>
                <a:gd name="T22" fmla="*/ 14502 w 15011"/>
                <a:gd name="T23" fmla="*/ 3658 h 5069"/>
                <a:gd name="T24" fmla="*/ 14210 w 15011"/>
                <a:gd name="T25" fmla="*/ 3123 h 5069"/>
                <a:gd name="T26" fmla="*/ 13992 w 15011"/>
                <a:gd name="T27" fmla="*/ 2809 h 5069"/>
                <a:gd name="T28" fmla="*/ 13751 w 15011"/>
                <a:gd name="T29" fmla="*/ 2574 h 5069"/>
                <a:gd name="T30" fmla="*/ 13407 w 15011"/>
                <a:gd name="T31" fmla="*/ 2365 h 5069"/>
                <a:gd name="T32" fmla="*/ 12961 w 15011"/>
                <a:gd name="T33" fmla="*/ 2195 h 5069"/>
                <a:gd name="T34" fmla="*/ 11497 w 15011"/>
                <a:gd name="T35" fmla="*/ 1607 h 5069"/>
                <a:gd name="T36" fmla="*/ 8849 w 15011"/>
                <a:gd name="T37" fmla="*/ 614 h 5069"/>
                <a:gd name="T38" fmla="*/ 7410 w 15011"/>
                <a:gd name="T39" fmla="*/ 131 h 5069"/>
                <a:gd name="T40" fmla="*/ 6557 w 15011"/>
                <a:gd name="T41" fmla="*/ 393 h 5069"/>
                <a:gd name="T42" fmla="*/ 6480 w 15011"/>
                <a:gd name="T43" fmla="*/ 641 h 5069"/>
                <a:gd name="T44" fmla="*/ 6455 w 15011"/>
                <a:gd name="T45" fmla="*/ 888 h 5069"/>
                <a:gd name="T46" fmla="*/ 6468 w 15011"/>
                <a:gd name="T47" fmla="*/ 1111 h 5069"/>
                <a:gd name="T48" fmla="*/ 6544 w 15011"/>
                <a:gd name="T49" fmla="*/ 1307 h 5069"/>
                <a:gd name="T50" fmla="*/ 6684 w 15011"/>
                <a:gd name="T51" fmla="*/ 1451 h 5069"/>
                <a:gd name="T52" fmla="*/ 6875 w 15011"/>
                <a:gd name="T53" fmla="*/ 1555 h 5069"/>
                <a:gd name="T54" fmla="*/ 7270 w 15011"/>
                <a:gd name="T55" fmla="*/ 1764 h 5069"/>
                <a:gd name="T56" fmla="*/ 7690 w 15011"/>
                <a:gd name="T57" fmla="*/ 1973 h 5069"/>
                <a:gd name="T58" fmla="*/ 7843 w 15011"/>
                <a:gd name="T59" fmla="*/ 2091 h 5069"/>
                <a:gd name="T60" fmla="*/ 7958 w 15011"/>
                <a:gd name="T61" fmla="*/ 2261 h 5069"/>
                <a:gd name="T62" fmla="*/ 8022 w 15011"/>
                <a:gd name="T63" fmla="*/ 2417 h 5069"/>
                <a:gd name="T64" fmla="*/ 8034 w 15011"/>
                <a:gd name="T65" fmla="*/ 2534 h 5069"/>
                <a:gd name="T66" fmla="*/ 7970 w 15011"/>
                <a:gd name="T67" fmla="*/ 2600 h 5069"/>
                <a:gd name="T68" fmla="*/ 5449 w 15011"/>
                <a:gd name="T69" fmla="*/ 2939 h 5069"/>
                <a:gd name="T70" fmla="*/ 1350 w 15011"/>
                <a:gd name="T71" fmla="*/ 3436 h 5069"/>
                <a:gd name="T72" fmla="*/ 140 w 15011"/>
                <a:gd name="T73" fmla="*/ 3566 h 5069"/>
                <a:gd name="T74" fmla="*/ 191 w 15011"/>
                <a:gd name="T75" fmla="*/ 3802 h 5069"/>
                <a:gd name="T76" fmla="*/ 356 w 15011"/>
                <a:gd name="T77" fmla="*/ 3997 h 5069"/>
                <a:gd name="T78" fmla="*/ 395 w 15011"/>
                <a:gd name="T79" fmla="*/ 4050 h 5069"/>
                <a:gd name="T80" fmla="*/ 1680 w 15011"/>
                <a:gd name="T81" fmla="*/ 3997 h 5069"/>
                <a:gd name="T82" fmla="*/ 5743 w 15011"/>
                <a:gd name="T83" fmla="*/ 3776 h 5069"/>
                <a:gd name="T84" fmla="*/ 10134 w 15011"/>
                <a:gd name="T85" fmla="*/ 3514 h 50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011"/>
                <a:gd name="T130" fmla="*/ 0 h 5069"/>
                <a:gd name="T131" fmla="*/ 15011 w 15011"/>
                <a:gd name="T132" fmla="*/ 5069 h 506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011" h="5069">
                  <a:moveTo>
                    <a:pt x="10657" y="3488"/>
                  </a:moveTo>
                  <a:lnTo>
                    <a:pt x="10822" y="3580"/>
                  </a:lnTo>
                  <a:lnTo>
                    <a:pt x="10976" y="3658"/>
                  </a:lnTo>
                  <a:lnTo>
                    <a:pt x="11128" y="3750"/>
                  </a:lnTo>
                  <a:lnTo>
                    <a:pt x="11281" y="3841"/>
                  </a:lnTo>
                  <a:lnTo>
                    <a:pt x="11433" y="3919"/>
                  </a:lnTo>
                  <a:lnTo>
                    <a:pt x="11586" y="4011"/>
                  </a:lnTo>
                  <a:lnTo>
                    <a:pt x="11726" y="4103"/>
                  </a:lnTo>
                  <a:lnTo>
                    <a:pt x="11879" y="4194"/>
                  </a:lnTo>
                  <a:lnTo>
                    <a:pt x="12032" y="4272"/>
                  </a:lnTo>
                  <a:lnTo>
                    <a:pt x="12172" y="4376"/>
                  </a:lnTo>
                  <a:lnTo>
                    <a:pt x="12325" y="4468"/>
                  </a:lnTo>
                  <a:lnTo>
                    <a:pt x="12503" y="4560"/>
                  </a:lnTo>
                  <a:lnTo>
                    <a:pt x="12694" y="4651"/>
                  </a:lnTo>
                  <a:lnTo>
                    <a:pt x="12885" y="4729"/>
                  </a:lnTo>
                  <a:lnTo>
                    <a:pt x="13088" y="4807"/>
                  </a:lnTo>
                  <a:lnTo>
                    <a:pt x="13292" y="4887"/>
                  </a:lnTo>
                  <a:lnTo>
                    <a:pt x="13496" y="4939"/>
                  </a:lnTo>
                  <a:lnTo>
                    <a:pt x="13712" y="4991"/>
                  </a:lnTo>
                  <a:lnTo>
                    <a:pt x="13930" y="5030"/>
                  </a:lnTo>
                  <a:lnTo>
                    <a:pt x="14146" y="5056"/>
                  </a:lnTo>
                  <a:lnTo>
                    <a:pt x="14260" y="5069"/>
                  </a:lnTo>
                  <a:lnTo>
                    <a:pt x="14375" y="5069"/>
                  </a:lnTo>
                  <a:lnTo>
                    <a:pt x="14476" y="5069"/>
                  </a:lnTo>
                  <a:lnTo>
                    <a:pt x="14579" y="5056"/>
                  </a:lnTo>
                  <a:lnTo>
                    <a:pt x="14693" y="5043"/>
                  </a:lnTo>
                  <a:lnTo>
                    <a:pt x="14807" y="5030"/>
                  </a:lnTo>
                  <a:lnTo>
                    <a:pt x="14910" y="5004"/>
                  </a:lnTo>
                  <a:lnTo>
                    <a:pt x="15011" y="4991"/>
                  </a:lnTo>
                  <a:lnTo>
                    <a:pt x="14986" y="4861"/>
                  </a:lnTo>
                  <a:lnTo>
                    <a:pt x="14947" y="4729"/>
                  </a:lnTo>
                  <a:lnTo>
                    <a:pt x="14910" y="4586"/>
                  </a:lnTo>
                  <a:lnTo>
                    <a:pt x="14859" y="4455"/>
                  </a:lnTo>
                  <a:lnTo>
                    <a:pt x="14744" y="4181"/>
                  </a:lnTo>
                  <a:lnTo>
                    <a:pt x="14630" y="3919"/>
                  </a:lnTo>
                  <a:lnTo>
                    <a:pt x="14502" y="3658"/>
                  </a:lnTo>
                  <a:lnTo>
                    <a:pt x="14387" y="3436"/>
                  </a:lnTo>
                  <a:lnTo>
                    <a:pt x="14286" y="3253"/>
                  </a:lnTo>
                  <a:lnTo>
                    <a:pt x="14210" y="3123"/>
                  </a:lnTo>
                  <a:lnTo>
                    <a:pt x="14132" y="3005"/>
                  </a:lnTo>
                  <a:lnTo>
                    <a:pt x="14070" y="2901"/>
                  </a:lnTo>
                  <a:lnTo>
                    <a:pt x="13992" y="2809"/>
                  </a:lnTo>
                  <a:lnTo>
                    <a:pt x="13916" y="2718"/>
                  </a:lnTo>
                  <a:lnTo>
                    <a:pt x="13827" y="2652"/>
                  </a:lnTo>
                  <a:lnTo>
                    <a:pt x="13751" y="2574"/>
                  </a:lnTo>
                  <a:lnTo>
                    <a:pt x="13662" y="2508"/>
                  </a:lnTo>
                  <a:lnTo>
                    <a:pt x="13572" y="2456"/>
                  </a:lnTo>
                  <a:lnTo>
                    <a:pt x="13407" y="2365"/>
                  </a:lnTo>
                  <a:lnTo>
                    <a:pt x="13242" y="2299"/>
                  </a:lnTo>
                  <a:lnTo>
                    <a:pt x="13088" y="2235"/>
                  </a:lnTo>
                  <a:lnTo>
                    <a:pt x="12961" y="2195"/>
                  </a:lnTo>
                  <a:lnTo>
                    <a:pt x="12668" y="2077"/>
                  </a:lnTo>
                  <a:lnTo>
                    <a:pt x="12172" y="1868"/>
                  </a:lnTo>
                  <a:lnTo>
                    <a:pt x="11497" y="1607"/>
                  </a:lnTo>
                  <a:lnTo>
                    <a:pt x="10696" y="1281"/>
                  </a:lnTo>
                  <a:lnTo>
                    <a:pt x="9791" y="940"/>
                  </a:lnTo>
                  <a:lnTo>
                    <a:pt x="8849" y="614"/>
                  </a:lnTo>
                  <a:lnTo>
                    <a:pt x="8365" y="445"/>
                  </a:lnTo>
                  <a:lnTo>
                    <a:pt x="7882" y="288"/>
                  </a:lnTo>
                  <a:lnTo>
                    <a:pt x="7410" y="131"/>
                  </a:lnTo>
                  <a:lnTo>
                    <a:pt x="6964" y="0"/>
                  </a:lnTo>
                  <a:lnTo>
                    <a:pt x="6595" y="327"/>
                  </a:lnTo>
                  <a:lnTo>
                    <a:pt x="6557" y="393"/>
                  </a:lnTo>
                  <a:lnTo>
                    <a:pt x="6532" y="471"/>
                  </a:lnTo>
                  <a:lnTo>
                    <a:pt x="6506" y="562"/>
                  </a:lnTo>
                  <a:lnTo>
                    <a:pt x="6480" y="641"/>
                  </a:lnTo>
                  <a:lnTo>
                    <a:pt x="6468" y="719"/>
                  </a:lnTo>
                  <a:lnTo>
                    <a:pt x="6455" y="797"/>
                  </a:lnTo>
                  <a:lnTo>
                    <a:pt x="6455" y="888"/>
                  </a:lnTo>
                  <a:lnTo>
                    <a:pt x="6455" y="967"/>
                  </a:lnTo>
                  <a:lnTo>
                    <a:pt x="6455" y="1046"/>
                  </a:lnTo>
                  <a:lnTo>
                    <a:pt x="6468" y="1111"/>
                  </a:lnTo>
                  <a:lnTo>
                    <a:pt x="6493" y="1176"/>
                  </a:lnTo>
                  <a:lnTo>
                    <a:pt x="6519" y="1241"/>
                  </a:lnTo>
                  <a:lnTo>
                    <a:pt x="6544" y="1307"/>
                  </a:lnTo>
                  <a:lnTo>
                    <a:pt x="6583" y="1359"/>
                  </a:lnTo>
                  <a:lnTo>
                    <a:pt x="6633" y="1411"/>
                  </a:lnTo>
                  <a:lnTo>
                    <a:pt x="6684" y="1451"/>
                  </a:lnTo>
                  <a:lnTo>
                    <a:pt x="6723" y="1477"/>
                  </a:lnTo>
                  <a:lnTo>
                    <a:pt x="6786" y="1516"/>
                  </a:lnTo>
                  <a:lnTo>
                    <a:pt x="6875" y="1555"/>
                  </a:lnTo>
                  <a:lnTo>
                    <a:pt x="6977" y="1620"/>
                  </a:lnTo>
                  <a:lnTo>
                    <a:pt x="7117" y="1686"/>
                  </a:lnTo>
                  <a:lnTo>
                    <a:pt x="7270" y="1764"/>
                  </a:lnTo>
                  <a:lnTo>
                    <a:pt x="7435" y="1842"/>
                  </a:lnTo>
                  <a:lnTo>
                    <a:pt x="7639" y="1947"/>
                  </a:lnTo>
                  <a:lnTo>
                    <a:pt x="7690" y="1973"/>
                  </a:lnTo>
                  <a:lnTo>
                    <a:pt x="7742" y="2012"/>
                  </a:lnTo>
                  <a:lnTo>
                    <a:pt x="7792" y="2051"/>
                  </a:lnTo>
                  <a:lnTo>
                    <a:pt x="7843" y="2091"/>
                  </a:lnTo>
                  <a:lnTo>
                    <a:pt x="7882" y="2155"/>
                  </a:lnTo>
                  <a:lnTo>
                    <a:pt x="7919" y="2209"/>
                  </a:lnTo>
                  <a:lnTo>
                    <a:pt x="7958" y="2261"/>
                  </a:lnTo>
                  <a:lnTo>
                    <a:pt x="7983" y="2313"/>
                  </a:lnTo>
                  <a:lnTo>
                    <a:pt x="8008" y="2365"/>
                  </a:lnTo>
                  <a:lnTo>
                    <a:pt x="8022" y="2417"/>
                  </a:lnTo>
                  <a:lnTo>
                    <a:pt x="8034" y="2456"/>
                  </a:lnTo>
                  <a:lnTo>
                    <a:pt x="8047" y="2508"/>
                  </a:lnTo>
                  <a:lnTo>
                    <a:pt x="8034" y="2534"/>
                  </a:lnTo>
                  <a:lnTo>
                    <a:pt x="8022" y="2574"/>
                  </a:lnTo>
                  <a:lnTo>
                    <a:pt x="7995" y="2600"/>
                  </a:lnTo>
                  <a:lnTo>
                    <a:pt x="7970" y="2600"/>
                  </a:lnTo>
                  <a:lnTo>
                    <a:pt x="7588" y="2666"/>
                  </a:lnTo>
                  <a:lnTo>
                    <a:pt x="6684" y="2783"/>
                  </a:lnTo>
                  <a:lnTo>
                    <a:pt x="5449" y="2939"/>
                  </a:lnTo>
                  <a:lnTo>
                    <a:pt x="4036" y="3123"/>
                  </a:lnTo>
                  <a:lnTo>
                    <a:pt x="2610" y="3292"/>
                  </a:lnTo>
                  <a:lnTo>
                    <a:pt x="1350" y="3436"/>
                  </a:lnTo>
                  <a:lnTo>
                    <a:pt x="827" y="3502"/>
                  </a:lnTo>
                  <a:lnTo>
                    <a:pt x="420" y="3540"/>
                  </a:lnTo>
                  <a:lnTo>
                    <a:pt x="140" y="3566"/>
                  </a:lnTo>
                  <a:lnTo>
                    <a:pt x="0" y="3566"/>
                  </a:lnTo>
                  <a:lnTo>
                    <a:pt x="102" y="3697"/>
                  </a:lnTo>
                  <a:lnTo>
                    <a:pt x="191" y="3802"/>
                  </a:lnTo>
                  <a:lnTo>
                    <a:pt x="255" y="3881"/>
                  </a:lnTo>
                  <a:lnTo>
                    <a:pt x="305" y="3945"/>
                  </a:lnTo>
                  <a:lnTo>
                    <a:pt x="356" y="3997"/>
                  </a:lnTo>
                  <a:lnTo>
                    <a:pt x="369" y="4024"/>
                  </a:lnTo>
                  <a:lnTo>
                    <a:pt x="382" y="4050"/>
                  </a:lnTo>
                  <a:lnTo>
                    <a:pt x="395" y="4050"/>
                  </a:lnTo>
                  <a:lnTo>
                    <a:pt x="662" y="4050"/>
                  </a:lnTo>
                  <a:lnTo>
                    <a:pt x="1107" y="4024"/>
                  </a:lnTo>
                  <a:lnTo>
                    <a:pt x="1680" y="3997"/>
                  </a:lnTo>
                  <a:lnTo>
                    <a:pt x="2355" y="3959"/>
                  </a:lnTo>
                  <a:lnTo>
                    <a:pt x="3972" y="3881"/>
                  </a:lnTo>
                  <a:lnTo>
                    <a:pt x="5743" y="3776"/>
                  </a:lnTo>
                  <a:lnTo>
                    <a:pt x="7487" y="3671"/>
                  </a:lnTo>
                  <a:lnTo>
                    <a:pt x="9014" y="3580"/>
                  </a:lnTo>
                  <a:lnTo>
                    <a:pt x="10134" y="3514"/>
                  </a:lnTo>
                  <a:lnTo>
                    <a:pt x="10657" y="3488"/>
                  </a:lnTo>
                  <a:close/>
                </a:path>
              </a:pathLst>
            </a:custGeom>
            <a:solidFill>
              <a:srgbClr val="E7E7E8"/>
            </a:solidFill>
            <a:ln w="9525">
              <a:noFill/>
              <a:round/>
              <a:headEnd/>
              <a:tailEnd/>
            </a:ln>
          </p:spPr>
          <p:txBody>
            <a:bodyPr/>
            <a:lstStyle/>
            <a:p>
              <a:endParaRPr lang="en-US"/>
            </a:p>
          </p:txBody>
        </p:sp>
        <p:sp>
          <p:nvSpPr>
            <p:cNvPr id="5079" name="Freeform 563"/>
            <p:cNvSpPr>
              <a:spLocks/>
            </p:cNvSpPr>
            <p:nvPr/>
          </p:nvSpPr>
          <p:spPr bwMode="auto">
            <a:xfrm>
              <a:off x="3642" y="3040"/>
              <a:ext cx="834" cy="267"/>
            </a:xfrm>
            <a:custGeom>
              <a:avLst/>
              <a:gdLst>
                <a:gd name="T0" fmla="*/ 10976 w 15011"/>
                <a:gd name="T1" fmla="*/ 3658 h 5069"/>
                <a:gd name="T2" fmla="*/ 11433 w 15011"/>
                <a:gd name="T3" fmla="*/ 3919 h 5069"/>
                <a:gd name="T4" fmla="*/ 11879 w 15011"/>
                <a:gd name="T5" fmla="*/ 4194 h 5069"/>
                <a:gd name="T6" fmla="*/ 12325 w 15011"/>
                <a:gd name="T7" fmla="*/ 4468 h 5069"/>
                <a:gd name="T8" fmla="*/ 12885 w 15011"/>
                <a:gd name="T9" fmla="*/ 4729 h 5069"/>
                <a:gd name="T10" fmla="*/ 13496 w 15011"/>
                <a:gd name="T11" fmla="*/ 4939 h 5069"/>
                <a:gd name="T12" fmla="*/ 14146 w 15011"/>
                <a:gd name="T13" fmla="*/ 5056 h 5069"/>
                <a:gd name="T14" fmla="*/ 14476 w 15011"/>
                <a:gd name="T15" fmla="*/ 5069 h 5069"/>
                <a:gd name="T16" fmla="*/ 14807 w 15011"/>
                <a:gd name="T17" fmla="*/ 5030 h 5069"/>
                <a:gd name="T18" fmla="*/ 14986 w 15011"/>
                <a:gd name="T19" fmla="*/ 4861 h 5069"/>
                <a:gd name="T20" fmla="*/ 14859 w 15011"/>
                <a:gd name="T21" fmla="*/ 4455 h 5069"/>
                <a:gd name="T22" fmla="*/ 14502 w 15011"/>
                <a:gd name="T23" fmla="*/ 3658 h 5069"/>
                <a:gd name="T24" fmla="*/ 14210 w 15011"/>
                <a:gd name="T25" fmla="*/ 3123 h 5069"/>
                <a:gd name="T26" fmla="*/ 13992 w 15011"/>
                <a:gd name="T27" fmla="*/ 2809 h 5069"/>
                <a:gd name="T28" fmla="*/ 13751 w 15011"/>
                <a:gd name="T29" fmla="*/ 2574 h 5069"/>
                <a:gd name="T30" fmla="*/ 13407 w 15011"/>
                <a:gd name="T31" fmla="*/ 2365 h 5069"/>
                <a:gd name="T32" fmla="*/ 12961 w 15011"/>
                <a:gd name="T33" fmla="*/ 2195 h 5069"/>
                <a:gd name="T34" fmla="*/ 11497 w 15011"/>
                <a:gd name="T35" fmla="*/ 1607 h 5069"/>
                <a:gd name="T36" fmla="*/ 8849 w 15011"/>
                <a:gd name="T37" fmla="*/ 614 h 5069"/>
                <a:gd name="T38" fmla="*/ 7410 w 15011"/>
                <a:gd name="T39" fmla="*/ 131 h 5069"/>
                <a:gd name="T40" fmla="*/ 6557 w 15011"/>
                <a:gd name="T41" fmla="*/ 393 h 5069"/>
                <a:gd name="T42" fmla="*/ 6480 w 15011"/>
                <a:gd name="T43" fmla="*/ 641 h 5069"/>
                <a:gd name="T44" fmla="*/ 6455 w 15011"/>
                <a:gd name="T45" fmla="*/ 888 h 5069"/>
                <a:gd name="T46" fmla="*/ 6468 w 15011"/>
                <a:gd name="T47" fmla="*/ 1111 h 5069"/>
                <a:gd name="T48" fmla="*/ 6544 w 15011"/>
                <a:gd name="T49" fmla="*/ 1307 h 5069"/>
                <a:gd name="T50" fmla="*/ 6684 w 15011"/>
                <a:gd name="T51" fmla="*/ 1451 h 5069"/>
                <a:gd name="T52" fmla="*/ 6875 w 15011"/>
                <a:gd name="T53" fmla="*/ 1555 h 5069"/>
                <a:gd name="T54" fmla="*/ 7270 w 15011"/>
                <a:gd name="T55" fmla="*/ 1764 h 5069"/>
                <a:gd name="T56" fmla="*/ 7690 w 15011"/>
                <a:gd name="T57" fmla="*/ 1973 h 5069"/>
                <a:gd name="T58" fmla="*/ 7843 w 15011"/>
                <a:gd name="T59" fmla="*/ 2091 h 5069"/>
                <a:gd name="T60" fmla="*/ 7958 w 15011"/>
                <a:gd name="T61" fmla="*/ 2261 h 5069"/>
                <a:gd name="T62" fmla="*/ 8022 w 15011"/>
                <a:gd name="T63" fmla="*/ 2417 h 5069"/>
                <a:gd name="T64" fmla="*/ 8034 w 15011"/>
                <a:gd name="T65" fmla="*/ 2534 h 5069"/>
                <a:gd name="T66" fmla="*/ 7970 w 15011"/>
                <a:gd name="T67" fmla="*/ 2600 h 5069"/>
                <a:gd name="T68" fmla="*/ 5449 w 15011"/>
                <a:gd name="T69" fmla="*/ 2939 h 5069"/>
                <a:gd name="T70" fmla="*/ 1350 w 15011"/>
                <a:gd name="T71" fmla="*/ 3436 h 5069"/>
                <a:gd name="T72" fmla="*/ 140 w 15011"/>
                <a:gd name="T73" fmla="*/ 3566 h 5069"/>
                <a:gd name="T74" fmla="*/ 191 w 15011"/>
                <a:gd name="T75" fmla="*/ 3802 h 5069"/>
                <a:gd name="T76" fmla="*/ 356 w 15011"/>
                <a:gd name="T77" fmla="*/ 3997 h 5069"/>
                <a:gd name="T78" fmla="*/ 395 w 15011"/>
                <a:gd name="T79" fmla="*/ 4050 h 5069"/>
                <a:gd name="T80" fmla="*/ 1680 w 15011"/>
                <a:gd name="T81" fmla="*/ 3997 h 5069"/>
                <a:gd name="T82" fmla="*/ 5743 w 15011"/>
                <a:gd name="T83" fmla="*/ 3776 h 5069"/>
                <a:gd name="T84" fmla="*/ 10134 w 15011"/>
                <a:gd name="T85" fmla="*/ 3514 h 50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011"/>
                <a:gd name="T130" fmla="*/ 0 h 5069"/>
                <a:gd name="T131" fmla="*/ 15011 w 15011"/>
                <a:gd name="T132" fmla="*/ 5069 h 506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011" h="5069">
                  <a:moveTo>
                    <a:pt x="10657" y="3488"/>
                  </a:moveTo>
                  <a:lnTo>
                    <a:pt x="10822" y="3580"/>
                  </a:lnTo>
                  <a:lnTo>
                    <a:pt x="10976" y="3658"/>
                  </a:lnTo>
                  <a:lnTo>
                    <a:pt x="11128" y="3750"/>
                  </a:lnTo>
                  <a:lnTo>
                    <a:pt x="11281" y="3841"/>
                  </a:lnTo>
                  <a:lnTo>
                    <a:pt x="11433" y="3919"/>
                  </a:lnTo>
                  <a:lnTo>
                    <a:pt x="11586" y="4011"/>
                  </a:lnTo>
                  <a:lnTo>
                    <a:pt x="11726" y="4103"/>
                  </a:lnTo>
                  <a:lnTo>
                    <a:pt x="11879" y="4194"/>
                  </a:lnTo>
                  <a:lnTo>
                    <a:pt x="12032" y="4272"/>
                  </a:lnTo>
                  <a:lnTo>
                    <a:pt x="12172" y="4376"/>
                  </a:lnTo>
                  <a:lnTo>
                    <a:pt x="12325" y="4468"/>
                  </a:lnTo>
                  <a:lnTo>
                    <a:pt x="12503" y="4560"/>
                  </a:lnTo>
                  <a:lnTo>
                    <a:pt x="12694" y="4651"/>
                  </a:lnTo>
                  <a:lnTo>
                    <a:pt x="12885" y="4729"/>
                  </a:lnTo>
                  <a:lnTo>
                    <a:pt x="13088" y="4807"/>
                  </a:lnTo>
                  <a:lnTo>
                    <a:pt x="13292" y="4887"/>
                  </a:lnTo>
                  <a:lnTo>
                    <a:pt x="13496" y="4939"/>
                  </a:lnTo>
                  <a:lnTo>
                    <a:pt x="13712" y="4991"/>
                  </a:lnTo>
                  <a:lnTo>
                    <a:pt x="13930" y="5030"/>
                  </a:lnTo>
                  <a:lnTo>
                    <a:pt x="14146" y="5056"/>
                  </a:lnTo>
                  <a:lnTo>
                    <a:pt x="14260" y="5069"/>
                  </a:lnTo>
                  <a:lnTo>
                    <a:pt x="14375" y="5069"/>
                  </a:lnTo>
                  <a:lnTo>
                    <a:pt x="14476" y="5069"/>
                  </a:lnTo>
                  <a:lnTo>
                    <a:pt x="14579" y="5056"/>
                  </a:lnTo>
                  <a:lnTo>
                    <a:pt x="14693" y="5043"/>
                  </a:lnTo>
                  <a:lnTo>
                    <a:pt x="14807" y="5030"/>
                  </a:lnTo>
                  <a:lnTo>
                    <a:pt x="14910" y="5004"/>
                  </a:lnTo>
                  <a:lnTo>
                    <a:pt x="15011" y="4991"/>
                  </a:lnTo>
                  <a:lnTo>
                    <a:pt x="14986" y="4861"/>
                  </a:lnTo>
                  <a:lnTo>
                    <a:pt x="14947" y="4729"/>
                  </a:lnTo>
                  <a:lnTo>
                    <a:pt x="14910" y="4586"/>
                  </a:lnTo>
                  <a:lnTo>
                    <a:pt x="14859" y="4455"/>
                  </a:lnTo>
                  <a:lnTo>
                    <a:pt x="14744" y="4181"/>
                  </a:lnTo>
                  <a:lnTo>
                    <a:pt x="14630" y="3919"/>
                  </a:lnTo>
                  <a:lnTo>
                    <a:pt x="14502" y="3658"/>
                  </a:lnTo>
                  <a:lnTo>
                    <a:pt x="14387" y="3436"/>
                  </a:lnTo>
                  <a:lnTo>
                    <a:pt x="14286" y="3253"/>
                  </a:lnTo>
                  <a:lnTo>
                    <a:pt x="14210" y="3123"/>
                  </a:lnTo>
                  <a:lnTo>
                    <a:pt x="14132" y="3005"/>
                  </a:lnTo>
                  <a:lnTo>
                    <a:pt x="14070" y="2901"/>
                  </a:lnTo>
                  <a:lnTo>
                    <a:pt x="13992" y="2809"/>
                  </a:lnTo>
                  <a:lnTo>
                    <a:pt x="13916" y="2718"/>
                  </a:lnTo>
                  <a:lnTo>
                    <a:pt x="13827" y="2652"/>
                  </a:lnTo>
                  <a:lnTo>
                    <a:pt x="13751" y="2574"/>
                  </a:lnTo>
                  <a:lnTo>
                    <a:pt x="13662" y="2508"/>
                  </a:lnTo>
                  <a:lnTo>
                    <a:pt x="13572" y="2456"/>
                  </a:lnTo>
                  <a:lnTo>
                    <a:pt x="13407" y="2365"/>
                  </a:lnTo>
                  <a:lnTo>
                    <a:pt x="13242" y="2299"/>
                  </a:lnTo>
                  <a:lnTo>
                    <a:pt x="13088" y="2235"/>
                  </a:lnTo>
                  <a:lnTo>
                    <a:pt x="12961" y="2195"/>
                  </a:lnTo>
                  <a:lnTo>
                    <a:pt x="12668" y="2077"/>
                  </a:lnTo>
                  <a:lnTo>
                    <a:pt x="12172" y="1868"/>
                  </a:lnTo>
                  <a:lnTo>
                    <a:pt x="11497" y="1607"/>
                  </a:lnTo>
                  <a:lnTo>
                    <a:pt x="10696" y="1281"/>
                  </a:lnTo>
                  <a:lnTo>
                    <a:pt x="9791" y="940"/>
                  </a:lnTo>
                  <a:lnTo>
                    <a:pt x="8849" y="614"/>
                  </a:lnTo>
                  <a:lnTo>
                    <a:pt x="8365" y="445"/>
                  </a:lnTo>
                  <a:lnTo>
                    <a:pt x="7882" y="288"/>
                  </a:lnTo>
                  <a:lnTo>
                    <a:pt x="7410" y="131"/>
                  </a:lnTo>
                  <a:lnTo>
                    <a:pt x="6964" y="0"/>
                  </a:lnTo>
                  <a:lnTo>
                    <a:pt x="6595" y="327"/>
                  </a:lnTo>
                  <a:lnTo>
                    <a:pt x="6557" y="393"/>
                  </a:lnTo>
                  <a:lnTo>
                    <a:pt x="6532" y="471"/>
                  </a:lnTo>
                  <a:lnTo>
                    <a:pt x="6506" y="562"/>
                  </a:lnTo>
                  <a:lnTo>
                    <a:pt x="6480" y="641"/>
                  </a:lnTo>
                  <a:lnTo>
                    <a:pt x="6468" y="719"/>
                  </a:lnTo>
                  <a:lnTo>
                    <a:pt x="6455" y="797"/>
                  </a:lnTo>
                  <a:lnTo>
                    <a:pt x="6455" y="888"/>
                  </a:lnTo>
                  <a:lnTo>
                    <a:pt x="6455" y="967"/>
                  </a:lnTo>
                  <a:lnTo>
                    <a:pt x="6455" y="1046"/>
                  </a:lnTo>
                  <a:lnTo>
                    <a:pt x="6468" y="1111"/>
                  </a:lnTo>
                  <a:lnTo>
                    <a:pt x="6493" y="1176"/>
                  </a:lnTo>
                  <a:lnTo>
                    <a:pt x="6519" y="1241"/>
                  </a:lnTo>
                  <a:lnTo>
                    <a:pt x="6544" y="1307"/>
                  </a:lnTo>
                  <a:lnTo>
                    <a:pt x="6583" y="1359"/>
                  </a:lnTo>
                  <a:lnTo>
                    <a:pt x="6633" y="1411"/>
                  </a:lnTo>
                  <a:lnTo>
                    <a:pt x="6684" y="1451"/>
                  </a:lnTo>
                  <a:lnTo>
                    <a:pt x="6723" y="1477"/>
                  </a:lnTo>
                  <a:lnTo>
                    <a:pt x="6786" y="1516"/>
                  </a:lnTo>
                  <a:lnTo>
                    <a:pt x="6875" y="1555"/>
                  </a:lnTo>
                  <a:lnTo>
                    <a:pt x="6977" y="1620"/>
                  </a:lnTo>
                  <a:lnTo>
                    <a:pt x="7117" y="1686"/>
                  </a:lnTo>
                  <a:lnTo>
                    <a:pt x="7270" y="1764"/>
                  </a:lnTo>
                  <a:lnTo>
                    <a:pt x="7435" y="1842"/>
                  </a:lnTo>
                  <a:lnTo>
                    <a:pt x="7639" y="1947"/>
                  </a:lnTo>
                  <a:lnTo>
                    <a:pt x="7690" y="1973"/>
                  </a:lnTo>
                  <a:lnTo>
                    <a:pt x="7742" y="2012"/>
                  </a:lnTo>
                  <a:lnTo>
                    <a:pt x="7792" y="2051"/>
                  </a:lnTo>
                  <a:lnTo>
                    <a:pt x="7843" y="2091"/>
                  </a:lnTo>
                  <a:lnTo>
                    <a:pt x="7882" y="2155"/>
                  </a:lnTo>
                  <a:lnTo>
                    <a:pt x="7919" y="2209"/>
                  </a:lnTo>
                  <a:lnTo>
                    <a:pt x="7958" y="2261"/>
                  </a:lnTo>
                  <a:lnTo>
                    <a:pt x="7983" y="2313"/>
                  </a:lnTo>
                  <a:lnTo>
                    <a:pt x="8008" y="2365"/>
                  </a:lnTo>
                  <a:lnTo>
                    <a:pt x="8022" y="2417"/>
                  </a:lnTo>
                  <a:lnTo>
                    <a:pt x="8034" y="2456"/>
                  </a:lnTo>
                  <a:lnTo>
                    <a:pt x="8047" y="2508"/>
                  </a:lnTo>
                  <a:lnTo>
                    <a:pt x="8034" y="2534"/>
                  </a:lnTo>
                  <a:lnTo>
                    <a:pt x="8022" y="2574"/>
                  </a:lnTo>
                  <a:lnTo>
                    <a:pt x="7995" y="2600"/>
                  </a:lnTo>
                  <a:lnTo>
                    <a:pt x="7970" y="2600"/>
                  </a:lnTo>
                  <a:lnTo>
                    <a:pt x="7588" y="2666"/>
                  </a:lnTo>
                  <a:lnTo>
                    <a:pt x="6684" y="2783"/>
                  </a:lnTo>
                  <a:lnTo>
                    <a:pt x="5449" y="2939"/>
                  </a:lnTo>
                  <a:lnTo>
                    <a:pt x="4036" y="3123"/>
                  </a:lnTo>
                  <a:lnTo>
                    <a:pt x="2610" y="3292"/>
                  </a:lnTo>
                  <a:lnTo>
                    <a:pt x="1350" y="3436"/>
                  </a:lnTo>
                  <a:lnTo>
                    <a:pt x="827" y="3502"/>
                  </a:lnTo>
                  <a:lnTo>
                    <a:pt x="420" y="3540"/>
                  </a:lnTo>
                  <a:lnTo>
                    <a:pt x="140" y="3566"/>
                  </a:lnTo>
                  <a:lnTo>
                    <a:pt x="0" y="3566"/>
                  </a:lnTo>
                  <a:lnTo>
                    <a:pt x="102" y="3697"/>
                  </a:lnTo>
                  <a:lnTo>
                    <a:pt x="191" y="3802"/>
                  </a:lnTo>
                  <a:lnTo>
                    <a:pt x="255" y="3881"/>
                  </a:lnTo>
                  <a:lnTo>
                    <a:pt x="305" y="3945"/>
                  </a:lnTo>
                  <a:lnTo>
                    <a:pt x="356" y="3997"/>
                  </a:lnTo>
                  <a:lnTo>
                    <a:pt x="369" y="4024"/>
                  </a:lnTo>
                  <a:lnTo>
                    <a:pt x="382" y="4050"/>
                  </a:lnTo>
                  <a:lnTo>
                    <a:pt x="395" y="4050"/>
                  </a:lnTo>
                  <a:lnTo>
                    <a:pt x="662" y="4050"/>
                  </a:lnTo>
                  <a:lnTo>
                    <a:pt x="1107" y="4024"/>
                  </a:lnTo>
                  <a:lnTo>
                    <a:pt x="1680" y="3997"/>
                  </a:lnTo>
                  <a:lnTo>
                    <a:pt x="2355" y="3959"/>
                  </a:lnTo>
                  <a:lnTo>
                    <a:pt x="3972" y="3881"/>
                  </a:lnTo>
                  <a:lnTo>
                    <a:pt x="5743" y="3776"/>
                  </a:lnTo>
                  <a:lnTo>
                    <a:pt x="7487" y="3671"/>
                  </a:lnTo>
                  <a:lnTo>
                    <a:pt x="9014" y="3580"/>
                  </a:lnTo>
                  <a:lnTo>
                    <a:pt x="10134" y="3514"/>
                  </a:lnTo>
                  <a:lnTo>
                    <a:pt x="10657" y="3488"/>
                  </a:lnTo>
                </a:path>
              </a:pathLst>
            </a:custGeom>
            <a:noFill/>
            <a:ln w="0">
              <a:solidFill>
                <a:srgbClr val="242729"/>
              </a:solidFill>
              <a:prstDash val="solid"/>
              <a:round/>
              <a:headEnd/>
              <a:tailEnd/>
            </a:ln>
          </p:spPr>
          <p:txBody>
            <a:bodyPr/>
            <a:lstStyle/>
            <a:p>
              <a:endParaRPr lang="en-US"/>
            </a:p>
          </p:txBody>
        </p:sp>
        <p:sp>
          <p:nvSpPr>
            <p:cNvPr id="5080" name="Freeform 564"/>
            <p:cNvSpPr>
              <a:spLocks/>
            </p:cNvSpPr>
            <p:nvPr/>
          </p:nvSpPr>
          <p:spPr bwMode="auto">
            <a:xfrm>
              <a:off x="3972" y="2926"/>
              <a:ext cx="148" cy="143"/>
            </a:xfrm>
            <a:custGeom>
              <a:avLst/>
              <a:gdLst>
                <a:gd name="T0" fmla="*/ 638 w 2662"/>
                <a:gd name="T1" fmla="*/ 2522 h 2718"/>
                <a:gd name="T2" fmla="*/ 943 w 2662"/>
                <a:gd name="T3" fmla="*/ 2522 h 2718"/>
                <a:gd name="T4" fmla="*/ 1235 w 2662"/>
                <a:gd name="T5" fmla="*/ 2522 h 2718"/>
                <a:gd name="T6" fmla="*/ 1503 w 2662"/>
                <a:gd name="T7" fmla="*/ 2535 h 2718"/>
                <a:gd name="T8" fmla="*/ 1745 w 2662"/>
                <a:gd name="T9" fmla="*/ 2548 h 2718"/>
                <a:gd name="T10" fmla="*/ 1974 w 2662"/>
                <a:gd name="T11" fmla="*/ 2562 h 2718"/>
                <a:gd name="T12" fmla="*/ 2178 w 2662"/>
                <a:gd name="T13" fmla="*/ 2588 h 2718"/>
                <a:gd name="T14" fmla="*/ 2280 w 2662"/>
                <a:gd name="T15" fmla="*/ 2614 h 2718"/>
                <a:gd name="T16" fmla="*/ 2369 w 2662"/>
                <a:gd name="T17" fmla="*/ 2626 h 2718"/>
                <a:gd name="T18" fmla="*/ 2471 w 2662"/>
                <a:gd name="T19" fmla="*/ 2652 h 2718"/>
                <a:gd name="T20" fmla="*/ 2560 w 2662"/>
                <a:gd name="T21" fmla="*/ 2678 h 2718"/>
                <a:gd name="T22" fmla="*/ 2662 w 2662"/>
                <a:gd name="T23" fmla="*/ 2718 h 2718"/>
                <a:gd name="T24" fmla="*/ 2573 w 2662"/>
                <a:gd name="T25" fmla="*/ 2692 h 2718"/>
                <a:gd name="T26" fmla="*/ 2433 w 2662"/>
                <a:gd name="T27" fmla="*/ 2640 h 2718"/>
                <a:gd name="T28" fmla="*/ 2254 w 2662"/>
                <a:gd name="T29" fmla="*/ 2574 h 2718"/>
                <a:gd name="T30" fmla="*/ 2077 w 2662"/>
                <a:gd name="T31" fmla="*/ 2522 h 2718"/>
                <a:gd name="T32" fmla="*/ 1937 w 2662"/>
                <a:gd name="T33" fmla="*/ 2470 h 2718"/>
                <a:gd name="T34" fmla="*/ 1834 w 2662"/>
                <a:gd name="T35" fmla="*/ 2444 h 2718"/>
                <a:gd name="T36" fmla="*/ 1822 w 2662"/>
                <a:gd name="T37" fmla="*/ 2417 h 2718"/>
                <a:gd name="T38" fmla="*/ 1822 w 2662"/>
                <a:gd name="T39" fmla="*/ 2378 h 2718"/>
                <a:gd name="T40" fmla="*/ 1809 w 2662"/>
                <a:gd name="T41" fmla="*/ 2352 h 2718"/>
                <a:gd name="T42" fmla="*/ 1797 w 2662"/>
                <a:gd name="T43" fmla="*/ 2326 h 2718"/>
                <a:gd name="T44" fmla="*/ 1783 w 2662"/>
                <a:gd name="T45" fmla="*/ 2300 h 2718"/>
                <a:gd name="T46" fmla="*/ 1758 w 2662"/>
                <a:gd name="T47" fmla="*/ 2287 h 2718"/>
                <a:gd name="T48" fmla="*/ 1733 w 2662"/>
                <a:gd name="T49" fmla="*/ 2273 h 2718"/>
                <a:gd name="T50" fmla="*/ 1707 w 2662"/>
                <a:gd name="T51" fmla="*/ 2261 h 2718"/>
                <a:gd name="T52" fmla="*/ 1630 w 2662"/>
                <a:gd name="T53" fmla="*/ 2235 h 2718"/>
                <a:gd name="T54" fmla="*/ 1554 w 2662"/>
                <a:gd name="T55" fmla="*/ 2195 h 2718"/>
                <a:gd name="T56" fmla="*/ 1478 w 2662"/>
                <a:gd name="T57" fmla="*/ 2169 h 2718"/>
                <a:gd name="T58" fmla="*/ 1427 w 2662"/>
                <a:gd name="T59" fmla="*/ 2117 h 2718"/>
                <a:gd name="T60" fmla="*/ 1389 w 2662"/>
                <a:gd name="T61" fmla="*/ 2091 h 2718"/>
                <a:gd name="T62" fmla="*/ 1350 w 2662"/>
                <a:gd name="T63" fmla="*/ 2039 h 2718"/>
                <a:gd name="T64" fmla="*/ 1325 w 2662"/>
                <a:gd name="T65" fmla="*/ 1999 h 2718"/>
                <a:gd name="T66" fmla="*/ 1287 w 2662"/>
                <a:gd name="T67" fmla="*/ 1934 h 2718"/>
                <a:gd name="T68" fmla="*/ 1210 w 2662"/>
                <a:gd name="T69" fmla="*/ 1778 h 2718"/>
                <a:gd name="T70" fmla="*/ 1122 w 2662"/>
                <a:gd name="T71" fmla="*/ 1568 h 2718"/>
                <a:gd name="T72" fmla="*/ 1019 w 2662"/>
                <a:gd name="T73" fmla="*/ 1307 h 2718"/>
                <a:gd name="T74" fmla="*/ 918 w 2662"/>
                <a:gd name="T75" fmla="*/ 1059 h 2718"/>
                <a:gd name="T76" fmla="*/ 828 w 2662"/>
                <a:gd name="T77" fmla="*/ 810 h 2718"/>
                <a:gd name="T78" fmla="*/ 739 w 2662"/>
                <a:gd name="T79" fmla="*/ 589 h 2718"/>
                <a:gd name="T80" fmla="*/ 663 w 2662"/>
                <a:gd name="T81" fmla="*/ 393 h 2718"/>
                <a:gd name="T82" fmla="*/ 599 w 2662"/>
                <a:gd name="T83" fmla="*/ 249 h 2718"/>
                <a:gd name="T84" fmla="*/ 561 w 2662"/>
                <a:gd name="T85" fmla="*/ 144 h 2718"/>
                <a:gd name="T86" fmla="*/ 548 w 2662"/>
                <a:gd name="T87" fmla="*/ 118 h 2718"/>
                <a:gd name="T88" fmla="*/ 510 w 2662"/>
                <a:gd name="T89" fmla="*/ 92 h 2718"/>
                <a:gd name="T90" fmla="*/ 484 w 2662"/>
                <a:gd name="T91" fmla="*/ 52 h 2718"/>
                <a:gd name="T92" fmla="*/ 459 w 2662"/>
                <a:gd name="T93" fmla="*/ 40 h 2718"/>
                <a:gd name="T94" fmla="*/ 421 w 2662"/>
                <a:gd name="T95" fmla="*/ 26 h 2718"/>
                <a:gd name="T96" fmla="*/ 332 w 2662"/>
                <a:gd name="T97" fmla="*/ 0 h 2718"/>
                <a:gd name="T98" fmla="*/ 255 w 2662"/>
                <a:gd name="T99" fmla="*/ 0 h 2718"/>
                <a:gd name="T100" fmla="*/ 179 w 2662"/>
                <a:gd name="T101" fmla="*/ 0 h 2718"/>
                <a:gd name="T102" fmla="*/ 115 w 2662"/>
                <a:gd name="T103" fmla="*/ 0 h 2718"/>
                <a:gd name="T104" fmla="*/ 52 w 2662"/>
                <a:gd name="T105" fmla="*/ 14 h 2718"/>
                <a:gd name="T106" fmla="*/ 0 w 2662"/>
                <a:gd name="T107" fmla="*/ 14 h 2718"/>
                <a:gd name="T108" fmla="*/ 78 w 2662"/>
                <a:gd name="T109" fmla="*/ 275 h 2718"/>
                <a:gd name="T110" fmla="*/ 166 w 2662"/>
                <a:gd name="T111" fmla="*/ 628 h 2718"/>
                <a:gd name="T112" fmla="*/ 281 w 2662"/>
                <a:gd name="T113" fmla="*/ 1033 h 2718"/>
                <a:gd name="T114" fmla="*/ 383 w 2662"/>
                <a:gd name="T115" fmla="*/ 1451 h 2718"/>
                <a:gd name="T116" fmla="*/ 484 w 2662"/>
                <a:gd name="T117" fmla="*/ 1869 h 2718"/>
                <a:gd name="T118" fmla="*/ 561 w 2662"/>
                <a:gd name="T119" fmla="*/ 2195 h 2718"/>
                <a:gd name="T120" fmla="*/ 612 w 2662"/>
                <a:gd name="T121" fmla="*/ 2431 h 2718"/>
                <a:gd name="T122" fmla="*/ 638 w 2662"/>
                <a:gd name="T123" fmla="*/ 2522 h 27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62"/>
                <a:gd name="T187" fmla="*/ 0 h 2718"/>
                <a:gd name="T188" fmla="*/ 2662 w 2662"/>
                <a:gd name="T189" fmla="*/ 2718 h 271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62" h="2718">
                  <a:moveTo>
                    <a:pt x="638" y="2522"/>
                  </a:moveTo>
                  <a:lnTo>
                    <a:pt x="943" y="2522"/>
                  </a:lnTo>
                  <a:lnTo>
                    <a:pt x="1235" y="2522"/>
                  </a:lnTo>
                  <a:lnTo>
                    <a:pt x="1503" y="2535"/>
                  </a:lnTo>
                  <a:lnTo>
                    <a:pt x="1745" y="2548"/>
                  </a:lnTo>
                  <a:lnTo>
                    <a:pt x="1974" y="2562"/>
                  </a:lnTo>
                  <a:lnTo>
                    <a:pt x="2178" y="2588"/>
                  </a:lnTo>
                  <a:lnTo>
                    <a:pt x="2280" y="2614"/>
                  </a:lnTo>
                  <a:lnTo>
                    <a:pt x="2369" y="2626"/>
                  </a:lnTo>
                  <a:lnTo>
                    <a:pt x="2471" y="2652"/>
                  </a:lnTo>
                  <a:lnTo>
                    <a:pt x="2560" y="2678"/>
                  </a:lnTo>
                  <a:lnTo>
                    <a:pt x="2662" y="2718"/>
                  </a:lnTo>
                  <a:lnTo>
                    <a:pt x="2573" y="2692"/>
                  </a:lnTo>
                  <a:lnTo>
                    <a:pt x="2433" y="2640"/>
                  </a:lnTo>
                  <a:lnTo>
                    <a:pt x="2254" y="2574"/>
                  </a:lnTo>
                  <a:lnTo>
                    <a:pt x="2077" y="2522"/>
                  </a:lnTo>
                  <a:lnTo>
                    <a:pt x="1937" y="2470"/>
                  </a:lnTo>
                  <a:lnTo>
                    <a:pt x="1834" y="2444"/>
                  </a:lnTo>
                  <a:lnTo>
                    <a:pt x="1822" y="2417"/>
                  </a:lnTo>
                  <a:lnTo>
                    <a:pt x="1822" y="2378"/>
                  </a:lnTo>
                  <a:lnTo>
                    <a:pt x="1809" y="2352"/>
                  </a:lnTo>
                  <a:lnTo>
                    <a:pt x="1797" y="2326"/>
                  </a:lnTo>
                  <a:lnTo>
                    <a:pt x="1783" y="2300"/>
                  </a:lnTo>
                  <a:lnTo>
                    <a:pt x="1758" y="2287"/>
                  </a:lnTo>
                  <a:lnTo>
                    <a:pt x="1733" y="2273"/>
                  </a:lnTo>
                  <a:lnTo>
                    <a:pt x="1707" y="2261"/>
                  </a:lnTo>
                  <a:lnTo>
                    <a:pt x="1630" y="2235"/>
                  </a:lnTo>
                  <a:lnTo>
                    <a:pt x="1554" y="2195"/>
                  </a:lnTo>
                  <a:lnTo>
                    <a:pt x="1478" y="2169"/>
                  </a:lnTo>
                  <a:lnTo>
                    <a:pt x="1427" y="2117"/>
                  </a:lnTo>
                  <a:lnTo>
                    <a:pt x="1389" y="2091"/>
                  </a:lnTo>
                  <a:lnTo>
                    <a:pt x="1350" y="2039"/>
                  </a:lnTo>
                  <a:lnTo>
                    <a:pt x="1325" y="1999"/>
                  </a:lnTo>
                  <a:lnTo>
                    <a:pt x="1287" y="1934"/>
                  </a:lnTo>
                  <a:lnTo>
                    <a:pt x="1210" y="1778"/>
                  </a:lnTo>
                  <a:lnTo>
                    <a:pt x="1122" y="1568"/>
                  </a:lnTo>
                  <a:lnTo>
                    <a:pt x="1019" y="1307"/>
                  </a:lnTo>
                  <a:lnTo>
                    <a:pt x="918" y="1059"/>
                  </a:lnTo>
                  <a:lnTo>
                    <a:pt x="828" y="810"/>
                  </a:lnTo>
                  <a:lnTo>
                    <a:pt x="739" y="589"/>
                  </a:lnTo>
                  <a:lnTo>
                    <a:pt x="663" y="393"/>
                  </a:lnTo>
                  <a:lnTo>
                    <a:pt x="599" y="249"/>
                  </a:lnTo>
                  <a:lnTo>
                    <a:pt x="561" y="144"/>
                  </a:lnTo>
                  <a:lnTo>
                    <a:pt x="548" y="118"/>
                  </a:lnTo>
                  <a:lnTo>
                    <a:pt x="510" y="92"/>
                  </a:lnTo>
                  <a:lnTo>
                    <a:pt x="484" y="52"/>
                  </a:lnTo>
                  <a:lnTo>
                    <a:pt x="459" y="40"/>
                  </a:lnTo>
                  <a:lnTo>
                    <a:pt x="421" y="26"/>
                  </a:lnTo>
                  <a:lnTo>
                    <a:pt x="332" y="0"/>
                  </a:lnTo>
                  <a:lnTo>
                    <a:pt x="255" y="0"/>
                  </a:lnTo>
                  <a:lnTo>
                    <a:pt x="179" y="0"/>
                  </a:lnTo>
                  <a:lnTo>
                    <a:pt x="115" y="0"/>
                  </a:lnTo>
                  <a:lnTo>
                    <a:pt x="52" y="14"/>
                  </a:lnTo>
                  <a:lnTo>
                    <a:pt x="0" y="14"/>
                  </a:lnTo>
                  <a:lnTo>
                    <a:pt x="78" y="275"/>
                  </a:lnTo>
                  <a:lnTo>
                    <a:pt x="166" y="628"/>
                  </a:lnTo>
                  <a:lnTo>
                    <a:pt x="281" y="1033"/>
                  </a:lnTo>
                  <a:lnTo>
                    <a:pt x="383" y="1451"/>
                  </a:lnTo>
                  <a:lnTo>
                    <a:pt x="484" y="1869"/>
                  </a:lnTo>
                  <a:lnTo>
                    <a:pt x="561" y="2195"/>
                  </a:lnTo>
                  <a:lnTo>
                    <a:pt x="612" y="2431"/>
                  </a:lnTo>
                  <a:lnTo>
                    <a:pt x="638" y="2522"/>
                  </a:lnTo>
                  <a:close/>
                </a:path>
              </a:pathLst>
            </a:custGeom>
            <a:solidFill>
              <a:srgbClr val="E7E7E8"/>
            </a:solidFill>
            <a:ln w="9525">
              <a:noFill/>
              <a:round/>
              <a:headEnd/>
              <a:tailEnd/>
            </a:ln>
          </p:spPr>
          <p:txBody>
            <a:bodyPr/>
            <a:lstStyle/>
            <a:p>
              <a:endParaRPr lang="en-US"/>
            </a:p>
          </p:txBody>
        </p:sp>
        <p:sp>
          <p:nvSpPr>
            <p:cNvPr id="5081" name="Freeform 565"/>
            <p:cNvSpPr>
              <a:spLocks/>
            </p:cNvSpPr>
            <p:nvPr/>
          </p:nvSpPr>
          <p:spPr bwMode="auto">
            <a:xfrm>
              <a:off x="3972" y="2926"/>
              <a:ext cx="148" cy="143"/>
            </a:xfrm>
            <a:custGeom>
              <a:avLst/>
              <a:gdLst>
                <a:gd name="T0" fmla="*/ 638 w 2662"/>
                <a:gd name="T1" fmla="*/ 2522 h 2718"/>
                <a:gd name="T2" fmla="*/ 943 w 2662"/>
                <a:gd name="T3" fmla="*/ 2522 h 2718"/>
                <a:gd name="T4" fmla="*/ 1235 w 2662"/>
                <a:gd name="T5" fmla="*/ 2522 h 2718"/>
                <a:gd name="T6" fmla="*/ 1503 w 2662"/>
                <a:gd name="T7" fmla="*/ 2535 h 2718"/>
                <a:gd name="T8" fmla="*/ 1745 w 2662"/>
                <a:gd name="T9" fmla="*/ 2548 h 2718"/>
                <a:gd name="T10" fmla="*/ 1974 w 2662"/>
                <a:gd name="T11" fmla="*/ 2562 h 2718"/>
                <a:gd name="T12" fmla="*/ 2178 w 2662"/>
                <a:gd name="T13" fmla="*/ 2588 h 2718"/>
                <a:gd name="T14" fmla="*/ 2280 w 2662"/>
                <a:gd name="T15" fmla="*/ 2614 h 2718"/>
                <a:gd name="T16" fmla="*/ 2369 w 2662"/>
                <a:gd name="T17" fmla="*/ 2626 h 2718"/>
                <a:gd name="T18" fmla="*/ 2471 w 2662"/>
                <a:gd name="T19" fmla="*/ 2652 h 2718"/>
                <a:gd name="T20" fmla="*/ 2560 w 2662"/>
                <a:gd name="T21" fmla="*/ 2678 h 2718"/>
                <a:gd name="T22" fmla="*/ 2662 w 2662"/>
                <a:gd name="T23" fmla="*/ 2718 h 2718"/>
                <a:gd name="T24" fmla="*/ 2573 w 2662"/>
                <a:gd name="T25" fmla="*/ 2692 h 2718"/>
                <a:gd name="T26" fmla="*/ 2433 w 2662"/>
                <a:gd name="T27" fmla="*/ 2640 h 2718"/>
                <a:gd name="T28" fmla="*/ 2254 w 2662"/>
                <a:gd name="T29" fmla="*/ 2574 h 2718"/>
                <a:gd name="T30" fmla="*/ 2077 w 2662"/>
                <a:gd name="T31" fmla="*/ 2522 h 2718"/>
                <a:gd name="T32" fmla="*/ 1937 w 2662"/>
                <a:gd name="T33" fmla="*/ 2470 h 2718"/>
                <a:gd name="T34" fmla="*/ 1834 w 2662"/>
                <a:gd name="T35" fmla="*/ 2444 h 2718"/>
                <a:gd name="T36" fmla="*/ 1822 w 2662"/>
                <a:gd name="T37" fmla="*/ 2417 h 2718"/>
                <a:gd name="T38" fmla="*/ 1822 w 2662"/>
                <a:gd name="T39" fmla="*/ 2378 h 2718"/>
                <a:gd name="T40" fmla="*/ 1809 w 2662"/>
                <a:gd name="T41" fmla="*/ 2352 h 2718"/>
                <a:gd name="T42" fmla="*/ 1797 w 2662"/>
                <a:gd name="T43" fmla="*/ 2326 h 2718"/>
                <a:gd name="T44" fmla="*/ 1783 w 2662"/>
                <a:gd name="T45" fmla="*/ 2300 h 2718"/>
                <a:gd name="T46" fmla="*/ 1758 w 2662"/>
                <a:gd name="T47" fmla="*/ 2287 h 2718"/>
                <a:gd name="T48" fmla="*/ 1733 w 2662"/>
                <a:gd name="T49" fmla="*/ 2273 h 2718"/>
                <a:gd name="T50" fmla="*/ 1707 w 2662"/>
                <a:gd name="T51" fmla="*/ 2261 h 2718"/>
                <a:gd name="T52" fmla="*/ 1630 w 2662"/>
                <a:gd name="T53" fmla="*/ 2235 h 2718"/>
                <a:gd name="T54" fmla="*/ 1554 w 2662"/>
                <a:gd name="T55" fmla="*/ 2195 h 2718"/>
                <a:gd name="T56" fmla="*/ 1478 w 2662"/>
                <a:gd name="T57" fmla="*/ 2169 h 2718"/>
                <a:gd name="T58" fmla="*/ 1427 w 2662"/>
                <a:gd name="T59" fmla="*/ 2117 h 2718"/>
                <a:gd name="T60" fmla="*/ 1389 w 2662"/>
                <a:gd name="T61" fmla="*/ 2091 h 2718"/>
                <a:gd name="T62" fmla="*/ 1350 w 2662"/>
                <a:gd name="T63" fmla="*/ 2039 h 2718"/>
                <a:gd name="T64" fmla="*/ 1325 w 2662"/>
                <a:gd name="T65" fmla="*/ 1999 h 2718"/>
                <a:gd name="T66" fmla="*/ 1287 w 2662"/>
                <a:gd name="T67" fmla="*/ 1934 h 2718"/>
                <a:gd name="T68" fmla="*/ 1210 w 2662"/>
                <a:gd name="T69" fmla="*/ 1778 h 2718"/>
                <a:gd name="T70" fmla="*/ 1122 w 2662"/>
                <a:gd name="T71" fmla="*/ 1568 h 2718"/>
                <a:gd name="T72" fmla="*/ 1019 w 2662"/>
                <a:gd name="T73" fmla="*/ 1307 h 2718"/>
                <a:gd name="T74" fmla="*/ 918 w 2662"/>
                <a:gd name="T75" fmla="*/ 1059 h 2718"/>
                <a:gd name="T76" fmla="*/ 828 w 2662"/>
                <a:gd name="T77" fmla="*/ 810 h 2718"/>
                <a:gd name="T78" fmla="*/ 739 w 2662"/>
                <a:gd name="T79" fmla="*/ 589 h 2718"/>
                <a:gd name="T80" fmla="*/ 663 w 2662"/>
                <a:gd name="T81" fmla="*/ 393 h 2718"/>
                <a:gd name="T82" fmla="*/ 599 w 2662"/>
                <a:gd name="T83" fmla="*/ 249 h 2718"/>
                <a:gd name="T84" fmla="*/ 561 w 2662"/>
                <a:gd name="T85" fmla="*/ 144 h 2718"/>
                <a:gd name="T86" fmla="*/ 548 w 2662"/>
                <a:gd name="T87" fmla="*/ 118 h 2718"/>
                <a:gd name="T88" fmla="*/ 510 w 2662"/>
                <a:gd name="T89" fmla="*/ 92 h 2718"/>
                <a:gd name="T90" fmla="*/ 484 w 2662"/>
                <a:gd name="T91" fmla="*/ 52 h 2718"/>
                <a:gd name="T92" fmla="*/ 459 w 2662"/>
                <a:gd name="T93" fmla="*/ 40 h 2718"/>
                <a:gd name="T94" fmla="*/ 421 w 2662"/>
                <a:gd name="T95" fmla="*/ 26 h 2718"/>
                <a:gd name="T96" fmla="*/ 332 w 2662"/>
                <a:gd name="T97" fmla="*/ 0 h 2718"/>
                <a:gd name="T98" fmla="*/ 255 w 2662"/>
                <a:gd name="T99" fmla="*/ 0 h 2718"/>
                <a:gd name="T100" fmla="*/ 179 w 2662"/>
                <a:gd name="T101" fmla="*/ 0 h 2718"/>
                <a:gd name="T102" fmla="*/ 115 w 2662"/>
                <a:gd name="T103" fmla="*/ 0 h 2718"/>
                <a:gd name="T104" fmla="*/ 52 w 2662"/>
                <a:gd name="T105" fmla="*/ 14 h 2718"/>
                <a:gd name="T106" fmla="*/ 0 w 2662"/>
                <a:gd name="T107" fmla="*/ 14 h 2718"/>
                <a:gd name="T108" fmla="*/ 78 w 2662"/>
                <a:gd name="T109" fmla="*/ 275 h 2718"/>
                <a:gd name="T110" fmla="*/ 166 w 2662"/>
                <a:gd name="T111" fmla="*/ 628 h 2718"/>
                <a:gd name="T112" fmla="*/ 281 w 2662"/>
                <a:gd name="T113" fmla="*/ 1033 h 2718"/>
                <a:gd name="T114" fmla="*/ 383 w 2662"/>
                <a:gd name="T115" fmla="*/ 1451 h 2718"/>
                <a:gd name="T116" fmla="*/ 484 w 2662"/>
                <a:gd name="T117" fmla="*/ 1869 h 2718"/>
                <a:gd name="T118" fmla="*/ 561 w 2662"/>
                <a:gd name="T119" fmla="*/ 2195 h 2718"/>
                <a:gd name="T120" fmla="*/ 612 w 2662"/>
                <a:gd name="T121" fmla="*/ 2431 h 2718"/>
                <a:gd name="T122" fmla="*/ 638 w 2662"/>
                <a:gd name="T123" fmla="*/ 2522 h 27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62"/>
                <a:gd name="T187" fmla="*/ 0 h 2718"/>
                <a:gd name="T188" fmla="*/ 2662 w 2662"/>
                <a:gd name="T189" fmla="*/ 2718 h 271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62" h="2718">
                  <a:moveTo>
                    <a:pt x="638" y="2522"/>
                  </a:moveTo>
                  <a:lnTo>
                    <a:pt x="943" y="2522"/>
                  </a:lnTo>
                  <a:lnTo>
                    <a:pt x="1235" y="2522"/>
                  </a:lnTo>
                  <a:lnTo>
                    <a:pt x="1503" y="2535"/>
                  </a:lnTo>
                  <a:lnTo>
                    <a:pt x="1745" y="2548"/>
                  </a:lnTo>
                  <a:lnTo>
                    <a:pt x="1974" y="2562"/>
                  </a:lnTo>
                  <a:lnTo>
                    <a:pt x="2178" y="2588"/>
                  </a:lnTo>
                  <a:lnTo>
                    <a:pt x="2280" y="2614"/>
                  </a:lnTo>
                  <a:lnTo>
                    <a:pt x="2369" y="2626"/>
                  </a:lnTo>
                  <a:lnTo>
                    <a:pt x="2471" y="2652"/>
                  </a:lnTo>
                  <a:lnTo>
                    <a:pt x="2560" y="2678"/>
                  </a:lnTo>
                  <a:lnTo>
                    <a:pt x="2662" y="2718"/>
                  </a:lnTo>
                  <a:lnTo>
                    <a:pt x="2573" y="2692"/>
                  </a:lnTo>
                  <a:lnTo>
                    <a:pt x="2433" y="2640"/>
                  </a:lnTo>
                  <a:lnTo>
                    <a:pt x="2254" y="2574"/>
                  </a:lnTo>
                  <a:lnTo>
                    <a:pt x="2077" y="2522"/>
                  </a:lnTo>
                  <a:lnTo>
                    <a:pt x="1937" y="2470"/>
                  </a:lnTo>
                  <a:lnTo>
                    <a:pt x="1834" y="2444"/>
                  </a:lnTo>
                  <a:lnTo>
                    <a:pt x="1822" y="2417"/>
                  </a:lnTo>
                  <a:lnTo>
                    <a:pt x="1822" y="2378"/>
                  </a:lnTo>
                  <a:lnTo>
                    <a:pt x="1809" y="2352"/>
                  </a:lnTo>
                  <a:lnTo>
                    <a:pt x="1797" y="2326"/>
                  </a:lnTo>
                  <a:lnTo>
                    <a:pt x="1783" y="2300"/>
                  </a:lnTo>
                  <a:lnTo>
                    <a:pt x="1758" y="2287"/>
                  </a:lnTo>
                  <a:lnTo>
                    <a:pt x="1733" y="2273"/>
                  </a:lnTo>
                  <a:lnTo>
                    <a:pt x="1707" y="2261"/>
                  </a:lnTo>
                  <a:lnTo>
                    <a:pt x="1630" y="2235"/>
                  </a:lnTo>
                  <a:lnTo>
                    <a:pt x="1554" y="2195"/>
                  </a:lnTo>
                  <a:lnTo>
                    <a:pt x="1478" y="2169"/>
                  </a:lnTo>
                  <a:lnTo>
                    <a:pt x="1427" y="2117"/>
                  </a:lnTo>
                  <a:lnTo>
                    <a:pt x="1389" y="2091"/>
                  </a:lnTo>
                  <a:lnTo>
                    <a:pt x="1350" y="2039"/>
                  </a:lnTo>
                  <a:lnTo>
                    <a:pt x="1325" y="1999"/>
                  </a:lnTo>
                  <a:lnTo>
                    <a:pt x="1287" y="1934"/>
                  </a:lnTo>
                  <a:lnTo>
                    <a:pt x="1210" y="1778"/>
                  </a:lnTo>
                  <a:lnTo>
                    <a:pt x="1122" y="1568"/>
                  </a:lnTo>
                  <a:lnTo>
                    <a:pt x="1019" y="1307"/>
                  </a:lnTo>
                  <a:lnTo>
                    <a:pt x="918" y="1059"/>
                  </a:lnTo>
                  <a:lnTo>
                    <a:pt x="828" y="810"/>
                  </a:lnTo>
                  <a:lnTo>
                    <a:pt x="739" y="589"/>
                  </a:lnTo>
                  <a:lnTo>
                    <a:pt x="663" y="393"/>
                  </a:lnTo>
                  <a:lnTo>
                    <a:pt x="599" y="249"/>
                  </a:lnTo>
                  <a:lnTo>
                    <a:pt x="561" y="144"/>
                  </a:lnTo>
                  <a:lnTo>
                    <a:pt x="548" y="118"/>
                  </a:lnTo>
                  <a:lnTo>
                    <a:pt x="510" y="92"/>
                  </a:lnTo>
                  <a:lnTo>
                    <a:pt x="484" y="52"/>
                  </a:lnTo>
                  <a:lnTo>
                    <a:pt x="459" y="40"/>
                  </a:lnTo>
                  <a:lnTo>
                    <a:pt x="421" y="26"/>
                  </a:lnTo>
                  <a:lnTo>
                    <a:pt x="332" y="0"/>
                  </a:lnTo>
                  <a:lnTo>
                    <a:pt x="255" y="0"/>
                  </a:lnTo>
                  <a:lnTo>
                    <a:pt x="179" y="0"/>
                  </a:lnTo>
                  <a:lnTo>
                    <a:pt x="115" y="0"/>
                  </a:lnTo>
                  <a:lnTo>
                    <a:pt x="52" y="14"/>
                  </a:lnTo>
                  <a:lnTo>
                    <a:pt x="0" y="14"/>
                  </a:lnTo>
                  <a:lnTo>
                    <a:pt x="78" y="275"/>
                  </a:lnTo>
                  <a:lnTo>
                    <a:pt x="166" y="628"/>
                  </a:lnTo>
                  <a:lnTo>
                    <a:pt x="281" y="1033"/>
                  </a:lnTo>
                  <a:lnTo>
                    <a:pt x="383" y="1451"/>
                  </a:lnTo>
                  <a:lnTo>
                    <a:pt x="484" y="1869"/>
                  </a:lnTo>
                  <a:lnTo>
                    <a:pt x="561" y="2195"/>
                  </a:lnTo>
                  <a:lnTo>
                    <a:pt x="612" y="2431"/>
                  </a:lnTo>
                  <a:lnTo>
                    <a:pt x="638" y="2522"/>
                  </a:lnTo>
                </a:path>
              </a:pathLst>
            </a:custGeom>
            <a:noFill/>
            <a:ln w="0">
              <a:solidFill>
                <a:srgbClr val="242729"/>
              </a:solidFill>
              <a:prstDash val="solid"/>
              <a:round/>
              <a:headEnd/>
              <a:tailEnd/>
            </a:ln>
          </p:spPr>
          <p:txBody>
            <a:bodyPr/>
            <a:lstStyle/>
            <a:p>
              <a:endParaRPr lang="en-US"/>
            </a:p>
          </p:txBody>
        </p:sp>
        <p:sp>
          <p:nvSpPr>
            <p:cNvPr id="5082" name="Freeform 566"/>
            <p:cNvSpPr>
              <a:spLocks/>
            </p:cNvSpPr>
            <p:nvPr/>
          </p:nvSpPr>
          <p:spPr bwMode="auto">
            <a:xfrm>
              <a:off x="4468" y="2989"/>
              <a:ext cx="34" cy="67"/>
            </a:xfrm>
            <a:custGeom>
              <a:avLst/>
              <a:gdLst>
                <a:gd name="T0" fmla="*/ 230 w 611"/>
                <a:gd name="T1" fmla="*/ 1058 h 1267"/>
                <a:gd name="T2" fmla="*/ 293 w 611"/>
                <a:gd name="T3" fmla="*/ 1084 h 1267"/>
                <a:gd name="T4" fmla="*/ 370 w 611"/>
                <a:gd name="T5" fmla="*/ 1123 h 1267"/>
                <a:gd name="T6" fmla="*/ 433 w 611"/>
                <a:gd name="T7" fmla="*/ 1149 h 1267"/>
                <a:gd name="T8" fmla="*/ 484 w 611"/>
                <a:gd name="T9" fmla="*/ 1188 h 1267"/>
                <a:gd name="T10" fmla="*/ 523 w 611"/>
                <a:gd name="T11" fmla="*/ 1214 h 1267"/>
                <a:gd name="T12" fmla="*/ 560 w 611"/>
                <a:gd name="T13" fmla="*/ 1241 h 1267"/>
                <a:gd name="T14" fmla="*/ 586 w 611"/>
                <a:gd name="T15" fmla="*/ 1254 h 1267"/>
                <a:gd name="T16" fmla="*/ 611 w 611"/>
                <a:gd name="T17" fmla="*/ 1267 h 1267"/>
                <a:gd name="T18" fmla="*/ 535 w 611"/>
                <a:gd name="T19" fmla="*/ 1097 h 1267"/>
                <a:gd name="T20" fmla="*/ 459 w 611"/>
                <a:gd name="T21" fmla="*/ 901 h 1267"/>
                <a:gd name="T22" fmla="*/ 370 w 611"/>
                <a:gd name="T23" fmla="*/ 705 h 1267"/>
                <a:gd name="T24" fmla="*/ 293 w 611"/>
                <a:gd name="T25" fmla="*/ 496 h 1267"/>
                <a:gd name="T26" fmla="*/ 216 w 611"/>
                <a:gd name="T27" fmla="*/ 300 h 1267"/>
                <a:gd name="T28" fmla="*/ 166 w 611"/>
                <a:gd name="T29" fmla="*/ 156 h 1267"/>
                <a:gd name="T30" fmla="*/ 128 w 611"/>
                <a:gd name="T31" fmla="*/ 52 h 1267"/>
                <a:gd name="T32" fmla="*/ 115 w 611"/>
                <a:gd name="T33" fmla="*/ 12 h 1267"/>
                <a:gd name="T34" fmla="*/ 0 w 611"/>
                <a:gd name="T35" fmla="*/ 0 h 1267"/>
                <a:gd name="T36" fmla="*/ 230 w 611"/>
                <a:gd name="T37" fmla="*/ 1058 h 12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11"/>
                <a:gd name="T58" fmla="*/ 0 h 1267"/>
                <a:gd name="T59" fmla="*/ 611 w 611"/>
                <a:gd name="T60" fmla="*/ 1267 h 12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11" h="1267">
                  <a:moveTo>
                    <a:pt x="230" y="1058"/>
                  </a:moveTo>
                  <a:lnTo>
                    <a:pt x="293" y="1084"/>
                  </a:lnTo>
                  <a:lnTo>
                    <a:pt x="370" y="1123"/>
                  </a:lnTo>
                  <a:lnTo>
                    <a:pt x="433" y="1149"/>
                  </a:lnTo>
                  <a:lnTo>
                    <a:pt x="484" y="1188"/>
                  </a:lnTo>
                  <a:lnTo>
                    <a:pt x="523" y="1214"/>
                  </a:lnTo>
                  <a:lnTo>
                    <a:pt x="560" y="1241"/>
                  </a:lnTo>
                  <a:lnTo>
                    <a:pt x="586" y="1254"/>
                  </a:lnTo>
                  <a:lnTo>
                    <a:pt x="611" y="1267"/>
                  </a:lnTo>
                  <a:lnTo>
                    <a:pt x="535" y="1097"/>
                  </a:lnTo>
                  <a:lnTo>
                    <a:pt x="459" y="901"/>
                  </a:lnTo>
                  <a:lnTo>
                    <a:pt x="370" y="705"/>
                  </a:lnTo>
                  <a:lnTo>
                    <a:pt x="293" y="496"/>
                  </a:lnTo>
                  <a:lnTo>
                    <a:pt x="216" y="300"/>
                  </a:lnTo>
                  <a:lnTo>
                    <a:pt x="166" y="156"/>
                  </a:lnTo>
                  <a:lnTo>
                    <a:pt x="128" y="52"/>
                  </a:lnTo>
                  <a:lnTo>
                    <a:pt x="115" y="12"/>
                  </a:lnTo>
                  <a:lnTo>
                    <a:pt x="0" y="0"/>
                  </a:lnTo>
                  <a:lnTo>
                    <a:pt x="230" y="1058"/>
                  </a:lnTo>
                  <a:close/>
                </a:path>
              </a:pathLst>
            </a:custGeom>
            <a:solidFill>
              <a:srgbClr val="E7E7E8"/>
            </a:solidFill>
            <a:ln w="9525">
              <a:noFill/>
              <a:round/>
              <a:headEnd/>
              <a:tailEnd/>
            </a:ln>
          </p:spPr>
          <p:txBody>
            <a:bodyPr/>
            <a:lstStyle/>
            <a:p>
              <a:endParaRPr lang="en-US"/>
            </a:p>
          </p:txBody>
        </p:sp>
        <p:sp>
          <p:nvSpPr>
            <p:cNvPr id="5083" name="Freeform 567"/>
            <p:cNvSpPr>
              <a:spLocks/>
            </p:cNvSpPr>
            <p:nvPr/>
          </p:nvSpPr>
          <p:spPr bwMode="auto">
            <a:xfrm>
              <a:off x="4468" y="2989"/>
              <a:ext cx="34" cy="67"/>
            </a:xfrm>
            <a:custGeom>
              <a:avLst/>
              <a:gdLst>
                <a:gd name="T0" fmla="*/ 230 w 611"/>
                <a:gd name="T1" fmla="*/ 1058 h 1267"/>
                <a:gd name="T2" fmla="*/ 293 w 611"/>
                <a:gd name="T3" fmla="*/ 1084 h 1267"/>
                <a:gd name="T4" fmla="*/ 370 w 611"/>
                <a:gd name="T5" fmla="*/ 1123 h 1267"/>
                <a:gd name="T6" fmla="*/ 433 w 611"/>
                <a:gd name="T7" fmla="*/ 1149 h 1267"/>
                <a:gd name="T8" fmla="*/ 484 w 611"/>
                <a:gd name="T9" fmla="*/ 1188 h 1267"/>
                <a:gd name="T10" fmla="*/ 523 w 611"/>
                <a:gd name="T11" fmla="*/ 1214 h 1267"/>
                <a:gd name="T12" fmla="*/ 560 w 611"/>
                <a:gd name="T13" fmla="*/ 1241 h 1267"/>
                <a:gd name="T14" fmla="*/ 586 w 611"/>
                <a:gd name="T15" fmla="*/ 1254 h 1267"/>
                <a:gd name="T16" fmla="*/ 611 w 611"/>
                <a:gd name="T17" fmla="*/ 1267 h 1267"/>
                <a:gd name="T18" fmla="*/ 535 w 611"/>
                <a:gd name="T19" fmla="*/ 1097 h 1267"/>
                <a:gd name="T20" fmla="*/ 459 w 611"/>
                <a:gd name="T21" fmla="*/ 901 h 1267"/>
                <a:gd name="T22" fmla="*/ 370 w 611"/>
                <a:gd name="T23" fmla="*/ 705 h 1267"/>
                <a:gd name="T24" fmla="*/ 293 w 611"/>
                <a:gd name="T25" fmla="*/ 496 h 1267"/>
                <a:gd name="T26" fmla="*/ 216 w 611"/>
                <a:gd name="T27" fmla="*/ 300 h 1267"/>
                <a:gd name="T28" fmla="*/ 166 w 611"/>
                <a:gd name="T29" fmla="*/ 156 h 1267"/>
                <a:gd name="T30" fmla="*/ 128 w 611"/>
                <a:gd name="T31" fmla="*/ 52 h 1267"/>
                <a:gd name="T32" fmla="*/ 115 w 611"/>
                <a:gd name="T33" fmla="*/ 12 h 1267"/>
                <a:gd name="T34" fmla="*/ 0 w 611"/>
                <a:gd name="T35" fmla="*/ 0 h 1267"/>
                <a:gd name="T36" fmla="*/ 230 w 611"/>
                <a:gd name="T37" fmla="*/ 1058 h 12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11"/>
                <a:gd name="T58" fmla="*/ 0 h 1267"/>
                <a:gd name="T59" fmla="*/ 611 w 611"/>
                <a:gd name="T60" fmla="*/ 1267 h 12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11" h="1267">
                  <a:moveTo>
                    <a:pt x="230" y="1058"/>
                  </a:moveTo>
                  <a:lnTo>
                    <a:pt x="293" y="1084"/>
                  </a:lnTo>
                  <a:lnTo>
                    <a:pt x="370" y="1123"/>
                  </a:lnTo>
                  <a:lnTo>
                    <a:pt x="433" y="1149"/>
                  </a:lnTo>
                  <a:lnTo>
                    <a:pt x="484" y="1188"/>
                  </a:lnTo>
                  <a:lnTo>
                    <a:pt x="523" y="1214"/>
                  </a:lnTo>
                  <a:lnTo>
                    <a:pt x="560" y="1241"/>
                  </a:lnTo>
                  <a:lnTo>
                    <a:pt x="586" y="1254"/>
                  </a:lnTo>
                  <a:lnTo>
                    <a:pt x="611" y="1267"/>
                  </a:lnTo>
                  <a:lnTo>
                    <a:pt x="535" y="1097"/>
                  </a:lnTo>
                  <a:lnTo>
                    <a:pt x="459" y="901"/>
                  </a:lnTo>
                  <a:lnTo>
                    <a:pt x="370" y="705"/>
                  </a:lnTo>
                  <a:lnTo>
                    <a:pt x="293" y="496"/>
                  </a:lnTo>
                  <a:lnTo>
                    <a:pt x="216" y="300"/>
                  </a:lnTo>
                  <a:lnTo>
                    <a:pt x="166" y="156"/>
                  </a:lnTo>
                  <a:lnTo>
                    <a:pt x="128" y="52"/>
                  </a:lnTo>
                  <a:lnTo>
                    <a:pt x="115" y="12"/>
                  </a:lnTo>
                  <a:lnTo>
                    <a:pt x="0" y="0"/>
                  </a:lnTo>
                  <a:lnTo>
                    <a:pt x="230" y="1058"/>
                  </a:lnTo>
                </a:path>
              </a:pathLst>
            </a:custGeom>
            <a:noFill/>
            <a:ln w="0">
              <a:solidFill>
                <a:srgbClr val="242729"/>
              </a:solidFill>
              <a:prstDash val="solid"/>
              <a:round/>
              <a:headEnd/>
              <a:tailEnd/>
            </a:ln>
          </p:spPr>
          <p:txBody>
            <a:bodyPr/>
            <a:lstStyle/>
            <a:p>
              <a:endParaRPr lang="en-US"/>
            </a:p>
          </p:txBody>
        </p:sp>
        <p:sp>
          <p:nvSpPr>
            <p:cNvPr id="5084" name="Freeform 568"/>
            <p:cNvSpPr>
              <a:spLocks/>
            </p:cNvSpPr>
            <p:nvPr/>
          </p:nvSpPr>
          <p:spPr bwMode="auto">
            <a:xfrm>
              <a:off x="3611" y="3162"/>
              <a:ext cx="48" cy="86"/>
            </a:xfrm>
            <a:custGeom>
              <a:avLst/>
              <a:gdLst>
                <a:gd name="T0" fmla="*/ 853 w 853"/>
                <a:gd name="T1" fmla="*/ 1632 h 1632"/>
                <a:gd name="T2" fmla="*/ 548 w 853"/>
                <a:gd name="T3" fmla="*/ 1253 h 1632"/>
                <a:gd name="T4" fmla="*/ 0 w 853"/>
                <a:gd name="T5" fmla="*/ 0 h 1632"/>
                <a:gd name="T6" fmla="*/ 853 w 853"/>
                <a:gd name="T7" fmla="*/ 1632 h 1632"/>
                <a:gd name="T8" fmla="*/ 0 60000 65536"/>
                <a:gd name="T9" fmla="*/ 0 60000 65536"/>
                <a:gd name="T10" fmla="*/ 0 60000 65536"/>
                <a:gd name="T11" fmla="*/ 0 60000 65536"/>
                <a:gd name="T12" fmla="*/ 0 w 853"/>
                <a:gd name="T13" fmla="*/ 0 h 1632"/>
                <a:gd name="T14" fmla="*/ 853 w 853"/>
                <a:gd name="T15" fmla="*/ 1632 h 1632"/>
              </a:gdLst>
              <a:ahLst/>
              <a:cxnLst>
                <a:cxn ang="T8">
                  <a:pos x="T0" y="T1"/>
                </a:cxn>
                <a:cxn ang="T9">
                  <a:pos x="T2" y="T3"/>
                </a:cxn>
                <a:cxn ang="T10">
                  <a:pos x="T4" y="T5"/>
                </a:cxn>
                <a:cxn ang="T11">
                  <a:pos x="T6" y="T7"/>
                </a:cxn>
              </a:cxnLst>
              <a:rect l="T12" t="T13" r="T14" b="T15"/>
              <a:pathLst>
                <a:path w="853" h="1632">
                  <a:moveTo>
                    <a:pt x="853" y="1632"/>
                  </a:moveTo>
                  <a:lnTo>
                    <a:pt x="548" y="1253"/>
                  </a:lnTo>
                  <a:lnTo>
                    <a:pt x="0" y="0"/>
                  </a:lnTo>
                  <a:lnTo>
                    <a:pt x="853" y="1632"/>
                  </a:lnTo>
                  <a:close/>
                </a:path>
              </a:pathLst>
            </a:custGeom>
            <a:solidFill>
              <a:srgbClr val="FFFFFF"/>
            </a:solidFill>
            <a:ln w="9525">
              <a:noFill/>
              <a:round/>
              <a:headEnd/>
              <a:tailEnd/>
            </a:ln>
          </p:spPr>
          <p:txBody>
            <a:bodyPr/>
            <a:lstStyle/>
            <a:p>
              <a:endParaRPr lang="en-US"/>
            </a:p>
          </p:txBody>
        </p:sp>
        <p:sp>
          <p:nvSpPr>
            <p:cNvPr id="5085" name="Freeform 569"/>
            <p:cNvSpPr>
              <a:spLocks/>
            </p:cNvSpPr>
            <p:nvPr/>
          </p:nvSpPr>
          <p:spPr bwMode="auto">
            <a:xfrm>
              <a:off x="3611" y="3162"/>
              <a:ext cx="48" cy="86"/>
            </a:xfrm>
            <a:custGeom>
              <a:avLst/>
              <a:gdLst>
                <a:gd name="T0" fmla="*/ 853 w 853"/>
                <a:gd name="T1" fmla="*/ 1632 h 1632"/>
                <a:gd name="T2" fmla="*/ 548 w 853"/>
                <a:gd name="T3" fmla="*/ 1253 h 1632"/>
                <a:gd name="T4" fmla="*/ 0 w 853"/>
                <a:gd name="T5" fmla="*/ 0 h 1632"/>
                <a:gd name="T6" fmla="*/ 853 w 853"/>
                <a:gd name="T7" fmla="*/ 1632 h 1632"/>
                <a:gd name="T8" fmla="*/ 0 60000 65536"/>
                <a:gd name="T9" fmla="*/ 0 60000 65536"/>
                <a:gd name="T10" fmla="*/ 0 60000 65536"/>
                <a:gd name="T11" fmla="*/ 0 60000 65536"/>
                <a:gd name="T12" fmla="*/ 0 w 853"/>
                <a:gd name="T13" fmla="*/ 0 h 1632"/>
                <a:gd name="T14" fmla="*/ 853 w 853"/>
                <a:gd name="T15" fmla="*/ 1632 h 1632"/>
              </a:gdLst>
              <a:ahLst/>
              <a:cxnLst>
                <a:cxn ang="T8">
                  <a:pos x="T0" y="T1"/>
                </a:cxn>
                <a:cxn ang="T9">
                  <a:pos x="T2" y="T3"/>
                </a:cxn>
                <a:cxn ang="T10">
                  <a:pos x="T4" y="T5"/>
                </a:cxn>
                <a:cxn ang="T11">
                  <a:pos x="T6" y="T7"/>
                </a:cxn>
              </a:cxnLst>
              <a:rect l="T12" t="T13" r="T14" b="T15"/>
              <a:pathLst>
                <a:path w="853" h="1632">
                  <a:moveTo>
                    <a:pt x="853" y="1632"/>
                  </a:moveTo>
                  <a:lnTo>
                    <a:pt x="548" y="1253"/>
                  </a:lnTo>
                  <a:lnTo>
                    <a:pt x="0" y="0"/>
                  </a:lnTo>
                  <a:lnTo>
                    <a:pt x="853" y="1632"/>
                  </a:lnTo>
                </a:path>
              </a:pathLst>
            </a:custGeom>
            <a:noFill/>
            <a:ln w="0">
              <a:solidFill>
                <a:srgbClr val="242729"/>
              </a:solidFill>
              <a:prstDash val="solid"/>
              <a:round/>
              <a:headEnd/>
              <a:tailEnd/>
            </a:ln>
          </p:spPr>
          <p:txBody>
            <a:bodyPr/>
            <a:lstStyle/>
            <a:p>
              <a:endParaRPr lang="en-US"/>
            </a:p>
          </p:txBody>
        </p:sp>
        <p:sp>
          <p:nvSpPr>
            <p:cNvPr id="5086" name="Freeform 570"/>
            <p:cNvSpPr>
              <a:spLocks/>
            </p:cNvSpPr>
            <p:nvPr/>
          </p:nvSpPr>
          <p:spPr bwMode="auto">
            <a:xfrm>
              <a:off x="4336" y="3178"/>
              <a:ext cx="93" cy="51"/>
            </a:xfrm>
            <a:custGeom>
              <a:avLst/>
              <a:gdLst>
                <a:gd name="T0" fmla="*/ 1655 w 1668"/>
                <a:gd name="T1" fmla="*/ 405 h 967"/>
                <a:gd name="T2" fmla="*/ 1604 w 1668"/>
                <a:gd name="T3" fmla="*/ 340 h 967"/>
                <a:gd name="T4" fmla="*/ 1553 w 1668"/>
                <a:gd name="T5" fmla="*/ 275 h 967"/>
                <a:gd name="T6" fmla="*/ 1515 w 1668"/>
                <a:gd name="T7" fmla="*/ 222 h 967"/>
                <a:gd name="T8" fmla="*/ 1477 w 1668"/>
                <a:gd name="T9" fmla="*/ 170 h 967"/>
                <a:gd name="T10" fmla="*/ 1439 w 1668"/>
                <a:gd name="T11" fmla="*/ 131 h 967"/>
                <a:gd name="T12" fmla="*/ 1401 w 1668"/>
                <a:gd name="T13" fmla="*/ 92 h 967"/>
                <a:gd name="T14" fmla="*/ 1349 w 1668"/>
                <a:gd name="T15" fmla="*/ 52 h 967"/>
                <a:gd name="T16" fmla="*/ 1299 w 1668"/>
                <a:gd name="T17" fmla="*/ 0 h 967"/>
                <a:gd name="T18" fmla="*/ 1299 w 1668"/>
                <a:gd name="T19" fmla="*/ 40 h 967"/>
                <a:gd name="T20" fmla="*/ 1299 w 1668"/>
                <a:gd name="T21" fmla="*/ 66 h 967"/>
                <a:gd name="T22" fmla="*/ 1299 w 1668"/>
                <a:gd name="T23" fmla="*/ 92 h 967"/>
                <a:gd name="T24" fmla="*/ 1286 w 1668"/>
                <a:gd name="T25" fmla="*/ 118 h 967"/>
                <a:gd name="T26" fmla="*/ 1273 w 1668"/>
                <a:gd name="T27" fmla="*/ 144 h 967"/>
                <a:gd name="T28" fmla="*/ 1248 w 1668"/>
                <a:gd name="T29" fmla="*/ 170 h 967"/>
                <a:gd name="T30" fmla="*/ 1209 w 1668"/>
                <a:gd name="T31" fmla="*/ 209 h 967"/>
                <a:gd name="T32" fmla="*/ 1184 w 1668"/>
                <a:gd name="T33" fmla="*/ 235 h 967"/>
                <a:gd name="T34" fmla="*/ 1095 w 1668"/>
                <a:gd name="T35" fmla="*/ 287 h 967"/>
                <a:gd name="T36" fmla="*/ 1006 w 1668"/>
                <a:gd name="T37" fmla="*/ 340 h 967"/>
                <a:gd name="T38" fmla="*/ 904 w 1668"/>
                <a:gd name="T39" fmla="*/ 379 h 967"/>
                <a:gd name="T40" fmla="*/ 777 w 1668"/>
                <a:gd name="T41" fmla="*/ 419 h 967"/>
                <a:gd name="T42" fmla="*/ 662 w 1668"/>
                <a:gd name="T43" fmla="*/ 457 h 967"/>
                <a:gd name="T44" fmla="*/ 548 w 1668"/>
                <a:gd name="T45" fmla="*/ 483 h 967"/>
                <a:gd name="T46" fmla="*/ 433 w 1668"/>
                <a:gd name="T47" fmla="*/ 497 h 967"/>
                <a:gd name="T48" fmla="*/ 318 w 1668"/>
                <a:gd name="T49" fmla="*/ 509 h 967"/>
                <a:gd name="T50" fmla="*/ 217 w 1668"/>
                <a:gd name="T51" fmla="*/ 523 h 967"/>
                <a:gd name="T52" fmla="*/ 128 w 1668"/>
                <a:gd name="T53" fmla="*/ 509 h 967"/>
                <a:gd name="T54" fmla="*/ 89 w 1668"/>
                <a:gd name="T55" fmla="*/ 509 h 967"/>
                <a:gd name="T56" fmla="*/ 64 w 1668"/>
                <a:gd name="T57" fmla="*/ 497 h 967"/>
                <a:gd name="T58" fmla="*/ 25 w 1668"/>
                <a:gd name="T59" fmla="*/ 483 h 967"/>
                <a:gd name="T60" fmla="*/ 0 w 1668"/>
                <a:gd name="T61" fmla="*/ 471 h 967"/>
                <a:gd name="T62" fmla="*/ 38 w 1668"/>
                <a:gd name="T63" fmla="*/ 535 h 967"/>
                <a:gd name="T64" fmla="*/ 77 w 1668"/>
                <a:gd name="T65" fmla="*/ 601 h 967"/>
                <a:gd name="T66" fmla="*/ 128 w 1668"/>
                <a:gd name="T67" fmla="*/ 692 h 967"/>
                <a:gd name="T68" fmla="*/ 178 w 1668"/>
                <a:gd name="T69" fmla="*/ 771 h 967"/>
                <a:gd name="T70" fmla="*/ 229 w 1668"/>
                <a:gd name="T71" fmla="*/ 836 h 967"/>
                <a:gd name="T72" fmla="*/ 268 w 1668"/>
                <a:gd name="T73" fmla="*/ 902 h 967"/>
                <a:gd name="T74" fmla="*/ 305 w 1668"/>
                <a:gd name="T75" fmla="*/ 940 h 967"/>
                <a:gd name="T76" fmla="*/ 305 w 1668"/>
                <a:gd name="T77" fmla="*/ 954 h 967"/>
                <a:gd name="T78" fmla="*/ 458 w 1668"/>
                <a:gd name="T79" fmla="*/ 967 h 967"/>
                <a:gd name="T80" fmla="*/ 598 w 1668"/>
                <a:gd name="T81" fmla="*/ 967 h 967"/>
                <a:gd name="T82" fmla="*/ 739 w 1668"/>
                <a:gd name="T83" fmla="*/ 954 h 967"/>
                <a:gd name="T84" fmla="*/ 866 w 1668"/>
                <a:gd name="T85" fmla="*/ 940 h 967"/>
                <a:gd name="T86" fmla="*/ 993 w 1668"/>
                <a:gd name="T87" fmla="*/ 902 h 967"/>
                <a:gd name="T88" fmla="*/ 1108 w 1668"/>
                <a:gd name="T89" fmla="*/ 876 h 967"/>
                <a:gd name="T90" fmla="*/ 1223 w 1668"/>
                <a:gd name="T91" fmla="*/ 836 h 967"/>
                <a:gd name="T92" fmla="*/ 1324 w 1668"/>
                <a:gd name="T93" fmla="*/ 784 h 967"/>
                <a:gd name="T94" fmla="*/ 1413 w 1668"/>
                <a:gd name="T95" fmla="*/ 732 h 967"/>
                <a:gd name="T96" fmla="*/ 1477 w 1668"/>
                <a:gd name="T97" fmla="*/ 679 h 967"/>
                <a:gd name="T98" fmla="*/ 1553 w 1668"/>
                <a:gd name="T99" fmla="*/ 627 h 967"/>
                <a:gd name="T100" fmla="*/ 1604 w 1668"/>
                <a:gd name="T101" fmla="*/ 575 h 967"/>
                <a:gd name="T102" fmla="*/ 1643 w 1668"/>
                <a:gd name="T103" fmla="*/ 535 h 967"/>
                <a:gd name="T104" fmla="*/ 1668 w 1668"/>
                <a:gd name="T105" fmla="*/ 483 h 967"/>
                <a:gd name="T106" fmla="*/ 1668 w 1668"/>
                <a:gd name="T107" fmla="*/ 457 h 967"/>
                <a:gd name="T108" fmla="*/ 1668 w 1668"/>
                <a:gd name="T109" fmla="*/ 445 h 967"/>
                <a:gd name="T110" fmla="*/ 1668 w 1668"/>
                <a:gd name="T111" fmla="*/ 431 h 967"/>
                <a:gd name="T112" fmla="*/ 1655 w 1668"/>
                <a:gd name="T113" fmla="*/ 405 h 9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68"/>
                <a:gd name="T172" fmla="*/ 0 h 967"/>
                <a:gd name="T173" fmla="*/ 1668 w 1668"/>
                <a:gd name="T174" fmla="*/ 967 h 9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68" h="967">
                  <a:moveTo>
                    <a:pt x="1655" y="405"/>
                  </a:moveTo>
                  <a:lnTo>
                    <a:pt x="1604" y="340"/>
                  </a:lnTo>
                  <a:lnTo>
                    <a:pt x="1553" y="275"/>
                  </a:lnTo>
                  <a:lnTo>
                    <a:pt x="1515" y="222"/>
                  </a:lnTo>
                  <a:lnTo>
                    <a:pt x="1477" y="170"/>
                  </a:lnTo>
                  <a:lnTo>
                    <a:pt x="1439" y="131"/>
                  </a:lnTo>
                  <a:lnTo>
                    <a:pt x="1401" y="92"/>
                  </a:lnTo>
                  <a:lnTo>
                    <a:pt x="1349" y="52"/>
                  </a:lnTo>
                  <a:lnTo>
                    <a:pt x="1299" y="0"/>
                  </a:lnTo>
                  <a:lnTo>
                    <a:pt x="1299" y="40"/>
                  </a:lnTo>
                  <a:lnTo>
                    <a:pt x="1299" y="66"/>
                  </a:lnTo>
                  <a:lnTo>
                    <a:pt x="1299" y="92"/>
                  </a:lnTo>
                  <a:lnTo>
                    <a:pt x="1286" y="118"/>
                  </a:lnTo>
                  <a:lnTo>
                    <a:pt x="1273" y="144"/>
                  </a:lnTo>
                  <a:lnTo>
                    <a:pt x="1248" y="170"/>
                  </a:lnTo>
                  <a:lnTo>
                    <a:pt x="1209" y="209"/>
                  </a:lnTo>
                  <a:lnTo>
                    <a:pt x="1184" y="235"/>
                  </a:lnTo>
                  <a:lnTo>
                    <a:pt x="1095" y="287"/>
                  </a:lnTo>
                  <a:lnTo>
                    <a:pt x="1006" y="340"/>
                  </a:lnTo>
                  <a:lnTo>
                    <a:pt x="904" y="379"/>
                  </a:lnTo>
                  <a:lnTo>
                    <a:pt x="777" y="419"/>
                  </a:lnTo>
                  <a:lnTo>
                    <a:pt x="662" y="457"/>
                  </a:lnTo>
                  <a:lnTo>
                    <a:pt x="548" y="483"/>
                  </a:lnTo>
                  <a:lnTo>
                    <a:pt x="433" y="497"/>
                  </a:lnTo>
                  <a:lnTo>
                    <a:pt x="318" y="509"/>
                  </a:lnTo>
                  <a:lnTo>
                    <a:pt x="217" y="523"/>
                  </a:lnTo>
                  <a:lnTo>
                    <a:pt x="128" y="509"/>
                  </a:lnTo>
                  <a:lnTo>
                    <a:pt x="89" y="509"/>
                  </a:lnTo>
                  <a:lnTo>
                    <a:pt x="64" y="497"/>
                  </a:lnTo>
                  <a:lnTo>
                    <a:pt x="25" y="483"/>
                  </a:lnTo>
                  <a:lnTo>
                    <a:pt x="0" y="471"/>
                  </a:lnTo>
                  <a:lnTo>
                    <a:pt x="38" y="535"/>
                  </a:lnTo>
                  <a:lnTo>
                    <a:pt x="77" y="601"/>
                  </a:lnTo>
                  <a:lnTo>
                    <a:pt x="128" y="692"/>
                  </a:lnTo>
                  <a:lnTo>
                    <a:pt x="178" y="771"/>
                  </a:lnTo>
                  <a:lnTo>
                    <a:pt x="229" y="836"/>
                  </a:lnTo>
                  <a:lnTo>
                    <a:pt x="268" y="902"/>
                  </a:lnTo>
                  <a:lnTo>
                    <a:pt x="305" y="940"/>
                  </a:lnTo>
                  <a:lnTo>
                    <a:pt x="305" y="954"/>
                  </a:lnTo>
                  <a:lnTo>
                    <a:pt x="458" y="967"/>
                  </a:lnTo>
                  <a:lnTo>
                    <a:pt x="598" y="967"/>
                  </a:lnTo>
                  <a:lnTo>
                    <a:pt x="739" y="954"/>
                  </a:lnTo>
                  <a:lnTo>
                    <a:pt x="866" y="940"/>
                  </a:lnTo>
                  <a:lnTo>
                    <a:pt x="993" y="902"/>
                  </a:lnTo>
                  <a:lnTo>
                    <a:pt x="1108" y="876"/>
                  </a:lnTo>
                  <a:lnTo>
                    <a:pt x="1223" y="836"/>
                  </a:lnTo>
                  <a:lnTo>
                    <a:pt x="1324" y="784"/>
                  </a:lnTo>
                  <a:lnTo>
                    <a:pt x="1413" y="732"/>
                  </a:lnTo>
                  <a:lnTo>
                    <a:pt x="1477" y="679"/>
                  </a:lnTo>
                  <a:lnTo>
                    <a:pt x="1553" y="627"/>
                  </a:lnTo>
                  <a:lnTo>
                    <a:pt x="1604" y="575"/>
                  </a:lnTo>
                  <a:lnTo>
                    <a:pt x="1643" y="535"/>
                  </a:lnTo>
                  <a:lnTo>
                    <a:pt x="1668" y="483"/>
                  </a:lnTo>
                  <a:lnTo>
                    <a:pt x="1668" y="457"/>
                  </a:lnTo>
                  <a:lnTo>
                    <a:pt x="1668" y="445"/>
                  </a:lnTo>
                  <a:lnTo>
                    <a:pt x="1668" y="431"/>
                  </a:lnTo>
                  <a:lnTo>
                    <a:pt x="1655" y="405"/>
                  </a:lnTo>
                  <a:close/>
                </a:path>
              </a:pathLst>
            </a:custGeom>
            <a:solidFill>
              <a:srgbClr val="FFFFFF"/>
            </a:solidFill>
            <a:ln w="9525">
              <a:noFill/>
              <a:round/>
              <a:headEnd/>
              <a:tailEnd/>
            </a:ln>
          </p:spPr>
          <p:txBody>
            <a:bodyPr/>
            <a:lstStyle/>
            <a:p>
              <a:endParaRPr lang="en-US"/>
            </a:p>
          </p:txBody>
        </p:sp>
        <p:sp>
          <p:nvSpPr>
            <p:cNvPr id="5087" name="Freeform 571"/>
            <p:cNvSpPr>
              <a:spLocks/>
            </p:cNvSpPr>
            <p:nvPr/>
          </p:nvSpPr>
          <p:spPr bwMode="auto">
            <a:xfrm>
              <a:off x="4336" y="3178"/>
              <a:ext cx="93" cy="51"/>
            </a:xfrm>
            <a:custGeom>
              <a:avLst/>
              <a:gdLst>
                <a:gd name="T0" fmla="*/ 1655 w 1668"/>
                <a:gd name="T1" fmla="*/ 405 h 967"/>
                <a:gd name="T2" fmla="*/ 1604 w 1668"/>
                <a:gd name="T3" fmla="*/ 340 h 967"/>
                <a:gd name="T4" fmla="*/ 1553 w 1668"/>
                <a:gd name="T5" fmla="*/ 275 h 967"/>
                <a:gd name="T6" fmla="*/ 1515 w 1668"/>
                <a:gd name="T7" fmla="*/ 222 h 967"/>
                <a:gd name="T8" fmla="*/ 1477 w 1668"/>
                <a:gd name="T9" fmla="*/ 170 h 967"/>
                <a:gd name="T10" fmla="*/ 1439 w 1668"/>
                <a:gd name="T11" fmla="*/ 131 h 967"/>
                <a:gd name="T12" fmla="*/ 1401 w 1668"/>
                <a:gd name="T13" fmla="*/ 92 h 967"/>
                <a:gd name="T14" fmla="*/ 1349 w 1668"/>
                <a:gd name="T15" fmla="*/ 52 h 967"/>
                <a:gd name="T16" fmla="*/ 1299 w 1668"/>
                <a:gd name="T17" fmla="*/ 0 h 967"/>
                <a:gd name="T18" fmla="*/ 1299 w 1668"/>
                <a:gd name="T19" fmla="*/ 40 h 967"/>
                <a:gd name="T20" fmla="*/ 1299 w 1668"/>
                <a:gd name="T21" fmla="*/ 66 h 967"/>
                <a:gd name="T22" fmla="*/ 1299 w 1668"/>
                <a:gd name="T23" fmla="*/ 92 h 967"/>
                <a:gd name="T24" fmla="*/ 1286 w 1668"/>
                <a:gd name="T25" fmla="*/ 118 h 967"/>
                <a:gd name="T26" fmla="*/ 1273 w 1668"/>
                <a:gd name="T27" fmla="*/ 144 h 967"/>
                <a:gd name="T28" fmla="*/ 1248 w 1668"/>
                <a:gd name="T29" fmla="*/ 170 h 967"/>
                <a:gd name="T30" fmla="*/ 1209 w 1668"/>
                <a:gd name="T31" fmla="*/ 209 h 967"/>
                <a:gd name="T32" fmla="*/ 1184 w 1668"/>
                <a:gd name="T33" fmla="*/ 235 h 967"/>
                <a:gd name="T34" fmla="*/ 1095 w 1668"/>
                <a:gd name="T35" fmla="*/ 287 h 967"/>
                <a:gd name="T36" fmla="*/ 1006 w 1668"/>
                <a:gd name="T37" fmla="*/ 340 h 967"/>
                <a:gd name="T38" fmla="*/ 904 w 1668"/>
                <a:gd name="T39" fmla="*/ 379 h 967"/>
                <a:gd name="T40" fmla="*/ 777 w 1668"/>
                <a:gd name="T41" fmla="*/ 419 h 967"/>
                <a:gd name="T42" fmla="*/ 662 w 1668"/>
                <a:gd name="T43" fmla="*/ 457 h 967"/>
                <a:gd name="T44" fmla="*/ 548 w 1668"/>
                <a:gd name="T45" fmla="*/ 483 h 967"/>
                <a:gd name="T46" fmla="*/ 433 w 1668"/>
                <a:gd name="T47" fmla="*/ 497 h 967"/>
                <a:gd name="T48" fmla="*/ 318 w 1668"/>
                <a:gd name="T49" fmla="*/ 509 h 967"/>
                <a:gd name="T50" fmla="*/ 217 w 1668"/>
                <a:gd name="T51" fmla="*/ 523 h 967"/>
                <a:gd name="T52" fmla="*/ 128 w 1668"/>
                <a:gd name="T53" fmla="*/ 509 h 967"/>
                <a:gd name="T54" fmla="*/ 89 w 1668"/>
                <a:gd name="T55" fmla="*/ 509 h 967"/>
                <a:gd name="T56" fmla="*/ 64 w 1668"/>
                <a:gd name="T57" fmla="*/ 497 h 967"/>
                <a:gd name="T58" fmla="*/ 25 w 1668"/>
                <a:gd name="T59" fmla="*/ 483 h 967"/>
                <a:gd name="T60" fmla="*/ 0 w 1668"/>
                <a:gd name="T61" fmla="*/ 471 h 967"/>
                <a:gd name="T62" fmla="*/ 38 w 1668"/>
                <a:gd name="T63" fmla="*/ 535 h 967"/>
                <a:gd name="T64" fmla="*/ 77 w 1668"/>
                <a:gd name="T65" fmla="*/ 601 h 967"/>
                <a:gd name="T66" fmla="*/ 128 w 1668"/>
                <a:gd name="T67" fmla="*/ 692 h 967"/>
                <a:gd name="T68" fmla="*/ 178 w 1668"/>
                <a:gd name="T69" fmla="*/ 771 h 967"/>
                <a:gd name="T70" fmla="*/ 229 w 1668"/>
                <a:gd name="T71" fmla="*/ 836 h 967"/>
                <a:gd name="T72" fmla="*/ 268 w 1668"/>
                <a:gd name="T73" fmla="*/ 902 h 967"/>
                <a:gd name="T74" fmla="*/ 305 w 1668"/>
                <a:gd name="T75" fmla="*/ 940 h 967"/>
                <a:gd name="T76" fmla="*/ 305 w 1668"/>
                <a:gd name="T77" fmla="*/ 954 h 967"/>
                <a:gd name="T78" fmla="*/ 458 w 1668"/>
                <a:gd name="T79" fmla="*/ 967 h 967"/>
                <a:gd name="T80" fmla="*/ 598 w 1668"/>
                <a:gd name="T81" fmla="*/ 967 h 967"/>
                <a:gd name="T82" fmla="*/ 739 w 1668"/>
                <a:gd name="T83" fmla="*/ 954 h 967"/>
                <a:gd name="T84" fmla="*/ 866 w 1668"/>
                <a:gd name="T85" fmla="*/ 940 h 967"/>
                <a:gd name="T86" fmla="*/ 993 w 1668"/>
                <a:gd name="T87" fmla="*/ 902 h 967"/>
                <a:gd name="T88" fmla="*/ 1108 w 1668"/>
                <a:gd name="T89" fmla="*/ 876 h 967"/>
                <a:gd name="T90" fmla="*/ 1223 w 1668"/>
                <a:gd name="T91" fmla="*/ 836 h 967"/>
                <a:gd name="T92" fmla="*/ 1324 w 1668"/>
                <a:gd name="T93" fmla="*/ 784 h 967"/>
                <a:gd name="T94" fmla="*/ 1413 w 1668"/>
                <a:gd name="T95" fmla="*/ 732 h 967"/>
                <a:gd name="T96" fmla="*/ 1477 w 1668"/>
                <a:gd name="T97" fmla="*/ 679 h 967"/>
                <a:gd name="T98" fmla="*/ 1553 w 1668"/>
                <a:gd name="T99" fmla="*/ 627 h 967"/>
                <a:gd name="T100" fmla="*/ 1604 w 1668"/>
                <a:gd name="T101" fmla="*/ 575 h 967"/>
                <a:gd name="T102" fmla="*/ 1643 w 1668"/>
                <a:gd name="T103" fmla="*/ 535 h 967"/>
                <a:gd name="T104" fmla="*/ 1668 w 1668"/>
                <a:gd name="T105" fmla="*/ 483 h 967"/>
                <a:gd name="T106" fmla="*/ 1668 w 1668"/>
                <a:gd name="T107" fmla="*/ 457 h 967"/>
                <a:gd name="T108" fmla="*/ 1668 w 1668"/>
                <a:gd name="T109" fmla="*/ 445 h 967"/>
                <a:gd name="T110" fmla="*/ 1668 w 1668"/>
                <a:gd name="T111" fmla="*/ 431 h 967"/>
                <a:gd name="T112" fmla="*/ 1655 w 1668"/>
                <a:gd name="T113" fmla="*/ 405 h 9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68"/>
                <a:gd name="T172" fmla="*/ 0 h 967"/>
                <a:gd name="T173" fmla="*/ 1668 w 1668"/>
                <a:gd name="T174" fmla="*/ 967 h 9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68" h="967">
                  <a:moveTo>
                    <a:pt x="1655" y="405"/>
                  </a:moveTo>
                  <a:lnTo>
                    <a:pt x="1604" y="340"/>
                  </a:lnTo>
                  <a:lnTo>
                    <a:pt x="1553" y="275"/>
                  </a:lnTo>
                  <a:lnTo>
                    <a:pt x="1515" y="222"/>
                  </a:lnTo>
                  <a:lnTo>
                    <a:pt x="1477" y="170"/>
                  </a:lnTo>
                  <a:lnTo>
                    <a:pt x="1439" y="131"/>
                  </a:lnTo>
                  <a:lnTo>
                    <a:pt x="1401" y="92"/>
                  </a:lnTo>
                  <a:lnTo>
                    <a:pt x="1349" y="52"/>
                  </a:lnTo>
                  <a:lnTo>
                    <a:pt x="1299" y="0"/>
                  </a:lnTo>
                  <a:lnTo>
                    <a:pt x="1299" y="40"/>
                  </a:lnTo>
                  <a:lnTo>
                    <a:pt x="1299" y="66"/>
                  </a:lnTo>
                  <a:lnTo>
                    <a:pt x="1299" y="92"/>
                  </a:lnTo>
                  <a:lnTo>
                    <a:pt x="1286" y="118"/>
                  </a:lnTo>
                  <a:lnTo>
                    <a:pt x="1273" y="144"/>
                  </a:lnTo>
                  <a:lnTo>
                    <a:pt x="1248" y="170"/>
                  </a:lnTo>
                  <a:lnTo>
                    <a:pt x="1209" y="209"/>
                  </a:lnTo>
                  <a:lnTo>
                    <a:pt x="1184" y="235"/>
                  </a:lnTo>
                  <a:lnTo>
                    <a:pt x="1095" y="287"/>
                  </a:lnTo>
                  <a:lnTo>
                    <a:pt x="1006" y="340"/>
                  </a:lnTo>
                  <a:lnTo>
                    <a:pt x="904" y="379"/>
                  </a:lnTo>
                  <a:lnTo>
                    <a:pt x="777" y="419"/>
                  </a:lnTo>
                  <a:lnTo>
                    <a:pt x="662" y="457"/>
                  </a:lnTo>
                  <a:lnTo>
                    <a:pt x="548" y="483"/>
                  </a:lnTo>
                  <a:lnTo>
                    <a:pt x="433" y="497"/>
                  </a:lnTo>
                  <a:lnTo>
                    <a:pt x="318" y="509"/>
                  </a:lnTo>
                  <a:lnTo>
                    <a:pt x="217" y="523"/>
                  </a:lnTo>
                  <a:lnTo>
                    <a:pt x="128" y="509"/>
                  </a:lnTo>
                  <a:lnTo>
                    <a:pt x="89" y="509"/>
                  </a:lnTo>
                  <a:lnTo>
                    <a:pt x="64" y="497"/>
                  </a:lnTo>
                  <a:lnTo>
                    <a:pt x="25" y="483"/>
                  </a:lnTo>
                  <a:lnTo>
                    <a:pt x="0" y="471"/>
                  </a:lnTo>
                  <a:lnTo>
                    <a:pt x="38" y="535"/>
                  </a:lnTo>
                  <a:lnTo>
                    <a:pt x="77" y="601"/>
                  </a:lnTo>
                  <a:lnTo>
                    <a:pt x="128" y="692"/>
                  </a:lnTo>
                  <a:lnTo>
                    <a:pt x="178" y="771"/>
                  </a:lnTo>
                  <a:lnTo>
                    <a:pt x="229" y="836"/>
                  </a:lnTo>
                  <a:lnTo>
                    <a:pt x="268" y="902"/>
                  </a:lnTo>
                  <a:lnTo>
                    <a:pt x="305" y="940"/>
                  </a:lnTo>
                  <a:lnTo>
                    <a:pt x="305" y="954"/>
                  </a:lnTo>
                  <a:lnTo>
                    <a:pt x="458" y="967"/>
                  </a:lnTo>
                  <a:lnTo>
                    <a:pt x="598" y="967"/>
                  </a:lnTo>
                  <a:lnTo>
                    <a:pt x="739" y="954"/>
                  </a:lnTo>
                  <a:lnTo>
                    <a:pt x="866" y="940"/>
                  </a:lnTo>
                  <a:lnTo>
                    <a:pt x="993" y="902"/>
                  </a:lnTo>
                  <a:lnTo>
                    <a:pt x="1108" y="876"/>
                  </a:lnTo>
                  <a:lnTo>
                    <a:pt x="1223" y="836"/>
                  </a:lnTo>
                  <a:lnTo>
                    <a:pt x="1324" y="784"/>
                  </a:lnTo>
                  <a:lnTo>
                    <a:pt x="1413" y="732"/>
                  </a:lnTo>
                  <a:lnTo>
                    <a:pt x="1477" y="679"/>
                  </a:lnTo>
                  <a:lnTo>
                    <a:pt x="1553" y="627"/>
                  </a:lnTo>
                  <a:lnTo>
                    <a:pt x="1604" y="575"/>
                  </a:lnTo>
                  <a:lnTo>
                    <a:pt x="1643" y="535"/>
                  </a:lnTo>
                  <a:lnTo>
                    <a:pt x="1668" y="483"/>
                  </a:lnTo>
                  <a:lnTo>
                    <a:pt x="1668" y="457"/>
                  </a:lnTo>
                  <a:lnTo>
                    <a:pt x="1668" y="445"/>
                  </a:lnTo>
                  <a:lnTo>
                    <a:pt x="1668" y="431"/>
                  </a:lnTo>
                  <a:lnTo>
                    <a:pt x="1655" y="405"/>
                  </a:lnTo>
                </a:path>
              </a:pathLst>
            </a:custGeom>
            <a:noFill/>
            <a:ln w="0">
              <a:solidFill>
                <a:srgbClr val="242729"/>
              </a:solidFill>
              <a:prstDash val="solid"/>
              <a:round/>
              <a:headEnd/>
              <a:tailEnd/>
            </a:ln>
          </p:spPr>
          <p:txBody>
            <a:bodyPr/>
            <a:lstStyle/>
            <a:p>
              <a:endParaRPr lang="en-US"/>
            </a:p>
          </p:txBody>
        </p:sp>
        <p:sp>
          <p:nvSpPr>
            <p:cNvPr id="5088" name="Freeform 572"/>
            <p:cNvSpPr>
              <a:spLocks/>
            </p:cNvSpPr>
            <p:nvPr/>
          </p:nvSpPr>
          <p:spPr bwMode="auto">
            <a:xfrm>
              <a:off x="4066" y="3045"/>
              <a:ext cx="6" cy="13"/>
            </a:xfrm>
            <a:custGeom>
              <a:avLst/>
              <a:gdLst>
                <a:gd name="T0" fmla="*/ 103 w 115"/>
                <a:gd name="T1" fmla="*/ 249 h 249"/>
                <a:gd name="T2" fmla="*/ 115 w 115"/>
                <a:gd name="T3" fmla="*/ 236 h 249"/>
                <a:gd name="T4" fmla="*/ 115 w 115"/>
                <a:gd name="T5" fmla="*/ 223 h 249"/>
                <a:gd name="T6" fmla="*/ 115 w 115"/>
                <a:gd name="T7" fmla="*/ 197 h 249"/>
                <a:gd name="T8" fmla="*/ 115 w 115"/>
                <a:gd name="T9" fmla="*/ 184 h 249"/>
                <a:gd name="T10" fmla="*/ 115 w 115"/>
                <a:gd name="T11" fmla="*/ 158 h 249"/>
                <a:gd name="T12" fmla="*/ 115 w 115"/>
                <a:gd name="T13" fmla="*/ 144 h 249"/>
                <a:gd name="T14" fmla="*/ 103 w 115"/>
                <a:gd name="T15" fmla="*/ 105 h 249"/>
                <a:gd name="T16" fmla="*/ 103 w 115"/>
                <a:gd name="T17" fmla="*/ 92 h 249"/>
                <a:gd name="T18" fmla="*/ 89 w 115"/>
                <a:gd name="T19" fmla="*/ 66 h 249"/>
                <a:gd name="T20" fmla="*/ 76 w 115"/>
                <a:gd name="T21" fmla="*/ 53 h 249"/>
                <a:gd name="T22" fmla="*/ 64 w 115"/>
                <a:gd name="T23" fmla="*/ 27 h 249"/>
                <a:gd name="T24" fmla="*/ 51 w 115"/>
                <a:gd name="T25" fmla="*/ 14 h 249"/>
                <a:gd name="T26" fmla="*/ 39 w 115"/>
                <a:gd name="T27" fmla="*/ 14 h 249"/>
                <a:gd name="T28" fmla="*/ 25 w 115"/>
                <a:gd name="T29" fmla="*/ 0 h 249"/>
                <a:gd name="T30" fmla="*/ 13 w 115"/>
                <a:gd name="T31" fmla="*/ 14 h 249"/>
                <a:gd name="T32" fmla="*/ 0 w 115"/>
                <a:gd name="T33" fmla="*/ 27 h 249"/>
                <a:gd name="T34" fmla="*/ 0 w 115"/>
                <a:gd name="T35" fmla="*/ 40 h 249"/>
                <a:gd name="T36" fmla="*/ 0 w 115"/>
                <a:gd name="T37" fmla="*/ 53 h 249"/>
                <a:gd name="T38" fmla="*/ 0 w 115"/>
                <a:gd name="T39" fmla="*/ 79 h 249"/>
                <a:gd name="T40" fmla="*/ 0 w 115"/>
                <a:gd name="T41" fmla="*/ 92 h 249"/>
                <a:gd name="T42" fmla="*/ 0 w 115"/>
                <a:gd name="T43" fmla="*/ 118 h 249"/>
                <a:gd name="T44" fmla="*/ 13 w 115"/>
                <a:gd name="T45" fmla="*/ 144 h 249"/>
                <a:gd name="T46" fmla="*/ 25 w 115"/>
                <a:gd name="T47" fmla="*/ 171 h 249"/>
                <a:gd name="T48" fmla="*/ 25 w 115"/>
                <a:gd name="T49" fmla="*/ 197 h 249"/>
                <a:gd name="T50" fmla="*/ 39 w 115"/>
                <a:gd name="T51" fmla="*/ 210 h 249"/>
                <a:gd name="T52" fmla="*/ 64 w 115"/>
                <a:gd name="T53" fmla="*/ 236 h 249"/>
                <a:gd name="T54" fmla="*/ 76 w 115"/>
                <a:gd name="T55" fmla="*/ 249 h 249"/>
                <a:gd name="T56" fmla="*/ 89 w 115"/>
                <a:gd name="T57" fmla="*/ 249 h 249"/>
                <a:gd name="T58" fmla="*/ 103 w 115"/>
                <a:gd name="T59" fmla="*/ 249 h 2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5"/>
                <a:gd name="T91" fmla="*/ 0 h 249"/>
                <a:gd name="T92" fmla="*/ 115 w 115"/>
                <a:gd name="T93" fmla="*/ 249 h 24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5" h="249">
                  <a:moveTo>
                    <a:pt x="103" y="249"/>
                  </a:moveTo>
                  <a:lnTo>
                    <a:pt x="115" y="236"/>
                  </a:lnTo>
                  <a:lnTo>
                    <a:pt x="115" y="223"/>
                  </a:lnTo>
                  <a:lnTo>
                    <a:pt x="115" y="197"/>
                  </a:lnTo>
                  <a:lnTo>
                    <a:pt x="115" y="184"/>
                  </a:lnTo>
                  <a:lnTo>
                    <a:pt x="115" y="158"/>
                  </a:lnTo>
                  <a:lnTo>
                    <a:pt x="115" y="144"/>
                  </a:lnTo>
                  <a:lnTo>
                    <a:pt x="103" y="105"/>
                  </a:lnTo>
                  <a:lnTo>
                    <a:pt x="103" y="92"/>
                  </a:lnTo>
                  <a:lnTo>
                    <a:pt x="89" y="66"/>
                  </a:lnTo>
                  <a:lnTo>
                    <a:pt x="76" y="53"/>
                  </a:lnTo>
                  <a:lnTo>
                    <a:pt x="64" y="27"/>
                  </a:lnTo>
                  <a:lnTo>
                    <a:pt x="51" y="14"/>
                  </a:lnTo>
                  <a:lnTo>
                    <a:pt x="39" y="14"/>
                  </a:lnTo>
                  <a:lnTo>
                    <a:pt x="25" y="0"/>
                  </a:lnTo>
                  <a:lnTo>
                    <a:pt x="13" y="14"/>
                  </a:lnTo>
                  <a:lnTo>
                    <a:pt x="0" y="27"/>
                  </a:lnTo>
                  <a:lnTo>
                    <a:pt x="0" y="40"/>
                  </a:lnTo>
                  <a:lnTo>
                    <a:pt x="0" y="53"/>
                  </a:lnTo>
                  <a:lnTo>
                    <a:pt x="0" y="79"/>
                  </a:lnTo>
                  <a:lnTo>
                    <a:pt x="0" y="92"/>
                  </a:lnTo>
                  <a:lnTo>
                    <a:pt x="0" y="118"/>
                  </a:lnTo>
                  <a:lnTo>
                    <a:pt x="13" y="144"/>
                  </a:lnTo>
                  <a:lnTo>
                    <a:pt x="25" y="171"/>
                  </a:lnTo>
                  <a:lnTo>
                    <a:pt x="25" y="197"/>
                  </a:lnTo>
                  <a:lnTo>
                    <a:pt x="39" y="210"/>
                  </a:lnTo>
                  <a:lnTo>
                    <a:pt x="64" y="236"/>
                  </a:lnTo>
                  <a:lnTo>
                    <a:pt x="76" y="249"/>
                  </a:lnTo>
                  <a:lnTo>
                    <a:pt x="89" y="249"/>
                  </a:lnTo>
                  <a:lnTo>
                    <a:pt x="103" y="249"/>
                  </a:lnTo>
                  <a:close/>
                </a:path>
              </a:pathLst>
            </a:custGeom>
            <a:solidFill>
              <a:srgbClr val="131516"/>
            </a:solidFill>
            <a:ln w="9525">
              <a:noFill/>
              <a:round/>
              <a:headEnd/>
              <a:tailEnd/>
            </a:ln>
          </p:spPr>
          <p:txBody>
            <a:bodyPr/>
            <a:lstStyle/>
            <a:p>
              <a:endParaRPr lang="en-US"/>
            </a:p>
          </p:txBody>
        </p:sp>
        <p:sp>
          <p:nvSpPr>
            <p:cNvPr id="5089" name="Freeform 573"/>
            <p:cNvSpPr>
              <a:spLocks/>
            </p:cNvSpPr>
            <p:nvPr/>
          </p:nvSpPr>
          <p:spPr bwMode="auto">
            <a:xfrm>
              <a:off x="4086" y="3177"/>
              <a:ext cx="106" cy="40"/>
            </a:xfrm>
            <a:custGeom>
              <a:avLst/>
              <a:gdLst>
                <a:gd name="T0" fmla="*/ 0 w 1911"/>
                <a:gd name="T1" fmla="*/ 0 h 758"/>
                <a:gd name="T2" fmla="*/ 103 w 1911"/>
                <a:gd name="T3" fmla="*/ 0 h 758"/>
                <a:gd name="T4" fmla="*/ 204 w 1911"/>
                <a:gd name="T5" fmla="*/ 14 h 758"/>
                <a:gd name="T6" fmla="*/ 319 w 1911"/>
                <a:gd name="T7" fmla="*/ 26 h 758"/>
                <a:gd name="T8" fmla="*/ 447 w 1911"/>
                <a:gd name="T9" fmla="*/ 52 h 758"/>
                <a:gd name="T10" fmla="*/ 574 w 1911"/>
                <a:gd name="T11" fmla="*/ 92 h 758"/>
                <a:gd name="T12" fmla="*/ 701 w 1911"/>
                <a:gd name="T13" fmla="*/ 130 h 758"/>
                <a:gd name="T14" fmla="*/ 841 w 1911"/>
                <a:gd name="T15" fmla="*/ 183 h 758"/>
                <a:gd name="T16" fmla="*/ 982 w 1911"/>
                <a:gd name="T17" fmla="*/ 235 h 758"/>
                <a:gd name="T18" fmla="*/ 1122 w 1911"/>
                <a:gd name="T19" fmla="*/ 287 h 758"/>
                <a:gd name="T20" fmla="*/ 1262 w 1911"/>
                <a:gd name="T21" fmla="*/ 353 h 758"/>
                <a:gd name="T22" fmla="*/ 1388 w 1911"/>
                <a:gd name="T23" fmla="*/ 418 h 758"/>
                <a:gd name="T24" fmla="*/ 1503 w 1911"/>
                <a:gd name="T25" fmla="*/ 471 h 758"/>
                <a:gd name="T26" fmla="*/ 1631 w 1911"/>
                <a:gd name="T27" fmla="*/ 549 h 758"/>
                <a:gd name="T28" fmla="*/ 1732 w 1911"/>
                <a:gd name="T29" fmla="*/ 614 h 758"/>
                <a:gd name="T30" fmla="*/ 1822 w 1911"/>
                <a:gd name="T31" fmla="*/ 692 h 758"/>
                <a:gd name="T32" fmla="*/ 1911 w 1911"/>
                <a:gd name="T33" fmla="*/ 758 h 7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11"/>
                <a:gd name="T52" fmla="*/ 0 h 758"/>
                <a:gd name="T53" fmla="*/ 1911 w 1911"/>
                <a:gd name="T54" fmla="*/ 758 h 7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11" h="758">
                  <a:moveTo>
                    <a:pt x="0" y="0"/>
                  </a:moveTo>
                  <a:lnTo>
                    <a:pt x="103" y="0"/>
                  </a:lnTo>
                  <a:lnTo>
                    <a:pt x="204" y="14"/>
                  </a:lnTo>
                  <a:lnTo>
                    <a:pt x="319" y="26"/>
                  </a:lnTo>
                  <a:lnTo>
                    <a:pt x="447" y="52"/>
                  </a:lnTo>
                  <a:lnTo>
                    <a:pt x="574" y="92"/>
                  </a:lnTo>
                  <a:lnTo>
                    <a:pt x="701" y="130"/>
                  </a:lnTo>
                  <a:lnTo>
                    <a:pt x="841" y="183"/>
                  </a:lnTo>
                  <a:lnTo>
                    <a:pt x="982" y="235"/>
                  </a:lnTo>
                  <a:lnTo>
                    <a:pt x="1122" y="287"/>
                  </a:lnTo>
                  <a:lnTo>
                    <a:pt x="1262" y="353"/>
                  </a:lnTo>
                  <a:lnTo>
                    <a:pt x="1388" y="418"/>
                  </a:lnTo>
                  <a:lnTo>
                    <a:pt x="1503" y="471"/>
                  </a:lnTo>
                  <a:lnTo>
                    <a:pt x="1631" y="549"/>
                  </a:lnTo>
                  <a:lnTo>
                    <a:pt x="1732" y="614"/>
                  </a:lnTo>
                  <a:lnTo>
                    <a:pt x="1822" y="692"/>
                  </a:lnTo>
                  <a:lnTo>
                    <a:pt x="1911" y="758"/>
                  </a:lnTo>
                </a:path>
              </a:pathLst>
            </a:custGeom>
            <a:noFill/>
            <a:ln w="0">
              <a:solidFill>
                <a:srgbClr val="242729"/>
              </a:solidFill>
              <a:prstDash val="solid"/>
              <a:round/>
              <a:headEnd/>
              <a:tailEnd/>
            </a:ln>
          </p:spPr>
          <p:txBody>
            <a:bodyPr/>
            <a:lstStyle/>
            <a:p>
              <a:endParaRPr lang="en-US"/>
            </a:p>
          </p:txBody>
        </p:sp>
        <p:sp>
          <p:nvSpPr>
            <p:cNvPr id="5090" name="Freeform 574"/>
            <p:cNvSpPr>
              <a:spLocks/>
            </p:cNvSpPr>
            <p:nvPr/>
          </p:nvSpPr>
          <p:spPr bwMode="auto">
            <a:xfrm>
              <a:off x="4343" y="3203"/>
              <a:ext cx="56" cy="23"/>
            </a:xfrm>
            <a:custGeom>
              <a:avLst/>
              <a:gdLst>
                <a:gd name="T0" fmla="*/ 725 w 992"/>
                <a:gd name="T1" fmla="*/ 0 h 431"/>
                <a:gd name="T2" fmla="*/ 624 w 992"/>
                <a:gd name="T3" fmla="*/ 38 h 431"/>
                <a:gd name="T4" fmla="*/ 521 w 992"/>
                <a:gd name="T5" fmla="*/ 64 h 431"/>
                <a:gd name="T6" fmla="*/ 432 w 992"/>
                <a:gd name="T7" fmla="*/ 91 h 431"/>
                <a:gd name="T8" fmla="*/ 344 w 992"/>
                <a:gd name="T9" fmla="*/ 104 h 431"/>
                <a:gd name="T10" fmla="*/ 267 w 992"/>
                <a:gd name="T11" fmla="*/ 117 h 431"/>
                <a:gd name="T12" fmla="*/ 177 w 992"/>
                <a:gd name="T13" fmla="*/ 117 h 431"/>
                <a:gd name="T14" fmla="*/ 89 w 992"/>
                <a:gd name="T15" fmla="*/ 117 h 431"/>
                <a:gd name="T16" fmla="*/ 0 w 992"/>
                <a:gd name="T17" fmla="*/ 104 h 431"/>
                <a:gd name="T18" fmla="*/ 37 w 992"/>
                <a:gd name="T19" fmla="*/ 169 h 431"/>
                <a:gd name="T20" fmla="*/ 89 w 992"/>
                <a:gd name="T21" fmla="*/ 235 h 431"/>
                <a:gd name="T22" fmla="*/ 126 w 992"/>
                <a:gd name="T23" fmla="*/ 287 h 431"/>
                <a:gd name="T24" fmla="*/ 165 w 992"/>
                <a:gd name="T25" fmla="*/ 339 h 431"/>
                <a:gd name="T26" fmla="*/ 190 w 992"/>
                <a:gd name="T27" fmla="*/ 379 h 431"/>
                <a:gd name="T28" fmla="*/ 204 w 992"/>
                <a:gd name="T29" fmla="*/ 405 h 431"/>
                <a:gd name="T30" fmla="*/ 216 w 992"/>
                <a:gd name="T31" fmla="*/ 431 h 431"/>
                <a:gd name="T32" fmla="*/ 229 w 992"/>
                <a:gd name="T33" fmla="*/ 431 h 431"/>
                <a:gd name="T34" fmla="*/ 369 w 992"/>
                <a:gd name="T35" fmla="*/ 431 h 431"/>
                <a:gd name="T36" fmla="*/ 484 w 992"/>
                <a:gd name="T37" fmla="*/ 431 h 431"/>
                <a:gd name="T38" fmla="*/ 585 w 992"/>
                <a:gd name="T39" fmla="*/ 417 h 431"/>
                <a:gd name="T40" fmla="*/ 674 w 992"/>
                <a:gd name="T41" fmla="*/ 417 h 431"/>
                <a:gd name="T42" fmla="*/ 764 w 992"/>
                <a:gd name="T43" fmla="*/ 405 h 431"/>
                <a:gd name="T44" fmla="*/ 827 w 992"/>
                <a:gd name="T45" fmla="*/ 391 h 431"/>
                <a:gd name="T46" fmla="*/ 916 w 992"/>
                <a:gd name="T47" fmla="*/ 365 h 431"/>
                <a:gd name="T48" fmla="*/ 992 w 992"/>
                <a:gd name="T49" fmla="*/ 326 h 431"/>
                <a:gd name="T50" fmla="*/ 725 w 992"/>
                <a:gd name="T51" fmla="*/ 0 h 4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92"/>
                <a:gd name="T79" fmla="*/ 0 h 431"/>
                <a:gd name="T80" fmla="*/ 992 w 992"/>
                <a:gd name="T81" fmla="*/ 431 h 43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92" h="431">
                  <a:moveTo>
                    <a:pt x="725" y="0"/>
                  </a:moveTo>
                  <a:lnTo>
                    <a:pt x="624" y="38"/>
                  </a:lnTo>
                  <a:lnTo>
                    <a:pt x="521" y="64"/>
                  </a:lnTo>
                  <a:lnTo>
                    <a:pt x="432" y="91"/>
                  </a:lnTo>
                  <a:lnTo>
                    <a:pt x="344" y="104"/>
                  </a:lnTo>
                  <a:lnTo>
                    <a:pt x="267" y="117"/>
                  </a:lnTo>
                  <a:lnTo>
                    <a:pt x="177" y="117"/>
                  </a:lnTo>
                  <a:lnTo>
                    <a:pt x="89" y="117"/>
                  </a:lnTo>
                  <a:lnTo>
                    <a:pt x="0" y="104"/>
                  </a:lnTo>
                  <a:lnTo>
                    <a:pt x="37" y="169"/>
                  </a:lnTo>
                  <a:lnTo>
                    <a:pt x="89" y="235"/>
                  </a:lnTo>
                  <a:lnTo>
                    <a:pt x="126" y="287"/>
                  </a:lnTo>
                  <a:lnTo>
                    <a:pt x="165" y="339"/>
                  </a:lnTo>
                  <a:lnTo>
                    <a:pt x="190" y="379"/>
                  </a:lnTo>
                  <a:lnTo>
                    <a:pt x="204" y="405"/>
                  </a:lnTo>
                  <a:lnTo>
                    <a:pt x="216" y="431"/>
                  </a:lnTo>
                  <a:lnTo>
                    <a:pt x="229" y="431"/>
                  </a:lnTo>
                  <a:lnTo>
                    <a:pt x="369" y="431"/>
                  </a:lnTo>
                  <a:lnTo>
                    <a:pt x="484" y="431"/>
                  </a:lnTo>
                  <a:lnTo>
                    <a:pt x="585" y="417"/>
                  </a:lnTo>
                  <a:lnTo>
                    <a:pt x="674" y="417"/>
                  </a:lnTo>
                  <a:lnTo>
                    <a:pt x="764" y="405"/>
                  </a:lnTo>
                  <a:lnTo>
                    <a:pt x="827" y="391"/>
                  </a:lnTo>
                  <a:lnTo>
                    <a:pt x="916" y="365"/>
                  </a:lnTo>
                  <a:lnTo>
                    <a:pt x="992" y="326"/>
                  </a:lnTo>
                  <a:lnTo>
                    <a:pt x="725" y="0"/>
                  </a:lnTo>
                  <a:close/>
                </a:path>
              </a:pathLst>
            </a:custGeom>
            <a:solidFill>
              <a:srgbClr val="CDCDD0"/>
            </a:solidFill>
            <a:ln w="9525">
              <a:noFill/>
              <a:round/>
              <a:headEnd/>
              <a:tailEnd/>
            </a:ln>
          </p:spPr>
          <p:txBody>
            <a:bodyPr/>
            <a:lstStyle/>
            <a:p>
              <a:endParaRPr lang="en-US"/>
            </a:p>
          </p:txBody>
        </p:sp>
        <p:sp>
          <p:nvSpPr>
            <p:cNvPr id="5091" name="Freeform 575"/>
            <p:cNvSpPr>
              <a:spLocks/>
            </p:cNvSpPr>
            <p:nvPr/>
          </p:nvSpPr>
          <p:spPr bwMode="auto">
            <a:xfrm>
              <a:off x="4343" y="3203"/>
              <a:ext cx="56" cy="23"/>
            </a:xfrm>
            <a:custGeom>
              <a:avLst/>
              <a:gdLst>
                <a:gd name="T0" fmla="*/ 725 w 992"/>
                <a:gd name="T1" fmla="*/ 0 h 431"/>
                <a:gd name="T2" fmla="*/ 624 w 992"/>
                <a:gd name="T3" fmla="*/ 38 h 431"/>
                <a:gd name="T4" fmla="*/ 521 w 992"/>
                <a:gd name="T5" fmla="*/ 64 h 431"/>
                <a:gd name="T6" fmla="*/ 432 w 992"/>
                <a:gd name="T7" fmla="*/ 91 h 431"/>
                <a:gd name="T8" fmla="*/ 344 w 992"/>
                <a:gd name="T9" fmla="*/ 104 h 431"/>
                <a:gd name="T10" fmla="*/ 267 w 992"/>
                <a:gd name="T11" fmla="*/ 117 h 431"/>
                <a:gd name="T12" fmla="*/ 177 w 992"/>
                <a:gd name="T13" fmla="*/ 117 h 431"/>
                <a:gd name="T14" fmla="*/ 89 w 992"/>
                <a:gd name="T15" fmla="*/ 117 h 431"/>
                <a:gd name="T16" fmla="*/ 0 w 992"/>
                <a:gd name="T17" fmla="*/ 104 h 431"/>
                <a:gd name="T18" fmla="*/ 37 w 992"/>
                <a:gd name="T19" fmla="*/ 169 h 431"/>
                <a:gd name="T20" fmla="*/ 89 w 992"/>
                <a:gd name="T21" fmla="*/ 235 h 431"/>
                <a:gd name="T22" fmla="*/ 126 w 992"/>
                <a:gd name="T23" fmla="*/ 287 h 431"/>
                <a:gd name="T24" fmla="*/ 165 w 992"/>
                <a:gd name="T25" fmla="*/ 339 h 431"/>
                <a:gd name="T26" fmla="*/ 190 w 992"/>
                <a:gd name="T27" fmla="*/ 379 h 431"/>
                <a:gd name="T28" fmla="*/ 204 w 992"/>
                <a:gd name="T29" fmla="*/ 405 h 431"/>
                <a:gd name="T30" fmla="*/ 216 w 992"/>
                <a:gd name="T31" fmla="*/ 431 h 431"/>
                <a:gd name="T32" fmla="*/ 229 w 992"/>
                <a:gd name="T33" fmla="*/ 431 h 431"/>
                <a:gd name="T34" fmla="*/ 369 w 992"/>
                <a:gd name="T35" fmla="*/ 431 h 431"/>
                <a:gd name="T36" fmla="*/ 484 w 992"/>
                <a:gd name="T37" fmla="*/ 431 h 431"/>
                <a:gd name="T38" fmla="*/ 585 w 992"/>
                <a:gd name="T39" fmla="*/ 417 h 431"/>
                <a:gd name="T40" fmla="*/ 674 w 992"/>
                <a:gd name="T41" fmla="*/ 417 h 431"/>
                <a:gd name="T42" fmla="*/ 764 w 992"/>
                <a:gd name="T43" fmla="*/ 405 h 431"/>
                <a:gd name="T44" fmla="*/ 827 w 992"/>
                <a:gd name="T45" fmla="*/ 391 h 431"/>
                <a:gd name="T46" fmla="*/ 916 w 992"/>
                <a:gd name="T47" fmla="*/ 365 h 431"/>
                <a:gd name="T48" fmla="*/ 992 w 992"/>
                <a:gd name="T49" fmla="*/ 326 h 431"/>
                <a:gd name="T50" fmla="*/ 725 w 992"/>
                <a:gd name="T51" fmla="*/ 0 h 4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92"/>
                <a:gd name="T79" fmla="*/ 0 h 431"/>
                <a:gd name="T80" fmla="*/ 992 w 992"/>
                <a:gd name="T81" fmla="*/ 431 h 43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92" h="431">
                  <a:moveTo>
                    <a:pt x="725" y="0"/>
                  </a:moveTo>
                  <a:lnTo>
                    <a:pt x="624" y="38"/>
                  </a:lnTo>
                  <a:lnTo>
                    <a:pt x="521" y="64"/>
                  </a:lnTo>
                  <a:lnTo>
                    <a:pt x="432" y="91"/>
                  </a:lnTo>
                  <a:lnTo>
                    <a:pt x="344" y="104"/>
                  </a:lnTo>
                  <a:lnTo>
                    <a:pt x="267" y="117"/>
                  </a:lnTo>
                  <a:lnTo>
                    <a:pt x="177" y="117"/>
                  </a:lnTo>
                  <a:lnTo>
                    <a:pt x="89" y="117"/>
                  </a:lnTo>
                  <a:lnTo>
                    <a:pt x="0" y="104"/>
                  </a:lnTo>
                  <a:lnTo>
                    <a:pt x="37" y="169"/>
                  </a:lnTo>
                  <a:lnTo>
                    <a:pt x="89" y="235"/>
                  </a:lnTo>
                  <a:lnTo>
                    <a:pt x="126" y="287"/>
                  </a:lnTo>
                  <a:lnTo>
                    <a:pt x="165" y="339"/>
                  </a:lnTo>
                  <a:lnTo>
                    <a:pt x="190" y="379"/>
                  </a:lnTo>
                  <a:lnTo>
                    <a:pt x="204" y="405"/>
                  </a:lnTo>
                  <a:lnTo>
                    <a:pt x="216" y="431"/>
                  </a:lnTo>
                  <a:lnTo>
                    <a:pt x="229" y="431"/>
                  </a:lnTo>
                  <a:lnTo>
                    <a:pt x="369" y="431"/>
                  </a:lnTo>
                  <a:lnTo>
                    <a:pt x="484" y="431"/>
                  </a:lnTo>
                  <a:lnTo>
                    <a:pt x="585" y="417"/>
                  </a:lnTo>
                  <a:lnTo>
                    <a:pt x="674" y="417"/>
                  </a:lnTo>
                  <a:lnTo>
                    <a:pt x="764" y="405"/>
                  </a:lnTo>
                  <a:lnTo>
                    <a:pt x="827" y="391"/>
                  </a:lnTo>
                  <a:lnTo>
                    <a:pt x="916" y="365"/>
                  </a:lnTo>
                  <a:lnTo>
                    <a:pt x="992" y="326"/>
                  </a:lnTo>
                  <a:lnTo>
                    <a:pt x="725" y="0"/>
                  </a:lnTo>
                </a:path>
              </a:pathLst>
            </a:custGeom>
            <a:noFill/>
            <a:ln w="0">
              <a:solidFill>
                <a:srgbClr val="242729"/>
              </a:solidFill>
              <a:prstDash val="solid"/>
              <a:round/>
              <a:headEnd/>
              <a:tailEnd/>
            </a:ln>
          </p:spPr>
          <p:txBody>
            <a:bodyPr/>
            <a:lstStyle/>
            <a:p>
              <a:endParaRPr lang="en-US"/>
            </a:p>
          </p:txBody>
        </p:sp>
        <p:sp>
          <p:nvSpPr>
            <p:cNvPr id="5092" name="Freeform 576"/>
            <p:cNvSpPr>
              <a:spLocks/>
            </p:cNvSpPr>
            <p:nvPr/>
          </p:nvSpPr>
          <p:spPr bwMode="auto">
            <a:xfrm>
              <a:off x="4392" y="3181"/>
              <a:ext cx="36" cy="36"/>
            </a:xfrm>
            <a:custGeom>
              <a:avLst/>
              <a:gdLst>
                <a:gd name="T0" fmla="*/ 0 w 650"/>
                <a:gd name="T1" fmla="*/ 353 h 693"/>
                <a:gd name="T2" fmla="*/ 76 w 650"/>
                <a:gd name="T3" fmla="*/ 314 h 693"/>
                <a:gd name="T4" fmla="*/ 153 w 650"/>
                <a:gd name="T5" fmla="*/ 275 h 693"/>
                <a:gd name="T6" fmla="*/ 216 w 650"/>
                <a:gd name="T7" fmla="*/ 223 h 693"/>
                <a:gd name="T8" fmla="*/ 280 w 650"/>
                <a:gd name="T9" fmla="*/ 170 h 693"/>
                <a:gd name="T10" fmla="*/ 331 w 650"/>
                <a:gd name="T11" fmla="*/ 118 h 693"/>
                <a:gd name="T12" fmla="*/ 370 w 650"/>
                <a:gd name="T13" fmla="*/ 66 h 693"/>
                <a:gd name="T14" fmla="*/ 370 w 650"/>
                <a:gd name="T15" fmla="*/ 40 h 693"/>
                <a:gd name="T16" fmla="*/ 370 w 650"/>
                <a:gd name="T17" fmla="*/ 26 h 693"/>
                <a:gd name="T18" fmla="*/ 370 w 650"/>
                <a:gd name="T19" fmla="*/ 14 h 693"/>
                <a:gd name="T20" fmla="*/ 356 w 650"/>
                <a:gd name="T21" fmla="*/ 0 h 693"/>
                <a:gd name="T22" fmla="*/ 420 w 650"/>
                <a:gd name="T23" fmla="*/ 40 h 693"/>
                <a:gd name="T24" fmla="*/ 459 w 650"/>
                <a:gd name="T25" fmla="*/ 79 h 693"/>
                <a:gd name="T26" fmla="*/ 484 w 650"/>
                <a:gd name="T27" fmla="*/ 118 h 693"/>
                <a:gd name="T28" fmla="*/ 510 w 650"/>
                <a:gd name="T29" fmla="*/ 157 h 693"/>
                <a:gd name="T30" fmla="*/ 535 w 650"/>
                <a:gd name="T31" fmla="*/ 183 h 693"/>
                <a:gd name="T32" fmla="*/ 574 w 650"/>
                <a:gd name="T33" fmla="*/ 223 h 693"/>
                <a:gd name="T34" fmla="*/ 611 w 650"/>
                <a:gd name="T35" fmla="*/ 288 h 693"/>
                <a:gd name="T36" fmla="*/ 650 w 650"/>
                <a:gd name="T37" fmla="*/ 353 h 693"/>
                <a:gd name="T38" fmla="*/ 650 w 650"/>
                <a:gd name="T39" fmla="*/ 367 h 693"/>
                <a:gd name="T40" fmla="*/ 624 w 650"/>
                <a:gd name="T41" fmla="*/ 405 h 693"/>
                <a:gd name="T42" fmla="*/ 586 w 650"/>
                <a:gd name="T43" fmla="*/ 457 h 693"/>
                <a:gd name="T44" fmla="*/ 535 w 650"/>
                <a:gd name="T45" fmla="*/ 510 h 693"/>
                <a:gd name="T46" fmla="*/ 484 w 650"/>
                <a:gd name="T47" fmla="*/ 549 h 693"/>
                <a:gd name="T48" fmla="*/ 420 w 650"/>
                <a:gd name="T49" fmla="*/ 601 h 693"/>
                <a:gd name="T50" fmla="*/ 356 w 650"/>
                <a:gd name="T51" fmla="*/ 654 h 693"/>
                <a:gd name="T52" fmla="*/ 280 w 650"/>
                <a:gd name="T53" fmla="*/ 693 h 693"/>
                <a:gd name="T54" fmla="*/ 0 w 650"/>
                <a:gd name="T55" fmla="*/ 353 h 69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50"/>
                <a:gd name="T85" fmla="*/ 0 h 693"/>
                <a:gd name="T86" fmla="*/ 650 w 650"/>
                <a:gd name="T87" fmla="*/ 693 h 69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50" h="693">
                  <a:moveTo>
                    <a:pt x="0" y="353"/>
                  </a:moveTo>
                  <a:lnTo>
                    <a:pt x="76" y="314"/>
                  </a:lnTo>
                  <a:lnTo>
                    <a:pt x="153" y="275"/>
                  </a:lnTo>
                  <a:lnTo>
                    <a:pt x="216" y="223"/>
                  </a:lnTo>
                  <a:lnTo>
                    <a:pt x="280" y="170"/>
                  </a:lnTo>
                  <a:lnTo>
                    <a:pt x="331" y="118"/>
                  </a:lnTo>
                  <a:lnTo>
                    <a:pt x="370" y="66"/>
                  </a:lnTo>
                  <a:lnTo>
                    <a:pt x="370" y="40"/>
                  </a:lnTo>
                  <a:lnTo>
                    <a:pt x="370" y="26"/>
                  </a:lnTo>
                  <a:lnTo>
                    <a:pt x="370" y="14"/>
                  </a:lnTo>
                  <a:lnTo>
                    <a:pt x="356" y="0"/>
                  </a:lnTo>
                  <a:lnTo>
                    <a:pt x="420" y="40"/>
                  </a:lnTo>
                  <a:lnTo>
                    <a:pt x="459" y="79"/>
                  </a:lnTo>
                  <a:lnTo>
                    <a:pt x="484" y="118"/>
                  </a:lnTo>
                  <a:lnTo>
                    <a:pt x="510" y="157"/>
                  </a:lnTo>
                  <a:lnTo>
                    <a:pt x="535" y="183"/>
                  </a:lnTo>
                  <a:lnTo>
                    <a:pt x="574" y="223"/>
                  </a:lnTo>
                  <a:lnTo>
                    <a:pt x="611" y="288"/>
                  </a:lnTo>
                  <a:lnTo>
                    <a:pt x="650" y="353"/>
                  </a:lnTo>
                  <a:lnTo>
                    <a:pt x="650" y="367"/>
                  </a:lnTo>
                  <a:lnTo>
                    <a:pt x="624" y="405"/>
                  </a:lnTo>
                  <a:lnTo>
                    <a:pt x="586" y="457"/>
                  </a:lnTo>
                  <a:lnTo>
                    <a:pt x="535" y="510"/>
                  </a:lnTo>
                  <a:lnTo>
                    <a:pt x="484" y="549"/>
                  </a:lnTo>
                  <a:lnTo>
                    <a:pt x="420" y="601"/>
                  </a:lnTo>
                  <a:lnTo>
                    <a:pt x="356" y="654"/>
                  </a:lnTo>
                  <a:lnTo>
                    <a:pt x="280" y="693"/>
                  </a:lnTo>
                  <a:lnTo>
                    <a:pt x="0" y="353"/>
                  </a:lnTo>
                  <a:close/>
                </a:path>
              </a:pathLst>
            </a:custGeom>
            <a:solidFill>
              <a:srgbClr val="CDCDD0"/>
            </a:solidFill>
            <a:ln w="9525">
              <a:noFill/>
              <a:round/>
              <a:headEnd/>
              <a:tailEnd/>
            </a:ln>
          </p:spPr>
          <p:txBody>
            <a:bodyPr/>
            <a:lstStyle/>
            <a:p>
              <a:endParaRPr lang="en-US"/>
            </a:p>
          </p:txBody>
        </p:sp>
        <p:sp>
          <p:nvSpPr>
            <p:cNvPr id="5093" name="Freeform 577"/>
            <p:cNvSpPr>
              <a:spLocks/>
            </p:cNvSpPr>
            <p:nvPr/>
          </p:nvSpPr>
          <p:spPr bwMode="auto">
            <a:xfrm>
              <a:off x="4392" y="3181"/>
              <a:ext cx="36" cy="36"/>
            </a:xfrm>
            <a:custGeom>
              <a:avLst/>
              <a:gdLst>
                <a:gd name="T0" fmla="*/ 0 w 650"/>
                <a:gd name="T1" fmla="*/ 353 h 693"/>
                <a:gd name="T2" fmla="*/ 76 w 650"/>
                <a:gd name="T3" fmla="*/ 314 h 693"/>
                <a:gd name="T4" fmla="*/ 153 w 650"/>
                <a:gd name="T5" fmla="*/ 275 h 693"/>
                <a:gd name="T6" fmla="*/ 216 w 650"/>
                <a:gd name="T7" fmla="*/ 223 h 693"/>
                <a:gd name="T8" fmla="*/ 280 w 650"/>
                <a:gd name="T9" fmla="*/ 170 h 693"/>
                <a:gd name="T10" fmla="*/ 331 w 650"/>
                <a:gd name="T11" fmla="*/ 118 h 693"/>
                <a:gd name="T12" fmla="*/ 370 w 650"/>
                <a:gd name="T13" fmla="*/ 66 h 693"/>
                <a:gd name="T14" fmla="*/ 370 w 650"/>
                <a:gd name="T15" fmla="*/ 40 h 693"/>
                <a:gd name="T16" fmla="*/ 370 w 650"/>
                <a:gd name="T17" fmla="*/ 26 h 693"/>
                <a:gd name="T18" fmla="*/ 370 w 650"/>
                <a:gd name="T19" fmla="*/ 14 h 693"/>
                <a:gd name="T20" fmla="*/ 356 w 650"/>
                <a:gd name="T21" fmla="*/ 0 h 693"/>
                <a:gd name="T22" fmla="*/ 420 w 650"/>
                <a:gd name="T23" fmla="*/ 40 h 693"/>
                <a:gd name="T24" fmla="*/ 459 w 650"/>
                <a:gd name="T25" fmla="*/ 79 h 693"/>
                <a:gd name="T26" fmla="*/ 484 w 650"/>
                <a:gd name="T27" fmla="*/ 118 h 693"/>
                <a:gd name="T28" fmla="*/ 510 w 650"/>
                <a:gd name="T29" fmla="*/ 157 h 693"/>
                <a:gd name="T30" fmla="*/ 535 w 650"/>
                <a:gd name="T31" fmla="*/ 183 h 693"/>
                <a:gd name="T32" fmla="*/ 574 w 650"/>
                <a:gd name="T33" fmla="*/ 223 h 693"/>
                <a:gd name="T34" fmla="*/ 611 w 650"/>
                <a:gd name="T35" fmla="*/ 288 h 693"/>
                <a:gd name="T36" fmla="*/ 650 w 650"/>
                <a:gd name="T37" fmla="*/ 353 h 693"/>
                <a:gd name="T38" fmla="*/ 650 w 650"/>
                <a:gd name="T39" fmla="*/ 367 h 693"/>
                <a:gd name="T40" fmla="*/ 624 w 650"/>
                <a:gd name="T41" fmla="*/ 405 h 693"/>
                <a:gd name="T42" fmla="*/ 586 w 650"/>
                <a:gd name="T43" fmla="*/ 457 h 693"/>
                <a:gd name="T44" fmla="*/ 535 w 650"/>
                <a:gd name="T45" fmla="*/ 510 h 693"/>
                <a:gd name="T46" fmla="*/ 484 w 650"/>
                <a:gd name="T47" fmla="*/ 549 h 693"/>
                <a:gd name="T48" fmla="*/ 420 w 650"/>
                <a:gd name="T49" fmla="*/ 601 h 693"/>
                <a:gd name="T50" fmla="*/ 356 w 650"/>
                <a:gd name="T51" fmla="*/ 654 h 693"/>
                <a:gd name="T52" fmla="*/ 280 w 650"/>
                <a:gd name="T53" fmla="*/ 693 h 693"/>
                <a:gd name="T54" fmla="*/ 0 w 650"/>
                <a:gd name="T55" fmla="*/ 353 h 69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50"/>
                <a:gd name="T85" fmla="*/ 0 h 693"/>
                <a:gd name="T86" fmla="*/ 650 w 650"/>
                <a:gd name="T87" fmla="*/ 693 h 69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50" h="693">
                  <a:moveTo>
                    <a:pt x="0" y="353"/>
                  </a:moveTo>
                  <a:lnTo>
                    <a:pt x="76" y="314"/>
                  </a:lnTo>
                  <a:lnTo>
                    <a:pt x="153" y="275"/>
                  </a:lnTo>
                  <a:lnTo>
                    <a:pt x="216" y="223"/>
                  </a:lnTo>
                  <a:lnTo>
                    <a:pt x="280" y="170"/>
                  </a:lnTo>
                  <a:lnTo>
                    <a:pt x="331" y="118"/>
                  </a:lnTo>
                  <a:lnTo>
                    <a:pt x="370" y="66"/>
                  </a:lnTo>
                  <a:lnTo>
                    <a:pt x="370" y="40"/>
                  </a:lnTo>
                  <a:lnTo>
                    <a:pt x="370" y="26"/>
                  </a:lnTo>
                  <a:lnTo>
                    <a:pt x="370" y="14"/>
                  </a:lnTo>
                  <a:lnTo>
                    <a:pt x="356" y="0"/>
                  </a:lnTo>
                  <a:lnTo>
                    <a:pt x="420" y="40"/>
                  </a:lnTo>
                  <a:lnTo>
                    <a:pt x="459" y="79"/>
                  </a:lnTo>
                  <a:lnTo>
                    <a:pt x="484" y="118"/>
                  </a:lnTo>
                  <a:lnTo>
                    <a:pt x="510" y="157"/>
                  </a:lnTo>
                  <a:lnTo>
                    <a:pt x="535" y="183"/>
                  </a:lnTo>
                  <a:lnTo>
                    <a:pt x="574" y="223"/>
                  </a:lnTo>
                  <a:lnTo>
                    <a:pt x="611" y="288"/>
                  </a:lnTo>
                  <a:lnTo>
                    <a:pt x="650" y="353"/>
                  </a:lnTo>
                  <a:lnTo>
                    <a:pt x="650" y="367"/>
                  </a:lnTo>
                  <a:lnTo>
                    <a:pt x="624" y="405"/>
                  </a:lnTo>
                  <a:lnTo>
                    <a:pt x="586" y="457"/>
                  </a:lnTo>
                  <a:lnTo>
                    <a:pt x="535" y="510"/>
                  </a:lnTo>
                  <a:lnTo>
                    <a:pt x="484" y="549"/>
                  </a:lnTo>
                  <a:lnTo>
                    <a:pt x="420" y="601"/>
                  </a:lnTo>
                  <a:lnTo>
                    <a:pt x="356" y="654"/>
                  </a:lnTo>
                  <a:lnTo>
                    <a:pt x="280" y="693"/>
                  </a:lnTo>
                  <a:lnTo>
                    <a:pt x="0" y="353"/>
                  </a:lnTo>
                </a:path>
              </a:pathLst>
            </a:custGeom>
            <a:noFill/>
            <a:ln w="0">
              <a:solidFill>
                <a:srgbClr val="242729"/>
              </a:solidFill>
              <a:prstDash val="solid"/>
              <a:round/>
              <a:headEnd/>
              <a:tailEnd/>
            </a:ln>
          </p:spPr>
          <p:txBody>
            <a:bodyPr/>
            <a:lstStyle/>
            <a:p>
              <a:endParaRPr lang="en-US"/>
            </a:p>
          </p:txBody>
        </p:sp>
        <p:sp>
          <p:nvSpPr>
            <p:cNvPr id="5094" name="Freeform 578"/>
            <p:cNvSpPr>
              <a:spLocks/>
            </p:cNvSpPr>
            <p:nvPr/>
          </p:nvSpPr>
          <p:spPr bwMode="auto">
            <a:xfrm>
              <a:off x="3796" y="2900"/>
              <a:ext cx="318" cy="66"/>
            </a:xfrm>
            <a:custGeom>
              <a:avLst/>
              <a:gdLst>
                <a:gd name="T0" fmla="*/ 5730 w 5730"/>
                <a:gd name="T1" fmla="*/ 66 h 1255"/>
                <a:gd name="T2" fmla="*/ 5628 w 5730"/>
                <a:gd name="T3" fmla="*/ 0 h 1255"/>
                <a:gd name="T4" fmla="*/ 3349 w 5730"/>
                <a:gd name="T5" fmla="*/ 601 h 1255"/>
                <a:gd name="T6" fmla="*/ 0 w 5730"/>
                <a:gd name="T7" fmla="*/ 1163 h 1255"/>
                <a:gd name="T8" fmla="*/ 90 w 5730"/>
                <a:gd name="T9" fmla="*/ 1255 h 1255"/>
                <a:gd name="T10" fmla="*/ 3578 w 5730"/>
                <a:gd name="T11" fmla="*/ 797 h 1255"/>
                <a:gd name="T12" fmla="*/ 5730 w 5730"/>
                <a:gd name="T13" fmla="*/ 66 h 1255"/>
                <a:gd name="T14" fmla="*/ 0 60000 65536"/>
                <a:gd name="T15" fmla="*/ 0 60000 65536"/>
                <a:gd name="T16" fmla="*/ 0 60000 65536"/>
                <a:gd name="T17" fmla="*/ 0 60000 65536"/>
                <a:gd name="T18" fmla="*/ 0 60000 65536"/>
                <a:gd name="T19" fmla="*/ 0 60000 65536"/>
                <a:gd name="T20" fmla="*/ 0 60000 65536"/>
                <a:gd name="T21" fmla="*/ 0 w 5730"/>
                <a:gd name="T22" fmla="*/ 0 h 1255"/>
                <a:gd name="T23" fmla="*/ 5730 w 5730"/>
                <a:gd name="T24" fmla="*/ 1255 h 12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30" h="1255">
                  <a:moveTo>
                    <a:pt x="5730" y="66"/>
                  </a:moveTo>
                  <a:lnTo>
                    <a:pt x="5628" y="0"/>
                  </a:lnTo>
                  <a:lnTo>
                    <a:pt x="3349" y="601"/>
                  </a:lnTo>
                  <a:lnTo>
                    <a:pt x="0" y="1163"/>
                  </a:lnTo>
                  <a:lnTo>
                    <a:pt x="90" y="1255"/>
                  </a:lnTo>
                  <a:lnTo>
                    <a:pt x="3578" y="797"/>
                  </a:lnTo>
                  <a:lnTo>
                    <a:pt x="5730" y="66"/>
                  </a:lnTo>
                  <a:close/>
                </a:path>
              </a:pathLst>
            </a:custGeom>
            <a:solidFill>
              <a:srgbClr val="CDCDD0"/>
            </a:solidFill>
            <a:ln w="9525">
              <a:noFill/>
              <a:round/>
              <a:headEnd/>
              <a:tailEnd/>
            </a:ln>
          </p:spPr>
          <p:txBody>
            <a:bodyPr/>
            <a:lstStyle/>
            <a:p>
              <a:endParaRPr lang="en-US"/>
            </a:p>
          </p:txBody>
        </p:sp>
        <p:sp>
          <p:nvSpPr>
            <p:cNvPr id="5095" name="Freeform 579"/>
            <p:cNvSpPr>
              <a:spLocks/>
            </p:cNvSpPr>
            <p:nvPr/>
          </p:nvSpPr>
          <p:spPr bwMode="auto">
            <a:xfrm>
              <a:off x="3796" y="2900"/>
              <a:ext cx="318" cy="66"/>
            </a:xfrm>
            <a:custGeom>
              <a:avLst/>
              <a:gdLst>
                <a:gd name="T0" fmla="*/ 5730 w 5730"/>
                <a:gd name="T1" fmla="*/ 66 h 1255"/>
                <a:gd name="T2" fmla="*/ 5628 w 5730"/>
                <a:gd name="T3" fmla="*/ 0 h 1255"/>
                <a:gd name="T4" fmla="*/ 3349 w 5730"/>
                <a:gd name="T5" fmla="*/ 601 h 1255"/>
                <a:gd name="T6" fmla="*/ 0 w 5730"/>
                <a:gd name="T7" fmla="*/ 1163 h 1255"/>
                <a:gd name="T8" fmla="*/ 90 w 5730"/>
                <a:gd name="T9" fmla="*/ 1255 h 1255"/>
                <a:gd name="T10" fmla="*/ 3578 w 5730"/>
                <a:gd name="T11" fmla="*/ 797 h 1255"/>
                <a:gd name="T12" fmla="*/ 5730 w 5730"/>
                <a:gd name="T13" fmla="*/ 66 h 1255"/>
                <a:gd name="T14" fmla="*/ 0 60000 65536"/>
                <a:gd name="T15" fmla="*/ 0 60000 65536"/>
                <a:gd name="T16" fmla="*/ 0 60000 65536"/>
                <a:gd name="T17" fmla="*/ 0 60000 65536"/>
                <a:gd name="T18" fmla="*/ 0 60000 65536"/>
                <a:gd name="T19" fmla="*/ 0 60000 65536"/>
                <a:gd name="T20" fmla="*/ 0 60000 65536"/>
                <a:gd name="T21" fmla="*/ 0 w 5730"/>
                <a:gd name="T22" fmla="*/ 0 h 1255"/>
                <a:gd name="T23" fmla="*/ 5730 w 5730"/>
                <a:gd name="T24" fmla="*/ 1255 h 12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30" h="1255">
                  <a:moveTo>
                    <a:pt x="5730" y="66"/>
                  </a:moveTo>
                  <a:lnTo>
                    <a:pt x="5628" y="0"/>
                  </a:lnTo>
                  <a:lnTo>
                    <a:pt x="3349" y="601"/>
                  </a:lnTo>
                  <a:lnTo>
                    <a:pt x="0" y="1163"/>
                  </a:lnTo>
                  <a:lnTo>
                    <a:pt x="90" y="1255"/>
                  </a:lnTo>
                  <a:lnTo>
                    <a:pt x="3578" y="797"/>
                  </a:lnTo>
                  <a:lnTo>
                    <a:pt x="5730" y="66"/>
                  </a:lnTo>
                </a:path>
              </a:pathLst>
            </a:custGeom>
            <a:noFill/>
            <a:ln w="0">
              <a:solidFill>
                <a:srgbClr val="242729"/>
              </a:solidFill>
              <a:prstDash val="solid"/>
              <a:round/>
              <a:headEnd/>
              <a:tailEnd/>
            </a:ln>
          </p:spPr>
          <p:txBody>
            <a:bodyPr/>
            <a:lstStyle/>
            <a:p>
              <a:endParaRPr lang="en-US"/>
            </a:p>
          </p:txBody>
        </p:sp>
        <p:sp>
          <p:nvSpPr>
            <p:cNvPr id="5096" name="Freeform 580"/>
            <p:cNvSpPr>
              <a:spLocks/>
            </p:cNvSpPr>
            <p:nvPr/>
          </p:nvSpPr>
          <p:spPr bwMode="auto">
            <a:xfrm>
              <a:off x="4406" y="3303"/>
              <a:ext cx="57" cy="3"/>
            </a:xfrm>
            <a:custGeom>
              <a:avLst/>
              <a:gdLst>
                <a:gd name="T0" fmla="*/ 1031 w 1031"/>
                <a:gd name="T1" fmla="*/ 65 h 65"/>
                <a:gd name="T2" fmla="*/ 356 w 1031"/>
                <a:gd name="T3" fmla="*/ 65 h 65"/>
                <a:gd name="T4" fmla="*/ 0 w 1031"/>
                <a:gd name="T5" fmla="*/ 0 h 65"/>
                <a:gd name="T6" fmla="*/ 0 60000 65536"/>
                <a:gd name="T7" fmla="*/ 0 60000 65536"/>
                <a:gd name="T8" fmla="*/ 0 60000 65536"/>
                <a:gd name="T9" fmla="*/ 0 w 1031"/>
                <a:gd name="T10" fmla="*/ 0 h 65"/>
                <a:gd name="T11" fmla="*/ 1031 w 1031"/>
                <a:gd name="T12" fmla="*/ 65 h 65"/>
              </a:gdLst>
              <a:ahLst/>
              <a:cxnLst>
                <a:cxn ang="T6">
                  <a:pos x="T0" y="T1"/>
                </a:cxn>
                <a:cxn ang="T7">
                  <a:pos x="T2" y="T3"/>
                </a:cxn>
                <a:cxn ang="T8">
                  <a:pos x="T4" y="T5"/>
                </a:cxn>
              </a:cxnLst>
              <a:rect l="T9" t="T10" r="T11" b="T12"/>
              <a:pathLst>
                <a:path w="1031" h="65">
                  <a:moveTo>
                    <a:pt x="1031" y="65"/>
                  </a:moveTo>
                  <a:lnTo>
                    <a:pt x="356" y="65"/>
                  </a:lnTo>
                  <a:lnTo>
                    <a:pt x="0" y="0"/>
                  </a:lnTo>
                </a:path>
              </a:pathLst>
            </a:custGeom>
            <a:noFill/>
            <a:ln w="0">
              <a:solidFill>
                <a:srgbClr val="242729"/>
              </a:solidFill>
              <a:prstDash val="solid"/>
              <a:round/>
              <a:headEnd/>
              <a:tailEnd/>
            </a:ln>
          </p:spPr>
          <p:txBody>
            <a:bodyPr/>
            <a:lstStyle/>
            <a:p>
              <a:endParaRPr lang="en-US"/>
            </a:p>
          </p:txBody>
        </p:sp>
      </p:grpSp>
      <p:sp>
        <p:nvSpPr>
          <p:cNvPr id="4138" name="Rectangle 581"/>
          <p:cNvSpPr>
            <a:spLocks noChangeArrowheads="1"/>
          </p:cNvSpPr>
          <p:nvPr/>
        </p:nvSpPr>
        <p:spPr bwMode="auto">
          <a:xfrm>
            <a:off x="1843088" y="1852613"/>
            <a:ext cx="1447800" cy="333375"/>
          </a:xfrm>
          <a:prstGeom prst="rect">
            <a:avLst/>
          </a:prstGeom>
          <a:noFill/>
          <a:ln w="12700">
            <a:noFill/>
            <a:miter lim="800000"/>
            <a:headEnd/>
            <a:tailEnd/>
          </a:ln>
        </p:spPr>
        <p:txBody>
          <a:bodyPr lIns="90488" tIns="44450" rIns="90488" bIns="44450">
            <a:spAutoFit/>
          </a:bodyPr>
          <a:lstStyle/>
          <a:p>
            <a:pPr>
              <a:spcBef>
                <a:spcPct val="50000"/>
              </a:spcBef>
            </a:pPr>
            <a:r>
              <a:rPr lang="en-US" sz="1600" dirty="0" smtClean="0">
                <a:latin typeface="Times" pitchFamily="18" charset="0"/>
              </a:rPr>
              <a:t>Xyz </a:t>
            </a:r>
            <a:r>
              <a:rPr lang="en-US" sz="1600" dirty="0" err="1" smtClean="0">
                <a:latin typeface="Times" pitchFamily="18" charset="0"/>
              </a:rPr>
              <a:t>Mbs</a:t>
            </a:r>
            <a:endParaRPr lang="en-US" sz="1600" dirty="0">
              <a:latin typeface="Times" pitchFamily="18" charset="0"/>
            </a:endParaRPr>
          </a:p>
        </p:txBody>
      </p:sp>
      <p:sp>
        <p:nvSpPr>
          <p:cNvPr id="4139" name="Rectangle 582"/>
          <p:cNvSpPr>
            <a:spLocks noChangeArrowheads="1"/>
          </p:cNvSpPr>
          <p:nvPr/>
        </p:nvSpPr>
        <p:spPr bwMode="auto">
          <a:xfrm>
            <a:off x="3570288" y="2303463"/>
            <a:ext cx="1855787" cy="301625"/>
          </a:xfrm>
          <a:prstGeom prst="rect">
            <a:avLst/>
          </a:prstGeom>
          <a:noFill/>
          <a:ln w="12700">
            <a:noFill/>
            <a:miter lim="800000"/>
            <a:headEnd/>
            <a:tailEnd/>
          </a:ln>
        </p:spPr>
        <p:txBody>
          <a:bodyPr lIns="90488" tIns="44450" rIns="90488" bIns="44450">
            <a:spAutoFit/>
          </a:bodyPr>
          <a:lstStyle/>
          <a:p>
            <a:pPr>
              <a:spcBef>
                <a:spcPct val="50000"/>
              </a:spcBef>
            </a:pPr>
            <a:r>
              <a:rPr lang="en-US" sz="1400">
                <a:latin typeface="Times" pitchFamily="18" charset="0"/>
              </a:rPr>
              <a:t>CDL JTRS/VOX</a:t>
            </a:r>
          </a:p>
        </p:txBody>
      </p:sp>
      <p:sp>
        <p:nvSpPr>
          <p:cNvPr id="4140" name="Rectangle 583"/>
          <p:cNvSpPr>
            <a:spLocks noChangeArrowheads="1"/>
          </p:cNvSpPr>
          <p:nvPr/>
        </p:nvSpPr>
        <p:spPr bwMode="auto">
          <a:xfrm>
            <a:off x="5768975" y="2224088"/>
            <a:ext cx="1579563" cy="274434"/>
          </a:xfrm>
          <a:prstGeom prst="rect">
            <a:avLst/>
          </a:prstGeom>
          <a:noFill/>
          <a:ln w="12700">
            <a:noFill/>
            <a:miter lim="800000"/>
            <a:headEnd/>
            <a:tailEnd/>
          </a:ln>
        </p:spPr>
        <p:txBody>
          <a:bodyPr lIns="90488" tIns="44450" rIns="90488" bIns="44450">
            <a:spAutoFit/>
          </a:bodyPr>
          <a:lstStyle/>
          <a:p>
            <a:pPr>
              <a:spcBef>
                <a:spcPct val="50000"/>
              </a:spcBef>
            </a:pPr>
            <a:r>
              <a:rPr lang="en-US" sz="1200" dirty="0">
                <a:latin typeface="Times" pitchFamily="18" charset="0"/>
              </a:rPr>
              <a:t>CDL </a:t>
            </a:r>
            <a:r>
              <a:rPr lang="en-US" sz="1200" dirty="0" err="1" smtClean="0">
                <a:latin typeface="Times" pitchFamily="18" charset="0"/>
              </a:rPr>
              <a:t>Mbs</a:t>
            </a:r>
            <a:r>
              <a:rPr lang="en-US" sz="1200" dirty="0" smtClean="0">
                <a:latin typeface="Times" pitchFamily="18" charset="0"/>
              </a:rPr>
              <a:t>/JTRS/VOX</a:t>
            </a:r>
            <a:endParaRPr lang="en-US" sz="1200" dirty="0">
              <a:latin typeface="Times" pitchFamily="18" charset="0"/>
            </a:endParaRPr>
          </a:p>
        </p:txBody>
      </p:sp>
      <p:sp>
        <p:nvSpPr>
          <p:cNvPr id="4141" name="Rectangle 584"/>
          <p:cNvSpPr>
            <a:spLocks noChangeArrowheads="1"/>
          </p:cNvSpPr>
          <p:nvPr/>
        </p:nvSpPr>
        <p:spPr bwMode="auto">
          <a:xfrm>
            <a:off x="4157663" y="3979863"/>
            <a:ext cx="1579562" cy="271462"/>
          </a:xfrm>
          <a:prstGeom prst="rect">
            <a:avLst/>
          </a:prstGeom>
          <a:noFill/>
          <a:ln w="12700">
            <a:noFill/>
            <a:miter lim="800000"/>
            <a:headEnd/>
            <a:tailEnd/>
          </a:ln>
        </p:spPr>
        <p:txBody>
          <a:bodyPr lIns="90488" tIns="44450" rIns="90488" bIns="44450">
            <a:spAutoFit/>
          </a:bodyPr>
          <a:lstStyle/>
          <a:p>
            <a:pPr>
              <a:spcBef>
                <a:spcPct val="50000"/>
              </a:spcBef>
            </a:pPr>
            <a:r>
              <a:rPr lang="en-US" sz="1200">
                <a:latin typeface="Times" pitchFamily="18" charset="0"/>
              </a:rPr>
              <a:t>JTRS/VOX</a:t>
            </a:r>
          </a:p>
        </p:txBody>
      </p:sp>
      <p:sp>
        <p:nvSpPr>
          <p:cNvPr id="4142" name="Rectangle 585"/>
          <p:cNvSpPr>
            <a:spLocks noChangeArrowheads="1"/>
          </p:cNvSpPr>
          <p:nvPr/>
        </p:nvSpPr>
        <p:spPr bwMode="auto">
          <a:xfrm>
            <a:off x="6264275" y="2771775"/>
            <a:ext cx="1059008" cy="276999"/>
          </a:xfrm>
          <a:prstGeom prst="rect">
            <a:avLst/>
          </a:prstGeom>
          <a:noFill/>
          <a:ln w="9525">
            <a:noFill/>
            <a:miter lim="800000"/>
            <a:headEnd/>
            <a:tailEnd/>
          </a:ln>
        </p:spPr>
        <p:txBody>
          <a:bodyPr wrap="none">
            <a:spAutoFit/>
          </a:bodyPr>
          <a:lstStyle/>
          <a:p>
            <a:r>
              <a:rPr lang="en-US" sz="1200" dirty="0">
                <a:latin typeface="Times" pitchFamily="18" charset="0"/>
              </a:rPr>
              <a:t>CDL </a:t>
            </a:r>
            <a:r>
              <a:rPr lang="en-US" sz="1200" dirty="0" smtClean="0">
                <a:latin typeface="Times" pitchFamily="18" charset="0"/>
              </a:rPr>
              <a:t>xyz </a:t>
            </a:r>
            <a:r>
              <a:rPr lang="en-US" sz="1200" dirty="0" err="1" smtClean="0">
                <a:latin typeface="Times" pitchFamily="18" charset="0"/>
              </a:rPr>
              <a:t>Mbs</a:t>
            </a:r>
            <a:endParaRPr lang="en-US" sz="1200" dirty="0">
              <a:latin typeface="Times" pitchFamily="18" charset="0"/>
            </a:endParaRPr>
          </a:p>
        </p:txBody>
      </p:sp>
      <p:grpSp>
        <p:nvGrpSpPr>
          <p:cNvPr id="4144" name="Group 587"/>
          <p:cNvGrpSpPr>
            <a:grpSpLocks/>
          </p:cNvGrpSpPr>
          <p:nvPr/>
        </p:nvGrpSpPr>
        <p:grpSpPr bwMode="auto">
          <a:xfrm rot="1452191">
            <a:off x="7059613" y="1195388"/>
            <a:ext cx="381000" cy="263525"/>
            <a:chOff x="1296" y="1344"/>
            <a:chExt cx="432" cy="346"/>
          </a:xfrm>
        </p:grpSpPr>
        <p:sp>
          <p:nvSpPr>
            <p:cNvPr id="5035" name="Freeform 588"/>
            <p:cNvSpPr>
              <a:spLocks/>
            </p:cNvSpPr>
            <p:nvPr/>
          </p:nvSpPr>
          <p:spPr bwMode="auto">
            <a:xfrm>
              <a:off x="1472" y="1514"/>
              <a:ext cx="111" cy="105"/>
            </a:xfrm>
            <a:custGeom>
              <a:avLst/>
              <a:gdLst>
                <a:gd name="T0" fmla="*/ 0 w 763"/>
                <a:gd name="T1" fmla="*/ 377 h 626"/>
                <a:gd name="T2" fmla="*/ 17 w 763"/>
                <a:gd name="T3" fmla="*/ 360 h 626"/>
                <a:gd name="T4" fmla="*/ 42 w 763"/>
                <a:gd name="T5" fmla="*/ 334 h 626"/>
                <a:gd name="T6" fmla="*/ 68 w 763"/>
                <a:gd name="T7" fmla="*/ 309 h 626"/>
                <a:gd name="T8" fmla="*/ 93 w 763"/>
                <a:gd name="T9" fmla="*/ 283 h 626"/>
                <a:gd name="T10" fmla="*/ 127 w 763"/>
                <a:gd name="T11" fmla="*/ 257 h 626"/>
                <a:gd name="T12" fmla="*/ 153 w 763"/>
                <a:gd name="T13" fmla="*/ 232 h 626"/>
                <a:gd name="T14" fmla="*/ 178 w 763"/>
                <a:gd name="T15" fmla="*/ 214 h 626"/>
                <a:gd name="T16" fmla="*/ 221 w 763"/>
                <a:gd name="T17" fmla="*/ 189 h 626"/>
                <a:gd name="T18" fmla="*/ 254 w 763"/>
                <a:gd name="T19" fmla="*/ 163 h 626"/>
                <a:gd name="T20" fmla="*/ 296 w 763"/>
                <a:gd name="T21" fmla="*/ 137 h 626"/>
                <a:gd name="T22" fmla="*/ 347 w 763"/>
                <a:gd name="T23" fmla="*/ 112 h 626"/>
                <a:gd name="T24" fmla="*/ 398 w 763"/>
                <a:gd name="T25" fmla="*/ 86 h 626"/>
                <a:gd name="T26" fmla="*/ 441 w 763"/>
                <a:gd name="T27" fmla="*/ 69 h 626"/>
                <a:gd name="T28" fmla="*/ 500 w 763"/>
                <a:gd name="T29" fmla="*/ 51 h 626"/>
                <a:gd name="T30" fmla="*/ 551 w 763"/>
                <a:gd name="T31" fmla="*/ 34 h 626"/>
                <a:gd name="T32" fmla="*/ 610 w 763"/>
                <a:gd name="T33" fmla="*/ 17 h 626"/>
                <a:gd name="T34" fmla="*/ 695 w 763"/>
                <a:gd name="T35" fmla="*/ 0 h 626"/>
                <a:gd name="T36" fmla="*/ 763 w 763"/>
                <a:gd name="T37" fmla="*/ 249 h 626"/>
                <a:gd name="T38" fmla="*/ 721 w 763"/>
                <a:gd name="T39" fmla="*/ 257 h 626"/>
                <a:gd name="T40" fmla="*/ 653 w 763"/>
                <a:gd name="T41" fmla="*/ 274 h 626"/>
                <a:gd name="T42" fmla="*/ 593 w 763"/>
                <a:gd name="T43" fmla="*/ 292 h 626"/>
                <a:gd name="T44" fmla="*/ 534 w 763"/>
                <a:gd name="T45" fmla="*/ 309 h 626"/>
                <a:gd name="T46" fmla="*/ 483 w 763"/>
                <a:gd name="T47" fmla="*/ 326 h 626"/>
                <a:gd name="T48" fmla="*/ 441 w 763"/>
                <a:gd name="T49" fmla="*/ 352 h 626"/>
                <a:gd name="T50" fmla="*/ 398 w 763"/>
                <a:gd name="T51" fmla="*/ 369 h 626"/>
                <a:gd name="T52" fmla="*/ 356 w 763"/>
                <a:gd name="T53" fmla="*/ 386 h 626"/>
                <a:gd name="T54" fmla="*/ 322 w 763"/>
                <a:gd name="T55" fmla="*/ 412 h 626"/>
                <a:gd name="T56" fmla="*/ 288 w 763"/>
                <a:gd name="T57" fmla="*/ 437 h 626"/>
                <a:gd name="T58" fmla="*/ 254 w 763"/>
                <a:gd name="T59" fmla="*/ 455 h 626"/>
                <a:gd name="T60" fmla="*/ 228 w 763"/>
                <a:gd name="T61" fmla="*/ 480 h 626"/>
                <a:gd name="T62" fmla="*/ 204 w 763"/>
                <a:gd name="T63" fmla="*/ 497 h 626"/>
                <a:gd name="T64" fmla="*/ 170 w 763"/>
                <a:gd name="T65" fmla="*/ 523 h 626"/>
                <a:gd name="T66" fmla="*/ 153 w 763"/>
                <a:gd name="T67" fmla="*/ 549 h 626"/>
                <a:gd name="T68" fmla="*/ 127 w 763"/>
                <a:gd name="T69" fmla="*/ 566 h 626"/>
                <a:gd name="T70" fmla="*/ 110 w 763"/>
                <a:gd name="T71" fmla="*/ 583 h 626"/>
                <a:gd name="T72" fmla="*/ 93 w 763"/>
                <a:gd name="T73" fmla="*/ 600 h 626"/>
                <a:gd name="T74" fmla="*/ 68 w 763"/>
                <a:gd name="T75" fmla="*/ 626 h 626"/>
                <a:gd name="T76" fmla="*/ 0 w 763"/>
                <a:gd name="T77" fmla="*/ 377 h 6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63"/>
                <a:gd name="T118" fmla="*/ 0 h 626"/>
                <a:gd name="T119" fmla="*/ 763 w 763"/>
                <a:gd name="T120" fmla="*/ 626 h 62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63" h="626">
                  <a:moveTo>
                    <a:pt x="0" y="377"/>
                  </a:moveTo>
                  <a:lnTo>
                    <a:pt x="17" y="360"/>
                  </a:lnTo>
                  <a:lnTo>
                    <a:pt x="42" y="334"/>
                  </a:lnTo>
                  <a:lnTo>
                    <a:pt x="68" y="309"/>
                  </a:lnTo>
                  <a:lnTo>
                    <a:pt x="93" y="283"/>
                  </a:lnTo>
                  <a:lnTo>
                    <a:pt x="127" y="257"/>
                  </a:lnTo>
                  <a:lnTo>
                    <a:pt x="153" y="232"/>
                  </a:lnTo>
                  <a:lnTo>
                    <a:pt x="178" y="214"/>
                  </a:lnTo>
                  <a:lnTo>
                    <a:pt x="221" y="189"/>
                  </a:lnTo>
                  <a:lnTo>
                    <a:pt x="254" y="163"/>
                  </a:lnTo>
                  <a:lnTo>
                    <a:pt x="296" y="137"/>
                  </a:lnTo>
                  <a:lnTo>
                    <a:pt x="347" y="112"/>
                  </a:lnTo>
                  <a:lnTo>
                    <a:pt x="398" y="86"/>
                  </a:lnTo>
                  <a:lnTo>
                    <a:pt x="441" y="69"/>
                  </a:lnTo>
                  <a:lnTo>
                    <a:pt x="500" y="51"/>
                  </a:lnTo>
                  <a:lnTo>
                    <a:pt x="551" y="34"/>
                  </a:lnTo>
                  <a:lnTo>
                    <a:pt x="610" y="17"/>
                  </a:lnTo>
                  <a:lnTo>
                    <a:pt x="695" y="0"/>
                  </a:lnTo>
                  <a:lnTo>
                    <a:pt x="763" y="249"/>
                  </a:lnTo>
                  <a:lnTo>
                    <a:pt x="721" y="257"/>
                  </a:lnTo>
                  <a:lnTo>
                    <a:pt x="653" y="274"/>
                  </a:lnTo>
                  <a:lnTo>
                    <a:pt x="593" y="292"/>
                  </a:lnTo>
                  <a:lnTo>
                    <a:pt x="534" y="309"/>
                  </a:lnTo>
                  <a:lnTo>
                    <a:pt x="483" y="326"/>
                  </a:lnTo>
                  <a:lnTo>
                    <a:pt x="441" y="352"/>
                  </a:lnTo>
                  <a:lnTo>
                    <a:pt x="398" y="369"/>
                  </a:lnTo>
                  <a:lnTo>
                    <a:pt x="356" y="386"/>
                  </a:lnTo>
                  <a:lnTo>
                    <a:pt x="322" y="412"/>
                  </a:lnTo>
                  <a:lnTo>
                    <a:pt x="288" y="437"/>
                  </a:lnTo>
                  <a:lnTo>
                    <a:pt x="254" y="455"/>
                  </a:lnTo>
                  <a:lnTo>
                    <a:pt x="228" y="480"/>
                  </a:lnTo>
                  <a:lnTo>
                    <a:pt x="204" y="497"/>
                  </a:lnTo>
                  <a:lnTo>
                    <a:pt x="170" y="523"/>
                  </a:lnTo>
                  <a:lnTo>
                    <a:pt x="153" y="549"/>
                  </a:lnTo>
                  <a:lnTo>
                    <a:pt x="127" y="566"/>
                  </a:lnTo>
                  <a:lnTo>
                    <a:pt x="110" y="583"/>
                  </a:lnTo>
                  <a:lnTo>
                    <a:pt x="93" y="600"/>
                  </a:lnTo>
                  <a:lnTo>
                    <a:pt x="68" y="626"/>
                  </a:lnTo>
                  <a:lnTo>
                    <a:pt x="0" y="377"/>
                  </a:lnTo>
                  <a:close/>
                </a:path>
              </a:pathLst>
            </a:custGeom>
            <a:solidFill>
              <a:srgbClr val="9F9F9F"/>
            </a:solidFill>
            <a:ln w="1588">
              <a:solidFill>
                <a:srgbClr val="000000"/>
              </a:solidFill>
              <a:prstDash val="solid"/>
              <a:round/>
              <a:headEnd/>
              <a:tailEnd/>
            </a:ln>
          </p:spPr>
          <p:txBody>
            <a:bodyPr/>
            <a:lstStyle/>
            <a:p>
              <a:endParaRPr lang="en-US"/>
            </a:p>
          </p:txBody>
        </p:sp>
        <p:sp>
          <p:nvSpPr>
            <p:cNvPr id="5036" name="Line 589"/>
            <p:cNvSpPr>
              <a:spLocks noChangeShapeType="1"/>
            </p:cNvSpPr>
            <p:nvPr/>
          </p:nvSpPr>
          <p:spPr bwMode="auto">
            <a:xfrm flipH="1">
              <a:off x="1502" y="1495"/>
              <a:ext cx="45" cy="78"/>
            </a:xfrm>
            <a:prstGeom prst="line">
              <a:avLst/>
            </a:prstGeom>
            <a:noFill/>
            <a:ln w="3175">
              <a:solidFill>
                <a:srgbClr val="5F5F5F"/>
              </a:solidFill>
              <a:round/>
              <a:headEnd/>
              <a:tailEnd/>
            </a:ln>
          </p:spPr>
          <p:txBody>
            <a:bodyPr/>
            <a:lstStyle/>
            <a:p>
              <a:endParaRPr lang="en-US"/>
            </a:p>
          </p:txBody>
        </p:sp>
        <p:sp>
          <p:nvSpPr>
            <p:cNvPr id="5037" name="Line 590"/>
            <p:cNvSpPr>
              <a:spLocks noChangeShapeType="1"/>
            </p:cNvSpPr>
            <p:nvPr/>
          </p:nvSpPr>
          <p:spPr bwMode="auto">
            <a:xfrm flipH="1" flipV="1">
              <a:off x="1500" y="1520"/>
              <a:ext cx="53" cy="23"/>
            </a:xfrm>
            <a:prstGeom prst="line">
              <a:avLst/>
            </a:prstGeom>
            <a:noFill/>
            <a:ln w="3175">
              <a:solidFill>
                <a:srgbClr val="5F5F5F"/>
              </a:solidFill>
              <a:round/>
              <a:headEnd/>
              <a:tailEnd/>
            </a:ln>
          </p:spPr>
          <p:txBody>
            <a:bodyPr/>
            <a:lstStyle/>
            <a:p>
              <a:endParaRPr lang="en-US"/>
            </a:p>
          </p:txBody>
        </p:sp>
        <p:sp>
          <p:nvSpPr>
            <p:cNvPr id="5038" name="Line 591"/>
            <p:cNvSpPr>
              <a:spLocks noChangeShapeType="1"/>
            </p:cNvSpPr>
            <p:nvPr/>
          </p:nvSpPr>
          <p:spPr bwMode="auto">
            <a:xfrm>
              <a:off x="1547" y="1493"/>
              <a:ext cx="6" cy="50"/>
            </a:xfrm>
            <a:prstGeom prst="line">
              <a:avLst/>
            </a:prstGeom>
            <a:noFill/>
            <a:ln w="3175">
              <a:solidFill>
                <a:srgbClr val="5F5F5F"/>
              </a:solidFill>
              <a:round/>
              <a:headEnd/>
              <a:tailEnd/>
            </a:ln>
          </p:spPr>
          <p:txBody>
            <a:bodyPr/>
            <a:lstStyle/>
            <a:p>
              <a:endParaRPr lang="en-US"/>
            </a:p>
          </p:txBody>
        </p:sp>
        <p:sp>
          <p:nvSpPr>
            <p:cNvPr id="5039" name="Line 592"/>
            <p:cNvSpPr>
              <a:spLocks noChangeShapeType="1"/>
            </p:cNvSpPr>
            <p:nvPr/>
          </p:nvSpPr>
          <p:spPr bwMode="auto">
            <a:xfrm flipH="1">
              <a:off x="1502" y="1543"/>
              <a:ext cx="51" cy="30"/>
            </a:xfrm>
            <a:prstGeom prst="line">
              <a:avLst/>
            </a:prstGeom>
            <a:noFill/>
            <a:ln w="3175">
              <a:solidFill>
                <a:srgbClr val="5F5F5F"/>
              </a:solidFill>
              <a:round/>
              <a:headEnd/>
              <a:tailEnd/>
            </a:ln>
          </p:spPr>
          <p:txBody>
            <a:bodyPr/>
            <a:lstStyle/>
            <a:p>
              <a:endParaRPr lang="en-US"/>
            </a:p>
          </p:txBody>
        </p:sp>
        <p:sp>
          <p:nvSpPr>
            <p:cNvPr id="5040" name="Line 593"/>
            <p:cNvSpPr>
              <a:spLocks noChangeShapeType="1"/>
            </p:cNvSpPr>
            <p:nvPr/>
          </p:nvSpPr>
          <p:spPr bwMode="auto">
            <a:xfrm flipH="1" flipV="1">
              <a:off x="1500" y="1519"/>
              <a:ext cx="2" cy="54"/>
            </a:xfrm>
            <a:prstGeom prst="line">
              <a:avLst/>
            </a:prstGeom>
            <a:noFill/>
            <a:ln w="3175">
              <a:solidFill>
                <a:srgbClr val="000000"/>
              </a:solidFill>
              <a:round/>
              <a:headEnd/>
              <a:tailEnd/>
            </a:ln>
          </p:spPr>
          <p:txBody>
            <a:bodyPr/>
            <a:lstStyle/>
            <a:p>
              <a:endParaRPr lang="en-US"/>
            </a:p>
          </p:txBody>
        </p:sp>
        <p:sp>
          <p:nvSpPr>
            <p:cNvPr id="5041" name="Line 594"/>
            <p:cNvSpPr>
              <a:spLocks noChangeShapeType="1"/>
            </p:cNvSpPr>
            <p:nvPr/>
          </p:nvSpPr>
          <p:spPr bwMode="auto">
            <a:xfrm flipV="1">
              <a:off x="1441" y="1473"/>
              <a:ext cx="138" cy="87"/>
            </a:xfrm>
            <a:prstGeom prst="line">
              <a:avLst/>
            </a:prstGeom>
            <a:noFill/>
            <a:ln w="6350">
              <a:solidFill>
                <a:srgbClr val="BFBFBF"/>
              </a:solidFill>
              <a:round/>
              <a:headEnd/>
              <a:tailEnd/>
            </a:ln>
          </p:spPr>
          <p:txBody>
            <a:bodyPr/>
            <a:lstStyle/>
            <a:p>
              <a:endParaRPr lang="en-US"/>
            </a:p>
          </p:txBody>
        </p:sp>
        <p:sp>
          <p:nvSpPr>
            <p:cNvPr id="5042" name="Line 595"/>
            <p:cNvSpPr>
              <a:spLocks noChangeShapeType="1"/>
            </p:cNvSpPr>
            <p:nvPr/>
          </p:nvSpPr>
          <p:spPr bwMode="auto">
            <a:xfrm flipV="1">
              <a:off x="1440" y="1473"/>
              <a:ext cx="139" cy="89"/>
            </a:xfrm>
            <a:prstGeom prst="line">
              <a:avLst/>
            </a:prstGeom>
            <a:noFill/>
            <a:ln w="1588">
              <a:solidFill>
                <a:srgbClr val="000000"/>
              </a:solidFill>
              <a:round/>
              <a:headEnd/>
              <a:tailEnd/>
            </a:ln>
          </p:spPr>
          <p:txBody>
            <a:bodyPr/>
            <a:lstStyle/>
            <a:p>
              <a:endParaRPr lang="en-US"/>
            </a:p>
          </p:txBody>
        </p:sp>
        <p:grpSp>
          <p:nvGrpSpPr>
            <p:cNvPr id="5043" name="Group 596"/>
            <p:cNvGrpSpPr>
              <a:grpSpLocks/>
            </p:cNvGrpSpPr>
            <p:nvPr/>
          </p:nvGrpSpPr>
          <p:grpSpPr bwMode="auto">
            <a:xfrm>
              <a:off x="1438" y="1424"/>
              <a:ext cx="106" cy="89"/>
              <a:chOff x="1438" y="1424"/>
              <a:chExt cx="106" cy="89"/>
            </a:xfrm>
          </p:grpSpPr>
          <p:sp>
            <p:nvSpPr>
              <p:cNvPr id="5073" name="Freeform 597"/>
              <p:cNvSpPr>
                <a:spLocks/>
              </p:cNvSpPr>
              <p:nvPr/>
            </p:nvSpPr>
            <p:spPr bwMode="auto">
              <a:xfrm>
                <a:off x="1438" y="1424"/>
                <a:ext cx="84" cy="89"/>
              </a:xfrm>
              <a:custGeom>
                <a:avLst/>
                <a:gdLst>
                  <a:gd name="T0" fmla="*/ 0 w 84"/>
                  <a:gd name="T1" fmla="*/ 42 h 89"/>
                  <a:gd name="T2" fmla="*/ 62 w 84"/>
                  <a:gd name="T3" fmla="*/ 0 h 89"/>
                  <a:gd name="T4" fmla="*/ 84 w 84"/>
                  <a:gd name="T5" fmla="*/ 48 h 89"/>
                  <a:gd name="T6" fmla="*/ 23 w 84"/>
                  <a:gd name="T7" fmla="*/ 89 h 89"/>
                  <a:gd name="T8" fmla="*/ 0 w 84"/>
                  <a:gd name="T9" fmla="*/ 42 h 89"/>
                  <a:gd name="T10" fmla="*/ 0 60000 65536"/>
                  <a:gd name="T11" fmla="*/ 0 60000 65536"/>
                  <a:gd name="T12" fmla="*/ 0 60000 65536"/>
                  <a:gd name="T13" fmla="*/ 0 60000 65536"/>
                  <a:gd name="T14" fmla="*/ 0 60000 65536"/>
                  <a:gd name="T15" fmla="*/ 0 w 84"/>
                  <a:gd name="T16" fmla="*/ 0 h 89"/>
                  <a:gd name="T17" fmla="*/ 84 w 84"/>
                  <a:gd name="T18" fmla="*/ 89 h 89"/>
                </a:gdLst>
                <a:ahLst/>
                <a:cxnLst>
                  <a:cxn ang="T10">
                    <a:pos x="T0" y="T1"/>
                  </a:cxn>
                  <a:cxn ang="T11">
                    <a:pos x="T2" y="T3"/>
                  </a:cxn>
                  <a:cxn ang="T12">
                    <a:pos x="T4" y="T5"/>
                  </a:cxn>
                  <a:cxn ang="T13">
                    <a:pos x="T6" y="T7"/>
                  </a:cxn>
                  <a:cxn ang="T14">
                    <a:pos x="T8" y="T9"/>
                  </a:cxn>
                </a:cxnLst>
                <a:rect l="T15" t="T16" r="T17" b="T18"/>
                <a:pathLst>
                  <a:path w="84" h="89">
                    <a:moveTo>
                      <a:pt x="0" y="42"/>
                    </a:moveTo>
                    <a:lnTo>
                      <a:pt x="62" y="0"/>
                    </a:lnTo>
                    <a:lnTo>
                      <a:pt x="84" y="48"/>
                    </a:lnTo>
                    <a:lnTo>
                      <a:pt x="23" y="89"/>
                    </a:lnTo>
                    <a:lnTo>
                      <a:pt x="0" y="42"/>
                    </a:lnTo>
                    <a:close/>
                  </a:path>
                </a:pathLst>
              </a:custGeom>
              <a:solidFill>
                <a:srgbClr val="BFDFFF"/>
              </a:solidFill>
              <a:ln w="1588">
                <a:solidFill>
                  <a:srgbClr val="000000"/>
                </a:solidFill>
                <a:prstDash val="solid"/>
                <a:round/>
                <a:headEnd/>
                <a:tailEnd/>
              </a:ln>
            </p:spPr>
            <p:txBody>
              <a:bodyPr/>
              <a:lstStyle/>
              <a:p>
                <a:endParaRPr lang="en-US"/>
              </a:p>
            </p:txBody>
          </p:sp>
          <p:sp>
            <p:nvSpPr>
              <p:cNvPr id="5074" name="Freeform 598"/>
              <p:cNvSpPr>
                <a:spLocks/>
              </p:cNvSpPr>
              <p:nvPr/>
            </p:nvSpPr>
            <p:spPr bwMode="auto">
              <a:xfrm>
                <a:off x="1500" y="1424"/>
                <a:ext cx="44" cy="53"/>
              </a:xfrm>
              <a:custGeom>
                <a:avLst/>
                <a:gdLst>
                  <a:gd name="T0" fmla="*/ 0 w 313"/>
                  <a:gd name="T1" fmla="*/ 0 h 317"/>
                  <a:gd name="T2" fmla="*/ 228 w 313"/>
                  <a:gd name="T3" fmla="*/ 163 h 317"/>
                  <a:gd name="T4" fmla="*/ 313 w 313"/>
                  <a:gd name="T5" fmla="*/ 317 h 317"/>
                  <a:gd name="T6" fmla="*/ 160 w 313"/>
                  <a:gd name="T7" fmla="*/ 283 h 317"/>
                  <a:gd name="T8" fmla="*/ 0 w 313"/>
                  <a:gd name="T9" fmla="*/ 0 h 317"/>
                  <a:gd name="T10" fmla="*/ 0 60000 65536"/>
                  <a:gd name="T11" fmla="*/ 0 60000 65536"/>
                  <a:gd name="T12" fmla="*/ 0 60000 65536"/>
                  <a:gd name="T13" fmla="*/ 0 60000 65536"/>
                  <a:gd name="T14" fmla="*/ 0 60000 65536"/>
                  <a:gd name="T15" fmla="*/ 0 w 313"/>
                  <a:gd name="T16" fmla="*/ 0 h 317"/>
                  <a:gd name="T17" fmla="*/ 313 w 313"/>
                  <a:gd name="T18" fmla="*/ 317 h 317"/>
                </a:gdLst>
                <a:ahLst/>
                <a:cxnLst>
                  <a:cxn ang="T10">
                    <a:pos x="T0" y="T1"/>
                  </a:cxn>
                  <a:cxn ang="T11">
                    <a:pos x="T2" y="T3"/>
                  </a:cxn>
                  <a:cxn ang="T12">
                    <a:pos x="T4" y="T5"/>
                  </a:cxn>
                  <a:cxn ang="T13">
                    <a:pos x="T6" y="T7"/>
                  </a:cxn>
                  <a:cxn ang="T14">
                    <a:pos x="T8" y="T9"/>
                  </a:cxn>
                </a:cxnLst>
                <a:rect l="T15" t="T16" r="T17" b="T18"/>
                <a:pathLst>
                  <a:path w="313" h="317">
                    <a:moveTo>
                      <a:pt x="0" y="0"/>
                    </a:moveTo>
                    <a:lnTo>
                      <a:pt x="228" y="163"/>
                    </a:lnTo>
                    <a:lnTo>
                      <a:pt x="313" y="317"/>
                    </a:lnTo>
                    <a:lnTo>
                      <a:pt x="160" y="283"/>
                    </a:lnTo>
                    <a:lnTo>
                      <a:pt x="0" y="0"/>
                    </a:lnTo>
                    <a:close/>
                  </a:path>
                </a:pathLst>
              </a:custGeom>
              <a:solidFill>
                <a:srgbClr val="BFBFBF"/>
              </a:solidFill>
              <a:ln w="1588">
                <a:solidFill>
                  <a:srgbClr val="000000"/>
                </a:solidFill>
                <a:prstDash val="solid"/>
                <a:round/>
                <a:headEnd/>
                <a:tailEnd/>
              </a:ln>
            </p:spPr>
            <p:txBody>
              <a:bodyPr/>
              <a:lstStyle/>
              <a:p>
                <a:endParaRPr lang="en-US"/>
              </a:p>
            </p:txBody>
          </p:sp>
          <p:sp>
            <p:nvSpPr>
              <p:cNvPr id="5075" name="Freeform 599"/>
              <p:cNvSpPr>
                <a:spLocks/>
              </p:cNvSpPr>
              <p:nvPr/>
            </p:nvSpPr>
            <p:spPr bwMode="auto">
              <a:xfrm>
                <a:off x="1462" y="1472"/>
                <a:ext cx="82" cy="41"/>
              </a:xfrm>
              <a:custGeom>
                <a:avLst/>
                <a:gdLst>
                  <a:gd name="T0" fmla="*/ 0 w 560"/>
                  <a:gd name="T1" fmla="*/ 249 h 249"/>
                  <a:gd name="T2" fmla="*/ 415 w 560"/>
                  <a:gd name="T3" fmla="*/ 0 h 249"/>
                  <a:gd name="T4" fmla="*/ 560 w 560"/>
                  <a:gd name="T5" fmla="*/ 26 h 249"/>
                  <a:gd name="T6" fmla="*/ 255 w 560"/>
                  <a:gd name="T7" fmla="*/ 197 h 249"/>
                  <a:gd name="T8" fmla="*/ 0 w 560"/>
                  <a:gd name="T9" fmla="*/ 249 h 249"/>
                  <a:gd name="T10" fmla="*/ 0 60000 65536"/>
                  <a:gd name="T11" fmla="*/ 0 60000 65536"/>
                  <a:gd name="T12" fmla="*/ 0 60000 65536"/>
                  <a:gd name="T13" fmla="*/ 0 60000 65536"/>
                  <a:gd name="T14" fmla="*/ 0 60000 65536"/>
                  <a:gd name="T15" fmla="*/ 0 w 560"/>
                  <a:gd name="T16" fmla="*/ 0 h 249"/>
                  <a:gd name="T17" fmla="*/ 560 w 560"/>
                  <a:gd name="T18" fmla="*/ 249 h 249"/>
                </a:gdLst>
                <a:ahLst/>
                <a:cxnLst>
                  <a:cxn ang="T10">
                    <a:pos x="T0" y="T1"/>
                  </a:cxn>
                  <a:cxn ang="T11">
                    <a:pos x="T2" y="T3"/>
                  </a:cxn>
                  <a:cxn ang="T12">
                    <a:pos x="T4" y="T5"/>
                  </a:cxn>
                  <a:cxn ang="T13">
                    <a:pos x="T6" y="T7"/>
                  </a:cxn>
                  <a:cxn ang="T14">
                    <a:pos x="T8" y="T9"/>
                  </a:cxn>
                </a:cxnLst>
                <a:rect l="T15" t="T16" r="T17" b="T18"/>
                <a:pathLst>
                  <a:path w="560" h="249">
                    <a:moveTo>
                      <a:pt x="0" y="249"/>
                    </a:moveTo>
                    <a:lnTo>
                      <a:pt x="415" y="0"/>
                    </a:lnTo>
                    <a:lnTo>
                      <a:pt x="560" y="26"/>
                    </a:lnTo>
                    <a:lnTo>
                      <a:pt x="255" y="197"/>
                    </a:lnTo>
                    <a:lnTo>
                      <a:pt x="0" y="249"/>
                    </a:lnTo>
                    <a:close/>
                  </a:path>
                </a:pathLst>
              </a:custGeom>
              <a:solidFill>
                <a:srgbClr val="9F9F9F"/>
              </a:solidFill>
              <a:ln w="1588">
                <a:solidFill>
                  <a:srgbClr val="000000"/>
                </a:solidFill>
                <a:prstDash val="solid"/>
                <a:round/>
                <a:headEnd/>
                <a:tailEnd/>
              </a:ln>
            </p:spPr>
            <p:txBody>
              <a:bodyPr/>
              <a:lstStyle/>
              <a:p>
                <a:endParaRPr lang="en-US"/>
              </a:p>
            </p:txBody>
          </p:sp>
        </p:grpSp>
        <p:grpSp>
          <p:nvGrpSpPr>
            <p:cNvPr id="5044" name="Group 600"/>
            <p:cNvGrpSpPr>
              <a:grpSpLocks/>
            </p:cNvGrpSpPr>
            <p:nvPr/>
          </p:nvGrpSpPr>
          <p:grpSpPr bwMode="auto">
            <a:xfrm>
              <a:off x="1457" y="1443"/>
              <a:ext cx="45" cy="42"/>
              <a:chOff x="1660" y="1492"/>
              <a:chExt cx="35" cy="42"/>
            </a:xfrm>
          </p:grpSpPr>
          <p:sp>
            <p:nvSpPr>
              <p:cNvPr id="5071" name="Oval 601"/>
              <p:cNvSpPr>
                <a:spLocks noChangeArrowheads="1"/>
              </p:cNvSpPr>
              <p:nvPr/>
            </p:nvSpPr>
            <p:spPr bwMode="auto">
              <a:xfrm>
                <a:off x="1660" y="1508"/>
                <a:ext cx="17" cy="26"/>
              </a:xfrm>
              <a:prstGeom prst="ellipse">
                <a:avLst/>
              </a:prstGeom>
              <a:solidFill>
                <a:srgbClr val="3F7FFF"/>
              </a:solidFill>
              <a:ln w="1588">
                <a:noFill/>
                <a:round/>
                <a:headEnd/>
                <a:tailEnd/>
              </a:ln>
            </p:spPr>
            <p:txBody>
              <a:bodyPr/>
              <a:lstStyle/>
              <a:p>
                <a:endParaRPr lang="en-US"/>
              </a:p>
            </p:txBody>
          </p:sp>
          <p:sp>
            <p:nvSpPr>
              <p:cNvPr id="5072" name="Oval 602"/>
              <p:cNvSpPr>
                <a:spLocks noChangeArrowheads="1"/>
              </p:cNvSpPr>
              <p:nvPr/>
            </p:nvSpPr>
            <p:spPr bwMode="auto">
              <a:xfrm>
                <a:off x="1678" y="1492"/>
                <a:ext cx="17" cy="27"/>
              </a:xfrm>
              <a:prstGeom prst="ellipse">
                <a:avLst/>
              </a:prstGeom>
              <a:solidFill>
                <a:srgbClr val="3F7FFF"/>
              </a:solidFill>
              <a:ln w="1588">
                <a:noFill/>
                <a:round/>
                <a:headEnd/>
                <a:tailEnd/>
              </a:ln>
            </p:spPr>
            <p:txBody>
              <a:bodyPr/>
              <a:lstStyle/>
              <a:p>
                <a:endParaRPr lang="en-US"/>
              </a:p>
            </p:txBody>
          </p:sp>
        </p:grpSp>
        <p:sp>
          <p:nvSpPr>
            <p:cNvPr id="5045" name="Freeform 603"/>
            <p:cNvSpPr>
              <a:spLocks/>
            </p:cNvSpPr>
            <p:nvPr/>
          </p:nvSpPr>
          <p:spPr bwMode="auto">
            <a:xfrm>
              <a:off x="1296" y="1507"/>
              <a:ext cx="175" cy="183"/>
            </a:xfrm>
            <a:custGeom>
              <a:avLst/>
              <a:gdLst>
                <a:gd name="T0" fmla="*/ 0 w 1207"/>
                <a:gd name="T1" fmla="*/ 505 h 1097"/>
                <a:gd name="T2" fmla="*/ 867 w 1207"/>
                <a:gd name="T3" fmla="*/ 0 h 1097"/>
                <a:gd name="T4" fmla="*/ 1207 w 1207"/>
                <a:gd name="T5" fmla="*/ 591 h 1097"/>
                <a:gd name="T6" fmla="*/ 340 w 1207"/>
                <a:gd name="T7" fmla="*/ 1097 h 1097"/>
                <a:gd name="T8" fmla="*/ 0 w 1207"/>
                <a:gd name="T9" fmla="*/ 505 h 1097"/>
                <a:gd name="T10" fmla="*/ 0 60000 65536"/>
                <a:gd name="T11" fmla="*/ 0 60000 65536"/>
                <a:gd name="T12" fmla="*/ 0 60000 65536"/>
                <a:gd name="T13" fmla="*/ 0 60000 65536"/>
                <a:gd name="T14" fmla="*/ 0 60000 65536"/>
                <a:gd name="T15" fmla="*/ 0 w 1207"/>
                <a:gd name="T16" fmla="*/ 0 h 1097"/>
                <a:gd name="T17" fmla="*/ 1207 w 1207"/>
                <a:gd name="T18" fmla="*/ 1097 h 1097"/>
              </a:gdLst>
              <a:ahLst/>
              <a:cxnLst>
                <a:cxn ang="T10">
                  <a:pos x="T0" y="T1"/>
                </a:cxn>
                <a:cxn ang="T11">
                  <a:pos x="T2" y="T3"/>
                </a:cxn>
                <a:cxn ang="T12">
                  <a:pos x="T4" y="T5"/>
                </a:cxn>
                <a:cxn ang="T13">
                  <a:pos x="T6" y="T7"/>
                </a:cxn>
                <a:cxn ang="T14">
                  <a:pos x="T8" y="T9"/>
                </a:cxn>
              </a:cxnLst>
              <a:rect l="T15" t="T16" r="T17" b="T18"/>
              <a:pathLst>
                <a:path w="1207" h="1097">
                  <a:moveTo>
                    <a:pt x="0" y="505"/>
                  </a:moveTo>
                  <a:lnTo>
                    <a:pt x="867" y="0"/>
                  </a:lnTo>
                  <a:lnTo>
                    <a:pt x="1207" y="591"/>
                  </a:lnTo>
                  <a:lnTo>
                    <a:pt x="340" y="1097"/>
                  </a:lnTo>
                  <a:lnTo>
                    <a:pt x="0" y="505"/>
                  </a:lnTo>
                  <a:close/>
                </a:path>
              </a:pathLst>
            </a:custGeom>
            <a:solidFill>
              <a:srgbClr val="969696"/>
            </a:solidFill>
            <a:ln w="1588">
              <a:solidFill>
                <a:srgbClr val="000000"/>
              </a:solidFill>
              <a:prstDash val="solid"/>
              <a:round/>
              <a:headEnd/>
              <a:tailEnd/>
            </a:ln>
          </p:spPr>
          <p:txBody>
            <a:bodyPr/>
            <a:lstStyle/>
            <a:p>
              <a:endParaRPr lang="en-US"/>
            </a:p>
          </p:txBody>
        </p:sp>
        <p:grpSp>
          <p:nvGrpSpPr>
            <p:cNvPr id="5046" name="Group 604"/>
            <p:cNvGrpSpPr>
              <a:grpSpLocks/>
            </p:cNvGrpSpPr>
            <p:nvPr/>
          </p:nvGrpSpPr>
          <p:grpSpPr bwMode="auto">
            <a:xfrm>
              <a:off x="1306" y="1523"/>
              <a:ext cx="153" cy="153"/>
              <a:chOff x="1545" y="1572"/>
              <a:chExt cx="117" cy="153"/>
            </a:xfrm>
          </p:grpSpPr>
          <p:grpSp>
            <p:nvGrpSpPr>
              <p:cNvPr id="5060" name="Group 605"/>
              <p:cNvGrpSpPr>
                <a:grpSpLocks/>
              </p:cNvGrpSpPr>
              <p:nvPr/>
            </p:nvGrpSpPr>
            <p:grpSpPr bwMode="auto">
              <a:xfrm>
                <a:off x="1554" y="1572"/>
                <a:ext cx="101" cy="153"/>
                <a:chOff x="1554" y="1572"/>
                <a:chExt cx="101" cy="153"/>
              </a:xfrm>
            </p:grpSpPr>
            <p:sp>
              <p:nvSpPr>
                <p:cNvPr id="5066" name="Line 606"/>
                <p:cNvSpPr>
                  <a:spLocks noChangeShapeType="1"/>
                </p:cNvSpPr>
                <p:nvPr/>
              </p:nvSpPr>
              <p:spPr bwMode="auto">
                <a:xfrm>
                  <a:off x="1617" y="1572"/>
                  <a:ext cx="38" cy="97"/>
                </a:xfrm>
                <a:prstGeom prst="line">
                  <a:avLst/>
                </a:prstGeom>
                <a:noFill/>
                <a:ln w="3175">
                  <a:solidFill>
                    <a:srgbClr val="5F5F5F"/>
                  </a:solidFill>
                  <a:round/>
                  <a:headEnd/>
                  <a:tailEnd/>
                </a:ln>
              </p:spPr>
              <p:txBody>
                <a:bodyPr/>
                <a:lstStyle/>
                <a:p>
                  <a:endParaRPr lang="en-US"/>
                </a:p>
              </p:txBody>
            </p:sp>
            <p:sp>
              <p:nvSpPr>
                <p:cNvPr id="5067" name="Line 607"/>
                <p:cNvSpPr>
                  <a:spLocks noChangeShapeType="1"/>
                </p:cNvSpPr>
                <p:nvPr/>
              </p:nvSpPr>
              <p:spPr bwMode="auto">
                <a:xfrm>
                  <a:off x="1601" y="1586"/>
                  <a:ext cx="38" cy="96"/>
                </a:xfrm>
                <a:prstGeom prst="line">
                  <a:avLst/>
                </a:prstGeom>
                <a:noFill/>
                <a:ln w="3175">
                  <a:solidFill>
                    <a:srgbClr val="5F5F5F"/>
                  </a:solidFill>
                  <a:round/>
                  <a:headEnd/>
                  <a:tailEnd/>
                </a:ln>
              </p:spPr>
              <p:txBody>
                <a:bodyPr/>
                <a:lstStyle/>
                <a:p>
                  <a:endParaRPr lang="en-US"/>
                </a:p>
              </p:txBody>
            </p:sp>
            <p:sp>
              <p:nvSpPr>
                <p:cNvPr id="5068" name="Line 608"/>
                <p:cNvSpPr>
                  <a:spLocks noChangeShapeType="1"/>
                </p:cNvSpPr>
                <p:nvPr/>
              </p:nvSpPr>
              <p:spPr bwMode="auto">
                <a:xfrm>
                  <a:off x="1585" y="1599"/>
                  <a:ext cx="38" cy="97"/>
                </a:xfrm>
                <a:prstGeom prst="line">
                  <a:avLst/>
                </a:prstGeom>
                <a:noFill/>
                <a:ln w="3175">
                  <a:solidFill>
                    <a:srgbClr val="5F5F5F"/>
                  </a:solidFill>
                  <a:round/>
                  <a:headEnd/>
                  <a:tailEnd/>
                </a:ln>
              </p:spPr>
              <p:txBody>
                <a:bodyPr/>
                <a:lstStyle/>
                <a:p>
                  <a:endParaRPr lang="en-US"/>
                </a:p>
              </p:txBody>
            </p:sp>
            <p:sp>
              <p:nvSpPr>
                <p:cNvPr id="5069" name="Line 609"/>
                <p:cNvSpPr>
                  <a:spLocks noChangeShapeType="1"/>
                </p:cNvSpPr>
                <p:nvPr/>
              </p:nvSpPr>
              <p:spPr bwMode="auto">
                <a:xfrm>
                  <a:off x="1569" y="1612"/>
                  <a:ext cx="39" cy="99"/>
                </a:xfrm>
                <a:prstGeom prst="line">
                  <a:avLst/>
                </a:prstGeom>
                <a:noFill/>
                <a:ln w="3175">
                  <a:solidFill>
                    <a:srgbClr val="5F5F5F"/>
                  </a:solidFill>
                  <a:round/>
                  <a:headEnd/>
                  <a:tailEnd/>
                </a:ln>
              </p:spPr>
              <p:txBody>
                <a:bodyPr/>
                <a:lstStyle/>
                <a:p>
                  <a:endParaRPr lang="en-US"/>
                </a:p>
              </p:txBody>
            </p:sp>
            <p:sp>
              <p:nvSpPr>
                <p:cNvPr id="5070" name="Line 610"/>
                <p:cNvSpPr>
                  <a:spLocks noChangeShapeType="1"/>
                </p:cNvSpPr>
                <p:nvPr/>
              </p:nvSpPr>
              <p:spPr bwMode="auto">
                <a:xfrm>
                  <a:off x="1554" y="1628"/>
                  <a:ext cx="37" cy="97"/>
                </a:xfrm>
                <a:prstGeom prst="line">
                  <a:avLst/>
                </a:prstGeom>
                <a:noFill/>
                <a:ln w="3175">
                  <a:solidFill>
                    <a:srgbClr val="5F5F5F"/>
                  </a:solidFill>
                  <a:round/>
                  <a:headEnd/>
                  <a:tailEnd/>
                </a:ln>
              </p:spPr>
              <p:txBody>
                <a:bodyPr/>
                <a:lstStyle/>
                <a:p>
                  <a:endParaRPr lang="en-US"/>
                </a:p>
              </p:txBody>
            </p:sp>
          </p:grpSp>
          <p:grpSp>
            <p:nvGrpSpPr>
              <p:cNvPr id="5061" name="Group 611"/>
              <p:cNvGrpSpPr>
                <a:grpSpLocks/>
              </p:cNvGrpSpPr>
              <p:nvPr/>
            </p:nvGrpSpPr>
            <p:grpSpPr bwMode="auto">
              <a:xfrm>
                <a:off x="1545" y="1578"/>
                <a:ext cx="117" cy="140"/>
                <a:chOff x="1545" y="1578"/>
                <a:chExt cx="117" cy="140"/>
              </a:xfrm>
            </p:grpSpPr>
            <p:sp>
              <p:nvSpPr>
                <p:cNvPr id="5062" name="Line 612"/>
                <p:cNvSpPr>
                  <a:spLocks noChangeShapeType="1"/>
                </p:cNvSpPr>
                <p:nvPr/>
              </p:nvSpPr>
              <p:spPr bwMode="auto">
                <a:xfrm flipV="1">
                  <a:off x="1545" y="1578"/>
                  <a:ext cx="96" cy="83"/>
                </a:xfrm>
                <a:prstGeom prst="line">
                  <a:avLst/>
                </a:prstGeom>
                <a:noFill/>
                <a:ln w="3175">
                  <a:solidFill>
                    <a:srgbClr val="5F5F5F"/>
                  </a:solidFill>
                  <a:round/>
                  <a:headEnd/>
                  <a:tailEnd/>
                </a:ln>
              </p:spPr>
              <p:txBody>
                <a:bodyPr/>
                <a:lstStyle/>
                <a:p>
                  <a:endParaRPr lang="en-US"/>
                </a:p>
              </p:txBody>
            </p:sp>
            <p:sp>
              <p:nvSpPr>
                <p:cNvPr id="5063" name="Line 613"/>
                <p:cNvSpPr>
                  <a:spLocks noChangeShapeType="1"/>
                </p:cNvSpPr>
                <p:nvPr/>
              </p:nvSpPr>
              <p:spPr bwMode="auto">
                <a:xfrm flipV="1">
                  <a:off x="1553" y="1596"/>
                  <a:ext cx="94" cy="83"/>
                </a:xfrm>
                <a:prstGeom prst="line">
                  <a:avLst/>
                </a:prstGeom>
                <a:noFill/>
                <a:ln w="3175">
                  <a:solidFill>
                    <a:srgbClr val="5F5F5F"/>
                  </a:solidFill>
                  <a:round/>
                  <a:headEnd/>
                  <a:tailEnd/>
                </a:ln>
              </p:spPr>
              <p:txBody>
                <a:bodyPr/>
                <a:lstStyle/>
                <a:p>
                  <a:endParaRPr lang="en-US"/>
                </a:p>
              </p:txBody>
            </p:sp>
            <p:sp>
              <p:nvSpPr>
                <p:cNvPr id="5064" name="Line 614"/>
                <p:cNvSpPr>
                  <a:spLocks noChangeShapeType="1"/>
                </p:cNvSpPr>
                <p:nvPr/>
              </p:nvSpPr>
              <p:spPr bwMode="auto">
                <a:xfrm flipV="1">
                  <a:off x="1561" y="1615"/>
                  <a:ext cx="94" cy="84"/>
                </a:xfrm>
                <a:prstGeom prst="line">
                  <a:avLst/>
                </a:prstGeom>
                <a:noFill/>
                <a:ln w="3175">
                  <a:solidFill>
                    <a:srgbClr val="5F5F5F"/>
                  </a:solidFill>
                  <a:round/>
                  <a:headEnd/>
                  <a:tailEnd/>
                </a:ln>
              </p:spPr>
              <p:txBody>
                <a:bodyPr/>
                <a:lstStyle/>
                <a:p>
                  <a:endParaRPr lang="en-US"/>
                </a:p>
              </p:txBody>
            </p:sp>
            <p:sp>
              <p:nvSpPr>
                <p:cNvPr id="5065" name="Line 615"/>
                <p:cNvSpPr>
                  <a:spLocks noChangeShapeType="1"/>
                </p:cNvSpPr>
                <p:nvPr/>
              </p:nvSpPr>
              <p:spPr bwMode="auto">
                <a:xfrm flipV="1">
                  <a:off x="1568" y="1635"/>
                  <a:ext cx="94" cy="83"/>
                </a:xfrm>
                <a:prstGeom prst="line">
                  <a:avLst/>
                </a:prstGeom>
                <a:noFill/>
                <a:ln w="3175">
                  <a:solidFill>
                    <a:srgbClr val="5F5F5F"/>
                  </a:solidFill>
                  <a:round/>
                  <a:headEnd/>
                  <a:tailEnd/>
                </a:ln>
              </p:spPr>
              <p:txBody>
                <a:bodyPr/>
                <a:lstStyle/>
                <a:p>
                  <a:endParaRPr lang="en-US"/>
                </a:p>
              </p:txBody>
            </p:sp>
          </p:grpSp>
        </p:grpSp>
        <p:grpSp>
          <p:nvGrpSpPr>
            <p:cNvPr id="5047" name="Group 616"/>
            <p:cNvGrpSpPr>
              <a:grpSpLocks/>
            </p:cNvGrpSpPr>
            <p:nvPr/>
          </p:nvGrpSpPr>
          <p:grpSpPr bwMode="auto">
            <a:xfrm>
              <a:off x="1552" y="1344"/>
              <a:ext cx="176" cy="183"/>
              <a:chOff x="1552" y="1344"/>
              <a:chExt cx="176" cy="183"/>
            </a:xfrm>
          </p:grpSpPr>
          <p:sp>
            <p:nvSpPr>
              <p:cNvPr id="5050" name="Freeform 617"/>
              <p:cNvSpPr>
                <a:spLocks/>
              </p:cNvSpPr>
              <p:nvPr/>
            </p:nvSpPr>
            <p:spPr bwMode="auto">
              <a:xfrm>
                <a:off x="1552" y="1344"/>
                <a:ext cx="176" cy="183"/>
              </a:xfrm>
              <a:custGeom>
                <a:avLst/>
                <a:gdLst>
                  <a:gd name="T0" fmla="*/ 0 w 1215"/>
                  <a:gd name="T1" fmla="*/ 506 h 1096"/>
                  <a:gd name="T2" fmla="*/ 866 w 1215"/>
                  <a:gd name="T3" fmla="*/ 0 h 1096"/>
                  <a:gd name="T4" fmla="*/ 1215 w 1215"/>
                  <a:gd name="T5" fmla="*/ 591 h 1096"/>
                  <a:gd name="T6" fmla="*/ 348 w 1215"/>
                  <a:gd name="T7" fmla="*/ 1096 h 1096"/>
                  <a:gd name="T8" fmla="*/ 0 w 1215"/>
                  <a:gd name="T9" fmla="*/ 506 h 1096"/>
                  <a:gd name="T10" fmla="*/ 0 60000 65536"/>
                  <a:gd name="T11" fmla="*/ 0 60000 65536"/>
                  <a:gd name="T12" fmla="*/ 0 60000 65536"/>
                  <a:gd name="T13" fmla="*/ 0 60000 65536"/>
                  <a:gd name="T14" fmla="*/ 0 60000 65536"/>
                  <a:gd name="T15" fmla="*/ 0 w 1215"/>
                  <a:gd name="T16" fmla="*/ 0 h 1096"/>
                  <a:gd name="T17" fmla="*/ 1215 w 1215"/>
                  <a:gd name="T18" fmla="*/ 1096 h 1096"/>
                </a:gdLst>
                <a:ahLst/>
                <a:cxnLst>
                  <a:cxn ang="T10">
                    <a:pos x="T0" y="T1"/>
                  </a:cxn>
                  <a:cxn ang="T11">
                    <a:pos x="T2" y="T3"/>
                  </a:cxn>
                  <a:cxn ang="T12">
                    <a:pos x="T4" y="T5"/>
                  </a:cxn>
                  <a:cxn ang="T13">
                    <a:pos x="T6" y="T7"/>
                  </a:cxn>
                  <a:cxn ang="T14">
                    <a:pos x="T8" y="T9"/>
                  </a:cxn>
                </a:cxnLst>
                <a:rect l="T15" t="T16" r="T17" b="T18"/>
                <a:pathLst>
                  <a:path w="1215" h="1096">
                    <a:moveTo>
                      <a:pt x="0" y="506"/>
                    </a:moveTo>
                    <a:lnTo>
                      <a:pt x="866" y="0"/>
                    </a:lnTo>
                    <a:lnTo>
                      <a:pt x="1215" y="591"/>
                    </a:lnTo>
                    <a:lnTo>
                      <a:pt x="348" y="1096"/>
                    </a:lnTo>
                    <a:lnTo>
                      <a:pt x="0" y="506"/>
                    </a:lnTo>
                    <a:close/>
                  </a:path>
                </a:pathLst>
              </a:custGeom>
              <a:solidFill>
                <a:srgbClr val="969696"/>
              </a:solidFill>
              <a:ln w="1588">
                <a:solidFill>
                  <a:srgbClr val="000000"/>
                </a:solidFill>
                <a:prstDash val="solid"/>
                <a:round/>
                <a:headEnd/>
                <a:tailEnd/>
              </a:ln>
            </p:spPr>
            <p:txBody>
              <a:bodyPr/>
              <a:lstStyle/>
              <a:p>
                <a:endParaRPr lang="en-US"/>
              </a:p>
            </p:txBody>
          </p:sp>
          <p:sp>
            <p:nvSpPr>
              <p:cNvPr id="5051" name="Line 618"/>
              <p:cNvSpPr>
                <a:spLocks noChangeShapeType="1"/>
              </p:cNvSpPr>
              <p:nvPr/>
            </p:nvSpPr>
            <p:spPr bwMode="auto">
              <a:xfrm>
                <a:off x="1656" y="1360"/>
                <a:ext cx="50" cy="97"/>
              </a:xfrm>
              <a:prstGeom prst="line">
                <a:avLst/>
              </a:prstGeom>
              <a:noFill/>
              <a:ln w="3175">
                <a:solidFill>
                  <a:srgbClr val="5F5F5F"/>
                </a:solidFill>
                <a:round/>
                <a:headEnd/>
                <a:tailEnd/>
              </a:ln>
            </p:spPr>
            <p:txBody>
              <a:bodyPr/>
              <a:lstStyle/>
              <a:p>
                <a:endParaRPr lang="en-US"/>
              </a:p>
            </p:txBody>
          </p:sp>
          <p:sp>
            <p:nvSpPr>
              <p:cNvPr id="5052" name="Line 619"/>
              <p:cNvSpPr>
                <a:spLocks noChangeShapeType="1"/>
              </p:cNvSpPr>
              <p:nvPr/>
            </p:nvSpPr>
            <p:spPr bwMode="auto">
              <a:xfrm>
                <a:off x="1635" y="1374"/>
                <a:ext cx="50" cy="96"/>
              </a:xfrm>
              <a:prstGeom prst="line">
                <a:avLst/>
              </a:prstGeom>
              <a:noFill/>
              <a:ln w="3175">
                <a:solidFill>
                  <a:srgbClr val="5F5F5F"/>
                </a:solidFill>
                <a:round/>
                <a:headEnd/>
                <a:tailEnd/>
              </a:ln>
            </p:spPr>
            <p:txBody>
              <a:bodyPr/>
              <a:lstStyle/>
              <a:p>
                <a:endParaRPr lang="en-US"/>
              </a:p>
            </p:txBody>
          </p:sp>
          <p:sp>
            <p:nvSpPr>
              <p:cNvPr id="5053" name="Line 620"/>
              <p:cNvSpPr>
                <a:spLocks noChangeShapeType="1"/>
              </p:cNvSpPr>
              <p:nvPr/>
            </p:nvSpPr>
            <p:spPr bwMode="auto">
              <a:xfrm>
                <a:off x="1615" y="1387"/>
                <a:ext cx="50" cy="98"/>
              </a:xfrm>
              <a:prstGeom prst="line">
                <a:avLst/>
              </a:prstGeom>
              <a:noFill/>
              <a:ln w="3175">
                <a:solidFill>
                  <a:srgbClr val="5F5F5F"/>
                </a:solidFill>
                <a:round/>
                <a:headEnd/>
                <a:tailEnd/>
              </a:ln>
            </p:spPr>
            <p:txBody>
              <a:bodyPr/>
              <a:lstStyle/>
              <a:p>
                <a:endParaRPr lang="en-US"/>
              </a:p>
            </p:txBody>
          </p:sp>
          <p:sp>
            <p:nvSpPr>
              <p:cNvPr id="5054" name="Line 621"/>
              <p:cNvSpPr>
                <a:spLocks noChangeShapeType="1"/>
              </p:cNvSpPr>
              <p:nvPr/>
            </p:nvSpPr>
            <p:spPr bwMode="auto">
              <a:xfrm>
                <a:off x="1594" y="1400"/>
                <a:ext cx="51" cy="99"/>
              </a:xfrm>
              <a:prstGeom prst="line">
                <a:avLst/>
              </a:prstGeom>
              <a:noFill/>
              <a:ln w="3175">
                <a:solidFill>
                  <a:srgbClr val="5F5F5F"/>
                </a:solidFill>
                <a:round/>
                <a:headEnd/>
                <a:tailEnd/>
              </a:ln>
            </p:spPr>
            <p:txBody>
              <a:bodyPr/>
              <a:lstStyle/>
              <a:p>
                <a:endParaRPr lang="en-US"/>
              </a:p>
            </p:txBody>
          </p:sp>
          <p:sp>
            <p:nvSpPr>
              <p:cNvPr id="5055" name="Line 622"/>
              <p:cNvSpPr>
                <a:spLocks noChangeShapeType="1"/>
              </p:cNvSpPr>
              <p:nvPr/>
            </p:nvSpPr>
            <p:spPr bwMode="auto">
              <a:xfrm>
                <a:off x="1574" y="1416"/>
                <a:ext cx="50" cy="97"/>
              </a:xfrm>
              <a:prstGeom prst="line">
                <a:avLst/>
              </a:prstGeom>
              <a:noFill/>
              <a:ln w="3175">
                <a:solidFill>
                  <a:srgbClr val="5F5F5F"/>
                </a:solidFill>
                <a:round/>
                <a:headEnd/>
                <a:tailEnd/>
              </a:ln>
            </p:spPr>
            <p:txBody>
              <a:bodyPr/>
              <a:lstStyle/>
              <a:p>
                <a:endParaRPr lang="en-US"/>
              </a:p>
            </p:txBody>
          </p:sp>
          <p:sp>
            <p:nvSpPr>
              <p:cNvPr id="5056" name="Line 623"/>
              <p:cNvSpPr>
                <a:spLocks noChangeShapeType="1"/>
              </p:cNvSpPr>
              <p:nvPr/>
            </p:nvSpPr>
            <p:spPr bwMode="auto">
              <a:xfrm flipV="1">
                <a:off x="1564" y="1366"/>
                <a:ext cx="123" cy="83"/>
              </a:xfrm>
              <a:prstGeom prst="line">
                <a:avLst/>
              </a:prstGeom>
              <a:noFill/>
              <a:ln w="3175">
                <a:solidFill>
                  <a:srgbClr val="5F5F5F"/>
                </a:solidFill>
                <a:round/>
                <a:headEnd/>
                <a:tailEnd/>
              </a:ln>
            </p:spPr>
            <p:txBody>
              <a:bodyPr/>
              <a:lstStyle/>
              <a:p>
                <a:endParaRPr lang="en-US"/>
              </a:p>
            </p:txBody>
          </p:sp>
          <p:sp>
            <p:nvSpPr>
              <p:cNvPr id="5057" name="Line 624"/>
              <p:cNvSpPr>
                <a:spLocks noChangeShapeType="1"/>
              </p:cNvSpPr>
              <p:nvPr/>
            </p:nvSpPr>
            <p:spPr bwMode="auto">
              <a:xfrm flipV="1">
                <a:off x="1574" y="1384"/>
                <a:ext cx="123" cy="83"/>
              </a:xfrm>
              <a:prstGeom prst="line">
                <a:avLst/>
              </a:prstGeom>
              <a:noFill/>
              <a:ln w="3175">
                <a:solidFill>
                  <a:srgbClr val="5F5F5F"/>
                </a:solidFill>
                <a:round/>
                <a:headEnd/>
                <a:tailEnd/>
              </a:ln>
            </p:spPr>
            <p:txBody>
              <a:bodyPr/>
              <a:lstStyle/>
              <a:p>
                <a:endParaRPr lang="en-US"/>
              </a:p>
            </p:txBody>
          </p:sp>
          <p:sp>
            <p:nvSpPr>
              <p:cNvPr id="5058" name="Line 625"/>
              <p:cNvSpPr>
                <a:spLocks noChangeShapeType="1"/>
              </p:cNvSpPr>
              <p:nvPr/>
            </p:nvSpPr>
            <p:spPr bwMode="auto">
              <a:xfrm flipV="1">
                <a:off x="1583" y="1403"/>
                <a:ext cx="124" cy="84"/>
              </a:xfrm>
              <a:prstGeom prst="line">
                <a:avLst/>
              </a:prstGeom>
              <a:noFill/>
              <a:ln w="3175">
                <a:solidFill>
                  <a:srgbClr val="5F5F5F"/>
                </a:solidFill>
                <a:round/>
                <a:headEnd/>
                <a:tailEnd/>
              </a:ln>
            </p:spPr>
            <p:txBody>
              <a:bodyPr/>
              <a:lstStyle/>
              <a:p>
                <a:endParaRPr lang="en-US"/>
              </a:p>
            </p:txBody>
          </p:sp>
          <p:sp>
            <p:nvSpPr>
              <p:cNvPr id="5059" name="Line 626"/>
              <p:cNvSpPr>
                <a:spLocks noChangeShapeType="1"/>
              </p:cNvSpPr>
              <p:nvPr/>
            </p:nvSpPr>
            <p:spPr bwMode="auto">
              <a:xfrm flipV="1">
                <a:off x="1593" y="1423"/>
                <a:ext cx="123" cy="83"/>
              </a:xfrm>
              <a:prstGeom prst="line">
                <a:avLst/>
              </a:prstGeom>
              <a:noFill/>
              <a:ln w="3175">
                <a:solidFill>
                  <a:srgbClr val="5F5F5F"/>
                </a:solidFill>
                <a:round/>
                <a:headEnd/>
                <a:tailEnd/>
              </a:ln>
            </p:spPr>
            <p:txBody>
              <a:bodyPr/>
              <a:lstStyle/>
              <a:p>
                <a:endParaRPr lang="en-US"/>
              </a:p>
            </p:txBody>
          </p:sp>
        </p:grpSp>
        <p:sp>
          <p:nvSpPr>
            <p:cNvPr id="5048" name="Freeform 627"/>
            <p:cNvSpPr>
              <a:spLocks/>
            </p:cNvSpPr>
            <p:nvPr/>
          </p:nvSpPr>
          <p:spPr bwMode="auto">
            <a:xfrm>
              <a:off x="1477" y="1485"/>
              <a:ext cx="40" cy="82"/>
            </a:xfrm>
            <a:custGeom>
              <a:avLst/>
              <a:gdLst>
                <a:gd name="T0" fmla="*/ 93 w 271"/>
                <a:gd name="T1" fmla="*/ 0 h 496"/>
                <a:gd name="T2" fmla="*/ 271 w 271"/>
                <a:gd name="T3" fmla="*/ 0 h 496"/>
                <a:gd name="T4" fmla="*/ 237 w 271"/>
                <a:gd name="T5" fmla="*/ 69 h 496"/>
                <a:gd name="T6" fmla="*/ 220 w 271"/>
                <a:gd name="T7" fmla="*/ 137 h 496"/>
                <a:gd name="T8" fmla="*/ 203 w 271"/>
                <a:gd name="T9" fmla="*/ 213 h 496"/>
                <a:gd name="T10" fmla="*/ 194 w 271"/>
                <a:gd name="T11" fmla="*/ 265 h 496"/>
                <a:gd name="T12" fmla="*/ 194 w 271"/>
                <a:gd name="T13" fmla="*/ 333 h 496"/>
                <a:gd name="T14" fmla="*/ 194 w 271"/>
                <a:gd name="T15" fmla="*/ 376 h 496"/>
                <a:gd name="T16" fmla="*/ 194 w 271"/>
                <a:gd name="T17" fmla="*/ 419 h 496"/>
                <a:gd name="T18" fmla="*/ 203 w 271"/>
                <a:gd name="T19" fmla="*/ 453 h 496"/>
                <a:gd name="T20" fmla="*/ 211 w 271"/>
                <a:gd name="T21" fmla="*/ 496 h 496"/>
                <a:gd name="T22" fmla="*/ 8 w 271"/>
                <a:gd name="T23" fmla="*/ 496 h 496"/>
                <a:gd name="T24" fmla="*/ 8 w 271"/>
                <a:gd name="T25" fmla="*/ 462 h 496"/>
                <a:gd name="T26" fmla="*/ 0 w 271"/>
                <a:gd name="T27" fmla="*/ 428 h 496"/>
                <a:gd name="T28" fmla="*/ 0 w 271"/>
                <a:gd name="T29" fmla="*/ 385 h 496"/>
                <a:gd name="T30" fmla="*/ 0 w 271"/>
                <a:gd name="T31" fmla="*/ 342 h 496"/>
                <a:gd name="T32" fmla="*/ 0 w 271"/>
                <a:gd name="T33" fmla="*/ 308 h 496"/>
                <a:gd name="T34" fmla="*/ 0 w 271"/>
                <a:gd name="T35" fmla="*/ 273 h 496"/>
                <a:gd name="T36" fmla="*/ 8 w 271"/>
                <a:gd name="T37" fmla="*/ 230 h 496"/>
                <a:gd name="T38" fmla="*/ 17 w 271"/>
                <a:gd name="T39" fmla="*/ 196 h 496"/>
                <a:gd name="T40" fmla="*/ 25 w 271"/>
                <a:gd name="T41" fmla="*/ 154 h 496"/>
                <a:gd name="T42" fmla="*/ 42 w 271"/>
                <a:gd name="T43" fmla="*/ 111 h 496"/>
                <a:gd name="T44" fmla="*/ 59 w 271"/>
                <a:gd name="T45" fmla="*/ 77 h 496"/>
                <a:gd name="T46" fmla="*/ 76 w 271"/>
                <a:gd name="T47" fmla="*/ 34 h 496"/>
                <a:gd name="T48" fmla="*/ 93 w 271"/>
                <a:gd name="T49" fmla="*/ 0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1"/>
                <a:gd name="T76" fmla="*/ 0 h 496"/>
                <a:gd name="T77" fmla="*/ 271 w 27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1" h="496">
                  <a:moveTo>
                    <a:pt x="93" y="0"/>
                  </a:moveTo>
                  <a:lnTo>
                    <a:pt x="271" y="0"/>
                  </a:lnTo>
                  <a:lnTo>
                    <a:pt x="237" y="69"/>
                  </a:lnTo>
                  <a:lnTo>
                    <a:pt x="220" y="137"/>
                  </a:lnTo>
                  <a:lnTo>
                    <a:pt x="203" y="213"/>
                  </a:lnTo>
                  <a:lnTo>
                    <a:pt x="194" y="265"/>
                  </a:lnTo>
                  <a:lnTo>
                    <a:pt x="194" y="333"/>
                  </a:lnTo>
                  <a:lnTo>
                    <a:pt x="194" y="376"/>
                  </a:lnTo>
                  <a:lnTo>
                    <a:pt x="194" y="419"/>
                  </a:lnTo>
                  <a:lnTo>
                    <a:pt x="203" y="453"/>
                  </a:lnTo>
                  <a:lnTo>
                    <a:pt x="211" y="496"/>
                  </a:lnTo>
                  <a:lnTo>
                    <a:pt x="8" y="496"/>
                  </a:lnTo>
                  <a:lnTo>
                    <a:pt x="8" y="462"/>
                  </a:lnTo>
                  <a:lnTo>
                    <a:pt x="0" y="428"/>
                  </a:lnTo>
                  <a:lnTo>
                    <a:pt x="0" y="385"/>
                  </a:lnTo>
                  <a:lnTo>
                    <a:pt x="0" y="342"/>
                  </a:lnTo>
                  <a:lnTo>
                    <a:pt x="0" y="308"/>
                  </a:lnTo>
                  <a:lnTo>
                    <a:pt x="0" y="273"/>
                  </a:lnTo>
                  <a:lnTo>
                    <a:pt x="8" y="230"/>
                  </a:lnTo>
                  <a:lnTo>
                    <a:pt x="17" y="196"/>
                  </a:lnTo>
                  <a:lnTo>
                    <a:pt x="25" y="154"/>
                  </a:lnTo>
                  <a:lnTo>
                    <a:pt x="42" y="111"/>
                  </a:lnTo>
                  <a:lnTo>
                    <a:pt x="59" y="77"/>
                  </a:lnTo>
                  <a:lnTo>
                    <a:pt x="76" y="34"/>
                  </a:lnTo>
                  <a:lnTo>
                    <a:pt x="93" y="0"/>
                  </a:lnTo>
                  <a:close/>
                </a:path>
              </a:pathLst>
            </a:custGeom>
            <a:solidFill>
              <a:srgbClr val="5F5F5F"/>
            </a:solidFill>
            <a:ln w="1588">
              <a:solidFill>
                <a:srgbClr val="000000"/>
              </a:solidFill>
              <a:prstDash val="solid"/>
              <a:round/>
              <a:headEnd/>
              <a:tailEnd/>
            </a:ln>
          </p:spPr>
          <p:txBody>
            <a:bodyPr/>
            <a:lstStyle/>
            <a:p>
              <a:endParaRPr lang="en-US"/>
            </a:p>
          </p:txBody>
        </p:sp>
        <p:sp>
          <p:nvSpPr>
            <p:cNvPr id="5049" name="Freeform 628"/>
            <p:cNvSpPr>
              <a:spLocks/>
            </p:cNvSpPr>
            <p:nvPr/>
          </p:nvSpPr>
          <p:spPr bwMode="auto">
            <a:xfrm>
              <a:off x="1493" y="1454"/>
              <a:ext cx="68" cy="83"/>
            </a:xfrm>
            <a:custGeom>
              <a:avLst/>
              <a:gdLst>
                <a:gd name="T0" fmla="*/ 0 w 466"/>
                <a:gd name="T1" fmla="*/ 436 h 496"/>
                <a:gd name="T2" fmla="*/ 9 w 466"/>
                <a:gd name="T3" fmla="*/ 402 h 496"/>
                <a:gd name="T4" fmla="*/ 26 w 466"/>
                <a:gd name="T5" fmla="*/ 352 h 496"/>
                <a:gd name="T6" fmla="*/ 43 w 466"/>
                <a:gd name="T7" fmla="*/ 309 h 496"/>
                <a:gd name="T8" fmla="*/ 68 w 466"/>
                <a:gd name="T9" fmla="*/ 257 h 496"/>
                <a:gd name="T10" fmla="*/ 93 w 466"/>
                <a:gd name="T11" fmla="*/ 214 h 496"/>
                <a:gd name="T12" fmla="*/ 118 w 466"/>
                <a:gd name="T13" fmla="*/ 180 h 496"/>
                <a:gd name="T14" fmla="*/ 135 w 466"/>
                <a:gd name="T15" fmla="*/ 146 h 496"/>
                <a:gd name="T16" fmla="*/ 178 w 466"/>
                <a:gd name="T17" fmla="*/ 111 h 496"/>
                <a:gd name="T18" fmla="*/ 195 w 466"/>
                <a:gd name="T19" fmla="*/ 86 h 496"/>
                <a:gd name="T20" fmla="*/ 220 w 466"/>
                <a:gd name="T21" fmla="*/ 69 h 496"/>
                <a:gd name="T22" fmla="*/ 263 w 466"/>
                <a:gd name="T23" fmla="*/ 34 h 496"/>
                <a:gd name="T24" fmla="*/ 288 w 466"/>
                <a:gd name="T25" fmla="*/ 17 h 496"/>
                <a:gd name="T26" fmla="*/ 314 w 466"/>
                <a:gd name="T27" fmla="*/ 0 h 496"/>
                <a:gd name="T28" fmla="*/ 466 w 466"/>
                <a:gd name="T29" fmla="*/ 51 h 496"/>
                <a:gd name="T30" fmla="*/ 424 w 466"/>
                <a:gd name="T31" fmla="*/ 86 h 496"/>
                <a:gd name="T32" fmla="*/ 390 w 466"/>
                <a:gd name="T33" fmla="*/ 111 h 496"/>
                <a:gd name="T34" fmla="*/ 356 w 466"/>
                <a:gd name="T35" fmla="*/ 129 h 496"/>
                <a:gd name="T36" fmla="*/ 331 w 466"/>
                <a:gd name="T37" fmla="*/ 163 h 496"/>
                <a:gd name="T38" fmla="*/ 305 w 466"/>
                <a:gd name="T39" fmla="*/ 180 h 496"/>
                <a:gd name="T40" fmla="*/ 288 w 466"/>
                <a:gd name="T41" fmla="*/ 206 h 496"/>
                <a:gd name="T42" fmla="*/ 263 w 466"/>
                <a:gd name="T43" fmla="*/ 240 h 496"/>
                <a:gd name="T44" fmla="*/ 246 w 466"/>
                <a:gd name="T45" fmla="*/ 274 h 496"/>
                <a:gd name="T46" fmla="*/ 220 w 466"/>
                <a:gd name="T47" fmla="*/ 309 h 496"/>
                <a:gd name="T48" fmla="*/ 203 w 466"/>
                <a:gd name="T49" fmla="*/ 352 h 496"/>
                <a:gd name="T50" fmla="*/ 186 w 466"/>
                <a:gd name="T51" fmla="*/ 385 h 496"/>
                <a:gd name="T52" fmla="*/ 169 w 466"/>
                <a:gd name="T53" fmla="*/ 419 h 496"/>
                <a:gd name="T54" fmla="*/ 161 w 466"/>
                <a:gd name="T55" fmla="*/ 462 h 496"/>
                <a:gd name="T56" fmla="*/ 152 w 466"/>
                <a:gd name="T57" fmla="*/ 496 h 496"/>
                <a:gd name="T58" fmla="*/ 0 w 466"/>
                <a:gd name="T59" fmla="*/ 436 h 49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66"/>
                <a:gd name="T91" fmla="*/ 0 h 496"/>
                <a:gd name="T92" fmla="*/ 466 w 466"/>
                <a:gd name="T93" fmla="*/ 496 h 49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66" h="496">
                  <a:moveTo>
                    <a:pt x="0" y="436"/>
                  </a:moveTo>
                  <a:lnTo>
                    <a:pt x="9" y="402"/>
                  </a:lnTo>
                  <a:lnTo>
                    <a:pt x="26" y="352"/>
                  </a:lnTo>
                  <a:lnTo>
                    <a:pt x="43" y="309"/>
                  </a:lnTo>
                  <a:lnTo>
                    <a:pt x="68" y="257"/>
                  </a:lnTo>
                  <a:lnTo>
                    <a:pt x="93" y="214"/>
                  </a:lnTo>
                  <a:lnTo>
                    <a:pt x="118" y="180"/>
                  </a:lnTo>
                  <a:lnTo>
                    <a:pt x="135" y="146"/>
                  </a:lnTo>
                  <a:lnTo>
                    <a:pt x="178" y="111"/>
                  </a:lnTo>
                  <a:lnTo>
                    <a:pt x="195" y="86"/>
                  </a:lnTo>
                  <a:lnTo>
                    <a:pt x="220" y="69"/>
                  </a:lnTo>
                  <a:lnTo>
                    <a:pt x="263" y="34"/>
                  </a:lnTo>
                  <a:lnTo>
                    <a:pt x="288" y="17"/>
                  </a:lnTo>
                  <a:lnTo>
                    <a:pt x="314" y="0"/>
                  </a:lnTo>
                  <a:lnTo>
                    <a:pt x="466" y="51"/>
                  </a:lnTo>
                  <a:lnTo>
                    <a:pt x="424" y="86"/>
                  </a:lnTo>
                  <a:lnTo>
                    <a:pt x="390" y="111"/>
                  </a:lnTo>
                  <a:lnTo>
                    <a:pt x="356" y="129"/>
                  </a:lnTo>
                  <a:lnTo>
                    <a:pt x="331" y="163"/>
                  </a:lnTo>
                  <a:lnTo>
                    <a:pt x="305" y="180"/>
                  </a:lnTo>
                  <a:lnTo>
                    <a:pt x="288" y="206"/>
                  </a:lnTo>
                  <a:lnTo>
                    <a:pt x="263" y="240"/>
                  </a:lnTo>
                  <a:lnTo>
                    <a:pt x="246" y="274"/>
                  </a:lnTo>
                  <a:lnTo>
                    <a:pt x="220" y="309"/>
                  </a:lnTo>
                  <a:lnTo>
                    <a:pt x="203" y="352"/>
                  </a:lnTo>
                  <a:lnTo>
                    <a:pt x="186" y="385"/>
                  </a:lnTo>
                  <a:lnTo>
                    <a:pt x="169" y="419"/>
                  </a:lnTo>
                  <a:lnTo>
                    <a:pt x="161" y="462"/>
                  </a:lnTo>
                  <a:lnTo>
                    <a:pt x="152" y="496"/>
                  </a:lnTo>
                  <a:lnTo>
                    <a:pt x="0" y="436"/>
                  </a:lnTo>
                  <a:close/>
                </a:path>
              </a:pathLst>
            </a:custGeom>
            <a:solidFill>
              <a:srgbClr val="BFBFBF"/>
            </a:solidFill>
            <a:ln w="1588">
              <a:solidFill>
                <a:srgbClr val="000000"/>
              </a:solidFill>
              <a:prstDash val="solid"/>
              <a:round/>
              <a:headEnd/>
              <a:tailEnd/>
            </a:ln>
          </p:spPr>
          <p:txBody>
            <a:bodyPr/>
            <a:lstStyle/>
            <a:p>
              <a:endParaRPr lang="en-US"/>
            </a:p>
          </p:txBody>
        </p:sp>
      </p:grpSp>
      <p:sp>
        <p:nvSpPr>
          <p:cNvPr id="4145" name="Rectangle 629"/>
          <p:cNvSpPr>
            <a:spLocks noChangeArrowheads="1"/>
          </p:cNvSpPr>
          <p:nvPr/>
        </p:nvSpPr>
        <p:spPr bwMode="auto">
          <a:xfrm>
            <a:off x="6546850" y="1490663"/>
            <a:ext cx="1579563" cy="271462"/>
          </a:xfrm>
          <a:prstGeom prst="rect">
            <a:avLst/>
          </a:prstGeom>
          <a:noFill/>
          <a:ln w="12700">
            <a:noFill/>
            <a:miter lim="800000"/>
            <a:headEnd/>
            <a:tailEnd/>
          </a:ln>
        </p:spPr>
        <p:txBody>
          <a:bodyPr lIns="90488" tIns="44450" rIns="90488" bIns="44450">
            <a:spAutoFit/>
          </a:bodyPr>
          <a:lstStyle/>
          <a:p>
            <a:pPr>
              <a:spcBef>
                <a:spcPct val="50000"/>
              </a:spcBef>
            </a:pPr>
            <a:r>
              <a:rPr lang="en-US" sz="1200">
                <a:latin typeface="Times" pitchFamily="18" charset="0"/>
              </a:rPr>
              <a:t>AOIO</a:t>
            </a:r>
          </a:p>
        </p:txBody>
      </p:sp>
      <p:sp>
        <p:nvSpPr>
          <p:cNvPr id="4146" name="Freeform 630"/>
          <p:cNvSpPr>
            <a:spLocks/>
          </p:cNvSpPr>
          <p:nvPr/>
        </p:nvSpPr>
        <p:spPr bwMode="auto">
          <a:xfrm>
            <a:off x="5040313" y="1393825"/>
            <a:ext cx="2065337" cy="1649413"/>
          </a:xfrm>
          <a:custGeom>
            <a:avLst/>
            <a:gdLst>
              <a:gd name="T0" fmla="*/ 594 w 595"/>
              <a:gd name="T1" fmla="*/ 0 h 2587"/>
              <a:gd name="T2" fmla="*/ 133 w 595"/>
              <a:gd name="T3" fmla="*/ 1679 h 2587"/>
              <a:gd name="T4" fmla="*/ 231 w 595"/>
              <a:gd name="T5" fmla="*/ 1652 h 2587"/>
              <a:gd name="T6" fmla="*/ 0 w 595"/>
              <a:gd name="T7" fmla="*/ 2586 h 2587"/>
              <a:gd name="T8" fmla="*/ 0 60000 65536"/>
              <a:gd name="T9" fmla="*/ 0 60000 65536"/>
              <a:gd name="T10" fmla="*/ 0 60000 65536"/>
              <a:gd name="T11" fmla="*/ 0 60000 65536"/>
              <a:gd name="T12" fmla="*/ 0 w 595"/>
              <a:gd name="T13" fmla="*/ 0 h 2587"/>
              <a:gd name="T14" fmla="*/ 595 w 595"/>
              <a:gd name="T15" fmla="*/ 2587 h 2587"/>
            </a:gdLst>
            <a:ahLst/>
            <a:cxnLst>
              <a:cxn ang="T8">
                <a:pos x="T0" y="T1"/>
              </a:cxn>
              <a:cxn ang="T9">
                <a:pos x="T2" y="T3"/>
              </a:cxn>
              <a:cxn ang="T10">
                <a:pos x="T4" y="T5"/>
              </a:cxn>
              <a:cxn ang="T11">
                <a:pos x="T6" y="T7"/>
              </a:cxn>
            </a:cxnLst>
            <a:rect l="T12" t="T13" r="T14" b="T15"/>
            <a:pathLst>
              <a:path w="595" h="2587">
                <a:moveTo>
                  <a:pt x="594" y="0"/>
                </a:moveTo>
                <a:lnTo>
                  <a:pt x="133" y="1679"/>
                </a:lnTo>
                <a:lnTo>
                  <a:pt x="231" y="1652"/>
                </a:lnTo>
                <a:lnTo>
                  <a:pt x="0" y="2586"/>
                </a:lnTo>
              </a:path>
            </a:pathLst>
          </a:custGeom>
          <a:noFill/>
          <a:ln w="12700" cap="rnd" cmpd="sng">
            <a:solidFill>
              <a:schemeClr val="tx1"/>
            </a:solidFill>
            <a:prstDash val="solid"/>
            <a:round/>
            <a:headEnd type="triangle" w="med" len="med"/>
            <a:tailEnd type="triangle" w="med" len="med"/>
          </a:ln>
        </p:spPr>
        <p:txBody>
          <a:bodyPr/>
          <a:lstStyle/>
          <a:p>
            <a:endParaRPr lang="en-US"/>
          </a:p>
        </p:txBody>
      </p:sp>
      <p:grpSp>
        <p:nvGrpSpPr>
          <p:cNvPr id="4147" name="Group 631"/>
          <p:cNvGrpSpPr>
            <a:grpSpLocks/>
          </p:cNvGrpSpPr>
          <p:nvPr/>
        </p:nvGrpSpPr>
        <p:grpSpPr bwMode="auto">
          <a:xfrm rot="1452191">
            <a:off x="1416050" y="1511300"/>
            <a:ext cx="381000" cy="263525"/>
            <a:chOff x="1296" y="1344"/>
            <a:chExt cx="432" cy="346"/>
          </a:xfrm>
        </p:grpSpPr>
        <p:sp>
          <p:nvSpPr>
            <p:cNvPr id="4994" name="Freeform 632"/>
            <p:cNvSpPr>
              <a:spLocks/>
            </p:cNvSpPr>
            <p:nvPr/>
          </p:nvSpPr>
          <p:spPr bwMode="auto">
            <a:xfrm>
              <a:off x="1472" y="1514"/>
              <a:ext cx="111" cy="105"/>
            </a:xfrm>
            <a:custGeom>
              <a:avLst/>
              <a:gdLst>
                <a:gd name="T0" fmla="*/ 0 w 763"/>
                <a:gd name="T1" fmla="*/ 377 h 626"/>
                <a:gd name="T2" fmla="*/ 17 w 763"/>
                <a:gd name="T3" fmla="*/ 360 h 626"/>
                <a:gd name="T4" fmla="*/ 42 w 763"/>
                <a:gd name="T5" fmla="*/ 334 h 626"/>
                <a:gd name="T6" fmla="*/ 68 w 763"/>
                <a:gd name="T7" fmla="*/ 309 h 626"/>
                <a:gd name="T8" fmla="*/ 93 w 763"/>
                <a:gd name="T9" fmla="*/ 283 h 626"/>
                <a:gd name="T10" fmla="*/ 127 w 763"/>
                <a:gd name="T11" fmla="*/ 257 h 626"/>
                <a:gd name="T12" fmla="*/ 153 w 763"/>
                <a:gd name="T13" fmla="*/ 232 h 626"/>
                <a:gd name="T14" fmla="*/ 178 w 763"/>
                <a:gd name="T15" fmla="*/ 214 h 626"/>
                <a:gd name="T16" fmla="*/ 221 w 763"/>
                <a:gd name="T17" fmla="*/ 189 h 626"/>
                <a:gd name="T18" fmla="*/ 254 w 763"/>
                <a:gd name="T19" fmla="*/ 163 h 626"/>
                <a:gd name="T20" fmla="*/ 296 w 763"/>
                <a:gd name="T21" fmla="*/ 137 h 626"/>
                <a:gd name="T22" fmla="*/ 347 w 763"/>
                <a:gd name="T23" fmla="*/ 112 h 626"/>
                <a:gd name="T24" fmla="*/ 398 w 763"/>
                <a:gd name="T25" fmla="*/ 86 h 626"/>
                <a:gd name="T26" fmla="*/ 441 w 763"/>
                <a:gd name="T27" fmla="*/ 69 h 626"/>
                <a:gd name="T28" fmla="*/ 500 w 763"/>
                <a:gd name="T29" fmla="*/ 51 h 626"/>
                <a:gd name="T30" fmla="*/ 551 w 763"/>
                <a:gd name="T31" fmla="*/ 34 h 626"/>
                <a:gd name="T32" fmla="*/ 610 w 763"/>
                <a:gd name="T33" fmla="*/ 17 h 626"/>
                <a:gd name="T34" fmla="*/ 695 w 763"/>
                <a:gd name="T35" fmla="*/ 0 h 626"/>
                <a:gd name="T36" fmla="*/ 763 w 763"/>
                <a:gd name="T37" fmla="*/ 249 h 626"/>
                <a:gd name="T38" fmla="*/ 721 w 763"/>
                <a:gd name="T39" fmla="*/ 257 h 626"/>
                <a:gd name="T40" fmla="*/ 653 w 763"/>
                <a:gd name="T41" fmla="*/ 274 h 626"/>
                <a:gd name="T42" fmla="*/ 593 w 763"/>
                <a:gd name="T43" fmla="*/ 292 h 626"/>
                <a:gd name="T44" fmla="*/ 534 w 763"/>
                <a:gd name="T45" fmla="*/ 309 h 626"/>
                <a:gd name="T46" fmla="*/ 483 w 763"/>
                <a:gd name="T47" fmla="*/ 326 h 626"/>
                <a:gd name="T48" fmla="*/ 441 w 763"/>
                <a:gd name="T49" fmla="*/ 352 h 626"/>
                <a:gd name="T50" fmla="*/ 398 w 763"/>
                <a:gd name="T51" fmla="*/ 369 h 626"/>
                <a:gd name="T52" fmla="*/ 356 w 763"/>
                <a:gd name="T53" fmla="*/ 386 h 626"/>
                <a:gd name="T54" fmla="*/ 322 w 763"/>
                <a:gd name="T55" fmla="*/ 412 h 626"/>
                <a:gd name="T56" fmla="*/ 288 w 763"/>
                <a:gd name="T57" fmla="*/ 437 h 626"/>
                <a:gd name="T58" fmla="*/ 254 w 763"/>
                <a:gd name="T59" fmla="*/ 455 h 626"/>
                <a:gd name="T60" fmla="*/ 228 w 763"/>
                <a:gd name="T61" fmla="*/ 480 h 626"/>
                <a:gd name="T62" fmla="*/ 204 w 763"/>
                <a:gd name="T63" fmla="*/ 497 h 626"/>
                <a:gd name="T64" fmla="*/ 170 w 763"/>
                <a:gd name="T65" fmla="*/ 523 h 626"/>
                <a:gd name="T66" fmla="*/ 153 w 763"/>
                <a:gd name="T67" fmla="*/ 549 h 626"/>
                <a:gd name="T68" fmla="*/ 127 w 763"/>
                <a:gd name="T69" fmla="*/ 566 h 626"/>
                <a:gd name="T70" fmla="*/ 110 w 763"/>
                <a:gd name="T71" fmla="*/ 583 h 626"/>
                <a:gd name="T72" fmla="*/ 93 w 763"/>
                <a:gd name="T73" fmla="*/ 600 h 626"/>
                <a:gd name="T74" fmla="*/ 68 w 763"/>
                <a:gd name="T75" fmla="*/ 626 h 626"/>
                <a:gd name="T76" fmla="*/ 0 w 763"/>
                <a:gd name="T77" fmla="*/ 377 h 6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63"/>
                <a:gd name="T118" fmla="*/ 0 h 626"/>
                <a:gd name="T119" fmla="*/ 763 w 763"/>
                <a:gd name="T120" fmla="*/ 626 h 62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63" h="626">
                  <a:moveTo>
                    <a:pt x="0" y="377"/>
                  </a:moveTo>
                  <a:lnTo>
                    <a:pt x="17" y="360"/>
                  </a:lnTo>
                  <a:lnTo>
                    <a:pt x="42" y="334"/>
                  </a:lnTo>
                  <a:lnTo>
                    <a:pt x="68" y="309"/>
                  </a:lnTo>
                  <a:lnTo>
                    <a:pt x="93" y="283"/>
                  </a:lnTo>
                  <a:lnTo>
                    <a:pt x="127" y="257"/>
                  </a:lnTo>
                  <a:lnTo>
                    <a:pt x="153" y="232"/>
                  </a:lnTo>
                  <a:lnTo>
                    <a:pt x="178" y="214"/>
                  </a:lnTo>
                  <a:lnTo>
                    <a:pt x="221" y="189"/>
                  </a:lnTo>
                  <a:lnTo>
                    <a:pt x="254" y="163"/>
                  </a:lnTo>
                  <a:lnTo>
                    <a:pt x="296" y="137"/>
                  </a:lnTo>
                  <a:lnTo>
                    <a:pt x="347" y="112"/>
                  </a:lnTo>
                  <a:lnTo>
                    <a:pt x="398" y="86"/>
                  </a:lnTo>
                  <a:lnTo>
                    <a:pt x="441" y="69"/>
                  </a:lnTo>
                  <a:lnTo>
                    <a:pt x="500" y="51"/>
                  </a:lnTo>
                  <a:lnTo>
                    <a:pt x="551" y="34"/>
                  </a:lnTo>
                  <a:lnTo>
                    <a:pt x="610" y="17"/>
                  </a:lnTo>
                  <a:lnTo>
                    <a:pt x="695" y="0"/>
                  </a:lnTo>
                  <a:lnTo>
                    <a:pt x="763" y="249"/>
                  </a:lnTo>
                  <a:lnTo>
                    <a:pt x="721" y="257"/>
                  </a:lnTo>
                  <a:lnTo>
                    <a:pt x="653" y="274"/>
                  </a:lnTo>
                  <a:lnTo>
                    <a:pt x="593" y="292"/>
                  </a:lnTo>
                  <a:lnTo>
                    <a:pt x="534" y="309"/>
                  </a:lnTo>
                  <a:lnTo>
                    <a:pt x="483" y="326"/>
                  </a:lnTo>
                  <a:lnTo>
                    <a:pt x="441" y="352"/>
                  </a:lnTo>
                  <a:lnTo>
                    <a:pt x="398" y="369"/>
                  </a:lnTo>
                  <a:lnTo>
                    <a:pt x="356" y="386"/>
                  </a:lnTo>
                  <a:lnTo>
                    <a:pt x="322" y="412"/>
                  </a:lnTo>
                  <a:lnTo>
                    <a:pt x="288" y="437"/>
                  </a:lnTo>
                  <a:lnTo>
                    <a:pt x="254" y="455"/>
                  </a:lnTo>
                  <a:lnTo>
                    <a:pt x="228" y="480"/>
                  </a:lnTo>
                  <a:lnTo>
                    <a:pt x="204" y="497"/>
                  </a:lnTo>
                  <a:lnTo>
                    <a:pt x="170" y="523"/>
                  </a:lnTo>
                  <a:lnTo>
                    <a:pt x="153" y="549"/>
                  </a:lnTo>
                  <a:lnTo>
                    <a:pt x="127" y="566"/>
                  </a:lnTo>
                  <a:lnTo>
                    <a:pt x="110" y="583"/>
                  </a:lnTo>
                  <a:lnTo>
                    <a:pt x="93" y="600"/>
                  </a:lnTo>
                  <a:lnTo>
                    <a:pt x="68" y="626"/>
                  </a:lnTo>
                  <a:lnTo>
                    <a:pt x="0" y="377"/>
                  </a:lnTo>
                  <a:close/>
                </a:path>
              </a:pathLst>
            </a:custGeom>
            <a:solidFill>
              <a:srgbClr val="9F9F9F"/>
            </a:solidFill>
            <a:ln w="1588">
              <a:solidFill>
                <a:srgbClr val="000000"/>
              </a:solidFill>
              <a:prstDash val="solid"/>
              <a:round/>
              <a:headEnd/>
              <a:tailEnd/>
            </a:ln>
          </p:spPr>
          <p:txBody>
            <a:bodyPr/>
            <a:lstStyle/>
            <a:p>
              <a:endParaRPr lang="en-US"/>
            </a:p>
          </p:txBody>
        </p:sp>
        <p:sp>
          <p:nvSpPr>
            <p:cNvPr id="4995" name="Line 633"/>
            <p:cNvSpPr>
              <a:spLocks noChangeShapeType="1"/>
            </p:cNvSpPr>
            <p:nvPr/>
          </p:nvSpPr>
          <p:spPr bwMode="auto">
            <a:xfrm flipH="1">
              <a:off x="1502" y="1495"/>
              <a:ext cx="45" cy="78"/>
            </a:xfrm>
            <a:prstGeom prst="line">
              <a:avLst/>
            </a:prstGeom>
            <a:noFill/>
            <a:ln w="3175">
              <a:solidFill>
                <a:srgbClr val="5F5F5F"/>
              </a:solidFill>
              <a:round/>
              <a:headEnd/>
              <a:tailEnd/>
            </a:ln>
          </p:spPr>
          <p:txBody>
            <a:bodyPr/>
            <a:lstStyle/>
            <a:p>
              <a:endParaRPr lang="en-US"/>
            </a:p>
          </p:txBody>
        </p:sp>
        <p:sp>
          <p:nvSpPr>
            <p:cNvPr id="4996" name="Line 634"/>
            <p:cNvSpPr>
              <a:spLocks noChangeShapeType="1"/>
            </p:cNvSpPr>
            <p:nvPr/>
          </p:nvSpPr>
          <p:spPr bwMode="auto">
            <a:xfrm flipH="1" flipV="1">
              <a:off x="1500" y="1520"/>
              <a:ext cx="53" cy="23"/>
            </a:xfrm>
            <a:prstGeom prst="line">
              <a:avLst/>
            </a:prstGeom>
            <a:noFill/>
            <a:ln w="3175">
              <a:solidFill>
                <a:srgbClr val="5F5F5F"/>
              </a:solidFill>
              <a:round/>
              <a:headEnd/>
              <a:tailEnd/>
            </a:ln>
          </p:spPr>
          <p:txBody>
            <a:bodyPr/>
            <a:lstStyle/>
            <a:p>
              <a:endParaRPr lang="en-US"/>
            </a:p>
          </p:txBody>
        </p:sp>
        <p:sp>
          <p:nvSpPr>
            <p:cNvPr id="4997" name="Line 635"/>
            <p:cNvSpPr>
              <a:spLocks noChangeShapeType="1"/>
            </p:cNvSpPr>
            <p:nvPr/>
          </p:nvSpPr>
          <p:spPr bwMode="auto">
            <a:xfrm>
              <a:off x="1547" y="1493"/>
              <a:ext cx="6" cy="50"/>
            </a:xfrm>
            <a:prstGeom prst="line">
              <a:avLst/>
            </a:prstGeom>
            <a:noFill/>
            <a:ln w="3175">
              <a:solidFill>
                <a:srgbClr val="5F5F5F"/>
              </a:solidFill>
              <a:round/>
              <a:headEnd/>
              <a:tailEnd/>
            </a:ln>
          </p:spPr>
          <p:txBody>
            <a:bodyPr/>
            <a:lstStyle/>
            <a:p>
              <a:endParaRPr lang="en-US"/>
            </a:p>
          </p:txBody>
        </p:sp>
        <p:sp>
          <p:nvSpPr>
            <p:cNvPr id="4998" name="Line 636"/>
            <p:cNvSpPr>
              <a:spLocks noChangeShapeType="1"/>
            </p:cNvSpPr>
            <p:nvPr/>
          </p:nvSpPr>
          <p:spPr bwMode="auto">
            <a:xfrm flipH="1">
              <a:off x="1502" y="1543"/>
              <a:ext cx="51" cy="30"/>
            </a:xfrm>
            <a:prstGeom prst="line">
              <a:avLst/>
            </a:prstGeom>
            <a:noFill/>
            <a:ln w="3175">
              <a:solidFill>
                <a:srgbClr val="5F5F5F"/>
              </a:solidFill>
              <a:round/>
              <a:headEnd/>
              <a:tailEnd/>
            </a:ln>
          </p:spPr>
          <p:txBody>
            <a:bodyPr/>
            <a:lstStyle/>
            <a:p>
              <a:endParaRPr lang="en-US"/>
            </a:p>
          </p:txBody>
        </p:sp>
        <p:sp>
          <p:nvSpPr>
            <p:cNvPr id="4999" name="Line 637"/>
            <p:cNvSpPr>
              <a:spLocks noChangeShapeType="1"/>
            </p:cNvSpPr>
            <p:nvPr/>
          </p:nvSpPr>
          <p:spPr bwMode="auto">
            <a:xfrm flipH="1" flipV="1">
              <a:off x="1500" y="1519"/>
              <a:ext cx="2" cy="54"/>
            </a:xfrm>
            <a:prstGeom prst="line">
              <a:avLst/>
            </a:prstGeom>
            <a:noFill/>
            <a:ln w="3175">
              <a:solidFill>
                <a:srgbClr val="000000"/>
              </a:solidFill>
              <a:round/>
              <a:headEnd/>
              <a:tailEnd/>
            </a:ln>
          </p:spPr>
          <p:txBody>
            <a:bodyPr/>
            <a:lstStyle/>
            <a:p>
              <a:endParaRPr lang="en-US"/>
            </a:p>
          </p:txBody>
        </p:sp>
        <p:sp>
          <p:nvSpPr>
            <p:cNvPr id="5000" name="Line 638"/>
            <p:cNvSpPr>
              <a:spLocks noChangeShapeType="1"/>
            </p:cNvSpPr>
            <p:nvPr/>
          </p:nvSpPr>
          <p:spPr bwMode="auto">
            <a:xfrm flipV="1">
              <a:off x="1441" y="1473"/>
              <a:ext cx="138" cy="87"/>
            </a:xfrm>
            <a:prstGeom prst="line">
              <a:avLst/>
            </a:prstGeom>
            <a:noFill/>
            <a:ln w="6350">
              <a:solidFill>
                <a:srgbClr val="BFBFBF"/>
              </a:solidFill>
              <a:round/>
              <a:headEnd/>
              <a:tailEnd/>
            </a:ln>
          </p:spPr>
          <p:txBody>
            <a:bodyPr/>
            <a:lstStyle/>
            <a:p>
              <a:endParaRPr lang="en-US"/>
            </a:p>
          </p:txBody>
        </p:sp>
        <p:sp>
          <p:nvSpPr>
            <p:cNvPr id="5001" name="Line 639"/>
            <p:cNvSpPr>
              <a:spLocks noChangeShapeType="1"/>
            </p:cNvSpPr>
            <p:nvPr/>
          </p:nvSpPr>
          <p:spPr bwMode="auto">
            <a:xfrm flipV="1">
              <a:off x="1440" y="1473"/>
              <a:ext cx="139" cy="89"/>
            </a:xfrm>
            <a:prstGeom prst="line">
              <a:avLst/>
            </a:prstGeom>
            <a:noFill/>
            <a:ln w="1588">
              <a:solidFill>
                <a:srgbClr val="000000"/>
              </a:solidFill>
              <a:round/>
              <a:headEnd/>
              <a:tailEnd/>
            </a:ln>
          </p:spPr>
          <p:txBody>
            <a:bodyPr/>
            <a:lstStyle/>
            <a:p>
              <a:endParaRPr lang="en-US"/>
            </a:p>
          </p:txBody>
        </p:sp>
        <p:grpSp>
          <p:nvGrpSpPr>
            <p:cNvPr id="5002" name="Group 640"/>
            <p:cNvGrpSpPr>
              <a:grpSpLocks/>
            </p:cNvGrpSpPr>
            <p:nvPr/>
          </p:nvGrpSpPr>
          <p:grpSpPr bwMode="auto">
            <a:xfrm>
              <a:off x="1438" y="1424"/>
              <a:ext cx="106" cy="89"/>
              <a:chOff x="1438" y="1424"/>
              <a:chExt cx="106" cy="89"/>
            </a:xfrm>
          </p:grpSpPr>
          <p:sp>
            <p:nvSpPr>
              <p:cNvPr id="5032" name="Freeform 641"/>
              <p:cNvSpPr>
                <a:spLocks/>
              </p:cNvSpPr>
              <p:nvPr/>
            </p:nvSpPr>
            <p:spPr bwMode="auto">
              <a:xfrm>
                <a:off x="1438" y="1424"/>
                <a:ext cx="84" cy="89"/>
              </a:xfrm>
              <a:custGeom>
                <a:avLst/>
                <a:gdLst>
                  <a:gd name="T0" fmla="*/ 0 w 84"/>
                  <a:gd name="T1" fmla="*/ 42 h 89"/>
                  <a:gd name="T2" fmla="*/ 62 w 84"/>
                  <a:gd name="T3" fmla="*/ 0 h 89"/>
                  <a:gd name="T4" fmla="*/ 84 w 84"/>
                  <a:gd name="T5" fmla="*/ 48 h 89"/>
                  <a:gd name="T6" fmla="*/ 23 w 84"/>
                  <a:gd name="T7" fmla="*/ 89 h 89"/>
                  <a:gd name="T8" fmla="*/ 0 w 84"/>
                  <a:gd name="T9" fmla="*/ 42 h 89"/>
                  <a:gd name="T10" fmla="*/ 0 60000 65536"/>
                  <a:gd name="T11" fmla="*/ 0 60000 65536"/>
                  <a:gd name="T12" fmla="*/ 0 60000 65536"/>
                  <a:gd name="T13" fmla="*/ 0 60000 65536"/>
                  <a:gd name="T14" fmla="*/ 0 60000 65536"/>
                  <a:gd name="T15" fmla="*/ 0 w 84"/>
                  <a:gd name="T16" fmla="*/ 0 h 89"/>
                  <a:gd name="T17" fmla="*/ 84 w 84"/>
                  <a:gd name="T18" fmla="*/ 89 h 89"/>
                </a:gdLst>
                <a:ahLst/>
                <a:cxnLst>
                  <a:cxn ang="T10">
                    <a:pos x="T0" y="T1"/>
                  </a:cxn>
                  <a:cxn ang="T11">
                    <a:pos x="T2" y="T3"/>
                  </a:cxn>
                  <a:cxn ang="T12">
                    <a:pos x="T4" y="T5"/>
                  </a:cxn>
                  <a:cxn ang="T13">
                    <a:pos x="T6" y="T7"/>
                  </a:cxn>
                  <a:cxn ang="T14">
                    <a:pos x="T8" y="T9"/>
                  </a:cxn>
                </a:cxnLst>
                <a:rect l="T15" t="T16" r="T17" b="T18"/>
                <a:pathLst>
                  <a:path w="84" h="89">
                    <a:moveTo>
                      <a:pt x="0" y="42"/>
                    </a:moveTo>
                    <a:lnTo>
                      <a:pt x="62" y="0"/>
                    </a:lnTo>
                    <a:lnTo>
                      <a:pt x="84" y="48"/>
                    </a:lnTo>
                    <a:lnTo>
                      <a:pt x="23" y="89"/>
                    </a:lnTo>
                    <a:lnTo>
                      <a:pt x="0" y="42"/>
                    </a:lnTo>
                    <a:close/>
                  </a:path>
                </a:pathLst>
              </a:custGeom>
              <a:solidFill>
                <a:srgbClr val="BFDFFF"/>
              </a:solidFill>
              <a:ln w="1588">
                <a:solidFill>
                  <a:srgbClr val="000000"/>
                </a:solidFill>
                <a:prstDash val="solid"/>
                <a:round/>
                <a:headEnd/>
                <a:tailEnd/>
              </a:ln>
            </p:spPr>
            <p:txBody>
              <a:bodyPr/>
              <a:lstStyle/>
              <a:p>
                <a:endParaRPr lang="en-US"/>
              </a:p>
            </p:txBody>
          </p:sp>
          <p:sp>
            <p:nvSpPr>
              <p:cNvPr id="5033" name="Freeform 642"/>
              <p:cNvSpPr>
                <a:spLocks/>
              </p:cNvSpPr>
              <p:nvPr/>
            </p:nvSpPr>
            <p:spPr bwMode="auto">
              <a:xfrm>
                <a:off x="1500" y="1424"/>
                <a:ext cx="44" cy="53"/>
              </a:xfrm>
              <a:custGeom>
                <a:avLst/>
                <a:gdLst>
                  <a:gd name="T0" fmla="*/ 0 w 313"/>
                  <a:gd name="T1" fmla="*/ 0 h 317"/>
                  <a:gd name="T2" fmla="*/ 228 w 313"/>
                  <a:gd name="T3" fmla="*/ 163 h 317"/>
                  <a:gd name="T4" fmla="*/ 313 w 313"/>
                  <a:gd name="T5" fmla="*/ 317 h 317"/>
                  <a:gd name="T6" fmla="*/ 160 w 313"/>
                  <a:gd name="T7" fmla="*/ 283 h 317"/>
                  <a:gd name="T8" fmla="*/ 0 w 313"/>
                  <a:gd name="T9" fmla="*/ 0 h 317"/>
                  <a:gd name="T10" fmla="*/ 0 60000 65536"/>
                  <a:gd name="T11" fmla="*/ 0 60000 65536"/>
                  <a:gd name="T12" fmla="*/ 0 60000 65536"/>
                  <a:gd name="T13" fmla="*/ 0 60000 65536"/>
                  <a:gd name="T14" fmla="*/ 0 60000 65536"/>
                  <a:gd name="T15" fmla="*/ 0 w 313"/>
                  <a:gd name="T16" fmla="*/ 0 h 317"/>
                  <a:gd name="T17" fmla="*/ 313 w 313"/>
                  <a:gd name="T18" fmla="*/ 317 h 317"/>
                </a:gdLst>
                <a:ahLst/>
                <a:cxnLst>
                  <a:cxn ang="T10">
                    <a:pos x="T0" y="T1"/>
                  </a:cxn>
                  <a:cxn ang="T11">
                    <a:pos x="T2" y="T3"/>
                  </a:cxn>
                  <a:cxn ang="T12">
                    <a:pos x="T4" y="T5"/>
                  </a:cxn>
                  <a:cxn ang="T13">
                    <a:pos x="T6" y="T7"/>
                  </a:cxn>
                  <a:cxn ang="T14">
                    <a:pos x="T8" y="T9"/>
                  </a:cxn>
                </a:cxnLst>
                <a:rect l="T15" t="T16" r="T17" b="T18"/>
                <a:pathLst>
                  <a:path w="313" h="317">
                    <a:moveTo>
                      <a:pt x="0" y="0"/>
                    </a:moveTo>
                    <a:lnTo>
                      <a:pt x="228" y="163"/>
                    </a:lnTo>
                    <a:lnTo>
                      <a:pt x="313" y="317"/>
                    </a:lnTo>
                    <a:lnTo>
                      <a:pt x="160" y="283"/>
                    </a:lnTo>
                    <a:lnTo>
                      <a:pt x="0" y="0"/>
                    </a:lnTo>
                    <a:close/>
                  </a:path>
                </a:pathLst>
              </a:custGeom>
              <a:solidFill>
                <a:srgbClr val="BFBFBF"/>
              </a:solidFill>
              <a:ln w="1588">
                <a:solidFill>
                  <a:srgbClr val="000000"/>
                </a:solidFill>
                <a:prstDash val="solid"/>
                <a:round/>
                <a:headEnd/>
                <a:tailEnd/>
              </a:ln>
            </p:spPr>
            <p:txBody>
              <a:bodyPr/>
              <a:lstStyle/>
              <a:p>
                <a:endParaRPr lang="en-US"/>
              </a:p>
            </p:txBody>
          </p:sp>
          <p:sp>
            <p:nvSpPr>
              <p:cNvPr id="5034" name="Freeform 643"/>
              <p:cNvSpPr>
                <a:spLocks/>
              </p:cNvSpPr>
              <p:nvPr/>
            </p:nvSpPr>
            <p:spPr bwMode="auto">
              <a:xfrm>
                <a:off x="1462" y="1472"/>
                <a:ext cx="82" cy="41"/>
              </a:xfrm>
              <a:custGeom>
                <a:avLst/>
                <a:gdLst>
                  <a:gd name="T0" fmla="*/ 0 w 560"/>
                  <a:gd name="T1" fmla="*/ 249 h 249"/>
                  <a:gd name="T2" fmla="*/ 415 w 560"/>
                  <a:gd name="T3" fmla="*/ 0 h 249"/>
                  <a:gd name="T4" fmla="*/ 560 w 560"/>
                  <a:gd name="T5" fmla="*/ 26 h 249"/>
                  <a:gd name="T6" fmla="*/ 255 w 560"/>
                  <a:gd name="T7" fmla="*/ 197 h 249"/>
                  <a:gd name="T8" fmla="*/ 0 w 560"/>
                  <a:gd name="T9" fmla="*/ 249 h 249"/>
                  <a:gd name="T10" fmla="*/ 0 60000 65536"/>
                  <a:gd name="T11" fmla="*/ 0 60000 65536"/>
                  <a:gd name="T12" fmla="*/ 0 60000 65536"/>
                  <a:gd name="T13" fmla="*/ 0 60000 65536"/>
                  <a:gd name="T14" fmla="*/ 0 60000 65536"/>
                  <a:gd name="T15" fmla="*/ 0 w 560"/>
                  <a:gd name="T16" fmla="*/ 0 h 249"/>
                  <a:gd name="T17" fmla="*/ 560 w 560"/>
                  <a:gd name="T18" fmla="*/ 249 h 249"/>
                </a:gdLst>
                <a:ahLst/>
                <a:cxnLst>
                  <a:cxn ang="T10">
                    <a:pos x="T0" y="T1"/>
                  </a:cxn>
                  <a:cxn ang="T11">
                    <a:pos x="T2" y="T3"/>
                  </a:cxn>
                  <a:cxn ang="T12">
                    <a:pos x="T4" y="T5"/>
                  </a:cxn>
                  <a:cxn ang="T13">
                    <a:pos x="T6" y="T7"/>
                  </a:cxn>
                  <a:cxn ang="T14">
                    <a:pos x="T8" y="T9"/>
                  </a:cxn>
                </a:cxnLst>
                <a:rect l="T15" t="T16" r="T17" b="T18"/>
                <a:pathLst>
                  <a:path w="560" h="249">
                    <a:moveTo>
                      <a:pt x="0" y="249"/>
                    </a:moveTo>
                    <a:lnTo>
                      <a:pt x="415" y="0"/>
                    </a:lnTo>
                    <a:lnTo>
                      <a:pt x="560" y="26"/>
                    </a:lnTo>
                    <a:lnTo>
                      <a:pt x="255" y="197"/>
                    </a:lnTo>
                    <a:lnTo>
                      <a:pt x="0" y="249"/>
                    </a:lnTo>
                    <a:close/>
                  </a:path>
                </a:pathLst>
              </a:custGeom>
              <a:solidFill>
                <a:srgbClr val="9F9F9F"/>
              </a:solidFill>
              <a:ln w="1588">
                <a:solidFill>
                  <a:srgbClr val="000000"/>
                </a:solidFill>
                <a:prstDash val="solid"/>
                <a:round/>
                <a:headEnd/>
                <a:tailEnd/>
              </a:ln>
            </p:spPr>
            <p:txBody>
              <a:bodyPr/>
              <a:lstStyle/>
              <a:p>
                <a:endParaRPr lang="en-US"/>
              </a:p>
            </p:txBody>
          </p:sp>
        </p:grpSp>
        <p:grpSp>
          <p:nvGrpSpPr>
            <p:cNvPr id="5003" name="Group 644"/>
            <p:cNvGrpSpPr>
              <a:grpSpLocks/>
            </p:cNvGrpSpPr>
            <p:nvPr/>
          </p:nvGrpSpPr>
          <p:grpSpPr bwMode="auto">
            <a:xfrm>
              <a:off x="1457" y="1443"/>
              <a:ext cx="45" cy="42"/>
              <a:chOff x="1660" y="1492"/>
              <a:chExt cx="35" cy="42"/>
            </a:xfrm>
          </p:grpSpPr>
          <p:sp>
            <p:nvSpPr>
              <p:cNvPr id="5030" name="Oval 645"/>
              <p:cNvSpPr>
                <a:spLocks noChangeArrowheads="1"/>
              </p:cNvSpPr>
              <p:nvPr/>
            </p:nvSpPr>
            <p:spPr bwMode="auto">
              <a:xfrm>
                <a:off x="1660" y="1508"/>
                <a:ext cx="17" cy="26"/>
              </a:xfrm>
              <a:prstGeom prst="ellipse">
                <a:avLst/>
              </a:prstGeom>
              <a:solidFill>
                <a:srgbClr val="3F7FFF"/>
              </a:solidFill>
              <a:ln w="1588">
                <a:noFill/>
                <a:round/>
                <a:headEnd/>
                <a:tailEnd/>
              </a:ln>
            </p:spPr>
            <p:txBody>
              <a:bodyPr/>
              <a:lstStyle/>
              <a:p>
                <a:endParaRPr lang="en-US"/>
              </a:p>
            </p:txBody>
          </p:sp>
          <p:sp>
            <p:nvSpPr>
              <p:cNvPr id="5031" name="Oval 646"/>
              <p:cNvSpPr>
                <a:spLocks noChangeArrowheads="1"/>
              </p:cNvSpPr>
              <p:nvPr/>
            </p:nvSpPr>
            <p:spPr bwMode="auto">
              <a:xfrm>
                <a:off x="1678" y="1492"/>
                <a:ext cx="17" cy="27"/>
              </a:xfrm>
              <a:prstGeom prst="ellipse">
                <a:avLst/>
              </a:prstGeom>
              <a:solidFill>
                <a:srgbClr val="3F7FFF"/>
              </a:solidFill>
              <a:ln w="1588">
                <a:noFill/>
                <a:round/>
                <a:headEnd/>
                <a:tailEnd/>
              </a:ln>
            </p:spPr>
            <p:txBody>
              <a:bodyPr/>
              <a:lstStyle/>
              <a:p>
                <a:endParaRPr lang="en-US"/>
              </a:p>
            </p:txBody>
          </p:sp>
        </p:grpSp>
        <p:sp>
          <p:nvSpPr>
            <p:cNvPr id="5004" name="Freeform 647"/>
            <p:cNvSpPr>
              <a:spLocks/>
            </p:cNvSpPr>
            <p:nvPr/>
          </p:nvSpPr>
          <p:spPr bwMode="auto">
            <a:xfrm>
              <a:off x="1296" y="1507"/>
              <a:ext cx="175" cy="183"/>
            </a:xfrm>
            <a:custGeom>
              <a:avLst/>
              <a:gdLst>
                <a:gd name="T0" fmla="*/ 0 w 1207"/>
                <a:gd name="T1" fmla="*/ 505 h 1097"/>
                <a:gd name="T2" fmla="*/ 867 w 1207"/>
                <a:gd name="T3" fmla="*/ 0 h 1097"/>
                <a:gd name="T4" fmla="*/ 1207 w 1207"/>
                <a:gd name="T5" fmla="*/ 591 h 1097"/>
                <a:gd name="T6" fmla="*/ 340 w 1207"/>
                <a:gd name="T7" fmla="*/ 1097 h 1097"/>
                <a:gd name="T8" fmla="*/ 0 w 1207"/>
                <a:gd name="T9" fmla="*/ 505 h 1097"/>
                <a:gd name="T10" fmla="*/ 0 60000 65536"/>
                <a:gd name="T11" fmla="*/ 0 60000 65536"/>
                <a:gd name="T12" fmla="*/ 0 60000 65536"/>
                <a:gd name="T13" fmla="*/ 0 60000 65536"/>
                <a:gd name="T14" fmla="*/ 0 60000 65536"/>
                <a:gd name="T15" fmla="*/ 0 w 1207"/>
                <a:gd name="T16" fmla="*/ 0 h 1097"/>
                <a:gd name="T17" fmla="*/ 1207 w 1207"/>
                <a:gd name="T18" fmla="*/ 1097 h 1097"/>
              </a:gdLst>
              <a:ahLst/>
              <a:cxnLst>
                <a:cxn ang="T10">
                  <a:pos x="T0" y="T1"/>
                </a:cxn>
                <a:cxn ang="T11">
                  <a:pos x="T2" y="T3"/>
                </a:cxn>
                <a:cxn ang="T12">
                  <a:pos x="T4" y="T5"/>
                </a:cxn>
                <a:cxn ang="T13">
                  <a:pos x="T6" y="T7"/>
                </a:cxn>
                <a:cxn ang="T14">
                  <a:pos x="T8" y="T9"/>
                </a:cxn>
              </a:cxnLst>
              <a:rect l="T15" t="T16" r="T17" b="T18"/>
              <a:pathLst>
                <a:path w="1207" h="1097">
                  <a:moveTo>
                    <a:pt x="0" y="505"/>
                  </a:moveTo>
                  <a:lnTo>
                    <a:pt x="867" y="0"/>
                  </a:lnTo>
                  <a:lnTo>
                    <a:pt x="1207" y="591"/>
                  </a:lnTo>
                  <a:lnTo>
                    <a:pt x="340" y="1097"/>
                  </a:lnTo>
                  <a:lnTo>
                    <a:pt x="0" y="505"/>
                  </a:lnTo>
                  <a:close/>
                </a:path>
              </a:pathLst>
            </a:custGeom>
            <a:solidFill>
              <a:srgbClr val="969696"/>
            </a:solidFill>
            <a:ln w="1588">
              <a:solidFill>
                <a:srgbClr val="000000"/>
              </a:solidFill>
              <a:prstDash val="solid"/>
              <a:round/>
              <a:headEnd/>
              <a:tailEnd/>
            </a:ln>
          </p:spPr>
          <p:txBody>
            <a:bodyPr/>
            <a:lstStyle/>
            <a:p>
              <a:endParaRPr lang="en-US"/>
            </a:p>
          </p:txBody>
        </p:sp>
        <p:grpSp>
          <p:nvGrpSpPr>
            <p:cNvPr id="5005" name="Group 648"/>
            <p:cNvGrpSpPr>
              <a:grpSpLocks/>
            </p:cNvGrpSpPr>
            <p:nvPr/>
          </p:nvGrpSpPr>
          <p:grpSpPr bwMode="auto">
            <a:xfrm>
              <a:off x="1306" y="1523"/>
              <a:ext cx="153" cy="153"/>
              <a:chOff x="1545" y="1572"/>
              <a:chExt cx="117" cy="153"/>
            </a:xfrm>
          </p:grpSpPr>
          <p:grpSp>
            <p:nvGrpSpPr>
              <p:cNvPr id="5019" name="Group 649"/>
              <p:cNvGrpSpPr>
                <a:grpSpLocks/>
              </p:cNvGrpSpPr>
              <p:nvPr/>
            </p:nvGrpSpPr>
            <p:grpSpPr bwMode="auto">
              <a:xfrm>
                <a:off x="1554" y="1572"/>
                <a:ext cx="101" cy="153"/>
                <a:chOff x="1554" y="1572"/>
                <a:chExt cx="101" cy="153"/>
              </a:xfrm>
            </p:grpSpPr>
            <p:sp>
              <p:nvSpPr>
                <p:cNvPr id="5025" name="Line 650"/>
                <p:cNvSpPr>
                  <a:spLocks noChangeShapeType="1"/>
                </p:cNvSpPr>
                <p:nvPr/>
              </p:nvSpPr>
              <p:spPr bwMode="auto">
                <a:xfrm>
                  <a:off x="1617" y="1572"/>
                  <a:ext cx="38" cy="97"/>
                </a:xfrm>
                <a:prstGeom prst="line">
                  <a:avLst/>
                </a:prstGeom>
                <a:noFill/>
                <a:ln w="3175">
                  <a:solidFill>
                    <a:srgbClr val="5F5F5F"/>
                  </a:solidFill>
                  <a:round/>
                  <a:headEnd/>
                  <a:tailEnd/>
                </a:ln>
              </p:spPr>
              <p:txBody>
                <a:bodyPr/>
                <a:lstStyle/>
                <a:p>
                  <a:endParaRPr lang="en-US"/>
                </a:p>
              </p:txBody>
            </p:sp>
            <p:sp>
              <p:nvSpPr>
                <p:cNvPr id="5026" name="Line 651"/>
                <p:cNvSpPr>
                  <a:spLocks noChangeShapeType="1"/>
                </p:cNvSpPr>
                <p:nvPr/>
              </p:nvSpPr>
              <p:spPr bwMode="auto">
                <a:xfrm>
                  <a:off x="1601" y="1586"/>
                  <a:ext cx="38" cy="96"/>
                </a:xfrm>
                <a:prstGeom prst="line">
                  <a:avLst/>
                </a:prstGeom>
                <a:noFill/>
                <a:ln w="3175">
                  <a:solidFill>
                    <a:srgbClr val="5F5F5F"/>
                  </a:solidFill>
                  <a:round/>
                  <a:headEnd/>
                  <a:tailEnd/>
                </a:ln>
              </p:spPr>
              <p:txBody>
                <a:bodyPr/>
                <a:lstStyle/>
                <a:p>
                  <a:endParaRPr lang="en-US"/>
                </a:p>
              </p:txBody>
            </p:sp>
            <p:sp>
              <p:nvSpPr>
                <p:cNvPr id="5027" name="Line 652"/>
                <p:cNvSpPr>
                  <a:spLocks noChangeShapeType="1"/>
                </p:cNvSpPr>
                <p:nvPr/>
              </p:nvSpPr>
              <p:spPr bwMode="auto">
                <a:xfrm>
                  <a:off x="1585" y="1599"/>
                  <a:ext cx="38" cy="97"/>
                </a:xfrm>
                <a:prstGeom prst="line">
                  <a:avLst/>
                </a:prstGeom>
                <a:noFill/>
                <a:ln w="3175">
                  <a:solidFill>
                    <a:srgbClr val="5F5F5F"/>
                  </a:solidFill>
                  <a:round/>
                  <a:headEnd/>
                  <a:tailEnd/>
                </a:ln>
              </p:spPr>
              <p:txBody>
                <a:bodyPr/>
                <a:lstStyle/>
                <a:p>
                  <a:endParaRPr lang="en-US"/>
                </a:p>
              </p:txBody>
            </p:sp>
            <p:sp>
              <p:nvSpPr>
                <p:cNvPr id="5028" name="Line 653"/>
                <p:cNvSpPr>
                  <a:spLocks noChangeShapeType="1"/>
                </p:cNvSpPr>
                <p:nvPr/>
              </p:nvSpPr>
              <p:spPr bwMode="auto">
                <a:xfrm>
                  <a:off x="1569" y="1612"/>
                  <a:ext cx="39" cy="99"/>
                </a:xfrm>
                <a:prstGeom prst="line">
                  <a:avLst/>
                </a:prstGeom>
                <a:noFill/>
                <a:ln w="3175">
                  <a:solidFill>
                    <a:srgbClr val="5F5F5F"/>
                  </a:solidFill>
                  <a:round/>
                  <a:headEnd/>
                  <a:tailEnd/>
                </a:ln>
              </p:spPr>
              <p:txBody>
                <a:bodyPr/>
                <a:lstStyle/>
                <a:p>
                  <a:endParaRPr lang="en-US"/>
                </a:p>
              </p:txBody>
            </p:sp>
            <p:sp>
              <p:nvSpPr>
                <p:cNvPr id="5029" name="Line 654"/>
                <p:cNvSpPr>
                  <a:spLocks noChangeShapeType="1"/>
                </p:cNvSpPr>
                <p:nvPr/>
              </p:nvSpPr>
              <p:spPr bwMode="auto">
                <a:xfrm>
                  <a:off x="1554" y="1628"/>
                  <a:ext cx="37" cy="97"/>
                </a:xfrm>
                <a:prstGeom prst="line">
                  <a:avLst/>
                </a:prstGeom>
                <a:noFill/>
                <a:ln w="3175">
                  <a:solidFill>
                    <a:srgbClr val="5F5F5F"/>
                  </a:solidFill>
                  <a:round/>
                  <a:headEnd/>
                  <a:tailEnd/>
                </a:ln>
              </p:spPr>
              <p:txBody>
                <a:bodyPr/>
                <a:lstStyle/>
                <a:p>
                  <a:endParaRPr lang="en-US"/>
                </a:p>
              </p:txBody>
            </p:sp>
          </p:grpSp>
          <p:grpSp>
            <p:nvGrpSpPr>
              <p:cNvPr id="5020" name="Group 655"/>
              <p:cNvGrpSpPr>
                <a:grpSpLocks/>
              </p:cNvGrpSpPr>
              <p:nvPr/>
            </p:nvGrpSpPr>
            <p:grpSpPr bwMode="auto">
              <a:xfrm>
                <a:off x="1545" y="1578"/>
                <a:ext cx="117" cy="140"/>
                <a:chOff x="1545" y="1578"/>
                <a:chExt cx="117" cy="140"/>
              </a:xfrm>
            </p:grpSpPr>
            <p:sp>
              <p:nvSpPr>
                <p:cNvPr id="5021" name="Line 656"/>
                <p:cNvSpPr>
                  <a:spLocks noChangeShapeType="1"/>
                </p:cNvSpPr>
                <p:nvPr/>
              </p:nvSpPr>
              <p:spPr bwMode="auto">
                <a:xfrm flipV="1">
                  <a:off x="1545" y="1578"/>
                  <a:ext cx="96" cy="83"/>
                </a:xfrm>
                <a:prstGeom prst="line">
                  <a:avLst/>
                </a:prstGeom>
                <a:noFill/>
                <a:ln w="3175">
                  <a:solidFill>
                    <a:srgbClr val="5F5F5F"/>
                  </a:solidFill>
                  <a:round/>
                  <a:headEnd/>
                  <a:tailEnd/>
                </a:ln>
              </p:spPr>
              <p:txBody>
                <a:bodyPr/>
                <a:lstStyle/>
                <a:p>
                  <a:endParaRPr lang="en-US"/>
                </a:p>
              </p:txBody>
            </p:sp>
            <p:sp>
              <p:nvSpPr>
                <p:cNvPr id="5022" name="Line 657"/>
                <p:cNvSpPr>
                  <a:spLocks noChangeShapeType="1"/>
                </p:cNvSpPr>
                <p:nvPr/>
              </p:nvSpPr>
              <p:spPr bwMode="auto">
                <a:xfrm flipV="1">
                  <a:off x="1553" y="1596"/>
                  <a:ext cx="94" cy="83"/>
                </a:xfrm>
                <a:prstGeom prst="line">
                  <a:avLst/>
                </a:prstGeom>
                <a:noFill/>
                <a:ln w="3175">
                  <a:solidFill>
                    <a:srgbClr val="5F5F5F"/>
                  </a:solidFill>
                  <a:round/>
                  <a:headEnd/>
                  <a:tailEnd/>
                </a:ln>
              </p:spPr>
              <p:txBody>
                <a:bodyPr/>
                <a:lstStyle/>
                <a:p>
                  <a:endParaRPr lang="en-US"/>
                </a:p>
              </p:txBody>
            </p:sp>
            <p:sp>
              <p:nvSpPr>
                <p:cNvPr id="5023" name="Line 658"/>
                <p:cNvSpPr>
                  <a:spLocks noChangeShapeType="1"/>
                </p:cNvSpPr>
                <p:nvPr/>
              </p:nvSpPr>
              <p:spPr bwMode="auto">
                <a:xfrm flipV="1">
                  <a:off x="1561" y="1615"/>
                  <a:ext cx="94" cy="84"/>
                </a:xfrm>
                <a:prstGeom prst="line">
                  <a:avLst/>
                </a:prstGeom>
                <a:noFill/>
                <a:ln w="3175">
                  <a:solidFill>
                    <a:srgbClr val="5F5F5F"/>
                  </a:solidFill>
                  <a:round/>
                  <a:headEnd/>
                  <a:tailEnd/>
                </a:ln>
              </p:spPr>
              <p:txBody>
                <a:bodyPr/>
                <a:lstStyle/>
                <a:p>
                  <a:endParaRPr lang="en-US"/>
                </a:p>
              </p:txBody>
            </p:sp>
            <p:sp>
              <p:nvSpPr>
                <p:cNvPr id="5024" name="Line 659"/>
                <p:cNvSpPr>
                  <a:spLocks noChangeShapeType="1"/>
                </p:cNvSpPr>
                <p:nvPr/>
              </p:nvSpPr>
              <p:spPr bwMode="auto">
                <a:xfrm flipV="1">
                  <a:off x="1568" y="1635"/>
                  <a:ext cx="94" cy="83"/>
                </a:xfrm>
                <a:prstGeom prst="line">
                  <a:avLst/>
                </a:prstGeom>
                <a:noFill/>
                <a:ln w="3175">
                  <a:solidFill>
                    <a:srgbClr val="5F5F5F"/>
                  </a:solidFill>
                  <a:round/>
                  <a:headEnd/>
                  <a:tailEnd/>
                </a:ln>
              </p:spPr>
              <p:txBody>
                <a:bodyPr/>
                <a:lstStyle/>
                <a:p>
                  <a:endParaRPr lang="en-US"/>
                </a:p>
              </p:txBody>
            </p:sp>
          </p:grpSp>
        </p:grpSp>
        <p:grpSp>
          <p:nvGrpSpPr>
            <p:cNvPr id="5006" name="Group 660"/>
            <p:cNvGrpSpPr>
              <a:grpSpLocks/>
            </p:cNvGrpSpPr>
            <p:nvPr/>
          </p:nvGrpSpPr>
          <p:grpSpPr bwMode="auto">
            <a:xfrm>
              <a:off x="1552" y="1344"/>
              <a:ext cx="176" cy="183"/>
              <a:chOff x="1552" y="1344"/>
              <a:chExt cx="176" cy="183"/>
            </a:xfrm>
          </p:grpSpPr>
          <p:sp>
            <p:nvSpPr>
              <p:cNvPr id="5009" name="Freeform 661"/>
              <p:cNvSpPr>
                <a:spLocks/>
              </p:cNvSpPr>
              <p:nvPr/>
            </p:nvSpPr>
            <p:spPr bwMode="auto">
              <a:xfrm>
                <a:off x="1552" y="1344"/>
                <a:ext cx="176" cy="183"/>
              </a:xfrm>
              <a:custGeom>
                <a:avLst/>
                <a:gdLst>
                  <a:gd name="T0" fmla="*/ 0 w 1215"/>
                  <a:gd name="T1" fmla="*/ 506 h 1096"/>
                  <a:gd name="T2" fmla="*/ 866 w 1215"/>
                  <a:gd name="T3" fmla="*/ 0 h 1096"/>
                  <a:gd name="T4" fmla="*/ 1215 w 1215"/>
                  <a:gd name="T5" fmla="*/ 591 h 1096"/>
                  <a:gd name="T6" fmla="*/ 348 w 1215"/>
                  <a:gd name="T7" fmla="*/ 1096 h 1096"/>
                  <a:gd name="T8" fmla="*/ 0 w 1215"/>
                  <a:gd name="T9" fmla="*/ 506 h 1096"/>
                  <a:gd name="T10" fmla="*/ 0 60000 65536"/>
                  <a:gd name="T11" fmla="*/ 0 60000 65536"/>
                  <a:gd name="T12" fmla="*/ 0 60000 65536"/>
                  <a:gd name="T13" fmla="*/ 0 60000 65536"/>
                  <a:gd name="T14" fmla="*/ 0 60000 65536"/>
                  <a:gd name="T15" fmla="*/ 0 w 1215"/>
                  <a:gd name="T16" fmla="*/ 0 h 1096"/>
                  <a:gd name="T17" fmla="*/ 1215 w 1215"/>
                  <a:gd name="T18" fmla="*/ 1096 h 1096"/>
                </a:gdLst>
                <a:ahLst/>
                <a:cxnLst>
                  <a:cxn ang="T10">
                    <a:pos x="T0" y="T1"/>
                  </a:cxn>
                  <a:cxn ang="T11">
                    <a:pos x="T2" y="T3"/>
                  </a:cxn>
                  <a:cxn ang="T12">
                    <a:pos x="T4" y="T5"/>
                  </a:cxn>
                  <a:cxn ang="T13">
                    <a:pos x="T6" y="T7"/>
                  </a:cxn>
                  <a:cxn ang="T14">
                    <a:pos x="T8" y="T9"/>
                  </a:cxn>
                </a:cxnLst>
                <a:rect l="T15" t="T16" r="T17" b="T18"/>
                <a:pathLst>
                  <a:path w="1215" h="1096">
                    <a:moveTo>
                      <a:pt x="0" y="506"/>
                    </a:moveTo>
                    <a:lnTo>
                      <a:pt x="866" y="0"/>
                    </a:lnTo>
                    <a:lnTo>
                      <a:pt x="1215" y="591"/>
                    </a:lnTo>
                    <a:lnTo>
                      <a:pt x="348" y="1096"/>
                    </a:lnTo>
                    <a:lnTo>
                      <a:pt x="0" y="506"/>
                    </a:lnTo>
                    <a:close/>
                  </a:path>
                </a:pathLst>
              </a:custGeom>
              <a:solidFill>
                <a:srgbClr val="969696"/>
              </a:solidFill>
              <a:ln w="1588">
                <a:solidFill>
                  <a:srgbClr val="000000"/>
                </a:solidFill>
                <a:prstDash val="solid"/>
                <a:round/>
                <a:headEnd/>
                <a:tailEnd/>
              </a:ln>
            </p:spPr>
            <p:txBody>
              <a:bodyPr/>
              <a:lstStyle/>
              <a:p>
                <a:endParaRPr lang="en-US"/>
              </a:p>
            </p:txBody>
          </p:sp>
          <p:sp>
            <p:nvSpPr>
              <p:cNvPr id="5010" name="Line 662"/>
              <p:cNvSpPr>
                <a:spLocks noChangeShapeType="1"/>
              </p:cNvSpPr>
              <p:nvPr/>
            </p:nvSpPr>
            <p:spPr bwMode="auto">
              <a:xfrm>
                <a:off x="1656" y="1360"/>
                <a:ext cx="50" cy="97"/>
              </a:xfrm>
              <a:prstGeom prst="line">
                <a:avLst/>
              </a:prstGeom>
              <a:noFill/>
              <a:ln w="3175">
                <a:solidFill>
                  <a:srgbClr val="5F5F5F"/>
                </a:solidFill>
                <a:round/>
                <a:headEnd/>
                <a:tailEnd/>
              </a:ln>
            </p:spPr>
            <p:txBody>
              <a:bodyPr/>
              <a:lstStyle/>
              <a:p>
                <a:endParaRPr lang="en-US"/>
              </a:p>
            </p:txBody>
          </p:sp>
          <p:sp>
            <p:nvSpPr>
              <p:cNvPr id="5011" name="Line 663"/>
              <p:cNvSpPr>
                <a:spLocks noChangeShapeType="1"/>
              </p:cNvSpPr>
              <p:nvPr/>
            </p:nvSpPr>
            <p:spPr bwMode="auto">
              <a:xfrm>
                <a:off x="1635" y="1374"/>
                <a:ext cx="50" cy="96"/>
              </a:xfrm>
              <a:prstGeom prst="line">
                <a:avLst/>
              </a:prstGeom>
              <a:noFill/>
              <a:ln w="3175">
                <a:solidFill>
                  <a:srgbClr val="5F5F5F"/>
                </a:solidFill>
                <a:round/>
                <a:headEnd/>
                <a:tailEnd/>
              </a:ln>
            </p:spPr>
            <p:txBody>
              <a:bodyPr/>
              <a:lstStyle/>
              <a:p>
                <a:endParaRPr lang="en-US"/>
              </a:p>
            </p:txBody>
          </p:sp>
          <p:sp>
            <p:nvSpPr>
              <p:cNvPr id="5012" name="Line 664"/>
              <p:cNvSpPr>
                <a:spLocks noChangeShapeType="1"/>
              </p:cNvSpPr>
              <p:nvPr/>
            </p:nvSpPr>
            <p:spPr bwMode="auto">
              <a:xfrm>
                <a:off x="1615" y="1387"/>
                <a:ext cx="50" cy="98"/>
              </a:xfrm>
              <a:prstGeom prst="line">
                <a:avLst/>
              </a:prstGeom>
              <a:noFill/>
              <a:ln w="3175">
                <a:solidFill>
                  <a:srgbClr val="5F5F5F"/>
                </a:solidFill>
                <a:round/>
                <a:headEnd/>
                <a:tailEnd/>
              </a:ln>
            </p:spPr>
            <p:txBody>
              <a:bodyPr/>
              <a:lstStyle/>
              <a:p>
                <a:endParaRPr lang="en-US"/>
              </a:p>
            </p:txBody>
          </p:sp>
          <p:sp>
            <p:nvSpPr>
              <p:cNvPr id="5013" name="Line 665"/>
              <p:cNvSpPr>
                <a:spLocks noChangeShapeType="1"/>
              </p:cNvSpPr>
              <p:nvPr/>
            </p:nvSpPr>
            <p:spPr bwMode="auto">
              <a:xfrm>
                <a:off x="1594" y="1400"/>
                <a:ext cx="51" cy="99"/>
              </a:xfrm>
              <a:prstGeom prst="line">
                <a:avLst/>
              </a:prstGeom>
              <a:noFill/>
              <a:ln w="3175">
                <a:solidFill>
                  <a:srgbClr val="5F5F5F"/>
                </a:solidFill>
                <a:round/>
                <a:headEnd/>
                <a:tailEnd/>
              </a:ln>
            </p:spPr>
            <p:txBody>
              <a:bodyPr/>
              <a:lstStyle/>
              <a:p>
                <a:endParaRPr lang="en-US"/>
              </a:p>
            </p:txBody>
          </p:sp>
          <p:sp>
            <p:nvSpPr>
              <p:cNvPr id="5014" name="Line 666"/>
              <p:cNvSpPr>
                <a:spLocks noChangeShapeType="1"/>
              </p:cNvSpPr>
              <p:nvPr/>
            </p:nvSpPr>
            <p:spPr bwMode="auto">
              <a:xfrm>
                <a:off x="1574" y="1416"/>
                <a:ext cx="50" cy="97"/>
              </a:xfrm>
              <a:prstGeom prst="line">
                <a:avLst/>
              </a:prstGeom>
              <a:noFill/>
              <a:ln w="3175">
                <a:solidFill>
                  <a:srgbClr val="5F5F5F"/>
                </a:solidFill>
                <a:round/>
                <a:headEnd/>
                <a:tailEnd/>
              </a:ln>
            </p:spPr>
            <p:txBody>
              <a:bodyPr/>
              <a:lstStyle/>
              <a:p>
                <a:endParaRPr lang="en-US"/>
              </a:p>
            </p:txBody>
          </p:sp>
          <p:sp>
            <p:nvSpPr>
              <p:cNvPr id="5015" name="Line 667"/>
              <p:cNvSpPr>
                <a:spLocks noChangeShapeType="1"/>
              </p:cNvSpPr>
              <p:nvPr/>
            </p:nvSpPr>
            <p:spPr bwMode="auto">
              <a:xfrm flipV="1">
                <a:off x="1564" y="1366"/>
                <a:ext cx="123" cy="83"/>
              </a:xfrm>
              <a:prstGeom prst="line">
                <a:avLst/>
              </a:prstGeom>
              <a:noFill/>
              <a:ln w="3175">
                <a:solidFill>
                  <a:srgbClr val="5F5F5F"/>
                </a:solidFill>
                <a:round/>
                <a:headEnd/>
                <a:tailEnd/>
              </a:ln>
            </p:spPr>
            <p:txBody>
              <a:bodyPr/>
              <a:lstStyle/>
              <a:p>
                <a:endParaRPr lang="en-US"/>
              </a:p>
            </p:txBody>
          </p:sp>
          <p:sp>
            <p:nvSpPr>
              <p:cNvPr id="5016" name="Line 668"/>
              <p:cNvSpPr>
                <a:spLocks noChangeShapeType="1"/>
              </p:cNvSpPr>
              <p:nvPr/>
            </p:nvSpPr>
            <p:spPr bwMode="auto">
              <a:xfrm flipV="1">
                <a:off x="1574" y="1384"/>
                <a:ext cx="123" cy="83"/>
              </a:xfrm>
              <a:prstGeom prst="line">
                <a:avLst/>
              </a:prstGeom>
              <a:noFill/>
              <a:ln w="3175">
                <a:solidFill>
                  <a:srgbClr val="5F5F5F"/>
                </a:solidFill>
                <a:round/>
                <a:headEnd/>
                <a:tailEnd/>
              </a:ln>
            </p:spPr>
            <p:txBody>
              <a:bodyPr/>
              <a:lstStyle/>
              <a:p>
                <a:endParaRPr lang="en-US"/>
              </a:p>
            </p:txBody>
          </p:sp>
          <p:sp>
            <p:nvSpPr>
              <p:cNvPr id="5017" name="Line 669"/>
              <p:cNvSpPr>
                <a:spLocks noChangeShapeType="1"/>
              </p:cNvSpPr>
              <p:nvPr/>
            </p:nvSpPr>
            <p:spPr bwMode="auto">
              <a:xfrm flipV="1">
                <a:off x="1583" y="1403"/>
                <a:ext cx="124" cy="84"/>
              </a:xfrm>
              <a:prstGeom prst="line">
                <a:avLst/>
              </a:prstGeom>
              <a:noFill/>
              <a:ln w="3175">
                <a:solidFill>
                  <a:srgbClr val="5F5F5F"/>
                </a:solidFill>
                <a:round/>
                <a:headEnd/>
                <a:tailEnd/>
              </a:ln>
            </p:spPr>
            <p:txBody>
              <a:bodyPr/>
              <a:lstStyle/>
              <a:p>
                <a:endParaRPr lang="en-US"/>
              </a:p>
            </p:txBody>
          </p:sp>
          <p:sp>
            <p:nvSpPr>
              <p:cNvPr id="5018" name="Line 670"/>
              <p:cNvSpPr>
                <a:spLocks noChangeShapeType="1"/>
              </p:cNvSpPr>
              <p:nvPr/>
            </p:nvSpPr>
            <p:spPr bwMode="auto">
              <a:xfrm flipV="1">
                <a:off x="1593" y="1423"/>
                <a:ext cx="123" cy="83"/>
              </a:xfrm>
              <a:prstGeom prst="line">
                <a:avLst/>
              </a:prstGeom>
              <a:noFill/>
              <a:ln w="3175">
                <a:solidFill>
                  <a:srgbClr val="5F5F5F"/>
                </a:solidFill>
                <a:round/>
                <a:headEnd/>
                <a:tailEnd/>
              </a:ln>
            </p:spPr>
            <p:txBody>
              <a:bodyPr/>
              <a:lstStyle/>
              <a:p>
                <a:endParaRPr lang="en-US"/>
              </a:p>
            </p:txBody>
          </p:sp>
        </p:grpSp>
        <p:sp>
          <p:nvSpPr>
            <p:cNvPr id="5007" name="Freeform 671"/>
            <p:cNvSpPr>
              <a:spLocks/>
            </p:cNvSpPr>
            <p:nvPr/>
          </p:nvSpPr>
          <p:spPr bwMode="auto">
            <a:xfrm>
              <a:off x="1477" y="1485"/>
              <a:ext cx="40" cy="82"/>
            </a:xfrm>
            <a:custGeom>
              <a:avLst/>
              <a:gdLst>
                <a:gd name="T0" fmla="*/ 93 w 271"/>
                <a:gd name="T1" fmla="*/ 0 h 496"/>
                <a:gd name="T2" fmla="*/ 271 w 271"/>
                <a:gd name="T3" fmla="*/ 0 h 496"/>
                <a:gd name="T4" fmla="*/ 237 w 271"/>
                <a:gd name="T5" fmla="*/ 69 h 496"/>
                <a:gd name="T6" fmla="*/ 220 w 271"/>
                <a:gd name="T7" fmla="*/ 137 h 496"/>
                <a:gd name="T8" fmla="*/ 203 w 271"/>
                <a:gd name="T9" fmla="*/ 213 h 496"/>
                <a:gd name="T10" fmla="*/ 194 w 271"/>
                <a:gd name="T11" fmla="*/ 265 h 496"/>
                <a:gd name="T12" fmla="*/ 194 w 271"/>
                <a:gd name="T13" fmla="*/ 333 h 496"/>
                <a:gd name="T14" fmla="*/ 194 w 271"/>
                <a:gd name="T15" fmla="*/ 376 h 496"/>
                <a:gd name="T16" fmla="*/ 194 w 271"/>
                <a:gd name="T17" fmla="*/ 419 h 496"/>
                <a:gd name="T18" fmla="*/ 203 w 271"/>
                <a:gd name="T19" fmla="*/ 453 h 496"/>
                <a:gd name="T20" fmla="*/ 211 w 271"/>
                <a:gd name="T21" fmla="*/ 496 h 496"/>
                <a:gd name="T22" fmla="*/ 8 w 271"/>
                <a:gd name="T23" fmla="*/ 496 h 496"/>
                <a:gd name="T24" fmla="*/ 8 w 271"/>
                <a:gd name="T25" fmla="*/ 462 h 496"/>
                <a:gd name="T26" fmla="*/ 0 w 271"/>
                <a:gd name="T27" fmla="*/ 428 h 496"/>
                <a:gd name="T28" fmla="*/ 0 w 271"/>
                <a:gd name="T29" fmla="*/ 385 h 496"/>
                <a:gd name="T30" fmla="*/ 0 w 271"/>
                <a:gd name="T31" fmla="*/ 342 h 496"/>
                <a:gd name="T32" fmla="*/ 0 w 271"/>
                <a:gd name="T33" fmla="*/ 308 h 496"/>
                <a:gd name="T34" fmla="*/ 0 w 271"/>
                <a:gd name="T35" fmla="*/ 273 h 496"/>
                <a:gd name="T36" fmla="*/ 8 w 271"/>
                <a:gd name="T37" fmla="*/ 230 h 496"/>
                <a:gd name="T38" fmla="*/ 17 w 271"/>
                <a:gd name="T39" fmla="*/ 196 h 496"/>
                <a:gd name="T40" fmla="*/ 25 w 271"/>
                <a:gd name="T41" fmla="*/ 154 h 496"/>
                <a:gd name="T42" fmla="*/ 42 w 271"/>
                <a:gd name="T43" fmla="*/ 111 h 496"/>
                <a:gd name="T44" fmla="*/ 59 w 271"/>
                <a:gd name="T45" fmla="*/ 77 h 496"/>
                <a:gd name="T46" fmla="*/ 76 w 271"/>
                <a:gd name="T47" fmla="*/ 34 h 496"/>
                <a:gd name="T48" fmla="*/ 93 w 271"/>
                <a:gd name="T49" fmla="*/ 0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1"/>
                <a:gd name="T76" fmla="*/ 0 h 496"/>
                <a:gd name="T77" fmla="*/ 271 w 27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1" h="496">
                  <a:moveTo>
                    <a:pt x="93" y="0"/>
                  </a:moveTo>
                  <a:lnTo>
                    <a:pt x="271" y="0"/>
                  </a:lnTo>
                  <a:lnTo>
                    <a:pt x="237" y="69"/>
                  </a:lnTo>
                  <a:lnTo>
                    <a:pt x="220" y="137"/>
                  </a:lnTo>
                  <a:lnTo>
                    <a:pt x="203" y="213"/>
                  </a:lnTo>
                  <a:lnTo>
                    <a:pt x="194" y="265"/>
                  </a:lnTo>
                  <a:lnTo>
                    <a:pt x="194" y="333"/>
                  </a:lnTo>
                  <a:lnTo>
                    <a:pt x="194" y="376"/>
                  </a:lnTo>
                  <a:lnTo>
                    <a:pt x="194" y="419"/>
                  </a:lnTo>
                  <a:lnTo>
                    <a:pt x="203" y="453"/>
                  </a:lnTo>
                  <a:lnTo>
                    <a:pt x="211" y="496"/>
                  </a:lnTo>
                  <a:lnTo>
                    <a:pt x="8" y="496"/>
                  </a:lnTo>
                  <a:lnTo>
                    <a:pt x="8" y="462"/>
                  </a:lnTo>
                  <a:lnTo>
                    <a:pt x="0" y="428"/>
                  </a:lnTo>
                  <a:lnTo>
                    <a:pt x="0" y="385"/>
                  </a:lnTo>
                  <a:lnTo>
                    <a:pt x="0" y="342"/>
                  </a:lnTo>
                  <a:lnTo>
                    <a:pt x="0" y="308"/>
                  </a:lnTo>
                  <a:lnTo>
                    <a:pt x="0" y="273"/>
                  </a:lnTo>
                  <a:lnTo>
                    <a:pt x="8" y="230"/>
                  </a:lnTo>
                  <a:lnTo>
                    <a:pt x="17" y="196"/>
                  </a:lnTo>
                  <a:lnTo>
                    <a:pt x="25" y="154"/>
                  </a:lnTo>
                  <a:lnTo>
                    <a:pt x="42" y="111"/>
                  </a:lnTo>
                  <a:lnTo>
                    <a:pt x="59" y="77"/>
                  </a:lnTo>
                  <a:lnTo>
                    <a:pt x="76" y="34"/>
                  </a:lnTo>
                  <a:lnTo>
                    <a:pt x="93" y="0"/>
                  </a:lnTo>
                  <a:close/>
                </a:path>
              </a:pathLst>
            </a:custGeom>
            <a:solidFill>
              <a:srgbClr val="5F5F5F"/>
            </a:solidFill>
            <a:ln w="1588">
              <a:solidFill>
                <a:srgbClr val="000000"/>
              </a:solidFill>
              <a:prstDash val="solid"/>
              <a:round/>
              <a:headEnd/>
              <a:tailEnd/>
            </a:ln>
          </p:spPr>
          <p:txBody>
            <a:bodyPr/>
            <a:lstStyle/>
            <a:p>
              <a:endParaRPr lang="en-US"/>
            </a:p>
          </p:txBody>
        </p:sp>
        <p:sp>
          <p:nvSpPr>
            <p:cNvPr id="5008" name="Freeform 672"/>
            <p:cNvSpPr>
              <a:spLocks/>
            </p:cNvSpPr>
            <p:nvPr/>
          </p:nvSpPr>
          <p:spPr bwMode="auto">
            <a:xfrm>
              <a:off x="1493" y="1454"/>
              <a:ext cx="68" cy="83"/>
            </a:xfrm>
            <a:custGeom>
              <a:avLst/>
              <a:gdLst>
                <a:gd name="T0" fmla="*/ 0 w 466"/>
                <a:gd name="T1" fmla="*/ 436 h 496"/>
                <a:gd name="T2" fmla="*/ 9 w 466"/>
                <a:gd name="T3" fmla="*/ 402 h 496"/>
                <a:gd name="T4" fmla="*/ 26 w 466"/>
                <a:gd name="T5" fmla="*/ 352 h 496"/>
                <a:gd name="T6" fmla="*/ 43 w 466"/>
                <a:gd name="T7" fmla="*/ 309 h 496"/>
                <a:gd name="T8" fmla="*/ 68 w 466"/>
                <a:gd name="T9" fmla="*/ 257 h 496"/>
                <a:gd name="T10" fmla="*/ 93 w 466"/>
                <a:gd name="T11" fmla="*/ 214 h 496"/>
                <a:gd name="T12" fmla="*/ 118 w 466"/>
                <a:gd name="T13" fmla="*/ 180 h 496"/>
                <a:gd name="T14" fmla="*/ 135 w 466"/>
                <a:gd name="T15" fmla="*/ 146 h 496"/>
                <a:gd name="T16" fmla="*/ 178 w 466"/>
                <a:gd name="T17" fmla="*/ 111 h 496"/>
                <a:gd name="T18" fmla="*/ 195 w 466"/>
                <a:gd name="T19" fmla="*/ 86 h 496"/>
                <a:gd name="T20" fmla="*/ 220 w 466"/>
                <a:gd name="T21" fmla="*/ 69 h 496"/>
                <a:gd name="T22" fmla="*/ 263 w 466"/>
                <a:gd name="T23" fmla="*/ 34 h 496"/>
                <a:gd name="T24" fmla="*/ 288 w 466"/>
                <a:gd name="T25" fmla="*/ 17 h 496"/>
                <a:gd name="T26" fmla="*/ 314 w 466"/>
                <a:gd name="T27" fmla="*/ 0 h 496"/>
                <a:gd name="T28" fmla="*/ 466 w 466"/>
                <a:gd name="T29" fmla="*/ 51 h 496"/>
                <a:gd name="T30" fmla="*/ 424 w 466"/>
                <a:gd name="T31" fmla="*/ 86 h 496"/>
                <a:gd name="T32" fmla="*/ 390 w 466"/>
                <a:gd name="T33" fmla="*/ 111 h 496"/>
                <a:gd name="T34" fmla="*/ 356 w 466"/>
                <a:gd name="T35" fmla="*/ 129 h 496"/>
                <a:gd name="T36" fmla="*/ 331 w 466"/>
                <a:gd name="T37" fmla="*/ 163 h 496"/>
                <a:gd name="T38" fmla="*/ 305 w 466"/>
                <a:gd name="T39" fmla="*/ 180 h 496"/>
                <a:gd name="T40" fmla="*/ 288 w 466"/>
                <a:gd name="T41" fmla="*/ 206 h 496"/>
                <a:gd name="T42" fmla="*/ 263 w 466"/>
                <a:gd name="T43" fmla="*/ 240 h 496"/>
                <a:gd name="T44" fmla="*/ 246 w 466"/>
                <a:gd name="T45" fmla="*/ 274 h 496"/>
                <a:gd name="T46" fmla="*/ 220 w 466"/>
                <a:gd name="T47" fmla="*/ 309 h 496"/>
                <a:gd name="T48" fmla="*/ 203 w 466"/>
                <a:gd name="T49" fmla="*/ 352 h 496"/>
                <a:gd name="T50" fmla="*/ 186 w 466"/>
                <a:gd name="T51" fmla="*/ 385 h 496"/>
                <a:gd name="T52" fmla="*/ 169 w 466"/>
                <a:gd name="T53" fmla="*/ 419 h 496"/>
                <a:gd name="T54" fmla="*/ 161 w 466"/>
                <a:gd name="T55" fmla="*/ 462 h 496"/>
                <a:gd name="T56" fmla="*/ 152 w 466"/>
                <a:gd name="T57" fmla="*/ 496 h 496"/>
                <a:gd name="T58" fmla="*/ 0 w 466"/>
                <a:gd name="T59" fmla="*/ 436 h 49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66"/>
                <a:gd name="T91" fmla="*/ 0 h 496"/>
                <a:gd name="T92" fmla="*/ 466 w 466"/>
                <a:gd name="T93" fmla="*/ 496 h 49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66" h="496">
                  <a:moveTo>
                    <a:pt x="0" y="436"/>
                  </a:moveTo>
                  <a:lnTo>
                    <a:pt x="9" y="402"/>
                  </a:lnTo>
                  <a:lnTo>
                    <a:pt x="26" y="352"/>
                  </a:lnTo>
                  <a:lnTo>
                    <a:pt x="43" y="309"/>
                  </a:lnTo>
                  <a:lnTo>
                    <a:pt x="68" y="257"/>
                  </a:lnTo>
                  <a:lnTo>
                    <a:pt x="93" y="214"/>
                  </a:lnTo>
                  <a:lnTo>
                    <a:pt x="118" y="180"/>
                  </a:lnTo>
                  <a:lnTo>
                    <a:pt x="135" y="146"/>
                  </a:lnTo>
                  <a:lnTo>
                    <a:pt x="178" y="111"/>
                  </a:lnTo>
                  <a:lnTo>
                    <a:pt x="195" y="86"/>
                  </a:lnTo>
                  <a:lnTo>
                    <a:pt x="220" y="69"/>
                  </a:lnTo>
                  <a:lnTo>
                    <a:pt x="263" y="34"/>
                  </a:lnTo>
                  <a:lnTo>
                    <a:pt x="288" y="17"/>
                  </a:lnTo>
                  <a:lnTo>
                    <a:pt x="314" y="0"/>
                  </a:lnTo>
                  <a:lnTo>
                    <a:pt x="466" y="51"/>
                  </a:lnTo>
                  <a:lnTo>
                    <a:pt x="424" y="86"/>
                  </a:lnTo>
                  <a:lnTo>
                    <a:pt x="390" y="111"/>
                  </a:lnTo>
                  <a:lnTo>
                    <a:pt x="356" y="129"/>
                  </a:lnTo>
                  <a:lnTo>
                    <a:pt x="331" y="163"/>
                  </a:lnTo>
                  <a:lnTo>
                    <a:pt x="305" y="180"/>
                  </a:lnTo>
                  <a:lnTo>
                    <a:pt x="288" y="206"/>
                  </a:lnTo>
                  <a:lnTo>
                    <a:pt x="263" y="240"/>
                  </a:lnTo>
                  <a:lnTo>
                    <a:pt x="246" y="274"/>
                  </a:lnTo>
                  <a:lnTo>
                    <a:pt x="220" y="309"/>
                  </a:lnTo>
                  <a:lnTo>
                    <a:pt x="203" y="352"/>
                  </a:lnTo>
                  <a:lnTo>
                    <a:pt x="186" y="385"/>
                  </a:lnTo>
                  <a:lnTo>
                    <a:pt x="169" y="419"/>
                  </a:lnTo>
                  <a:lnTo>
                    <a:pt x="161" y="462"/>
                  </a:lnTo>
                  <a:lnTo>
                    <a:pt x="152" y="496"/>
                  </a:lnTo>
                  <a:lnTo>
                    <a:pt x="0" y="436"/>
                  </a:lnTo>
                  <a:close/>
                </a:path>
              </a:pathLst>
            </a:custGeom>
            <a:solidFill>
              <a:srgbClr val="BFBFBF"/>
            </a:solidFill>
            <a:ln w="1588">
              <a:solidFill>
                <a:srgbClr val="000000"/>
              </a:solidFill>
              <a:prstDash val="solid"/>
              <a:round/>
              <a:headEnd/>
              <a:tailEnd/>
            </a:ln>
          </p:spPr>
          <p:txBody>
            <a:bodyPr/>
            <a:lstStyle/>
            <a:p>
              <a:endParaRPr lang="en-US"/>
            </a:p>
          </p:txBody>
        </p:sp>
      </p:grpSp>
      <p:sp>
        <p:nvSpPr>
          <p:cNvPr id="4148" name="Rectangle 673"/>
          <p:cNvSpPr>
            <a:spLocks noChangeArrowheads="1"/>
          </p:cNvSpPr>
          <p:nvPr/>
        </p:nvSpPr>
        <p:spPr bwMode="auto">
          <a:xfrm>
            <a:off x="889000" y="1130300"/>
            <a:ext cx="1447800" cy="333375"/>
          </a:xfrm>
          <a:prstGeom prst="rect">
            <a:avLst/>
          </a:prstGeom>
          <a:noFill/>
          <a:ln w="12700">
            <a:noFill/>
            <a:miter lim="800000"/>
            <a:headEnd/>
            <a:tailEnd/>
          </a:ln>
        </p:spPr>
        <p:txBody>
          <a:bodyPr lIns="90488" tIns="44450" rIns="90488" bIns="44450">
            <a:spAutoFit/>
          </a:bodyPr>
          <a:lstStyle/>
          <a:p>
            <a:pPr>
              <a:spcBef>
                <a:spcPct val="50000"/>
              </a:spcBef>
            </a:pPr>
            <a:r>
              <a:rPr lang="en-US" sz="1600">
                <a:latin typeface="Times" pitchFamily="18" charset="0"/>
              </a:rPr>
              <a:t>IBS</a:t>
            </a:r>
          </a:p>
        </p:txBody>
      </p:sp>
      <p:sp>
        <p:nvSpPr>
          <p:cNvPr id="4149" name="Freeform 674"/>
          <p:cNvSpPr>
            <a:spLocks/>
          </p:cNvSpPr>
          <p:nvPr/>
        </p:nvSpPr>
        <p:spPr bwMode="auto">
          <a:xfrm>
            <a:off x="1822450" y="1785938"/>
            <a:ext cx="2216150" cy="1527175"/>
          </a:xfrm>
          <a:custGeom>
            <a:avLst/>
            <a:gdLst>
              <a:gd name="T0" fmla="*/ 0 w 837"/>
              <a:gd name="T1" fmla="*/ 0 h 810"/>
              <a:gd name="T2" fmla="*/ 454 w 837"/>
              <a:gd name="T3" fmla="*/ 489 h 810"/>
              <a:gd name="T4" fmla="*/ 471 w 837"/>
              <a:gd name="T5" fmla="*/ 418 h 810"/>
              <a:gd name="T6" fmla="*/ 836 w 837"/>
              <a:gd name="T7" fmla="*/ 809 h 810"/>
              <a:gd name="T8" fmla="*/ 0 60000 65536"/>
              <a:gd name="T9" fmla="*/ 0 60000 65536"/>
              <a:gd name="T10" fmla="*/ 0 60000 65536"/>
              <a:gd name="T11" fmla="*/ 0 60000 65536"/>
              <a:gd name="T12" fmla="*/ 0 w 837"/>
              <a:gd name="T13" fmla="*/ 0 h 810"/>
              <a:gd name="T14" fmla="*/ 837 w 837"/>
              <a:gd name="T15" fmla="*/ 810 h 810"/>
            </a:gdLst>
            <a:ahLst/>
            <a:cxnLst>
              <a:cxn ang="T8">
                <a:pos x="T0" y="T1"/>
              </a:cxn>
              <a:cxn ang="T9">
                <a:pos x="T2" y="T3"/>
              </a:cxn>
              <a:cxn ang="T10">
                <a:pos x="T4" y="T5"/>
              </a:cxn>
              <a:cxn ang="T11">
                <a:pos x="T6" y="T7"/>
              </a:cxn>
            </a:cxnLst>
            <a:rect l="T12" t="T13" r="T14" b="T15"/>
            <a:pathLst>
              <a:path w="837" h="810">
                <a:moveTo>
                  <a:pt x="0" y="0"/>
                </a:moveTo>
                <a:lnTo>
                  <a:pt x="454" y="489"/>
                </a:lnTo>
                <a:lnTo>
                  <a:pt x="471" y="418"/>
                </a:lnTo>
                <a:lnTo>
                  <a:pt x="836" y="809"/>
                </a:lnTo>
              </a:path>
            </a:pathLst>
          </a:custGeom>
          <a:noFill/>
          <a:ln w="12700" cap="rnd" cmpd="sng">
            <a:solidFill>
              <a:schemeClr val="tx1"/>
            </a:solidFill>
            <a:prstDash val="solid"/>
            <a:round/>
            <a:headEnd type="triangle" w="med" len="med"/>
            <a:tailEnd type="triangle" w="med" len="med"/>
          </a:ln>
        </p:spPr>
        <p:txBody>
          <a:bodyPr/>
          <a:lstStyle/>
          <a:p>
            <a:endParaRPr lang="en-US"/>
          </a:p>
        </p:txBody>
      </p:sp>
      <p:sp>
        <p:nvSpPr>
          <p:cNvPr id="4150" name="Freeform 675"/>
          <p:cNvSpPr>
            <a:spLocks/>
          </p:cNvSpPr>
          <p:nvPr/>
        </p:nvSpPr>
        <p:spPr bwMode="auto">
          <a:xfrm>
            <a:off x="1670050" y="1836738"/>
            <a:ext cx="501650" cy="2911475"/>
          </a:xfrm>
          <a:custGeom>
            <a:avLst/>
            <a:gdLst>
              <a:gd name="T0" fmla="*/ 0 w 837"/>
              <a:gd name="T1" fmla="*/ 0 h 810"/>
              <a:gd name="T2" fmla="*/ 454 w 837"/>
              <a:gd name="T3" fmla="*/ 489 h 810"/>
              <a:gd name="T4" fmla="*/ 471 w 837"/>
              <a:gd name="T5" fmla="*/ 418 h 810"/>
              <a:gd name="T6" fmla="*/ 836 w 837"/>
              <a:gd name="T7" fmla="*/ 809 h 810"/>
              <a:gd name="T8" fmla="*/ 0 60000 65536"/>
              <a:gd name="T9" fmla="*/ 0 60000 65536"/>
              <a:gd name="T10" fmla="*/ 0 60000 65536"/>
              <a:gd name="T11" fmla="*/ 0 60000 65536"/>
              <a:gd name="T12" fmla="*/ 0 w 837"/>
              <a:gd name="T13" fmla="*/ 0 h 810"/>
              <a:gd name="T14" fmla="*/ 837 w 837"/>
              <a:gd name="T15" fmla="*/ 810 h 810"/>
            </a:gdLst>
            <a:ahLst/>
            <a:cxnLst>
              <a:cxn ang="T8">
                <a:pos x="T0" y="T1"/>
              </a:cxn>
              <a:cxn ang="T9">
                <a:pos x="T2" y="T3"/>
              </a:cxn>
              <a:cxn ang="T10">
                <a:pos x="T4" y="T5"/>
              </a:cxn>
              <a:cxn ang="T11">
                <a:pos x="T6" y="T7"/>
              </a:cxn>
            </a:cxnLst>
            <a:rect l="T12" t="T13" r="T14" b="T15"/>
            <a:pathLst>
              <a:path w="837" h="810">
                <a:moveTo>
                  <a:pt x="0" y="0"/>
                </a:moveTo>
                <a:lnTo>
                  <a:pt x="454" y="489"/>
                </a:lnTo>
                <a:lnTo>
                  <a:pt x="471" y="418"/>
                </a:lnTo>
                <a:lnTo>
                  <a:pt x="836" y="809"/>
                </a:lnTo>
              </a:path>
            </a:pathLst>
          </a:custGeom>
          <a:noFill/>
          <a:ln w="12700" cap="rnd" cmpd="sng">
            <a:solidFill>
              <a:schemeClr val="tx1"/>
            </a:solidFill>
            <a:prstDash val="solid"/>
            <a:round/>
            <a:headEnd type="triangle" w="med" len="med"/>
            <a:tailEnd type="triangle" w="med" len="med"/>
          </a:ln>
        </p:spPr>
        <p:txBody>
          <a:bodyPr/>
          <a:lstStyle/>
          <a:p>
            <a:endParaRPr lang="en-US"/>
          </a:p>
        </p:txBody>
      </p:sp>
      <p:sp>
        <p:nvSpPr>
          <p:cNvPr id="4151" name="Freeform 676"/>
          <p:cNvSpPr>
            <a:spLocks/>
          </p:cNvSpPr>
          <p:nvPr/>
        </p:nvSpPr>
        <p:spPr bwMode="auto">
          <a:xfrm flipH="1">
            <a:off x="1498600" y="1811338"/>
            <a:ext cx="908050" cy="1133475"/>
          </a:xfrm>
          <a:custGeom>
            <a:avLst/>
            <a:gdLst>
              <a:gd name="T0" fmla="*/ 0 w 837"/>
              <a:gd name="T1" fmla="*/ 0 h 810"/>
              <a:gd name="T2" fmla="*/ 454 w 837"/>
              <a:gd name="T3" fmla="*/ 489 h 810"/>
              <a:gd name="T4" fmla="*/ 471 w 837"/>
              <a:gd name="T5" fmla="*/ 418 h 810"/>
              <a:gd name="T6" fmla="*/ 836 w 837"/>
              <a:gd name="T7" fmla="*/ 809 h 810"/>
              <a:gd name="T8" fmla="*/ 0 60000 65536"/>
              <a:gd name="T9" fmla="*/ 0 60000 65536"/>
              <a:gd name="T10" fmla="*/ 0 60000 65536"/>
              <a:gd name="T11" fmla="*/ 0 60000 65536"/>
              <a:gd name="T12" fmla="*/ 0 w 837"/>
              <a:gd name="T13" fmla="*/ 0 h 810"/>
              <a:gd name="T14" fmla="*/ 837 w 837"/>
              <a:gd name="T15" fmla="*/ 810 h 810"/>
            </a:gdLst>
            <a:ahLst/>
            <a:cxnLst>
              <a:cxn ang="T8">
                <a:pos x="T0" y="T1"/>
              </a:cxn>
              <a:cxn ang="T9">
                <a:pos x="T2" y="T3"/>
              </a:cxn>
              <a:cxn ang="T10">
                <a:pos x="T4" y="T5"/>
              </a:cxn>
              <a:cxn ang="T11">
                <a:pos x="T6" y="T7"/>
              </a:cxn>
            </a:cxnLst>
            <a:rect l="T12" t="T13" r="T14" b="T15"/>
            <a:pathLst>
              <a:path w="837" h="810">
                <a:moveTo>
                  <a:pt x="0" y="0"/>
                </a:moveTo>
                <a:lnTo>
                  <a:pt x="454" y="489"/>
                </a:lnTo>
                <a:lnTo>
                  <a:pt x="471" y="418"/>
                </a:lnTo>
                <a:lnTo>
                  <a:pt x="836" y="809"/>
                </a:lnTo>
              </a:path>
            </a:pathLst>
          </a:custGeom>
          <a:noFill/>
          <a:ln w="12700" cap="rnd" cmpd="sng">
            <a:solidFill>
              <a:schemeClr val="tx1"/>
            </a:solidFill>
            <a:prstDash val="solid"/>
            <a:round/>
            <a:headEnd type="triangle" w="med" len="med"/>
            <a:tailEnd type="triangle" w="med" len="med"/>
          </a:ln>
        </p:spPr>
        <p:txBody>
          <a:bodyPr/>
          <a:lstStyle/>
          <a:p>
            <a:endParaRPr lang="en-US"/>
          </a:p>
        </p:txBody>
      </p:sp>
      <p:grpSp>
        <p:nvGrpSpPr>
          <p:cNvPr id="4152" name="Group 677"/>
          <p:cNvGrpSpPr>
            <a:grpSpLocks/>
          </p:cNvGrpSpPr>
          <p:nvPr/>
        </p:nvGrpSpPr>
        <p:grpSpPr bwMode="auto">
          <a:xfrm>
            <a:off x="4146550" y="4976813"/>
            <a:ext cx="685800" cy="263525"/>
            <a:chOff x="672" y="1437"/>
            <a:chExt cx="4060" cy="1159"/>
          </a:xfrm>
        </p:grpSpPr>
        <p:sp>
          <p:nvSpPr>
            <p:cNvPr id="4790" name="Freeform 678"/>
            <p:cNvSpPr>
              <a:spLocks/>
            </p:cNvSpPr>
            <p:nvPr/>
          </p:nvSpPr>
          <p:spPr bwMode="auto">
            <a:xfrm>
              <a:off x="2562" y="1540"/>
              <a:ext cx="580" cy="315"/>
            </a:xfrm>
            <a:custGeom>
              <a:avLst/>
              <a:gdLst>
                <a:gd name="T0" fmla="*/ 580 w 580"/>
                <a:gd name="T1" fmla="*/ 555 h 630"/>
                <a:gd name="T2" fmla="*/ 531 w 580"/>
                <a:gd name="T3" fmla="*/ 470 h 630"/>
                <a:gd name="T4" fmla="*/ 528 w 580"/>
                <a:gd name="T5" fmla="*/ 465 h 630"/>
                <a:gd name="T6" fmla="*/ 526 w 580"/>
                <a:gd name="T7" fmla="*/ 464 h 630"/>
                <a:gd name="T8" fmla="*/ 525 w 580"/>
                <a:gd name="T9" fmla="*/ 460 h 630"/>
                <a:gd name="T10" fmla="*/ 525 w 580"/>
                <a:gd name="T11" fmla="*/ 457 h 630"/>
                <a:gd name="T12" fmla="*/ 527 w 580"/>
                <a:gd name="T13" fmla="*/ 454 h 630"/>
                <a:gd name="T14" fmla="*/ 529 w 580"/>
                <a:gd name="T15" fmla="*/ 449 h 630"/>
                <a:gd name="T16" fmla="*/ 533 w 580"/>
                <a:gd name="T17" fmla="*/ 444 h 630"/>
                <a:gd name="T18" fmla="*/ 537 w 580"/>
                <a:gd name="T19" fmla="*/ 438 h 630"/>
                <a:gd name="T20" fmla="*/ 539 w 580"/>
                <a:gd name="T21" fmla="*/ 431 h 630"/>
                <a:gd name="T22" fmla="*/ 539 w 580"/>
                <a:gd name="T23" fmla="*/ 427 h 630"/>
                <a:gd name="T24" fmla="*/ 534 w 580"/>
                <a:gd name="T25" fmla="*/ 420 h 630"/>
                <a:gd name="T26" fmla="*/ 521 w 580"/>
                <a:gd name="T27" fmla="*/ 417 h 630"/>
                <a:gd name="T28" fmla="*/ 506 w 580"/>
                <a:gd name="T29" fmla="*/ 412 h 630"/>
                <a:gd name="T30" fmla="*/ 493 w 580"/>
                <a:gd name="T31" fmla="*/ 409 h 630"/>
                <a:gd name="T32" fmla="*/ 487 w 580"/>
                <a:gd name="T33" fmla="*/ 407 h 630"/>
                <a:gd name="T34" fmla="*/ 400 w 580"/>
                <a:gd name="T35" fmla="*/ 241 h 630"/>
                <a:gd name="T36" fmla="*/ 277 w 580"/>
                <a:gd name="T37" fmla="*/ 31 h 630"/>
                <a:gd name="T38" fmla="*/ 281 w 580"/>
                <a:gd name="T39" fmla="*/ 32 h 630"/>
                <a:gd name="T40" fmla="*/ 279 w 580"/>
                <a:gd name="T41" fmla="*/ 31 h 630"/>
                <a:gd name="T42" fmla="*/ 273 w 580"/>
                <a:gd name="T43" fmla="*/ 23 h 630"/>
                <a:gd name="T44" fmla="*/ 265 w 580"/>
                <a:gd name="T45" fmla="*/ 13 h 630"/>
                <a:gd name="T46" fmla="*/ 254 w 580"/>
                <a:gd name="T47" fmla="*/ 6 h 630"/>
                <a:gd name="T48" fmla="*/ 241 w 580"/>
                <a:gd name="T49" fmla="*/ 2 h 630"/>
                <a:gd name="T50" fmla="*/ 233 w 580"/>
                <a:gd name="T51" fmla="*/ 2 h 630"/>
                <a:gd name="T52" fmla="*/ 225 w 580"/>
                <a:gd name="T53" fmla="*/ 0 h 630"/>
                <a:gd name="T54" fmla="*/ 217 w 580"/>
                <a:gd name="T55" fmla="*/ 0 h 630"/>
                <a:gd name="T56" fmla="*/ 208 w 580"/>
                <a:gd name="T57" fmla="*/ 0 h 630"/>
                <a:gd name="T58" fmla="*/ 198 w 580"/>
                <a:gd name="T59" fmla="*/ 0 h 630"/>
                <a:gd name="T60" fmla="*/ 187 w 580"/>
                <a:gd name="T61" fmla="*/ 0 h 630"/>
                <a:gd name="T62" fmla="*/ 174 w 580"/>
                <a:gd name="T63" fmla="*/ 0 h 630"/>
                <a:gd name="T64" fmla="*/ 160 w 580"/>
                <a:gd name="T65" fmla="*/ 0 h 630"/>
                <a:gd name="T66" fmla="*/ 143 w 580"/>
                <a:gd name="T67" fmla="*/ 2 h 630"/>
                <a:gd name="T68" fmla="*/ 126 w 580"/>
                <a:gd name="T69" fmla="*/ 3 h 630"/>
                <a:gd name="T70" fmla="*/ 107 w 580"/>
                <a:gd name="T71" fmla="*/ 6 h 630"/>
                <a:gd name="T72" fmla="*/ 88 w 580"/>
                <a:gd name="T73" fmla="*/ 11 h 630"/>
                <a:gd name="T74" fmla="*/ 71 w 580"/>
                <a:gd name="T75" fmla="*/ 16 h 630"/>
                <a:gd name="T76" fmla="*/ 54 w 580"/>
                <a:gd name="T77" fmla="*/ 21 h 630"/>
                <a:gd name="T78" fmla="*/ 40 w 580"/>
                <a:gd name="T79" fmla="*/ 26 h 630"/>
                <a:gd name="T80" fmla="*/ 27 w 580"/>
                <a:gd name="T81" fmla="*/ 32 h 630"/>
                <a:gd name="T82" fmla="*/ 17 w 580"/>
                <a:gd name="T83" fmla="*/ 35 h 630"/>
                <a:gd name="T84" fmla="*/ 8 w 580"/>
                <a:gd name="T85" fmla="*/ 39 h 630"/>
                <a:gd name="T86" fmla="*/ 3 w 580"/>
                <a:gd name="T87" fmla="*/ 42 h 630"/>
                <a:gd name="T88" fmla="*/ 2 w 580"/>
                <a:gd name="T89" fmla="*/ 43 h 630"/>
                <a:gd name="T90" fmla="*/ 0 w 580"/>
                <a:gd name="T91" fmla="*/ 71 h 630"/>
                <a:gd name="T92" fmla="*/ 26 w 580"/>
                <a:gd name="T93" fmla="*/ 64 h 630"/>
                <a:gd name="T94" fmla="*/ 103 w 580"/>
                <a:gd name="T95" fmla="*/ 630 h 630"/>
                <a:gd name="T96" fmla="*/ 580 w 580"/>
                <a:gd name="T97" fmla="*/ 555 h 6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0"/>
                <a:gd name="T148" fmla="*/ 0 h 630"/>
                <a:gd name="T149" fmla="*/ 580 w 580"/>
                <a:gd name="T150" fmla="*/ 630 h 6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0" h="630">
                  <a:moveTo>
                    <a:pt x="580" y="555"/>
                  </a:moveTo>
                  <a:lnTo>
                    <a:pt x="531" y="470"/>
                  </a:lnTo>
                  <a:lnTo>
                    <a:pt x="528" y="465"/>
                  </a:lnTo>
                  <a:lnTo>
                    <a:pt x="526" y="464"/>
                  </a:lnTo>
                  <a:lnTo>
                    <a:pt x="525" y="460"/>
                  </a:lnTo>
                  <a:lnTo>
                    <a:pt x="525" y="457"/>
                  </a:lnTo>
                  <a:lnTo>
                    <a:pt x="527" y="454"/>
                  </a:lnTo>
                  <a:lnTo>
                    <a:pt x="529" y="449"/>
                  </a:lnTo>
                  <a:lnTo>
                    <a:pt x="533" y="444"/>
                  </a:lnTo>
                  <a:lnTo>
                    <a:pt x="537" y="438"/>
                  </a:lnTo>
                  <a:lnTo>
                    <a:pt x="539" y="431"/>
                  </a:lnTo>
                  <a:lnTo>
                    <a:pt x="539" y="427"/>
                  </a:lnTo>
                  <a:lnTo>
                    <a:pt x="534" y="420"/>
                  </a:lnTo>
                  <a:lnTo>
                    <a:pt x="521" y="417"/>
                  </a:lnTo>
                  <a:lnTo>
                    <a:pt x="506" y="412"/>
                  </a:lnTo>
                  <a:lnTo>
                    <a:pt x="493" y="409"/>
                  </a:lnTo>
                  <a:lnTo>
                    <a:pt x="487" y="407"/>
                  </a:lnTo>
                  <a:lnTo>
                    <a:pt x="400" y="241"/>
                  </a:lnTo>
                  <a:lnTo>
                    <a:pt x="277" y="31"/>
                  </a:lnTo>
                  <a:lnTo>
                    <a:pt x="281" y="32"/>
                  </a:lnTo>
                  <a:lnTo>
                    <a:pt x="279" y="31"/>
                  </a:lnTo>
                  <a:lnTo>
                    <a:pt x="273" y="23"/>
                  </a:lnTo>
                  <a:lnTo>
                    <a:pt x="265" y="13"/>
                  </a:lnTo>
                  <a:lnTo>
                    <a:pt x="254" y="6"/>
                  </a:lnTo>
                  <a:lnTo>
                    <a:pt x="241" y="2"/>
                  </a:lnTo>
                  <a:lnTo>
                    <a:pt x="233" y="2"/>
                  </a:lnTo>
                  <a:lnTo>
                    <a:pt x="225" y="0"/>
                  </a:lnTo>
                  <a:lnTo>
                    <a:pt x="217" y="0"/>
                  </a:lnTo>
                  <a:lnTo>
                    <a:pt x="208" y="0"/>
                  </a:lnTo>
                  <a:lnTo>
                    <a:pt x="198" y="0"/>
                  </a:lnTo>
                  <a:lnTo>
                    <a:pt x="187" y="0"/>
                  </a:lnTo>
                  <a:lnTo>
                    <a:pt x="174" y="0"/>
                  </a:lnTo>
                  <a:lnTo>
                    <a:pt x="160" y="0"/>
                  </a:lnTo>
                  <a:lnTo>
                    <a:pt x="143" y="2"/>
                  </a:lnTo>
                  <a:lnTo>
                    <a:pt x="126" y="3"/>
                  </a:lnTo>
                  <a:lnTo>
                    <a:pt x="107" y="6"/>
                  </a:lnTo>
                  <a:lnTo>
                    <a:pt x="88" y="11"/>
                  </a:lnTo>
                  <a:lnTo>
                    <a:pt x="71" y="16"/>
                  </a:lnTo>
                  <a:lnTo>
                    <a:pt x="54" y="21"/>
                  </a:lnTo>
                  <a:lnTo>
                    <a:pt x="40" y="26"/>
                  </a:lnTo>
                  <a:lnTo>
                    <a:pt x="27" y="32"/>
                  </a:lnTo>
                  <a:lnTo>
                    <a:pt x="17" y="35"/>
                  </a:lnTo>
                  <a:lnTo>
                    <a:pt x="8" y="39"/>
                  </a:lnTo>
                  <a:lnTo>
                    <a:pt x="3" y="42"/>
                  </a:lnTo>
                  <a:lnTo>
                    <a:pt x="2" y="43"/>
                  </a:lnTo>
                  <a:lnTo>
                    <a:pt x="0" y="71"/>
                  </a:lnTo>
                  <a:lnTo>
                    <a:pt x="26" y="64"/>
                  </a:lnTo>
                  <a:lnTo>
                    <a:pt x="103" y="630"/>
                  </a:lnTo>
                  <a:lnTo>
                    <a:pt x="580" y="555"/>
                  </a:lnTo>
                  <a:close/>
                </a:path>
              </a:pathLst>
            </a:custGeom>
            <a:solidFill>
              <a:srgbClr val="E5E5E5"/>
            </a:solidFill>
            <a:ln w="9525">
              <a:solidFill>
                <a:srgbClr val="777777"/>
              </a:solidFill>
              <a:round/>
              <a:headEnd/>
              <a:tailEnd/>
            </a:ln>
          </p:spPr>
          <p:txBody>
            <a:bodyPr/>
            <a:lstStyle/>
            <a:p>
              <a:endParaRPr lang="en-US"/>
            </a:p>
          </p:txBody>
        </p:sp>
        <p:sp>
          <p:nvSpPr>
            <p:cNvPr id="4791" name="Line 679"/>
            <p:cNvSpPr>
              <a:spLocks noChangeShapeType="1"/>
            </p:cNvSpPr>
            <p:nvPr/>
          </p:nvSpPr>
          <p:spPr bwMode="auto">
            <a:xfrm>
              <a:off x="3033" y="1768"/>
              <a:ext cx="49" cy="46"/>
            </a:xfrm>
            <a:prstGeom prst="line">
              <a:avLst/>
            </a:prstGeom>
            <a:noFill/>
            <a:ln w="14288">
              <a:solidFill>
                <a:srgbClr val="777777"/>
              </a:solidFill>
              <a:round/>
              <a:headEnd/>
              <a:tailEnd/>
            </a:ln>
          </p:spPr>
          <p:txBody>
            <a:bodyPr/>
            <a:lstStyle/>
            <a:p>
              <a:endParaRPr lang="en-US"/>
            </a:p>
          </p:txBody>
        </p:sp>
        <p:sp>
          <p:nvSpPr>
            <p:cNvPr id="4792" name="Freeform 680"/>
            <p:cNvSpPr>
              <a:spLocks/>
            </p:cNvSpPr>
            <p:nvPr/>
          </p:nvSpPr>
          <p:spPr bwMode="auto">
            <a:xfrm>
              <a:off x="2562" y="1555"/>
              <a:ext cx="101" cy="22"/>
            </a:xfrm>
            <a:custGeom>
              <a:avLst/>
              <a:gdLst>
                <a:gd name="T0" fmla="*/ 0 w 101"/>
                <a:gd name="T1" fmla="*/ 43 h 43"/>
                <a:gd name="T2" fmla="*/ 2 w 101"/>
                <a:gd name="T3" fmla="*/ 43 h 43"/>
                <a:gd name="T4" fmla="*/ 9 w 101"/>
                <a:gd name="T5" fmla="*/ 38 h 43"/>
                <a:gd name="T6" fmla="*/ 18 w 101"/>
                <a:gd name="T7" fmla="*/ 35 h 43"/>
                <a:gd name="T8" fmla="*/ 27 w 101"/>
                <a:gd name="T9" fmla="*/ 28 h 43"/>
                <a:gd name="T10" fmla="*/ 36 w 101"/>
                <a:gd name="T11" fmla="*/ 24 h 43"/>
                <a:gd name="T12" fmla="*/ 41 w 101"/>
                <a:gd name="T13" fmla="*/ 22 h 43"/>
                <a:gd name="T14" fmla="*/ 47 w 101"/>
                <a:gd name="T15" fmla="*/ 19 h 43"/>
                <a:gd name="T16" fmla="*/ 55 w 101"/>
                <a:gd name="T17" fmla="*/ 16 h 43"/>
                <a:gd name="T18" fmla="*/ 63 w 101"/>
                <a:gd name="T19" fmla="*/ 14 h 43"/>
                <a:gd name="T20" fmla="*/ 71 w 101"/>
                <a:gd name="T21" fmla="*/ 8 h 43"/>
                <a:gd name="T22" fmla="*/ 80 w 101"/>
                <a:gd name="T23" fmla="*/ 6 h 43"/>
                <a:gd name="T24" fmla="*/ 88 w 101"/>
                <a:gd name="T25" fmla="*/ 3 h 43"/>
                <a:gd name="T26" fmla="*/ 94 w 101"/>
                <a:gd name="T27" fmla="*/ 1 h 43"/>
                <a:gd name="T28" fmla="*/ 98 w 101"/>
                <a:gd name="T29" fmla="*/ 0 h 43"/>
                <a:gd name="T30" fmla="*/ 99 w 101"/>
                <a:gd name="T31" fmla="*/ 0 h 43"/>
                <a:gd name="T32" fmla="*/ 101 w 101"/>
                <a:gd name="T33" fmla="*/ 1 h 43"/>
                <a:gd name="T34" fmla="*/ 96 w 101"/>
                <a:gd name="T35" fmla="*/ 4 h 43"/>
                <a:gd name="T36" fmla="*/ 82 w 101"/>
                <a:gd name="T37" fmla="*/ 8 h 43"/>
                <a:gd name="T38" fmla="*/ 66 w 101"/>
                <a:gd name="T39" fmla="*/ 16 h 43"/>
                <a:gd name="T40" fmla="*/ 51 w 101"/>
                <a:gd name="T41" fmla="*/ 22 h 43"/>
                <a:gd name="T42" fmla="*/ 43 w 101"/>
                <a:gd name="T43" fmla="*/ 27 h 43"/>
                <a:gd name="T44" fmla="*/ 39 w 101"/>
                <a:gd name="T45" fmla="*/ 28 h 43"/>
                <a:gd name="T46" fmla="*/ 34 w 101"/>
                <a:gd name="T47" fmla="*/ 33 h 43"/>
                <a:gd name="T48" fmla="*/ 31 w 101"/>
                <a:gd name="T49" fmla="*/ 36 h 43"/>
                <a:gd name="T50" fmla="*/ 28 w 101"/>
                <a:gd name="T51" fmla="*/ 36 h 43"/>
                <a:gd name="T52" fmla="*/ 27 w 101"/>
                <a:gd name="T53" fmla="*/ 36 h 43"/>
                <a:gd name="T54" fmla="*/ 0 w 101"/>
                <a:gd name="T55" fmla="*/ 43 h 4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1"/>
                <a:gd name="T85" fmla="*/ 0 h 43"/>
                <a:gd name="T86" fmla="*/ 101 w 101"/>
                <a:gd name="T87" fmla="*/ 43 h 4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1" h="43">
                  <a:moveTo>
                    <a:pt x="0" y="43"/>
                  </a:moveTo>
                  <a:lnTo>
                    <a:pt x="2" y="43"/>
                  </a:lnTo>
                  <a:lnTo>
                    <a:pt x="9" y="38"/>
                  </a:lnTo>
                  <a:lnTo>
                    <a:pt x="18" y="35"/>
                  </a:lnTo>
                  <a:lnTo>
                    <a:pt x="27" y="28"/>
                  </a:lnTo>
                  <a:lnTo>
                    <a:pt x="36" y="24"/>
                  </a:lnTo>
                  <a:lnTo>
                    <a:pt x="41" y="22"/>
                  </a:lnTo>
                  <a:lnTo>
                    <a:pt x="47" y="19"/>
                  </a:lnTo>
                  <a:lnTo>
                    <a:pt x="55" y="16"/>
                  </a:lnTo>
                  <a:lnTo>
                    <a:pt x="63" y="14"/>
                  </a:lnTo>
                  <a:lnTo>
                    <a:pt x="71" y="8"/>
                  </a:lnTo>
                  <a:lnTo>
                    <a:pt x="80" y="6"/>
                  </a:lnTo>
                  <a:lnTo>
                    <a:pt x="88" y="3"/>
                  </a:lnTo>
                  <a:lnTo>
                    <a:pt x="94" y="1"/>
                  </a:lnTo>
                  <a:lnTo>
                    <a:pt x="98" y="0"/>
                  </a:lnTo>
                  <a:lnTo>
                    <a:pt x="99" y="0"/>
                  </a:lnTo>
                  <a:lnTo>
                    <a:pt x="101" y="1"/>
                  </a:lnTo>
                  <a:lnTo>
                    <a:pt x="96" y="4"/>
                  </a:lnTo>
                  <a:lnTo>
                    <a:pt x="82" y="8"/>
                  </a:lnTo>
                  <a:lnTo>
                    <a:pt x="66" y="16"/>
                  </a:lnTo>
                  <a:lnTo>
                    <a:pt x="51" y="22"/>
                  </a:lnTo>
                  <a:lnTo>
                    <a:pt x="43" y="27"/>
                  </a:lnTo>
                  <a:lnTo>
                    <a:pt x="39" y="28"/>
                  </a:lnTo>
                  <a:lnTo>
                    <a:pt x="34" y="33"/>
                  </a:lnTo>
                  <a:lnTo>
                    <a:pt x="31" y="36"/>
                  </a:lnTo>
                  <a:lnTo>
                    <a:pt x="28" y="36"/>
                  </a:lnTo>
                  <a:lnTo>
                    <a:pt x="27" y="36"/>
                  </a:lnTo>
                  <a:lnTo>
                    <a:pt x="0" y="43"/>
                  </a:lnTo>
                  <a:close/>
                </a:path>
              </a:pathLst>
            </a:custGeom>
            <a:solidFill>
              <a:srgbClr val="4C4C4C"/>
            </a:solidFill>
            <a:ln w="9525">
              <a:solidFill>
                <a:srgbClr val="777777"/>
              </a:solidFill>
              <a:round/>
              <a:headEnd/>
              <a:tailEnd/>
            </a:ln>
          </p:spPr>
          <p:txBody>
            <a:bodyPr/>
            <a:lstStyle/>
            <a:p>
              <a:endParaRPr lang="en-US"/>
            </a:p>
          </p:txBody>
        </p:sp>
        <p:sp>
          <p:nvSpPr>
            <p:cNvPr id="4793" name="Line 681"/>
            <p:cNvSpPr>
              <a:spLocks noChangeShapeType="1"/>
            </p:cNvSpPr>
            <p:nvPr/>
          </p:nvSpPr>
          <p:spPr bwMode="auto">
            <a:xfrm>
              <a:off x="2662" y="1562"/>
              <a:ext cx="122" cy="262"/>
            </a:xfrm>
            <a:prstGeom prst="line">
              <a:avLst/>
            </a:prstGeom>
            <a:noFill/>
            <a:ln w="14288">
              <a:solidFill>
                <a:srgbClr val="777777"/>
              </a:solidFill>
              <a:round/>
              <a:headEnd/>
              <a:tailEnd/>
            </a:ln>
          </p:spPr>
          <p:txBody>
            <a:bodyPr/>
            <a:lstStyle/>
            <a:p>
              <a:endParaRPr lang="en-US"/>
            </a:p>
          </p:txBody>
        </p:sp>
        <p:sp>
          <p:nvSpPr>
            <p:cNvPr id="4794" name="Line 682"/>
            <p:cNvSpPr>
              <a:spLocks noChangeShapeType="1"/>
            </p:cNvSpPr>
            <p:nvPr/>
          </p:nvSpPr>
          <p:spPr bwMode="auto">
            <a:xfrm>
              <a:off x="2702" y="1557"/>
              <a:ext cx="178" cy="267"/>
            </a:xfrm>
            <a:prstGeom prst="line">
              <a:avLst/>
            </a:prstGeom>
            <a:noFill/>
            <a:ln w="14288">
              <a:solidFill>
                <a:srgbClr val="777777"/>
              </a:solidFill>
              <a:round/>
              <a:headEnd/>
              <a:tailEnd/>
            </a:ln>
          </p:spPr>
          <p:txBody>
            <a:bodyPr/>
            <a:lstStyle/>
            <a:p>
              <a:endParaRPr lang="en-US"/>
            </a:p>
          </p:txBody>
        </p:sp>
        <p:sp>
          <p:nvSpPr>
            <p:cNvPr id="4795" name="Line 683"/>
            <p:cNvSpPr>
              <a:spLocks noChangeShapeType="1"/>
            </p:cNvSpPr>
            <p:nvPr/>
          </p:nvSpPr>
          <p:spPr bwMode="auto">
            <a:xfrm>
              <a:off x="2808" y="1555"/>
              <a:ext cx="118" cy="109"/>
            </a:xfrm>
            <a:prstGeom prst="line">
              <a:avLst/>
            </a:prstGeom>
            <a:noFill/>
            <a:ln w="14288">
              <a:solidFill>
                <a:srgbClr val="777777"/>
              </a:solidFill>
              <a:round/>
              <a:headEnd/>
              <a:tailEnd/>
            </a:ln>
          </p:spPr>
          <p:txBody>
            <a:bodyPr/>
            <a:lstStyle/>
            <a:p>
              <a:endParaRPr lang="en-US"/>
            </a:p>
          </p:txBody>
        </p:sp>
        <p:sp>
          <p:nvSpPr>
            <p:cNvPr id="4796" name="Freeform 684"/>
            <p:cNvSpPr>
              <a:spLocks/>
            </p:cNvSpPr>
            <p:nvPr/>
          </p:nvSpPr>
          <p:spPr bwMode="auto">
            <a:xfrm>
              <a:off x="2761" y="1619"/>
              <a:ext cx="33" cy="22"/>
            </a:xfrm>
            <a:custGeom>
              <a:avLst/>
              <a:gdLst>
                <a:gd name="T0" fmla="*/ 0 w 33"/>
                <a:gd name="T1" fmla="*/ 2 h 45"/>
                <a:gd name="T2" fmla="*/ 14 w 33"/>
                <a:gd name="T3" fmla="*/ 0 h 45"/>
                <a:gd name="T4" fmla="*/ 33 w 33"/>
                <a:gd name="T5" fmla="*/ 39 h 45"/>
                <a:gd name="T6" fmla="*/ 21 w 33"/>
                <a:gd name="T7" fmla="*/ 45 h 45"/>
                <a:gd name="T8" fmla="*/ 0 w 33"/>
                <a:gd name="T9" fmla="*/ 2 h 45"/>
                <a:gd name="T10" fmla="*/ 0 60000 65536"/>
                <a:gd name="T11" fmla="*/ 0 60000 65536"/>
                <a:gd name="T12" fmla="*/ 0 60000 65536"/>
                <a:gd name="T13" fmla="*/ 0 60000 65536"/>
                <a:gd name="T14" fmla="*/ 0 60000 65536"/>
                <a:gd name="T15" fmla="*/ 0 w 33"/>
                <a:gd name="T16" fmla="*/ 0 h 45"/>
                <a:gd name="T17" fmla="*/ 33 w 33"/>
                <a:gd name="T18" fmla="*/ 45 h 45"/>
              </a:gdLst>
              <a:ahLst/>
              <a:cxnLst>
                <a:cxn ang="T10">
                  <a:pos x="T0" y="T1"/>
                </a:cxn>
                <a:cxn ang="T11">
                  <a:pos x="T2" y="T3"/>
                </a:cxn>
                <a:cxn ang="T12">
                  <a:pos x="T4" y="T5"/>
                </a:cxn>
                <a:cxn ang="T13">
                  <a:pos x="T6" y="T7"/>
                </a:cxn>
                <a:cxn ang="T14">
                  <a:pos x="T8" y="T9"/>
                </a:cxn>
              </a:cxnLst>
              <a:rect l="T15" t="T16" r="T17" b="T18"/>
              <a:pathLst>
                <a:path w="33" h="45">
                  <a:moveTo>
                    <a:pt x="0" y="2"/>
                  </a:moveTo>
                  <a:lnTo>
                    <a:pt x="14" y="0"/>
                  </a:lnTo>
                  <a:lnTo>
                    <a:pt x="33" y="39"/>
                  </a:lnTo>
                  <a:lnTo>
                    <a:pt x="21" y="45"/>
                  </a:lnTo>
                  <a:lnTo>
                    <a:pt x="0" y="2"/>
                  </a:lnTo>
                  <a:close/>
                </a:path>
              </a:pathLst>
            </a:custGeom>
            <a:solidFill>
              <a:srgbClr val="F2F2F2"/>
            </a:solidFill>
            <a:ln w="9525">
              <a:solidFill>
                <a:srgbClr val="777777"/>
              </a:solidFill>
              <a:round/>
              <a:headEnd/>
              <a:tailEnd/>
            </a:ln>
          </p:spPr>
          <p:txBody>
            <a:bodyPr/>
            <a:lstStyle/>
            <a:p>
              <a:endParaRPr lang="en-US"/>
            </a:p>
          </p:txBody>
        </p:sp>
        <p:sp>
          <p:nvSpPr>
            <p:cNvPr id="4797" name="Freeform 685"/>
            <p:cNvSpPr>
              <a:spLocks/>
            </p:cNvSpPr>
            <p:nvPr/>
          </p:nvSpPr>
          <p:spPr bwMode="auto">
            <a:xfrm>
              <a:off x="2821" y="1680"/>
              <a:ext cx="22" cy="11"/>
            </a:xfrm>
            <a:custGeom>
              <a:avLst/>
              <a:gdLst>
                <a:gd name="T0" fmla="*/ 0 w 22"/>
                <a:gd name="T1" fmla="*/ 3 h 23"/>
                <a:gd name="T2" fmla="*/ 13 w 22"/>
                <a:gd name="T3" fmla="*/ 0 h 23"/>
                <a:gd name="T4" fmla="*/ 22 w 22"/>
                <a:gd name="T5" fmla="*/ 18 h 23"/>
                <a:gd name="T6" fmla="*/ 8 w 22"/>
                <a:gd name="T7" fmla="*/ 23 h 23"/>
                <a:gd name="T8" fmla="*/ 0 w 22"/>
                <a:gd name="T9" fmla="*/ 3 h 23"/>
                <a:gd name="T10" fmla="*/ 0 60000 65536"/>
                <a:gd name="T11" fmla="*/ 0 60000 65536"/>
                <a:gd name="T12" fmla="*/ 0 60000 65536"/>
                <a:gd name="T13" fmla="*/ 0 60000 65536"/>
                <a:gd name="T14" fmla="*/ 0 60000 65536"/>
                <a:gd name="T15" fmla="*/ 0 w 22"/>
                <a:gd name="T16" fmla="*/ 0 h 23"/>
                <a:gd name="T17" fmla="*/ 22 w 22"/>
                <a:gd name="T18" fmla="*/ 23 h 23"/>
              </a:gdLst>
              <a:ahLst/>
              <a:cxnLst>
                <a:cxn ang="T10">
                  <a:pos x="T0" y="T1"/>
                </a:cxn>
                <a:cxn ang="T11">
                  <a:pos x="T2" y="T3"/>
                </a:cxn>
                <a:cxn ang="T12">
                  <a:pos x="T4" y="T5"/>
                </a:cxn>
                <a:cxn ang="T13">
                  <a:pos x="T6" y="T7"/>
                </a:cxn>
                <a:cxn ang="T14">
                  <a:pos x="T8" y="T9"/>
                </a:cxn>
              </a:cxnLst>
              <a:rect l="T15" t="T16" r="T17" b="T18"/>
              <a:pathLst>
                <a:path w="22" h="23">
                  <a:moveTo>
                    <a:pt x="0" y="3"/>
                  </a:moveTo>
                  <a:lnTo>
                    <a:pt x="13" y="0"/>
                  </a:lnTo>
                  <a:lnTo>
                    <a:pt x="22" y="18"/>
                  </a:lnTo>
                  <a:lnTo>
                    <a:pt x="8" y="23"/>
                  </a:lnTo>
                  <a:lnTo>
                    <a:pt x="0" y="3"/>
                  </a:lnTo>
                  <a:close/>
                </a:path>
              </a:pathLst>
            </a:custGeom>
            <a:solidFill>
              <a:srgbClr val="F2F2F2"/>
            </a:solidFill>
            <a:ln w="9525">
              <a:solidFill>
                <a:srgbClr val="777777"/>
              </a:solidFill>
              <a:round/>
              <a:headEnd/>
              <a:tailEnd/>
            </a:ln>
          </p:spPr>
          <p:txBody>
            <a:bodyPr/>
            <a:lstStyle/>
            <a:p>
              <a:endParaRPr lang="en-US"/>
            </a:p>
          </p:txBody>
        </p:sp>
        <p:sp>
          <p:nvSpPr>
            <p:cNvPr id="4798" name="Freeform 686"/>
            <p:cNvSpPr>
              <a:spLocks/>
            </p:cNvSpPr>
            <p:nvPr/>
          </p:nvSpPr>
          <p:spPr bwMode="auto">
            <a:xfrm>
              <a:off x="2774" y="1617"/>
              <a:ext cx="33" cy="21"/>
            </a:xfrm>
            <a:custGeom>
              <a:avLst/>
              <a:gdLst>
                <a:gd name="T0" fmla="*/ 0 w 33"/>
                <a:gd name="T1" fmla="*/ 3 h 42"/>
                <a:gd name="T2" fmla="*/ 13 w 33"/>
                <a:gd name="T3" fmla="*/ 0 h 42"/>
                <a:gd name="T4" fmla="*/ 33 w 33"/>
                <a:gd name="T5" fmla="*/ 40 h 42"/>
                <a:gd name="T6" fmla="*/ 19 w 33"/>
                <a:gd name="T7" fmla="*/ 42 h 42"/>
                <a:gd name="T8" fmla="*/ 0 w 33"/>
                <a:gd name="T9" fmla="*/ 3 h 42"/>
                <a:gd name="T10" fmla="*/ 0 60000 65536"/>
                <a:gd name="T11" fmla="*/ 0 60000 65536"/>
                <a:gd name="T12" fmla="*/ 0 60000 65536"/>
                <a:gd name="T13" fmla="*/ 0 60000 65536"/>
                <a:gd name="T14" fmla="*/ 0 60000 65536"/>
                <a:gd name="T15" fmla="*/ 0 w 33"/>
                <a:gd name="T16" fmla="*/ 0 h 42"/>
                <a:gd name="T17" fmla="*/ 33 w 33"/>
                <a:gd name="T18" fmla="*/ 42 h 42"/>
              </a:gdLst>
              <a:ahLst/>
              <a:cxnLst>
                <a:cxn ang="T10">
                  <a:pos x="T0" y="T1"/>
                </a:cxn>
                <a:cxn ang="T11">
                  <a:pos x="T2" y="T3"/>
                </a:cxn>
                <a:cxn ang="T12">
                  <a:pos x="T4" y="T5"/>
                </a:cxn>
                <a:cxn ang="T13">
                  <a:pos x="T6" y="T7"/>
                </a:cxn>
                <a:cxn ang="T14">
                  <a:pos x="T8" y="T9"/>
                </a:cxn>
              </a:cxnLst>
              <a:rect l="T15" t="T16" r="T17" b="T18"/>
              <a:pathLst>
                <a:path w="33" h="42">
                  <a:moveTo>
                    <a:pt x="0" y="3"/>
                  </a:moveTo>
                  <a:lnTo>
                    <a:pt x="13" y="0"/>
                  </a:lnTo>
                  <a:lnTo>
                    <a:pt x="33" y="40"/>
                  </a:lnTo>
                  <a:lnTo>
                    <a:pt x="19" y="42"/>
                  </a:lnTo>
                  <a:lnTo>
                    <a:pt x="0" y="3"/>
                  </a:lnTo>
                  <a:close/>
                </a:path>
              </a:pathLst>
            </a:custGeom>
            <a:solidFill>
              <a:srgbClr val="B20000"/>
            </a:solidFill>
            <a:ln w="9525">
              <a:solidFill>
                <a:srgbClr val="777777"/>
              </a:solidFill>
              <a:round/>
              <a:headEnd/>
              <a:tailEnd/>
            </a:ln>
          </p:spPr>
          <p:txBody>
            <a:bodyPr/>
            <a:lstStyle/>
            <a:p>
              <a:endParaRPr lang="en-US"/>
            </a:p>
          </p:txBody>
        </p:sp>
        <p:sp>
          <p:nvSpPr>
            <p:cNvPr id="4799" name="Freeform 687"/>
            <p:cNvSpPr>
              <a:spLocks/>
            </p:cNvSpPr>
            <p:nvPr/>
          </p:nvSpPr>
          <p:spPr bwMode="auto">
            <a:xfrm>
              <a:off x="2833" y="1677"/>
              <a:ext cx="23" cy="11"/>
            </a:xfrm>
            <a:custGeom>
              <a:avLst/>
              <a:gdLst>
                <a:gd name="T0" fmla="*/ 0 w 23"/>
                <a:gd name="T1" fmla="*/ 3 h 23"/>
                <a:gd name="T2" fmla="*/ 18 w 23"/>
                <a:gd name="T3" fmla="*/ 0 h 23"/>
                <a:gd name="T4" fmla="*/ 23 w 23"/>
                <a:gd name="T5" fmla="*/ 15 h 23"/>
                <a:gd name="T6" fmla="*/ 9 w 23"/>
                <a:gd name="T7" fmla="*/ 23 h 23"/>
                <a:gd name="T8" fmla="*/ 0 w 23"/>
                <a:gd name="T9" fmla="*/ 3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0" y="3"/>
                  </a:moveTo>
                  <a:lnTo>
                    <a:pt x="18" y="0"/>
                  </a:lnTo>
                  <a:lnTo>
                    <a:pt x="23" y="15"/>
                  </a:lnTo>
                  <a:lnTo>
                    <a:pt x="9" y="23"/>
                  </a:lnTo>
                  <a:lnTo>
                    <a:pt x="0" y="3"/>
                  </a:lnTo>
                  <a:close/>
                </a:path>
              </a:pathLst>
            </a:custGeom>
            <a:solidFill>
              <a:srgbClr val="B20000"/>
            </a:solidFill>
            <a:ln w="9525">
              <a:solidFill>
                <a:srgbClr val="777777"/>
              </a:solidFill>
              <a:round/>
              <a:headEnd/>
              <a:tailEnd/>
            </a:ln>
          </p:spPr>
          <p:txBody>
            <a:bodyPr/>
            <a:lstStyle/>
            <a:p>
              <a:endParaRPr lang="en-US"/>
            </a:p>
          </p:txBody>
        </p:sp>
        <p:sp>
          <p:nvSpPr>
            <p:cNvPr id="4800" name="Freeform 688"/>
            <p:cNvSpPr>
              <a:spLocks/>
            </p:cNvSpPr>
            <p:nvPr/>
          </p:nvSpPr>
          <p:spPr bwMode="auto">
            <a:xfrm>
              <a:off x="2672" y="1744"/>
              <a:ext cx="360" cy="92"/>
            </a:xfrm>
            <a:custGeom>
              <a:avLst/>
              <a:gdLst>
                <a:gd name="T0" fmla="*/ 255 w 360"/>
                <a:gd name="T1" fmla="*/ 2 h 185"/>
                <a:gd name="T2" fmla="*/ 243 w 360"/>
                <a:gd name="T3" fmla="*/ 4 h 185"/>
                <a:gd name="T4" fmla="*/ 229 w 360"/>
                <a:gd name="T5" fmla="*/ 5 h 185"/>
                <a:gd name="T6" fmla="*/ 216 w 360"/>
                <a:gd name="T7" fmla="*/ 7 h 185"/>
                <a:gd name="T8" fmla="*/ 203 w 360"/>
                <a:gd name="T9" fmla="*/ 10 h 185"/>
                <a:gd name="T10" fmla="*/ 170 w 360"/>
                <a:gd name="T11" fmla="*/ 16 h 185"/>
                <a:gd name="T12" fmla="*/ 116 w 360"/>
                <a:gd name="T13" fmla="*/ 37 h 185"/>
                <a:gd name="T14" fmla="*/ 65 w 360"/>
                <a:gd name="T15" fmla="*/ 65 h 185"/>
                <a:gd name="T16" fmla="*/ 25 w 360"/>
                <a:gd name="T17" fmla="*/ 89 h 185"/>
                <a:gd name="T18" fmla="*/ 3 w 360"/>
                <a:gd name="T19" fmla="*/ 103 h 185"/>
                <a:gd name="T20" fmla="*/ 5 w 360"/>
                <a:gd name="T21" fmla="*/ 132 h 185"/>
                <a:gd name="T22" fmla="*/ 11 w 360"/>
                <a:gd name="T23" fmla="*/ 127 h 185"/>
                <a:gd name="T24" fmla="*/ 26 w 360"/>
                <a:gd name="T25" fmla="*/ 121 h 185"/>
                <a:gd name="T26" fmla="*/ 48 w 360"/>
                <a:gd name="T27" fmla="*/ 109 h 185"/>
                <a:gd name="T28" fmla="*/ 73 w 360"/>
                <a:gd name="T29" fmla="*/ 98 h 185"/>
                <a:gd name="T30" fmla="*/ 101 w 360"/>
                <a:gd name="T31" fmla="*/ 87 h 185"/>
                <a:gd name="T32" fmla="*/ 124 w 360"/>
                <a:gd name="T33" fmla="*/ 79 h 185"/>
                <a:gd name="T34" fmla="*/ 143 w 360"/>
                <a:gd name="T35" fmla="*/ 73 h 185"/>
                <a:gd name="T36" fmla="*/ 157 w 360"/>
                <a:gd name="T37" fmla="*/ 68 h 185"/>
                <a:gd name="T38" fmla="*/ 166 w 360"/>
                <a:gd name="T39" fmla="*/ 65 h 185"/>
                <a:gd name="T40" fmla="*/ 169 w 360"/>
                <a:gd name="T41" fmla="*/ 65 h 185"/>
                <a:gd name="T42" fmla="*/ 277 w 360"/>
                <a:gd name="T43" fmla="*/ 174 h 185"/>
                <a:gd name="T44" fmla="*/ 217 w 360"/>
                <a:gd name="T45" fmla="*/ 50 h 185"/>
                <a:gd name="T46" fmla="*/ 238 w 360"/>
                <a:gd name="T47" fmla="*/ 45 h 185"/>
                <a:gd name="T48" fmla="*/ 273 w 360"/>
                <a:gd name="T49" fmla="*/ 40 h 185"/>
                <a:gd name="T50" fmla="*/ 295 w 360"/>
                <a:gd name="T51" fmla="*/ 39 h 185"/>
                <a:gd name="T52" fmla="*/ 318 w 360"/>
                <a:gd name="T53" fmla="*/ 40 h 185"/>
                <a:gd name="T54" fmla="*/ 339 w 360"/>
                <a:gd name="T55" fmla="*/ 42 h 185"/>
                <a:gd name="T56" fmla="*/ 354 w 360"/>
                <a:gd name="T57" fmla="*/ 44 h 185"/>
                <a:gd name="T58" fmla="*/ 360 w 360"/>
                <a:gd name="T59" fmla="*/ 44 h 185"/>
                <a:gd name="T60" fmla="*/ 338 w 360"/>
                <a:gd name="T61" fmla="*/ 4 h 185"/>
                <a:gd name="T62" fmla="*/ 326 w 360"/>
                <a:gd name="T63" fmla="*/ 4 h 185"/>
                <a:gd name="T64" fmla="*/ 307 w 360"/>
                <a:gd name="T65" fmla="*/ 2 h 185"/>
                <a:gd name="T66" fmla="*/ 286 w 360"/>
                <a:gd name="T67" fmla="*/ 0 h 185"/>
                <a:gd name="T68" fmla="*/ 267 w 360"/>
                <a:gd name="T69" fmla="*/ 0 h 185"/>
                <a:gd name="T70" fmla="*/ 255 w 360"/>
                <a:gd name="T71" fmla="*/ 2 h 185"/>
                <a:gd name="T72" fmla="*/ 260 w 360"/>
                <a:gd name="T73" fmla="*/ 2 h 1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0"/>
                <a:gd name="T112" fmla="*/ 0 h 185"/>
                <a:gd name="T113" fmla="*/ 360 w 360"/>
                <a:gd name="T114" fmla="*/ 185 h 1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0" h="185">
                  <a:moveTo>
                    <a:pt x="262" y="2"/>
                  </a:moveTo>
                  <a:lnTo>
                    <a:pt x="255" y="2"/>
                  </a:lnTo>
                  <a:lnTo>
                    <a:pt x="249" y="4"/>
                  </a:lnTo>
                  <a:lnTo>
                    <a:pt x="243" y="4"/>
                  </a:lnTo>
                  <a:lnTo>
                    <a:pt x="236" y="4"/>
                  </a:lnTo>
                  <a:lnTo>
                    <a:pt x="229" y="5"/>
                  </a:lnTo>
                  <a:lnTo>
                    <a:pt x="223" y="5"/>
                  </a:lnTo>
                  <a:lnTo>
                    <a:pt x="216" y="7"/>
                  </a:lnTo>
                  <a:lnTo>
                    <a:pt x="210" y="8"/>
                  </a:lnTo>
                  <a:lnTo>
                    <a:pt x="203" y="10"/>
                  </a:lnTo>
                  <a:lnTo>
                    <a:pt x="196" y="10"/>
                  </a:lnTo>
                  <a:lnTo>
                    <a:pt x="170" y="16"/>
                  </a:lnTo>
                  <a:lnTo>
                    <a:pt x="142" y="26"/>
                  </a:lnTo>
                  <a:lnTo>
                    <a:pt x="116" y="37"/>
                  </a:lnTo>
                  <a:lnTo>
                    <a:pt x="90" y="52"/>
                  </a:lnTo>
                  <a:lnTo>
                    <a:pt x="65" y="65"/>
                  </a:lnTo>
                  <a:lnTo>
                    <a:pt x="44" y="77"/>
                  </a:lnTo>
                  <a:lnTo>
                    <a:pt x="25" y="89"/>
                  </a:lnTo>
                  <a:lnTo>
                    <a:pt x="12" y="97"/>
                  </a:lnTo>
                  <a:lnTo>
                    <a:pt x="3" y="103"/>
                  </a:lnTo>
                  <a:lnTo>
                    <a:pt x="0" y="106"/>
                  </a:lnTo>
                  <a:lnTo>
                    <a:pt x="5" y="132"/>
                  </a:lnTo>
                  <a:lnTo>
                    <a:pt x="6" y="130"/>
                  </a:lnTo>
                  <a:lnTo>
                    <a:pt x="11" y="127"/>
                  </a:lnTo>
                  <a:lnTo>
                    <a:pt x="17" y="125"/>
                  </a:lnTo>
                  <a:lnTo>
                    <a:pt x="26" y="121"/>
                  </a:lnTo>
                  <a:lnTo>
                    <a:pt x="36" y="114"/>
                  </a:lnTo>
                  <a:lnTo>
                    <a:pt x="48" y="109"/>
                  </a:lnTo>
                  <a:lnTo>
                    <a:pt x="60" y="105"/>
                  </a:lnTo>
                  <a:lnTo>
                    <a:pt x="73" y="98"/>
                  </a:lnTo>
                  <a:lnTo>
                    <a:pt x="86" y="93"/>
                  </a:lnTo>
                  <a:lnTo>
                    <a:pt x="101" y="87"/>
                  </a:lnTo>
                  <a:lnTo>
                    <a:pt x="113" y="82"/>
                  </a:lnTo>
                  <a:lnTo>
                    <a:pt x="124" y="79"/>
                  </a:lnTo>
                  <a:lnTo>
                    <a:pt x="134" y="76"/>
                  </a:lnTo>
                  <a:lnTo>
                    <a:pt x="143" y="73"/>
                  </a:lnTo>
                  <a:lnTo>
                    <a:pt x="150" y="69"/>
                  </a:lnTo>
                  <a:lnTo>
                    <a:pt x="157" y="68"/>
                  </a:lnTo>
                  <a:lnTo>
                    <a:pt x="162" y="66"/>
                  </a:lnTo>
                  <a:lnTo>
                    <a:pt x="166" y="65"/>
                  </a:lnTo>
                  <a:lnTo>
                    <a:pt x="168" y="65"/>
                  </a:lnTo>
                  <a:lnTo>
                    <a:pt x="169" y="65"/>
                  </a:lnTo>
                  <a:lnTo>
                    <a:pt x="227" y="185"/>
                  </a:lnTo>
                  <a:lnTo>
                    <a:pt x="277" y="174"/>
                  </a:lnTo>
                  <a:lnTo>
                    <a:pt x="214" y="52"/>
                  </a:lnTo>
                  <a:lnTo>
                    <a:pt x="217" y="50"/>
                  </a:lnTo>
                  <a:lnTo>
                    <a:pt x="225" y="50"/>
                  </a:lnTo>
                  <a:lnTo>
                    <a:pt x="238" y="45"/>
                  </a:lnTo>
                  <a:lnTo>
                    <a:pt x="254" y="42"/>
                  </a:lnTo>
                  <a:lnTo>
                    <a:pt x="273" y="40"/>
                  </a:lnTo>
                  <a:lnTo>
                    <a:pt x="284" y="39"/>
                  </a:lnTo>
                  <a:lnTo>
                    <a:pt x="295" y="39"/>
                  </a:lnTo>
                  <a:lnTo>
                    <a:pt x="307" y="40"/>
                  </a:lnTo>
                  <a:lnTo>
                    <a:pt x="318" y="40"/>
                  </a:lnTo>
                  <a:lnTo>
                    <a:pt x="328" y="42"/>
                  </a:lnTo>
                  <a:lnTo>
                    <a:pt x="339" y="42"/>
                  </a:lnTo>
                  <a:lnTo>
                    <a:pt x="348" y="42"/>
                  </a:lnTo>
                  <a:lnTo>
                    <a:pt x="354" y="44"/>
                  </a:lnTo>
                  <a:lnTo>
                    <a:pt x="358" y="44"/>
                  </a:lnTo>
                  <a:lnTo>
                    <a:pt x="360" y="44"/>
                  </a:lnTo>
                  <a:lnTo>
                    <a:pt x="340" y="4"/>
                  </a:lnTo>
                  <a:lnTo>
                    <a:pt x="338" y="4"/>
                  </a:lnTo>
                  <a:lnTo>
                    <a:pt x="333" y="4"/>
                  </a:lnTo>
                  <a:lnTo>
                    <a:pt x="326" y="4"/>
                  </a:lnTo>
                  <a:lnTo>
                    <a:pt x="317" y="2"/>
                  </a:lnTo>
                  <a:lnTo>
                    <a:pt x="307" y="2"/>
                  </a:lnTo>
                  <a:lnTo>
                    <a:pt x="296" y="2"/>
                  </a:lnTo>
                  <a:lnTo>
                    <a:pt x="286" y="0"/>
                  </a:lnTo>
                  <a:lnTo>
                    <a:pt x="276" y="0"/>
                  </a:lnTo>
                  <a:lnTo>
                    <a:pt x="267" y="0"/>
                  </a:lnTo>
                  <a:lnTo>
                    <a:pt x="262" y="0"/>
                  </a:lnTo>
                  <a:lnTo>
                    <a:pt x="255" y="2"/>
                  </a:lnTo>
                  <a:lnTo>
                    <a:pt x="257" y="2"/>
                  </a:lnTo>
                  <a:lnTo>
                    <a:pt x="260" y="2"/>
                  </a:lnTo>
                  <a:lnTo>
                    <a:pt x="262" y="2"/>
                  </a:lnTo>
                  <a:close/>
                </a:path>
              </a:pathLst>
            </a:custGeom>
            <a:solidFill>
              <a:srgbClr val="4C4C4C"/>
            </a:solidFill>
            <a:ln w="9525">
              <a:solidFill>
                <a:srgbClr val="777777"/>
              </a:solidFill>
              <a:round/>
              <a:headEnd/>
              <a:tailEnd/>
            </a:ln>
          </p:spPr>
          <p:txBody>
            <a:bodyPr/>
            <a:lstStyle/>
            <a:p>
              <a:endParaRPr lang="en-US"/>
            </a:p>
          </p:txBody>
        </p:sp>
        <p:sp>
          <p:nvSpPr>
            <p:cNvPr id="4801" name="Freeform 689"/>
            <p:cNvSpPr>
              <a:spLocks/>
            </p:cNvSpPr>
            <p:nvPr/>
          </p:nvSpPr>
          <p:spPr bwMode="auto">
            <a:xfrm>
              <a:off x="2659" y="1549"/>
              <a:ext cx="179" cy="6"/>
            </a:xfrm>
            <a:custGeom>
              <a:avLst/>
              <a:gdLst>
                <a:gd name="T0" fmla="*/ 0 w 179"/>
                <a:gd name="T1" fmla="*/ 13 h 13"/>
                <a:gd name="T2" fmla="*/ 2 w 179"/>
                <a:gd name="T3" fmla="*/ 11 h 13"/>
                <a:gd name="T4" fmla="*/ 7 w 179"/>
                <a:gd name="T5" fmla="*/ 11 h 13"/>
                <a:gd name="T6" fmla="*/ 15 w 179"/>
                <a:gd name="T7" fmla="*/ 8 h 13"/>
                <a:gd name="T8" fmla="*/ 26 w 179"/>
                <a:gd name="T9" fmla="*/ 8 h 13"/>
                <a:gd name="T10" fmla="*/ 38 w 179"/>
                <a:gd name="T11" fmla="*/ 6 h 13"/>
                <a:gd name="T12" fmla="*/ 50 w 179"/>
                <a:gd name="T13" fmla="*/ 3 h 13"/>
                <a:gd name="T14" fmla="*/ 65 w 179"/>
                <a:gd name="T15" fmla="*/ 1 h 13"/>
                <a:gd name="T16" fmla="*/ 78 w 179"/>
                <a:gd name="T17" fmla="*/ 1 h 13"/>
                <a:gd name="T18" fmla="*/ 93 w 179"/>
                <a:gd name="T19" fmla="*/ 0 h 13"/>
                <a:gd name="T20" fmla="*/ 106 w 179"/>
                <a:gd name="T21" fmla="*/ 0 h 13"/>
                <a:gd name="T22" fmla="*/ 118 w 179"/>
                <a:gd name="T23" fmla="*/ 0 h 13"/>
                <a:gd name="T24" fmla="*/ 130 w 179"/>
                <a:gd name="T25" fmla="*/ 1 h 13"/>
                <a:gd name="T26" fmla="*/ 140 w 179"/>
                <a:gd name="T27" fmla="*/ 1 h 13"/>
                <a:gd name="T28" fmla="*/ 150 w 179"/>
                <a:gd name="T29" fmla="*/ 3 h 13"/>
                <a:gd name="T30" fmla="*/ 158 w 179"/>
                <a:gd name="T31" fmla="*/ 6 h 13"/>
                <a:gd name="T32" fmla="*/ 165 w 179"/>
                <a:gd name="T33" fmla="*/ 8 h 13"/>
                <a:gd name="T34" fmla="*/ 170 w 179"/>
                <a:gd name="T35" fmla="*/ 9 h 13"/>
                <a:gd name="T36" fmla="*/ 174 w 179"/>
                <a:gd name="T37" fmla="*/ 11 h 13"/>
                <a:gd name="T38" fmla="*/ 177 w 179"/>
                <a:gd name="T39" fmla="*/ 13 h 13"/>
                <a:gd name="T40" fmla="*/ 179 w 179"/>
                <a:gd name="T41" fmla="*/ 13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9"/>
                <a:gd name="T64" fmla="*/ 0 h 13"/>
                <a:gd name="T65" fmla="*/ 179 w 179"/>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9" h="13">
                  <a:moveTo>
                    <a:pt x="0" y="13"/>
                  </a:moveTo>
                  <a:lnTo>
                    <a:pt x="2" y="11"/>
                  </a:lnTo>
                  <a:lnTo>
                    <a:pt x="7" y="11"/>
                  </a:lnTo>
                  <a:lnTo>
                    <a:pt x="15" y="8"/>
                  </a:lnTo>
                  <a:lnTo>
                    <a:pt x="26" y="8"/>
                  </a:lnTo>
                  <a:lnTo>
                    <a:pt x="38" y="6"/>
                  </a:lnTo>
                  <a:lnTo>
                    <a:pt x="50" y="3"/>
                  </a:lnTo>
                  <a:lnTo>
                    <a:pt x="65" y="1"/>
                  </a:lnTo>
                  <a:lnTo>
                    <a:pt x="78" y="1"/>
                  </a:lnTo>
                  <a:lnTo>
                    <a:pt x="93" y="0"/>
                  </a:lnTo>
                  <a:lnTo>
                    <a:pt x="106" y="0"/>
                  </a:lnTo>
                  <a:lnTo>
                    <a:pt x="118" y="0"/>
                  </a:lnTo>
                  <a:lnTo>
                    <a:pt x="130" y="1"/>
                  </a:lnTo>
                  <a:lnTo>
                    <a:pt x="140" y="1"/>
                  </a:lnTo>
                  <a:lnTo>
                    <a:pt x="150" y="3"/>
                  </a:lnTo>
                  <a:lnTo>
                    <a:pt x="158" y="6"/>
                  </a:lnTo>
                  <a:lnTo>
                    <a:pt x="165" y="8"/>
                  </a:lnTo>
                  <a:lnTo>
                    <a:pt x="170" y="9"/>
                  </a:lnTo>
                  <a:lnTo>
                    <a:pt x="174" y="11"/>
                  </a:lnTo>
                  <a:lnTo>
                    <a:pt x="177" y="13"/>
                  </a:lnTo>
                  <a:lnTo>
                    <a:pt x="179" y="13"/>
                  </a:lnTo>
                </a:path>
              </a:pathLst>
            </a:custGeom>
            <a:noFill/>
            <a:ln w="14288">
              <a:solidFill>
                <a:srgbClr val="777777"/>
              </a:solidFill>
              <a:prstDash val="solid"/>
              <a:round/>
              <a:headEnd/>
              <a:tailEnd/>
            </a:ln>
          </p:spPr>
          <p:txBody>
            <a:bodyPr/>
            <a:lstStyle/>
            <a:p>
              <a:endParaRPr lang="en-US"/>
            </a:p>
          </p:txBody>
        </p:sp>
        <p:sp>
          <p:nvSpPr>
            <p:cNvPr id="4802" name="Line 690"/>
            <p:cNvSpPr>
              <a:spLocks noChangeShapeType="1"/>
            </p:cNvSpPr>
            <p:nvPr/>
          </p:nvSpPr>
          <p:spPr bwMode="auto">
            <a:xfrm>
              <a:off x="2841" y="1558"/>
              <a:ext cx="294" cy="260"/>
            </a:xfrm>
            <a:prstGeom prst="line">
              <a:avLst/>
            </a:prstGeom>
            <a:noFill/>
            <a:ln w="14288">
              <a:solidFill>
                <a:srgbClr val="777777"/>
              </a:solidFill>
              <a:round/>
              <a:headEnd/>
              <a:tailEnd/>
            </a:ln>
          </p:spPr>
          <p:txBody>
            <a:bodyPr/>
            <a:lstStyle/>
            <a:p>
              <a:endParaRPr lang="en-US"/>
            </a:p>
          </p:txBody>
        </p:sp>
        <p:sp>
          <p:nvSpPr>
            <p:cNvPr id="4803" name="Freeform 691"/>
            <p:cNvSpPr>
              <a:spLocks/>
            </p:cNvSpPr>
            <p:nvPr/>
          </p:nvSpPr>
          <p:spPr bwMode="auto">
            <a:xfrm>
              <a:off x="678" y="2083"/>
              <a:ext cx="2402" cy="171"/>
            </a:xfrm>
            <a:custGeom>
              <a:avLst/>
              <a:gdLst>
                <a:gd name="T0" fmla="*/ 987 w 2402"/>
                <a:gd name="T1" fmla="*/ 187 h 343"/>
                <a:gd name="T2" fmla="*/ 1003 w 2402"/>
                <a:gd name="T3" fmla="*/ 208 h 343"/>
                <a:gd name="T4" fmla="*/ 1012 w 2402"/>
                <a:gd name="T5" fmla="*/ 221 h 343"/>
                <a:gd name="T6" fmla="*/ 1011 w 2402"/>
                <a:gd name="T7" fmla="*/ 215 h 343"/>
                <a:gd name="T8" fmla="*/ 1008 w 2402"/>
                <a:gd name="T9" fmla="*/ 197 h 343"/>
                <a:gd name="T10" fmla="*/ 1027 w 2402"/>
                <a:gd name="T11" fmla="*/ 192 h 343"/>
                <a:gd name="T12" fmla="*/ 1099 w 2402"/>
                <a:gd name="T13" fmla="*/ 195 h 343"/>
                <a:gd name="T14" fmla="*/ 1202 w 2402"/>
                <a:gd name="T15" fmla="*/ 199 h 343"/>
                <a:gd name="T16" fmla="*/ 1306 w 2402"/>
                <a:gd name="T17" fmla="*/ 203 h 343"/>
                <a:gd name="T18" fmla="*/ 1379 w 2402"/>
                <a:gd name="T19" fmla="*/ 203 h 343"/>
                <a:gd name="T20" fmla="*/ 1527 w 2402"/>
                <a:gd name="T21" fmla="*/ 166 h 343"/>
                <a:gd name="T22" fmla="*/ 1804 w 2402"/>
                <a:gd name="T23" fmla="*/ 136 h 343"/>
                <a:gd name="T24" fmla="*/ 2061 w 2402"/>
                <a:gd name="T25" fmla="*/ 147 h 343"/>
                <a:gd name="T26" fmla="*/ 2266 w 2402"/>
                <a:gd name="T27" fmla="*/ 174 h 343"/>
                <a:gd name="T28" fmla="*/ 2385 w 2402"/>
                <a:gd name="T29" fmla="*/ 200 h 343"/>
                <a:gd name="T30" fmla="*/ 2009 w 2402"/>
                <a:gd name="T31" fmla="*/ 264 h 343"/>
                <a:gd name="T32" fmla="*/ 1579 w 2402"/>
                <a:gd name="T33" fmla="*/ 343 h 343"/>
                <a:gd name="T34" fmla="*/ 1532 w 2402"/>
                <a:gd name="T35" fmla="*/ 341 h 343"/>
                <a:gd name="T36" fmla="*/ 1453 w 2402"/>
                <a:gd name="T37" fmla="*/ 341 h 343"/>
                <a:gd name="T38" fmla="*/ 1361 w 2402"/>
                <a:gd name="T39" fmla="*/ 338 h 343"/>
                <a:gd name="T40" fmla="*/ 1274 w 2402"/>
                <a:gd name="T41" fmla="*/ 335 h 343"/>
                <a:gd name="T42" fmla="*/ 1196 w 2402"/>
                <a:gd name="T43" fmla="*/ 327 h 343"/>
                <a:gd name="T44" fmla="*/ 1085 w 2402"/>
                <a:gd name="T45" fmla="*/ 309 h 343"/>
                <a:gd name="T46" fmla="*/ 957 w 2402"/>
                <a:gd name="T47" fmla="*/ 290 h 343"/>
                <a:gd name="T48" fmla="*/ 842 w 2402"/>
                <a:gd name="T49" fmla="*/ 271 h 343"/>
                <a:gd name="T50" fmla="*/ 771 w 2402"/>
                <a:gd name="T51" fmla="*/ 259 h 343"/>
                <a:gd name="T52" fmla="*/ 711 w 2402"/>
                <a:gd name="T53" fmla="*/ 250 h 343"/>
                <a:gd name="T54" fmla="*/ 630 w 2402"/>
                <a:gd name="T55" fmla="*/ 237 h 343"/>
                <a:gd name="T56" fmla="*/ 568 w 2402"/>
                <a:gd name="T57" fmla="*/ 226 h 343"/>
                <a:gd name="T58" fmla="*/ 520 w 2402"/>
                <a:gd name="T59" fmla="*/ 218 h 343"/>
                <a:gd name="T60" fmla="*/ 475 w 2402"/>
                <a:gd name="T61" fmla="*/ 211 h 343"/>
                <a:gd name="T62" fmla="*/ 432 w 2402"/>
                <a:gd name="T63" fmla="*/ 202 h 343"/>
                <a:gd name="T64" fmla="*/ 402 w 2402"/>
                <a:gd name="T65" fmla="*/ 199 h 343"/>
                <a:gd name="T66" fmla="*/ 378 w 2402"/>
                <a:gd name="T67" fmla="*/ 195 h 343"/>
                <a:gd name="T68" fmla="*/ 350 w 2402"/>
                <a:gd name="T69" fmla="*/ 192 h 343"/>
                <a:gd name="T70" fmla="*/ 309 w 2402"/>
                <a:gd name="T71" fmla="*/ 181 h 343"/>
                <a:gd name="T72" fmla="*/ 246 w 2402"/>
                <a:gd name="T73" fmla="*/ 162 h 343"/>
                <a:gd name="T74" fmla="*/ 173 w 2402"/>
                <a:gd name="T75" fmla="*/ 133 h 343"/>
                <a:gd name="T76" fmla="*/ 100 w 2402"/>
                <a:gd name="T77" fmla="*/ 98 h 343"/>
                <a:gd name="T78" fmla="*/ 40 w 2402"/>
                <a:gd name="T79" fmla="*/ 67 h 343"/>
                <a:gd name="T80" fmla="*/ 5 w 2402"/>
                <a:gd name="T81" fmla="*/ 48 h 343"/>
                <a:gd name="T82" fmla="*/ 0 w 2402"/>
                <a:gd name="T83" fmla="*/ 43 h 343"/>
                <a:gd name="T84" fmla="*/ 1 w 2402"/>
                <a:gd name="T85" fmla="*/ 29 h 343"/>
                <a:gd name="T86" fmla="*/ 1 w 2402"/>
                <a:gd name="T87" fmla="*/ 0 h 343"/>
                <a:gd name="T88" fmla="*/ 3 w 2402"/>
                <a:gd name="T89" fmla="*/ 5 h 343"/>
                <a:gd name="T90" fmla="*/ 10 w 2402"/>
                <a:gd name="T91" fmla="*/ 16 h 343"/>
                <a:gd name="T92" fmla="*/ 24 w 2402"/>
                <a:gd name="T93" fmla="*/ 25 h 343"/>
                <a:gd name="T94" fmla="*/ 70 w 2402"/>
                <a:gd name="T95" fmla="*/ 46 h 343"/>
                <a:gd name="T96" fmla="*/ 136 w 2402"/>
                <a:gd name="T97" fmla="*/ 75 h 343"/>
                <a:gd name="T98" fmla="*/ 204 w 2402"/>
                <a:gd name="T99" fmla="*/ 104 h 343"/>
                <a:gd name="T100" fmla="*/ 249 w 2402"/>
                <a:gd name="T101" fmla="*/ 122 h 343"/>
                <a:gd name="T102" fmla="*/ 267 w 2402"/>
                <a:gd name="T103" fmla="*/ 126 h 343"/>
                <a:gd name="T104" fmla="*/ 306 w 2402"/>
                <a:gd name="T105" fmla="*/ 126 h 343"/>
                <a:gd name="T106" fmla="*/ 362 w 2402"/>
                <a:gd name="T107" fmla="*/ 126 h 343"/>
                <a:gd name="T108" fmla="*/ 417 w 2402"/>
                <a:gd name="T109" fmla="*/ 125 h 343"/>
                <a:gd name="T110" fmla="*/ 452 w 2402"/>
                <a:gd name="T111" fmla="*/ 123 h 343"/>
                <a:gd name="T112" fmla="*/ 978 w 2402"/>
                <a:gd name="T113" fmla="*/ 173 h 3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02"/>
                <a:gd name="T172" fmla="*/ 0 h 343"/>
                <a:gd name="T173" fmla="*/ 2402 w 2402"/>
                <a:gd name="T174" fmla="*/ 343 h 34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02" h="343">
                  <a:moveTo>
                    <a:pt x="978" y="173"/>
                  </a:moveTo>
                  <a:lnTo>
                    <a:pt x="987" y="187"/>
                  </a:lnTo>
                  <a:lnTo>
                    <a:pt x="996" y="199"/>
                  </a:lnTo>
                  <a:lnTo>
                    <a:pt x="1003" y="208"/>
                  </a:lnTo>
                  <a:lnTo>
                    <a:pt x="1009" y="216"/>
                  </a:lnTo>
                  <a:lnTo>
                    <a:pt x="1012" y="221"/>
                  </a:lnTo>
                  <a:lnTo>
                    <a:pt x="1014" y="221"/>
                  </a:lnTo>
                  <a:lnTo>
                    <a:pt x="1011" y="215"/>
                  </a:lnTo>
                  <a:lnTo>
                    <a:pt x="1009" y="205"/>
                  </a:lnTo>
                  <a:lnTo>
                    <a:pt x="1008" y="197"/>
                  </a:lnTo>
                  <a:lnTo>
                    <a:pt x="1014" y="192"/>
                  </a:lnTo>
                  <a:lnTo>
                    <a:pt x="1027" y="192"/>
                  </a:lnTo>
                  <a:lnTo>
                    <a:pt x="1057" y="192"/>
                  </a:lnTo>
                  <a:lnTo>
                    <a:pt x="1099" y="195"/>
                  </a:lnTo>
                  <a:lnTo>
                    <a:pt x="1149" y="197"/>
                  </a:lnTo>
                  <a:lnTo>
                    <a:pt x="1202" y="199"/>
                  </a:lnTo>
                  <a:lnTo>
                    <a:pt x="1256" y="200"/>
                  </a:lnTo>
                  <a:lnTo>
                    <a:pt x="1306" y="203"/>
                  </a:lnTo>
                  <a:lnTo>
                    <a:pt x="1348" y="203"/>
                  </a:lnTo>
                  <a:lnTo>
                    <a:pt x="1379" y="203"/>
                  </a:lnTo>
                  <a:lnTo>
                    <a:pt x="1393" y="202"/>
                  </a:lnTo>
                  <a:lnTo>
                    <a:pt x="1527" y="166"/>
                  </a:lnTo>
                  <a:lnTo>
                    <a:pt x="1665" y="144"/>
                  </a:lnTo>
                  <a:lnTo>
                    <a:pt x="1804" y="136"/>
                  </a:lnTo>
                  <a:lnTo>
                    <a:pt x="1936" y="138"/>
                  </a:lnTo>
                  <a:lnTo>
                    <a:pt x="2061" y="147"/>
                  </a:lnTo>
                  <a:lnTo>
                    <a:pt x="2172" y="160"/>
                  </a:lnTo>
                  <a:lnTo>
                    <a:pt x="2266" y="174"/>
                  </a:lnTo>
                  <a:lnTo>
                    <a:pt x="2338" y="189"/>
                  </a:lnTo>
                  <a:lnTo>
                    <a:pt x="2385" y="200"/>
                  </a:lnTo>
                  <a:lnTo>
                    <a:pt x="2402" y="205"/>
                  </a:lnTo>
                  <a:lnTo>
                    <a:pt x="2009" y="264"/>
                  </a:lnTo>
                  <a:lnTo>
                    <a:pt x="1585" y="343"/>
                  </a:lnTo>
                  <a:lnTo>
                    <a:pt x="1579" y="343"/>
                  </a:lnTo>
                  <a:lnTo>
                    <a:pt x="1560" y="343"/>
                  </a:lnTo>
                  <a:lnTo>
                    <a:pt x="1532" y="341"/>
                  </a:lnTo>
                  <a:lnTo>
                    <a:pt x="1495" y="341"/>
                  </a:lnTo>
                  <a:lnTo>
                    <a:pt x="1453" y="341"/>
                  </a:lnTo>
                  <a:lnTo>
                    <a:pt x="1408" y="341"/>
                  </a:lnTo>
                  <a:lnTo>
                    <a:pt x="1361" y="338"/>
                  </a:lnTo>
                  <a:lnTo>
                    <a:pt x="1316" y="336"/>
                  </a:lnTo>
                  <a:lnTo>
                    <a:pt x="1274" y="335"/>
                  </a:lnTo>
                  <a:lnTo>
                    <a:pt x="1236" y="332"/>
                  </a:lnTo>
                  <a:lnTo>
                    <a:pt x="1196" y="327"/>
                  </a:lnTo>
                  <a:lnTo>
                    <a:pt x="1144" y="319"/>
                  </a:lnTo>
                  <a:lnTo>
                    <a:pt x="1085" y="309"/>
                  </a:lnTo>
                  <a:lnTo>
                    <a:pt x="1021" y="301"/>
                  </a:lnTo>
                  <a:lnTo>
                    <a:pt x="957" y="290"/>
                  </a:lnTo>
                  <a:lnTo>
                    <a:pt x="897" y="280"/>
                  </a:lnTo>
                  <a:lnTo>
                    <a:pt x="842" y="271"/>
                  </a:lnTo>
                  <a:lnTo>
                    <a:pt x="800" y="264"/>
                  </a:lnTo>
                  <a:lnTo>
                    <a:pt x="771" y="259"/>
                  </a:lnTo>
                  <a:lnTo>
                    <a:pt x="761" y="258"/>
                  </a:lnTo>
                  <a:lnTo>
                    <a:pt x="711" y="250"/>
                  </a:lnTo>
                  <a:lnTo>
                    <a:pt x="668" y="242"/>
                  </a:lnTo>
                  <a:lnTo>
                    <a:pt x="630" y="237"/>
                  </a:lnTo>
                  <a:lnTo>
                    <a:pt x="597" y="231"/>
                  </a:lnTo>
                  <a:lnTo>
                    <a:pt x="568" y="226"/>
                  </a:lnTo>
                  <a:lnTo>
                    <a:pt x="543" y="223"/>
                  </a:lnTo>
                  <a:lnTo>
                    <a:pt x="520" y="218"/>
                  </a:lnTo>
                  <a:lnTo>
                    <a:pt x="497" y="215"/>
                  </a:lnTo>
                  <a:lnTo>
                    <a:pt x="475" y="211"/>
                  </a:lnTo>
                  <a:lnTo>
                    <a:pt x="453" y="205"/>
                  </a:lnTo>
                  <a:lnTo>
                    <a:pt x="432" y="202"/>
                  </a:lnTo>
                  <a:lnTo>
                    <a:pt x="415" y="199"/>
                  </a:lnTo>
                  <a:lnTo>
                    <a:pt x="402" y="199"/>
                  </a:lnTo>
                  <a:lnTo>
                    <a:pt x="390" y="197"/>
                  </a:lnTo>
                  <a:lnTo>
                    <a:pt x="378" y="195"/>
                  </a:lnTo>
                  <a:lnTo>
                    <a:pt x="366" y="194"/>
                  </a:lnTo>
                  <a:lnTo>
                    <a:pt x="350" y="192"/>
                  </a:lnTo>
                  <a:lnTo>
                    <a:pt x="332" y="187"/>
                  </a:lnTo>
                  <a:lnTo>
                    <a:pt x="309" y="181"/>
                  </a:lnTo>
                  <a:lnTo>
                    <a:pt x="281" y="173"/>
                  </a:lnTo>
                  <a:lnTo>
                    <a:pt x="246" y="162"/>
                  </a:lnTo>
                  <a:lnTo>
                    <a:pt x="210" y="147"/>
                  </a:lnTo>
                  <a:lnTo>
                    <a:pt x="173" y="133"/>
                  </a:lnTo>
                  <a:lnTo>
                    <a:pt x="135" y="115"/>
                  </a:lnTo>
                  <a:lnTo>
                    <a:pt x="100" y="98"/>
                  </a:lnTo>
                  <a:lnTo>
                    <a:pt x="68" y="81"/>
                  </a:lnTo>
                  <a:lnTo>
                    <a:pt x="40" y="67"/>
                  </a:lnTo>
                  <a:lnTo>
                    <a:pt x="20" y="56"/>
                  </a:lnTo>
                  <a:lnTo>
                    <a:pt x="5" y="48"/>
                  </a:lnTo>
                  <a:lnTo>
                    <a:pt x="0" y="45"/>
                  </a:lnTo>
                  <a:lnTo>
                    <a:pt x="0" y="43"/>
                  </a:lnTo>
                  <a:lnTo>
                    <a:pt x="1" y="37"/>
                  </a:lnTo>
                  <a:lnTo>
                    <a:pt x="1" y="29"/>
                  </a:lnTo>
                  <a:lnTo>
                    <a:pt x="1" y="16"/>
                  </a:lnTo>
                  <a:lnTo>
                    <a:pt x="1" y="0"/>
                  </a:lnTo>
                  <a:lnTo>
                    <a:pt x="1" y="1"/>
                  </a:lnTo>
                  <a:lnTo>
                    <a:pt x="3" y="5"/>
                  </a:lnTo>
                  <a:lnTo>
                    <a:pt x="6" y="9"/>
                  </a:lnTo>
                  <a:lnTo>
                    <a:pt x="10" y="16"/>
                  </a:lnTo>
                  <a:lnTo>
                    <a:pt x="15" y="21"/>
                  </a:lnTo>
                  <a:lnTo>
                    <a:pt x="24" y="25"/>
                  </a:lnTo>
                  <a:lnTo>
                    <a:pt x="43" y="35"/>
                  </a:lnTo>
                  <a:lnTo>
                    <a:pt x="70" y="46"/>
                  </a:lnTo>
                  <a:lnTo>
                    <a:pt x="102" y="61"/>
                  </a:lnTo>
                  <a:lnTo>
                    <a:pt x="136" y="75"/>
                  </a:lnTo>
                  <a:lnTo>
                    <a:pt x="172" y="89"/>
                  </a:lnTo>
                  <a:lnTo>
                    <a:pt x="204" y="104"/>
                  </a:lnTo>
                  <a:lnTo>
                    <a:pt x="230" y="115"/>
                  </a:lnTo>
                  <a:lnTo>
                    <a:pt x="249" y="122"/>
                  </a:lnTo>
                  <a:lnTo>
                    <a:pt x="259" y="126"/>
                  </a:lnTo>
                  <a:lnTo>
                    <a:pt x="267" y="126"/>
                  </a:lnTo>
                  <a:lnTo>
                    <a:pt x="283" y="128"/>
                  </a:lnTo>
                  <a:lnTo>
                    <a:pt x="306" y="126"/>
                  </a:lnTo>
                  <a:lnTo>
                    <a:pt x="333" y="126"/>
                  </a:lnTo>
                  <a:lnTo>
                    <a:pt x="362" y="126"/>
                  </a:lnTo>
                  <a:lnTo>
                    <a:pt x="390" y="125"/>
                  </a:lnTo>
                  <a:lnTo>
                    <a:pt x="417" y="125"/>
                  </a:lnTo>
                  <a:lnTo>
                    <a:pt x="438" y="123"/>
                  </a:lnTo>
                  <a:lnTo>
                    <a:pt x="452" y="123"/>
                  </a:lnTo>
                  <a:lnTo>
                    <a:pt x="458" y="123"/>
                  </a:lnTo>
                  <a:lnTo>
                    <a:pt x="978" y="173"/>
                  </a:lnTo>
                  <a:close/>
                </a:path>
              </a:pathLst>
            </a:custGeom>
            <a:solidFill>
              <a:srgbClr val="7F7F7F"/>
            </a:solidFill>
            <a:ln w="9525">
              <a:solidFill>
                <a:srgbClr val="777777"/>
              </a:solidFill>
              <a:round/>
              <a:headEnd/>
              <a:tailEnd/>
            </a:ln>
          </p:spPr>
          <p:txBody>
            <a:bodyPr/>
            <a:lstStyle/>
            <a:p>
              <a:endParaRPr lang="en-US"/>
            </a:p>
          </p:txBody>
        </p:sp>
        <p:sp>
          <p:nvSpPr>
            <p:cNvPr id="4804" name="Freeform 692"/>
            <p:cNvSpPr>
              <a:spLocks/>
            </p:cNvSpPr>
            <p:nvPr/>
          </p:nvSpPr>
          <p:spPr bwMode="auto">
            <a:xfrm>
              <a:off x="2445" y="1823"/>
              <a:ext cx="2286" cy="324"/>
            </a:xfrm>
            <a:custGeom>
              <a:avLst/>
              <a:gdLst>
                <a:gd name="T0" fmla="*/ 2 w 2286"/>
                <a:gd name="T1" fmla="*/ 600 h 648"/>
                <a:gd name="T2" fmla="*/ 1840 w 2286"/>
                <a:gd name="T3" fmla="*/ 266 h 648"/>
                <a:gd name="T4" fmla="*/ 1854 w 2286"/>
                <a:gd name="T5" fmla="*/ 229 h 648"/>
                <a:gd name="T6" fmla="*/ 1865 w 2286"/>
                <a:gd name="T7" fmla="*/ 201 h 648"/>
                <a:gd name="T8" fmla="*/ 1875 w 2286"/>
                <a:gd name="T9" fmla="*/ 194 h 648"/>
                <a:gd name="T10" fmla="*/ 1898 w 2286"/>
                <a:gd name="T11" fmla="*/ 185 h 648"/>
                <a:gd name="T12" fmla="*/ 1927 w 2286"/>
                <a:gd name="T13" fmla="*/ 173 h 648"/>
                <a:gd name="T14" fmla="*/ 1949 w 2286"/>
                <a:gd name="T15" fmla="*/ 164 h 648"/>
                <a:gd name="T16" fmla="*/ 1968 w 2286"/>
                <a:gd name="T17" fmla="*/ 151 h 648"/>
                <a:gd name="T18" fmla="*/ 1983 w 2286"/>
                <a:gd name="T19" fmla="*/ 141 h 648"/>
                <a:gd name="T20" fmla="*/ 1991 w 2286"/>
                <a:gd name="T21" fmla="*/ 135 h 648"/>
                <a:gd name="T22" fmla="*/ 1994 w 2286"/>
                <a:gd name="T23" fmla="*/ 141 h 648"/>
                <a:gd name="T24" fmla="*/ 2104 w 2286"/>
                <a:gd name="T25" fmla="*/ 0 h 648"/>
                <a:gd name="T26" fmla="*/ 2104 w 2286"/>
                <a:gd name="T27" fmla="*/ 2 h 648"/>
                <a:gd name="T28" fmla="*/ 2140 w 2286"/>
                <a:gd name="T29" fmla="*/ 15 h 648"/>
                <a:gd name="T30" fmla="*/ 2193 w 2286"/>
                <a:gd name="T31" fmla="*/ 43 h 648"/>
                <a:gd name="T32" fmla="*/ 2247 w 2286"/>
                <a:gd name="T33" fmla="*/ 85 h 648"/>
                <a:gd name="T34" fmla="*/ 2281 w 2286"/>
                <a:gd name="T35" fmla="*/ 143 h 648"/>
                <a:gd name="T36" fmla="*/ 1898 w 2286"/>
                <a:gd name="T37" fmla="*/ 300 h 648"/>
                <a:gd name="T38" fmla="*/ 1062 w 2286"/>
                <a:gd name="T39" fmla="*/ 456 h 648"/>
                <a:gd name="T40" fmla="*/ 1053 w 2286"/>
                <a:gd name="T41" fmla="*/ 460 h 648"/>
                <a:gd name="T42" fmla="*/ 1047 w 2286"/>
                <a:gd name="T43" fmla="*/ 467 h 648"/>
                <a:gd name="T44" fmla="*/ 1038 w 2286"/>
                <a:gd name="T45" fmla="*/ 489 h 648"/>
                <a:gd name="T46" fmla="*/ 1039 w 2286"/>
                <a:gd name="T47" fmla="*/ 518 h 648"/>
                <a:gd name="T48" fmla="*/ 1044 w 2286"/>
                <a:gd name="T49" fmla="*/ 533 h 648"/>
                <a:gd name="T50" fmla="*/ 1038 w 2286"/>
                <a:gd name="T51" fmla="*/ 531 h 648"/>
                <a:gd name="T52" fmla="*/ 1013 w 2286"/>
                <a:gd name="T53" fmla="*/ 528 h 648"/>
                <a:gd name="T54" fmla="*/ 976 w 2286"/>
                <a:gd name="T55" fmla="*/ 526 h 648"/>
                <a:gd name="T56" fmla="*/ 940 w 2286"/>
                <a:gd name="T57" fmla="*/ 533 h 648"/>
                <a:gd name="T58" fmla="*/ 901 w 2286"/>
                <a:gd name="T59" fmla="*/ 544 h 648"/>
                <a:gd name="T60" fmla="*/ 869 w 2286"/>
                <a:gd name="T61" fmla="*/ 555 h 648"/>
                <a:gd name="T62" fmla="*/ 849 w 2286"/>
                <a:gd name="T63" fmla="*/ 563 h 648"/>
                <a:gd name="T64" fmla="*/ 845 w 2286"/>
                <a:gd name="T65" fmla="*/ 557 h 648"/>
                <a:gd name="T66" fmla="*/ 835 w 2286"/>
                <a:gd name="T67" fmla="*/ 518 h 648"/>
                <a:gd name="T68" fmla="*/ 811 w 2286"/>
                <a:gd name="T69" fmla="*/ 499 h 648"/>
                <a:gd name="T70" fmla="*/ 786 w 2286"/>
                <a:gd name="T71" fmla="*/ 529 h 648"/>
                <a:gd name="T72" fmla="*/ 775 w 2286"/>
                <a:gd name="T73" fmla="*/ 569 h 648"/>
                <a:gd name="T74" fmla="*/ 772 w 2286"/>
                <a:gd name="T75" fmla="*/ 577 h 648"/>
                <a:gd name="T76" fmla="*/ 754 w 2286"/>
                <a:gd name="T77" fmla="*/ 576 h 648"/>
                <a:gd name="T78" fmla="*/ 725 w 2286"/>
                <a:gd name="T79" fmla="*/ 574 h 648"/>
                <a:gd name="T80" fmla="*/ 688 w 2286"/>
                <a:gd name="T81" fmla="*/ 574 h 648"/>
                <a:gd name="T82" fmla="*/ 647 w 2286"/>
                <a:gd name="T83" fmla="*/ 577 h 648"/>
                <a:gd name="T84" fmla="*/ 603 w 2286"/>
                <a:gd name="T85" fmla="*/ 584 h 648"/>
                <a:gd name="T86" fmla="*/ 545 w 2286"/>
                <a:gd name="T87" fmla="*/ 597 h 648"/>
                <a:gd name="T88" fmla="*/ 486 w 2286"/>
                <a:gd name="T89" fmla="*/ 611 h 648"/>
                <a:gd name="T90" fmla="*/ 437 w 2286"/>
                <a:gd name="T91" fmla="*/ 627 h 648"/>
                <a:gd name="T92" fmla="*/ 408 w 2286"/>
                <a:gd name="T93" fmla="*/ 635 h 648"/>
                <a:gd name="T94" fmla="*/ 409 w 2286"/>
                <a:gd name="T95" fmla="*/ 629 h 648"/>
                <a:gd name="T96" fmla="*/ 417 w 2286"/>
                <a:gd name="T97" fmla="*/ 598 h 648"/>
                <a:gd name="T98" fmla="*/ 409 w 2286"/>
                <a:gd name="T99" fmla="*/ 573 h 648"/>
                <a:gd name="T100" fmla="*/ 405 w 2286"/>
                <a:gd name="T101" fmla="*/ 571 h 648"/>
                <a:gd name="T102" fmla="*/ 399 w 2286"/>
                <a:gd name="T103" fmla="*/ 568 h 648"/>
                <a:gd name="T104" fmla="*/ 412 w 2286"/>
                <a:gd name="T105" fmla="*/ 571 h 648"/>
                <a:gd name="T106" fmla="*/ 0 w 2286"/>
                <a:gd name="T107" fmla="*/ 646 h 6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86"/>
                <a:gd name="T163" fmla="*/ 0 h 648"/>
                <a:gd name="T164" fmla="*/ 2286 w 2286"/>
                <a:gd name="T165" fmla="*/ 648 h 6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86" h="648">
                  <a:moveTo>
                    <a:pt x="0" y="646"/>
                  </a:moveTo>
                  <a:lnTo>
                    <a:pt x="2" y="600"/>
                  </a:lnTo>
                  <a:lnTo>
                    <a:pt x="1838" y="273"/>
                  </a:lnTo>
                  <a:lnTo>
                    <a:pt x="1840" y="266"/>
                  </a:lnTo>
                  <a:lnTo>
                    <a:pt x="1846" y="250"/>
                  </a:lnTo>
                  <a:lnTo>
                    <a:pt x="1854" y="229"/>
                  </a:lnTo>
                  <a:lnTo>
                    <a:pt x="1861" y="212"/>
                  </a:lnTo>
                  <a:lnTo>
                    <a:pt x="1865" y="201"/>
                  </a:lnTo>
                  <a:lnTo>
                    <a:pt x="1868" y="199"/>
                  </a:lnTo>
                  <a:lnTo>
                    <a:pt x="1875" y="194"/>
                  </a:lnTo>
                  <a:lnTo>
                    <a:pt x="1884" y="189"/>
                  </a:lnTo>
                  <a:lnTo>
                    <a:pt x="1898" y="185"/>
                  </a:lnTo>
                  <a:lnTo>
                    <a:pt x="1917" y="178"/>
                  </a:lnTo>
                  <a:lnTo>
                    <a:pt x="1927" y="173"/>
                  </a:lnTo>
                  <a:lnTo>
                    <a:pt x="1939" y="169"/>
                  </a:lnTo>
                  <a:lnTo>
                    <a:pt x="1949" y="164"/>
                  </a:lnTo>
                  <a:lnTo>
                    <a:pt x="1959" y="157"/>
                  </a:lnTo>
                  <a:lnTo>
                    <a:pt x="1968" y="151"/>
                  </a:lnTo>
                  <a:lnTo>
                    <a:pt x="1976" y="146"/>
                  </a:lnTo>
                  <a:lnTo>
                    <a:pt x="1983" y="141"/>
                  </a:lnTo>
                  <a:lnTo>
                    <a:pt x="1987" y="138"/>
                  </a:lnTo>
                  <a:lnTo>
                    <a:pt x="1991" y="135"/>
                  </a:lnTo>
                  <a:lnTo>
                    <a:pt x="1992" y="133"/>
                  </a:lnTo>
                  <a:lnTo>
                    <a:pt x="1994" y="141"/>
                  </a:lnTo>
                  <a:lnTo>
                    <a:pt x="2088" y="80"/>
                  </a:lnTo>
                  <a:lnTo>
                    <a:pt x="2104" y="0"/>
                  </a:lnTo>
                  <a:lnTo>
                    <a:pt x="2098" y="0"/>
                  </a:lnTo>
                  <a:lnTo>
                    <a:pt x="2104" y="2"/>
                  </a:lnTo>
                  <a:lnTo>
                    <a:pt x="2118" y="7"/>
                  </a:lnTo>
                  <a:lnTo>
                    <a:pt x="2140" y="15"/>
                  </a:lnTo>
                  <a:lnTo>
                    <a:pt x="2165" y="27"/>
                  </a:lnTo>
                  <a:lnTo>
                    <a:pt x="2193" y="43"/>
                  </a:lnTo>
                  <a:lnTo>
                    <a:pt x="2221" y="63"/>
                  </a:lnTo>
                  <a:lnTo>
                    <a:pt x="2247" y="85"/>
                  </a:lnTo>
                  <a:lnTo>
                    <a:pt x="2268" y="112"/>
                  </a:lnTo>
                  <a:lnTo>
                    <a:pt x="2281" y="143"/>
                  </a:lnTo>
                  <a:lnTo>
                    <a:pt x="2286" y="180"/>
                  </a:lnTo>
                  <a:lnTo>
                    <a:pt x="1898" y="300"/>
                  </a:lnTo>
                  <a:lnTo>
                    <a:pt x="1084" y="446"/>
                  </a:lnTo>
                  <a:lnTo>
                    <a:pt x="1062" y="456"/>
                  </a:lnTo>
                  <a:lnTo>
                    <a:pt x="1057" y="457"/>
                  </a:lnTo>
                  <a:lnTo>
                    <a:pt x="1053" y="460"/>
                  </a:lnTo>
                  <a:lnTo>
                    <a:pt x="1049" y="464"/>
                  </a:lnTo>
                  <a:lnTo>
                    <a:pt x="1047" y="467"/>
                  </a:lnTo>
                  <a:lnTo>
                    <a:pt x="1045" y="470"/>
                  </a:lnTo>
                  <a:lnTo>
                    <a:pt x="1038" y="489"/>
                  </a:lnTo>
                  <a:lnTo>
                    <a:pt x="1037" y="504"/>
                  </a:lnTo>
                  <a:lnTo>
                    <a:pt x="1039" y="518"/>
                  </a:lnTo>
                  <a:lnTo>
                    <a:pt x="1042" y="528"/>
                  </a:lnTo>
                  <a:lnTo>
                    <a:pt x="1044" y="533"/>
                  </a:lnTo>
                  <a:lnTo>
                    <a:pt x="1042" y="531"/>
                  </a:lnTo>
                  <a:lnTo>
                    <a:pt x="1038" y="531"/>
                  </a:lnTo>
                  <a:lnTo>
                    <a:pt x="1029" y="529"/>
                  </a:lnTo>
                  <a:lnTo>
                    <a:pt x="1013" y="528"/>
                  </a:lnTo>
                  <a:lnTo>
                    <a:pt x="991" y="526"/>
                  </a:lnTo>
                  <a:lnTo>
                    <a:pt x="976" y="526"/>
                  </a:lnTo>
                  <a:lnTo>
                    <a:pt x="958" y="528"/>
                  </a:lnTo>
                  <a:lnTo>
                    <a:pt x="940" y="533"/>
                  </a:lnTo>
                  <a:lnTo>
                    <a:pt x="920" y="537"/>
                  </a:lnTo>
                  <a:lnTo>
                    <a:pt x="901" y="544"/>
                  </a:lnTo>
                  <a:lnTo>
                    <a:pt x="884" y="549"/>
                  </a:lnTo>
                  <a:lnTo>
                    <a:pt x="869" y="555"/>
                  </a:lnTo>
                  <a:lnTo>
                    <a:pt x="857" y="560"/>
                  </a:lnTo>
                  <a:lnTo>
                    <a:pt x="849" y="563"/>
                  </a:lnTo>
                  <a:lnTo>
                    <a:pt x="847" y="565"/>
                  </a:lnTo>
                  <a:lnTo>
                    <a:pt x="845" y="557"/>
                  </a:lnTo>
                  <a:lnTo>
                    <a:pt x="842" y="539"/>
                  </a:lnTo>
                  <a:lnTo>
                    <a:pt x="835" y="518"/>
                  </a:lnTo>
                  <a:lnTo>
                    <a:pt x="824" y="502"/>
                  </a:lnTo>
                  <a:lnTo>
                    <a:pt x="811" y="499"/>
                  </a:lnTo>
                  <a:lnTo>
                    <a:pt x="796" y="510"/>
                  </a:lnTo>
                  <a:lnTo>
                    <a:pt x="786" y="529"/>
                  </a:lnTo>
                  <a:lnTo>
                    <a:pt x="779" y="552"/>
                  </a:lnTo>
                  <a:lnTo>
                    <a:pt x="775" y="569"/>
                  </a:lnTo>
                  <a:lnTo>
                    <a:pt x="774" y="577"/>
                  </a:lnTo>
                  <a:lnTo>
                    <a:pt x="772" y="577"/>
                  </a:lnTo>
                  <a:lnTo>
                    <a:pt x="765" y="576"/>
                  </a:lnTo>
                  <a:lnTo>
                    <a:pt x="754" y="576"/>
                  </a:lnTo>
                  <a:lnTo>
                    <a:pt x="741" y="574"/>
                  </a:lnTo>
                  <a:lnTo>
                    <a:pt x="725" y="574"/>
                  </a:lnTo>
                  <a:lnTo>
                    <a:pt x="707" y="574"/>
                  </a:lnTo>
                  <a:lnTo>
                    <a:pt x="688" y="574"/>
                  </a:lnTo>
                  <a:lnTo>
                    <a:pt x="667" y="576"/>
                  </a:lnTo>
                  <a:lnTo>
                    <a:pt x="647" y="577"/>
                  </a:lnTo>
                  <a:lnTo>
                    <a:pt x="626" y="579"/>
                  </a:lnTo>
                  <a:lnTo>
                    <a:pt x="603" y="584"/>
                  </a:lnTo>
                  <a:lnTo>
                    <a:pt x="576" y="590"/>
                  </a:lnTo>
                  <a:lnTo>
                    <a:pt x="545" y="597"/>
                  </a:lnTo>
                  <a:lnTo>
                    <a:pt x="515" y="605"/>
                  </a:lnTo>
                  <a:lnTo>
                    <a:pt x="486" y="611"/>
                  </a:lnTo>
                  <a:lnTo>
                    <a:pt x="460" y="619"/>
                  </a:lnTo>
                  <a:lnTo>
                    <a:pt x="437" y="627"/>
                  </a:lnTo>
                  <a:lnTo>
                    <a:pt x="419" y="632"/>
                  </a:lnTo>
                  <a:lnTo>
                    <a:pt x="408" y="635"/>
                  </a:lnTo>
                  <a:lnTo>
                    <a:pt x="405" y="637"/>
                  </a:lnTo>
                  <a:lnTo>
                    <a:pt x="409" y="629"/>
                  </a:lnTo>
                  <a:lnTo>
                    <a:pt x="413" y="616"/>
                  </a:lnTo>
                  <a:lnTo>
                    <a:pt x="417" y="598"/>
                  </a:lnTo>
                  <a:lnTo>
                    <a:pt x="416" y="582"/>
                  </a:lnTo>
                  <a:lnTo>
                    <a:pt x="409" y="573"/>
                  </a:lnTo>
                  <a:lnTo>
                    <a:pt x="408" y="573"/>
                  </a:lnTo>
                  <a:lnTo>
                    <a:pt x="405" y="571"/>
                  </a:lnTo>
                  <a:lnTo>
                    <a:pt x="402" y="569"/>
                  </a:lnTo>
                  <a:lnTo>
                    <a:pt x="399" y="568"/>
                  </a:lnTo>
                  <a:lnTo>
                    <a:pt x="395" y="566"/>
                  </a:lnTo>
                  <a:lnTo>
                    <a:pt x="412" y="571"/>
                  </a:lnTo>
                  <a:lnTo>
                    <a:pt x="2" y="648"/>
                  </a:lnTo>
                  <a:lnTo>
                    <a:pt x="0" y="646"/>
                  </a:lnTo>
                  <a:close/>
                </a:path>
              </a:pathLst>
            </a:custGeom>
            <a:solidFill>
              <a:srgbClr val="7F7F7F"/>
            </a:solidFill>
            <a:ln w="9525">
              <a:solidFill>
                <a:srgbClr val="777777"/>
              </a:solidFill>
              <a:round/>
              <a:headEnd/>
              <a:tailEnd/>
            </a:ln>
          </p:spPr>
          <p:txBody>
            <a:bodyPr/>
            <a:lstStyle/>
            <a:p>
              <a:endParaRPr lang="en-US"/>
            </a:p>
          </p:txBody>
        </p:sp>
        <p:sp>
          <p:nvSpPr>
            <p:cNvPr id="4805" name="Freeform 693"/>
            <p:cNvSpPr>
              <a:spLocks/>
            </p:cNvSpPr>
            <p:nvPr/>
          </p:nvSpPr>
          <p:spPr bwMode="auto">
            <a:xfrm>
              <a:off x="1238" y="1912"/>
              <a:ext cx="3493" cy="342"/>
            </a:xfrm>
            <a:custGeom>
              <a:avLst/>
              <a:gdLst>
                <a:gd name="T0" fmla="*/ 1603 w 3493"/>
                <a:gd name="T1" fmla="*/ 387 h 685"/>
                <a:gd name="T2" fmla="*/ 1613 w 3493"/>
                <a:gd name="T3" fmla="*/ 391 h 685"/>
                <a:gd name="T4" fmla="*/ 1624 w 3493"/>
                <a:gd name="T5" fmla="*/ 403 h 685"/>
                <a:gd name="T6" fmla="*/ 1617 w 3493"/>
                <a:gd name="T7" fmla="*/ 449 h 685"/>
                <a:gd name="T8" fmla="*/ 1627 w 3493"/>
                <a:gd name="T9" fmla="*/ 452 h 685"/>
                <a:gd name="T10" fmla="*/ 1694 w 3493"/>
                <a:gd name="T11" fmla="*/ 431 h 685"/>
                <a:gd name="T12" fmla="*/ 1783 w 3493"/>
                <a:gd name="T13" fmla="*/ 411 h 685"/>
                <a:gd name="T14" fmla="*/ 1854 w 3493"/>
                <a:gd name="T15" fmla="*/ 398 h 685"/>
                <a:gd name="T16" fmla="*/ 1914 w 3493"/>
                <a:gd name="T17" fmla="*/ 395 h 685"/>
                <a:gd name="T18" fmla="*/ 1961 w 3493"/>
                <a:gd name="T19" fmla="*/ 396 h 685"/>
                <a:gd name="T20" fmla="*/ 1981 w 3493"/>
                <a:gd name="T21" fmla="*/ 398 h 685"/>
                <a:gd name="T22" fmla="*/ 1993 w 3493"/>
                <a:gd name="T23" fmla="*/ 350 h 685"/>
                <a:gd name="T24" fmla="*/ 2031 w 3493"/>
                <a:gd name="T25" fmla="*/ 322 h 685"/>
                <a:gd name="T26" fmla="*/ 2052 w 3493"/>
                <a:gd name="T27" fmla="*/ 377 h 685"/>
                <a:gd name="T28" fmla="*/ 2064 w 3493"/>
                <a:gd name="T29" fmla="*/ 380 h 685"/>
                <a:gd name="T30" fmla="*/ 2108 w 3493"/>
                <a:gd name="T31" fmla="*/ 364 h 685"/>
                <a:gd name="T32" fmla="*/ 2165 w 3493"/>
                <a:gd name="T33" fmla="*/ 348 h 685"/>
                <a:gd name="T34" fmla="*/ 2220 w 3493"/>
                <a:gd name="T35" fmla="*/ 348 h 685"/>
                <a:gd name="T36" fmla="*/ 2249 w 3493"/>
                <a:gd name="T37" fmla="*/ 351 h 685"/>
                <a:gd name="T38" fmla="*/ 2246 w 3493"/>
                <a:gd name="T39" fmla="*/ 338 h 685"/>
                <a:gd name="T40" fmla="*/ 2252 w 3493"/>
                <a:gd name="T41" fmla="*/ 292 h 685"/>
                <a:gd name="T42" fmla="*/ 2260 w 3493"/>
                <a:gd name="T43" fmla="*/ 282 h 685"/>
                <a:gd name="T44" fmla="*/ 2291 w 3493"/>
                <a:gd name="T45" fmla="*/ 268 h 685"/>
                <a:gd name="T46" fmla="*/ 3487 w 3493"/>
                <a:gd name="T47" fmla="*/ 32 h 685"/>
                <a:gd name="T48" fmla="*/ 3430 w 3493"/>
                <a:gd name="T49" fmla="*/ 120 h 685"/>
                <a:gd name="T50" fmla="*/ 3355 w 3493"/>
                <a:gd name="T51" fmla="*/ 183 h 685"/>
                <a:gd name="T52" fmla="*/ 3317 w 3493"/>
                <a:gd name="T53" fmla="*/ 207 h 685"/>
                <a:gd name="T54" fmla="*/ 3288 w 3493"/>
                <a:gd name="T55" fmla="*/ 220 h 685"/>
                <a:gd name="T56" fmla="*/ 3214 w 3493"/>
                <a:gd name="T57" fmla="*/ 253 h 685"/>
                <a:gd name="T58" fmla="*/ 3115 w 3493"/>
                <a:gd name="T59" fmla="*/ 292 h 685"/>
                <a:gd name="T60" fmla="*/ 3013 w 3493"/>
                <a:gd name="T61" fmla="*/ 324 h 685"/>
                <a:gd name="T62" fmla="*/ 2925 w 3493"/>
                <a:gd name="T63" fmla="*/ 356 h 685"/>
                <a:gd name="T64" fmla="*/ 2844 w 3493"/>
                <a:gd name="T65" fmla="*/ 387 h 685"/>
                <a:gd name="T66" fmla="*/ 1448 w 3493"/>
                <a:gd name="T67" fmla="*/ 606 h 685"/>
                <a:gd name="T68" fmla="*/ 1000 w 3493"/>
                <a:gd name="T69" fmla="*/ 685 h 685"/>
                <a:gd name="T70" fmla="*/ 893 w 3493"/>
                <a:gd name="T71" fmla="*/ 683 h 685"/>
                <a:gd name="T72" fmla="*/ 755 w 3493"/>
                <a:gd name="T73" fmla="*/ 678 h 685"/>
                <a:gd name="T74" fmla="*/ 635 w 3493"/>
                <a:gd name="T75" fmla="*/ 669 h 685"/>
                <a:gd name="T76" fmla="*/ 460 w 3493"/>
                <a:gd name="T77" fmla="*/ 643 h 685"/>
                <a:gd name="T78" fmla="*/ 281 w 3493"/>
                <a:gd name="T79" fmla="*/ 613 h 685"/>
                <a:gd name="T80" fmla="*/ 200 w 3493"/>
                <a:gd name="T81" fmla="*/ 600 h 685"/>
                <a:gd name="T82" fmla="*/ 123 w 3493"/>
                <a:gd name="T83" fmla="*/ 587 h 685"/>
                <a:gd name="T84" fmla="*/ 63 w 3493"/>
                <a:gd name="T85" fmla="*/ 579 h 685"/>
                <a:gd name="T86" fmla="*/ 15 w 3493"/>
                <a:gd name="T87" fmla="*/ 571 h 685"/>
                <a:gd name="T88" fmla="*/ 64 w 3493"/>
                <a:gd name="T89" fmla="*/ 573 h 685"/>
                <a:gd name="T90" fmla="*/ 311 w 3493"/>
                <a:gd name="T91" fmla="*/ 585 h 685"/>
                <a:gd name="T92" fmla="*/ 569 w 3493"/>
                <a:gd name="T93" fmla="*/ 597 h 685"/>
                <a:gd name="T94" fmla="*/ 666 w 3493"/>
                <a:gd name="T95" fmla="*/ 597 h 685"/>
                <a:gd name="T96" fmla="*/ 763 w 3493"/>
                <a:gd name="T97" fmla="*/ 587 h 685"/>
                <a:gd name="T98" fmla="*/ 876 w 3493"/>
                <a:gd name="T99" fmla="*/ 581 h 685"/>
                <a:gd name="T100" fmla="*/ 929 w 3493"/>
                <a:gd name="T101" fmla="*/ 576 h 685"/>
                <a:gd name="T102" fmla="*/ 934 w 3493"/>
                <a:gd name="T103" fmla="*/ 592 h 685"/>
                <a:gd name="T104" fmla="*/ 956 w 3493"/>
                <a:gd name="T105" fmla="*/ 619 h 685"/>
                <a:gd name="T106" fmla="*/ 1004 w 3493"/>
                <a:gd name="T107" fmla="*/ 634 h 685"/>
                <a:gd name="T108" fmla="*/ 1067 w 3493"/>
                <a:gd name="T109" fmla="*/ 618 h 685"/>
                <a:gd name="T110" fmla="*/ 1105 w 3493"/>
                <a:gd name="T111" fmla="*/ 581 h 685"/>
                <a:gd name="T112" fmla="*/ 1123 w 3493"/>
                <a:gd name="T113" fmla="*/ 545 h 685"/>
                <a:gd name="T114" fmla="*/ 1206 w 3493"/>
                <a:gd name="T115" fmla="*/ 523 h 6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493"/>
                <a:gd name="T175" fmla="*/ 0 h 685"/>
                <a:gd name="T176" fmla="*/ 3493 w 3493"/>
                <a:gd name="T177" fmla="*/ 685 h 68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493" h="685">
                  <a:moveTo>
                    <a:pt x="1210" y="468"/>
                  </a:moveTo>
                  <a:lnTo>
                    <a:pt x="1620" y="391"/>
                  </a:lnTo>
                  <a:lnTo>
                    <a:pt x="1603" y="387"/>
                  </a:lnTo>
                  <a:lnTo>
                    <a:pt x="1607" y="388"/>
                  </a:lnTo>
                  <a:lnTo>
                    <a:pt x="1610" y="390"/>
                  </a:lnTo>
                  <a:lnTo>
                    <a:pt x="1613" y="391"/>
                  </a:lnTo>
                  <a:lnTo>
                    <a:pt x="1616" y="393"/>
                  </a:lnTo>
                  <a:lnTo>
                    <a:pt x="1617" y="393"/>
                  </a:lnTo>
                  <a:lnTo>
                    <a:pt x="1624" y="403"/>
                  </a:lnTo>
                  <a:lnTo>
                    <a:pt x="1625" y="419"/>
                  </a:lnTo>
                  <a:lnTo>
                    <a:pt x="1621" y="436"/>
                  </a:lnTo>
                  <a:lnTo>
                    <a:pt x="1617" y="449"/>
                  </a:lnTo>
                  <a:lnTo>
                    <a:pt x="1613" y="457"/>
                  </a:lnTo>
                  <a:lnTo>
                    <a:pt x="1616" y="456"/>
                  </a:lnTo>
                  <a:lnTo>
                    <a:pt x="1627" y="452"/>
                  </a:lnTo>
                  <a:lnTo>
                    <a:pt x="1645" y="448"/>
                  </a:lnTo>
                  <a:lnTo>
                    <a:pt x="1668" y="440"/>
                  </a:lnTo>
                  <a:lnTo>
                    <a:pt x="1694" y="431"/>
                  </a:lnTo>
                  <a:lnTo>
                    <a:pt x="1723" y="425"/>
                  </a:lnTo>
                  <a:lnTo>
                    <a:pt x="1753" y="417"/>
                  </a:lnTo>
                  <a:lnTo>
                    <a:pt x="1783" y="411"/>
                  </a:lnTo>
                  <a:lnTo>
                    <a:pt x="1810" y="404"/>
                  </a:lnTo>
                  <a:lnTo>
                    <a:pt x="1833" y="399"/>
                  </a:lnTo>
                  <a:lnTo>
                    <a:pt x="1854" y="398"/>
                  </a:lnTo>
                  <a:lnTo>
                    <a:pt x="1874" y="396"/>
                  </a:lnTo>
                  <a:lnTo>
                    <a:pt x="1895" y="395"/>
                  </a:lnTo>
                  <a:lnTo>
                    <a:pt x="1914" y="395"/>
                  </a:lnTo>
                  <a:lnTo>
                    <a:pt x="1932" y="395"/>
                  </a:lnTo>
                  <a:lnTo>
                    <a:pt x="1948" y="395"/>
                  </a:lnTo>
                  <a:lnTo>
                    <a:pt x="1961" y="396"/>
                  </a:lnTo>
                  <a:lnTo>
                    <a:pt x="1972" y="396"/>
                  </a:lnTo>
                  <a:lnTo>
                    <a:pt x="1979" y="398"/>
                  </a:lnTo>
                  <a:lnTo>
                    <a:pt x="1981" y="398"/>
                  </a:lnTo>
                  <a:lnTo>
                    <a:pt x="1982" y="390"/>
                  </a:lnTo>
                  <a:lnTo>
                    <a:pt x="1986" y="372"/>
                  </a:lnTo>
                  <a:lnTo>
                    <a:pt x="1993" y="350"/>
                  </a:lnTo>
                  <a:lnTo>
                    <a:pt x="2003" y="330"/>
                  </a:lnTo>
                  <a:lnTo>
                    <a:pt x="2018" y="319"/>
                  </a:lnTo>
                  <a:lnTo>
                    <a:pt x="2031" y="322"/>
                  </a:lnTo>
                  <a:lnTo>
                    <a:pt x="2042" y="338"/>
                  </a:lnTo>
                  <a:lnTo>
                    <a:pt x="2049" y="359"/>
                  </a:lnTo>
                  <a:lnTo>
                    <a:pt x="2052" y="377"/>
                  </a:lnTo>
                  <a:lnTo>
                    <a:pt x="2054" y="385"/>
                  </a:lnTo>
                  <a:lnTo>
                    <a:pt x="2056" y="383"/>
                  </a:lnTo>
                  <a:lnTo>
                    <a:pt x="2064" y="380"/>
                  </a:lnTo>
                  <a:lnTo>
                    <a:pt x="2076" y="375"/>
                  </a:lnTo>
                  <a:lnTo>
                    <a:pt x="2091" y="369"/>
                  </a:lnTo>
                  <a:lnTo>
                    <a:pt x="2108" y="364"/>
                  </a:lnTo>
                  <a:lnTo>
                    <a:pt x="2127" y="358"/>
                  </a:lnTo>
                  <a:lnTo>
                    <a:pt x="2147" y="353"/>
                  </a:lnTo>
                  <a:lnTo>
                    <a:pt x="2165" y="348"/>
                  </a:lnTo>
                  <a:lnTo>
                    <a:pt x="2183" y="347"/>
                  </a:lnTo>
                  <a:lnTo>
                    <a:pt x="2198" y="347"/>
                  </a:lnTo>
                  <a:lnTo>
                    <a:pt x="2220" y="348"/>
                  </a:lnTo>
                  <a:lnTo>
                    <a:pt x="2236" y="350"/>
                  </a:lnTo>
                  <a:lnTo>
                    <a:pt x="2245" y="351"/>
                  </a:lnTo>
                  <a:lnTo>
                    <a:pt x="2249" y="351"/>
                  </a:lnTo>
                  <a:lnTo>
                    <a:pt x="2251" y="353"/>
                  </a:lnTo>
                  <a:lnTo>
                    <a:pt x="2249" y="348"/>
                  </a:lnTo>
                  <a:lnTo>
                    <a:pt x="2246" y="338"/>
                  </a:lnTo>
                  <a:lnTo>
                    <a:pt x="2244" y="324"/>
                  </a:lnTo>
                  <a:lnTo>
                    <a:pt x="2245" y="310"/>
                  </a:lnTo>
                  <a:lnTo>
                    <a:pt x="2252" y="292"/>
                  </a:lnTo>
                  <a:lnTo>
                    <a:pt x="2254" y="289"/>
                  </a:lnTo>
                  <a:lnTo>
                    <a:pt x="2256" y="286"/>
                  </a:lnTo>
                  <a:lnTo>
                    <a:pt x="2260" y="282"/>
                  </a:lnTo>
                  <a:lnTo>
                    <a:pt x="2264" y="279"/>
                  </a:lnTo>
                  <a:lnTo>
                    <a:pt x="2269" y="278"/>
                  </a:lnTo>
                  <a:lnTo>
                    <a:pt x="2291" y="268"/>
                  </a:lnTo>
                  <a:lnTo>
                    <a:pt x="3105" y="120"/>
                  </a:lnTo>
                  <a:lnTo>
                    <a:pt x="3493" y="0"/>
                  </a:lnTo>
                  <a:lnTo>
                    <a:pt x="3487" y="32"/>
                  </a:lnTo>
                  <a:lnTo>
                    <a:pt x="3474" y="64"/>
                  </a:lnTo>
                  <a:lnTo>
                    <a:pt x="3454" y="93"/>
                  </a:lnTo>
                  <a:lnTo>
                    <a:pt x="3430" y="120"/>
                  </a:lnTo>
                  <a:lnTo>
                    <a:pt x="3404" y="144"/>
                  </a:lnTo>
                  <a:lnTo>
                    <a:pt x="3379" y="165"/>
                  </a:lnTo>
                  <a:lnTo>
                    <a:pt x="3355" y="183"/>
                  </a:lnTo>
                  <a:lnTo>
                    <a:pt x="3335" y="196"/>
                  </a:lnTo>
                  <a:lnTo>
                    <a:pt x="3322" y="204"/>
                  </a:lnTo>
                  <a:lnTo>
                    <a:pt x="3317" y="207"/>
                  </a:lnTo>
                  <a:lnTo>
                    <a:pt x="3314" y="207"/>
                  </a:lnTo>
                  <a:lnTo>
                    <a:pt x="3304" y="213"/>
                  </a:lnTo>
                  <a:lnTo>
                    <a:pt x="3288" y="220"/>
                  </a:lnTo>
                  <a:lnTo>
                    <a:pt x="3268" y="231"/>
                  </a:lnTo>
                  <a:lnTo>
                    <a:pt x="3243" y="242"/>
                  </a:lnTo>
                  <a:lnTo>
                    <a:pt x="3214" y="253"/>
                  </a:lnTo>
                  <a:lnTo>
                    <a:pt x="3183" y="266"/>
                  </a:lnTo>
                  <a:lnTo>
                    <a:pt x="3150" y="279"/>
                  </a:lnTo>
                  <a:lnTo>
                    <a:pt x="3115" y="292"/>
                  </a:lnTo>
                  <a:lnTo>
                    <a:pt x="3080" y="303"/>
                  </a:lnTo>
                  <a:lnTo>
                    <a:pt x="3045" y="314"/>
                  </a:lnTo>
                  <a:lnTo>
                    <a:pt x="3013" y="324"/>
                  </a:lnTo>
                  <a:lnTo>
                    <a:pt x="2982" y="335"/>
                  </a:lnTo>
                  <a:lnTo>
                    <a:pt x="2953" y="347"/>
                  </a:lnTo>
                  <a:lnTo>
                    <a:pt x="2925" y="356"/>
                  </a:lnTo>
                  <a:lnTo>
                    <a:pt x="2898" y="367"/>
                  </a:lnTo>
                  <a:lnTo>
                    <a:pt x="2871" y="375"/>
                  </a:lnTo>
                  <a:lnTo>
                    <a:pt x="2844" y="387"/>
                  </a:lnTo>
                  <a:lnTo>
                    <a:pt x="2818" y="395"/>
                  </a:lnTo>
                  <a:lnTo>
                    <a:pt x="2792" y="403"/>
                  </a:lnTo>
                  <a:lnTo>
                    <a:pt x="1448" y="606"/>
                  </a:lnTo>
                  <a:lnTo>
                    <a:pt x="1025" y="685"/>
                  </a:lnTo>
                  <a:lnTo>
                    <a:pt x="1019" y="685"/>
                  </a:lnTo>
                  <a:lnTo>
                    <a:pt x="1000" y="685"/>
                  </a:lnTo>
                  <a:lnTo>
                    <a:pt x="972" y="683"/>
                  </a:lnTo>
                  <a:lnTo>
                    <a:pt x="935" y="683"/>
                  </a:lnTo>
                  <a:lnTo>
                    <a:pt x="893" y="683"/>
                  </a:lnTo>
                  <a:lnTo>
                    <a:pt x="847" y="683"/>
                  </a:lnTo>
                  <a:lnTo>
                    <a:pt x="800" y="680"/>
                  </a:lnTo>
                  <a:lnTo>
                    <a:pt x="755" y="678"/>
                  </a:lnTo>
                  <a:lnTo>
                    <a:pt x="713" y="677"/>
                  </a:lnTo>
                  <a:lnTo>
                    <a:pt x="675" y="674"/>
                  </a:lnTo>
                  <a:lnTo>
                    <a:pt x="635" y="669"/>
                  </a:lnTo>
                  <a:lnTo>
                    <a:pt x="583" y="661"/>
                  </a:lnTo>
                  <a:lnTo>
                    <a:pt x="524" y="651"/>
                  </a:lnTo>
                  <a:lnTo>
                    <a:pt x="460" y="643"/>
                  </a:lnTo>
                  <a:lnTo>
                    <a:pt x="396" y="632"/>
                  </a:lnTo>
                  <a:lnTo>
                    <a:pt x="336" y="622"/>
                  </a:lnTo>
                  <a:lnTo>
                    <a:pt x="281" y="613"/>
                  </a:lnTo>
                  <a:lnTo>
                    <a:pt x="239" y="606"/>
                  </a:lnTo>
                  <a:lnTo>
                    <a:pt x="210" y="601"/>
                  </a:lnTo>
                  <a:lnTo>
                    <a:pt x="200" y="600"/>
                  </a:lnTo>
                  <a:lnTo>
                    <a:pt x="172" y="597"/>
                  </a:lnTo>
                  <a:lnTo>
                    <a:pt x="148" y="592"/>
                  </a:lnTo>
                  <a:lnTo>
                    <a:pt x="123" y="587"/>
                  </a:lnTo>
                  <a:lnTo>
                    <a:pt x="102" y="585"/>
                  </a:lnTo>
                  <a:lnTo>
                    <a:pt x="81" y="581"/>
                  </a:lnTo>
                  <a:lnTo>
                    <a:pt x="63" y="579"/>
                  </a:lnTo>
                  <a:lnTo>
                    <a:pt x="46" y="576"/>
                  </a:lnTo>
                  <a:lnTo>
                    <a:pt x="29" y="574"/>
                  </a:lnTo>
                  <a:lnTo>
                    <a:pt x="15" y="571"/>
                  </a:lnTo>
                  <a:lnTo>
                    <a:pt x="0" y="568"/>
                  </a:lnTo>
                  <a:lnTo>
                    <a:pt x="17" y="569"/>
                  </a:lnTo>
                  <a:lnTo>
                    <a:pt x="64" y="573"/>
                  </a:lnTo>
                  <a:lnTo>
                    <a:pt x="133" y="576"/>
                  </a:lnTo>
                  <a:lnTo>
                    <a:pt x="219" y="581"/>
                  </a:lnTo>
                  <a:lnTo>
                    <a:pt x="311" y="585"/>
                  </a:lnTo>
                  <a:lnTo>
                    <a:pt x="406" y="590"/>
                  </a:lnTo>
                  <a:lnTo>
                    <a:pt x="493" y="593"/>
                  </a:lnTo>
                  <a:lnTo>
                    <a:pt x="569" y="597"/>
                  </a:lnTo>
                  <a:lnTo>
                    <a:pt x="623" y="598"/>
                  </a:lnTo>
                  <a:lnTo>
                    <a:pt x="650" y="598"/>
                  </a:lnTo>
                  <a:lnTo>
                    <a:pt x="666" y="597"/>
                  </a:lnTo>
                  <a:lnTo>
                    <a:pt x="693" y="593"/>
                  </a:lnTo>
                  <a:lnTo>
                    <a:pt x="726" y="592"/>
                  </a:lnTo>
                  <a:lnTo>
                    <a:pt x="763" y="587"/>
                  </a:lnTo>
                  <a:lnTo>
                    <a:pt x="802" y="585"/>
                  </a:lnTo>
                  <a:lnTo>
                    <a:pt x="840" y="582"/>
                  </a:lnTo>
                  <a:lnTo>
                    <a:pt x="876" y="581"/>
                  </a:lnTo>
                  <a:lnTo>
                    <a:pt x="904" y="579"/>
                  </a:lnTo>
                  <a:lnTo>
                    <a:pt x="922" y="577"/>
                  </a:lnTo>
                  <a:lnTo>
                    <a:pt x="929" y="576"/>
                  </a:lnTo>
                  <a:lnTo>
                    <a:pt x="929" y="579"/>
                  </a:lnTo>
                  <a:lnTo>
                    <a:pt x="931" y="584"/>
                  </a:lnTo>
                  <a:lnTo>
                    <a:pt x="934" y="592"/>
                  </a:lnTo>
                  <a:lnTo>
                    <a:pt x="939" y="600"/>
                  </a:lnTo>
                  <a:lnTo>
                    <a:pt x="946" y="609"/>
                  </a:lnTo>
                  <a:lnTo>
                    <a:pt x="956" y="619"/>
                  </a:lnTo>
                  <a:lnTo>
                    <a:pt x="968" y="626"/>
                  </a:lnTo>
                  <a:lnTo>
                    <a:pt x="984" y="632"/>
                  </a:lnTo>
                  <a:lnTo>
                    <a:pt x="1004" y="634"/>
                  </a:lnTo>
                  <a:lnTo>
                    <a:pt x="1028" y="632"/>
                  </a:lnTo>
                  <a:lnTo>
                    <a:pt x="1048" y="626"/>
                  </a:lnTo>
                  <a:lnTo>
                    <a:pt x="1067" y="618"/>
                  </a:lnTo>
                  <a:lnTo>
                    <a:pt x="1082" y="606"/>
                  </a:lnTo>
                  <a:lnTo>
                    <a:pt x="1094" y="593"/>
                  </a:lnTo>
                  <a:lnTo>
                    <a:pt x="1105" y="581"/>
                  </a:lnTo>
                  <a:lnTo>
                    <a:pt x="1113" y="568"/>
                  </a:lnTo>
                  <a:lnTo>
                    <a:pt x="1119" y="555"/>
                  </a:lnTo>
                  <a:lnTo>
                    <a:pt x="1123" y="545"/>
                  </a:lnTo>
                  <a:lnTo>
                    <a:pt x="1126" y="539"/>
                  </a:lnTo>
                  <a:lnTo>
                    <a:pt x="1126" y="536"/>
                  </a:lnTo>
                  <a:lnTo>
                    <a:pt x="1206" y="523"/>
                  </a:lnTo>
                  <a:lnTo>
                    <a:pt x="1208" y="467"/>
                  </a:lnTo>
                  <a:lnTo>
                    <a:pt x="1210" y="468"/>
                  </a:lnTo>
                  <a:close/>
                </a:path>
              </a:pathLst>
            </a:custGeom>
            <a:solidFill>
              <a:srgbClr val="656565"/>
            </a:solidFill>
            <a:ln w="9525">
              <a:solidFill>
                <a:srgbClr val="777777"/>
              </a:solidFill>
              <a:round/>
              <a:headEnd/>
              <a:tailEnd/>
            </a:ln>
          </p:spPr>
          <p:txBody>
            <a:bodyPr/>
            <a:lstStyle/>
            <a:p>
              <a:endParaRPr lang="en-US"/>
            </a:p>
          </p:txBody>
        </p:sp>
        <p:sp>
          <p:nvSpPr>
            <p:cNvPr id="4806" name="Freeform 694"/>
            <p:cNvSpPr>
              <a:spLocks/>
            </p:cNvSpPr>
            <p:nvPr/>
          </p:nvSpPr>
          <p:spPr bwMode="auto">
            <a:xfrm>
              <a:off x="672" y="1728"/>
              <a:ext cx="4059" cy="526"/>
            </a:xfrm>
            <a:custGeom>
              <a:avLst/>
              <a:gdLst>
                <a:gd name="T0" fmla="*/ 1150 w 4059"/>
                <a:gd name="T1" fmla="*/ 1030 h 1054"/>
                <a:gd name="T2" fmla="*/ 962 w 4059"/>
                <a:gd name="T3" fmla="*/ 1001 h 1054"/>
                <a:gd name="T4" fmla="*/ 805 w 4059"/>
                <a:gd name="T5" fmla="*/ 975 h 1054"/>
                <a:gd name="T6" fmla="*/ 716 w 4059"/>
                <a:gd name="T7" fmla="*/ 962 h 1054"/>
                <a:gd name="T8" fmla="*/ 603 w 4059"/>
                <a:gd name="T9" fmla="*/ 943 h 1054"/>
                <a:gd name="T10" fmla="*/ 526 w 4059"/>
                <a:gd name="T11" fmla="*/ 930 h 1054"/>
                <a:gd name="T12" fmla="*/ 459 w 4059"/>
                <a:gd name="T13" fmla="*/ 918 h 1054"/>
                <a:gd name="T14" fmla="*/ 408 w 4059"/>
                <a:gd name="T15" fmla="*/ 911 h 1054"/>
                <a:gd name="T16" fmla="*/ 372 w 4059"/>
                <a:gd name="T17" fmla="*/ 906 h 1054"/>
                <a:gd name="T18" fmla="*/ 315 w 4059"/>
                <a:gd name="T19" fmla="*/ 893 h 1054"/>
                <a:gd name="T20" fmla="*/ 216 w 4059"/>
                <a:gd name="T21" fmla="*/ 860 h 1054"/>
                <a:gd name="T22" fmla="*/ 106 w 4059"/>
                <a:gd name="T23" fmla="*/ 810 h 1054"/>
                <a:gd name="T24" fmla="*/ 26 w 4059"/>
                <a:gd name="T25" fmla="*/ 768 h 1054"/>
                <a:gd name="T26" fmla="*/ 7 w 4059"/>
                <a:gd name="T27" fmla="*/ 756 h 1054"/>
                <a:gd name="T28" fmla="*/ 8 w 4059"/>
                <a:gd name="T29" fmla="*/ 722 h 1054"/>
                <a:gd name="T30" fmla="*/ 2 w 4059"/>
                <a:gd name="T31" fmla="*/ 669 h 1054"/>
                <a:gd name="T32" fmla="*/ 0 w 4059"/>
                <a:gd name="T33" fmla="*/ 656 h 1054"/>
                <a:gd name="T34" fmla="*/ 345 w 4059"/>
                <a:gd name="T35" fmla="*/ 597 h 1054"/>
                <a:gd name="T36" fmla="*/ 359 w 4059"/>
                <a:gd name="T37" fmla="*/ 603 h 1054"/>
                <a:gd name="T38" fmla="*/ 433 w 4059"/>
                <a:gd name="T39" fmla="*/ 595 h 1054"/>
                <a:gd name="T40" fmla="*/ 531 w 4059"/>
                <a:gd name="T41" fmla="*/ 584 h 1054"/>
                <a:gd name="T42" fmla="*/ 579 w 4059"/>
                <a:gd name="T43" fmla="*/ 578 h 1054"/>
                <a:gd name="T44" fmla="*/ 782 w 4059"/>
                <a:gd name="T45" fmla="*/ 534 h 1054"/>
                <a:gd name="T46" fmla="*/ 1004 w 4059"/>
                <a:gd name="T47" fmla="*/ 469 h 1054"/>
                <a:gd name="T48" fmla="*/ 1145 w 4059"/>
                <a:gd name="T49" fmla="*/ 422 h 1054"/>
                <a:gd name="T50" fmla="*/ 1578 w 4059"/>
                <a:gd name="T51" fmla="*/ 318 h 1054"/>
                <a:gd name="T52" fmla="*/ 3548 w 4059"/>
                <a:gd name="T53" fmla="*/ 4 h 1054"/>
                <a:gd name="T54" fmla="*/ 3602 w 4059"/>
                <a:gd name="T55" fmla="*/ 0 h 1054"/>
                <a:gd name="T56" fmla="*/ 3675 w 4059"/>
                <a:gd name="T57" fmla="*/ 5 h 1054"/>
                <a:gd name="T58" fmla="*/ 3739 w 4059"/>
                <a:gd name="T59" fmla="*/ 29 h 1054"/>
                <a:gd name="T60" fmla="*/ 3783 w 4059"/>
                <a:gd name="T61" fmla="*/ 58 h 1054"/>
                <a:gd name="T62" fmla="*/ 3809 w 4059"/>
                <a:gd name="T63" fmla="*/ 80 h 1054"/>
                <a:gd name="T64" fmla="*/ 3818 w 4059"/>
                <a:gd name="T65" fmla="*/ 89 h 1054"/>
                <a:gd name="T66" fmla="*/ 3877 w 4059"/>
                <a:gd name="T67" fmla="*/ 193 h 1054"/>
                <a:gd name="T68" fmla="*/ 3938 w 4059"/>
                <a:gd name="T69" fmla="*/ 218 h 1054"/>
                <a:gd name="T70" fmla="*/ 4020 w 4059"/>
                <a:gd name="T71" fmla="*/ 278 h 1054"/>
                <a:gd name="T72" fmla="*/ 4059 w 4059"/>
                <a:gd name="T73" fmla="*/ 371 h 1054"/>
                <a:gd name="T74" fmla="*/ 4020 w 4059"/>
                <a:gd name="T75" fmla="*/ 464 h 1054"/>
                <a:gd name="T76" fmla="*/ 3945 w 4059"/>
                <a:gd name="T77" fmla="*/ 536 h 1054"/>
                <a:gd name="T78" fmla="*/ 3888 w 4059"/>
                <a:gd name="T79" fmla="*/ 573 h 1054"/>
                <a:gd name="T80" fmla="*/ 3870 w 4059"/>
                <a:gd name="T81" fmla="*/ 582 h 1054"/>
                <a:gd name="T82" fmla="*/ 3809 w 4059"/>
                <a:gd name="T83" fmla="*/ 611 h 1054"/>
                <a:gd name="T84" fmla="*/ 3716 w 4059"/>
                <a:gd name="T85" fmla="*/ 648 h 1054"/>
                <a:gd name="T86" fmla="*/ 3611 w 4059"/>
                <a:gd name="T87" fmla="*/ 683 h 1054"/>
                <a:gd name="T88" fmla="*/ 3519 w 4059"/>
                <a:gd name="T89" fmla="*/ 716 h 1054"/>
                <a:gd name="T90" fmla="*/ 3437 w 4059"/>
                <a:gd name="T91" fmla="*/ 744 h 1054"/>
                <a:gd name="T92" fmla="*/ 3358 w 4059"/>
                <a:gd name="T93" fmla="*/ 772 h 1054"/>
                <a:gd name="T94" fmla="*/ 1585 w 4059"/>
                <a:gd name="T95" fmla="*/ 1054 h 1054"/>
                <a:gd name="T96" fmla="*/ 1501 w 4059"/>
                <a:gd name="T97" fmla="*/ 1052 h 1054"/>
                <a:gd name="T98" fmla="*/ 1367 w 4059"/>
                <a:gd name="T99" fmla="*/ 1049 h 1054"/>
                <a:gd name="T100" fmla="*/ 1242 w 4059"/>
                <a:gd name="T101" fmla="*/ 1043 h 10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59"/>
                <a:gd name="T154" fmla="*/ 0 h 1054"/>
                <a:gd name="T155" fmla="*/ 4059 w 4059"/>
                <a:gd name="T156" fmla="*/ 1054 h 105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59" h="1054">
                  <a:moveTo>
                    <a:pt x="1242" y="1043"/>
                  </a:moveTo>
                  <a:lnTo>
                    <a:pt x="1202" y="1038"/>
                  </a:lnTo>
                  <a:lnTo>
                    <a:pt x="1150" y="1030"/>
                  </a:lnTo>
                  <a:lnTo>
                    <a:pt x="1091" y="1020"/>
                  </a:lnTo>
                  <a:lnTo>
                    <a:pt x="1027" y="1012"/>
                  </a:lnTo>
                  <a:lnTo>
                    <a:pt x="962" y="1001"/>
                  </a:lnTo>
                  <a:lnTo>
                    <a:pt x="902" y="991"/>
                  </a:lnTo>
                  <a:lnTo>
                    <a:pt x="847" y="982"/>
                  </a:lnTo>
                  <a:lnTo>
                    <a:pt x="805" y="975"/>
                  </a:lnTo>
                  <a:lnTo>
                    <a:pt x="776" y="970"/>
                  </a:lnTo>
                  <a:lnTo>
                    <a:pt x="766" y="969"/>
                  </a:lnTo>
                  <a:lnTo>
                    <a:pt x="716" y="962"/>
                  </a:lnTo>
                  <a:lnTo>
                    <a:pt x="673" y="954"/>
                  </a:lnTo>
                  <a:lnTo>
                    <a:pt x="635" y="950"/>
                  </a:lnTo>
                  <a:lnTo>
                    <a:pt x="603" y="943"/>
                  </a:lnTo>
                  <a:lnTo>
                    <a:pt x="574" y="938"/>
                  </a:lnTo>
                  <a:lnTo>
                    <a:pt x="549" y="935"/>
                  </a:lnTo>
                  <a:lnTo>
                    <a:pt x="526" y="930"/>
                  </a:lnTo>
                  <a:lnTo>
                    <a:pt x="503" y="927"/>
                  </a:lnTo>
                  <a:lnTo>
                    <a:pt x="481" y="924"/>
                  </a:lnTo>
                  <a:lnTo>
                    <a:pt x="459" y="918"/>
                  </a:lnTo>
                  <a:lnTo>
                    <a:pt x="438" y="914"/>
                  </a:lnTo>
                  <a:lnTo>
                    <a:pt x="421" y="911"/>
                  </a:lnTo>
                  <a:lnTo>
                    <a:pt x="408" y="911"/>
                  </a:lnTo>
                  <a:lnTo>
                    <a:pt x="396" y="910"/>
                  </a:lnTo>
                  <a:lnTo>
                    <a:pt x="384" y="908"/>
                  </a:lnTo>
                  <a:lnTo>
                    <a:pt x="372" y="906"/>
                  </a:lnTo>
                  <a:lnTo>
                    <a:pt x="356" y="905"/>
                  </a:lnTo>
                  <a:lnTo>
                    <a:pt x="338" y="900"/>
                  </a:lnTo>
                  <a:lnTo>
                    <a:pt x="315" y="893"/>
                  </a:lnTo>
                  <a:lnTo>
                    <a:pt x="287" y="885"/>
                  </a:lnTo>
                  <a:lnTo>
                    <a:pt x="252" y="874"/>
                  </a:lnTo>
                  <a:lnTo>
                    <a:pt x="216" y="860"/>
                  </a:lnTo>
                  <a:lnTo>
                    <a:pt x="179" y="845"/>
                  </a:lnTo>
                  <a:lnTo>
                    <a:pt x="141" y="828"/>
                  </a:lnTo>
                  <a:lnTo>
                    <a:pt x="106" y="810"/>
                  </a:lnTo>
                  <a:lnTo>
                    <a:pt x="74" y="796"/>
                  </a:lnTo>
                  <a:lnTo>
                    <a:pt x="46" y="780"/>
                  </a:lnTo>
                  <a:lnTo>
                    <a:pt x="26" y="768"/>
                  </a:lnTo>
                  <a:lnTo>
                    <a:pt x="11" y="760"/>
                  </a:lnTo>
                  <a:lnTo>
                    <a:pt x="6" y="757"/>
                  </a:lnTo>
                  <a:lnTo>
                    <a:pt x="7" y="756"/>
                  </a:lnTo>
                  <a:lnTo>
                    <a:pt x="8" y="749"/>
                  </a:lnTo>
                  <a:lnTo>
                    <a:pt x="8" y="738"/>
                  </a:lnTo>
                  <a:lnTo>
                    <a:pt x="8" y="722"/>
                  </a:lnTo>
                  <a:lnTo>
                    <a:pt x="6" y="703"/>
                  </a:lnTo>
                  <a:lnTo>
                    <a:pt x="4" y="683"/>
                  </a:lnTo>
                  <a:lnTo>
                    <a:pt x="2" y="669"/>
                  </a:lnTo>
                  <a:lnTo>
                    <a:pt x="1" y="661"/>
                  </a:lnTo>
                  <a:lnTo>
                    <a:pt x="0" y="658"/>
                  </a:lnTo>
                  <a:lnTo>
                    <a:pt x="0" y="656"/>
                  </a:lnTo>
                  <a:lnTo>
                    <a:pt x="343" y="590"/>
                  </a:lnTo>
                  <a:lnTo>
                    <a:pt x="344" y="595"/>
                  </a:lnTo>
                  <a:lnTo>
                    <a:pt x="345" y="597"/>
                  </a:lnTo>
                  <a:lnTo>
                    <a:pt x="348" y="602"/>
                  </a:lnTo>
                  <a:lnTo>
                    <a:pt x="351" y="603"/>
                  </a:lnTo>
                  <a:lnTo>
                    <a:pt x="359" y="603"/>
                  </a:lnTo>
                  <a:lnTo>
                    <a:pt x="377" y="602"/>
                  </a:lnTo>
                  <a:lnTo>
                    <a:pt x="403" y="600"/>
                  </a:lnTo>
                  <a:lnTo>
                    <a:pt x="433" y="595"/>
                  </a:lnTo>
                  <a:lnTo>
                    <a:pt x="467" y="592"/>
                  </a:lnTo>
                  <a:lnTo>
                    <a:pt x="500" y="589"/>
                  </a:lnTo>
                  <a:lnTo>
                    <a:pt x="531" y="584"/>
                  </a:lnTo>
                  <a:lnTo>
                    <a:pt x="556" y="582"/>
                  </a:lnTo>
                  <a:lnTo>
                    <a:pt x="573" y="579"/>
                  </a:lnTo>
                  <a:lnTo>
                    <a:pt x="579" y="578"/>
                  </a:lnTo>
                  <a:lnTo>
                    <a:pt x="638" y="570"/>
                  </a:lnTo>
                  <a:lnTo>
                    <a:pt x="708" y="554"/>
                  </a:lnTo>
                  <a:lnTo>
                    <a:pt x="782" y="534"/>
                  </a:lnTo>
                  <a:lnTo>
                    <a:pt x="858" y="513"/>
                  </a:lnTo>
                  <a:lnTo>
                    <a:pt x="935" y="491"/>
                  </a:lnTo>
                  <a:lnTo>
                    <a:pt x="1004" y="469"/>
                  </a:lnTo>
                  <a:lnTo>
                    <a:pt x="1065" y="448"/>
                  </a:lnTo>
                  <a:lnTo>
                    <a:pt x="1114" y="433"/>
                  </a:lnTo>
                  <a:lnTo>
                    <a:pt x="1145" y="422"/>
                  </a:lnTo>
                  <a:lnTo>
                    <a:pt x="1157" y="417"/>
                  </a:lnTo>
                  <a:lnTo>
                    <a:pt x="1632" y="329"/>
                  </a:lnTo>
                  <a:lnTo>
                    <a:pt x="1578" y="318"/>
                  </a:lnTo>
                  <a:lnTo>
                    <a:pt x="3535" y="7"/>
                  </a:lnTo>
                  <a:lnTo>
                    <a:pt x="3539" y="5"/>
                  </a:lnTo>
                  <a:lnTo>
                    <a:pt x="3548" y="4"/>
                  </a:lnTo>
                  <a:lnTo>
                    <a:pt x="3563" y="4"/>
                  </a:lnTo>
                  <a:lnTo>
                    <a:pt x="3580" y="2"/>
                  </a:lnTo>
                  <a:lnTo>
                    <a:pt x="3602" y="0"/>
                  </a:lnTo>
                  <a:lnTo>
                    <a:pt x="3626" y="0"/>
                  </a:lnTo>
                  <a:lnTo>
                    <a:pt x="3650" y="2"/>
                  </a:lnTo>
                  <a:lnTo>
                    <a:pt x="3675" y="5"/>
                  </a:lnTo>
                  <a:lnTo>
                    <a:pt x="3698" y="10"/>
                  </a:lnTo>
                  <a:lnTo>
                    <a:pt x="3720" y="18"/>
                  </a:lnTo>
                  <a:lnTo>
                    <a:pt x="3739" y="29"/>
                  </a:lnTo>
                  <a:lnTo>
                    <a:pt x="3756" y="39"/>
                  </a:lnTo>
                  <a:lnTo>
                    <a:pt x="3770" y="48"/>
                  </a:lnTo>
                  <a:lnTo>
                    <a:pt x="3783" y="58"/>
                  </a:lnTo>
                  <a:lnTo>
                    <a:pt x="3793" y="66"/>
                  </a:lnTo>
                  <a:lnTo>
                    <a:pt x="3802" y="74"/>
                  </a:lnTo>
                  <a:lnTo>
                    <a:pt x="3809" y="80"/>
                  </a:lnTo>
                  <a:lnTo>
                    <a:pt x="3814" y="85"/>
                  </a:lnTo>
                  <a:lnTo>
                    <a:pt x="3817" y="87"/>
                  </a:lnTo>
                  <a:lnTo>
                    <a:pt x="3818" y="89"/>
                  </a:lnTo>
                  <a:lnTo>
                    <a:pt x="3833" y="119"/>
                  </a:lnTo>
                  <a:lnTo>
                    <a:pt x="3871" y="191"/>
                  </a:lnTo>
                  <a:lnTo>
                    <a:pt x="3877" y="193"/>
                  </a:lnTo>
                  <a:lnTo>
                    <a:pt x="3891" y="198"/>
                  </a:lnTo>
                  <a:lnTo>
                    <a:pt x="3913" y="206"/>
                  </a:lnTo>
                  <a:lnTo>
                    <a:pt x="3938" y="218"/>
                  </a:lnTo>
                  <a:lnTo>
                    <a:pt x="3966" y="234"/>
                  </a:lnTo>
                  <a:lnTo>
                    <a:pt x="3994" y="254"/>
                  </a:lnTo>
                  <a:lnTo>
                    <a:pt x="4020" y="278"/>
                  </a:lnTo>
                  <a:lnTo>
                    <a:pt x="4041" y="305"/>
                  </a:lnTo>
                  <a:lnTo>
                    <a:pt x="4054" y="335"/>
                  </a:lnTo>
                  <a:lnTo>
                    <a:pt x="4059" y="371"/>
                  </a:lnTo>
                  <a:lnTo>
                    <a:pt x="4053" y="403"/>
                  </a:lnTo>
                  <a:lnTo>
                    <a:pt x="4040" y="435"/>
                  </a:lnTo>
                  <a:lnTo>
                    <a:pt x="4020" y="464"/>
                  </a:lnTo>
                  <a:lnTo>
                    <a:pt x="3996" y="491"/>
                  </a:lnTo>
                  <a:lnTo>
                    <a:pt x="3970" y="515"/>
                  </a:lnTo>
                  <a:lnTo>
                    <a:pt x="3945" y="536"/>
                  </a:lnTo>
                  <a:lnTo>
                    <a:pt x="3921" y="552"/>
                  </a:lnTo>
                  <a:lnTo>
                    <a:pt x="3901" y="565"/>
                  </a:lnTo>
                  <a:lnTo>
                    <a:pt x="3888" y="573"/>
                  </a:lnTo>
                  <a:lnTo>
                    <a:pt x="3883" y="576"/>
                  </a:lnTo>
                  <a:lnTo>
                    <a:pt x="3880" y="576"/>
                  </a:lnTo>
                  <a:lnTo>
                    <a:pt x="3870" y="582"/>
                  </a:lnTo>
                  <a:lnTo>
                    <a:pt x="3854" y="589"/>
                  </a:lnTo>
                  <a:lnTo>
                    <a:pt x="3834" y="600"/>
                  </a:lnTo>
                  <a:lnTo>
                    <a:pt x="3809" y="611"/>
                  </a:lnTo>
                  <a:lnTo>
                    <a:pt x="3780" y="622"/>
                  </a:lnTo>
                  <a:lnTo>
                    <a:pt x="3749" y="635"/>
                  </a:lnTo>
                  <a:lnTo>
                    <a:pt x="3716" y="648"/>
                  </a:lnTo>
                  <a:lnTo>
                    <a:pt x="3681" y="661"/>
                  </a:lnTo>
                  <a:lnTo>
                    <a:pt x="3646" y="672"/>
                  </a:lnTo>
                  <a:lnTo>
                    <a:pt x="3611" y="683"/>
                  </a:lnTo>
                  <a:lnTo>
                    <a:pt x="3579" y="693"/>
                  </a:lnTo>
                  <a:lnTo>
                    <a:pt x="3548" y="704"/>
                  </a:lnTo>
                  <a:lnTo>
                    <a:pt x="3519" y="716"/>
                  </a:lnTo>
                  <a:lnTo>
                    <a:pt x="3491" y="725"/>
                  </a:lnTo>
                  <a:lnTo>
                    <a:pt x="3464" y="736"/>
                  </a:lnTo>
                  <a:lnTo>
                    <a:pt x="3437" y="744"/>
                  </a:lnTo>
                  <a:lnTo>
                    <a:pt x="3410" y="756"/>
                  </a:lnTo>
                  <a:lnTo>
                    <a:pt x="3384" y="764"/>
                  </a:lnTo>
                  <a:lnTo>
                    <a:pt x="3358" y="772"/>
                  </a:lnTo>
                  <a:lnTo>
                    <a:pt x="2014" y="975"/>
                  </a:lnTo>
                  <a:lnTo>
                    <a:pt x="1591" y="1054"/>
                  </a:lnTo>
                  <a:lnTo>
                    <a:pt x="1585" y="1054"/>
                  </a:lnTo>
                  <a:lnTo>
                    <a:pt x="1566" y="1054"/>
                  </a:lnTo>
                  <a:lnTo>
                    <a:pt x="1538" y="1052"/>
                  </a:lnTo>
                  <a:lnTo>
                    <a:pt x="1501" y="1052"/>
                  </a:lnTo>
                  <a:lnTo>
                    <a:pt x="1459" y="1052"/>
                  </a:lnTo>
                  <a:lnTo>
                    <a:pt x="1414" y="1052"/>
                  </a:lnTo>
                  <a:lnTo>
                    <a:pt x="1367" y="1049"/>
                  </a:lnTo>
                  <a:lnTo>
                    <a:pt x="1322" y="1047"/>
                  </a:lnTo>
                  <a:lnTo>
                    <a:pt x="1280" y="1046"/>
                  </a:lnTo>
                  <a:lnTo>
                    <a:pt x="1242" y="1043"/>
                  </a:lnTo>
                  <a:close/>
                </a:path>
              </a:pathLst>
            </a:custGeom>
            <a:solidFill>
              <a:srgbClr val="7F7F7F"/>
            </a:solidFill>
            <a:ln w="9525">
              <a:solidFill>
                <a:srgbClr val="777777"/>
              </a:solidFill>
              <a:round/>
              <a:headEnd/>
              <a:tailEnd/>
            </a:ln>
          </p:spPr>
          <p:txBody>
            <a:bodyPr/>
            <a:lstStyle/>
            <a:p>
              <a:endParaRPr lang="en-US"/>
            </a:p>
          </p:txBody>
        </p:sp>
        <p:sp>
          <p:nvSpPr>
            <p:cNvPr id="4807" name="Freeform 695"/>
            <p:cNvSpPr>
              <a:spLocks/>
            </p:cNvSpPr>
            <p:nvPr/>
          </p:nvSpPr>
          <p:spPr bwMode="auto">
            <a:xfrm>
              <a:off x="672" y="1728"/>
              <a:ext cx="4059" cy="521"/>
            </a:xfrm>
            <a:custGeom>
              <a:avLst/>
              <a:gdLst>
                <a:gd name="T0" fmla="*/ 1578 w 4059"/>
                <a:gd name="T1" fmla="*/ 318 h 1043"/>
                <a:gd name="T2" fmla="*/ 3548 w 4059"/>
                <a:gd name="T3" fmla="*/ 4 h 1043"/>
                <a:gd name="T4" fmla="*/ 3602 w 4059"/>
                <a:gd name="T5" fmla="*/ 0 h 1043"/>
                <a:gd name="T6" fmla="*/ 3675 w 4059"/>
                <a:gd name="T7" fmla="*/ 5 h 1043"/>
                <a:gd name="T8" fmla="*/ 3739 w 4059"/>
                <a:gd name="T9" fmla="*/ 29 h 1043"/>
                <a:gd name="T10" fmla="*/ 3783 w 4059"/>
                <a:gd name="T11" fmla="*/ 58 h 1043"/>
                <a:gd name="T12" fmla="*/ 3809 w 4059"/>
                <a:gd name="T13" fmla="*/ 80 h 1043"/>
                <a:gd name="T14" fmla="*/ 3818 w 4059"/>
                <a:gd name="T15" fmla="*/ 89 h 1043"/>
                <a:gd name="T16" fmla="*/ 3877 w 4059"/>
                <a:gd name="T17" fmla="*/ 193 h 1043"/>
                <a:gd name="T18" fmla="*/ 3938 w 4059"/>
                <a:gd name="T19" fmla="*/ 218 h 1043"/>
                <a:gd name="T20" fmla="*/ 4020 w 4059"/>
                <a:gd name="T21" fmla="*/ 278 h 1043"/>
                <a:gd name="T22" fmla="*/ 4059 w 4059"/>
                <a:gd name="T23" fmla="*/ 371 h 1043"/>
                <a:gd name="T24" fmla="*/ 4020 w 4059"/>
                <a:gd name="T25" fmla="*/ 461 h 1043"/>
                <a:gd name="T26" fmla="*/ 3944 w 4059"/>
                <a:gd name="T27" fmla="*/ 531 h 1043"/>
                <a:gd name="T28" fmla="*/ 3887 w 4059"/>
                <a:gd name="T29" fmla="*/ 565 h 1043"/>
                <a:gd name="T30" fmla="*/ 3869 w 4059"/>
                <a:gd name="T31" fmla="*/ 574 h 1043"/>
                <a:gd name="T32" fmla="*/ 3809 w 4059"/>
                <a:gd name="T33" fmla="*/ 602 h 1043"/>
                <a:gd name="T34" fmla="*/ 3716 w 4059"/>
                <a:gd name="T35" fmla="*/ 639 h 1043"/>
                <a:gd name="T36" fmla="*/ 3611 w 4059"/>
                <a:gd name="T37" fmla="*/ 672 h 1043"/>
                <a:gd name="T38" fmla="*/ 3519 w 4059"/>
                <a:gd name="T39" fmla="*/ 703 h 1043"/>
                <a:gd name="T40" fmla="*/ 3436 w 4059"/>
                <a:gd name="T41" fmla="*/ 733 h 1043"/>
                <a:gd name="T42" fmla="*/ 3357 w 4059"/>
                <a:gd name="T43" fmla="*/ 760 h 1043"/>
                <a:gd name="T44" fmla="*/ 1584 w 4059"/>
                <a:gd name="T45" fmla="*/ 1043 h 1043"/>
                <a:gd name="T46" fmla="*/ 1501 w 4059"/>
                <a:gd name="T47" fmla="*/ 1041 h 1043"/>
                <a:gd name="T48" fmla="*/ 1367 w 4059"/>
                <a:gd name="T49" fmla="*/ 1039 h 1043"/>
                <a:gd name="T50" fmla="*/ 1242 w 4059"/>
                <a:gd name="T51" fmla="*/ 1031 h 1043"/>
                <a:gd name="T52" fmla="*/ 1091 w 4059"/>
                <a:gd name="T53" fmla="*/ 1012 h 1043"/>
                <a:gd name="T54" fmla="*/ 903 w 4059"/>
                <a:gd name="T55" fmla="*/ 983 h 1043"/>
                <a:gd name="T56" fmla="*/ 778 w 4059"/>
                <a:gd name="T57" fmla="*/ 962 h 1043"/>
                <a:gd name="T58" fmla="*/ 673 w 4059"/>
                <a:gd name="T59" fmla="*/ 948 h 1043"/>
                <a:gd name="T60" fmla="*/ 575 w 4059"/>
                <a:gd name="T61" fmla="*/ 932 h 1043"/>
                <a:gd name="T62" fmla="*/ 503 w 4059"/>
                <a:gd name="T63" fmla="*/ 921 h 1043"/>
                <a:gd name="T64" fmla="*/ 438 w 4059"/>
                <a:gd name="T65" fmla="*/ 910 h 1043"/>
                <a:gd name="T66" fmla="*/ 396 w 4059"/>
                <a:gd name="T67" fmla="*/ 905 h 1043"/>
                <a:gd name="T68" fmla="*/ 356 w 4059"/>
                <a:gd name="T69" fmla="*/ 898 h 1043"/>
                <a:gd name="T70" fmla="*/ 285 w 4059"/>
                <a:gd name="T71" fmla="*/ 882 h 1043"/>
                <a:gd name="T72" fmla="*/ 178 w 4059"/>
                <a:gd name="T73" fmla="*/ 841 h 1043"/>
                <a:gd name="T74" fmla="*/ 74 w 4059"/>
                <a:gd name="T75" fmla="*/ 792 h 1043"/>
                <a:gd name="T76" fmla="*/ 11 w 4059"/>
                <a:gd name="T77" fmla="*/ 759 h 1043"/>
                <a:gd name="T78" fmla="*/ 8 w 4059"/>
                <a:gd name="T79" fmla="*/ 749 h 1043"/>
                <a:gd name="T80" fmla="*/ 6 w 4059"/>
                <a:gd name="T81" fmla="*/ 703 h 1043"/>
                <a:gd name="T82" fmla="*/ 1 w 4059"/>
                <a:gd name="T83" fmla="*/ 661 h 1043"/>
                <a:gd name="T84" fmla="*/ 343 w 4059"/>
                <a:gd name="T85" fmla="*/ 590 h 1043"/>
                <a:gd name="T86" fmla="*/ 348 w 4059"/>
                <a:gd name="T87" fmla="*/ 602 h 1043"/>
                <a:gd name="T88" fmla="*/ 377 w 4059"/>
                <a:gd name="T89" fmla="*/ 602 h 1043"/>
                <a:gd name="T90" fmla="*/ 467 w 4059"/>
                <a:gd name="T91" fmla="*/ 592 h 1043"/>
                <a:gd name="T92" fmla="*/ 556 w 4059"/>
                <a:gd name="T93" fmla="*/ 582 h 1043"/>
                <a:gd name="T94" fmla="*/ 638 w 4059"/>
                <a:gd name="T95" fmla="*/ 570 h 1043"/>
                <a:gd name="T96" fmla="*/ 858 w 4059"/>
                <a:gd name="T97" fmla="*/ 513 h 1043"/>
                <a:gd name="T98" fmla="*/ 1065 w 4059"/>
                <a:gd name="T99" fmla="*/ 448 h 1043"/>
                <a:gd name="T100" fmla="*/ 1157 w 4059"/>
                <a:gd name="T101" fmla="*/ 417 h 104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59"/>
                <a:gd name="T154" fmla="*/ 0 h 1043"/>
                <a:gd name="T155" fmla="*/ 4059 w 4059"/>
                <a:gd name="T156" fmla="*/ 1043 h 104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59" h="1043">
                  <a:moveTo>
                    <a:pt x="1157" y="417"/>
                  </a:moveTo>
                  <a:lnTo>
                    <a:pt x="1632" y="329"/>
                  </a:lnTo>
                  <a:lnTo>
                    <a:pt x="1578" y="318"/>
                  </a:lnTo>
                  <a:lnTo>
                    <a:pt x="3535" y="7"/>
                  </a:lnTo>
                  <a:lnTo>
                    <a:pt x="3539" y="5"/>
                  </a:lnTo>
                  <a:lnTo>
                    <a:pt x="3548" y="4"/>
                  </a:lnTo>
                  <a:lnTo>
                    <a:pt x="3563" y="4"/>
                  </a:lnTo>
                  <a:lnTo>
                    <a:pt x="3580" y="2"/>
                  </a:lnTo>
                  <a:lnTo>
                    <a:pt x="3602" y="0"/>
                  </a:lnTo>
                  <a:lnTo>
                    <a:pt x="3626" y="0"/>
                  </a:lnTo>
                  <a:lnTo>
                    <a:pt x="3650" y="2"/>
                  </a:lnTo>
                  <a:lnTo>
                    <a:pt x="3675" y="5"/>
                  </a:lnTo>
                  <a:lnTo>
                    <a:pt x="3698" y="10"/>
                  </a:lnTo>
                  <a:lnTo>
                    <a:pt x="3720" y="18"/>
                  </a:lnTo>
                  <a:lnTo>
                    <a:pt x="3739" y="29"/>
                  </a:lnTo>
                  <a:lnTo>
                    <a:pt x="3756" y="39"/>
                  </a:lnTo>
                  <a:lnTo>
                    <a:pt x="3770" y="48"/>
                  </a:lnTo>
                  <a:lnTo>
                    <a:pt x="3783" y="58"/>
                  </a:lnTo>
                  <a:lnTo>
                    <a:pt x="3793" y="66"/>
                  </a:lnTo>
                  <a:lnTo>
                    <a:pt x="3802" y="74"/>
                  </a:lnTo>
                  <a:lnTo>
                    <a:pt x="3809" y="80"/>
                  </a:lnTo>
                  <a:lnTo>
                    <a:pt x="3814" y="85"/>
                  </a:lnTo>
                  <a:lnTo>
                    <a:pt x="3817" y="87"/>
                  </a:lnTo>
                  <a:lnTo>
                    <a:pt x="3818" y="89"/>
                  </a:lnTo>
                  <a:lnTo>
                    <a:pt x="3833" y="119"/>
                  </a:lnTo>
                  <a:lnTo>
                    <a:pt x="3871" y="191"/>
                  </a:lnTo>
                  <a:lnTo>
                    <a:pt x="3877" y="193"/>
                  </a:lnTo>
                  <a:lnTo>
                    <a:pt x="3891" y="198"/>
                  </a:lnTo>
                  <a:lnTo>
                    <a:pt x="3913" y="206"/>
                  </a:lnTo>
                  <a:lnTo>
                    <a:pt x="3938" y="218"/>
                  </a:lnTo>
                  <a:lnTo>
                    <a:pt x="3966" y="234"/>
                  </a:lnTo>
                  <a:lnTo>
                    <a:pt x="3994" y="254"/>
                  </a:lnTo>
                  <a:lnTo>
                    <a:pt x="4020" y="278"/>
                  </a:lnTo>
                  <a:lnTo>
                    <a:pt x="4041" y="305"/>
                  </a:lnTo>
                  <a:lnTo>
                    <a:pt x="4054" y="335"/>
                  </a:lnTo>
                  <a:lnTo>
                    <a:pt x="4059" y="371"/>
                  </a:lnTo>
                  <a:lnTo>
                    <a:pt x="4053" y="403"/>
                  </a:lnTo>
                  <a:lnTo>
                    <a:pt x="4040" y="433"/>
                  </a:lnTo>
                  <a:lnTo>
                    <a:pt x="4020" y="461"/>
                  </a:lnTo>
                  <a:lnTo>
                    <a:pt x="3996" y="486"/>
                  </a:lnTo>
                  <a:lnTo>
                    <a:pt x="3969" y="510"/>
                  </a:lnTo>
                  <a:lnTo>
                    <a:pt x="3944" y="531"/>
                  </a:lnTo>
                  <a:lnTo>
                    <a:pt x="3920" y="546"/>
                  </a:lnTo>
                  <a:lnTo>
                    <a:pt x="3901" y="557"/>
                  </a:lnTo>
                  <a:lnTo>
                    <a:pt x="3887" y="565"/>
                  </a:lnTo>
                  <a:lnTo>
                    <a:pt x="3882" y="568"/>
                  </a:lnTo>
                  <a:lnTo>
                    <a:pt x="3879" y="570"/>
                  </a:lnTo>
                  <a:lnTo>
                    <a:pt x="3869" y="574"/>
                  </a:lnTo>
                  <a:lnTo>
                    <a:pt x="3853" y="582"/>
                  </a:lnTo>
                  <a:lnTo>
                    <a:pt x="3833" y="590"/>
                  </a:lnTo>
                  <a:lnTo>
                    <a:pt x="3809" y="602"/>
                  </a:lnTo>
                  <a:lnTo>
                    <a:pt x="3780" y="614"/>
                  </a:lnTo>
                  <a:lnTo>
                    <a:pt x="3748" y="626"/>
                  </a:lnTo>
                  <a:lnTo>
                    <a:pt x="3716" y="639"/>
                  </a:lnTo>
                  <a:lnTo>
                    <a:pt x="3681" y="650"/>
                  </a:lnTo>
                  <a:lnTo>
                    <a:pt x="3646" y="661"/>
                  </a:lnTo>
                  <a:lnTo>
                    <a:pt x="3611" y="672"/>
                  </a:lnTo>
                  <a:lnTo>
                    <a:pt x="3579" y="682"/>
                  </a:lnTo>
                  <a:lnTo>
                    <a:pt x="3548" y="691"/>
                  </a:lnTo>
                  <a:lnTo>
                    <a:pt x="3519" y="703"/>
                  </a:lnTo>
                  <a:lnTo>
                    <a:pt x="3491" y="712"/>
                  </a:lnTo>
                  <a:lnTo>
                    <a:pt x="3463" y="724"/>
                  </a:lnTo>
                  <a:lnTo>
                    <a:pt x="3436" y="733"/>
                  </a:lnTo>
                  <a:lnTo>
                    <a:pt x="3410" y="743"/>
                  </a:lnTo>
                  <a:lnTo>
                    <a:pt x="3383" y="751"/>
                  </a:lnTo>
                  <a:lnTo>
                    <a:pt x="3357" y="760"/>
                  </a:lnTo>
                  <a:lnTo>
                    <a:pt x="2014" y="964"/>
                  </a:lnTo>
                  <a:lnTo>
                    <a:pt x="1591" y="1043"/>
                  </a:lnTo>
                  <a:lnTo>
                    <a:pt x="1584" y="1043"/>
                  </a:lnTo>
                  <a:lnTo>
                    <a:pt x="1566" y="1043"/>
                  </a:lnTo>
                  <a:lnTo>
                    <a:pt x="1537" y="1041"/>
                  </a:lnTo>
                  <a:lnTo>
                    <a:pt x="1501" y="1041"/>
                  </a:lnTo>
                  <a:lnTo>
                    <a:pt x="1459" y="1041"/>
                  </a:lnTo>
                  <a:lnTo>
                    <a:pt x="1414" y="1039"/>
                  </a:lnTo>
                  <a:lnTo>
                    <a:pt x="1367" y="1039"/>
                  </a:lnTo>
                  <a:lnTo>
                    <a:pt x="1322" y="1038"/>
                  </a:lnTo>
                  <a:lnTo>
                    <a:pt x="1280" y="1035"/>
                  </a:lnTo>
                  <a:lnTo>
                    <a:pt x="1242" y="1031"/>
                  </a:lnTo>
                  <a:lnTo>
                    <a:pt x="1201" y="1027"/>
                  </a:lnTo>
                  <a:lnTo>
                    <a:pt x="1150" y="1020"/>
                  </a:lnTo>
                  <a:lnTo>
                    <a:pt x="1091" y="1012"/>
                  </a:lnTo>
                  <a:lnTo>
                    <a:pt x="1027" y="1001"/>
                  </a:lnTo>
                  <a:lnTo>
                    <a:pt x="963" y="993"/>
                  </a:lnTo>
                  <a:lnTo>
                    <a:pt x="903" y="983"/>
                  </a:lnTo>
                  <a:lnTo>
                    <a:pt x="848" y="975"/>
                  </a:lnTo>
                  <a:lnTo>
                    <a:pt x="806" y="969"/>
                  </a:lnTo>
                  <a:lnTo>
                    <a:pt x="778" y="962"/>
                  </a:lnTo>
                  <a:lnTo>
                    <a:pt x="767" y="962"/>
                  </a:lnTo>
                  <a:lnTo>
                    <a:pt x="718" y="954"/>
                  </a:lnTo>
                  <a:lnTo>
                    <a:pt x="673" y="948"/>
                  </a:lnTo>
                  <a:lnTo>
                    <a:pt x="637" y="942"/>
                  </a:lnTo>
                  <a:lnTo>
                    <a:pt x="604" y="937"/>
                  </a:lnTo>
                  <a:lnTo>
                    <a:pt x="575" y="932"/>
                  </a:lnTo>
                  <a:lnTo>
                    <a:pt x="549" y="929"/>
                  </a:lnTo>
                  <a:lnTo>
                    <a:pt x="526" y="924"/>
                  </a:lnTo>
                  <a:lnTo>
                    <a:pt x="503" y="921"/>
                  </a:lnTo>
                  <a:lnTo>
                    <a:pt x="481" y="918"/>
                  </a:lnTo>
                  <a:lnTo>
                    <a:pt x="459" y="913"/>
                  </a:lnTo>
                  <a:lnTo>
                    <a:pt x="438" y="910"/>
                  </a:lnTo>
                  <a:lnTo>
                    <a:pt x="421" y="906"/>
                  </a:lnTo>
                  <a:lnTo>
                    <a:pt x="408" y="905"/>
                  </a:lnTo>
                  <a:lnTo>
                    <a:pt x="396" y="905"/>
                  </a:lnTo>
                  <a:lnTo>
                    <a:pt x="384" y="905"/>
                  </a:lnTo>
                  <a:lnTo>
                    <a:pt x="371" y="902"/>
                  </a:lnTo>
                  <a:lnTo>
                    <a:pt x="356" y="898"/>
                  </a:lnTo>
                  <a:lnTo>
                    <a:pt x="337" y="895"/>
                  </a:lnTo>
                  <a:lnTo>
                    <a:pt x="314" y="890"/>
                  </a:lnTo>
                  <a:lnTo>
                    <a:pt x="285" y="882"/>
                  </a:lnTo>
                  <a:lnTo>
                    <a:pt x="251" y="871"/>
                  </a:lnTo>
                  <a:lnTo>
                    <a:pt x="215" y="858"/>
                  </a:lnTo>
                  <a:lnTo>
                    <a:pt x="178" y="841"/>
                  </a:lnTo>
                  <a:lnTo>
                    <a:pt x="140" y="826"/>
                  </a:lnTo>
                  <a:lnTo>
                    <a:pt x="105" y="809"/>
                  </a:lnTo>
                  <a:lnTo>
                    <a:pt x="74" y="792"/>
                  </a:lnTo>
                  <a:lnTo>
                    <a:pt x="46" y="778"/>
                  </a:lnTo>
                  <a:lnTo>
                    <a:pt x="25" y="767"/>
                  </a:lnTo>
                  <a:lnTo>
                    <a:pt x="11" y="759"/>
                  </a:lnTo>
                  <a:lnTo>
                    <a:pt x="6" y="756"/>
                  </a:lnTo>
                  <a:lnTo>
                    <a:pt x="7" y="756"/>
                  </a:lnTo>
                  <a:lnTo>
                    <a:pt x="8" y="749"/>
                  </a:lnTo>
                  <a:lnTo>
                    <a:pt x="8" y="736"/>
                  </a:lnTo>
                  <a:lnTo>
                    <a:pt x="8" y="722"/>
                  </a:lnTo>
                  <a:lnTo>
                    <a:pt x="6" y="703"/>
                  </a:lnTo>
                  <a:lnTo>
                    <a:pt x="5" y="683"/>
                  </a:lnTo>
                  <a:lnTo>
                    <a:pt x="2" y="671"/>
                  </a:lnTo>
                  <a:lnTo>
                    <a:pt x="1" y="661"/>
                  </a:lnTo>
                  <a:lnTo>
                    <a:pt x="0" y="658"/>
                  </a:lnTo>
                  <a:lnTo>
                    <a:pt x="0" y="656"/>
                  </a:lnTo>
                  <a:lnTo>
                    <a:pt x="343" y="590"/>
                  </a:lnTo>
                  <a:lnTo>
                    <a:pt x="344" y="595"/>
                  </a:lnTo>
                  <a:lnTo>
                    <a:pt x="345" y="597"/>
                  </a:lnTo>
                  <a:lnTo>
                    <a:pt x="348" y="602"/>
                  </a:lnTo>
                  <a:lnTo>
                    <a:pt x="351" y="603"/>
                  </a:lnTo>
                  <a:lnTo>
                    <a:pt x="359" y="603"/>
                  </a:lnTo>
                  <a:lnTo>
                    <a:pt x="377" y="602"/>
                  </a:lnTo>
                  <a:lnTo>
                    <a:pt x="403" y="600"/>
                  </a:lnTo>
                  <a:lnTo>
                    <a:pt x="433" y="595"/>
                  </a:lnTo>
                  <a:lnTo>
                    <a:pt x="467" y="592"/>
                  </a:lnTo>
                  <a:lnTo>
                    <a:pt x="500" y="589"/>
                  </a:lnTo>
                  <a:lnTo>
                    <a:pt x="531" y="584"/>
                  </a:lnTo>
                  <a:lnTo>
                    <a:pt x="556" y="582"/>
                  </a:lnTo>
                  <a:lnTo>
                    <a:pt x="573" y="579"/>
                  </a:lnTo>
                  <a:lnTo>
                    <a:pt x="579" y="578"/>
                  </a:lnTo>
                  <a:lnTo>
                    <a:pt x="638" y="570"/>
                  </a:lnTo>
                  <a:lnTo>
                    <a:pt x="708" y="554"/>
                  </a:lnTo>
                  <a:lnTo>
                    <a:pt x="782" y="534"/>
                  </a:lnTo>
                  <a:lnTo>
                    <a:pt x="858" y="513"/>
                  </a:lnTo>
                  <a:lnTo>
                    <a:pt x="935" y="491"/>
                  </a:lnTo>
                  <a:lnTo>
                    <a:pt x="1004" y="469"/>
                  </a:lnTo>
                  <a:lnTo>
                    <a:pt x="1065" y="448"/>
                  </a:lnTo>
                  <a:lnTo>
                    <a:pt x="1114" y="433"/>
                  </a:lnTo>
                  <a:lnTo>
                    <a:pt x="1145" y="422"/>
                  </a:lnTo>
                  <a:lnTo>
                    <a:pt x="1157" y="417"/>
                  </a:lnTo>
                  <a:close/>
                </a:path>
              </a:pathLst>
            </a:custGeom>
            <a:solidFill>
              <a:srgbClr val="828282"/>
            </a:solidFill>
            <a:ln w="9525">
              <a:solidFill>
                <a:srgbClr val="777777"/>
              </a:solidFill>
              <a:round/>
              <a:headEnd/>
              <a:tailEnd/>
            </a:ln>
          </p:spPr>
          <p:txBody>
            <a:bodyPr/>
            <a:lstStyle/>
            <a:p>
              <a:endParaRPr lang="en-US"/>
            </a:p>
          </p:txBody>
        </p:sp>
        <p:sp>
          <p:nvSpPr>
            <p:cNvPr id="4808" name="Freeform 696"/>
            <p:cNvSpPr>
              <a:spLocks/>
            </p:cNvSpPr>
            <p:nvPr/>
          </p:nvSpPr>
          <p:spPr bwMode="auto">
            <a:xfrm>
              <a:off x="672" y="1728"/>
              <a:ext cx="4059" cy="514"/>
            </a:xfrm>
            <a:custGeom>
              <a:avLst/>
              <a:gdLst>
                <a:gd name="T0" fmla="*/ 1578 w 4059"/>
                <a:gd name="T1" fmla="*/ 318 h 1030"/>
                <a:gd name="T2" fmla="*/ 3548 w 4059"/>
                <a:gd name="T3" fmla="*/ 4 h 1030"/>
                <a:gd name="T4" fmla="*/ 3602 w 4059"/>
                <a:gd name="T5" fmla="*/ 0 h 1030"/>
                <a:gd name="T6" fmla="*/ 3675 w 4059"/>
                <a:gd name="T7" fmla="*/ 5 h 1030"/>
                <a:gd name="T8" fmla="*/ 3739 w 4059"/>
                <a:gd name="T9" fmla="*/ 29 h 1030"/>
                <a:gd name="T10" fmla="*/ 3783 w 4059"/>
                <a:gd name="T11" fmla="*/ 58 h 1030"/>
                <a:gd name="T12" fmla="*/ 3809 w 4059"/>
                <a:gd name="T13" fmla="*/ 80 h 1030"/>
                <a:gd name="T14" fmla="*/ 3818 w 4059"/>
                <a:gd name="T15" fmla="*/ 89 h 1030"/>
                <a:gd name="T16" fmla="*/ 3877 w 4059"/>
                <a:gd name="T17" fmla="*/ 193 h 1030"/>
                <a:gd name="T18" fmla="*/ 3938 w 4059"/>
                <a:gd name="T19" fmla="*/ 218 h 1030"/>
                <a:gd name="T20" fmla="*/ 4020 w 4059"/>
                <a:gd name="T21" fmla="*/ 278 h 1030"/>
                <a:gd name="T22" fmla="*/ 4059 w 4059"/>
                <a:gd name="T23" fmla="*/ 371 h 1030"/>
                <a:gd name="T24" fmla="*/ 4019 w 4059"/>
                <a:gd name="T25" fmla="*/ 459 h 1030"/>
                <a:gd name="T26" fmla="*/ 3943 w 4059"/>
                <a:gd name="T27" fmla="*/ 525 h 1030"/>
                <a:gd name="T28" fmla="*/ 3886 w 4059"/>
                <a:gd name="T29" fmla="*/ 558 h 1030"/>
                <a:gd name="T30" fmla="*/ 3868 w 4059"/>
                <a:gd name="T31" fmla="*/ 566 h 1030"/>
                <a:gd name="T32" fmla="*/ 3808 w 4059"/>
                <a:gd name="T33" fmla="*/ 592 h 1030"/>
                <a:gd name="T34" fmla="*/ 3716 w 4059"/>
                <a:gd name="T35" fmla="*/ 627 h 1030"/>
                <a:gd name="T36" fmla="*/ 3611 w 4059"/>
                <a:gd name="T37" fmla="*/ 659 h 1030"/>
                <a:gd name="T38" fmla="*/ 3519 w 4059"/>
                <a:gd name="T39" fmla="*/ 691 h 1030"/>
                <a:gd name="T40" fmla="*/ 3435 w 4059"/>
                <a:gd name="T41" fmla="*/ 720 h 1030"/>
                <a:gd name="T42" fmla="*/ 3356 w 4059"/>
                <a:gd name="T43" fmla="*/ 748 h 1030"/>
                <a:gd name="T44" fmla="*/ 1584 w 4059"/>
                <a:gd name="T45" fmla="*/ 1030 h 1030"/>
                <a:gd name="T46" fmla="*/ 1501 w 4059"/>
                <a:gd name="T47" fmla="*/ 1030 h 1030"/>
                <a:gd name="T48" fmla="*/ 1366 w 4059"/>
                <a:gd name="T49" fmla="*/ 1028 h 1030"/>
                <a:gd name="T50" fmla="*/ 1241 w 4059"/>
                <a:gd name="T51" fmla="*/ 1020 h 1030"/>
                <a:gd name="T52" fmla="*/ 1091 w 4059"/>
                <a:gd name="T53" fmla="*/ 1001 h 1030"/>
                <a:gd name="T54" fmla="*/ 903 w 4059"/>
                <a:gd name="T55" fmla="*/ 975 h 1030"/>
                <a:gd name="T56" fmla="*/ 779 w 4059"/>
                <a:gd name="T57" fmla="*/ 956 h 1030"/>
                <a:gd name="T58" fmla="*/ 675 w 4059"/>
                <a:gd name="T59" fmla="*/ 940 h 1030"/>
                <a:gd name="T60" fmla="*/ 576 w 4059"/>
                <a:gd name="T61" fmla="*/ 926 h 1030"/>
                <a:gd name="T62" fmla="*/ 503 w 4059"/>
                <a:gd name="T63" fmla="*/ 916 h 1030"/>
                <a:gd name="T64" fmla="*/ 438 w 4059"/>
                <a:gd name="T65" fmla="*/ 905 h 1030"/>
                <a:gd name="T66" fmla="*/ 395 w 4059"/>
                <a:gd name="T67" fmla="*/ 900 h 1030"/>
                <a:gd name="T68" fmla="*/ 355 w 4059"/>
                <a:gd name="T69" fmla="*/ 895 h 1030"/>
                <a:gd name="T70" fmla="*/ 284 w 4059"/>
                <a:gd name="T71" fmla="*/ 877 h 1030"/>
                <a:gd name="T72" fmla="*/ 177 w 4059"/>
                <a:gd name="T73" fmla="*/ 839 h 1030"/>
                <a:gd name="T74" fmla="*/ 73 w 4059"/>
                <a:gd name="T75" fmla="*/ 791 h 1030"/>
                <a:gd name="T76" fmla="*/ 11 w 4059"/>
                <a:gd name="T77" fmla="*/ 759 h 1030"/>
                <a:gd name="T78" fmla="*/ 8 w 4059"/>
                <a:gd name="T79" fmla="*/ 748 h 1030"/>
                <a:gd name="T80" fmla="*/ 6 w 4059"/>
                <a:gd name="T81" fmla="*/ 703 h 1030"/>
                <a:gd name="T82" fmla="*/ 1 w 4059"/>
                <a:gd name="T83" fmla="*/ 663 h 1030"/>
                <a:gd name="T84" fmla="*/ 343 w 4059"/>
                <a:gd name="T85" fmla="*/ 590 h 1030"/>
                <a:gd name="T86" fmla="*/ 348 w 4059"/>
                <a:gd name="T87" fmla="*/ 602 h 1030"/>
                <a:gd name="T88" fmla="*/ 377 w 4059"/>
                <a:gd name="T89" fmla="*/ 602 h 1030"/>
                <a:gd name="T90" fmla="*/ 467 w 4059"/>
                <a:gd name="T91" fmla="*/ 592 h 1030"/>
                <a:gd name="T92" fmla="*/ 556 w 4059"/>
                <a:gd name="T93" fmla="*/ 582 h 1030"/>
                <a:gd name="T94" fmla="*/ 638 w 4059"/>
                <a:gd name="T95" fmla="*/ 570 h 1030"/>
                <a:gd name="T96" fmla="*/ 858 w 4059"/>
                <a:gd name="T97" fmla="*/ 513 h 1030"/>
                <a:gd name="T98" fmla="*/ 1065 w 4059"/>
                <a:gd name="T99" fmla="*/ 448 h 1030"/>
                <a:gd name="T100" fmla="*/ 1157 w 4059"/>
                <a:gd name="T101" fmla="*/ 417 h 10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59"/>
                <a:gd name="T154" fmla="*/ 0 h 1030"/>
                <a:gd name="T155" fmla="*/ 4059 w 4059"/>
                <a:gd name="T156" fmla="*/ 1030 h 103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59" h="1030">
                  <a:moveTo>
                    <a:pt x="1157" y="417"/>
                  </a:moveTo>
                  <a:lnTo>
                    <a:pt x="1632" y="329"/>
                  </a:lnTo>
                  <a:lnTo>
                    <a:pt x="1578" y="318"/>
                  </a:lnTo>
                  <a:lnTo>
                    <a:pt x="3535" y="7"/>
                  </a:lnTo>
                  <a:lnTo>
                    <a:pt x="3539" y="5"/>
                  </a:lnTo>
                  <a:lnTo>
                    <a:pt x="3548" y="4"/>
                  </a:lnTo>
                  <a:lnTo>
                    <a:pt x="3563" y="4"/>
                  </a:lnTo>
                  <a:lnTo>
                    <a:pt x="3580" y="2"/>
                  </a:lnTo>
                  <a:lnTo>
                    <a:pt x="3602" y="0"/>
                  </a:lnTo>
                  <a:lnTo>
                    <a:pt x="3626" y="0"/>
                  </a:lnTo>
                  <a:lnTo>
                    <a:pt x="3650" y="2"/>
                  </a:lnTo>
                  <a:lnTo>
                    <a:pt x="3675" y="5"/>
                  </a:lnTo>
                  <a:lnTo>
                    <a:pt x="3698" y="10"/>
                  </a:lnTo>
                  <a:lnTo>
                    <a:pt x="3720" y="18"/>
                  </a:lnTo>
                  <a:lnTo>
                    <a:pt x="3739" y="29"/>
                  </a:lnTo>
                  <a:lnTo>
                    <a:pt x="3756" y="39"/>
                  </a:lnTo>
                  <a:lnTo>
                    <a:pt x="3770" y="48"/>
                  </a:lnTo>
                  <a:lnTo>
                    <a:pt x="3783" y="58"/>
                  </a:lnTo>
                  <a:lnTo>
                    <a:pt x="3793" y="66"/>
                  </a:lnTo>
                  <a:lnTo>
                    <a:pt x="3802" y="74"/>
                  </a:lnTo>
                  <a:lnTo>
                    <a:pt x="3809" y="80"/>
                  </a:lnTo>
                  <a:lnTo>
                    <a:pt x="3814" y="85"/>
                  </a:lnTo>
                  <a:lnTo>
                    <a:pt x="3817" y="87"/>
                  </a:lnTo>
                  <a:lnTo>
                    <a:pt x="3818" y="89"/>
                  </a:lnTo>
                  <a:lnTo>
                    <a:pt x="3833" y="119"/>
                  </a:lnTo>
                  <a:lnTo>
                    <a:pt x="3871" y="191"/>
                  </a:lnTo>
                  <a:lnTo>
                    <a:pt x="3877" y="193"/>
                  </a:lnTo>
                  <a:lnTo>
                    <a:pt x="3891" y="198"/>
                  </a:lnTo>
                  <a:lnTo>
                    <a:pt x="3913" y="207"/>
                  </a:lnTo>
                  <a:lnTo>
                    <a:pt x="3938" y="218"/>
                  </a:lnTo>
                  <a:lnTo>
                    <a:pt x="3966" y="234"/>
                  </a:lnTo>
                  <a:lnTo>
                    <a:pt x="3994" y="254"/>
                  </a:lnTo>
                  <a:lnTo>
                    <a:pt x="4020" y="278"/>
                  </a:lnTo>
                  <a:lnTo>
                    <a:pt x="4041" y="305"/>
                  </a:lnTo>
                  <a:lnTo>
                    <a:pt x="4054" y="335"/>
                  </a:lnTo>
                  <a:lnTo>
                    <a:pt x="4059" y="371"/>
                  </a:lnTo>
                  <a:lnTo>
                    <a:pt x="4053" y="401"/>
                  </a:lnTo>
                  <a:lnTo>
                    <a:pt x="4040" y="432"/>
                  </a:lnTo>
                  <a:lnTo>
                    <a:pt x="4019" y="459"/>
                  </a:lnTo>
                  <a:lnTo>
                    <a:pt x="3995" y="483"/>
                  </a:lnTo>
                  <a:lnTo>
                    <a:pt x="3969" y="505"/>
                  </a:lnTo>
                  <a:lnTo>
                    <a:pt x="3943" y="525"/>
                  </a:lnTo>
                  <a:lnTo>
                    <a:pt x="3919" y="539"/>
                  </a:lnTo>
                  <a:lnTo>
                    <a:pt x="3899" y="550"/>
                  </a:lnTo>
                  <a:lnTo>
                    <a:pt x="3886" y="558"/>
                  </a:lnTo>
                  <a:lnTo>
                    <a:pt x="3881" y="560"/>
                  </a:lnTo>
                  <a:lnTo>
                    <a:pt x="3877" y="563"/>
                  </a:lnTo>
                  <a:lnTo>
                    <a:pt x="3868" y="566"/>
                  </a:lnTo>
                  <a:lnTo>
                    <a:pt x="3853" y="573"/>
                  </a:lnTo>
                  <a:lnTo>
                    <a:pt x="3833" y="582"/>
                  </a:lnTo>
                  <a:lnTo>
                    <a:pt x="3808" y="592"/>
                  </a:lnTo>
                  <a:lnTo>
                    <a:pt x="3779" y="603"/>
                  </a:lnTo>
                  <a:lnTo>
                    <a:pt x="3748" y="614"/>
                  </a:lnTo>
                  <a:lnTo>
                    <a:pt x="3716" y="627"/>
                  </a:lnTo>
                  <a:lnTo>
                    <a:pt x="3681" y="640"/>
                  </a:lnTo>
                  <a:lnTo>
                    <a:pt x="3646" y="650"/>
                  </a:lnTo>
                  <a:lnTo>
                    <a:pt x="3611" y="659"/>
                  </a:lnTo>
                  <a:lnTo>
                    <a:pt x="3579" y="672"/>
                  </a:lnTo>
                  <a:lnTo>
                    <a:pt x="3548" y="682"/>
                  </a:lnTo>
                  <a:lnTo>
                    <a:pt x="3519" y="691"/>
                  </a:lnTo>
                  <a:lnTo>
                    <a:pt x="3491" y="701"/>
                  </a:lnTo>
                  <a:lnTo>
                    <a:pt x="3463" y="711"/>
                  </a:lnTo>
                  <a:lnTo>
                    <a:pt x="3435" y="720"/>
                  </a:lnTo>
                  <a:lnTo>
                    <a:pt x="3409" y="730"/>
                  </a:lnTo>
                  <a:lnTo>
                    <a:pt x="3382" y="738"/>
                  </a:lnTo>
                  <a:lnTo>
                    <a:pt x="3356" y="748"/>
                  </a:lnTo>
                  <a:lnTo>
                    <a:pt x="2013" y="953"/>
                  </a:lnTo>
                  <a:lnTo>
                    <a:pt x="1591" y="1030"/>
                  </a:lnTo>
                  <a:lnTo>
                    <a:pt x="1584" y="1030"/>
                  </a:lnTo>
                  <a:lnTo>
                    <a:pt x="1566" y="1030"/>
                  </a:lnTo>
                  <a:lnTo>
                    <a:pt x="1537" y="1030"/>
                  </a:lnTo>
                  <a:lnTo>
                    <a:pt x="1501" y="1030"/>
                  </a:lnTo>
                  <a:lnTo>
                    <a:pt x="1459" y="1030"/>
                  </a:lnTo>
                  <a:lnTo>
                    <a:pt x="1413" y="1030"/>
                  </a:lnTo>
                  <a:lnTo>
                    <a:pt x="1366" y="1028"/>
                  </a:lnTo>
                  <a:lnTo>
                    <a:pt x="1322" y="1027"/>
                  </a:lnTo>
                  <a:lnTo>
                    <a:pt x="1279" y="1025"/>
                  </a:lnTo>
                  <a:lnTo>
                    <a:pt x="1241" y="1020"/>
                  </a:lnTo>
                  <a:lnTo>
                    <a:pt x="1201" y="1015"/>
                  </a:lnTo>
                  <a:lnTo>
                    <a:pt x="1150" y="1009"/>
                  </a:lnTo>
                  <a:lnTo>
                    <a:pt x="1091" y="1001"/>
                  </a:lnTo>
                  <a:lnTo>
                    <a:pt x="1027" y="993"/>
                  </a:lnTo>
                  <a:lnTo>
                    <a:pt x="963" y="983"/>
                  </a:lnTo>
                  <a:lnTo>
                    <a:pt x="903" y="975"/>
                  </a:lnTo>
                  <a:lnTo>
                    <a:pt x="850" y="967"/>
                  </a:lnTo>
                  <a:lnTo>
                    <a:pt x="807" y="961"/>
                  </a:lnTo>
                  <a:lnTo>
                    <a:pt x="779" y="956"/>
                  </a:lnTo>
                  <a:lnTo>
                    <a:pt x="769" y="954"/>
                  </a:lnTo>
                  <a:lnTo>
                    <a:pt x="719" y="946"/>
                  </a:lnTo>
                  <a:lnTo>
                    <a:pt x="675" y="940"/>
                  </a:lnTo>
                  <a:lnTo>
                    <a:pt x="637" y="935"/>
                  </a:lnTo>
                  <a:lnTo>
                    <a:pt x="605" y="930"/>
                  </a:lnTo>
                  <a:lnTo>
                    <a:pt x="576" y="926"/>
                  </a:lnTo>
                  <a:lnTo>
                    <a:pt x="550" y="922"/>
                  </a:lnTo>
                  <a:lnTo>
                    <a:pt x="526" y="919"/>
                  </a:lnTo>
                  <a:lnTo>
                    <a:pt x="503" y="916"/>
                  </a:lnTo>
                  <a:lnTo>
                    <a:pt x="481" y="911"/>
                  </a:lnTo>
                  <a:lnTo>
                    <a:pt x="459" y="908"/>
                  </a:lnTo>
                  <a:lnTo>
                    <a:pt x="438" y="905"/>
                  </a:lnTo>
                  <a:lnTo>
                    <a:pt x="421" y="902"/>
                  </a:lnTo>
                  <a:lnTo>
                    <a:pt x="407" y="900"/>
                  </a:lnTo>
                  <a:lnTo>
                    <a:pt x="395" y="900"/>
                  </a:lnTo>
                  <a:lnTo>
                    <a:pt x="383" y="898"/>
                  </a:lnTo>
                  <a:lnTo>
                    <a:pt x="370" y="897"/>
                  </a:lnTo>
                  <a:lnTo>
                    <a:pt x="355" y="895"/>
                  </a:lnTo>
                  <a:lnTo>
                    <a:pt x="335" y="892"/>
                  </a:lnTo>
                  <a:lnTo>
                    <a:pt x="313" y="885"/>
                  </a:lnTo>
                  <a:lnTo>
                    <a:pt x="284" y="877"/>
                  </a:lnTo>
                  <a:lnTo>
                    <a:pt x="251" y="866"/>
                  </a:lnTo>
                  <a:lnTo>
                    <a:pt x="214" y="853"/>
                  </a:lnTo>
                  <a:lnTo>
                    <a:pt x="177" y="839"/>
                  </a:lnTo>
                  <a:lnTo>
                    <a:pt x="139" y="821"/>
                  </a:lnTo>
                  <a:lnTo>
                    <a:pt x="104" y="807"/>
                  </a:lnTo>
                  <a:lnTo>
                    <a:pt x="73" y="791"/>
                  </a:lnTo>
                  <a:lnTo>
                    <a:pt x="46" y="778"/>
                  </a:lnTo>
                  <a:lnTo>
                    <a:pt x="25" y="765"/>
                  </a:lnTo>
                  <a:lnTo>
                    <a:pt x="11" y="759"/>
                  </a:lnTo>
                  <a:lnTo>
                    <a:pt x="6" y="756"/>
                  </a:lnTo>
                  <a:lnTo>
                    <a:pt x="7" y="754"/>
                  </a:lnTo>
                  <a:lnTo>
                    <a:pt x="8" y="748"/>
                  </a:lnTo>
                  <a:lnTo>
                    <a:pt x="8" y="736"/>
                  </a:lnTo>
                  <a:lnTo>
                    <a:pt x="8" y="722"/>
                  </a:lnTo>
                  <a:lnTo>
                    <a:pt x="6" y="703"/>
                  </a:lnTo>
                  <a:lnTo>
                    <a:pt x="5" y="683"/>
                  </a:lnTo>
                  <a:lnTo>
                    <a:pt x="2" y="671"/>
                  </a:lnTo>
                  <a:lnTo>
                    <a:pt x="1" y="663"/>
                  </a:lnTo>
                  <a:lnTo>
                    <a:pt x="0" y="658"/>
                  </a:lnTo>
                  <a:lnTo>
                    <a:pt x="0" y="656"/>
                  </a:lnTo>
                  <a:lnTo>
                    <a:pt x="343" y="590"/>
                  </a:lnTo>
                  <a:lnTo>
                    <a:pt x="344" y="595"/>
                  </a:lnTo>
                  <a:lnTo>
                    <a:pt x="345" y="597"/>
                  </a:lnTo>
                  <a:lnTo>
                    <a:pt x="348" y="602"/>
                  </a:lnTo>
                  <a:lnTo>
                    <a:pt x="351" y="603"/>
                  </a:lnTo>
                  <a:lnTo>
                    <a:pt x="359" y="603"/>
                  </a:lnTo>
                  <a:lnTo>
                    <a:pt x="377" y="602"/>
                  </a:lnTo>
                  <a:lnTo>
                    <a:pt x="403" y="600"/>
                  </a:lnTo>
                  <a:lnTo>
                    <a:pt x="433" y="595"/>
                  </a:lnTo>
                  <a:lnTo>
                    <a:pt x="467" y="592"/>
                  </a:lnTo>
                  <a:lnTo>
                    <a:pt x="500" y="589"/>
                  </a:lnTo>
                  <a:lnTo>
                    <a:pt x="531" y="584"/>
                  </a:lnTo>
                  <a:lnTo>
                    <a:pt x="556" y="582"/>
                  </a:lnTo>
                  <a:lnTo>
                    <a:pt x="573" y="579"/>
                  </a:lnTo>
                  <a:lnTo>
                    <a:pt x="579" y="578"/>
                  </a:lnTo>
                  <a:lnTo>
                    <a:pt x="638" y="570"/>
                  </a:lnTo>
                  <a:lnTo>
                    <a:pt x="708" y="554"/>
                  </a:lnTo>
                  <a:lnTo>
                    <a:pt x="782" y="534"/>
                  </a:lnTo>
                  <a:lnTo>
                    <a:pt x="858" y="513"/>
                  </a:lnTo>
                  <a:lnTo>
                    <a:pt x="935" y="491"/>
                  </a:lnTo>
                  <a:lnTo>
                    <a:pt x="1004" y="469"/>
                  </a:lnTo>
                  <a:lnTo>
                    <a:pt x="1065" y="448"/>
                  </a:lnTo>
                  <a:lnTo>
                    <a:pt x="1114" y="433"/>
                  </a:lnTo>
                  <a:lnTo>
                    <a:pt x="1145" y="422"/>
                  </a:lnTo>
                  <a:lnTo>
                    <a:pt x="1157" y="417"/>
                  </a:lnTo>
                  <a:close/>
                </a:path>
              </a:pathLst>
            </a:custGeom>
            <a:solidFill>
              <a:srgbClr val="858585"/>
            </a:solidFill>
            <a:ln w="9525">
              <a:solidFill>
                <a:srgbClr val="777777"/>
              </a:solidFill>
              <a:round/>
              <a:headEnd/>
              <a:tailEnd/>
            </a:ln>
          </p:spPr>
          <p:txBody>
            <a:bodyPr/>
            <a:lstStyle/>
            <a:p>
              <a:endParaRPr lang="en-US"/>
            </a:p>
          </p:txBody>
        </p:sp>
        <p:sp>
          <p:nvSpPr>
            <p:cNvPr id="4809" name="Freeform 697"/>
            <p:cNvSpPr>
              <a:spLocks/>
            </p:cNvSpPr>
            <p:nvPr/>
          </p:nvSpPr>
          <p:spPr bwMode="auto">
            <a:xfrm>
              <a:off x="672" y="1728"/>
              <a:ext cx="4059" cy="510"/>
            </a:xfrm>
            <a:custGeom>
              <a:avLst/>
              <a:gdLst>
                <a:gd name="T0" fmla="*/ 1578 w 4059"/>
                <a:gd name="T1" fmla="*/ 318 h 1020"/>
                <a:gd name="T2" fmla="*/ 3548 w 4059"/>
                <a:gd name="T3" fmla="*/ 4 h 1020"/>
                <a:gd name="T4" fmla="*/ 3602 w 4059"/>
                <a:gd name="T5" fmla="*/ 0 h 1020"/>
                <a:gd name="T6" fmla="*/ 3675 w 4059"/>
                <a:gd name="T7" fmla="*/ 5 h 1020"/>
                <a:gd name="T8" fmla="*/ 3739 w 4059"/>
                <a:gd name="T9" fmla="*/ 29 h 1020"/>
                <a:gd name="T10" fmla="*/ 3783 w 4059"/>
                <a:gd name="T11" fmla="*/ 58 h 1020"/>
                <a:gd name="T12" fmla="*/ 3809 w 4059"/>
                <a:gd name="T13" fmla="*/ 80 h 1020"/>
                <a:gd name="T14" fmla="*/ 3818 w 4059"/>
                <a:gd name="T15" fmla="*/ 89 h 1020"/>
                <a:gd name="T16" fmla="*/ 3877 w 4059"/>
                <a:gd name="T17" fmla="*/ 193 h 1020"/>
                <a:gd name="T18" fmla="*/ 3938 w 4059"/>
                <a:gd name="T19" fmla="*/ 218 h 1020"/>
                <a:gd name="T20" fmla="*/ 4020 w 4059"/>
                <a:gd name="T21" fmla="*/ 278 h 1020"/>
                <a:gd name="T22" fmla="*/ 4059 w 4059"/>
                <a:gd name="T23" fmla="*/ 371 h 1020"/>
                <a:gd name="T24" fmla="*/ 4019 w 4059"/>
                <a:gd name="T25" fmla="*/ 456 h 1020"/>
                <a:gd name="T26" fmla="*/ 3942 w 4059"/>
                <a:gd name="T27" fmla="*/ 518 h 1020"/>
                <a:gd name="T28" fmla="*/ 3885 w 4059"/>
                <a:gd name="T29" fmla="*/ 550 h 1020"/>
                <a:gd name="T30" fmla="*/ 3867 w 4059"/>
                <a:gd name="T31" fmla="*/ 558 h 1020"/>
                <a:gd name="T32" fmla="*/ 3808 w 4059"/>
                <a:gd name="T33" fmla="*/ 582 h 1020"/>
                <a:gd name="T34" fmla="*/ 3716 w 4059"/>
                <a:gd name="T35" fmla="*/ 618 h 1020"/>
                <a:gd name="T36" fmla="*/ 3611 w 4059"/>
                <a:gd name="T37" fmla="*/ 650 h 1020"/>
                <a:gd name="T38" fmla="*/ 3519 w 4059"/>
                <a:gd name="T39" fmla="*/ 679 h 1020"/>
                <a:gd name="T40" fmla="*/ 3435 w 4059"/>
                <a:gd name="T41" fmla="*/ 709 h 1020"/>
                <a:gd name="T42" fmla="*/ 3356 w 4059"/>
                <a:gd name="T43" fmla="*/ 735 h 1020"/>
                <a:gd name="T44" fmla="*/ 1584 w 4059"/>
                <a:gd name="T45" fmla="*/ 1019 h 1020"/>
                <a:gd name="T46" fmla="*/ 1500 w 4059"/>
                <a:gd name="T47" fmla="*/ 1020 h 1020"/>
                <a:gd name="T48" fmla="*/ 1366 w 4059"/>
                <a:gd name="T49" fmla="*/ 1017 h 1020"/>
                <a:gd name="T50" fmla="*/ 1241 w 4059"/>
                <a:gd name="T51" fmla="*/ 1011 h 1020"/>
                <a:gd name="T52" fmla="*/ 1091 w 4059"/>
                <a:gd name="T53" fmla="*/ 991 h 1020"/>
                <a:gd name="T54" fmla="*/ 904 w 4059"/>
                <a:gd name="T55" fmla="*/ 966 h 1020"/>
                <a:gd name="T56" fmla="*/ 781 w 4059"/>
                <a:gd name="T57" fmla="*/ 948 h 1020"/>
                <a:gd name="T58" fmla="*/ 677 w 4059"/>
                <a:gd name="T59" fmla="*/ 934 h 1020"/>
                <a:gd name="T60" fmla="*/ 577 w 4059"/>
                <a:gd name="T61" fmla="*/ 919 h 1020"/>
                <a:gd name="T62" fmla="*/ 504 w 4059"/>
                <a:gd name="T63" fmla="*/ 911 h 1020"/>
                <a:gd name="T64" fmla="*/ 438 w 4059"/>
                <a:gd name="T65" fmla="*/ 898 h 1020"/>
                <a:gd name="T66" fmla="*/ 394 w 4059"/>
                <a:gd name="T67" fmla="*/ 895 h 1020"/>
                <a:gd name="T68" fmla="*/ 354 w 4059"/>
                <a:gd name="T69" fmla="*/ 890 h 1020"/>
                <a:gd name="T70" fmla="*/ 283 w 4059"/>
                <a:gd name="T71" fmla="*/ 873 h 1020"/>
                <a:gd name="T72" fmla="*/ 175 w 4059"/>
                <a:gd name="T73" fmla="*/ 836 h 1020"/>
                <a:gd name="T74" fmla="*/ 72 w 4059"/>
                <a:gd name="T75" fmla="*/ 789 h 1020"/>
                <a:gd name="T76" fmla="*/ 11 w 4059"/>
                <a:gd name="T77" fmla="*/ 757 h 1020"/>
                <a:gd name="T78" fmla="*/ 7 w 4059"/>
                <a:gd name="T79" fmla="*/ 746 h 1020"/>
                <a:gd name="T80" fmla="*/ 6 w 4059"/>
                <a:gd name="T81" fmla="*/ 703 h 1020"/>
                <a:gd name="T82" fmla="*/ 1 w 4059"/>
                <a:gd name="T83" fmla="*/ 663 h 1020"/>
                <a:gd name="T84" fmla="*/ 343 w 4059"/>
                <a:gd name="T85" fmla="*/ 590 h 1020"/>
                <a:gd name="T86" fmla="*/ 348 w 4059"/>
                <a:gd name="T87" fmla="*/ 602 h 1020"/>
                <a:gd name="T88" fmla="*/ 377 w 4059"/>
                <a:gd name="T89" fmla="*/ 602 h 1020"/>
                <a:gd name="T90" fmla="*/ 467 w 4059"/>
                <a:gd name="T91" fmla="*/ 592 h 1020"/>
                <a:gd name="T92" fmla="*/ 556 w 4059"/>
                <a:gd name="T93" fmla="*/ 582 h 1020"/>
                <a:gd name="T94" fmla="*/ 638 w 4059"/>
                <a:gd name="T95" fmla="*/ 570 h 1020"/>
                <a:gd name="T96" fmla="*/ 858 w 4059"/>
                <a:gd name="T97" fmla="*/ 513 h 1020"/>
                <a:gd name="T98" fmla="*/ 1065 w 4059"/>
                <a:gd name="T99" fmla="*/ 448 h 1020"/>
                <a:gd name="T100" fmla="*/ 1157 w 4059"/>
                <a:gd name="T101" fmla="*/ 417 h 10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59"/>
                <a:gd name="T154" fmla="*/ 0 h 1020"/>
                <a:gd name="T155" fmla="*/ 4059 w 4059"/>
                <a:gd name="T156" fmla="*/ 1020 h 10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59" h="1020">
                  <a:moveTo>
                    <a:pt x="1157" y="417"/>
                  </a:moveTo>
                  <a:lnTo>
                    <a:pt x="1632" y="329"/>
                  </a:lnTo>
                  <a:lnTo>
                    <a:pt x="1578" y="318"/>
                  </a:lnTo>
                  <a:lnTo>
                    <a:pt x="3535" y="7"/>
                  </a:lnTo>
                  <a:lnTo>
                    <a:pt x="3539" y="5"/>
                  </a:lnTo>
                  <a:lnTo>
                    <a:pt x="3548" y="4"/>
                  </a:lnTo>
                  <a:lnTo>
                    <a:pt x="3563" y="4"/>
                  </a:lnTo>
                  <a:lnTo>
                    <a:pt x="3580" y="2"/>
                  </a:lnTo>
                  <a:lnTo>
                    <a:pt x="3602" y="0"/>
                  </a:lnTo>
                  <a:lnTo>
                    <a:pt x="3626" y="0"/>
                  </a:lnTo>
                  <a:lnTo>
                    <a:pt x="3650" y="2"/>
                  </a:lnTo>
                  <a:lnTo>
                    <a:pt x="3675" y="5"/>
                  </a:lnTo>
                  <a:lnTo>
                    <a:pt x="3698" y="10"/>
                  </a:lnTo>
                  <a:lnTo>
                    <a:pt x="3720" y="18"/>
                  </a:lnTo>
                  <a:lnTo>
                    <a:pt x="3739" y="29"/>
                  </a:lnTo>
                  <a:lnTo>
                    <a:pt x="3756" y="39"/>
                  </a:lnTo>
                  <a:lnTo>
                    <a:pt x="3770" y="48"/>
                  </a:lnTo>
                  <a:lnTo>
                    <a:pt x="3783" y="58"/>
                  </a:lnTo>
                  <a:lnTo>
                    <a:pt x="3793" y="66"/>
                  </a:lnTo>
                  <a:lnTo>
                    <a:pt x="3802" y="74"/>
                  </a:lnTo>
                  <a:lnTo>
                    <a:pt x="3809" y="80"/>
                  </a:lnTo>
                  <a:lnTo>
                    <a:pt x="3814" y="85"/>
                  </a:lnTo>
                  <a:lnTo>
                    <a:pt x="3817" y="87"/>
                  </a:lnTo>
                  <a:lnTo>
                    <a:pt x="3818" y="89"/>
                  </a:lnTo>
                  <a:lnTo>
                    <a:pt x="3833" y="119"/>
                  </a:lnTo>
                  <a:lnTo>
                    <a:pt x="3871" y="191"/>
                  </a:lnTo>
                  <a:lnTo>
                    <a:pt x="3877" y="193"/>
                  </a:lnTo>
                  <a:lnTo>
                    <a:pt x="3891" y="198"/>
                  </a:lnTo>
                  <a:lnTo>
                    <a:pt x="3913" y="207"/>
                  </a:lnTo>
                  <a:lnTo>
                    <a:pt x="3938" y="218"/>
                  </a:lnTo>
                  <a:lnTo>
                    <a:pt x="3966" y="234"/>
                  </a:lnTo>
                  <a:lnTo>
                    <a:pt x="3994" y="254"/>
                  </a:lnTo>
                  <a:lnTo>
                    <a:pt x="4020" y="278"/>
                  </a:lnTo>
                  <a:lnTo>
                    <a:pt x="4041" y="305"/>
                  </a:lnTo>
                  <a:lnTo>
                    <a:pt x="4054" y="335"/>
                  </a:lnTo>
                  <a:lnTo>
                    <a:pt x="4059" y="371"/>
                  </a:lnTo>
                  <a:lnTo>
                    <a:pt x="4053" y="401"/>
                  </a:lnTo>
                  <a:lnTo>
                    <a:pt x="4040" y="428"/>
                  </a:lnTo>
                  <a:lnTo>
                    <a:pt x="4019" y="456"/>
                  </a:lnTo>
                  <a:lnTo>
                    <a:pt x="3995" y="480"/>
                  </a:lnTo>
                  <a:lnTo>
                    <a:pt x="3969" y="501"/>
                  </a:lnTo>
                  <a:lnTo>
                    <a:pt x="3942" y="518"/>
                  </a:lnTo>
                  <a:lnTo>
                    <a:pt x="3918" y="533"/>
                  </a:lnTo>
                  <a:lnTo>
                    <a:pt x="3898" y="544"/>
                  </a:lnTo>
                  <a:lnTo>
                    <a:pt x="3885" y="550"/>
                  </a:lnTo>
                  <a:lnTo>
                    <a:pt x="3880" y="554"/>
                  </a:lnTo>
                  <a:lnTo>
                    <a:pt x="3877" y="555"/>
                  </a:lnTo>
                  <a:lnTo>
                    <a:pt x="3867" y="558"/>
                  </a:lnTo>
                  <a:lnTo>
                    <a:pt x="3852" y="565"/>
                  </a:lnTo>
                  <a:lnTo>
                    <a:pt x="3832" y="574"/>
                  </a:lnTo>
                  <a:lnTo>
                    <a:pt x="3808" y="582"/>
                  </a:lnTo>
                  <a:lnTo>
                    <a:pt x="3779" y="595"/>
                  </a:lnTo>
                  <a:lnTo>
                    <a:pt x="3748" y="605"/>
                  </a:lnTo>
                  <a:lnTo>
                    <a:pt x="3716" y="618"/>
                  </a:lnTo>
                  <a:lnTo>
                    <a:pt x="3681" y="627"/>
                  </a:lnTo>
                  <a:lnTo>
                    <a:pt x="3646" y="640"/>
                  </a:lnTo>
                  <a:lnTo>
                    <a:pt x="3611" y="650"/>
                  </a:lnTo>
                  <a:lnTo>
                    <a:pt x="3579" y="659"/>
                  </a:lnTo>
                  <a:lnTo>
                    <a:pt x="3548" y="671"/>
                  </a:lnTo>
                  <a:lnTo>
                    <a:pt x="3519" y="679"/>
                  </a:lnTo>
                  <a:lnTo>
                    <a:pt x="3490" y="690"/>
                  </a:lnTo>
                  <a:lnTo>
                    <a:pt x="3463" y="699"/>
                  </a:lnTo>
                  <a:lnTo>
                    <a:pt x="3435" y="709"/>
                  </a:lnTo>
                  <a:lnTo>
                    <a:pt x="3408" y="717"/>
                  </a:lnTo>
                  <a:lnTo>
                    <a:pt x="3382" y="727"/>
                  </a:lnTo>
                  <a:lnTo>
                    <a:pt x="3356" y="735"/>
                  </a:lnTo>
                  <a:lnTo>
                    <a:pt x="2013" y="942"/>
                  </a:lnTo>
                  <a:lnTo>
                    <a:pt x="1591" y="1019"/>
                  </a:lnTo>
                  <a:lnTo>
                    <a:pt x="1584" y="1019"/>
                  </a:lnTo>
                  <a:lnTo>
                    <a:pt x="1565" y="1019"/>
                  </a:lnTo>
                  <a:lnTo>
                    <a:pt x="1537" y="1019"/>
                  </a:lnTo>
                  <a:lnTo>
                    <a:pt x="1500" y="1020"/>
                  </a:lnTo>
                  <a:lnTo>
                    <a:pt x="1459" y="1019"/>
                  </a:lnTo>
                  <a:lnTo>
                    <a:pt x="1413" y="1019"/>
                  </a:lnTo>
                  <a:lnTo>
                    <a:pt x="1366" y="1017"/>
                  </a:lnTo>
                  <a:lnTo>
                    <a:pt x="1321" y="1015"/>
                  </a:lnTo>
                  <a:lnTo>
                    <a:pt x="1279" y="1014"/>
                  </a:lnTo>
                  <a:lnTo>
                    <a:pt x="1241" y="1011"/>
                  </a:lnTo>
                  <a:lnTo>
                    <a:pt x="1201" y="1006"/>
                  </a:lnTo>
                  <a:lnTo>
                    <a:pt x="1149" y="999"/>
                  </a:lnTo>
                  <a:lnTo>
                    <a:pt x="1091" y="991"/>
                  </a:lnTo>
                  <a:lnTo>
                    <a:pt x="1028" y="983"/>
                  </a:lnTo>
                  <a:lnTo>
                    <a:pt x="963" y="975"/>
                  </a:lnTo>
                  <a:lnTo>
                    <a:pt x="904" y="966"/>
                  </a:lnTo>
                  <a:lnTo>
                    <a:pt x="850" y="958"/>
                  </a:lnTo>
                  <a:lnTo>
                    <a:pt x="808" y="951"/>
                  </a:lnTo>
                  <a:lnTo>
                    <a:pt x="781" y="948"/>
                  </a:lnTo>
                  <a:lnTo>
                    <a:pt x="770" y="946"/>
                  </a:lnTo>
                  <a:lnTo>
                    <a:pt x="721" y="940"/>
                  </a:lnTo>
                  <a:lnTo>
                    <a:pt x="677" y="934"/>
                  </a:lnTo>
                  <a:lnTo>
                    <a:pt x="639" y="929"/>
                  </a:lnTo>
                  <a:lnTo>
                    <a:pt x="606" y="924"/>
                  </a:lnTo>
                  <a:lnTo>
                    <a:pt x="577" y="919"/>
                  </a:lnTo>
                  <a:lnTo>
                    <a:pt x="551" y="918"/>
                  </a:lnTo>
                  <a:lnTo>
                    <a:pt x="527" y="913"/>
                  </a:lnTo>
                  <a:lnTo>
                    <a:pt x="504" y="911"/>
                  </a:lnTo>
                  <a:lnTo>
                    <a:pt x="481" y="906"/>
                  </a:lnTo>
                  <a:lnTo>
                    <a:pt x="459" y="903"/>
                  </a:lnTo>
                  <a:lnTo>
                    <a:pt x="438" y="898"/>
                  </a:lnTo>
                  <a:lnTo>
                    <a:pt x="421" y="897"/>
                  </a:lnTo>
                  <a:lnTo>
                    <a:pt x="407" y="895"/>
                  </a:lnTo>
                  <a:lnTo>
                    <a:pt x="394" y="895"/>
                  </a:lnTo>
                  <a:lnTo>
                    <a:pt x="382" y="893"/>
                  </a:lnTo>
                  <a:lnTo>
                    <a:pt x="369" y="892"/>
                  </a:lnTo>
                  <a:lnTo>
                    <a:pt x="354" y="890"/>
                  </a:lnTo>
                  <a:lnTo>
                    <a:pt x="335" y="885"/>
                  </a:lnTo>
                  <a:lnTo>
                    <a:pt x="312" y="881"/>
                  </a:lnTo>
                  <a:lnTo>
                    <a:pt x="283" y="873"/>
                  </a:lnTo>
                  <a:lnTo>
                    <a:pt x="249" y="863"/>
                  </a:lnTo>
                  <a:lnTo>
                    <a:pt x="213" y="850"/>
                  </a:lnTo>
                  <a:lnTo>
                    <a:pt x="175" y="836"/>
                  </a:lnTo>
                  <a:lnTo>
                    <a:pt x="138" y="820"/>
                  </a:lnTo>
                  <a:lnTo>
                    <a:pt x="103" y="804"/>
                  </a:lnTo>
                  <a:lnTo>
                    <a:pt x="72" y="789"/>
                  </a:lnTo>
                  <a:lnTo>
                    <a:pt x="46" y="776"/>
                  </a:lnTo>
                  <a:lnTo>
                    <a:pt x="25" y="764"/>
                  </a:lnTo>
                  <a:lnTo>
                    <a:pt x="11" y="757"/>
                  </a:lnTo>
                  <a:lnTo>
                    <a:pt x="6" y="756"/>
                  </a:lnTo>
                  <a:lnTo>
                    <a:pt x="7" y="752"/>
                  </a:lnTo>
                  <a:lnTo>
                    <a:pt x="7" y="746"/>
                  </a:lnTo>
                  <a:lnTo>
                    <a:pt x="8" y="736"/>
                  </a:lnTo>
                  <a:lnTo>
                    <a:pt x="8" y="722"/>
                  </a:lnTo>
                  <a:lnTo>
                    <a:pt x="6" y="703"/>
                  </a:lnTo>
                  <a:lnTo>
                    <a:pt x="5" y="683"/>
                  </a:lnTo>
                  <a:lnTo>
                    <a:pt x="2" y="671"/>
                  </a:lnTo>
                  <a:lnTo>
                    <a:pt x="1" y="663"/>
                  </a:lnTo>
                  <a:lnTo>
                    <a:pt x="0" y="658"/>
                  </a:lnTo>
                  <a:lnTo>
                    <a:pt x="0" y="656"/>
                  </a:lnTo>
                  <a:lnTo>
                    <a:pt x="343" y="590"/>
                  </a:lnTo>
                  <a:lnTo>
                    <a:pt x="344" y="595"/>
                  </a:lnTo>
                  <a:lnTo>
                    <a:pt x="345" y="597"/>
                  </a:lnTo>
                  <a:lnTo>
                    <a:pt x="348" y="602"/>
                  </a:lnTo>
                  <a:lnTo>
                    <a:pt x="351" y="603"/>
                  </a:lnTo>
                  <a:lnTo>
                    <a:pt x="359" y="603"/>
                  </a:lnTo>
                  <a:lnTo>
                    <a:pt x="377" y="602"/>
                  </a:lnTo>
                  <a:lnTo>
                    <a:pt x="403" y="600"/>
                  </a:lnTo>
                  <a:lnTo>
                    <a:pt x="433" y="595"/>
                  </a:lnTo>
                  <a:lnTo>
                    <a:pt x="467" y="592"/>
                  </a:lnTo>
                  <a:lnTo>
                    <a:pt x="500" y="589"/>
                  </a:lnTo>
                  <a:lnTo>
                    <a:pt x="531" y="584"/>
                  </a:lnTo>
                  <a:lnTo>
                    <a:pt x="556" y="582"/>
                  </a:lnTo>
                  <a:lnTo>
                    <a:pt x="573" y="579"/>
                  </a:lnTo>
                  <a:lnTo>
                    <a:pt x="579" y="578"/>
                  </a:lnTo>
                  <a:lnTo>
                    <a:pt x="638" y="570"/>
                  </a:lnTo>
                  <a:lnTo>
                    <a:pt x="708" y="554"/>
                  </a:lnTo>
                  <a:lnTo>
                    <a:pt x="782" y="534"/>
                  </a:lnTo>
                  <a:lnTo>
                    <a:pt x="858" y="513"/>
                  </a:lnTo>
                  <a:lnTo>
                    <a:pt x="935" y="491"/>
                  </a:lnTo>
                  <a:lnTo>
                    <a:pt x="1004" y="469"/>
                  </a:lnTo>
                  <a:lnTo>
                    <a:pt x="1065" y="448"/>
                  </a:lnTo>
                  <a:lnTo>
                    <a:pt x="1114" y="433"/>
                  </a:lnTo>
                  <a:lnTo>
                    <a:pt x="1145" y="422"/>
                  </a:lnTo>
                  <a:lnTo>
                    <a:pt x="1157" y="417"/>
                  </a:lnTo>
                  <a:close/>
                </a:path>
              </a:pathLst>
            </a:custGeom>
            <a:solidFill>
              <a:srgbClr val="878787"/>
            </a:solidFill>
            <a:ln w="9525">
              <a:solidFill>
                <a:srgbClr val="777777"/>
              </a:solidFill>
              <a:round/>
              <a:headEnd/>
              <a:tailEnd/>
            </a:ln>
          </p:spPr>
          <p:txBody>
            <a:bodyPr/>
            <a:lstStyle/>
            <a:p>
              <a:endParaRPr lang="en-US"/>
            </a:p>
          </p:txBody>
        </p:sp>
        <p:sp>
          <p:nvSpPr>
            <p:cNvPr id="4810" name="Freeform 698"/>
            <p:cNvSpPr>
              <a:spLocks/>
            </p:cNvSpPr>
            <p:nvPr/>
          </p:nvSpPr>
          <p:spPr bwMode="auto">
            <a:xfrm>
              <a:off x="672" y="1728"/>
              <a:ext cx="4059" cy="503"/>
            </a:xfrm>
            <a:custGeom>
              <a:avLst/>
              <a:gdLst>
                <a:gd name="T0" fmla="*/ 1578 w 4059"/>
                <a:gd name="T1" fmla="*/ 318 h 1007"/>
                <a:gd name="T2" fmla="*/ 3548 w 4059"/>
                <a:gd name="T3" fmla="*/ 4 h 1007"/>
                <a:gd name="T4" fmla="*/ 3602 w 4059"/>
                <a:gd name="T5" fmla="*/ 0 h 1007"/>
                <a:gd name="T6" fmla="*/ 3675 w 4059"/>
                <a:gd name="T7" fmla="*/ 5 h 1007"/>
                <a:gd name="T8" fmla="*/ 3739 w 4059"/>
                <a:gd name="T9" fmla="*/ 29 h 1007"/>
                <a:gd name="T10" fmla="*/ 3783 w 4059"/>
                <a:gd name="T11" fmla="*/ 58 h 1007"/>
                <a:gd name="T12" fmla="*/ 3809 w 4059"/>
                <a:gd name="T13" fmla="*/ 80 h 1007"/>
                <a:gd name="T14" fmla="*/ 3818 w 4059"/>
                <a:gd name="T15" fmla="*/ 89 h 1007"/>
                <a:gd name="T16" fmla="*/ 3877 w 4059"/>
                <a:gd name="T17" fmla="*/ 193 h 1007"/>
                <a:gd name="T18" fmla="*/ 3938 w 4059"/>
                <a:gd name="T19" fmla="*/ 218 h 1007"/>
                <a:gd name="T20" fmla="*/ 4020 w 4059"/>
                <a:gd name="T21" fmla="*/ 278 h 1007"/>
                <a:gd name="T22" fmla="*/ 4059 w 4059"/>
                <a:gd name="T23" fmla="*/ 371 h 1007"/>
                <a:gd name="T24" fmla="*/ 4019 w 4059"/>
                <a:gd name="T25" fmla="*/ 454 h 1007"/>
                <a:gd name="T26" fmla="*/ 3941 w 4059"/>
                <a:gd name="T27" fmla="*/ 513 h 1007"/>
                <a:gd name="T28" fmla="*/ 3884 w 4059"/>
                <a:gd name="T29" fmla="*/ 544 h 1007"/>
                <a:gd name="T30" fmla="*/ 3866 w 4059"/>
                <a:gd name="T31" fmla="*/ 550 h 1007"/>
                <a:gd name="T32" fmla="*/ 3807 w 4059"/>
                <a:gd name="T33" fmla="*/ 574 h 1007"/>
                <a:gd name="T34" fmla="*/ 3715 w 4059"/>
                <a:gd name="T35" fmla="*/ 606 h 1007"/>
                <a:gd name="T36" fmla="*/ 3611 w 4059"/>
                <a:gd name="T37" fmla="*/ 639 h 1007"/>
                <a:gd name="T38" fmla="*/ 3518 w 4059"/>
                <a:gd name="T39" fmla="*/ 667 h 1007"/>
                <a:gd name="T40" fmla="*/ 3434 w 4059"/>
                <a:gd name="T41" fmla="*/ 698 h 1007"/>
                <a:gd name="T42" fmla="*/ 3355 w 4059"/>
                <a:gd name="T43" fmla="*/ 724 h 1007"/>
                <a:gd name="T44" fmla="*/ 1584 w 4059"/>
                <a:gd name="T45" fmla="*/ 1007 h 1007"/>
                <a:gd name="T46" fmla="*/ 1500 w 4059"/>
                <a:gd name="T47" fmla="*/ 1007 h 1007"/>
                <a:gd name="T48" fmla="*/ 1366 w 4059"/>
                <a:gd name="T49" fmla="*/ 1007 h 1007"/>
                <a:gd name="T50" fmla="*/ 1241 w 4059"/>
                <a:gd name="T51" fmla="*/ 1001 h 1007"/>
                <a:gd name="T52" fmla="*/ 1091 w 4059"/>
                <a:gd name="T53" fmla="*/ 982 h 1007"/>
                <a:gd name="T54" fmla="*/ 905 w 4059"/>
                <a:gd name="T55" fmla="*/ 956 h 1007"/>
                <a:gd name="T56" fmla="*/ 782 w 4059"/>
                <a:gd name="T57" fmla="*/ 940 h 1007"/>
                <a:gd name="T58" fmla="*/ 678 w 4059"/>
                <a:gd name="T59" fmla="*/ 926 h 1007"/>
                <a:gd name="T60" fmla="*/ 577 w 4059"/>
                <a:gd name="T61" fmla="*/ 914 h 1007"/>
                <a:gd name="T62" fmla="*/ 504 w 4059"/>
                <a:gd name="T63" fmla="*/ 905 h 1007"/>
                <a:gd name="T64" fmla="*/ 438 w 4059"/>
                <a:gd name="T65" fmla="*/ 893 h 1007"/>
                <a:gd name="T66" fmla="*/ 394 w 4059"/>
                <a:gd name="T67" fmla="*/ 890 h 1007"/>
                <a:gd name="T68" fmla="*/ 353 w 4059"/>
                <a:gd name="T69" fmla="*/ 885 h 1007"/>
                <a:gd name="T70" fmla="*/ 283 w 4059"/>
                <a:gd name="T71" fmla="*/ 869 h 1007"/>
                <a:gd name="T72" fmla="*/ 175 w 4059"/>
                <a:gd name="T73" fmla="*/ 833 h 1007"/>
                <a:gd name="T74" fmla="*/ 72 w 4059"/>
                <a:gd name="T75" fmla="*/ 788 h 1007"/>
                <a:gd name="T76" fmla="*/ 11 w 4059"/>
                <a:gd name="T77" fmla="*/ 757 h 1007"/>
                <a:gd name="T78" fmla="*/ 7 w 4059"/>
                <a:gd name="T79" fmla="*/ 746 h 1007"/>
                <a:gd name="T80" fmla="*/ 6 w 4059"/>
                <a:gd name="T81" fmla="*/ 703 h 1007"/>
                <a:gd name="T82" fmla="*/ 1 w 4059"/>
                <a:gd name="T83" fmla="*/ 663 h 1007"/>
                <a:gd name="T84" fmla="*/ 343 w 4059"/>
                <a:gd name="T85" fmla="*/ 590 h 1007"/>
                <a:gd name="T86" fmla="*/ 348 w 4059"/>
                <a:gd name="T87" fmla="*/ 602 h 1007"/>
                <a:gd name="T88" fmla="*/ 377 w 4059"/>
                <a:gd name="T89" fmla="*/ 602 h 1007"/>
                <a:gd name="T90" fmla="*/ 467 w 4059"/>
                <a:gd name="T91" fmla="*/ 592 h 1007"/>
                <a:gd name="T92" fmla="*/ 556 w 4059"/>
                <a:gd name="T93" fmla="*/ 582 h 1007"/>
                <a:gd name="T94" fmla="*/ 638 w 4059"/>
                <a:gd name="T95" fmla="*/ 570 h 1007"/>
                <a:gd name="T96" fmla="*/ 858 w 4059"/>
                <a:gd name="T97" fmla="*/ 513 h 1007"/>
                <a:gd name="T98" fmla="*/ 1065 w 4059"/>
                <a:gd name="T99" fmla="*/ 448 h 1007"/>
                <a:gd name="T100" fmla="*/ 1157 w 4059"/>
                <a:gd name="T101" fmla="*/ 417 h 10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59"/>
                <a:gd name="T154" fmla="*/ 0 h 1007"/>
                <a:gd name="T155" fmla="*/ 4059 w 4059"/>
                <a:gd name="T156" fmla="*/ 1007 h 10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59" h="1007">
                  <a:moveTo>
                    <a:pt x="1157" y="417"/>
                  </a:moveTo>
                  <a:lnTo>
                    <a:pt x="1632" y="329"/>
                  </a:lnTo>
                  <a:lnTo>
                    <a:pt x="1578" y="318"/>
                  </a:lnTo>
                  <a:lnTo>
                    <a:pt x="3535" y="7"/>
                  </a:lnTo>
                  <a:lnTo>
                    <a:pt x="3539" y="5"/>
                  </a:lnTo>
                  <a:lnTo>
                    <a:pt x="3548" y="4"/>
                  </a:lnTo>
                  <a:lnTo>
                    <a:pt x="3563" y="4"/>
                  </a:lnTo>
                  <a:lnTo>
                    <a:pt x="3580" y="2"/>
                  </a:lnTo>
                  <a:lnTo>
                    <a:pt x="3602" y="0"/>
                  </a:lnTo>
                  <a:lnTo>
                    <a:pt x="3626" y="0"/>
                  </a:lnTo>
                  <a:lnTo>
                    <a:pt x="3650" y="2"/>
                  </a:lnTo>
                  <a:lnTo>
                    <a:pt x="3675" y="5"/>
                  </a:lnTo>
                  <a:lnTo>
                    <a:pt x="3698" y="10"/>
                  </a:lnTo>
                  <a:lnTo>
                    <a:pt x="3720" y="18"/>
                  </a:lnTo>
                  <a:lnTo>
                    <a:pt x="3739" y="29"/>
                  </a:lnTo>
                  <a:lnTo>
                    <a:pt x="3756" y="39"/>
                  </a:lnTo>
                  <a:lnTo>
                    <a:pt x="3770" y="48"/>
                  </a:lnTo>
                  <a:lnTo>
                    <a:pt x="3783" y="58"/>
                  </a:lnTo>
                  <a:lnTo>
                    <a:pt x="3793" y="66"/>
                  </a:lnTo>
                  <a:lnTo>
                    <a:pt x="3802" y="74"/>
                  </a:lnTo>
                  <a:lnTo>
                    <a:pt x="3809" y="80"/>
                  </a:lnTo>
                  <a:lnTo>
                    <a:pt x="3814" y="85"/>
                  </a:lnTo>
                  <a:lnTo>
                    <a:pt x="3817" y="87"/>
                  </a:lnTo>
                  <a:lnTo>
                    <a:pt x="3818" y="89"/>
                  </a:lnTo>
                  <a:lnTo>
                    <a:pt x="3833" y="119"/>
                  </a:lnTo>
                  <a:lnTo>
                    <a:pt x="3871" y="191"/>
                  </a:lnTo>
                  <a:lnTo>
                    <a:pt x="3877" y="193"/>
                  </a:lnTo>
                  <a:lnTo>
                    <a:pt x="3891" y="198"/>
                  </a:lnTo>
                  <a:lnTo>
                    <a:pt x="3913" y="207"/>
                  </a:lnTo>
                  <a:lnTo>
                    <a:pt x="3938" y="218"/>
                  </a:lnTo>
                  <a:lnTo>
                    <a:pt x="3966" y="234"/>
                  </a:lnTo>
                  <a:lnTo>
                    <a:pt x="3994" y="255"/>
                  </a:lnTo>
                  <a:lnTo>
                    <a:pt x="4020" y="278"/>
                  </a:lnTo>
                  <a:lnTo>
                    <a:pt x="4041" y="305"/>
                  </a:lnTo>
                  <a:lnTo>
                    <a:pt x="4054" y="335"/>
                  </a:lnTo>
                  <a:lnTo>
                    <a:pt x="4059" y="371"/>
                  </a:lnTo>
                  <a:lnTo>
                    <a:pt x="4053" y="400"/>
                  </a:lnTo>
                  <a:lnTo>
                    <a:pt x="4039" y="428"/>
                  </a:lnTo>
                  <a:lnTo>
                    <a:pt x="4019" y="454"/>
                  </a:lnTo>
                  <a:lnTo>
                    <a:pt x="3994" y="477"/>
                  </a:lnTo>
                  <a:lnTo>
                    <a:pt x="3968" y="496"/>
                  </a:lnTo>
                  <a:lnTo>
                    <a:pt x="3941" y="513"/>
                  </a:lnTo>
                  <a:lnTo>
                    <a:pt x="3917" y="526"/>
                  </a:lnTo>
                  <a:lnTo>
                    <a:pt x="3897" y="538"/>
                  </a:lnTo>
                  <a:lnTo>
                    <a:pt x="3884" y="544"/>
                  </a:lnTo>
                  <a:lnTo>
                    <a:pt x="3879" y="546"/>
                  </a:lnTo>
                  <a:lnTo>
                    <a:pt x="3876" y="547"/>
                  </a:lnTo>
                  <a:lnTo>
                    <a:pt x="3866" y="550"/>
                  </a:lnTo>
                  <a:lnTo>
                    <a:pt x="3851" y="557"/>
                  </a:lnTo>
                  <a:lnTo>
                    <a:pt x="3831" y="565"/>
                  </a:lnTo>
                  <a:lnTo>
                    <a:pt x="3807" y="574"/>
                  </a:lnTo>
                  <a:lnTo>
                    <a:pt x="3778" y="584"/>
                  </a:lnTo>
                  <a:lnTo>
                    <a:pt x="3748" y="595"/>
                  </a:lnTo>
                  <a:lnTo>
                    <a:pt x="3715" y="606"/>
                  </a:lnTo>
                  <a:lnTo>
                    <a:pt x="3681" y="618"/>
                  </a:lnTo>
                  <a:lnTo>
                    <a:pt x="3646" y="627"/>
                  </a:lnTo>
                  <a:lnTo>
                    <a:pt x="3611" y="639"/>
                  </a:lnTo>
                  <a:lnTo>
                    <a:pt x="3579" y="648"/>
                  </a:lnTo>
                  <a:lnTo>
                    <a:pt x="3547" y="659"/>
                  </a:lnTo>
                  <a:lnTo>
                    <a:pt x="3518" y="667"/>
                  </a:lnTo>
                  <a:lnTo>
                    <a:pt x="3490" y="679"/>
                  </a:lnTo>
                  <a:lnTo>
                    <a:pt x="3462" y="687"/>
                  </a:lnTo>
                  <a:lnTo>
                    <a:pt x="3434" y="698"/>
                  </a:lnTo>
                  <a:lnTo>
                    <a:pt x="3408" y="704"/>
                  </a:lnTo>
                  <a:lnTo>
                    <a:pt x="3382" y="714"/>
                  </a:lnTo>
                  <a:lnTo>
                    <a:pt x="3355" y="724"/>
                  </a:lnTo>
                  <a:lnTo>
                    <a:pt x="2013" y="930"/>
                  </a:lnTo>
                  <a:lnTo>
                    <a:pt x="1591" y="1007"/>
                  </a:lnTo>
                  <a:lnTo>
                    <a:pt x="1584" y="1007"/>
                  </a:lnTo>
                  <a:lnTo>
                    <a:pt x="1565" y="1007"/>
                  </a:lnTo>
                  <a:lnTo>
                    <a:pt x="1536" y="1007"/>
                  </a:lnTo>
                  <a:lnTo>
                    <a:pt x="1500" y="1007"/>
                  </a:lnTo>
                  <a:lnTo>
                    <a:pt x="1459" y="1007"/>
                  </a:lnTo>
                  <a:lnTo>
                    <a:pt x="1412" y="1007"/>
                  </a:lnTo>
                  <a:lnTo>
                    <a:pt x="1366" y="1007"/>
                  </a:lnTo>
                  <a:lnTo>
                    <a:pt x="1321" y="1006"/>
                  </a:lnTo>
                  <a:lnTo>
                    <a:pt x="1278" y="1003"/>
                  </a:lnTo>
                  <a:lnTo>
                    <a:pt x="1241" y="1001"/>
                  </a:lnTo>
                  <a:lnTo>
                    <a:pt x="1201" y="995"/>
                  </a:lnTo>
                  <a:lnTo>
                    <a:pt x="1149" y="988"/>
                  </a:lnTo>
                  <a:lnTo>
                    <a:pt x="1091" y="982"/>
                  </a:lnTo>
                  <a:lnTo>
                    <a:pt x="1028" y="974"/>
                  </a:lnTo>
                  <a:lnTo>
                    <a:pt x="964" y="966"/>
                  </a:lnTo>
                  <a:lnTo>
                    <a:pt x="905" y="956"/>
                  </a:lnTo>
                  <a:lnTo>
                    <a:pt x="851" y="950"/>
                  </a:lnTo>
                  <a:lnTo>
                    <a:pt x="810" y="943"/>
                  </a:lnTo>
                  <a:lnTo>
                    <a:pt x="782" y="940"/>
                  </a:lnTo>
                  <a:lnTo>
                    <a:pt x="772" y="938"/>
                  </a:lnTo>
                  <a:lnTo>
                    <a:pt x="722" y="932"/>
                  </a:lnTo>
                  <a:lnTo>
                    <a:pt x="678" y="926"/>
                  </a:lnTo>
                  <a:lnTo>
                    <a:pt x="641" y="922"/>
                  </a:lnTo>
                  <a:lnTo>
                    <a:pt x="607" y="918"/>
                  </a:lnTo>
                  <a:lnTo>
                    <a:pt x="577" y="914"/>
                  </a:lnTo>
                  <a:lnTo>
                    <a:pt x="552" y="911"/>
                  </a:lnTo>
                  <a:lnTo>
                    <a:pt x="527" y="908"/>
                  </a:lnTo>
                  <a:lnTo>
                    <a:pt x="504" y="905"/>
                  </a:lnTo>
                  <a:lnTo>
                    <a:pt x="481" y="902"/>
                  </a:lnTo>
                  <a:lnTo>
                    <a:pt x="459" y="898"/>
                  </a:lnTo>
                  <a:lnTo>
                    <a:pt x="438" y="893"/>
                  </a:lnTo>
                  <a:lnTo>
                    <a:pt x="420" y="892"/>
                  </a:lnTo>
                  <a:lnTo>
                    <a:pt x="407" y="890"/>
                  </a:lnTo>
                  <a:lnTo>
                    <a:pt x="394" y="890"/>
                  </a:lnTo>
                  <a:lnTo>
                    <a:pt x="382" y="889"/>
                  </a:lnTo>
                  <a:lnTo>
                    <a:pt x="368" y="887"/>
                  </a:lnTo>
                  <a:lnTo>
                    <a:pt x="353" y="885"/>
                  </a:lnTo>
                  <a:lnTo>
                    <a:pt x="334" y="881"/>
                  </a:lnTo>
                  <a:lnTo>
                    <a:pt x="311" y="876"/>
                  </a:lnTo>
                  <a:lnTo>
                    <a:pt x="283" y="869"/>
                  </a:lnTo>
                  <a:lnTo>
                    <a:pt x="248" y="860"/>
                  </a:lnTo>
                  <a:lnTo>
                    <a:pt x="211" y="847"/>
                  </a:lnTo>
                  <a:lnTo>
                    <a:pt x="175" y="833"/>
                  </a:lnTo>
                  <a:lnTo>
                    <a:pt x="137" y="817"/>
                  </a:lnTo>
                  <a:lnTo>
                    <a:pt x="102" y="802"/>
                  </a:lnTo>
                  <a:lnTo>
                    <a:pt x="72" y="788"/>
                  </a:lnTo>
                  <a:lnTo>
                    <a:pt x="45" y="775"/>
                  </a:lnTo>
                  <a:lnTo>
                    <a:pt x="25" y="764"/>
                  </a:lnTo>
                  <a:lnTo>
                    <a:pt x="11" y="757"/>
                  </a:lnTo>
                  <a:lnTo>
                    <a:pt x="6" y="754"/>
                  </a:lnTo>
                  <a:lnTo>
                    <a:pt x="7" y="751"/>
                  </a:lnTo>
                  <a:lnTo>
                    <a:pt x="7" y="746"/>
                  </a:lnTo>
                  <a:lnTo>
                    <a:pt x="8" y="736"/>
                  </a:lnTo>
                  <a:lnTo>
                    <a:pt x="8" y="720"/>
                  </a:lnTo>
                  <a:lnTo>
                    <a:pt x="6" y="703"/>
                  </a:lnTo>
                  <a:lnTo>
                    <a:pt x="5" y="685"/>
                  </a:lnTo>
                  <a:lnTo>
                    <a:pt x="2" y="671"/>
                  </a:lnTo>
                  <a:lnTo>
                    <a:pt x="1" y="663"/>
                  </a:lnTo>
                  <a:lnTo>
                    <a:pt x="0" y="658"/>
                  </a:lnTo>
                  <a:lnTo>
                    <a:pt x="0" y="656"/>
                  </a:lnTo>
                  <a:lnTo>
                    <a:pt x="343" y="590"/>
                  </a:lnTo>
                  <a:lnTo>
                    <a:pt x="344" y="595"/>
                  </a:lnTo>
                  <a:lnTo>
                    <a:pt x="345" y="597"/>
                  </a:lnTo>
                  <a:lnTo>
                    <a:pt x="348" y="602"/>
                  </a:lnTo>
                  <a:lnTo>
                    <a:pt x="351" y="603"/>
                  </a:lnTo>
                  <a:lnTo>
                    <a:pt x="359" y="603"/>
                  </a:lnTo>
                  <a:lnTo>
                    <a:pt x="377" y="602"/>
                  </a:lnTo>
                  <a:lnTo>
                    <a:pt x="403" y="600"/>
                  </a:lnTo>
                  <a:lnTo>
                    <a:pt x="433" y="595"/>
                  </a:lnTo>
                  <a:lnTo>
                    <a:pt x="467" y="592"/>
                  </a:lnTo>
                  <a:lnTo>
                    <a:pt x="500" y="589"/>
                  </a:lnTo>
                  <a:lnTo>
                    <a:pt x="531" y="584"/>
                  </a:lnTo>
                  <a:lnTo>
                    <a:pt x="556" y="582"/>
                  </a:lnTo>
                  <a:lnTo>
                    <a:pt x="573" y="579"/>
                  </a:lnTo>
                  <a:lnTo>
                    <a:pt x="579" y="578"/>
                  </a:lnTo>
                  <a:lnTo>
                    <a:pt x="638" y="570"/>
                  </a:lnTo>
                  <a:lnTo>
                    <a:pt x="708" y="554"/>
                  </a:lnTo>
                  <a:lnTo>
                    <a:pt x="782" y="534"/>
                  </a:lnTo>
                  <a:lnTo>
                    <a:pt x="858" y="513"/>
                  </a:lnTo>
                  <a:lnTo>
                    <a:pt x="935" y="491"/>
                  </a:lnTo>
                  <a:lnTo>
                    <a:pt x="1004" y="469"/>
                  </a:lnTo>
                  <a:lnTo>
                    <a:pt x="1065" y="448"/>
                  </a:lnTo>
                  <a:lnTo>
                    <a:pt x="1114" y="433"/>
                  </a:lnTo>
                  <a:lnTo>
                    <a:pt x="1145" y="422"/>
                  </a:lnTo>
                  <a:lnTo>
                    <a:pt x="1157" y="417"/>
                  </a:lnTo>
                  <a:close/>
                </a:path>
              </a:pathLst>
            </a:custGeom>
            <a:solidFill>
              <a:srgbClr val="8A8A8A"/>
            </a:solidFill>
            <a:ln w="9525">
              <a:solidFill>
                <a:srgbClr val="777777"/>
              </a:solidFill>
              <a:round/>
              <a:headEnd/>
              <a:tailEnd/>
            </a:ln>
          </p:spPr>
          <p:txBody>
            <a:bodyPr/>
            <a:lstStyle/>
            <a:p>
              <a:endParaRPr lang="en-US"/>
            </a:p>
          </p:txBody>
        </p:sp>
        <p:sp>
          <p:nvSpPr>
            <p:cNvPr id="4811" name="Freeform 699"/>
            <p:cNvSpPr>
              <a:spLocks/>
            </p:cNvSpPr>
            <p:nvPr/>
          </p:nvSpPr>
          <p:spPr bwMode="auto">
            <a:xfrm>
              <a:off x="672" y="1728"/>
              <a:ext cx="4059" cy="498"/>
            </a:xfrm>
            <a:custGeom>
              <a:avLst/>
              <a:gdLst>
                <a:gd name="T0" fmla="*/ 1578 w 4059"/>
                <a:gd name="T1" fmla="*/ 318 h 996"/>
                <a:gd name="T2" fmla="*/ 3548 w 4059"/>
                <a:gd name="T3" fmla="*/ 4 h 996"/>
                <a:gd name="T4" fmla="*/ 3602 w 4059"/>
                <a:gd name="T5" fmla="*/ 0 h 996"/>
                <a:gd name="T6" fmla="*/ 3675 w 4059"/>
                <a:gd name="T7" fmla="*/ 5 h 996"/>
                <a:gd name="T8" fmla="*/ 3739 w 4059"/>
                <a:gd name="T9" fmla="*/ 29 h 996"/>
                <a:gd name="T10" fmla="*/ 3783 w 4059"/>
                <a:gd name="T11" fmla="*/ 58 h 996"/>
                <a:gd name="T12" fmla="*/ 3809 w 4059"/>
                <a:gd name="T13" fmla="*/ 80 h 996"/>
                <a:gd name="T14" fmla="*/ 3818 w 4059"/>
                <a:gd name="T15" fmla="*/ 89 h 996"/>
                <a:gd name="T16" fmla="*/ 3877 w 4059"/>
                <a:gd name="T17" fmla="*/ 193 h 996"/>
                <a:gd name="T18" fmla="*/ 3938 w 4059"/>
                <a:gd name="T19" fmla="*/ 218 h 996"/>
                <a:gd name="T20" fmla="*/ 4020 w 4059"/>
                <a:gd name="T21" fmla="*/ 278 h 996"/>
                <a:gd name="T22" fmla="*/ 4059 w 4059"/>
                <a:gd name="T23" fmla="*/ 371 h 996"/>
                <a:gd name="T24" fmla="*/ 4019 w 4059"/>
                <a:gd name="T25" fmla="*/ 451 h 996"/>
                <a:gd name="T26" fmla="*/ 3941 w 4059"/>
                <a:gd name="T27" fmla="*/ 507 h 996"/>
                <a:gd name="T28" fmla="*/ 3883 w 4059"/>
                <a:gd name="T29" fmla="*/ 536 h 996"/>
                <a:gd name="T30" fmla="*/ 3865 w 4059"/>
                <a:gd name="T31" fmla="*/ 544 h 996"/>
                <a:gd name="T32" fmla="*/ 3805 w 4059"/>
                <a:gd name="T33" fmla="*/ 565 h 996"/>
                <a:gd name="T34" fmla="*/ 3715 w 4059"/>
                <a:gd name="T35" fmla="*/ 595 h 996"/>
                <a:gd name="T36" fmla="*/ 3611 w 4059"/>
                <a:gd name="T37" fmla="*/ 627 h 996"/>
                <a:gd name="T38" fmla="*/ 3518 w 4059"/>
                <a:gd name="T39" fmla="*/ 656 h 996"/>
                <a:gd name="T40" fmla="*/ 3434 w 4059"/>
                <a:gd name="T41" fmla="*/ 685 h 996"/>
                <a:gd name="T42" fmla="*/ 3354 w 4059"/>
                <a:gd name="T43" fmla="*/ 711 h 996"/>
                <a:gd name="T44" fmla="*/ 1583 w 4059"/>
                <a:gd name="T45" fmla="*/ 995 h 996"/>
                <a:gd name="T46" fmla="*/ 1500 w 4059"/>
                <a:gd name="T47" fmla="*/ 996 h 996"/>
                <a:gd name="T48" fmla="*/ 1366 w 4059"/>
                <a:gd name="T49" fmla="*/ 995 h 996"/>
                <a:gd name="T50" fmla="*/ 1240 w 4059"/>
                <a:gd name="T51" fmla="*/ 990 h 996"/>
                <a:gd name="T52" fmla="*/ 1091 w 4059"/>
                <a:gd name="T53" fmla="*/ 972 h 996"/>
                <a:gd name="T54" fmla="*/ 906 w 4059"/>
                <a:gd name="T55" fmla="*/ 950 h 996"/>
                <a:gd name="T56" fmla="*/ 783 w 4059"/>
                <a:gd name="T57" fmla="*/ 932 h 996"/>
                <a:gd name="T58" fmla="*/ 680 w 4059"/>
                <a:gd name="T59" fmla="*/ 919 h 996"/>
                <a:gd name="T60" fmla="*/ 579 w 4059"/>
                <a:gd name="T61" fmla="*/ 908 h 996"/>
                <a:gd name="T62" fmla="*/ 504 w 4059"/>
                <a:gd name="T63" fmla="*/ 898 h 996"/>
                <a:gd name="T64" fmla="*/ 437 w 4059"/>
                <a:gd name="T65" fmla="*/ 889 h 996"/>
                <a:gd name="T66" fmla="*/ 393 w 4059"/>
                <a:gd name="T67" fmla="*/ 885 h 996"/>
                <a:gd name="T68" fmla="*/ 352 w 4059"/>
                <a:gd name="T69" fmla="*/ 879 h 996"/>
                <a:gd name="T70" fmla="*/ 281 w 4059"/>
                <a:gd name="T71" fmla="*/ 865 h 996"/>
                <a:gd name="T72" fmla="*/ 173 w 4059"/>
                <a:gd name="T73" fmla="*/ 829 h 996"/>
                <a:gd name="T74" fmla="*/ 71 w 4059"/>
                <a:gd name="T75" fmla="*/ 786 h 996"/>
                <a:gd name="T76" fmla="*/ 11 w 4059"/>
                <a:gd name="T77" fmla="*/ 757 h 996"/>
                <a:gd name="T78" fmla="*/ 7 w 4059"/>
                <a:gd name="T79" fmla="*/ 744 h 996"/>
                <a:gd name="T80" fmla="*/ 6 w 4059"/>
                <a:gd name="T81" fmla="*/ 703 h 996"/>
                <a:gd name="T82" fmla="*/ 1 w 4059"/>
                <a:gd name="T83" fmla="*/ 663 h 996"/>
                <a:gd name="T84" fmla="*/ 343 w 4059"/>
                <a:gd name="T85" fmla="*/ 590 h 996"/>
                <a:gd name="T86" fmla="*/ 348 w 4059"/>
                <a:gd name="T87" fmla="*/ 602 h 996"/>
                <a:gd name="T88" fmla="*/ 377 w 4059"/>
                <a:gd name="T89" fmla="*/ 602 h 996"/>
                <a:gd name="T90" fmla="*/ 467 w 4059"/>
                <a:gd name="T91" fmla="*/ 592 h 996"/>
                <a:gd name="T92" fmla="*/ 556 w 4059"/>
                <a:gd name="T93" fmla="*/ 582 h 996"/>
                <a:gd name="T94" fmla="*/ 638 w 4059"/>
                <a:gd name="T95" fmla="*/ 570 h 996"/>
                <a:gd name="T96" fmla="*/ 858 w 4059"/>
                <a:gd name="T97" fmla="*/ 513 h 996"/>
                <a:gd name="T98" fmla="*/ 1065 w 4059"/>
                <a:gd name="T99" fmla="*/ 448 h 996"/>
                <a:gd name="T100" fmla="*/ 1157 w 4059"/>
                <a:gd name="T101" fmla="*/ 417 h 9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59"/>
                <a:gd name="T154" fmla="*/ 0 h 996"/>
                <a:gd name="T155" fmla="*/ 4059 w 4059"/>
                <a:gd name="T156" fmla="*/ 996 h 99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59" h="996">
                  <a:moveTo>
                    <a:pt x="1157" y="417"/>
                  </a:moveTo>
                  <a:lnTo>
                    <a:pt x="1632" y="329"/>
                  </a:lnTo>
                  <a:lnTo>
                    <a:pt x="1578" y="318"/>
                  </a:lnTo>
                  <a:lnTo>
                    <a:pt x="3535" y="7"/>
                  </a:lnTo>
                  <a:lnTo>
                    <a:pt x="3539" y="5"/>
                  </a:lnTo>
                  <a:lnTo>
                    <a:pt x="3548" y="4"/>
                  </a:lnTo>
                  <a:lnTo>
                    <a:pt x="3563" y="4"/>
                  </a:lnTo>
                  <a:lnTo>
                    <a:pt x="3580" y="2"/>
                  </a:lnTo>
                  <a:lnTo>
                    <a:pt x="3602" y="0"/>
                  </a:lnTo>
                  <a:lnTo>
                    <a:pt x="3626" y="0"/>
                  </a:lnTo>
                  <a:lnTo>
                    <a:pt x="3650" y="2"/>
                  </a:lnTo>
                  <a:lnTo>
                    <a:pt x="3675" y="5"/>
                  </a:lnTo>
                  <a:lnTo>
                    <a:pt x="3698" y="10"/>
                  </a:lnTo>
                  <a:lnTo>
                    <a:pt x="3720" y="18"/>
                  </a:lnTo>
                  <a:lnTo>
                    <a:pt x="3739" y="29"/>
                  </a:lnTo>
                  <a:lnTo>
                    <a:pt x="3756" y="39"/>
                  </a:lnTo>
                  <a:lnTo>
                    <a:pt x="3770" y="48"/>
                  </a:lnTo>
                  <a:lnTo>
                    <a:pt x="3783" y="58"/>
                  </a:lnTo>
                  <a:lnTo>
                    <a:pt x="3793" y="66"/>
                  </a:lnTo>
                  <a:lnTo>
                    <a:pt x="3802" y="74"/>
                  </a:lnTo>
                  <a:lnTo>
                    <a:pt x="3809" y="80"/>
                  </a:lnTo>
                  <a:lnTo>
                    <a:pt x="3814" y="85"/>
                  </a:lnTo>
                  <a:lnTo>
                    <a:pt x="3817" y="87"/>
                  </a:lnTo>
                  <a:lnTo>
                    <a:pt x="3818" y="89"/>
                  </a:lnTo>
                  <a:lnTo>
                    <a:pt x="3833" y="119"/>
                  </a:lnTo>
                  <a:lnTo>
                    <a:pt x="3871" y="191"/>
                  </a:lnTo>
                  <a:lnTo>
                    <a:pt x="3877" y="193"/>
                  </a:lnTo>
                  <a:lnTo>
                    <a:pt x="3891" y="198"/>
                  </a:lnTo>
                  <a:lnTo>
                    <a:pt x="3913" y="207"/>
                  </a:lnTo>
                  <a:lnTo>
                    <a:pt x="3938" y="218"/>
                  </a:lnTo>
                  <a:lnTo>
                    <a:pt x="3966" y="234"/>
                  </a:lnTo>
                  <a:lnTo>
                    <a:pt x="3994" y="255"/>
                  </a:lnTo>
                  <a:lnTo>
                    <a:pt x="4020" y="278"/>
                  </a:lnTo>
                  <a:lnTo>
                    <a:pt x="4041" y="305"/>
                  </a:lnTo>
                  <a:lnTo>
                    <a:pt x="4054" y="335"/>
                  </a:lnTo>
                  <a:lnTo>
                    <a:pt x="4059" y="371"/>
                  </a:lnTo>
                  <a:lnTo>
                    <a:pt x="4053" y="400"/>
                  </a:lnTo>
                  <a:lnTo>
                    <a:pt x="4039" y="427"/>
                  </a:lnTo>
                  <a:lnTo>
                    <a:pt x="4019" y="451"/>
                  </a:lnTo>
                  <a:lnTo>
                    <a:pt x="3994" y="473"/>
                  </a:lnTo>
                  <a:lnTo>
                    <a:pt x="3968" y="493"/>
                  </a:lnTo>
                  <a:lnTo>
                    <a:pt x="3941" y="507"/>
                  </a:lnTo>
                  <a:lnTo>
                    <a:pt x="3917" y="520"/>
                  </a:lnTo>
                  <a:lnTo>
                    <a:pt x="3897" y="531"/>
                  </a:lnTo>
                  <a:lnTo>
                    <a:pt x="3883" y="536"/>
                  </a:lnTo>
                  <a:lnTo>
                    <a:pt x="3877" y="538"/>
                  </a:lnTo>
                  <a:lnTo>
                    <a:pt x="3874" y="539"/>
                  </a:lnTo>
                  <a:lnTo>
                    <a:pt x="3865" y="544"/>
                  </a:lnTo>
                  <a:lnTo>
                    <a:pt x="3850" y="549"/>
                  </a:lnTo>
                  <a:lnTo>
                    <a:pt x="3830" y="557"/>
                  </a:lnTo>
                  <a:lnTo>
                    <a:pt x="3805" y="565"/>
                  </a:lnTo>
                  <a:lnTo>
                    <a:pt x="3778" y="574"/>
                  </a:lnTo>
                  <a:lnTo>
                    <a:pt x="3748" y="584"/>
                  </a:lnTo>
                  <a:lnTo>
                    <a:pt x="3715" y="595"/>
                  </a:lnTo>
                  <a:lnTo>
                    <a:pt x="3681" y="606"/>
                  </a:lnTo>
                  <a:lnTo>
                    <a:pt x="3646" y="618"/>
                  </a:lnTo>
                  <a:lnTo>
                    <a:pt x="3611" y="627"/>
                  </a:lnTo>
                  <a:lnTo>
                    <a:pt x="3579" y="637"/>
                  </a:lnTo>
                  <a:lnTo>
                    <a:pt x="3547" y="647"/>
                  </a:lnTo>
                  <a:lnTo>
                    <a:pt x="3518" y="656"/>
                  </a:lnTo>
                  <a:lnTo>
                    <a:pt x="3489" y="666"/>
                  </a:lnTo>
                  <a:lnTo>
                    <a:pt x="3462" y="675"/>
                  </a:lnTo>
                  <a:lnTo>
                    <a:pt x="3434" y="685"/>
                  </a:lnTo>
                  <a:lnTo>
                    <a:pt x="3407" y="693"/>
                  </a:lnTo>
                  <a:lnTo>
                    <a:pt x="3381" y="703"/>
                  </a:lnTo>
                  <a:lnTo>
                    <a:pt x="3354" y="711"/>
                  </a:lnTo>
                  <a:lnTo>
                    <a:pt x="2012" y="918"/>
                  </a:lnTo>
                  <a:lnTo>
                    <a:pt x="1591" y="995"/>
                  </a:lnTo>
                  <a:lnTo>
                    <a:pt x="1583" y="995"/>
                  </a:lnTo>
                  <a:lnTo>
                    <a:pt x="1565" y="995"/>
                  </a:lnTo>
                  <a:lnTo>
                    <a:pt x="1536" y="995"/>
                  </a:lnTo>
                  <a:lnTo>
                    <a:pt x="1500" y="996"/>
                  </a:lnTo>
                  <a:lnTo>
                    <a:pt x="1458" y="996"/>
                  </a:lnTo>
                  <a:lnTo>
                    <a:pt x="1412" y="996"/>
                  </a:lnTo>
                  <a:lnTo>
                    <a:pt x="1366" y="995"/>
                  </a:lnTo>
                  <a:lnTo>
                    <a:pt x="1320" y="995"/>
                  </a:lnTo>
                  <a:lnTo>
                    <a:pt x="1278" y="993"/>
                  </a:lnTo>
                  <a:lnTo>
                    <a:pt x="1240" y="990"/>
                  </a:lnTo>
                  <a:lnTo>
                    <a:pt x="1200" y="985"/>
                  </a:lnTo>
                  <a:lnTo>
                    <a:pt x="1149" y="978"/>
                  </a:lnTo>
                  <a:lnTo>
                    <a:pt x="1091" y="972"/>
                  </a:lnTo>
                  <a:lnTo>
                    <a:pt x="1028" y="964"/>
                  </a:lnTo>
                  <a:lnTo>
                    <a:pt x="964" y="956"/>
                  </a:lnTo>
                  <a:lnTo>
                    <a:pt x="906" y="950"/>
                  </a:lnTo>
                  <a:lnTo>
                    <a:pt x="853" y="942"/>
                  </a:lnTo>
                  <a:lnTo>
                    <a:pt x="811" y="937"/>
                  </a:lnTo>
                  <a:lnTo>
                    <a:pt x="783" y="932"/>
                  </a:lnTo>
                  <a:lnTo>
                    <a:pt x="774" y="930"/>
                  </a:lnTo>
                  <a:lnTo>
                    <a:pt x="724" y="924"/>
                  </a:lnTo>
                  <a:lnTo>
                    <a:pt x="680" y="919"/>
                  </a:lnTo>
                  <a:lnTo>
                    <a:pt x="641" y="914"/>
                  </a:lnTo>
                  <a:lnTo>
                    <a:pt x="608" y="911"/>
                  </a:lnTo>
                  <a:lnTo>
                    <a:pt x="579" y="908"/>
                  </a:lnTo>
                  <a:lnTo>
                    <a:pt x="552" y="905"/>
                  </a:lnTo>
                  <a:lnTo>
                    <a:pt x="528" y="902"/>
                  </a:lnTo>
                  <a:lnTo>
                    <a:pt x="504" y="898"/>
                  </a:lnTo>
                  <a:lnTo>
                    <a:pt x="481" y="895"/>
                  </a:lnTo>
                  <a:lnTo>
                    <a:pt x="459" y="892"/>
                  </a:lnTo>
                  <a:lnTo>
                    <a:pt x="437" y="889"/>
                  </a:lnTo>
                  <a:lnTo>
                    <a:pt x="420" y="885"/>
                  </a:lnTo>
                  <a:lnTo>
                    <a:pt x="406" y="885"/>
                  </a:lnTo>
                  <a:lnTo>
                    <a:pt x="393" y="885"/>
                  </a:lnTo>
                  <a:lnTo>
                    <a:pt x="381" y="884"/>
                  </a:lnTo>
                  <a:lnTo>
                    <a:pt x="368" y="882"/>
                  </a:lnTo>
                  <a:lnTo>
                    <a:pt x="352" y="879"/>
                  </a:lnTo>
                  <a:lnTo>
                    <a:pt x="333" y="877"/>
                  </a:lnTo>
                  <a:lnTo>
                    <a:pt x="310" y="873"/>
                  </a:lnTo>
                  <a:lnTo>
                    <a:pt x="281" y="865"/>
                  </a:lnTo>
                  <a:lnTo>
                    <a:pt x="247" y="855"/>
                  </a:lnTo>
                  <a:lnTo>
                    <a:pt x="211" y="842"/>
                  </a:lnTo>
                  <a:lnTo>
                    <a:pt x="173" y="829"/>
                  </a:lnTo>
                  <a:lnTo>
                    <a:pt x="136" y="815"/>
                  </a:lnTo>
                  <a:lnTo>
                    <a:pt x="102" y="800"/>
                  </a:lnTo>
                  <a:lnTo>
                    <a:pt x="71" y="786"/>
                  </a:lnTo>
                  <a:lnTo>
                    <a:pt x="45" y="773"/>
                  </a:lnTo>
                  <a:lnTo>
                    <a:pt x="25" y="764"/>
                  </a:lnTo>
                  <a:lnTo>
                    <a:pt x="11" y="757"/>
                  </a:lnTo>
                  <a:lnTo>
                    <a:pt x="6" y="754"/>
                  </a:lnTo>
                  <a:lnTo>
                    <a:pt x="7" y="752"/>
                  </a:lnTo>
                  <a:lnTo>
                    <a:pt x="7" y="744"/>
                  </a:lnTo>
                  <a:lnTo>
                    <a:pt x="8" y="735"/>
                  </a:lnTo>
                  <a:lnTo>
                    <a:pt x="8" y="720"/>
                  </a:lnTo>
                  <a:lnTo>
                    <a:pt x="6" y="703"/>
                  </a:lnTo>
                  <a:lnTo>
                    <a:pt x="5" y="685"/>
                  </a:lnTo>
                  <a:lnTo>
                    <a:pt x="2" y="672"/>
                  </a:lnTo>
                  <a:lnTo>
                    <a:pt x="1" y="663"/>
                  </a:lnTo>
                  <a:lnTo>
                    <a:pt x="0" y="658"/>
                  </a:lnTo>
                  <a:lnTo>
                    <a:pt x="0" y="656"/>
                  </a:lnTo>
                  <a:lnTo>
                    <a:pt x="343" y="590"/>
                  </a:lnTo>
                  <a:lnTo>
                    <a:pt x="344" y="595"/>
                  </a:lnTo>
                  <a:lnTo>
                    <a:pt x="345" y="597"/>
                  </a:lnTo>
                  <a:lnTo>
                    <a:pt x="348" y="602"/>
                  </a:lnTo>
                  <a:lnTo>
                    <a:pt x="351" y="603"/>
                  </a:lnTo>
                  <a:lnTo>
                    <a:pt x="359" y="603"/>
                  </a:lnTo>
                  <a:lnTo>
                    <a:pt x="377" y="602"/>
                  </a:lnTo>
                  <a:lnTo>
                    <a:pt x="403" y="600"/>
                  </a:lnTo>
                  <a:lnTo>
                    <a:pt x="433" y="595"/>
                  </a:lnTo>
                  <a:lnTo>
                    <a:pt x="467" y="592"/>
                  </a:lnTo>
                  <a:lnTo>
                    <a:pt x="500" y="589"/>
                  </a:lnTo>
                  <a:lnTo>
                    <a:pt x="531" y="584"/>
                  </a:lnTo>
                  <a:lnTo>
                    <a:pt x="556" y="582"/>
                  </a:lnTo>
                  <a:lnTo>
                    <a:pt x="573" y="579"/>
                  </a:lnTo>
                  <a:lnTo>
                    <a:pt x="579" y="578"/>
                  </a:lnTo>
                  <a:lnTo>
                    <a:pt x="638" y="570"/>
                  </a:lnTo>
                  <a:lnTo>
                    <a:pt x="708" y="554"/>
                  </a:lnTo>
                  <a:lnTo>
                    <a:pt x="782" y="534"/>
                  </a:lnTo>
                  <a:lnTo>
                    <a:pt x="858" y="513"/>
                  </a:lnTo>
                  <a:lnTo>
                    <a:pt x="935" y="491"/>
                  </a:lnTo>
                  <a:lnTo>
                    <a:pt x="1004" y="469"/>
                  </a:lnTo>
                  <a:lnTo>
                    <a:pt x="1065" y="448"/>
                  </a:lnTo>
                  <a:lnTo>
                    <a:pt x="1114" y="433"/>
                  </a:lnTo>
                  <a:lnTo>
                    <a:pt x="1145" y="422"/>
                  </a:lnTo>
                  <a:lnTo>
                    <a:pt x="1157" y="417"/>
                  </a:lnTo>
                  <a:close/>
                </a:path>
              </a:pathLst>
            </a:custGeom>
            <a:solidFill>
              <a:srgbClr val="8D8D8D"/>
            </a:solidFill>
            <a:ln w="9525">
              <a:solidFill>
                <a:srgbClr val="777777"/>
              </a:solidFill>
              <a:round/>
              <a:headEnd/>
              <a:tailEnd/>
            </a:ln>
          </p:spPr>
          <p:txBody>
            <a:bodyPr/>
            <a:lstStyle/>
            <a:p>
              <a:endParaRPr lang="en-US"/>
            </a:p>
          </p:txBody>
        </p:sp>
        <p:sp>
          <p:nvSpPr>
            <p:cNvPr id="4812" name="Freeform 700"/>
            <p:cNvSpPr>
              <a:spLocks/>
            </p:cNvSpPr>
            <p:nvPr/>
          </p:nvSpPr>
          <p:spPr bwMode="auto">
            <a:xfrm>
              <a:off x="672" y="1728"/>
              <a:ext cx="4059" cy="492"/>
            </a:xfrm>
            <a:custGeom>
              <a:avLst/>
              <a:gdLst>
                <a:gd name="T0" fmla="*/ 1578 w 4059"/>
                <a:gd name="T1" fmla="*/ 318 h 985"/>
                <a:gd name="T2" fmla="*/ 3548 w 4059"/>
                <a:gd name="T3" fmla="*/ 4 h 985"/>
                <a:gd name="T4" fmla="*/ 3602 w 4059"/>
                <a:gd name="T5" fmla="*/ 0 h 985"/>
                <a:gd name="T6" fmla="*/ 3675 w 4059"/>
                <a:gd name="T7" fmla="*/ 5 h 985"/>
                <a:gd name="T8" fmla="*/ 3739 w 4059"/>
                <a:gd name="T9" fmla="*/ 29 h 985"/>
                <a:gd name="T10" fmla="*/ 3783 w 4059"/>
                <a:gd name="T11" fmla="*/ 58 h 985"/>
                <a:gd name="T12" fmla="*/ 3809 w 4059"/>
                <a:gd name="T13" fmla="*/ 80 h 985"/>
                <a:gd name="T14" fmla="*/ 3818 w 4059"/>
                <a:gd name="T15" fmla="*/ 89 h 985"/>
                <a:gd name="T16" fmla="*/ 3877 w 4059"/>
                <a:gd name="T17" fmla="*/ 193 h 985"/>
                <a:gd name="T18" fmla="*/ 3938 w 4059"/>
                <a:gd name="T19" fmla="*/ 218 h 985"/>
                <a:gd name="T20" fmla="*/ 4020 w 4059"/>
                <a:gd name="T21" fmla="*/ 278 h 985"/>
                <a:gd name="T22" fmla="*/ 4059 w 4059"/>
                <a:gd name="T23" fmla="*/ 371 h 985"/>
                <a:gd name="T24" fmla="*/ 4018 w 4059"/>
                <a:gd name="T25" fmla="*/ 448 h 985"/>
                <a:gd name="T26" fmla="*/ 3940 w 4059"/>
                <a:gd name="T27" fmla="*/ 502 h 985"/>
                <a:gd name="T28" fmla="*/ 3881 w 4059"/>
                <a:gd name="T29" fmla="*/ 529 h 985"/>
                <a:gd name="T30" fmla="*/ 3864 w 4059"/>
                <a:gd name="T31" fmla="*/ 536 h 985"/>
                <a:gd name="T32" fmla="*/ 3804 w 4059"/>
                <a:gd name="T33" fmla="*/ 557 h 985"/>
                <a:gd name="T34" fmla="*/ 3715 w 4059"/>
                <a:gd name="T35" fmla="*/ 586 h 985"/>
                <a:gd name="T36" fmla="*/ 3611 w 4059"/>
                <a:gd name="T37" fmla="*/ 616 h 985"/>
                <a:gd name="T38" fmla="*/ 3518 w 4059"/>
                <a:gd name="T39" fmla="*/ 645 h 985"/>
                <a:gd name="T40" fmla="*/ 3433 w 4059"/>
                <a:gd name="T41" fmla="*/ 672 h 985"/>
                <a:gd name="T42" fmla="*/ 3354 w 4059"/>
                <a:gd name="T43" fmla="*/ 698 h 985"/>
                <a:gd name="T44" fmla="*/ 1583 w 4059"/>
                <a:gd name="T45" fmla="*/ 983 h 985"/>
                <a:gd name="T46" fmla="*/ 1499 w 4059"/>
                <a:gd name="T47" fmla="*/ 985 h 985"/>
                <a:gd name="T48" fmla="*/ 1366 w 4059"/>
                <a:gd name="T49" fmla="*/ 985 h 985"/>
                <a:gd name="T50" fmla="*/ 1240 w 4059"/>
                <a:gd name="T51" fmla="*/ 978 h 985"/>
                <a:gd name="T52" fmla="*/ 1091 w 4059"/>
                <a:gd name="T53" fmla="*/ 962 h 985"/>
                <a:gd name="T54" fmla="*/ 907 w 4059"/>
                <a:gd name="T55" fmla="*/ 940 h 985"/>
                <a:gd name="T56" fmla="*/ 785 w 4059"/>
                <a:gd name="T57" fmla="*/ 924 h 985"/>
                <a:gd name="T58" fmla="*/ 681 w 4059"/>
                <a:gd name="T59" fmla="*/ 911 h 985"/>
                <a:gd name="T60" fmla="*/ 580 w 4059"/>
                <a:gd name="T61" fmla="*/ 902 h 985"/>
                <a:gd name="T62" fmla="*/ 504 w 4059"/>
                <a:gd name="T63" fmla="*/ 893 h 985"/>
                <a:gd name="T64" fmla="*/ 437 w 4059"/>
                <a:gd name="T65" fmla="*/ 884 h 985"/>
                <a:gd name="T66" fmla="*/ 393 w 4059"/>
                <a:gd name="T67" fmla="*/ 879 h 985"/>
                <a:gd name="T68" fmla="*/ 352 w 4059"/>
                <a:gd name="T69" fmla="*/ 876 h 985"/>
                <a:gd name="T70" fmla="*/ 280 w 4059"/>
                <a:gd name="T71" fmla="*/ 860 h 985"/>
                <a:gd name="T72" fmla="*/ 172 w 4059"/>
                <a:gd name="T73" fmla="*/ 826 h 985"/>
                <a:gd name="T74" fmla="*/ 70 w 4059"/>
                <a:gd name="T75" fmla="*/ 783 h 985"/>
                <a:gd name="T76" fmla="*/ 11 w 4059"/>
                <a:gd name="T77" fmla="*/ 756 h 985"/>
                <a:gd name="T78" fmla="*/ 7 w 4059"/>
                <a:gd name="T79" fmla="*/ 744 h 985"/>
                <a:gd name="T80" fmla="*/ 6 w 4059"/>
                <a:gd name="T81" fmla="*/ 703 h 985"/>
                <a:gd name="T82" fmla="*/ 1 w 4059"/>
                <a:gd name="T83" fmla="*/ 663 h 985"/>
                <a:gd name="T84" fmla="*/ 343 w 4059"/>
                <a:gd name="T85" fmla="*/ 590 h 985"/>
                <a:gd name="T86" fmla="*/ 348 w 4059"/>
                <a:gd name="T87" fmla="*/ 602 h 985"/>
                <a:gd name="T88" fmla="*/ 377 w 4059"/>
                <a:gd name="T89" fmla="*/ 602 h 985"/>
                <a:gd name="T90" fmla="*/ 467 w 4059"/>
                <a:gd name="T91" fmla="*/ 592 h 985"/>
                <a:gd name="T92" fmla="*/ 556 w 4059"/>
                <a:gd name="T93" fmla="*/ 582 h 985"/>
                <a:gd name="T94" fmla="*/ 638 w 4059"/>
                <a:gd name="T95" fmla="*/ 570 h 985"/>
                <a:gd name="T96" fmla="*/ 858 w 4059"/>
                <a:gd name="T97" fmla="*/ 513 h 985"/>
                <a:gd name="T98" fmla="*/ 1065 w 4059"/>
                <a:gd name="T99" fmla="*/ 448 h 985"/>
                <a:gd name="T100" fmla="*/ 1157 w 4059"/>
                <a:gd name="T101" fmla="*/ 417 h 9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59"/>
                <a:gd name="T154" fmla="*/ 0 h 985"/>
                <a:gd name="T155" fmla="*/ 4059 w 4059"/>
                <a:gd name="T156" fmla="*/ 985 h 98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59" h="985">
                  <a:moveTo>
                    <a:pt x="1157" y="417"/>
                  </a:moveTo>
                  <a:lnTo>
                    <a:pt x="1632" y="329"/>
                  </a:lnTo>
                  <a:lnTo>
                    <a:pt x="1578" y="318"/>
                  </a:lnTo>
                  <a:lnTo>
                    <a:pt x="3535" y="7"/>
                  </a:lnTo>
                  <a:lnTo>
                    <a:pt x="3539" y="5"/>
                  </a:lnTo>
                  <a:lnTo>
                    <a:pt x="3548" y="4"/>
                  </a:lnTo>
                  <a:lnTo>
                    <a:pt x="3563" y="4"/>
                  </a:lnTo>
                  <a:lnTo>
                    <a:pt x="3580" y="2"/>
                  </a:lnTo>
                  <a:lnTo>
                    <a:pt x="3602" y="0"/>
                  </a:lnTo>
                  <a:lnTo>
                    <a:pt x="3626" y="0"/>
                  </a:lnTo>
                  <a:lnTo>
                    <a:pt x="3650" y="2"/>
                  </a:lnTo>
                  <a:lnTo>
                    <a:pt x="3675" y="5"/>
                  </a:lnTo>
                  <a:lnTo>
                    <a:pt x="3698" y="10"/>
                  </a:lnTo>
                  <a:lnTo>
                    <a:pt x="3720" y="18"/>
                  </a:lnTo>
                  <a:lnTo>
                    <a:pt x="3739" y="29"/>
                  </a:lnTo>
                  <a:lnTo>
                    <a:pt x="3756" y="39"/>
                  </a:lnTo>
                  <a:lnTo>
                    <a:pt x="3770" y="48"/>
                  </a:lnTo>
                  <a:lnTo>
                    <a:pt x="3783" y="58"/>
                  </a:lnTo>
                  <a:lnTo>
                    <a:pt x="3793" y="66"/>
                  </a:lnTo>
                  <a:lnTo>
                    <a:pt x="3802" y="74"/>
                  </a:lnTo>
                  <a:lnTo>
                    <a:pt x="3809" y="80"/>
                  </a:lnTo>
                  <a:lnTo>
                    <a:pt x="3814" y="85"/>
                  </a:lnTo>
                  <a:lnTo>
                    <a:pt x="3817" y="87"/>
                  </a:lnTo>
                  <a:lnTo>
                    <a:pt x="3818" y="89"/>
                  </a:lnTo>
                  <a:lnTo>
                    <a:pt x="3833" y="119"/>
                  </a:lnTo>
                  <a:lnTo>
                    <a:pt x="3871" y="191"/>
                  </a:lnTo>
                  <a:lnTo>
                    <a:pt x="3877" y="193"/>
                  </a:lnTo>
                  <a:lnTo>
                    <a:pt x="3891" y="198"/>
                  </a:lnTo>
                  <a:lnTo>
                    <a:pt x="3913" y="207"/>
                  </a:lnTo>
                  <a:lnTo>
                    <a:pt x="3938" y="218"/>
                  </a:lnTo>
                  <a:lnTo>
                    <a:pt x="3966" y="234"/>
                  </a:lnTo>
                  <a:lnTo>
                    <a:pt x="3994" y="255"/>
                  </a:lnTo>
                  <a:lnTo>
                    <a:pt x="4020" y="278"/>
                  </a:lnTo>
                  <a:lnTo>
                    <a:pt x="4041" y="305"/>
                  </a:lnTo>
                  <a:lnTo>
                    <a:pt x="4054" y="335"/>
                  </a:lnTo>
                  <a:lnTo>
                    <a:pt x="4059" y="371"/>
                  </a:lnTo>
                  <a:lnTo>
                    <a:pt x="4053" y="398"/>
                  </a:lnTo>
                  <a:lnTo>
                    <a:pt x="4039" y="424"/>
                  </a:lnTo>
                  <a:lnTo>
                    <a:pt x="4018" y="448"/>
                  </a:lnTo>
                  <a:lnTo>
                    <a:pt x="3993" y="469"/>
                  </a:lnTo>
                  <a:lnTo>
                    <a:pt x="3967" y="486"/>
                  </a:lnTo>
                  <a:lnTo>
                    <a:pt x="3940" y="502"/>
                  </a:lnTo>
                  <a:lnTo>
                    <a:pt x="3916" y="515"/>
                  </a:lnTo>
                  <a:lnTo>
                    <a:pt x="3896" y="523"/>
                  </a:lnTo>
                  <a:lnTo>
                    <a:pt x="3881" y="529"/>
                  </a:lnTo>
                  <a:lnTo>
                    <a:pt x="3877" y="531"/>
                  </a:lnTo>
                  <a:lnTo>
                    <a:pt x="3873" y="531"/>
                  </a:lnTo>
                  <a:lnTo>
                    <a:pt x="3864" y="536"/>
                  </a:lnTo>
                  <a:lnTo>
                    <a:pt x="3849" y="541"/>
                  </a:lnTo>
                  <a:lnTo>
                    <a:pt x="3829" y="547"/>
                  </a:lnTo>
                  <a:lnTo>
                    <a:pt x="3804" y="557"/>
                  </a:lnTo>
                  <a:lnTo>
                    <a:pt x="3777" y="565"/>
                  </a:lnTo>
                  <a:lnTo>
                    <a:pt x="3748" y="574"/>
                  </a:lnTo>
                  <a:lnTo>
                    <a:pt x="3715" y="586"/>
                  </a:lnTo>
                  <a:lnTo>
                    <a:pt x="3681" y="595"/>
                  </a:lnTo>
                  <a:lnTo>
                    <a:pt x="3646" y="606"/>
                  </a:lnTo>
                  <a:lnTo>
                    <a:pt x="3611" y="616"/>
                  </a:lnTo>
                  <a:lnTo>
                    <a:pt x="3578" y="627"/>
                  </a:lnTo>
                  <a:lnTo>
                    <a:pt x="3547" y="635"/>
                  </a:lnTo>
                  <a:lnTo>
                    <a:pt x="3518" y="645"/>
                  </a:lnTo>
                  <a:lnTo>
                    <a:pt x="3489" y="655"/>
                  </a:lnTo>
                  <a:lnTo>
                    <a:pt x="3461" y="664"/>
                  </a:lnTo>
                  <a:lnTo>
                    <a:pt x="3433" y="672"/>
                  </a:lnTo>
                  <a:lnTo>
                    <a:pt x="3406" y="680"/>
                  </a:lnTo>
                  <a:lnTo>
                    <a:pt x="3380" y="690"/>
                  </a:lnTo>
                  <a:lnTo>
                    <a:pt x="3354" y="698"/>
                  </a:lnTo>
                  <a:lnTo>
                    <a:pt x="2012" y="906"/>
                  </a:lnTo>
                  <a:lnTo>
                    <a:pt x="1591" y="982"/>
                  </a:lnTo>
                  <a:lnTo>
                    <a:pt x="1583" y="983"/>
                  </a:lnTo>
                  <a:lnTo>
                    <a:pt x="1565" y="983"/>
                  </a:lnTo>
                  <a:lnTo>
                    <a:pt x="1536" y="983"/>
                  </a:lnTo>
                  <a:lnTo>
                    <a:pt x="1499" y="985"/>
                  </a:lnTo>
                  <a:lnTo>
                    <a:pt x="1458" y="985"/>
                  </a:lnTo>
                  <a:lnTo>
                    <a:pt x="1412" y="985"/>
                  </a:lnTo>
                  <a:lnTo>
                    <a:pt x="1366" y="985"/>
                  </a:lnTo>
                  <a:lnTo>
                    <a:pt x="1320" y="983"/>
                  </a:lnTo>
                  <a:lnTo>
                    <a:pt x="1278" y="982"/>
                  </a:lnTo>
                  <a:lnTo>
                    <a:pt x="1240" y="978"/>
                  </a:lnTo>
                  <a:lnTo>
                    <a:pt x="1200" y="975"/>
                  </a:lnTo>
                  <a:lnTo>
                    <a:pt x="1149" y="969"/>
                  </a:lnTo>
                  <a:lnTo>
                    <a:pt x="1091" y="962"/>
                  </a:lnTo>
                  <a:lnTo>
                    <a:pt x="1028" y="954"/>
                  </a:lnTo>
                  <a:lnTo>
                    <a:pt x="965" y="948"/>
                  </a:lnTo>
                  <a:lnTo>
                    <a:pt x="907" y="940"/>
                  </a:lnTo>
                  <a:lnTo>
                    <a:pt x="854" y="934"/>
                  </a:lnTo>
                  <a:lnTo>
                    <a:pt x="812" y="929"/>
                  </a:lnTo>
                  <a:lnTo>
                    <a:pt x="785" y="924"/>
                  </a:lnTo>
                  <a:lnTo>
                    <a:pt x="775" y="924"/>
                  </a:lnTo>
                  <a:lnTo>
                    <a:pt x="726" y="918"/>
                  </a:lnTo>
                  <a:lnTo>
                    <a:pt x="681" y="911"/>
                  </a:lnTo>
                  <a:lnTo>
                    <a:pt x="643" y="908"/>
                  </a:lnTo>
                  <a:lnTo>
                    <a:pt x="609" y="905"/>
                  </a:lnTo>
                  <a:lnTo>
                    <a:pt x="580" y="902"/>
                  </a:lnTo>
                  <a:lnTo>
                    <a:pt x="553" y="898"/>
                  </a:lnTo>
                  <a:lnTo>
                    <a:pt x="528" y="897"/>
                  </a:lnTo>
                  <a:lnTo>
                    <a:pt x="504" y="893"/>
                  </a:lnTo>
                  <a:lnTo>
                    <a:pt x="481" y="890"/>
                  </a:lnTo>
                  <a:lnTo>
                    <a:pt x="459" y="885"/>
                  </a:lnTo>
                  <a:lnTo>
                    <a:pt x="437" y="884"/>
                  </a:lnTo>
                  <a:lnTo>
                    <a:pt x="420" y="881"/>
                  </a:lnTo>
                  <a:lnTo>
                    <a:pt x="406" y="879"/>
                  </a:lnTo>
                  <a:lnTo>
                    <a:pt x="393" y="879"/>
                  </a:lnTo>
                  <a:lnTo>
                    <a:pt x="380" y="879"/>
                  </a:lnTo>
                  <a:lnTo>
                    <a:pt x="367" y="877"/>
                  </a:lnTo>
                  <a:lnTo>
                    <a:pt x="352" y="876"/>
                  </a:lnTo>
                  <a:lnTo>
                    <a:pt x="332" y="873"/>
                  </a:lnTo>
                  <a:lnTo>
                    <a:pt x="309" y="866"/>
                  </a:lnTo>
                  <a:lnTo>
                    <a:pt x="280" y="860"/>
                  </a:lnTo>
                  <a:lnTo>
                    <a:pt x="246" y="852"/>
                  </a:lnTo>
                  <a:lnTo>
                    <a:pt x="209" y="841"/>
                  </a:lnTo>
                  <a:lnTo>
                    <a:pt x="172" y="826"/>
                  </a:lnTo>
                  <a:lnTo>
                    <a:pt x="135" y="812"/>
                  </a:lnTo>
                  <a:lnTo>
                    <a:pt x="101" y="797"/>
                  </a:lnTo>
                  <a:lnTo>
                    <a:pt x="70" y="783"/>
                  </a:lnTo>
                  <a:lnTo>
                    <a:pt x="45" y="772"/>
                  </a:lnTo>
                  <a:lnTo>
                    <a:pt x="24" y="762"/>
                  </a:lnTo>
                  <a:lnTo>
                    <a:pt x="11" y="756"/>
                  </a:lnTo>
                  <a:lnTo>
                    <a:pt x="6" y="752"/>
                  </a:lnTo>
                  <a:lnTo>
                    <a:pt x="7" y="751"/>
                  </a:lnTo>
                  <a:lnTo>
                    <a:pt x="7" y="744"/>
                  </a:lnTo>
                  <a:lnTo>
                    <a:pt x="8" y="735"/>
                  </a:lnTo>
                  <a:lnTo>
                    <a:pt x="8" y="720"/>
                  </a:lnTo>
                  <a:lnTo>
                    <a:pt x="6" y="703"/>
                  </a:lnTo>
                  <a:lnTo>
                    <a:pt x="5" y="685"/>
                  </a:lnTo>
                  <a:lnTo>
                    <a:pt x="2" y="672"/>
                  </a:lnTo>
                  <a:lnTo>
                    <a:pt x="1" y="663"/>
                  </a:lnTo>
                  <a:lnTo>
                    <a:pt x="0" y="658"/>
                  </a:lnTo>
                  <a:lnTo>
                    <a:pt x="0" y="656"/>
                  </a:lnTo>
                  <a:lnTo>
                    <a:pt x="343" y="590"/>
                  </a:lnTo>
                  <a:lnTo>
                    <a:pt x="344" y="595"/>
                  </a:lnTo>
                  <a:lnTo>
                    <a:pt x="345" y="597"/>
                  </a:lnTo>
                  <a:lnTo>
                    <a:pt x="348" y="602"/>
                  </a:lnTo>
                  <a:lnTo>
                    <a:pt x="351" y="603"/>
                  </a:lnTo>
                  <a:lnTo>
                    <a:pt x="359" y="603"/>
                  </a:lnTo>
                  <a:lnTo>
                    <a:pt x="377" y="602"/>
                  </a:lnTo>
                  <a:lnTo>
                    <a:pt x="403" y="600"/>
                  </a:lnTo>
                  <a:lnTo>
                    <a:pt x="433" y="595"/>
                  </a:lnTo>
                  <a:lnTo>
                    <a:pt x="467" y="592"/>
                  </a:lnTo>
                  <a:lnTo>
                    <a:pt x="500" y="589"/>
                  </a:lnTo>
                  <a:lnTo>
                    <a:pt x="531" y="584"/>
                  </a:lnTo>
                  <a:lnTo>
                    <a:pt x="556" y="582"/>
                  </a:lnTo>
                  <a:lnTo>
                    <a:pt x="573" y="579"/>
                  </a:lnTo>
                  <a:lnTo>
                    <a:pt x="579" y="578"/>
                  </a:lnTo>
                  <a:lnTo>
                    <a:pt x="638" y="570"/>
                  </a:lnTo>
                  <a:lnTo>
                    <a:pt x="708" y="554"/>
                  </a:lnTo>
                  <a:lnTo>
                    <a:pt x="782" y="534"/>
                  </a:lnTo>
                  <a:lnTo>
                    <a:pt x="858" y="513"/>
                  </a:lnTo>
                  <a:lnTo>
                    <a:pt x="935" y="491"/>
                  </a:lnTo>
                  <a:lnTo>
                    <a:pt x="1004" y="469"/>
                  </a:lnTo>
                  <a:lnTo>
                    <a:pt x="1065" y="448"/>
                  </a:lnTo>
                  <a:lnTo>
                    <a:pt x="1114" y="433"/>
                  </a:lnTo>
                  <a:lnTo>
                    <a:pt x="1145" y="422"/>
                  </a:lnTo>
                  <a:lnTo>
                    <a:pt x="1157" y="417"/>
                  </a:lnTo>
                  <a:close/>
                </a:path>
              </a:pathLst>
            </a:custGeom>
            <a:solidFill>
              <a:srgbClr val="909090"/>
            </a:solidFill>
            <a:ln w="9525">
              <a:solidFill>
                <a:srgbClr val="777777"/>
              </a:solidFill>
              <a:round/>
              <a:headEnd/>
              <a:tailEnd/>
            </a:ln>
          </p:spPr>
          <p:txBody>
            <a:bodyPr/>
            <a:lstStyle/>
            <a:p>
              <a:endParaRPr lang="en-US"/>
            </a:p>
          </p:txBody>
        </p:sp>
        <p:sp>
          <p:nvSpPr>
            <p:cNvPr id="4813" name="Freeform 701"/>
            <p:cNvSpPr>
              <a:spLocks/>
            </p:cNvSpPr>
            <p:nvPr/>
          </p:nvSpPr>
          <p:spPr bwMode="auto">
            <a:xfrm>
              <a:off x="672" y="1728"/>
              <a:ext cx="4059" cy="487"/>
            </a:xfrm>
            <a:custGeom>
              <a:avLst/>
              <a:gdLst>
                <a:gd name="T0" fmla="*/ 1578 w 4059"/>
                <a:gd name="T1" fmla="*/ 318 h 975"/>
                <a:gd name="T2" fmla="*/ 3548 w 4059"/>
                <a:gd name="T3" fmla="*/ 4 h 975"/>
                <a:gd name="T4" fmla="*/ 3602 w 4059"/>
                <a:gd name="T5" fmla="*/ 0 h 975"/>
                <a:gd name="T6" fmla="*/ 3675 w 4059"/>
                <a:gd name="T7" fmla="*/ 5 h 975"/>
                <a:gd name="T8" fmla="*/ 3739 w 4059"/>
                <a:gd name="T9" fmla="*/ 29 h 975"/>
                <a:gd name="T10" fmla="*/ 3783 w 4059"/>
                <a:gd name="T11" fmla="*/ 58 h 975"/>
                <a:gd name="T12" fmla="*/ 3809 w 4059"/>
                <a:gd name="T13" fmla="*/ 80 h 975"/>
                <a:gd name="T14" fmla="*/ 3818 w 4059"/>
                <a:gd name="T15" fmla="*/ 89 h 975"/>
                <a:gd name="T16" fmla="*/ 3877 w 4059"/>
                <a:gd name="T17" fmla="*/ 193 h 975"/>
                <a:gd name="T18" fmla="*/ 3938 w 4059"/>
                <a:gd name="T19" fmla="*/ 218 h 975"/>
                <a:gd name="T20" fmla="*/ 4020 w 4059"/>
                <a:gd name="T21" fmla="*/ 278 h 975"/>
                <a:gd name="T22" fmla="*/ 4059 w 4059"/>
                <a:gd name="T23" fmla="*/ 371 h 975"/>
                <a:gd name="T24" fmla="*/ 4018 w 4059"/>
                <a:gd name="T25" fmla="*/ 444 h 975"/>
                <a:gd name="T26" fmla="*/ 3940 w 4059"/>
                <a:gd name="T27" fmla="*/ 497 h 975"/>
                <a:gd name="T28" fmla="*/ 3881 w 4059"/>
                <a:gd name="T29" fmla="*/ 521 h 975"/>
                <a:gd name="T30" fmla="*/ 3863 w 4059"/>
                <a:gd name="T31" fmla="*/ 528 h 975"/>
                <a:gd name="T32" fmla="*/ 3804 w 4059"/>
                <a:gd name="T33" fmla="*/ 546 h 975"/>
                <a:gd name="T34" fmla="*/ 3715 w 4059"/>
                <a:gd name="T35" fmla="*/ 574 h 975"/>
                <a:gd name="T36" fmla="*/ 3611 w 4059"/>
                <a:gd name="T37" fmla="*/ 605 h 975"/>
                <a:gd name="T38" fmla="*/ 3517 w 4059"/>
                <a:gd name="T39" fmla="*/ 634 h 975"/>
                <a:gd name="T40" fmla="*/ 3433 w 4059"/>
                <a:gd name="T41" fmla="*/ 659 h 975"/>
                <a:gd name="T42" fmla="*/ 3353 w 4059"/>
                <a:gd name="T43" fmla="*/ 685 h 975"/>
                <a:gd name="T44" fmla="*/ 1583 w 4059"/>
                <a:gd name="T45" fmla="*/ 970 h 975"/>
                <a:gd name="T46" fmla="*/ 1499 w 4059"/>
                <a:gd name="T47" fmla="*/ 974 h 975"/>
                <a:gd name="T48" fmla="*/ 1365 w 4059"/>
                <a:gd name="T49" fmla="*/ 975 h 975"/>
                <a:gd name="T50" fmla="*/ 1239 w 4059"/>
                <a:gd name="T51" fmla="*/ 969 h 975"/>
                <a:gd name="T52" fmla="*/ 1091 w 4059"/>
                <a:gd name="T53" fmla="*/ 951 h 975"/>
                <a:gd name="T54" fmla="*/ 907 w 4059"/>
                <a:gd name="T55" fmla="*/ 930 h 975"/>
                <a:gd name="T56" fmla="*/ 786 w 4059"/>
                <a:gd name="T57" fmla="*/ 918 h 975"/>
                <a:gd name="T58" fmla="*/ 682 w 4059"/>
                <a:gd name="T59" fmla="*/ 905 h 975"/>
                <a:gd name="T60" fmla="*/ 581 w 4059"/>
                <a:gd name="T61" fmla="*/ 895 h 975"/>
                <a:gd name="T62" fmla="*/ 504 w 4059"/>
                <a:gd name="T63" fmla="*/ 887 h 975"/>
                <a:gd name="T64" fmla="*/ 437 w 4059"/>
                <a:gd name="T65" fmla="*/ 879 h 975"/>
                <a:gd name="T66" fmla="*/ 392 w 4059"/>
                <a:gd name="T67" fmla="*/ 874 h 975"/>
                <a:gd name="T68" fmla="*/ 351 w 4059"/>
                <a:gd name="T69" fmla="*/ 871 h 975"/>
                <a:gd name="T70" fmla="*/ 279 w 4059"/>
                <a:gd name="T71" fmla="*/ 857 h 975"/>
                <a:gd name="T72" fmla="*/ 171 w 4059"/>
                <a:gd name="T73" fmla="*/ 823 h 975"/>
                <a:gd name="T74" fmla="*/ 70 w 4059"/>
                <a:gd name="T75" fmla="*/ 783 h 975"/>
                <a:gd name="T76" fmla="*/ 11 w 4059"/>
                <a:gd name="T77" fmla="*/ 754 h 975"/>
                <a:gd name="T78" fmla="*/ 7 w 4059"/>
                <a:gd name="T79" fmla="*/ 744 h 975"/>
                <a:gd name="T80" fmla="*/ 6 w 4059"/>
                <a:gd name="T81" fmla="*/ 703 h 975"/>
                <a:gd name="T82" fmla="*/ 1 w 4059"/>
                <a:gd name="T83" fmla="*/ 663 h 975"/>
                <a:gd name="T84" fmla="*/ 343 w 4059"/>
                <a:gd name="T85" fmla="*/ 590 h 975"/>
                <a:gd name="T86" fmla="*/ 348 w 4059"/>
                <a:gd name="T87" fmla="*/ 602 h 975"/>
                <a:gd name="T88" fmla="*/ 377 w 4059"/>
                <a:gd name="T89" fmla="*/ 602 h 975"/>
                <a:gd name="T90" fmla="*/ 467 w 4059"/>
                <a:gd name="T91" fmla="*/ 592 h 975"/>
                <a:gd name="T92" fmla="*/ 556 w 4059"/>
                <a:gd name="T93" fmla="*/ 582 h 975"/>
                <a:gd name="T94" fmla="*/ 638 w 4059"/>
                <a:gd name="T95" fmla="*/ 570 h 975"/>
                <a:gd name="T96" fmla="*/ 858 w 4059"/>
                <a:gd name="T97" fmla="*/ 513 h 975"/>
                <a:gd name="T98" fmla="*/ 1065 w 4059"/>
                <a:gd name="T99" fmla="*/ 448 h 975"/>
                <a:gd name="T100" fmla="*/ 1157 w 4059"/>
                <a:gd name="T101" fmla="*/ 417 h 9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59"/>
                <a:gd name="T154" fmla="*/ 0 h 975"/>
                <a:gd name="T155" fmla="*/ 4059 w 4059"/>
                <a:gd name="T156" fmla="*/ 975 h 9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59" h="975">
                  <a:moveTo>
                    <a:pt x="1157" y="417"/>
                  </a:moveTo>
                  <a:lnTo>
                    <a:pt x="1632" y="329"/>
                  </a:lnTo>
                  <a:lnTo>
                    <a:pt x="1578" y="318"/>
                  </a:lnTo>
                  <a:lnTo>
                    <a:pt x="3535" y="7"/>
                  </a:lnTo>
                  <a:lnTo>
                    <a:pt x="3539" y="5"/>
                  </a:lnTo>
                  <a:lnTo>
                    <a:pt x="3548" y="4"/>
                  </a:lnTo>
                  <a:lnTo>
                    <a:pt x="3563" y="4"/>
                  </a:lnTo>
                  <a:lnTo>
                    <a:pt x="3580" y="2"/>
                  </a:lnTo>
                  <a:lnTo>
                    <a:pt x="3602" y="0"/>
                  </a:lnTo>
                  <a:lnTo>
                    <a:pt x="3626" y="0"/>
                  </a:lnTo>
                  <a:lnTo>
                    <a:pt x="3650" y="2"/>
                  </a:lnTo>
                  <a:lnTo>
                    <a:pt x="3675" y="5"/>
                  </a:lnTo>
                  <a:lnTo>
                    <a:pt x="3698" y="10"/>
                  </a:lnTo>
                  <a:lnTo>
                    <a:pt x="3720" y="18"/>
                  </a:lnTo>
                  <a:lnTo>
                    <a:pt x="3739" y="29"/>
                  </a:lnTo>
                  <a:lnTo>
                    <a:pt x="3756" y="39"/>
                  </a:lnTo>
                  <a:lnTo>
                    <a:pt x="3770" y="48"/>
                  </a:lnTo>
                  <a:lnTo>
                    <a:pt x="3783" y="58"/>
                  </a:lnTo>
                  <a:lnTo>
                    <a:pt x="3793" y="66"/>
                  </a:lnTo>
                  <a:lnTo>
                    <a:pt x="3802" y="74"/>
                  </a:lnTo>
                  <a:lnTo>
                    <a:pt x="3809" y="80"/>
                  </a:lnTo>
                  <a:lnTo>
                    <a:pt x="3814" y="85"/>
                  </a:lnTo>
                  <a:lnTo>
                    <a:pt x="3817" y="87"/>
                  </a:lnTo>
                  <a:lnTo>
                    <a:pt x="3818" y="89"/>
                  </a:lnTo>
                  <a:lnTo>
                    <a:pt x="3833" y="119"/>
                  </a:lnTo>
                  <a:lnTo>
                    <a:pt x="3871" y="191"/>
                  </a:lnTo>
                  <a:lnTo>
                    <a:pt x="3877" y="193"/>
                  </a:lnTo>
                  <a:lnTo>
                    <a:pt x="3891" y="198"/>
                  </a:lnTo>
                  <a:lnTo>
                    <a:pt x="3912" y="207"/>
                  </a:lnTo>
                  <a:lnTo>
                    <a:pt x="3938" y="218"/>
                  </a:lnTo>
                  <a:lnTo>
                    <a:pt x="3966" y="234"/>
                  </a:lnTo>
                  <a:lnTo>
                    <a:pt x="3994" y="255"/>
                  </a:lnTo>
                  <a:lnTo>
                    <a:pt x="4020" y="278"/>
                  </a:lnTo>
                  <a:lnTo>
                    <a:pt x="4041" y="305"/>
                  </a:lnTo>
                  <a:lnTo>
                    <a:pt x="4054" y="335"/>
                  </a:lnTo>
                  <a:lnTo>
                    <a:pt x="4059" y="371"/>
                  </a:lnTo>
                  <a:lnTo>
                    <a:pt x="4053" y="396"/>
                  </a:lnTo>
                  <a:lnTo>
                    <a:pt x="4039" y="422"/>
                  </a:lnTo>
                  <a:lnTo>
                    <a:pt x="4018" y="444"/>
                  </a:lnTo>
                  <a:lnTo>
                    <a:pt x="3993" y="465"/>
                  </a:lnTo>
                  <a:lnTo>
                    <a:pt x="3966" y="483"/>
                  </a:lnTo>
                  <a:lnTo>
                    <a:pt x="3940" y="497"/>
                  </a:lnTo>
                  <a:lnTo>
                    <a:pt x="3915" y="509"/>
                  </a:lnTo>
                  <a:lnTo>
                    <a:pt x="3894" y="517"/>
                  </a:lnTo>
                  <a:lnTo>
                    <a:pt x="3881" y="521"/>
                  </a:lnTo>
                  <a:lnTo>
                    <a:pt x="3876" y="523"/>
                  </a:lnTo>
                  <a:lnTo>
                    <a:pt x="3873" y="525"/>
                  </a:lnTo>
                  <a:lnTo>
                    <a:pt x="3863" y="528"/>
                  </a:lnTo>
                  <a:lnTo>
                    <a:pt x="3849" y="531"/>
                  </a:lnTo>
                  <a:lnTo>
                    <a:pt x="3829" y="538"/>
                  </a:lnTo>
                  <a:lnTo>
                    <a:pt x="3804" y="546"/>
                  </a:lnTo>
                  <a:lnTo>
                    <a:pt x="3777" y="555"/>
                  </a:lnTo>
                  <a:lnTo>
                    <a:pt x="3747" y="563"/>
                  </a:lnTo>
                  <a:lnTo>
                    <a:pt x="3715" y="574"/>
                  </a:lnTo>
                  <a:lnTo>
                    <a:pt x="3680" y="584"/>
                  </a:lnTo>
                  <a:lnTo>
                    <a:pt x="3646" y="595"/>
                  </a:lnTo>
                  <a:lnTo>
                    <a:pt x="3611" y="605"/>
                  </a:lnTo>
                  <a:lnTo>
                    <a:pt x="3578" y="614"/>
                  </a:lnTo>
                  <a:lnTo>
                    <a:pt x="3547" y="624"/>
                  </a:lnTo>
                  <a:lnTo>
                    <a:pt x="3517" y="634"/>
                  </a:lnTo>
                  <a:lnTo>
                    <a:pt x="3488" y="643"/>
                  </a:lnTo>
                  <a:lnTo>
                    <a:pt x="3461" y="651"/>
                  </a:lnTo>
                  <a:lnTo>
                    <a:pt x="3433" y="659"/>
                  </a:lnTo>
                  <a:lnTo>
                    <a:pt x="3406" y="669"/>
                  </a:lnTo>
                  <a:lnTo>
                    <a:pt x="3379" y="677"/>
                  </a:lnTo>
                  <a:lnTo>
                    <a:pt x="3353" y="685"/>
                  </a:lnTo>
                  <a:lnTo>
                    <a:pt x="2012" y="895"/>
                  </a:lnTo>
                  <a:lnTo>
                    <a:pt x="1590" y="970"/>
                  </a:lnTo>
                  <a:lnTo>
                    <a:pt x="1583" y="970"/>
                  </a:lnTo>
                  <a:lnTo>
                    <a:pt x="1564" y="972"/>
                  </a:lnTo>
                  <a:lnTo>
                    <a:pt x="1536" y="972"/>
                  </a:lnTo>
                  <a:lnTo>
                    <a:pt x="1499" y="974"/>
                  </a:lnTo>
                  <a:lnTo>
                    <a:pt x="1458" y="975"/>
                  </a:lnTo>
                  <a:lnTo>
                    <a:pt x="1411" y="975"/>
                  </a:lnTo>
                  <a:lnTo>
                    <a:pt x="1365" y="975"/>
                  </a:lnTo>
                  <a:lnTo>
                    <a:pt x="1319" y="974"/>
                  </a:lnTo>
                  <a:lnTo>
                    <a:pt x="1277" y="970"/>
                  </a:lnTo>
                  <a:lnTo>
                    <a:pt x="1239" y="969"/>
                  </a:lnTo>
                  <a:lnTo>
                    <a:pt x="1199" y="964"/>
                  </a:lnTo>
                  <a:lnTo>
                    <a:pt x="1149" y="959"/>
                  </a:lnTo>
                  <a:lnTo>
                    <a:pt x="1091" y="951"/>
                  </a:lnTo>
                  <a:lnTo>
                    <a:pt x="1028" y="945"/>
                  </a:lnTo>
                  <a:lnTo>
                    <a:pt x="966" y="937"/>
                  </a:lnTo>
                  <a:lnTo>
                    <a:pt x="907" y="930"/>
                  </a:lnTo>
                  <a:lnTo>
                    <a:pt x="854" y="926"/>
                  </a:lnTo>
                  <a:lnTo>
                    <a:pt x="814" y="921"/>
                  </a:lnTo>
                  <a:lnTo>
                    <a:pt x="786" y="918"/>
                  </a:lnTo>
                  <a:lnTo>
                    <a:pt x="777" y="916"/>
                  </a:lnTo>
                  <a:lnTo>
                    <a:pt x="727" y="911"/>
                  </a:lnTo>
                  <a:lnTo>
                    <a:pt x="682" y="905"/>
                  </a:lnTo>
                  <a:lnTo>
                    <a:pt x="644" y="902"/>
                  </a:lnTo>
                  <a:lnTo>
                    <a:pt x="610" y="898"/>
                  </a:lnTo>
                  <a:lnTo>
                    <a:pt x="581" y="895"/>
                  </a:lnTo>
                  <a:lnTo>
                    <a:pt x="553" y="892"/>
                  </a:lnTo>
                  <a:lnTo>
                    <a:pt x="529" y="890"/>
                  </a:lnTo>
                  <a:lnTo>
                    <a:pt x="504" y="887"/>
                  </a:lnTo>
                  <a:lnTo>
                    <a:pt x="481" y="885"/>
                  </a:lnTo>
                  <a:lnTo>
                    <a:pt x="459" y="881"/>
                  </a:lnTo>
                  <a:lnTo>
                    <a:pt x="437" y="879"/>
                  </a:lnTo>
                  <a:lnTo>
                    <a:pt x="420" y="876"/>
                  </a:lnTo>
                  <a:lnTo>
                    <a:pt x="405" y="876"/>
                  </a:lnTo>
                  <a:lnTo>
                    <a:pt x="392" y="874"/>
                  </a:lnTo>
                  <a:lnTo>
                    <a:pt x="380" y="873"/>
                  </a:lnTo>
                  <a:lnTo>
                    <a:pt x="367" y="873"/>
                  </a:lnTo>
                  <a:lnTo>
                    <a:pt x="351" y="871"/>
                  </a:lnTo>
                  <a:lnTo>
                    <a:pt x="331" y="866"/>
                  </a:lnTo>
                  <a:lnTo>
                    <a:pt x="308" y="863"/>
                  </a:lnTo>
                  <a:lnTo>
                    <a:pt x="279" y="857"/>
                  </a:lnTo>
                  <a:lnTo>
                    <a:pt x="244" y="847"/>
                  </a:lnTo>
                  <a:lnTo>
                    <a:pt x="208" y="836"/>
                  </a:lnTo>
                  <a:lnTo>
                    <a:pt x="171" y="823"/>
                  </a:lnTo>
                  <a:lnTo>
                    <a:pt x="134" y="809"/>
                  </a:lnTo>
                  <a:lnTo>
                    <a:pt x="100" y="796"/>
                  </a:lnTo>
                  <a:lnTo>
                    <a:pt x="70" y="783"/>
                  </a:lnTo>
                  <a:lnTo>
                    <a:pt x="44" y="770"/>
                  </a:lnTo>
                  <a:lnTo>
                    <a:pt x="24" y="760"/>
                  </a:lnTo>
                  <a:lnTo>
                    <a:pt x="11" y="754"/>
                  </a:lnTo>
                  <a:lnTo>
                    <a:pt x="6" y="752"/>
                  </a:lnTo>
                  <a:lnTo>
                    <a:pt x="7" y="751"/>
                  </a:lnTo>
                  <a:lnTo>
                    <a:pt x="7" y="744"/>
                  </a:lnTo>
                  <a:lnTo>
                    <a:pt x="8" y="735"/>
                  </a:lnTo>
                  <a:lnTo>
                    <a:pt x="8" y="719"/>
                  </a:lnTo>
                  <a:lnTo>
                    <a:pt x="6" y="703"/>
                  </a:lnTo>
                  <a:lnTo>
                    <a:pt x="5" y="685"/>
                  </a:lnTo>
                  <a:lnTo>
                    <a:pt x="2" y="672"/>
                  </a:lnTo>
                  <a:lnTo>
                    <a:pt x="1" y="663"/>
                  </a:lnTo>
                  <a:lnTo>
                    <a:pt x="0" y="658"/>
                  </a:lnTo>
                  <a:lnTo>
                    <a:pt x="0" y="656"/>
                  </a:lnTo>
                  <a:lnTo>
                    <a:pt x="343" y="590"/>
                  </a:lnTo>
                  <a:lnTo>
                    <a:pt x="344" y="595"/>
                  </a:lnTo>
                  <a:lnTo>
                    <a:pt x="345" y="597"/>
                  </a:lnTo>
                  <a:lnTo>
                    <a:pt x="348" y="602"/>
                  </a:lnTo>
                  <a:lnTo>
                    <a:pt x="351" y="603"/>
                  </a:lnTo>
                  <a:lnTo>
                    <a:pt x="359" y="603"/>
                  </a:lnTo>
                  <a:lnTo>
                    <a:pt x="377" y="602"/>
                  </a:lnTo>
                  <a:lnTo>
                    <a:pt x="403" y="600"/>
                  </a:lnTo>
                  <a:lnTo>
                    <a:pt x="433" y="595"/>
                  </a:lnTo>
                  <a:lnTo>
                    <a:pt x="467" y="592"/>
                  </a:lnTo>
                  <a:lnTo>
                    <a:pt x="500" y="589"/>
                  </a:lnTo>
                  <a:lnTo>
                    <a:pt x="531" y="584"/>
                  </a:lnTo>
                  <a:lnTo>
                    <a:pt x="556" y="582"/>
                  </a:lnTo>
                  <a:lnTo>
                    <a:pt x="573" y="579"/>
                  </a:lnTo>
                  <a:lnTo>
                    <a:pt x="579" y="578"/>
                  </a:lnTo>
                  <a:lnTo>
                    <a:pt x="638" y="570"/>
                  </a:lnTo>
                  <a:lnTo>
                    <a:pt x="708" y="554"/>
                  </a:lnTo>
                  <a:lnTo>
                    <a:pt x="782" y="534"/>
                  </a:lnTo>
                  <a:lnTo>
                    <a:pt x="858" y="513"/>
                  </a:lnTo>
                  <a:lnTo>
                    <a:pt x="935" y="491"/>
                  </a:lnTo>
                  <a:lnTo>
                    <a:pt x="1004" y="469"/>
                  </a:lnTo>
                  <a:lnTo>
                    <a:pt x="1065" y="448"/>
                  </a:lnTo>
                  <a:lnTo>
                    <a:pt x="1114" y="433"/>
                  </a:lnTo>
                  <a:lnTo>
                    <a:pt x="1145" y="422"/>
                  </a:lnTo>
                  <a:lnTo>
                    <a:pt x="1157" y="417"/>
                  </a:lnTo>
                  <a:close/>
                </a:path>
              </a:pathLst>
            </a:custGeom>
            <a:solidFill>
              <a:srgbClr val="939393"/>
            </a:solidFill>
            <a:ln w="9525">
              <a:solidFill>
                <a:srgbClr val="777777"/>
              </a:solidFill>
              <a:round/>
              <a:headEnd/>
              <a:tailEnd/>
            </a:ln>
          </p:spPr>
          <p:txBody>
            <a:bodyPr/>
            <a:lstStyle/>
            <a:p>
              <a:endParaRPr lang="en-US"/>
            </a:p>
          </p:txBody>
        </p:sp>
        <p:sp>
          <p:nvSpPr>
            <p:cNvPr id="4814" name="Freeform 702"/>
            <p:cNvSpPr>
              <a:spLocks/>
            </p:cNvSpPr>
            <p:nvPr/>
          </p:nvSpPr>
          <p:spPr bwMode="auto">
            <a:xfrm>
              <a:off x="672" y="1728"/>
              <a:ext cx="4059" cy="481"/>
            </a:xfrm>
            <a:custGeom>
              <a:avLst/>
              <a:gdLst>
                <a:gd name="T0" fmla="*/ 1578 w 4059"/>
                <a:gd name="T1" fmla="*/ 318 h 962"/>
                <a:gd name="T2" fmla="*/ 3548 w 4059"/>
                <a:gd name="T3" fmla="*/ 4 h 962"/>
                <a:gd name="T4" fmla="*/ 3602 w 4059"/>
                <a:gd name="T5" fmla="*/ 0 h 962"/>
                <a:gd name="T6" fmla="*/ 3675 w 4059"/>
                <a:gd name="T7" fmla="*/ 5 h 962"/>
                <a:gd name="T8" fmla="*/ 3739 w 4059"/>
                <a:gd name="T9" fmla="*/ 29 h 962"/>
                <a:gd name="T10" fmla="*/ 3783 w 4059"/>
                <a:gd name="T11" fmla="*/ 58 h 962"/>
                <a:gd name="T12" fmla="*/ 3809 w 4059"/>
                <a:gd name="T13" fmla="*/ 80 h 962"/>
                <a:gd name="T14" fmla="*/ 3818 w 4059"/>
                <a:gd name="T15" fmla="*/ 89 h 962"/>
                <a:gd name="T16" fmla="*/ 3877 w 4059"/>
                <a:gd name="T17" fmla="*/ 193 h 962"/>
                <a:gd name="T18" fmla="*/ 3938 w 4059"/>
                <a:gd name="T19" fmla="*/ 218 h 962"/>
                <a:gd name="T20" fmla="*/ 4020 w 4059"/>
                <a:gd name="T21" fmla="*/ 278 h 962"/>
                <a:gd name="T22" fmla="*/ 4059 w 4059"/>
                <a:gd name="T23" fmla="*/ 371 h 962"/>
                <a:gd name="T24" fmla="*/ 4018 w 4059"/>
                <a:gd name="T25" fmla="*/ 441 h 962"/>
                <a:gd name="T26" fmla="*/ 3939 w 4059"/>
                <a:gd name="T27" fmla="*/ 491 h 962"/>
                <a:gd name="T28" fmla="*/ 3880 w 4059"/>
                <a:gd name="T29" fmla="*/ 513 h 962"/>
                <a:gd name="T30" fmla="*/ 3862 w 4059"/>
                <a:gd name="T31" fmla="*/ 520 h 962"/>
                <a:gd name="T32" fmla="*/ 3804 w 4059"/>
                <a:gd name="T33" fmla="*/ 538 h 962"/>
                <a:gd name="T34" fmla="*/ 3715 w 4059"/>
                <a:gd name="T35" fmla="*/ 563 h 962"/>
                <a:gd name="T36" fmla="*/ 3611 w 4059"/>
                <a:gd name="T37" fmla="*/ 594 h 962"/>
                <a:gd name="T38" fmla="*/ 3517 w 4059"/>
                <a:gd name="T39" fmla="*/ 621 h 962"/>
                <a:gd name="T40" fmla="*/ 3432 w 4059"/>
                <a:gd name="T41" fmla="*/ 648 h 962"/>
                <a:gd name="T42" fmla="*/ 3352 w 4059"/>
                <a:gd name="T43" fmla="*/ 672 h 962"/>
                <a:gd name="T44" fmla="*/ 1583 w 4059"/>
                <a:gd name="T45" fmla="*/ 959 h 962"/>
                <a:gd name="T46" fmla="*/ 1499 w 4059"/>
                <a:gd name="T47" fmla="*/ 962 h 962"/>
                <a:gd name="T48" fmla="*/ 1365 w 4059"/>
                <a:gd name="T49" fmla="*/ 962 h 962"/>
                <a:gd name="T50" fmla="*/ 1239 w 4059"/>
                <a:gd name="T51" fmla="*/ 958 h 962"/>
                <a:gd name="T52" fmla="*/ 1091 w 4059"/>
                <a:gd name="T53" fmla="*/ 943 h 962"/>
                <a:gd name="T54" fmla="*/ 908 w 4059"/>
                <a:gd name="T55" fmla="*/ 924 h 962"/>
                <a:gd name="T56" fmla="*/ 788 w 4059"/>
                <a:gd name="T57" fmla="*/ 910 h 962"/>
                <a:gd name="T58" fmla="*/ 684 w 4059"/>
                <a:gd name="T59" fmla="*/ 898 h 962"/>
                <a:gd name="T60" fmla="*/ 581 w 4059"/>
                <a:gd name="T61" fmla="*/ 889 h 962"/>
                <a:gd name="T62" fmla="*/ 504 w 4059"/>
                <a:gd name="T63" fmla="*/ 882 h 962"/>
                <a:gd name="T64" fmla="*/ 437 w 4059"/>
                <a:gd name="T65" fmla="*/ 873 h 962"/>
                <a:gd name="T66" fmla="*/ 392 w 4059"/>
                <a:gd name="T67" fmla="*/ 869 h 962"/>
                <a:gd name="T68" fmla="*/ 350 w 4059"/>
                <a:gd name="T69" fmla="*/ 866 h 962"/>
                <a:gd name="T70" fmla="*/ 279 w 4059"/>
                <a:gd name="T71" fmla="*/ 852 h 962"/>
                <a:gd name="T72" fmla="*/ 170 w 4059"/>
                <a:gd name="T73" fmla="*/ 820 h 962"/>
                <a:gd name="T74" fmla="*/ 70 w 4059"/>
                <a:gd name="T75" fmla="*/ 780 h 962"/>
                <a:gd name="T76" fmla="*/ 11 w 4059"/>
                <a:gd name="T77" fmla="*/ 754 h 962"/>
                <a:gd name="T78" fmla="*/ 7 w 4059"/>
                <a:gd name="T79" fmla="*/ 744 h 962"/>
                <a:gd name="T80" fmla="*/ 6 w 4059"/>
                <a:gd name="T81" fmla="*/ 703 h 962"/>
                <a:gd name="T82" fmla="*/ 1 w 4059"/>
                <a:gd name="T83" fmla="*/ 663 h 962"/>
                <a:gd name="T84" fmla="*/ 343 w 4059"/>
                <a:gd name="T85" fmla="*/ 590 h 962"/>
                <a:gd name="T86" fmla="*/ 348 w 4059"/>
                <a:gd name="T87" fmla="*/ 602 h 962"/>
                <a:gd name="T88" fmla="*/ 377 w 4059"/>
                <a:gd name="T89" fmla="*/ 602 h 962"/>
                <a:gd name="T90" fmla="*/ 467 w 4059"/>
                <a:gd name="T91" fmla="*/ 592 h 962"/>
                <a:gd name="T92" fmla="*/ 556 w 4059"/>
                <a:gd name="T93" fmla="*/ 582 h 962"/>
                <a:gd name="T94" fmla="*/ 638 w 4059"/>
                <a:gd name="T95" fmla="*/ 570 h 962"/>
                <a:gd name="T96" fmla="*/ 858 w 4059"/>
                <a:gd name="T97" fmla="*/ 513 h 962"/>
                <a:gd name="T98" fmla="*/ 1065 w 4059"/>
                <a:gd name="T99" fmla="*/ 448 h 962"/>
                <a:gd name="T100" fmla="*/ 1157 w 4059"/>
                <a:gd name="T101" fmla="*/ 417 h 9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59"/>
                <a:gd name="T154" fmla="*/ 0 h 962"/>
                <a:gd name="T155" fmla="*/ 4059 w 4059"/>
                <a:gd name="T156" fmla="*/ 962 h 9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59" h="962">
                  <a:moveTo>
                    <a:pt x="1157" y="417"/>
                  </a:moveTo>
                  <a:lnTo>
                    <a:pt x="1632" y="329"/>
                  </a:lnTo>
                  <a:lnTo>
                    <a:pt x="1578" y="318"/>
                  </a:lnTo>
                  <a:lnTo>
                    <a:pt x="3535" y="7"/>
                  </a:lnTo>
                  <a:lnTo>
                    <a:pt x="3539" y="5"/>
                  </a:lnTo>
                  <a:lnTo>
                    <a:pt x="3548" y="4"/>
                  </a:lnTo>
                  <a:lnTo>
                    <a:pt x="3563" y="4"/>
                  </a:lnTo>
                  <a:lnTo>
                    <a:pt x="3580" y="2"/>
                  </a:lnTo>
                  <a:lnTo>
                    <a:pt x="3602" y="0"/>
                  </a:lnTo>
                  <a:lnTo>
                    <a:pt x="3626" y="0"/>
                  </a:lnTo>
                  <a:lnTo>
                    <a:pt x="3650" y="2"/>
                  </a:lnTo>
                  <a:lnTo>
                    <a:pt x="3675" y="5"/>
                  </a:lnTo>
                  <a:lnTo>
                    <a:pt x="3698" y="10"/>
                  </a:lnTo>
                  <a:lnTo>
                    <a:pt x="3720" y="18"/>
                  </a:lnTo>
                  <a:lnTo>
                    <a:pt x="3739" y="29"/>
                  </a:lnTo>
                  <a:lnTo>
                    <a:pt x="3756" y="39"/>
                  </a:lnTo>
                  <a:lnTo>
                    <a:pt x="3770" y="48"/>
                  </a:lnTo>
                  <a:lnTo>
                    <a:pt x="3783" y="58"/>
                  </a:lnTo>
                  <a:lnTo>
                    <a:pt x="3793" y="66"/>
                  </a:lnTo>
                  <a:lnTo>
                    <a:pt x="3802" y="74"/>
                  </a:lnTo>
                  <a:lnTo>
                    <a:pt x="3809" y="80"/>
                  </a:lnTo>
                  <a:lnTo>
                    <a:pt x="3814" y="85"/>
                  </a:lnTo>
                  <a:lnTo>
                    <a:pt x="3817" y="87"/>
                  </a:lnTo>
                  <a:lnTo>
                    <a:pt x="3818" y="89"/>
                  </a:lnTo>
                  <a:lnTo>
                    <a:pt x="3833" y="119"/>
                  </a:lnTo>
                  <a:lnTo>
                    <a:pt x="3871" y="191"/>
                  </a:lnTo>
                  <a:lnTo>
                    <a:pt x="3877" y="193"/>
                  </a:lnTo>
                  <a:lnTo>
                    <a:pt x="3891" y="198"/>
                  </a:lnTo>
                  <a:lnTo>
                    <a:pt x="3912" y="207"/>
                  </a:lnTo>
                  <a:lnTo>
                    <a:pt x="3938" y="218"/>
                  </a:lnTo>
                  <a:lnTo>
                    <a:pt x="3966" y="234"/>
                  </a:lnTo>
                  <a:lnTo>
                    <a:pt x="3994" y="255"/>
                  </a:lnTo>
                  <a:lnTo>
                    <a:pt x="4020" y="278"/>
                  </a:lnTo>
                  <a:lnTo>
                    <a:pt x="4041" y="305"/>
                  </a:lnTo>
                  <a:lnTo>
                    <a:pt x="4054" y="335"/>
                  </a:lnTo>
                  <a:lnTo>
                    <a:pt x="4059" y="371"/>
                  </a:lnTo>
                  <a:lnTo>
                    <a:pt x="4053" y="396"/>
                  </a:lnTo>
                  <a:lnTo>
                    <a:pt x="4039" y="420"/>
                  </a:lnTo>
                  <a:lnTo>
                    <a:pt x="4018" y="441"/>
                  </a:lnTo>
                  <a:lnTo>
                    <a:pt x="3993" y="461"/>
                  </a:lnTo>
                  <a:lnTo>
                    <a:pt x="3966" y="478"/>
                  </a:lnTo>
                  <a:lnTo>
                    <a:pt x="3939" y="491"/>
                  </a:lnTo>
                  <a:lnTo>
                    <a:pt x="3914" y="502"/>
                  </a:lnTo>
                  <a:lnTo>
                    <a:pt x="3893" y="510"/>
                  </a:lnTo>
                  <a:lnTo>
                    <a:pt x="3880" y="513"/>
                  </a:lnTo>
                  <a:lnTo>
                    <a:pt x="3874" y="517"/>
                  </a:lnTo>
                  <a:lnTo>
                    <a:pt x="3871" y="517"/>
                  </a:lnTo>
                  <a:lnTo>
                    <a:pt x="3862" y="520"/>
                  </a:lnTo>
                  <a:lnTo>
                    <a:pt x="3848" y="525"/>
                  </a:lnTo>
                  <a:lnTo>
                    <a:pt x="3828" y="531"/>
                  </a:lnTo>
                  <a:lnTo>
                    <a:pt x="3804" y="538"/>
                  </a:lnTo>
                  <a:lnTo>
                    <a:pt x="3776" y="544"/>
                  </a:lnTo>
                  <a:lnTo>
                    <a:pt x="3747" y="554"/>
                  </a:lnTo>
                  <a:lnTo>
                    <a:pt x="3715" y="563"/>
                  </a:lnTo>
                  <a:lnTo>
                    <a:pt x="3680" y="574"/>
                  </a:lnTo>
                  <a:lnTo>
                    <a:pt x="3646" y="584"/>
                  </a:lnTo>
                  <a:lnTo>
                    <a:pt x="3611" y="594"/>
                  </a:lnTo>
                  <a:lnTo>
                    <a:pt x="3578" y="603"/>
                  </a:lnTo>
                  <a:lnTo>
                    <a:pt x="3547" y="613"/>
                  </a:lnTo>
                  <a:lnTo>
                    <a:pt x="3517" y="621"/>
                  </a:lnTo>
                  <a:lnTo>
                    <a:pt x="3488" y="631"/>
                  </a:lnTo>
                  <a:lnTo>
                    <a:pt x="3460" y="640"/>
                  </a:lnTo>
                  <a:lnTo>
                    <a:pt x="3432" y="648"/>
                  </a:lnTo>
                  <a:lnTo>
                    <a:pt x="3406" y="656"/>
                  </a:lnTo>
                  <a:lnTo>
                    <a:pt x="3378" y="666"/>
                  </a:lnTo>
                  <a:lnTo>
                    <a:pt x="3352" y="672"/>
                  </a:lnTo>
                  <a:lnTo>
                    <a:pt x="2011" y="884"/>
                  </a:lnTo>
                  <a:lnTo>
                    <a:pt x="1590" y="959"/>
                  </a:lnTo>
                  <a:lnTo>
                    <a:pt x="1583" y="959"/>
                  </a:lnTo>
                  <a:lnTo>
                    <a:pt x="1564" y="961"/>
                  </a:lnTo>
                  <a:lnTo>
                    <a:pt x="1535" y="961"/>
                  </a:lnTo>
                  <a:lnTo>
                    <a:pt x="1499" y="962"/>
                  </a:lnTo>
                  <a:lnTo>
                    <a:pt x="1457" y="962"/>
                  </a:lnTo>
                  <a:lnTo>
                    <a:pt x="1411" y="962"/>
                  </a:lnTo>
                  <a:lnTo>
                    <a:pt x="1365" y="962"/>
                  </a:lnTo>
                  <a:lnTo>
                    <a:pt x="1319" y="962"/>
                  </a:lnTo>
                  <a:lnTo>
                    <a:pt x="1277" y="961"/>
                  </a:lnTo>
                  <a:lnTo>
                    <a:pt x="1239" y="958"/>
                  </a:lnTo>
                  <a:lnTo>
                    <a:pt x="1199" y="954"/>
                  </a:lnTo>
                  <a:lnTo>
                    <a:pt x="1149" y="950"/>
                  </a:lnTo>
                  <a:lnTo>
                    <a:pt x="1091" y="943"/>
                  </a:lnTo>
                  <a:lnTo>
                    <a:pt x="1028" y="937"/>
                  </a:lnTo>
                  <a:lnTo>
                    <a:pt x="966" y="929"/>
                  </a:lnTo>
                  <a:lnTo>
                    <a:pt x="908" y="924"/>
                  </a:lnTo>
                  <a:lnTo>
                    <a:pt x="856" y="918"/>
                  </a:lnTo>
                  <a:lnTo>
                    <a:pt x="815" y="913"/>
                  </a:lnTo>
                  <a:lnTo>
                    <a:pt x="788" y="910"/>
                  </a:lnTo>
                  <a:lnTo>
                    <a:pt x="778" y="910"/>
                  </a:lnTo>
                  <a:lnTo>
                    <a:pt x="728" y="903"/>
                  </a:lnTo>
                  <a:lnTo>
                    <a:pt x="684" y="898"/>
                  </a:lnTo>
                  <a:lnTo>
                    <a:pt x="645" y="893"/>
                  </a:lnTo>
                  <a:lnTo>
                    <a:pt x="612" y="892"/>
                  </a:lnTo>
                  <a:lnTo>
                    <a:pt x="581" y="889"/>
                  </a:lnTo>
                  <a:lnTo>
                    <a:pt x="554" y="885"/>
                  </a:lnTo>
                  <a:lnTo>
                    <a:pt x="529" y="885"/>
                  </a:lnTo>
                  <a:lnTo>
                    <a:pt x="504" y="882"/>
                  </a:lnTo>
                  <a:lnTo>
                    <a:pt x="481" y="879"/>
                  </a:lnTo>
                  <a:lnTo>
                    <a:pt x="459" y="876"/>
                  </a:lnTo>
                  <a:lnTo>
                    <a:pt x="437" y="873"/>
                  </a:lnTo>
                  <a:lnTo>
                    <a:pt x="420" y="871"/>
                  </a:lnTo>
                  <a:lnTo>
                    <a:pt x="405" y="871"/>
                  </a:lnTo>
                  <a:lnTo>
                    <a:pt x="392" y="869"/>
                  </a:lnTo>
                  <a:lnTo>
                    <a:pt x="380" y="868"/>
                  </a:lnTo>
                  <a:lnTo>
                    <a:pt x="366" y="868"/>
                  </a:lnTo>
                  <a:lnTo>
                    <a:pt x="350" y="866"/>
                  </a:lnTo>
                  <a:lnTo>
                    <a:pt x="331" y="863"/>
                  </a:lnTo>
                  <a:lnTo>
                    <a:pt x="307" y="858"/>
                  </a:lnTo>
                  <a:lnTo>
                    <a:pt x="279" y="852"/>
                  </a:lnTo>
                  <a:lnTo>
                    <a:pt x="243" y="844"/>
                  </a:lnTo>
                  <a:lnTo>
                    <a:pt x="207" y="833"/>
                  </a:lnTo>
                  <a:lnTo>
                    <a:pt x="170" y="820"/>
                  </a:lnTo>
                  <a:lnTo>
                    <a:pt x="133" y="807"/>
                  </a:lnTo>
                  <a:lnTo>
                    <a:pt x="99" y="792"/>
                  </a:lnTo>
                  <a:lnTo>
                    <a:pt x="70" y="780"/>
                  </a:lnTo>
                  <a:lnTo>
                    <a:pt x="44" y="768"/>
                  </a:lnTo>
                  <a:lnTo>
                    <a:pt x="24" y="759"/>
                  </a:lnTo>
                  <a:lnTo>
                    <a:pt x="11" y="754"/>
                  </a:lnTo>
                  <a:lnTo>
                    <a:pt x="6" y="751"/>
                  </a:lnTo>
                  <a:lnTo>
                    <a:pt x="7" y="749"/>
                  </a:lnTo>
                  <a:lnTo>
                    <a:pt x="7" y="744"/>
                  </a:lnTo>
                  <a:lnTo>
                    <a:pt x="8" y="735"/>
                  </a:lnTo>
                  <a:lnTo>
                    <a:pt x="8" y="719"/>
                  </a:lnTo>
                  <a:lnTo>
                    <a:pt x="6" y="703"/>
                  </a:lnTo>
                  <a:lnTo>
                    <a:pt x="5" y="685"/>
                  </a:lnTo>
                  <a:lnTo>
                    <a:pt x="2" y="672"/>
                  </a:lnTo>
                  <a:lnTo>
                    <a:pt x="1" y="663"/>
                  </a:lnTo>
                  <a:lnTo>
                    <a:pt x="0" y="658"/>
                  </a:lnTo>
                  <a:lnTo>
                    <a:pt x="0" y="656"/>
                  </a:lnTo>
                  <a:lnTo>
                    <a:pt x="343" y="590"/>
                  </a:lnTo>
                  <a:lnTo>
                    <a:pt x="344" y="595"/>
                  </a:lnTo>
                  <a:lnTo>
                    <a:pt x="345" y="597"/>
                  </a:lnTo>
                  <a:lnTo>
                    <a:pt x="348" y="602"/>
                  </a:lnTo>
                  <a:lnTo>
                    <a:pt x="351" y="603"/>
                  </a:lnTo>
                  <a:lnTo>
                    <a:pt x="359" y="603"/>
                  </a:lnTo>
                  <a:lnTo>
                    <a:pt x="377" y="602"/>
                  </a:lnTo>
                  <a:lnTo>
                    <a:pt x="403" y="600"/>
                  </a:lnTo>
                  <a:lnTo>
                    <a:pt x="433" y="595"/>
                  </a:lnTo>
                  <a:lnTo>
                    <a:pt x="467" y="592"/>
                  </a:lnTo>
                  <a:lnTo>
                    <a:pt x="500" y="589"/>
                  </a:lnTo>
                  <a:lnTo>
                    <a:pt x="531" y="584"/>
                  </a:lnTo>
                  <a:lnTo>
                    <a:pt x="556" y="582"/>
                  </a:lnTo>
                  <a:lnTo>
                    <a:pt x="573" y="579"/>
                  </a:lnTo>
                  <a:lnTo>
                    <a:pt x="579" y="578"/>
                  </a:lnTo>
                  <a:lnTo>
                    <a:pt x="638" y="570"/>
                  </a:lnTo>
                  <a:lnTo>
                    <a:pt x="708" y="554"/>
                  </a:lnTo>
                  <a:lnTo>
                    <a:pt x="782" y="534"/>
                  </a:lnTo>
                  <a:lnTo>
                    <a:pt x="858" y="513"/>
                  </a:lnTo>
                  <a:lnTo>
                    <a:pt x="935" y="491"/>
                  </a:lnTo>
                  <a:lnTo>
                    <a:pt x="1004" y="469"/>
                  </a:lnTo>
                  <a:lnTo>
                    <a:pt x="1065" y="448"/>
                  </a:lnTo>
                  <a:lnTo>
                    <a:pt x="1114" y="433"/>
                  </a:lnTo>
                  <a:lnTo>
                    <a:pt x="1145" y="422"/>
                  </a:lnTo>
                  <a:lnTo>
                    <a:pt x="1157" y="417"/>
                  </a:lnTo>
                  <a:close/>
                </a:path>
              </a:pathLst>
            </a:custGeom>
            <a:solidFill>
              <a:srgbClr val="969696"/>
            </a:solidFill>
            <a:ln w="9525">
              <a:solidFill>
                <a:srgbClr val="777777"/>
              </a:solidFill>
              <a:round/>
              <a:headEnd/>
              <a:tailEnd/>
            </a:ln>
          </p:spPr>
          <p:txBody>
            <a:bodyPr/>
            <a:lstStyle/>
            <a:p>
              <a:endParaRPr lang="en-US"/>
            </a:p>
          </p:txBody>
        </p:sp>
        <p:sp>
          <p:nvSpPr>
            <p:cNvPr id="4815" name="Freeform 703"/>
            <p:cNvSpPr>
              <a:spLocks/>
            </p:cNvSpPr>
            <p:nvPr/>
          </p:nvSpPr>
          <p:spPr bwMode="auto">
            <a:xfrm>
              <a:off x="672" y="1728"/>
              <a:ext cx="4059" cy="476"/>
            </a:xfrm>
            <a:custGeom>
              <a:avLst/>
              <a:gdLst>
                <a:gd name="T0" fmla="*/ 1578 w 4059"/>
                <a:gd name="T1" fmla="*/ 318 h 953"/>
                <a:gd name="T2" fmla="*/ 3548 w 4059"/>
                <a:gd name="T3" fmla="*/ 4 h 953"/>
                <a:gd name="T4" fmla="*/ 3602 w 4059"/>
                <a:gd name="T5" fmla="*/ 0 h 953"/>
                <a:gd name="T6" fmla="*/ 3675 w 4059"/>
                <a:gd name="T7" fmla="*/ 5 h 953"/>
                <a:gd name="T8" fmla="*/ 3739 w 4059"/>
                <a:gd name="T9" fmla="*/ 29 h 953"/>
                <a:gd name="T10" fmla="*/ 3783 w 4059"/>
                <a:gd name="T11" fmla="*/ 58 h 953"/>
                <a:gd name="T12" fmla="*/ 3809 w 4059"/>
                <a:gd name="T13" fmla="*/ 80 h 953"/>
                <a:gd name="T14" fmla="*/ 3818 w 4059"/>
                <a:gd name="T15" fmla="*/ 89 h 953"/>
                <a:gd name="T16" fmla="*/ 3877 w 4059"/>
                <a:gd name="T17" fmla="*/ 193 h 953"/>
                <a:gd name="T18" fmla="*/ 3938 w 4059"/>
                <a:gd name="T19" fmla="*/ 218 h 953"/>
                <a:gd name="T20" fmla="*/ 4020 w 4059"/>
                <a:gd name="T21" fmla="*/ 278 h 953"/>
                <a:gd name="T22" fmla="*/ 4059 w 4059"/>
                <a:gd name="T23" fmla="*/ 371 h 953"/>
                <a:gd name="T24" fmla="*/ 4018 w 4059"/>
                <a:gd name="T25" fmla="*/ 440 h 953"/>
                <a:gd name="T26" fmla="*/ 3938 w 4059"/>
                <a:gd name="T27" fmla="*/ 486 h 953"/>
                <a:gd name="T28" fmla="*/ 3879 w 4059"/>
                <a:gd name="T29" fmla="*/ 507 h 953"/>
                <a:gd name="T30" fmla="*/ 3861 w 4059"/>
                <a:gd name="T31" fmla="*/ 512 h 953"/>
                <a:gd name="T32" fmla="*/ 3803 w 4059"/>
                <a:gd name="T33" fmla="*/ 528 h 953"/>
                <a:gd name="T34" fmla="*/ 3714 w 4059"/>
                <a:gd name="T35" fmla="*/ 554 h 953"/>
                <a:gd name="T36" fmla="*/ 3611 w 4059"/>
                <a:gd name="T37" fmla="*/ 582 h 953"/>
                <a:gd name="T38" fmla="*/ 3517 w 4059"/>
                <a:gd name="T39" fmla="*/ 610 h 953"/>
                <a:gd name="T40" fmla="*/ 3431 w 4059"/>
                <a:gd name="T41" fmla="*/ 635 h 953"/>
                <a:gd name="T42" fmla="*/ 3351 w 4059"/>
                <a:gd name="T43" fmla="*/ 659 h 953"/>
                <a:gd name="T44" fmla="*/ 1583 w 4059"/>
                <a:gd name="T45" fmla="*/ 948 h 953"/>
                <a:gd name="T46" fmla="*/ 1499 w 4059"/>
                <a:gd name="T47" fmla="*/ 950 h 953"/>
                <a:gd name="T48" fmla="*/ 1364 w 4059"/>
                <a:gd name="T49" fmla="*/ 953 h 953"/>
                <a:gd name="T50" fmla="*/ 1238 w 4059"/>
                <a:gd name="T51" fmla="*/ 948 h 953"/>
                <a:gd name="T52" fmla="*/ 1091 w 4059"/>
                <a:gd name="T53" fmla="*/ 932 h 953"/>
                <a:gd name="T54" fmla="*/ 909 w 4059"/>
                <a:gd name="T55" fmla="*/ 914 h 953"/>
                <a:gd name="T56" fmla="*/ 789 w 4059"/>
                <a:gd name="T57" fmla="*/ 902 h 953"/>
                <a:gd name="T58" fmla="*/ 685 w 4059"/>
                <a:gd name="T59" fmla="*/ 892 h 953"/>
                <a:gd name="T60" fmla="*/ 582 w 4059"/>
                <a:gd name="T61" fmla="*/ 882 h 953"/>
                <a:gd name="T62" fmla="*/ 504 w 4059"/>
                <a:gd name="T63" fmla="*/ 877 h 953"/>
                <a:gd name="T64" fmla="*/ 437 w 4059"/>
                <a:gd name="T65" fmla="*/ 868 h 953"/>
                <a:gd name="T66" fmla="*/ 392 w 4059"/>
                <a:gd name="T67" fmla="*/ 865 h 953"/>
                <a:gd name="T68" fmla="*/ 349 w 4059"/>
                <a:gd name="T69" fmla="*/ 860 h 953"/>
                <a:gd name="T70" fmla="*/ 277 w 4059"/>
                <a:gd name="T71" fmla="*/ 847 h 953"/>
                <a:gd name="T72" fmla="*/ 169 w 4059"/>
                <a:gd name="T73" fmla="*/ 817 h 953"/>
                <a:gd name="T74" fmla="*/ 69 w 4059"/>
                <a:gd name="T75" fmla="*/ 778 h 953"/>
                <a:gd name="T76" fmla="*/ 11 w 4059"/>
                <a:gd name="T77" fmla="*/ 752 h 953"/>
                <a:gd name="T78" fmla="*/ 7 w 4059"/>
                <a:gd name="T79" fmla="*/ 743 h 953"/>
                <a:gd name="T80" fmla="*/ 6 w 4059"/>
                <a:gd name="T81" fmla="*/ 703 h 953"/>
                <a:gd name="T82" fmla="*/ 1 w 4059"/>
                <a:gd name="T83" fmla="*/ 664 h 953"/>
                <a:gd name="T84" fmla="*/ 343 w 4059"/>
                <a:gd name="T85" fmla="*/ 590 h 953"/>
                <a:gd name="T86" fmla="*/ 348 w 4059"/>
                <a:gd name="T87" fmla="*/ 602 h 953"/>
                <a:gd name="T88" fmla="*/ 377 w 4059"/>
                <a:gd name="T89" fmla="*/ 602 h 953"/>
                <a:gd name="T90" fmla="*/ 467 w 4059"/>
                <a:gd name="T91" fmla="*/ 592 h 953"/>
                <a:gd name="T92" fmla="*/ 556 w 4059"/>
                <a:gd name="T93" fmla="*/ 582 h 953"/>
                <a:gd name="T94" fmla="*/ 638 w 4059"/>
                <a:gd name="T95" fmla="*/ 570 h 953"/>
                <a:gd name="T96" fmla="*/ 858 w 4059"/>
                <a:gd name="T97" fmla="*/ 513 h 953"/>
                <a:gd name="T98" fmla="*/ 1065 w 4059"/>
                <a:gd name="T99" fmla="*/ 448 h 953"/>
                <a:gd name="T100" fmla="*/ 1157 w 4059"/>
                <a:gd name="T101" fmla="*/ 417 h 95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59"/>
                <a:gd name="T154" fmla="*/ 0 h 953"/>
                <a:gd name="T155" fmla="*/ 4059 w 4059"/>
                <a:gd name="T156" fmla="*/ 953 h 95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59" h="953">
                  <a:moveTo>
                    <a:pt x="1157" y="417"/>
                  </a:moveTo>
                  <a:lnTo>
                    <a:pt x="1632" y="329"/>
                  </a:lnTo>
                  <a:lnTo>
                    <a:pt x="1578" y="318"/>
                  </a:lnTo>
                  <a:lnTo>
                    <a:pt x="3535" y="7"/>
                  </a:lnTo>
                  <a:lnTo>
                    <a:pt x="3539" y="5"/>
                  </a:lnTo>
                  <a:lnTo>
                    <a:pt x="3548" y="4"/>
                  </a:lnTo>
                  <a:lnTo>
                    <a:pt x="3563" y="4"/>
                  </a:lnTo>
                  <a:lnTo>
                    <a:pt x="3580" y="2"/>
                  </a:lnTo>
                  <a:lnTo>
                    <a:pt x="3602" y="0"/>
                  </a:lnTo>
                  <a:lnTo>
                    <a:pt x="3626" y="0"/>
                  </a:lnTo>
                  <a:lnTo>
                    <a:pt x="3650" y="2"/>
                  </a:lnTo>
                  <a:lnTo>
                    <a:pt x="3675" y="5"/>
                  </a:lnTo>
                  <a:lnTo>
                    <a:pt x="3698" y="10"/>
                  </a:lnTo>
                  <a:lnTo>
                    <a:pt x="3720" y="18"/>
                  </a:lnTo>
                  <a:lnTo>
                    <a:pt x="3739" y="29"/>
                  </a:lnTo>
                  <a:lnTo>
                    <a:pt x="3756" y="39"/>
                  </a:lnTo>
                  <a:lnTo>
                    <a:pt x="3770" y="48"/>
                  </a:lnTo>
                  <a:lnTo>
                    <a:pt x="3783" y="58"/>
                  </a:lnTo>
                  <a:lnTo>
                    <a:pt x="3793" y="66"/>
                  </a:lnTo>
                  <a:lnTo>
                    <a:pt x="3802" y="74"/>
                  </a:lnTo>
                  <a:lnTo>
                    <a:pt x="3809" y="80"/>
                  </a:lnTo>
                  <a:lnTo>
                    <a:pt x="3814" y="85"/>
                  </a:lnTo>
                  <a:lnTo>
                    <a:pt x="3817" y="87"/>
                  </a:lnTo>
                  <a:lnTo>
                    <a:pt x="3818" y="89"/>
                  </a:lnTo>
                  <a:lnTo>
                    <a:pt x="3833" y="119"/>
                  </a:lnTo>
                  <a:lnTo>
                    <a:pt x="3871" y="191"/>
                  </a:lnTo>
                  <a:lnTo>
                    <a:pt x="3877" y="193"/>
                  </a:lnTo>
                  <a:lnTo>
                    <a:pt x="3891" y="198"/>
                  </a:lnTo>
                  <a:lnTo>
                    <a:pt x="3912" y="207"/>
                  </a:lnTo>
                  <a:lnTo>
                    <a:pt x="3938" y="218"/>
                  </a:lnTo>
                  <a:lnTo>
                    <a:pt x="3966" y="234"/>
                  </a:lnTo>
                  <a:lnTo>
                    <a:pt x="3994" y="255"/>
                  </a:lnTo>
                  <a:lnTo>
                    <a:pt x="4020" y="278"/>
                  </a:lnTo>
                  <a:lnTo>
                    <a:pt x="4041" y="305"/>
                  </a:lnTo>
                  <a:lnTo>
                    <a:pt x="4054" y="335"/>
                  </a:lnTo>
                  <a:lnTo>
                    <a:pt x="4059" y="371"/>
                  </a:lnTo>
                  <a:lnTo>
                    <a:pt x="4053" y="396"/>
                  </a:lnTo>
                  <a:lnTo>
                    <a:pt x="4039" y="419"/>
                  </a:lnTo>
                  <a:lnTo>
                    <a:pt x="4018" y="440"/>
                  </a:lnTo>
                  <a:lnTo>
                    <a:pt x="3993" y="457"/>
                  </a:lnTo>
                  <a:lnTo>
                    <a:pt x="3965" y="473"/>
                  </a:lnTo>
                  <a:lnTo>
                    <a:pt x="3938" y="486"/>
                  </a:lnTo>
                  <a:lnTo>
                    <a:pt x="3913" y="496"/>
                  </a:lnTo>
                  <a:lnTo>
                    <a:pt x="3893" y="502"/>
                  </a:lnTo>
                  <a:lnTo>
                    <a:pt x="3879" y="507"/>
                  </a:lnTo>
                  <a:lnTo>
                    <a:pt x="3873" y="509"/>
                  </a:lnTo>
                  <a:lnTo>
                    <a:pt x="3870" y="509"/>
                  </a:lnTo>
                  <a:lnTo>
                    <a:pt x="3861" y="512"/>
                  </a:lnTo>
                  <a:lnTo>
                    <a:pt x="3847" y="517"/>
                  </a:lnTo>
                  <a:lnTo>
                    <a:pt x="3828" y="521"/>
                  </a:lnTo>
                  <a:lnTo>
                    <a:pt x="3803" y="528"/>
                  </a:lnTo>
                  <a:lnTo>
                    <a:pt x="3776" y="536"/>
                  </a:lnTo>
                  <a:lnTo>
                    <a:pt x="3747" y="544"/>
                  </a:lnTo>
                  <a:lnTo>
                    <a:pt x="3714" y="554"/>
                  </a:lnTo>
                  <a:lnTo>
                    <a:pt x="3680" y="563"/>
                  </a:lnTo>
                  <a:lnTo>
                    <a:pt x="3646" y="573"/>
                  </a:lnTo>
                  <a:lnTo>
                    <a:pt x="3611" y="582"/>
                  </a:lnTo>
                  <a:lnTo>
                    <a:pt x="3578" y="592"/>
                  </a:lnTo>
                  <a:lnTo>
                    <a:pt x="3547" y="602"/>
                  </a:lnTo>
                  <a:lnTo>
                    <a:pt x="3517" y="610"/>
                  </a:lnTo>
                  <a:lnTo>
                    <a:pt x="3487" y="619"/>
                  </a:lnTo>
                  <a:lnTo>
                    <a:pt x="3460" y="627"/>
                  </a:lnTo>
                  <a:lnTo>
                    <a:pt x="3431" y="635"/>
                  </a:lnTo>
                  <a:lnTo>
                    <a:pt x="3405" y="645"/>
                  </a:lnTo>
                  <a:lnTo>
                    <a:pt x="3378" y="653"/>
                  </a:lnTo>
                  <a:lnTo>
                    <a:pt x="3351" y="659"/>
                  </a:lnTo>
                  <a:lnTo>
                    <a:pt x="2011" y="873"/>
                  </a:lnTo>
                  <a:lnTo>
                    <a:pt x="1590" y="948"/>
                  </a:lnTo>
                  <a:lnTo>
                    <a:pt x="1583" y="948"/>
                  </a:lnTo>
                  <a:lnTo>
                    <a:pt x="1564" y="950"/>
                  </a:lnTo>
                  <a:lnTo>
                    <a:pt x="1535" y="950"/>
                  </a:lnTo>
                  <a:lnTo>
                    <a:pt x="1499" y="950"/>
                  </a:lnTo>
                  <a:lnTo>
                    <a:pt x="1457" y="951"/>
                  </a:lnTo>
                  <a:lnTo>
                    <a:pt x="1410" y="953"/>
                  </a:lnTo>
                  <a:lnTo>
                    <a:pt x="1364" y="953"/>
                  </a:lnTo>
                  <a:lnTo>
                    <a:pt x="1318" y="951"/>
                  </a:lnTo>
                  <a:lnTo>
                    <a:pt x="1276" y="950"/>
                  </a:lnTo>
                  <a:lnTo>
                    <a:pt x="1238" y="948"/>
                  </a:lnTo>
                  <a:lnTo>
                    <a:pt x="1198" y="943"/>
                  </a:lnTo>
                  <a:lnTo>
                    <a:pt x="1148" y="938"/>
                  </a:lnTo>
                  <a:lnTo>
                    <a:pt x="1091" y="932"/>
                  </a:lnTo>
                  <a:lnTo>
                    <a:pt x="1028" y="926"/>
                  </a:lnTo>
                  <a:lnTo>
                    <a:pt x="967" y="919"/>
                  </a:lnTo>
                  <a:lnTo>
                    <a:pt x="909" y="914"/>
                  </a:lnTo>
                  <a:lnTo>
                    <a:pt x="857" y="910"/>
                  </a:lnTo>
                  <a:lnTo>
                    <a:pt x="816" y="905"/>
                  </a:lnTo>
                  <a:lnTo>
                    <a:pt x="789" y="902"/>
                  </a:lnTo>
                  <a:lnTo>
                    <a:pt x="779" y="902"/>
                  </a:lnTo>
                  <a:lnTo>
                    <a:pt x="730" y="895"/>
                  </a:lnTo>
                  <a:lnTo>
                    <a:pt x="685" y="892"/>
                  </a:lnTo>
                  <a:lnTo>
                    <a:pt x="647" y="887"/>
                  </a:lnTo>
                  <a:lnTo>
                    <a:pt x="613" y="885"/>
                  </a:lnTo>
                  <a:lnTo>
                    <a:pt x="582" y="882"/>
                  </a:lnTo>
                  <a:lnTo>
                    <a:pt x="554" y="881"/>
                  </a:lnTo>
                  <a:lnTo>
                    <a:pt x="529" y="879"/>
                  </a:lnTo>
                  <a:lnTo>
                    <a:pt x="504" y="877"/>
                  </a:lnTo>
                  <a:lnTo>
                    <a:pt x="481" y="874"/>
                  </a:lnTo>
                  <a:lnTo>
                    <a:pt x="459" y="871"/>
                  </a:lnTo>
                  <a:lnTo>
                    <a:pt x="437" y="868"/>
                  </a:lnTo>
                  <a:lnTo>
                    <a:pt x="420" y="866"/>
                  </a:lnTo>
                  <a:lnTo>
                    <a:pt x="404" y="866"/>
                  </a:lnTo>
                  <a:lnTo>
                    <a:pt x="392" y="865"/>
                  </a:lnTo>
                  <a:lnTo>
                    <a:pt x="379" y="863"/>
                  </a:lnTo>
                  <a:lnTo>
                    <a:pt x="365" y="863"/>
                  </a:lnTo>
                  <a:lnTo>
                    <a:pt x="349" y="860"/>
                  </a:lnTo>
                  <a:lnTo>
                    <a:pt x="330" y="858"/>
                  </a:lnTo>
                  <a:lnTo>
                    <a:pt x="307" y="853"/>
                  </a:lnTo>
                  <a:lnTo>
                    <a:pt x="277" y="847"/>
                  </a:lnTo>
                  <a:lnTo>
                    <a:pt x="242" y="841"/>
                  </a:lnTo>
                  <a:lnTo>
                    <a:pt x="206" y="828"/>
                  </a:lnTo>
                  <a:lnTo>
                    <a:pt x="169" y="817"/>
                  </a:lnTo>
                  <a:lnTo>
                    <a:pt x="132" y="804"/>
                  </a:lnTo>
                  <a:lnTo>
                    <a:pt x="98" y="789"/>
                  </a:lnTo>
                  <a:lnTo>
                    <a:pt x="69" y="778"/>
                  </a:lnTo>
                  <a:lnTo>
                    <a:pt x="43" y="767"/>
                  </a:lnTo>
                  <a:lnTo>
                    <a:pt x="24" y="757"/>
                  </a:lnTo>
                  <a:lnTo>
                    <a:pt x="11" y="752"/>
                  </a:lnTo>
                  <a:lnTo>
                    <a:pt x="6" y="751"/>
                  </a:lnTo>
                  <a:lnTo>
                    <a:pt x="7" y="749"/>
                  </a:lnTo>
                  <a:lnTo>
                    <a:pt x="7" y="743"/>
                  </a:lnTo>
                  <a:lnTo>
                    <a:pt x="8" y="733"/>
                  </a:lnTo>
                  <a:lnTo>
                    <a:pt x="8" y="720"/>
                  </a:lnTo>
                  <a:lnTo>
                    <a:pt x="6" y="703"/>
                  </a:lnTo>
                  <a:lnTo>
                    <a:pt x="5" y="685"/>
                  </a:lnTo>
                  <a:lnTo>
                    <a:pt x="2" y="672"/>
                  </a:lnTo>
                  <a:lnTo>
                    <a:pt x="1" y="664"/>
                  </a:lnTo>
                  <a:lnTo>
                    <a:pt x="0" y="659"/>
                  </a:lnTo>
                  <a:lnTo>
                    <a:pt x="0" y="656"/>
                  </a:lnTo>
                  <a:lnTo>
                    <a:pt x="343" y="590"/>
                  </a:lnTo>
                  <a:lnTo>
                    <a:pt x="344" y="595"/>
                  </a:lnTo>
                  <a:lnTo>
                    <a:pt x="345" y="597"/>
                  </a:lnTo>
                  <a:lnTo>
                    <a:pt x="348" y="602"/>
                  </a:lnTo>
                  <a:lnTo>
                    <a:pt x="351" y="603"/>
                  </a:lnTo>
                  <a:lnTo>
                    <a:pt x="359" y="603"/>
                  </a:lnTo>
                  <a:lnTo>
                    <a:pt x="377" y="602"/>
                  </a:lnTo>
                  <a:lnTo>
                    <a:pt x="403" y="600"/>
                  </a:lnTo>
                  <a:lnTo>
                    <a:pt x="433" y="595"/>
                  </a:lnTo>
                  <a:lnTo>
                    <a:pt x="467" y="592"/>
                  </a:lnTo>
                  <a:lnTo>
                    <a:pt x="500" y="589"/>
                  </a:lnTo>
                  <a:lnTo>
                    <a:pt x="531" y="584"/>
                  </a:lnTo>
                  <a:lnTo>
                    <a:pt x="556" y="582"/>
                  </a:lnTo>
                  <a:lnTo>
                    <a:pt x="573" y="579"/>
                  </a:lnTo>
                  <a:lnTo>
                    <a:pt x="579" y="578"/>
                  </a:lnTo>
                  <a:lnTo>
                    <a:pt x="638" y="570"/>
                  </a:lnTo>
                  <a:lnTo>
                    <a:pt x="708" y="554"/>
                  </a:lnTo>
                  <a:lnTo>
                    <a:pt x="782" y="534"/>
                  </a:lnTo>
                  <a:lnTo>
                    <a:pt x="858" y="513"/>
                  </a:lnTo>
                  <a:lnTo>
                    <a:pt x="935" y="491"/>
                  </a:lnTo>
                  <a:lnTo>
                    <a:pt x="1004" y="469"/>
                  </a:lnTo>
                  <a:lnTo>
                    <a:pt x="1065" y="448"/>
                  </a:lnTo>
                  <a:lnTo>
                    <a:pt x="1114" y="433"/>
                  </a:lnTo>
                  <a:lnTo>
                    <a:pt x="1145" y="422"/>
                  </a:lnTo>
                  <a:lnTo>
                    <a:pt x="1157" y="417"/>
                  </a:lnTo>
                  <a:close/>
                </a:path>
              </a:pathLst>
            </a:custGeom>
            <a:solidFill>
              <a:srgbClr val="989898"/>
            </a:solidFill>
            <a:ln w="9525">
              <a:solidFill>
                <a:srgbClr val="777777"/>
              </a:solidFill>
              <a:round/>
              <a:headEnd/>
              <a:tailEnd/>
            </a:ln>
          </p:spPr>
          <p:txBody>
            <a:bodyPr/>
            <a:lstStyle/>
            <a:p>
              <a:endParaRPr lang="en-US"/>
            </a:p>
          </p:txBody>
        </p:sp>
        <p:sp>
          <p:nvSpPr>
            <p:cNvPr id="4816" name="Freeform 704"/>
            <p:cNvSpPr>
              <a:spLocks/>
            </p:cNvSpPr>
            <p:nvPr/>
          </p:nvSpPr>
          <p:spPr bwMode="auto">
            <a:xfrm>
              <a:off x="672" y="1728"/>
              <a:ext cx="4059" cy="470"/>
            </a:xfrm>
            <a:custGeom>
              <a:avLst/>
              <a:gdLst>
                <a:gd name="T0" fmla="*/ 1578 w 4059"/>
                <a:gd name="T1" fmla="*/ 318 h 942"/>
                <a:gd name="T2" fmla="*/ 3548 w 4059"/>
                <a:gd name="T3" fmla="*/ 4 h 942"/>
                <a:gd name="T4" fmla="*/ 3602 w 4059"/>
                <a:gd name="T5" fmla="*/ 0 h 942"/>
                <a:gd name="T6" fmla="*/ 3675 w 4059"/>
                <a:gd name="T7" fmla="*/ 5 h 942"/>
                <a:gd name="T8" fmla="*/ 3739 w 4059"/>
                <a:gd name="T9" fmla="*/ 29 h 942"/>
                <a:gd name="T10" fmla="*/ 3783 w 4059"/>
                <a:gd name="T11" fmla="*/ 58 h 942"/>
                <a:gd name="T12" fmla="*/ 3809 w 4059"/>
                <a:gd name="T13" fmla="*/ 80 h 942"/>
                <a:gd name="T14" fmla="*/ 3818 w 4059"/>
                <a:gd name="T15" fmla="*/ 89 h 942"/>
                <a:gd name="T16" fmla="*/ 3877 w 4059"/>
                <a:gd name="T17" fmla="*/ 193 h 942"/>
                <a:gd name="T18" fmla="*/ 3938 w 4059"/>
                <a:gd name="T19" fmla="*/ 218 h 942"/>
                <a:gd name="T20" fmla="*/ 4020 w 4059"/>
                <a:gd name="T21" fmla="*/ 278 h 942"/>
                <a:gd name="T22" fmla="*/ 4059 w 4059"/>
                <a:gd name="T23" fmla="*/ 371 h 942"/>
                <a:gd name="T24" fmla="*/ 4017 w 4059"/>
                <a:gd name="T25" fmla="*/ 436 h 942"/>
                <a:gd name="T26" fmla="*/ 3937 w 4059"/>
                <a:gd name="T27" fmla="*/ 480 h 942"/>
                <a:gd name="T28" fmla="*/ 3877 w 4059"/>
                <a:gd name="T29" fmla="*/ 499 h 942"/>
                <a:gd name="T30" fmla="*/ 3860 w 4059"/>
                <a:gd name="T31" fmla="*/ 504 h 942"/>
                <a:gd name="T32" fmla="*/ 3803 w 4059"/>
                <a:gd name="T33" fmla="*/ 518 h 942"/>
                <a:gd name="T34" fmla="*/ 3714 w 4059"/>
                <a:gd name="T35" fmla="*/ 542 h 942"/>
                <a:gd name="T36" fmla="*/ 3611 w 4059"/>
                <a:gd name="T37" fmla="*/ 571 h 942"/>
                <a:gd name="T38" fmla="*/ 3516 w 4059"/>
                <a:gd name="T39" fmla="*/ 598 h 942"/>
                <a:gd name="T40" fmla="*/ 3431 w 4059"/>
                <a:gd name="T41" fmla="*/ 624 h 942"/>
                <a:gd name="T42" fmla="*/ 3350 w 4059"/>
                <a:gd name="T43" fmla="*/ 648 h 942"/>
                <a:gd name="T44" fmla="*/ 1583 w 4059"/>
                <a:gd name="T45" fmla="*/ 937 h 942"/>
                <a:gd name="T46" fmla="*/ 1499 w 4059"/>
                <a:gd name="T47" fmla="*/ 938 h 942"/>
                <a:gd name="T48" fmla="*/ 1364 w 4059"/>
                <a:gd name="T49" fmla="*/ 942 h 942"/>
                <a:gd name="T50" fmla="*/ 1238 w 4059"/>
                <a:gd name="T51" fmla="*/ 937 h 942"/>
                <a:gd name="T52" fmla="*/ 1091 w 4059"/>
                <a:gd name="T53" fmla="*/ 922 h 942"/>
                <a:gd name="T54" fmla="*/ 910 w 4059"/>
                <a:gd name="T55" fmla="*/ 905 h 942"/>
                <a:gd name="T56" fmla="*/ 790 w 4059"/>
                <a:gd name="T57" fmla="*/ 893 h 942"/>
                <a:gd name="T58" fmla="*/ 687 w 4059"/>
                <a:gd name="T59" fmla="*/ 884 h 942"/>
                <a:gd name="T60" fmla="*/ 583 w 4059"/>
                <a:gd name="T61" fmla="*/ 876 h 942"/>
                <a:gd name="T62" fmla="*/ 504 w 4059"/>
                <a:gd name="T63" fmla="*/ 871 h 942"/>
                <a:gd name="T64" fmla="*/ 437 w 4059"/>
                <a:gd name="T65" fmla="*/ 863 h 942"/>
                <a:gd name="T66" fmla="*/ 391 w 4059"/>
                <a:gd name="T67" fmla="*/ 860 h 942"/>
                <a:gd name="T68" fmla="*/ 348 w 4059"/>
                <a:gd name="T69" fmla="*/ 857 h 942"/>
                <a:gd name="T70" fmla="*/ 276 w 4059"/>
                <a:gd name="T71" fmla="*/ 844 h 942"/>
                <a:gd name="T72" fmla="*/ 167 w 4059"/>
                <a:gd name="T73" fmla="*/ 813 h 942"/>
                <a:gd name="T74" fmla="*/ 68 w 4059"/>
                <a:gd name="T75" fmla="*/ 776 h 942"/>
                <a:gd name="T76" fmla="*/ 11 w 4059"/>
                <a:gd name="T77" fmla="*/ 751 h 942"/>
                <a:gd name="T78" fmla="*/ 7 w 4059"/>
                <a:gd name="T79" fmla="*/ 743 h 942"/>
                <a:gd name="T80" fmla="*/ 6 w 4059"/>
                <a:gd name="T81" fmla="*/ 703 h 942"/>
                <a:gd name="T82" fmla="*/ 1 w 4059"/>
                <a:gd name="T83" fmla="*/ 664 h 942"/>
                <a:gd name="T84" fmla="*/ 343 w 4059"/>
                <a:gd name="T85" fmla="*/ 590 h 942"/>
                <a:gd name="T86" fmla="*/ 348 w 4059"/>
                <a:gd name="T87" fmla="*/ 602 h 942"/>
                <a:gd name="T88" fmla="*/ 377 w 4059"/>
                <a:gd name="T89" fmla="*/ 602 h 942"/>
                <a:gd name="T90" fmla="*/ 467 w 4059"/>
                <a:gd name="T91" fmla="*/ 592 h 942"/>
                <a:gd name="T92" fmla="*/ 556 w 4059"/>
                <a:gd name="T93" fmla="*/ 582 h 942"/>
                <a:gd name="T94" fmla="*/ 638 w 4059"/>
                <a:gd name="T95" fmla="*/ 570 h 942"/>
                <a:gd name="T96" fmla="*/ 858 w 4059"/>
                <a:gd name="T97" fmla="*/ 513 h 942"/>
                <a:gd name="T98" fmla="*/ 1065 w 4059"/>
                <a:gd name="T99" fmla="*/ 448 h 942"/>
                <a:gd name="T100" fmla="*/ 1157 w 4059"/>
                <a:gd name="T101" fmla="*/ 417 h 94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59"/>
                <a:gd name="T154" fmla="*/ 0 h 942"/>
                <a:gd name="T155" fmla="*/ 4059 w 4059"/>
                <a:gd name="T156" fmla="*/ 942 h 94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59" h="942">
                  <a:moveTo>
                    <a:pt x="1157" y="417"/>
                  </a:moveTo>
                  <a:lnTo>
                    <a:pt x="1632" y="329"/>
                  </a:lnTo>
                  <a:lnTo>
                    <a:pt x="1578" y="318"/>
                  </a:lnTo>
                  <a:lnTo>
                    <a:pt x="3535" y="7"/>
                  </a:lnTo>
                  <a:lnTo>
                    <a:pt x="3539" y="5"/>
                  </a:lnTo>
                  <a:lnTo>
                    <a:pt x="3548" y="4"/>
                  </a:lnTo>
                  <a:lnTo>
                    <a:pt x="3563" y="4"/>
                  </a:lnTo>
                  <a:lnTo>
                    <a:pt x="3580" y="2"/>
                  </a:lnTo>
                  <a:lnTo>
                    <a:pt x="3602" y="0"/>
                  </a:lnTo>
                  <a:lnTo>
                    <a:pt x="3626" y="0"/>
                  </a:lnTo>
                  <a:lnTo>
                    <a:pt x="3650" y="2"/>
                  </a:lnTo>
                  <a:lnTo>
                    <a:pt x="3675" y="5"/>
                  </a:lnTo>
                  <a:lnTo>
                    <a:pt x="3698" y="10"/>
                  </a:lnTo>
                  <a:lnTo>
                    <a:pt x="3720" y="18"/>
                  </a:lnTo>
                  <a:lnTo>
                    <a:pt x="3739" y="29"/>
                  </a:lnTo>
                  <a:lnTo>
                    <a:pt x="3756" y="39"/>
                  </a:lnTo>
                  <a:lnTo>
                    <a:pt x="3770" y="48"/>
                  </a:lnTo>
                  <a:lnTo>
                    <a:pt x="3783" y="58"/>
                  </a:lnTo>
                  <a:lnTo>
                    <a:pt x="3793" y="66"/>
                  </a:lnTo>
                  <a:lnTo>
                    <a:pt x="3802" y="74"/>
                  </a:lnTo>
                  <a:lnTo>
                    <a:pt x="3809" y="80"/>
                  </a:lnTo>
                  <a:lnTo>
                    <a:pt x="3814" y="85"/>
                  </a:lnTo>
                  <a:lnTo>
                    <a:pt x="3817" y="87"/>
                  </a:lnTo>
                  <a:lnTo>
                    <a:pt x="3818" y="89"/>
                  </a:lnTo>
                  <a:lnTo>
                    <a:pt x="3833" y="119"/>
                  </a:lnTo>
                  <a:lnTo>
                    <a:pt x="3871" y="191"/>
                  </a:lnTo>
                  <a:lnTo>
                    <a:pt x="3877" y="193"/>
                  </a:lnTo>
                  <a:lnTo>
                    <a:pt x="3891" y="198"/>
                  </a:lnTo>
                  <a:lnTo>
                    <a:pt x="3912" y="207"/>
                  </a:lnTo>
                  <a:lnTo>
                    <a:pt x="3938" y="218"/>
                  </a:lnTo>
                  <a:lnTo>
                    <a:pt x="3966" y="234"/>
                  </a:lnTo>
                  <a:lnTo>
                    <a:pt x="3994" y="255"/>
                  </a:lnTo>
                  <a:lnTo>
                    <a:pt x="4020" y="278"/>
                  </a:lnTo>
                  <a:lnTo>
                    <a:pt x="4041" y="305"/>
                  </a:lnTo>
                  <a:lnTo>
                    <a:pt x="4054" y="335"/>
                  </a:lnTo>
                  <a:lnTo>
                    <a:pt x="4059" y="371"/>
                  </a:lnTo>
                  <a:lnTo>
                    <a:pt x="4053" y="395"/>
                  </a:lnTo>
                  <a:lnTo>
                    <a:pt x="4039" y="417"/>
                  </a:lnTo>
                  <a:lnTo>
                    <a:pt x="4017" y="436"/>
                  </a:lnTo>
                  <a:lnTo>
                    <a:pt x="3993" y="454"/>
                  </a:lnTo>
                  <a:lnTo>
                    <a:pt x="3965" y="469"/>
                  </a:lnTo>
                  <a:lnTo>
                    <a:pt x="3937" y="480"/>
                  </a:lnTo>
                  <a:lnTo>
                    <a:pt x="3913" y="489"/>
                  </a:lnTo>
                  <a:lnTo>
                    <a:pt x="3892" y="496"/>
                  </a:lnTo>
                  <a:lnTo>
                    <a:pt x="3877" y="499"/>
                  </a:lnTo>
                  <a:lnTo>
                    <a:pt x="3873" y="501"/>
                  </a:lnTo>
                  <a:lnTo>
                    <a:pt x="3869" y="502"/>
                  </a:lnTo>
                  <a:lnTo>
                    <a:pt x="3860" y="504"/>
                  </a:lnTo>
                  <a:lnTo>
                    <a:pt x="3846" y="507"/>
                  </a:lnTo>
                  <a:lnTo>
                    <a:pt x="3827" y="512"/>
                  </a:lnTo>
                  <a:lnTo>
                    <a:pt x="3803" y="518"/>
                  </a:lnTo>
                  <a:lnTo>
                    <a:pt x="3776" y="525"/>
                  </a:lnTo>
                  <a:lnTo>
                    <a:pt x="3746" y="533"/>
                  </a:lnTo>
                  <a:lnTo>
                    <a:pt x="3714" y="542"/>
                  </a:lnTo>
                  <a:lnTo>
                    <a:pt x="3680" y="552"/>
                  </a:lnTo>
                  <a:lnTo>
                    <a:pt x="3646" y="562"/>
                  </a:lnTo>
                  <a:lnTo>
                    <a:pt x="3611" y="571"/>
                  </a:lnTo>
                  <a:lnTo>
                    <a:pt x="3578" y="581"/>
                  </a:lnTo>
                  <a:lnTo>
                    <a:pt x="3547" y="590"/>
                  </a:lnTo>
                  <a:lnTo>
                    <a:pt x="3516" y="598"/>
                  </a:lnTo>
                  <a:lnTo>
                    <a:pt x="3487" y="608"/>
                  </a:lnTo>
                  <a:lnTo>
                    <a:pt x="3459" y="616"/>
                  </a:lnTo>
                  <a:lnTo>
                    <a:pt x="3431" y="624"/>
                  </a:lnTo>
                  <a:lnTo>
                    <a:pt x="3404" y="632"/>
                  </a:lnTo>
                  <a:lnTo>
                    <a:pt x="3378" y="640"/>
                  </a:lnTo>
                  <a:lnTo>
                    <a:pt x="3350" y="648"/>
                  </a:lnTo>
                  <a:lnTo>
                    <a:pt x="2011" y="860"/>
                  </a:lnTo>
                  <a:lnTo>
                    <a:pt x="1590" y="935"/>
                  </a:lnTo>
                  <a:lnTo>
                    <a:pt x="1583" y="937"/>
                  </a:lnTo>
                  <a:lnTo>
                    <a:pt x="1564" y="937"/>
                  </a:lnTo>
                  <a:lnTo>
                    <a:pt x="1535" y="937"/>
                  </a:lnTo>
                  <a:lnTo>
                    <a:pt x="1499" y="938"/>
                  </a:lnTo>
                  <a:lnTo>
                    <a:pt x="1457" y="940"/>
                  </a:lnTo>
                  <a:lnTo>
                    <a:pt x="1410" y="942"/>
                  </a:lnTo>
                  <a:lnTo>
                    <a:pt x="1364" y="942"/>
                  </a:lnTo>
                  <a:lnTo>
                    <a:pt x="1318" y="942"/>
                  </a:lnTo>
                  <a:lnTo>
                    <a:pt x="1276" y="940"/>
                  </a:lnTo>
                  <a:lnTo>
                    <a:pt x="1238" y="937"/>
                  </a:lnTo>
                  <a:lnTo>
                    <a:pt x="1198" y="934"/>
                  </a:lnTo>
                  <a:lnTo>
                    <a:pt x="1148" y="929"/>
                  </a:lnTo>
                  <a:lnTo>
                    <a:pt x="1091" y="922"/>
                  </a:lnTo>
                  <a:lnTo>
                    <a:pt x="1029" y="918"/>
                  </a:lnTo>
                  <a:lnTo>
                    <a:pt x="967" y="911"/>
                  </a:lnTo>
                  <a:lnTo>
                    <a:pt x="910" y="905"/>
                  </a:lnTo>
                  <a:lnTo>
                    <a:pt x="858" y="900"/>
                  </a:lnTo>
                  <a:lnTo>
                    <a:pt x="818" y="897"/>
                  </a:lnTo>
                  <a:lnTo>
                    <a:pt x="790" y="893"/>
                  </a:lnTo>
                  <a:lnTo>
                    <a:pt x="781" y="893"/>
                  </a:lnTo>
                  <a:lnTo>
                    <a:pt x="731" y="889"/>
                  </a:lnTo>
                  <a:lnTo>
                    <a:pt x="687" y="884"/>
                  </a:lnTo>
                  <a:lnTo>
                    <a:pt x="648" y="881"/>
                  </a:lnTo>
                  <a:lnTo>
                    <a:pt x="613" y="879"/>
                  </a:lnTo>
                  <a:lnTo>
                    <a:pt x="583" y="876"/>
                  </a:lnTo>
                  <a:lnTo>
                    <a:pt x="555" y="874"/>
                  </a:lnTo>
                  <a:lnTo>
                    <a:pt x="529" y="873"/>
                  </a:lnTo>
                  <a:lnTo>
                    <a:pt x="504" y="871"/>
                  </a:lnTo>
                  <a:lnTo>
                    <a:pt x="481" y="868"/>
                  </a:lnTo>
                  <a:lnTo>
                    <a:pt x="459" y="866"/>
                  </a:lnTo>
                  <a:lnTo>
                    <a:pt x="437" y="863"/>
                  </a:lnTo>
                  <a:lnTo>
                    <a:pt x="420" y="860"/>
                  </a:lnTo>
                  <a:lnTo>
                    <a:pt x="404" y="860"/>
                  </a:lnTo>
                  <a:lnTo>
                    <a:pt x="391" y="860"/>
                  </a:lnTo>
                  <a:lnTo>
                    <a:pt x="378" y="860"/>
                  </a:lnTo>
                  <a:lnTo>
                    <a:pt x="364" y="858"/>
                  </a:lnTo>
                  <a:lnTo>
                    <a:pt x="348" y="857"/>
                  </a:lnTo>
                  <a:lnTo>
                    <a:pt x="328" y="853"/>
                  </a:lnTo>
                  <a:lnTo>
                    <a:pt x="305" y="849"/>
                  </a:lnTo>
                  <a:lnTo>
                    <a:pt x="276" y="844"/>
                  </a:lnTo>
                  <a:lnTo>
                    <a:pt x="241" y="834"/>
                  </a:lnTo>
                  <a:lnTo>
                    <a:pt x="204" y="825"/>
                  </a:lnTo>
                  <a:lnTo>
                    <a:pt x="167" y="813"/>
                  </a:lnTo>
                  <a:lnTo>
                    <a:pt x="131" y="800"/>
                  </a:lnTo>
                  <a:lnTo>
                    <a:pt x="98" y="789"/>
                  </a:lnTo>
                  <a:lnTo>
                    <a:pt x="68" y="776"/>
                  </a:lnTo>
                  <a:lnTo>
                    <a:pt x="43" y="765"/>
                  </a:lnTo>
                  <a:lnTo>
                    <a:pt x="23" y="757"/>
                  </a:lnTo>
                  <a:lnTo>
                    <a:pt x="11" y="751"/>
                  </a:lnTo>
                  <a:lnTo>
                    <a:pt x="6" y="749"/>
                  </a:lnTo>
                  <a:lnTo>
                    <a:pt x="7" y="748"/>
                  </a:lnTo>
                  <a:lnTo>
                    <a:pt x="7" y="743"/>
                  </a:lnTo>
                  <a:lnTo>
                    <a:pt x="8" y="733"/>
                  </a:lnTo>
                  <a:lnTo>
                    <a:pt x="8" y="720"/>
                  </a:lnTo>
                  <a:lnTo>
                    <a:pt x="6" y="703"/>
                  </a:lnTo>
                  <a:lnTo>
                    <a:pt x="5" y="685"/>
                  </a:lnTo>
                  <a:lnTo>
                    <a:pt x="2" y="672"/>
                  </a:lnTo>
                  <a:lnTo>
                    <a:pt x="1" y="664"/>
                  </a:lnTo>
                  <a:lnTo>
                    <a:pt x="0" y="659"/>
                  </a:lnTo>
                  <a:lnTo>
                    <a:pt x="0" y="656"/>
                  </a:lnTo>
                  <a:lnTo>
                    <a:pt x="343" y="590"/>
                  </a:lnTo>
                  <a:lnTo>
                    <a:pt x="344" y="595"/>
                  </a:lnTo>
                  <a:lnTo>
                    <a:pt x="345" y="597"/>
                  </a:lnTo>
                  <a:lnTo>
                    <a:pt x="348" y="602"/>
                  </a:lnTo>
                  <a:lnTo>
                    <a:pt x="351" y="603"/>
                  </a:lnTo>
                  <a:lnTo>
                    <a:pt x="359" y="603"/>
                  </a:lnTo>
                  <a:lnTo>
                    <a:pt x="377" y="602"/>
                  </a:lnTo>
                  <a:lnTo>
                    <a:pt x="403" y="600"/>
                  </a:lnTo>
                  <a:lnTo>
                    <a:pt x="433" y="595"/>
                  </a:lnTo>
                  <a:lnTo>
                    <a:pt x="467" y="592"/>
                  </a:lnTo>
                  <a:lnTo>
                    <a:pt x="500" y="589"/>
                  </a:lnTo>
                  <a:lnTo>
                    <a:pt x="531" y="584"/>
                  </a:lnTo>
                  <a:lnTo>
                    <a:pt x="556" y="582"/>
                  </a:lnTo>
                  <a:lnTo>
                    <a:pt x="573" y="579"/>
                  </a:lnTo>
                  <a:lnTo>
                    <a:pt x="579" y="578"/>
                  </a:lnTo>
                  <a:lnTo>
                    <a:pt x="638" y="570"/>
                  </a:lnTo>
                  <a:lnTo>
                    <a:pt x="708" y="554"/>
                  </a:lnTo>
                  <a:lnTo>
                    <a:pt x="782" y="534"/>
                  </a:lnTo>
                  <a:lnTo>
                    <a:pt x="858" y="513"/>
                  </a:lnTo>
                  <a:lnTo>
                    <a:pt x="935" y="491"/>
                  </a:lnTo>
                  <a:lnTo>
                    <a:pt x="1004" y="469"/>
                  </a:lnTo>
                  <a:lnTo>
                    <a:pt x="1065" y="448"/>
                  </a:lnTo>
                  <a:lnTo>
                    <a:pt x="1114" y="433"/>
                  </a:lnTo>
                  <a:lnTo>
                    <a:pt x="1145" y="422"/>
                  </a:lnTo>
                  <a:lnTo>
                    <a:pt x="1157" y="417"/>
                  </a:lnTo>
                  <a:close/>
                </a:path>
              </a:pathLst>
            </a:custGeom>
            <a:solidFill>
              <a:srgbClr val="9B9B9B"/>
            </a:solidFill>
            <a:ln w="9525">
              <a:solidFill>
                <a:srgbClr val="777777"/>
              </a:solidFill>
              <a:round/>
              <a:headEnd/>
              <a:tailEnd/>
            </a:ln>
          </p:spPr>
          <p:txBody>
            <a:bodyPr/>
            <a:lstStyle/>
            <a:p>
              <a:endParaRPr lang="en-US"/>
            </a:p>
          </p:txBody>
        </p:sp>
        <p:sp>
          <p:nvSpPr>
            <p:cNvPr id="4817" name="Freeform 705"/>
            <p:cNvSpPr>
              <a:spLocks/>
            </p:cNvSpPr>
            <p:nvPr/>
          </p:nvSpPr>
          <p:spPr bwMode="auto">
            <a:xfrm>
              <a:off x="672" y="1728"/>
              <a:ext cx="4059" cy="465"/>
            </a:xfrm>
            <a:custGeom>
              <a:avLst/>
              <a:gdLst>
                <a:gd name="T0" fmla="*/ 1578 w 4059"/>
                <a:gd name="T1" fmla="*/ 318 h 930"/>
                <a:gd name="T2" fmla="*/ 3548 w 4059"/>
                <a:gd name="T3" fmla="*/ 4 h 930"/>
                <a:gd name="T4" fmla="*/ 3602 w 4059"/>
                <a:gd name="T5" fmla="*/ 0 h 930"/>
                <a:gd name="T6" fmla="*/ 3675 w 4059"/>
                <a:gd name="T7" fmla="*/ 5 h 930"/>
                <a:gd name="T8" fmla="*/ 3739 w 4059"/>
                <a:gd name="T9" fmla="*/ 29 h 930"/>
                <a:gd name="T10" fmla="*/ 3783 w 4059"/>
                <a:gd name="T11" fmla="*/ 58 h 930"/>
                <a:gd name="T12" fmla="*/ 3809 w 4059"/>
                <a:gd name="T13" fmla="*/ 80 h 930"/>
                <a:gd name="T14" fmla="*/ 3818 w 4059"/>
                <a:gd name="T15" fmla="*/ 89 h 930"/>
                <a:gd name="T16" fmla="*/ 3877 w 4059"/>
                <a:gd name="T17" fmla="*/ 193 h 930"/>
                <a:gd name="T18" fmla="*/ 3938 w 4059"/>
                <a:gd name="T19" fmla="*/ 218 h 930"/>
                <a:gd name="T20" fmla="*/ 4020 w 4059"/>
                <a:gd name="T21" fmla="*/ 278 h 930"/>
                <a:gd name="T22" fmla="*/ 4059 w 4059"/>
                <a:gd name="T23" fmla="*/ 371 h 930"/>
                <a:gd name="T24" fmla="*/ 4017 w 4059"/>
                <a:gd name="T25" fmla="*/ 435 h 930"/>
                <a:gd name="T26" fmla="*/ 3937 w 4059"/>
                <a:gd name="T27" fmla="*/ 473 h 930"/>
                <a:gd name="T28" fmla="*/ 3877 w 4059"/>
                <a:gd name="T29" fmla="*/ 493 h 930"/>
                <a:gd name="T30" fmla="*/ 3859 w 4059"/>
                <a:gd name="T31" fmla="*/ 496 h 930"/>
                <a:gd name="T32" fmla="*/ 3802 w 4059"/>
                <a:gd name="T33" fmla="*/ 510 h 930"/>
                <a:gd name="T34" fmla="*/ 3714 w 4059"/>
                <a:gd name="T35" fmla="*/ 531 h 930"/>
                <a:gd name="T36" fmla="*/ 3610 w 4059"/>
                <a:gd name="T37" fmla="*/ 560 h 930"/>
                <a:gd name="T38" fmla="*/ 3516 w 4059"/>
                <a:gd name="T39" fmla="*/ 587 h 930"/>
                <a:gd name="T40" fmla="*/ 3430 w 4059"/>
                <a:gd name="T41" fmla="*/ 611 h 930"/>
                <a:gd name="T42" fmla="*/ 3350 w 4059"/>
                <a:gd name="T43" fmla="*/ 635 h 930"/>
                <a:gd name="T44" fmla="*/ 1583 w 4059"/>
                <a:gd name="T45" fmla="*/ 924 h 930"/>
                <a:gd name="T46" fmla="*/ 1499 w 4059"/>
                <a:gd name="T47" fmla="*/ 929 h 930"/>
                <a:gd name="T48" fmla="*/ 1363 w 4059"/>
                <a:gd name="T49" fmla="*/ 930 h 930"/>
                <a:gd name="T50" fmla="*/ 1237 w 4059"/>
                <a:gd name="T51" fmla="*/ 926 h 930"/>
                <a:gd name="T52" fmla="*/ 1090 w 4059"/>
                <a:gd name="T53" fmla="*/ 913 h 930"/>
                <a:gd name="T54" fmla="*/ 911 w 4059"/>
                <a:gd name="T55" fmla="*/ 897 h 930"/>
                <a:gd name="T56" fmla="*/ 792 w 4059"/>
                <a:gd name="T57" fmla="*/ 885 h 930"/>
                <a:gd name="T58" fmla="*/ 688 w 4059"/>
                <a:gd name="T59" fmla="*/ 877 h 930"/>
                <a:gd name="T60" fmla="*/ 584 w 4059"/>
                <a:gd name="T61" fmla="*/ 871 h 930"/>
                <a:gd name="T62" fmla="*/ 505 w 4059"/>
                <a:gd name="T63" fmla="*/ 866 h 930"/>
                <a:gd name="T64" fmla="*/ 437 w 4059"/>
                <a:gd name="T65" fmla="*/ 858 h 930"/>
                <a:gd name="T66" fmla="*/ 391 w 4059"/>
                <a:gd name="T67" fmla="*/ 853 h 930"/>
                <a:gd name="T68" fmla="*/ 348 w 4059"/>
                <a:gd name="T69" fmla="*/ 852 h 930"/>
                <a:gd name="T70" fmla="*/ 275 w 4059"/>
                <a:gd name="T71" fmla="*/ 839 h 930"/>
                <a:gd name="T72" fmla="*/ 167 w 4059"/>
                <a:gd name="T73" fmla="*/ 810 h 930"/>
                <a:gd name="T74" fmla="*/ 67 w 4059"/>
                <a:gd name="T75" fmla="*/ 775 h 930"/>
                <a:gd name="T76" fmla="*/ 11 w 4059"/>
                <a:gd name="T77" fmla="*/ 751 h 930"/>
                <a:gd name="T78" fmla="*/ 7 w 4059"/>
                <a:gd name="T79" fmla="*/ 741 h 930"/>
                <a:gd name="T80" fmla="*/ 6 w 4059"/>
                <a:gd name="T81" fmla="*/ 704 h 930"/>
                <a:gd name="T82" fmla="*/ 2 w 4059"/>
                <a:gd name="T83" fmla="*/ 664 h 930"/>
                <a:gd name="T84" fmla="*/ 343 w 4059"/>
                <a:gd name="T85" fmla="*/ 590 h 930"/>
                <a:gd name="T86" fmla="*/ 348 w 4059"/>
                <a:gd name="T87" fmla="*/ 602 h 930"/>
                <a:gd name="T88" fmla="*/ 377 w 4059"/>
                <a:gd name="T89" fmla="*/ 602 h 930"/>
                <a:gd name="T90" fmla="*/ 467 w 4059"/>
                <a:gd name="T91" fmla="*/ 592 h 930"/>
                <a:gd name="T92" fmla="*/ 556 w 4059"/>
                <a:gd name="T93" fmla="*/ 582 h 930"/>
                <a:gd name="T94" fmla="*/ 638 w 4059"/>
                <a:gd name="T95" fmla="*/ 570 h 930"/>
                <a:gd name="T96" fmla="*/ 858 w 4059"/>
                <a:gd name="T97" fmla="*/ 513 h 930"/>
                <a:gd name="T98" fmla="*/ 1065 w 4059"/>
                <a:gd name="T99" fmla="*/ 448 h 930"/>
                <a:gd name="T100" fmla="*/ 1157 w 4059"/>
                <a:gd name="T101" fmla="*/ 417 h 9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59"/>
                <a:gd name="T154" fmla="*/ 0 h 930"/>
                <a:gd name="T155" fmla="*/ 4059 w 4059"/>
                <a:gd name="T156" fmla="*/ 930 h 93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59" h="930">
                  <a:moveTo>
                    <a:pt x="1157" y="417"/>
                  </a:moveTo>
                  <a:lnTo>
                    <a:pt x="1632" y="329"/>
                  </a:lnTo>
                  <a:lnTo>
                    <a:pt x="1578" y="318"/>
                  </a:lnTo>
                  <a:lnTo>
                    <a:pt x="3535" y="7"/>
                  </a:lnTo>
                  <a:lnTo>
                    <a:pt x="3539" y="5"/>
                  </a:lnTo>
                  <a:lnTo>
                    <a:pt x="3548" y="4"/>
                  </a:lnTo>
                  <a:lnTo>
                    <a:pt x="3563" y="4"/>
                  </a:lnTo>
                  <a:lnTo>
                    <a:pt x="3580" y="2"/>
                  </a:lnTo>
                  <a:lnTo>
                    <a:pt x="3602" y="0"/>
                  </a:lnTo>
                  <a:lnTo>
                    <a:pt x="3626" y="0"/>
                  </a:lnTo>
                  <a:lnTo>
                    <a:pt x="3650" y="2"/>
                  </a:lnTo>
                  <a:lnTo>
                    <a:pt x="3675" y="5"/>
                  </a:lnTo>
                  <a:lnTo>
                    <a:pt x="3698" y="10"/>
                  </a:lnTo>
                  <a:lnTo>
                    <a:pt x="3720" y="18"/>
                  </a:lnTo>
                  <a:lnTo>
                    <a:pt x="3739" y="29"/>
                  </a:lnTo>
                  <a:lnTo>
                    <a:pt x="3756" y="39"/>
                  </a:lnTo>
                  <a:lnTo>
                    <a:pt x="3770" y="48"/>
                  </a:lnTo>
                  <a:lnTo>
                    <a:pt x="3783" y="58"/>
                  </a:lnTo>
                  <a:lnTo>
                    <a:pt x="3793" y="66"/>
                  </a:lnTo>
                  <a:lnTo>
                    <a:pt x="3802" y="74"/>
                  </a:lnTo>
                  <a:lnTo>
                    <a:pt x="3809" y="80"/>
                  </a:lnTo>
                  <a:lnTo>
                    <a:pt x="3814" y="85"/>
                  </a:lnTo>
                  <a:lnTo>
                    <a:pt x="3817" y="87"/>
                  </a:lnTo>
                  <a:lnTo>
                    <a:pt x="3818" y="89"/>
                  </a:lnTo>
                  <a:lnTo>
                    <a:pt x="3833" y="119"/>
                  </a:lnTo>
                  <a:lnTo>
                    <a:pt x="3871" y="191"/>
                  </a:lnTo>
                  <a:lnTo>
                    <a:pt x="3877" y="193"/>
                  </a:lnTo>
                  <a:lnTo>
                    <a:pt x="3891" y="198"/>
                  </a:lnTo>
                  <a:lnTo>
                    <a:pt x="3912" y="207"/>
                  </a:lnTo>
                  <a:lnTo>
                    <a:pt x="3938" y="218"/>
                  </a:lnTo>
                  <a:lnTo>
                    <a:pt x="3966" y="236"/>
                  </a:lnTo>
                  <a:lnTo>
                    <a:pt x="3994" y="255"/>
                  </a:lnTo>
                  <a:lnTo>
                    <a:pt x="4020" y="278"/>
                  </a:lnTo>
                  <a:lnTo>
                    <a:pt x="4041" y="305"/>
                  </a:lnTo>
                  <a:lnTo>
                    <a:pt x="4054" y="335"/>
                  </a:lnTo>
                  <a:lnTo>
                    <a:pt x="4059" y="371"/>
                  </a:lnTo>
                  <a:lnTo>
                    <a:pt x="4053" y="395"/>
                  </a:lnTo>
                  <a:lnTo>
                    <a:pt x="4039" y="416"/>
                  </a:lnTo>
                  <a:lnTo>
                    <a:pt x="4017" y="435"/>
                  </a:lnTo>
                  <a:lnTo>
                    <a:pt x="3992" y="451"/>
                  </a:lnTo>
                  <a:lnTo>
                    <a:pt x="3965" y="464"/>
                  </a:lnTo>
                  <a:lnTo>
                    <a:pt x="3937" y="473"/>
                  </a:lnTo>
                  <a:lnTo>
                    <a:pt x="3912" y="483"/>
                  </a:lnTo>
                  <a:lnTo>
                    <a:pt x="3891" y="489"/>
                  </a:lnTo>
                  <a:lnTo>
                    <a:pt x="3877" y="493"/>
                  </a:lnTo>
                  <a:lnTo>
                    <a:pt x="3871" y="493"/>
                  </a:lnTo>
                  <a:lnTo>
                    <a:pt x="3869" y="494"/>
                  </a:lnTo>
                  <a:lnTo>
                    <a:pt x="3859" y="496"/>
                  </a:lnTo>
                  <a:lnTo>
                    <a:pt x="3845" y="499"/>
                  </a:lnTo>
                  <a:lnTo>
                    <a:pt x="3826" y="504"/>
                  </a:lnTo>
                  <a:lnTo>
                    <a:pt x="3802" y="510"/>
                  </a:lnTo>
                  <a:lnTo>
                    <a:pt x="3776" y="517"/>
                  </a:lnTo>
                  <a:lnTo>
                    <a:pt x="3746" y="523"/>
                  </a:lnTo>
                  <a:lnTo>
                    <a:pt x="3714" y="531"/>
                  </a:lnTo>
                  <a:lnTo>
                    <a:pt x="3680" y="541"/>
                  </a:lnTo>
                  <a:lnTo>
                    <a:pt x="3645" y="550"/>
                  </a:lnTo>
                  <a:lnTo>
                    <a:pt x="3610" y="560"/>
                  </a:lnTo>
                  <a:lnTo>
                    <a:pt x="3578" y="570"/>
                  </a:lnTo>
                  <a:lnTo>
                    <a:pt x="3546" y="579"/>
                  </a:lnTo>
                  <a:lnTo>
                    <a:pt x="3516" y="587"/>
                  </a:lnTo>
                  <a:lnTo>
                    <a:pt x="3487" y="595"/>
                  </a:lnTo>
                  <a:lnTo>
                    <a:pt x="3459" y="603"/>
                  </a:lnTo>
                  <a:lnTo>
                    <a:pt x="3430" y="611"/>
                  </a:lnTo>
                  <a:lnTo>
                    <a:pt x="3403" y="621"/>
                  </a:lnTo>
                  <a:lnTo>
                    <a:pt x="3377" y="627"/>
                  </a:lnTo>
                  <a:lnTo>
                    <a:pt x="3350" y="635"/>
                  </a:lnTo>
                  <a:lnTo>
                    <a:pt x="2010" y="849"/>
                  </a:lnTo>
                  <a:lnTo>
                    <a:pt x="1590" y="924"/>
                  </a:lnTo>
                  <a:lnTo>
                    <a:pt x="1583" y="924"/>
                  </a:lnTo>
                  <a:lnTo>
                    <a:pt x="1564" y="924"/>
                  </a:lnTo>
                  <a:lnTo>
                    <a:pt x="1535" y="926"/>
                  </a:lnTo>
                  <a:lnTo>
                    <a:pt x="1499" y="929"/>
                  </a:lnTo>
                  <a:lnTo>
                    <a:pt x="1456" y="930"/>
                  </a:lnTo>
                  <a:lnTo>
                    <a:pt x="1410" y="930"/>
                  </a:lnTo>
                  <a:lnTo>
                    <a:pt x="1363" y="930"/>
                  </a:lnTo>
                  <a:lnTo>
                    <a:pt x="1318" y="930"/>
                  </a:lnTo>
                  <a:lnTo>
                    <a:pt x="1275" y="930"/>
                  </a:lnTo>
                  <a:lnTo>
                    <a:pt x="1237" y="926"/>
                  </a:lnTo>
                  <a:lnTo>
                    <a:pt x="1197" y="922"/>
                  </a:lnTo>
                  <a:lnTo>
                    <a:pt x="1148" y="918"/>
                  </a:lnTo>
                  <a:lnTo>
                    <a:pt x="1090" y="913"/>
                  </a:lnTo>
                  <a:lnTo>
                    <a:pt x="1029" y="906"/>
                  </a:lnTo>
                  <a:lnTo>
                    <a:pt x="967" y="902"/>
                  </a:lnTo>
                  <a:lnTo>
                    <a:pt x="911" y="897"/>
                  </a:lnTo>
                  <a:lnTo>
                    <a:pt x="859" y="892"/>
                  </a:lnTo>
                  <a:lnTo>
                    <a:pt x="818" y="889"/>
                  </a:lnTo>
                  <a:lnTo>
                    <a:pt x="792" y="885"/>
                  </a:lnTo>
                  <a:lnTo>
                    <a:pt x="782" y="885"/>
                  </a:lnTo>
                  <a:lnTo>
                    <a:pt x="733" y="881"/>
                  </a:lnTo>
                  <a:lnTo>
                    <a:pt x="688" y="877"/>
                  </a:lnTo>
                  <a:lnTo>
                    <a:pt x="649" y="874"/>
                  </a:lnTo>
                  <a:lnTo>
                    <a:pt x="615" y="873"/>
                  </a:lnTo>
                  <a:lnTo>
                    <a:pt x="584" y="871"/>
                  </a:lnTo>
                  <a:lnTo>
                    <a:pt x="556" y="868"/>
                  </a:lnTo>
                  <a:lnTo>
                    <a:pt x="530" y="866"/>
                  </a:lnTo>
                  <a:lnTo>
                    <a:pt x="505" y="866"/>
                  </a:lnTo>
                  <a:lnTo>
                    <a:pt x="482" y="863"/>
                  </a:lnTo>
                  <a:lnTo>
                    <a:pt x="459" y="860"/>
                  </a:lnTo>
                  <a:lnTo>
                    <a:pt x="437" y="858"/>
                  </a:lnTo>
                  <a:lnTo>
                    <a:pt x="419" y="855"/>
                  </a:lnTo>
                  <a:lnTo>
                    <a:pt x="404" y="855"/>
                  </a:lnTo>
                  <a:lnTo>
                    <a:pt x="391" y="853"/>
                  </a:lnTo>
                  <a:lnTo>
                    <a:pt x="377" y="853"/>
                  </a:lnTo>
                  <a:lnTo>
                    <a:pt x="364" y="853"/>
                  </a:lnTo>
                  <a:lnTo>
                    <a:pt x="348" y="852"/>
                  </a:lnTo>
                  <a:lnTo>
                    <a:pt x="327" y="849"/>
                  </a:lnTo>
                  <a:lnTo>
                    <a:pt x="304" y="845"/>
                  </a:lnTo>
                  <a:lnTo>
                    <a:pt x="275" y="839"/>
                  </a:lnTo>
                  <a:lnTo>
                    <a:pt x="240" y="831"/>
                  </a:lnTo>
                  <a:lnTo>
                    <a:pt x="203" y="821"/>
                  </a:lnTo>
                  <a:lnTo>
                    <a:pt x="167" y="810"/>
                  </a:lnTo>
                  <a:lnTo>
                    <a:pt x="130" y="797"/>
                  </a:lnTo>
                  <a:lnTo>
                    <a:pt x="97" y="786"/>
                  </a:lnTo>
                  <a:lnTo>
                    <a:pt x="67" y="775"/>
                  </a:lnTo>
                  <a:lnTo>
                    <a:pt x="42" y="764"/>
                  </a:lnTo>
                  <a:lnTo>
                    <a:pt x="23" y="756"/>
                  </a:lnTo>
                  <a:lnTo>
                    <a:pt x="11" y="751"/>
                  </a:lnTo>
                  <a:lnTo>
                    <a:pt x="6" y="748"/>
                  </a:lnTo>
                  <a:lnTo>
                    <a:pt x="7" y="746"/>
                  </a:lnTo>
                  <a:lnTo>
                    <a:pt x="7" y="741"/>
                  </a:lnTo>
                  <a:lnTo>
                    <a:pt x="8" y="732"/>
                  </a:lnTo>
                  <a:lnTo>
                    <a:pt x="8" y="719"/>
                  </a:lnTo>
                  <a:lnTo>
                    <a:pt x="6" y="704"/>
                  </a:lnTo>
                  <a:lnTo>
                    <a:pt x="5" y="685"/>
                  </a:lnTo>
                  <a:lnTo>
                    <a:pt x="3" y="672"/>
                  </a:lnTo>
                  <a:lnTo>
                    <a:pt x="2" y="664"/>
                  </a:lnTo>
                  <a:lnTo>
                    <a:pt x="0" y="659"/>
                  </a:lnTo>
                  <a:lnTo>
                    <a:pt x="0" y="656"/>
                  </a:lnTo>
                  <a:lnTo>
                    <a:pt x="343" y="590"/>
                  </a:lnTo>
                  <a:lnTo>
                    <a:pt x="344" y="595"/>
                  </a:lnTo>
                  <a:lnTo>
                    <a:pt x="345" y="597"/>
                  </a:lnTo>
                  <a:lnTo>
                    <a:pt x="348" y="602"/>
                  </a:lnTo>
                  <a:lnTo>
                    <a:pt x="351" y="603"/>
                  </a:lnTo>
                  <a:lnTo>
                    <a:pt x="359" y="603"/>
                  </a:lnTo>
                  <a:lnTo>
                    <a:pt x="377" y="602"/>
                  </a:lnTo>
                  <a:lnTo>
                    <a:pt x="403" y="600"/>
                  </a:lnTo>
                  <a:lnTo>
                    <a:pt x="433" y="595"/>
                  </a:lnTo>
                  <a:lnTo>
                    <a:pt x="467" y="592"/>
                  </a:lnTo>
                  <a:lnTo>
                    <a:pt x="500" y="589"/>
                  </a:lnTo>
                  <a:lnTo>
                    <a:pt x="531" y="584"/>
                  </a:lnTo>
                  <a:lnTo>
                    <a:pt x="556" y="582"/>
                  </a:lnTo>
                  <a:lnTo>
                    <a:pt x="573" y="579"/>
                  </a:lnTo>
                  <a:lnTo>
                    <a:pt x="579" y="578"/>
                  </a:lnTo>
                  <a:lnTo>
                    <a:pt x="638" y="570"/>
                  </a:lnTo>
                  <a:lnTo>
                    <a:pt x="708" y="554"/>
                  </a:lnTo>
                  <a:lnTo>
                    <a:pt x="782" y="534"/>
                  </a:lnTo>
                  <a:lnTo>
                    <a:pt x="858" y="513"/>
                  </a:lnTo>
                  <a:lnTo>
                    <a:pt x="935" y="491"/>
                  </a:lnTo>
                  <a:lnTo>
                    <a:pt x="1004" y="469"/>
                  </a:lnTo>
                  <a:lnTo>
                    <a:pt x="1065" y="448"/>
                  </a:lnTo>
                  <a:lnTo>
                    <a:pt x="1114" y="433"/>
                  </a:lnTo>
                  <a:lnTo>
                    <a:pt x="1145" y="422"/>
                  </a:lnTo>
                  <a:lnTo>
                    <a:pt x="1157" y="417"/>
                  </a:lnTo>
                  <a:close/>
                </a:path>
              </a:pathLst>
            </a:custGeom>
            <a:solidFill>
              <a:srgbClr val="9E9E9E"/>
            </a:solidFill>
            <a:ln w="9525">
              <a:solidFill>
                <a:srgbClr val="777777"/>
              </a:solidFill>
              <a:round/>
              <a:headEnd/>
              <a:tailEnd/>
            </a:ln>
          </p:spPr>
          <p:txBody>
            <a:bodyPr/>
            <a:lstStyle/>
            <a:p>
              <a:endParaRPr lang="en-US"/>
            </a:p>
          </p:txBody>
        </p:sp>
        <p:sp>
          <p:nvSpPr>
            <p:cNvPr id="4818" name="Freeform 706"/>
            <p:cNvSpPr>
              <a:spLocks/>
            </p:cNvSpPr>
            <p:nvPr/>
          </p:nvSpPr>
          <p:spPr bwMode="auto">
            <a:xfrm>
              <a:off x="672" y="1728"/>
              <a:ext cx="4059" cy="459"/>
            </a:xfrm>
            <a:custGeom>
              <a:avLst/>
              <a:gdLst>
                <a:gd name="T0" fmla="*/ 1578 w 4059"/>
                <a:gd name="T1" fmla="*/ 318 h 919"/>
                <a:gd name="T2" fmla="*/ 3548 w 4059"/>
                <a:gd name="T3" fmla="*/ 4 h 919"/>
                <a:gd name="T4" fmla="*/ 3602 w 4059"/>
                <a:gd name="T5" fmla="*/ 0 h 919"/>
                <a:gd name="T6" fmla="*/ 3675 w 4059"/>
                <a:gd name="T7" fmla="*/ 5 h 919"/>
                <a:gd name="T8" fmla="*/ 3739 w 4059"/>
                <a:gd name="T9" fmla="*/ 29 h 919"/>
                <a:gd name="T10" fmla="*/ 3783 w 4059"/>
                <a:gd name="T11" fmla="*/ 58 h 919"/>
                <a:gd name="T12" fmla="*/ 3809 w 4059"/>
                <a:gd name="T13" fmla="*/ 80 h 919"/>
                <a:gd name="T14" fmla="*/ 3818 w 4059"/>
                <a:gd name="T15" fmla="*/ 89 h 919"/>
                <a:gd name="T16" fmla="*/ 3877 w 4059"/>
                <a:gd name="T17" fmla="*/ 193 h 919"/>
                <a:gd name="T18" fmla="*/ 3938 w 4059"/>
                <a:gd name="T19" fmla="*/ 218 h 919"/>
                <a:gd name="T20" fmla="*/ 4020 w 4059"/>
                <a:gd name="T21" fmla="*/ 279 h 919"/>
                <a:gd name="T22" fmla="*/ 4059 w 4059"/>
                <a:gd name="T23" fmla="*/ 371 h 919"/>
                <a:gd name="T24" fmla="*/ 4017 w 4059"/>
                <a:gd name="T25" fmla="*/ 432 h 919"/>
                <a:gd name="T26" fmla="*/ 3936 w 4059"/>
                <a:gd name="T27" fmla="*/ 469 h 919"/>
                <a:gd name="T28" fmla="*/ 3876 w 4059"/>
                <a:gd name="T29" fmla="*/ 486 h 919"/>
                <a:gd name="T30" fmla="*/ 3858 w 4059"/>
                <a:gd name="T31" fmla="*/ 488 h 919"/>
                <a:gd name="T32" fmla="*/ 3801 w 4059"/>
                <a:gd name="T33" fmla="*/ 499 h 919"/>
                <a:gd name="T34" fmla="*/ 3714 w 4059"/>
                <a:gd name="T35" fmla="*/ 521 h 919"/>
                <a:gd name="T36" fmla="*/ 3610 w 4059"/>
                <a:gd name="T37" fmla="*/ 550 h 919"/>
                <a:gd name="T38" fmla="*/ 3515 w 4059"/>
                <a:gd name="T39" fmla="*/ 576 h 919"/>
                <a:gd name="T40" fmla="*/ 3430 w 4059"/>
                <a:gd name="T41" fmla="*/ 600 h 919"/>
                <a:gd name="T42" fmla="*/ 3350 w 4059"/>
                <a:gd name="T43" fmla="*/ 622 h 919"/>
                <a:gd name="T44" fmla="*/ 1583 w 4059"/>
                <a:gd name="T45" fmla="*/ 911 h 919"/>
                <a:gd name="T46" fmla="*/ 1498 w 4059"/>
                <a:gd name="T47" fmla="*/ 918 h 919"/>
                <a:gd name="T48" fmla="*/ 1363 w 4059"/>
                <a:gd name="T49" fmla="*/ 919 h 919"/>
                <a:gd name="T50" fmla="*/ 1237 w 4059"/>
                <a:gd name="T51" fmla="*/ 916 h 919"/>
                <a:gd name="T52" fmla="*/ 1090 w 4059"/>
                <a:gd name="T53" fmla="*/ 903 h 919"/>
                <a:gd name="T54" fmla="*/ 911 w 4059"/>
                <a:gd name="T55" fmla="*/ 889 h 919"/>
                <a:gd name="T56" fmla="*/ 794 w 4059"/>
                <a:gd name="T57" fmla="*/ 879 h 919"/>
                <a:gd name="T58" fmla="*/ 689 w 4059"/>
                <a:gd name="T59" fmla="*/ 869 h 919"/>
                <a:gd name="T60" fmla="*/ 585 w 4059"/>
                <a:gd name="T61" fmla="*/ 865 h 919"/>
                <a:gd name="T62" fmla="*/ 505 w 4059"/>
                <a:gd name="T63" fmla="*/ 860 h 919"/>
                <a:gd name="T64" fmla="*/ 436 w 4059"/>
                <a:gd name="T65" fmla="*/ 853 h 919"/>
                <a:gd name="T66" fmla="*/ 390 w 4059"/>
                <a:gd name="T67" fmla="*/ 849 h 919"/>
                <a:gd name="T68" fmla="*/ 347 w 4059"/>
                <a:gd name="T69" fmla="*/ 847 h 919"/>
                <a:gd name="T70" fmla="*/ 275 w 4059"/>
                <a:gd name="T71" fmla="*/ 834 h 919"/>
                <a:gd name="T72" fmla="*/ 166 w 4059"/>
                <a:gd name="T73" fmla="*/ 807 h 919"/>
                <a:gd name="T74" fmla="*/ 67 w 4059"/>
                <a:gd name="T75" fmla="*/ 772 h 919"/>
                <a:gd name="T76" fmla="*/ 11 w 4059"/>
                <a:gd name="T77" fmla="*/ 749 h 919"/>
                <a:gd name="T78" fmla="*/ 7 w 4059"/>
                <a:gd name="T79" fmla="*/ 740 h 919"/>
                <a:gd name="T80" fmla="*/ 6 w 4059"/>
                <a:gd name="T81" fmla="*/ 704 h 919"/>
                <a:gd name="T82" fmla="*/ 2 w 4059"/>
                <a:gd name="T83" fmla="*/ 664 h 919"/>
                <a:gd name="T84" fmla="*/ 343 w 4059"/>
                <a:gd name="T85" fmla="*/ 590 h 919"/>
                <a:gd name="T86" fmla="*/ 348 w 4059"/>
                <a:gd name="T87" fmla="*/ 602 h 919"/>
                <a:gd name="T88" fmla="*/ 377 w 4059"/>
                <a:gd name="T89" fmla="*/ 602 h 919"/>
                <a:gd name="T90" fmla="*/ 467 w 4059"/>
                <a:gd name="T91" fmla="*/ 592 h 919"/>
                <a:gd name="T92" fmla="*/ 556 w 4059"/>
                <a:gd name="T93" fmla="*/ 582 h 919"/>
                <a:gd name="T94" fmla="*/ 638 w 4059"/>
                <a:gd name="T95" fmla="*/ 570 h 919"/>
                <a:gd name="T96" fmla="*/ 858 w 4059"/>
                <a:gd name="T97" fmla="*/ 513 h 919"/>
                <a:gd name="T98" fmla="*/ 1065 w 4059"/>
                <a:gd name="T99" fmla="*/ 448 h 919"/>
                <a:gd name="T100" fmla="*/ 1157 w 4059"/>
                <a:gd name="T101" fmla="*/ 417 h 91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59"/>
                <a:gd name="T154" fmla="*/ 0 h 919"/>
                <a:gd name="T155" fmla="*/ 4059 w 4059"/>
                <a:gd name="T156" fmla="*/ 919 h 91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59" h="919">
                  <a:moveTo>
                    <a:pt x="1157" y="417"/>
                  </a:moveTo>
                  <a:lnTo>
                    <a:pt x="1632" y="329"/>
                  </a:lnTo>
                  <a:lnTo>
                    <a:pt x="1578" y="318"/>
                  </a:lnTo>
                  <a:lnTo>
                    <a:pt x="3535" y="7"/>
                  </a:lnTo>
                  <a:lnTo>
                    <a:pt x="3539" y="5"/>
                  </a:lnTo>
                  <a:lnTo>
                    <a:pt x="3548" y="4"/>
                  </a:lnTo>
                  <a:lnTo>
                    <a:pt x="3563" y="4"/>
                  </a:lnTo>
                  <a:lnTo>
                    <a:pt x="3580" y="2"/>
                  </a:lnTo>
                  <a:lnTo>
                    <a:pt x="3602" y="0"/>
                  </a:lnTo>
                  <a:lnTo>
                    <a:pt x="3626" y="0"/>
                  </a:lnTo>
                  <a:lnTo>
                    <a:pt x="3650" y="2"/>
                  </a:lnTo>
                  <a:lnTo>
                    <a:pt x="3675" y="5"/>
                  </a:lnTo>
                  <a:lnTo>
                    <a:pt x="3698" y="10"/>
                  </a:lnTo>
                  <a:lnTo>
                    <a:pt x="3720" y="18"/>
                  </a:lnTo>
                  <a:lnTo>
                    <a:pt x="3739" y="29"/>
                  </a:lnTo>
                  <a:lnTo>
                    <a:pt x="3756" y="39"/>
                  </a:lnTo>
                  <a:lnTo>
                    <a:pt x="3770" y="48"/>
                  </a:lnTo>
                  <a:lnTo>
                    <a:pt x="3783" y="58"/>
                  </a:lnTo>
                  <a:lnTo>
                    <a:pt x="3793" y="66"/>
                  </a:lnTo>
                  <a:lnTo>
                    <a:pt x="3802" y="74"/>
                  </a:lnTo>
                  <a:lnTo>
                    <a:pt x="3809" y="80"/>
                  </a:lnTo>
                  <a:lnTo>
                    <a:pt x="3814" y="85"/>
                  </a:lnTo>
                  <a:lnTo>
                    <a:pt x="3817" y="87"/>
                  </a:lnTo>
                  <a:lnTo>
                    <a:pt x="3818" y="89"/>
                  </a:lnTo>
                  <a:lnTo>
                    <a:pt x="3833" y="119"/>
                  </a:lnTo>
                  <a:lnTo>
                    <a:pt x="3871" y="191"/>
                  </a:lnTo>
                  <a:lnTo>
                    <a:pt x="3877" y="193"/>
                  </a:lnTo>
                  <a:lnTo>
                    <a:pt x="3891" y="198"/>
                  </a:lnTo>
                  <a:lnTo>
                    <a:pt x="3912" y="207"/>
                  </a:lnTo>
                  <a:lnTo>
                    <a:pt x="3938" y="218"/>
                  </a:lnTo>
                  <a:lnTo>
                    <a:pt x="3966" y="236"/>
                  </a:lnTo>
                  <a:lnTo>
                    <a:pt x="3994" y="255"/>
                  </a:lnTo>
                  <a:lnTo>
                    <a:pt x="4020" y="279"/>
                  </a:lnTo>
                  <a:lnTo>
                    <a:pt x="4041" y="305"/>
                  </a:lnTo>
                  <a:lnTo>
                    <a:pt x="4054" y="335"/>
                  </a:lnTo>
                  <a:lnTo>
                    <a:pt x="4059" y="371"/>
                  </a:lnTo>
                  <a:lnTo>
                    <a:pt x="4053" y="393"/>
                  </a:lnTo>
                  <a:lnTo>
                    <a:pt x="4039" y="414"/>
                  </a:lnTo>
                  <a:lnTo>
                    <a:pt x="4017" y="432"/>
                  </a:lnTo>
                  <a:lnTo>
                    <a:pt x="3992" y="448"/>
                  </a:lnTo>
                  <a:lnTo>
                    <a:pt x="3964" y="459"/>
                  </a:lnTo>
                  <a:lnTo>
                    <a:pt x="3936" y="469"/>
                  </a:lnTo>
                  <a:lnTo>
                    <a:pt x="3911" y="477"/>
                  </a:lnTo>
                  <a:lnTo>
                    <a:pt x="3889" y="481"/>
                  </a:lnTo>
                  <a:lnTo>
                    <a:pt x="3876" y="486"/>
                  </a:lnTo>
                  <a:lnTo>
                    <a:pt x="3870" y="486"/>
                  </a:lnTo>
                  <a:lnTo>
                    <a:pt x="3867" y="486"/>
                  </a:lnTo>
                  <a:lnTo>
                    <a:pt x="3858" y="488"/>
                  </a:lnTo>
                  <a:lnTo>
                    <a:pt x="3844" y="491"/>
                  </a:lnTo>
                  <a:lnTo>
                    <a:pt x="3825" y="494"/>
                  </a:lnTo>
                  <a:lnTo>
                    <a:pt x="3801" y="499"/>
                  </a:lnTo>
                  <a:lnTo>
                    <a:pt x="3775" y="505"/>
                  </a:lnTo>
                  <a:lnTo>
                    <a:pt x="3746" y="512"/>
                  </a:lnTo>
                  <a:lnTo>
                    <a:pt x="3714" y="521"/>
                  </a:lnTo>
                  <a:lnTo>
                    <a:pt x="3680" y="529"/>
                  </a:lnTo>
                  <a:lnTo>
                    <a:pt x="3645" y="539"/>
                  </a:lnTo>
                  <a:lnTo>
                    <a:pt x="3610" y="550"/>
                  </a:lnTo>
                  <a:lnTo>
                    <a:pt x="3577" y="558"/>
                  </a:lnTo>
                  <a:lnTo>
                    <a:pt x="3546" y="568"/>
                  </a:lnTo>
                  <a:lnTo>
                    <a:pt x="3515" y="576"/>
                  </a:lnTo>
                  <a:lnTo>
                    <a:pt x="3487" y="584"/>
                  </a:lnTo>
                  <a:lnTo>
                    <a:pt x="3459" y="592"/>
                  </a:lnTo>
                  <a:lnTo>
                    <a:pt x="3430" y="600"/>
                  </a:lnTo>
                  <a:lnTo>
                    <a:pt x="3402" y="608"/>
                  </a:lnTo>
                  <a:lnTo>
                    <a:pt x="3376" y="614"/>
                  </a:lnTo>
                  <a:lnTo>
                    <a:pt x="3350" y="622"/>
                  </a:lnTo>
                  <a:lnTo>
                    <a:pt x="2010" y="837"/>
                  </a:lnTo>
                  <a:lnTo>
                    <a:pt x="1589" y="911"/>
                  </a:lnTo>
                  <a:lnTo>
                    <a:pt x="1583" y="911"/>
                  </a:lnTo>
                  <a:lnTo>
                    <a:pt x="1563" y="913"/>
                  </a:lnTo>
                  <a:lnTo>
                    <a:pt x="1535" y="914"/>
                  </a:lnTo>
                  <a:lnTo>
                    <a:pt x="1498" y="918"/>
                  </a:lnTo>
                  <a:lnTo>
                    <a:pt x="1456" y="918"/>
                  </a:lnTo>
                  <a:lnTo>
                    <a:pt x="1410" y="919"/>
                  </a:lnTo>
                  <a:lnTo>
                    <a:pt x="1363" y="919"/>
                  </a:lnTo>
                  <a:lnTo>
                    <a:pt x="1318" y="919"/>
                  </a:lnTo>
                  <a:lnTo>
                    <a:pt x="1275" y="918"/>
                  </a:lnTo>
                  <a:lnTo>
                    <a:pt x="1237" y="916"/>
                  </a:lnTo>
                  <a:lnTo>
                    <a:pt x="1197" y="911"/>
                  </a:lnTo>
                  <a:lnTo>
                    <a:pt x="1147" y="908"/>
                  </a:lnTo>
                  <a:lnTo>
                    <a:pt x="1090" y="903"/>
                  </a:lnTo>
                  <a:lnTo>
                    <a:pt x="1029" y="898"/>
                  </a:lnTo>
                  <a:lnTo>
                    <a:pt x="968" y="892"/>
                  </a:lnTo>
                  <a:lnTo>
                    <a:pt x="911" y="889"/>
                  </a:lnTo>
                  <a:lnTo>
                    <a:pt x="860" y="885"/>
                  </a:lnTo>
                  <a:lnTo>
                    <a:pt x="820" y="881"/>
                  </a:lnTo>
                  <a:lnTo>
                    <a:pt x="794" y="879"/>
                  </a:lnTo>
                  <a:lnTo>
                    <a:pt x="784" y="879"/>
                  </a:lnTo>
                  <a:lnTo>
                    <a:pt x="734" y="873"/>
                  </a:lnTo>
                  <a:lnTo>
                    <a:pt x="689" y="869"/>
                  </a:lnTo>
                  <a:lnTo>
                    <a:pt x="650" y="866"/>
                  </a:lnTo>
                  <a:lnTo>
                    <a:pt x="616" y="866"/>
                  </a:lnTo>
                  <a:lnTo>
                    <a:pt x="585" y="865"/>
                  </a:lnTo>
                  <a:lnTo>
                    <a:pt x="557" y="863"/>
                  </a:lnTo>
                  <a:lnTo>
                    <a:pt x="530" y="861"/>
                  </a:lnTo>
                  <a:lnTo>
                    <a:pt x="505" y="860"/>
                  </a:lnTo>
                  <a:lnTo>
                    <a:pt x="482" y="858"/>
                  </a:lnTo>
                  <a:lnTo>
                    <a:pt x="459" y="855"/>
                  </a:lnTo>
                  <a:lnTo>
                    <a:pt x="436" y="853"/>
                  </a:lnTo>
                  <a:lnTo>
                    <a:pt x="419" y="850"/>
                  </a:lnTo>
                  <a:lnTo>
                    <a:pt x="404" y="850"/>
                  </a:lnTo>
                  <a:lnTo>
                    <a:pt x="390" y="849"/>
                  </a:lnTo>
                  <a:lnTo>
                    <a:pt x="377" y="849"/>
                  </a:lnTo>
                  <a:lnTo>
                    <a:pt x="363" y="847"/>
                  </a:lnTo>
                  <a:lnTo>
                    <a:pt x="347" y="847"/>
                  </a:lnTo>
                  <a:lnTo>
                    <a:pt x="327" y="844"/>
                  </a:lnTo>
                  <a:lnTo>
                    <a:pt x="303" y="841"/>
                  </a:lnTo>
                  <a:lnTo>
                    <a:pt x="275" y="834"/>
                  </a:lnTo>
                  <a:lnTo>
                    <a:pt x="239" y="828"/>
                  </a:lnTo>
                  <a:lnTo>
                    <a:pt x="202" y="818"/>
                  </a:lnTo>
                  <a:lnTo>
                    <a:pt x="166" y="807"/>
                  </a:lnTo>
                  <a:lnTo>
                    <a:pt x="129" y="796"/>
                  </a:lnTo>
                  <a:lnTo>
                    <a:pt x="96" y="783"/>
                  </a:lnTo>
                  <a:lnTo>
                    <a:pt x="67" y="772"/>
                  </a:lnTo>
                  <a:lnTo>
                    <a:pt x="42" y="762"/>
                  </a:lnTo>
                  <a:lnTo>
                    <a:pt x="23" y="754"/>
                  </a:lnTo>
                  <a:lnTo>
                    <a:pt x="11" y="749"/>
                  </a:lnTo>
                  <a:lnTo>
                    <a:pt x="6" y="748"/>
                  </a:lnTo>
                  <a:lnTo>
                    <a:pt x="7" y="744"/>
                  </a:lnTo>
                  <a:lnTo>
                    <a:pt x="7" y="740"/>
                  </a:lnTo>
                  <a:lnTo>
                    <a:pt x="8" y="732"/>
                  </a:lnTo>
                  <a:lnTo>
                    <a:pt x="8" y="719"/>
                  </a:lnTo>
                  <a:lnTo>
                    <a:pt x="6" y="704"/>
                  </a:lnTo>
                  <a:lnTo>
                    <a:pt x="5" y="685"/>
                  </a:lnTo>
                  <a:lnTo>
                    <a:pt x="3" y="672"/>
                  </a:lnTo>
                  <a:lnTo>
                    <a:pt x="2" y="664"/>
                  </a:lnTo>
                  <a:lnTo>
                    <a:pt x="0" y="659"/>
                  </a:lnTo>
                  <a:lnTo>
                    <a:pt x="0" y="656"/>
                  </a:lnTo>
                  <a:lnTo>
                    <a:pt x="343" y="590"/>
                  </a:lnTo>
                  <a:lnTo>
                    <a:pt x="344" y="595"/>
                  </a:lnTo>
                  <a:lnTo>
                    <a:pt x="345" y="597"/>
                  </a:lnTo>
                  <a:lnTo>
                    <a:pt x="348" y="602"/>
                  </a:lnTo>
                  <a:lnTo>
                    <a:pt x="351" y="603"/>
                  </a:lnTo>
                  <a:lnTo>
                    <a:pt x="359" y="603"/>
                  </a:lnTo>
                  <a:lnTo>
                    <a:pt x="377" y="602"/>
                  </a:lnTo>
                  <a:lnTo>
                    <a:pt x="403" y="600"/>
                  </a:lnTo>
                  <a:lnTo>
                    <a:pt x="433" y="595"/>
                  </a:lnTo>
                  <a:lnTo>
                    <a:pt x="467" y="592"/>
                  </a:lnTo>
                  <a:lnTo>
                    <a:pt x="500" y="589"/>
                  </a:lnTo>
                  <a:lnTo>
                    <a:pt x="531" y="584"/>
                  </a:lnTo>
                  <a:lnTo>
                    <a:pt x="556" y="582"/>
                  </a:lnTo>
                  <a:lnTo>
                    <a:pt x="573" y="579"/>
                  </a:lnTo>
                  <a:lnTo>
                    <a:pt x="579" y="578"/>
                  </a:lnTo>
                  <a:lnTo>
                    <a:pt x="638" y="570"/>
                  </a:lnTo>
                  <a:lnTo>
                    <a:pt x="708" y="554"/>
                  </a:lnTo>
                  <a:lnTo>
                    <a:pt x="782" y="534"/>
                  </a:lnTo>
                  <a:lnTo>
                    <a:pt x="858" y="513"/>
                  </a:lnTo>
                  <a:lnTo>
                    <a:pt x="935" y="491"/>
                  </a:lnTo>
                  <a:lnTo>
                    <a:pt x="1004" y="469"/>
                  </a:lnTo>
                  <a:lnTo>
                    <a:pt x="1065" y="448"/>
                  </a:lnTo>
                  <a:lnTo>
                    <a:pt x="1114" y="433"/>
                  </a:lnTo>
                  <a:lnTo>
                    <a:pt x="1145" y="422"/>
                  </a:lnTo>
                  <a:lnTo>
                    <a:pt x="1157" y="417"/>
                  </a:lnTo>
                  <a:close/>
                </a:path>
              </a:pathLst>
            </a:custGeom>
            <a:solidFill>
              <a:srgbClr val="A1A1A1"/>
            </a:solidFill>
            <a:ln w="9525">
              <a:solidFill>
                <a:srgbClr val="777777"/>
              </a:solidFill>
              <a:round/>
              <a:headEnd/>
              <a:tailEnd/>
            </a:ln>
          </p:spPr>
          <p:txBody>
            <a:bodyPr/>
            <a:lstStyle/>
            <a:p>
              <a:endParaRPr lang="en-US"/>
            </a:p>
          </p:txBody>
        </p:sp>
        <p:sp>
          <p:nvSpPr>
            <p:cNvPr id="4819" name="Freeform 707"/>
            <p:cNvSpPr>
              <a:spLocks/>
            </p:cNvSpPr>
            <p:nvPr/>
          </p:nvSpPr>
          <p:spPr bwMode="auto">
            <a:xfrm>
              <a:off x="672" y="1728"/>
              <a:ext cx="4059" cy="454"/>
            </a:xfrm>
            <a:custGeom>
              <a:avLst/>
              <a:gdLst>
                <a:gd name="T0" fmla="*/ 1578 w 4059"/>
                <a:gd name="T1" fmla="*/ 318 h 910"/>
                <a:gd name="T2" fmla="*/ 3548 w 4059"/>
                <a:gd name="T3" fmla="*/ 4 h 910"/>
                <a:gd name="T4" fmla="*/ 3602 w 4059"/>
                <a:gd name="T5" fmla="*/ 0 h 910"/>
                <a:gd name="T6" fmla="*/ 3675 w 4059"/>
                <a:gd name="T7" fmla="*/ 5 h 910"/>
                <a:gd name="T8" fmla="*/ 3739 w 4059"/>
                <a:gd name="T9" fmla="*/ 29 h 910"/>
                <a:gd name="T10" fmla="*/ 3783 w 4059"/>
                <a:gd name="T11" fmla="*/ 58 h 910"/>
                <a:gd name="T12" fmla="*/ 3809 w 4059"/>
                <a:gd name="T13" fmla="*/ 80 h 910"/>
                <a:gd name="T14" fmla="*/ 3818 w 4059"/>
                <a:gd name="T15" fmla="*/ 89 h 910"/>
                <a:gd name="T16" fmla="*/ 3877 w 4059"/>
                <a:gd name="T17" fmla="*/ 193 h 910"/>
                <a:gd name="T18" fmla="*/ 3938 w 4059"/>
                <a:gd name="T19" fmla="*/ 218 h 910"/>
                <a:gd name="T20" fmla="*/ 4019 w 4059"/>
                <a:gd name="T21" fmla="*/ 279 h 910"/>
                <a:gd name="T22" fmla="*/ 4059 w 4059"/>
                <a:gd name="T23" fmla="*/ 371 h 910"/>
                <a:gd name="T24" fmla="*/ 4017 w 4059"/>
                <a:gd name="T25" fmla="*/ 428 h 910"/>
                <a:gd name="T26" fmla="*/ 3936 w 4059"/>
                <a:gd name="T27" fmla="*/ 464 h 910"/>
                <a:gd name="T28" fmla="*/ 3874 w 4059"/>
                <a:gd name="T29" fmla="*/ 478 h 910"/>
                <a:gd name="T30" fmla="*/ 3857 w 4059"/>
                <a:gd name="T31" fmla="*/ 480 h 910"/>
                <a:gd name="T32" fmla="*/ 3801 w 4059"/>
                <a:gd name="T33" fmla="*/ 491 h 910"/>
                <a:gd name="T34" fmla="*/ 3714 w 4059"/>
                <a:gd name="T35" fmla="*/ 510 h 910"/>
                <a:gd name="T36" fmla="*/ 3610 w 4059"/>
                <a:gd name="T37" fmla="*/ 538 h 910"/>
                <a:gd name="T38" fmla="*/ 3515 w 4059"/>
                <a:gd name="T39" fmla="*/ 563 h 910"/>
                <a:gd name="T40" fmla="*/ 3430 w 4059"/>
                <a:gd name="T41" fmla="*/ 589 h 910"/>
                <a:gd name="T42" fmla="*/ 3349 w 4059"/>
                <a:gd name="T43" fmla="*/ 611 h 910"/>
                <a:gd name="T44" fmla="*/ 1583 w 4059"/>
                <a:gd name="T45" fmla="*/ 900 h 910"/>
                <a:gd name="T46" fmla="*/ 1498 w 4059"/>
                <a:gd name="T47" fmla="*/ 905 h 910"/>
                <a:gd name="T48" fmla="*/ 1362 w 4059"/>
                <a:gd name="T49" fmla="*/ 910 h 910"/>
                <a:gd name="T50" fmla="*/ 1237 w 4059"/>
                <a:gd name="T51" fmla="*/ 905 h 910"/>
                <a:gd name="T52" fmla="*/ 1090 w 4059"/>
                <a:gd name="T53" fmla="*/ 892 h 910"/>
                <a:gd name="T54" fmla="*/ 912 w 4059"/>
                <a:gd name="T55" fmla="*/ 879 h 910"/>
                <a:gd name="T56" fmla="*/ 795 w 4059"/>
                <a:gd name="T57" fmla="*/ 871 h 910"/>
                <a:gd name="T58" fmla="*/ 691 w 4059"/>
                <a:gd name="T59" fmla="*/ 863 h 910"/>
                <a:gd name="T60" fmla="*/ 585 w 4059"/>
                <a:gd name="T61" fmla="*/ 858 h 910"/>
                <a:gd name="T62" fmla="*/ 505 w 4059"/>
                <a:gd name="T63" fmla="*/ 853 h 910"/>
                <a:gd name="T64" fmla="*/ 436 w 4059"/>
                <a:gd name="T65" fmla="*/ 847 h 910"/>
                <a:gd name="T66" fmla="*/ 389 w 4059"/>
                <a:gd name="T67" fmla="*/ 844 h 910"/>
                <a:gd name="T68" fmla="*/ 346 w 4059"/>
                <a:gd name="T69" fmla="*/ 841 h 910"/>
                <a:gd name="T70" fmla="*/ 274 w 4059"/>
                <a:gd name="T71" fmla="*/ 831 h 910"/>
                <a:gd name="T72" fmla="*/ 164 w 4059"/>
                <a:gd name="T73" fmla="*/ 804 h 910"/>
                <a:gd name="T74" fmla="*/ 66 w 4059"/>
                <a:gd name="T75" fmla="*/ 770 h 910"/>
                <a:gd name="T76" fmla="*/ 11 w 4059"/>
                <a:gd name="T77" fmla="*/ 748 h 910"/>
                <a:gd name="T78" fmla="*/ 7 w 4059"/>
                <a:gd name="T79" fmla="*/ 740 h 910"/>
                <a:gd name="T80" fmla="*/ 6 w 4059"/>
                <a:gd name="T81" fmla="*/ 704 h 910"/>
                <a:gd name="T82" fmla="*/ 2 w 4059"/>
                <a:gd name="T83" fmla="*/ 664 h 910"/>
                <a:gd name="T84" fmla="*/ 343 w 4059"/>
                <a:gd name="T85" fmla="*/ 590 h 910"/>
                <a:gd name="T86" fmla="*/ 348 w 4059"/>
                <a:gd name="T87" fmla="*/ 602 h 910"/>
                <a:gd name="T88" fmla="*/ 377 w 4059"/>
                <a:gd name="T89" fmla="*/ 602 h 910"/>
                <a:gd name="T90" fmla="*/ 467 w 4059"/>
                <a:gd name="T91" fmla="*/ 592 h 910"/>
                <a:gd name="T92" fmla="*/ 556 w 4059"/>
                <a:gd name="T93" fmla="*/ 582 h 910"/>
                <a:gd name="T94" fmla="*/ 638 w 4059"/>
                <a:gd name="T95" fmla="*/ 570 h 910"/>
                <a:gd name="T96" fmla="*/ 858 w 4059"/>
                <a:gd name="T97" fmla="*/ 513 h 910"/>
                <a:gd name="T98" fmla="*/ 1065 w 4059"/>
                <a:gd name="T99" fmla="*/ 448 h 910"/>
                <a:gd name="T100" fmla="*/ 1157 w 4059"/>
                <a:gd name="T101" fmla="*/ 417 h 9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59"/>
                <a:gd name="T154" fmla="*/ 0 h 910"/>
                <a:gd name="T155" fmla="*/ 4059 w 4059"/>
                <a:gd name="T156" fmla="*/ 910 h 91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59" h="910">
                  <a:moveTo>
                    <a:pt x="1157" y="417"/>
                  </a:moveTo>
                  <a:lnTo>
                    <a:pt x="1632" y="329"/>
                  </a:lnTo>
                  <a:lnTo>
                    <a:pt x="1578" y="318"/>
                  </a:lnTo>
                  <a:lnTo>
                    <a:pt x="3535" y="7"/>
                  </a:lnTo>
                  <a:lnTo>
                    <a:pt x="3539" y="5"/>
                  </a:lnTo>
                  <a:lnTo>
                    <a:pt x="3548" y="4"/>
                  </a:lnTo>
                  <a:lnTo>
                    <a:pt x="3563" y="4"/>
                  </a:lnTo>
                  <a:lnTo>
                    <a:pt x="3580" y="2"/>
                  </a:lnTo>
                  <a:lnTo>
                    <a:pt x="3602" y="0"/>
                  </a:lnTo>
                  <a:lnTo>
                    <a:pt x="3626" y="0"/>
                  </a:lnTo>
                  <a:lnTo>
                    <a:pt x="3650" y="2"/>
                  </a:lnTo>
                  <a:lnTo>
                    <a:pt x="3675" y="5"/>
                  </a:lnTo>
                  <a:lnTo>
                    <a:pt x="3698" y="10"/>
                  </a:lnTo>
                  <a:lnTo>
                    <a:pt x="3720" y="18"/>
                  </a:lnTo>
                  <a:lnTo>
                    <a:pt x="3739" y="29"/>
                  </a:lnTo>
                  <a:lnTo>
                    <a:pt x="3756" y="39"/>
                  </a:lnTo>
                  <a:lnTo>
                    <a:pt x="3770" y="48"/>
                  </a:lnTo>
                  <a:lnTo>
                    <a:pt x="3783" y="58"/>
                  </a:lnTo>
                  <a:lnTo>
                    <a:pt x="3793" y="66"/>
                  </a:lnTo>
                  <a:lnTo>
                    <a:pt x="3802" y="74"/>
                  </a:lnTo>
                  <a:lnTo>
                    <a:pt x="3809" y="80"/>
                  </a:lnTo>
                  <a:lnTo>
                    <a:pt x="3814" y="85"/>
                  </a:lnTo>
                  <a:lnTo>
                    <a:pt x="3817" y="87"/>
                  </a:lnTo>
                  <a:lnTo>
                    <a:pt x="3818" y="89"/>
                  </a:lnTo>
                  <a:lnTo>
                    <a:pt x="3833" y="119"/>
                  </a:lnTo>
                  <a:lnTo>
                    <a:pt x="3871" y="191"/>
                  </a:lnTo>
                  <a:lnTo>
                    <a:pt x="3877" y="193"/>
                  </a:lnTo>
                  <a:lnTo>
                    <a:pt x="3891" y="198"/>
                  </a:lnTo>
                  <a:lnTo>
                    <a:pt x="3912" y="207"/>
                  </a:lnTo>
                  <a:lnTo>
                    <a:pt x="3938" y="218"/>
                  </a:lnTo>
                  <a:lnTo>
                    <a:pt x="3966" y="236"/>
                  </a:lnTo>
                  <a:lnTo>
                    <a:pt x="3993" y="255"/>
                  </a:lnTo>
                  <a:lnTo>
                    <a:pt x="4019" y="279"/>
                  </a:lnTo>
                  <a:lnTo>
                    <a:pt x="4041" y="305"/>
                  </a:lnTo>
                  <a:lnTo>
                    <a:pt x="4054" y="335"/>
                  </a:lnTo>
                  <a:lnTo>
                    <a:pt x="4059" y="371"/>
                  </a:lnTo>
                  <a:lnTo>
                    <a:pt x="4053" y="392"/>
                  </a:lnTo>
                  <a:lnTo>
                    <a:pt x="4038" y="412"/>
                  </a:lnTo>
                  <a:lnTo>
                    <a:pt x="4017" y="428"/>
                  </a:lnTo>
                  <a:lnTo>
                    <a:pt x="3992" y="443"/>
                  </a:lnTo>
                  <a:lnTo>
                    <a:pt x="3963" y="454"/>
                  </a:lnTo>
                  <a:lnTo>
                    <a:pt x="3936" y="464"/>
                  </a:lnTo>
                  <a:lnTo>
                    <a:pt x="3910" y="470"/>
                  </a:lnTo>
                  <a:lnTo>
                    <a:pt x="3889" y="475"/>
                  </a:lnTo>
                  <a:lnTo>
                    <a:pt x="3874" y="478"/>
                  </a:lnTo>
                  <a:lnTo>
                    <a:pt x="3869" y="480"/>
                  </a:lnTo>
                  <a:lnTo>
                    <a:pt x="3866" y="480"/>
                  </a:lnTo>
                  <a:lnTo>
                    <a:pt x="3857" y="480"/>
                  </a:lnTo>
                  <a:lnTo>
                    <a:pt x="3843" y="483"/>
                  </a:lnTo>
                  <a:lnTo>
                    <a:pt x="3825" y="486"/>
                  </a:lnTo>
                  <a:lnTo>
                    <a:pt x="3801" y="491"/>
                  </a:lnTo>
                  <a:lnTo>
                    <a:pt x="3775" y="496"/>
                  </a:lnTo>
                  <a:lnTo>
                    <a:pt x="3745" y="502"/>
                  </a:lnTo>
                  <a:lnTo>
                    <a:pt x="3714" y="510"/>
                  </a:lnTo>
                  <a:lnTo>
                    <a:pt x="3680" y="518"/>
                  </a:lnTo>
                  <a:lnTo>
                    <a:pt x="3645" y="528"/>
                  </a:lnTo>
                  <a:lnTo>
                    <a:pt x="3610" y="538"/>
                  </a:lnTo>
                  <a:lnTo>
                    <a:pt x="3577" y="547"/>
                  </a:lnTo>
                  <a:lnTo>
                    <a:pt x="3546" y="557"/>
                  </a:lnTo>
                  <a:lnTo>
                    <a:pt x="3515" y="563"/>
                  </a:lnTo>
                  <a:lnTo>
                    <a:pt x="3487" y="573"/>
                  </a:lnTo>
                  <a:lnTo>
                    <a:pt x="3458" y="581"/>
                  </a:lnTo>
                  <a:lnTo>
                    <a:pt x="3430" y="589"/>
                  </a:lnTo>
                  <a:lnTo>
                    <a:pt x="3402" y="595"/>
                  </a:lnTo>
                  <a:lnTo>
                    <a:pt x="3375" y="602"/>
                  </a:lnTo>
                  <a:lnTo>
                    <a:pt x="3349" y="611"/>
                  </a:lnTo>
                  <a:lnTo>
                    <a:pt x="2010" y="826"/>
                  </a:lnTo>
                  <a:lnTo>
                    <a:pt x="1589" y="900"/>
                  </a:lnTo>
                  <a:lnTo>
                    <a:pt x="1583" y="900"/>
                  </a:lnTo>
                  <a:lnTo>
                    <a:pt x="1563" y="902"/>
                  </a:lnTo>
                  <a:lnTo>
                    <a:pt x="1535" y="903"/>
                  </a:lnTo>
                  <a:lnTo>
                    <a:pt x="1498" y="905"/>
                  </a:lnTo>
                  <a:lnTo>
                    <a:pt x="1455" y="906"/>
                  </a:lnTo>
                  <a:lnTo>
                    <a:pt x="1410" y="908"/>
                  </a:lnTo>
                  <a:lnTo>
                    <a:pt x="1362" y="910"/>
                  </a:lnTo>
                  <a:lnTo>
                    <a:pt x="1317" y="910"/>
                  </a:lnTo>
                  <a:lnTo>
                    <a:pt x="1274" y="908"/>
                  </a:lnTo>
                  <a:lnTo>
                    <a:pt x="1237" y="905"/>
                  </a:lnTo>
                  <a:lnTo>
                    <a:pt x="1197" y="902"/>
                  </a:lnTo>
                  <a:lnTo>
                    <a:pt x="1147" y="898"/>
                  </a:lnTo>
                  <a:lnTo>
                    <a:pt x="1090" y="892"/>
                  </a:lnTo>
                  <a:lnTo>
                    <a:pt x="1029" y="889"/>
                  </a:lnTo>
                  <a:lnTo>
                    <a:pt x="968" y="884"/>
                  </a:lnTo>
                  <a:lnTo>
                    <a:pt x="912" y="879"/>
                  </a:lnTo>
                  <a:lnTo>
                    <a:pt x="861" y="876"/>
                  </a:lnTo>
                  <a:lnTo>
                    <a:pt x="822" y="873"/>
                  </a:lnTo>
                  <a:lnTo>
                    <a:pt x="795" y="871"/>
                  </a:lnTo>
                  <a:lnTo>
                    <a:pt x="786" y="871"/>
                  </a:lnTo>
                  <a:lnTo>
                    <a:pt x="736" y="866"/>
                  </a:lnTo>
                  <a:lnTo>
                    <a:pt x="691" y="863"/>
                  </a:lnTo>
                  <a:lnTo>
                    <a:pt x="652" y="860"/>
                  </a:lnTo>
                  <a:lnTo>
                    <a:pt x="617" y="860"/>
                  </a:lnTo>
                  <a:lnTo>
                    <a:pt x="585" y="858"/>
                  </a:lnTo>
                  <a:lnTo>
                    <a:pt x="557" y="857"/>
                  </a:lnTo>
                  <a:lnTo>
                    <a:pt x="531" y="855"/>
                  </a:lnTo>
                  <a:lnTo>
                    <a:pt x="505" y="853"/>
                  </a:lnTo>
                  <a:lnTo>
                    <a:pt x="482" y="853"/>
                  </a:lnTo>
                  <a:lnTo>
                    <a:pt x="459" y="850"/>
                  </a:lnTo>
                  <a:lnTo>
                    <a:pt x="436" y="847"/>
                  </a:lnTo>
                  <a:lnTo>
                    <a:pt x="419" y="845"/>
                  </a:lnTo>
                  <a:lnTo>
                    <a:pt x="404" y="845"/>
                  </a:lnTo>
                  <a:lnTo>
                    <a:pt x="389" y="844"/>
                  </a:lnTo>
                  <a:lnTo>
                    <a:pt x="376" y="844"/>
                  </a:lnTo>
                  <a:lnTo>
                    <a:pt x="362" y="842"/>
                  </a:lnTo>
                  <a:lnTo>
                    <a:pt x="346" y="841"/>
                  </a:lnTo>
                  <a:lnTo>
                    <a:pt x="326" y="841"/>
                  </a:lnTo>
                  <a:lnTo>
                    <a:pt x="303" y="836"/>
                  </a:lnTo>
                  <a:lnTo>
                    <a:pt x="274" y="831"/>
                  </a:lnTo>
                  <a:lnTo>
                    <a:pt x="238" y="823"/>
                  </a:lnTo>
                  <a:lnTo>
                    <a:pt x="201" y="815"/>
                  </a:lnTo>
                  <a:lnTo>
                    <a:pt x="164" y="804"/>
                  </a:lnTo>
                  <a:lnTo>
                    <a:pt x="128" y="792"/>
                  </a:lnTo>
                  <a:lnTo>
                    <a:pt x="95" y="781"/>
                  </a:lnTo>
                  <a:lnTo>
                    <a:pt x="66" y="770"/>
                  </a:lnTo>
                  <a:lnTo>
                    <a:pt x="42" y="760"/>
                  </a:lnTo>
                  <a:lnTo>
                    <a:pt x="23" y="752"/>
                  </a:lnTo>
                  <a:lnTo>
                    <a:pt x="11" y="748"/>
                  </a:lnTo>
                  <a:lnTo>
                    <a:pt x="6" y="746"/>
                  </a:lnTo>
                  <a:lnTo>
                    <a:pt x="7" y="744"/>
                  </a:lnTo>
                  <a:lnTo>
                    <a:pt x="7" y="740"/>
                  </a:lnTo>
                  <a:lnTo>
                    <a:pt x="8" y="732"/>
                  </a:lnTo>
                  <a:lnTo>
                    <a:pt x="8" y="719"/>
                  </a:lnTo>
                  <a:lnTo>
                    <a:pt x="6" y="704"/>
                  </a:lnTo>
                  <a:lnTo>
                    <a:pt x="5" y="687"/>
                  </a:lnTo>
                  <a:lnTo>
                    <a:pt x="3" y="672"/>
                  </a:lnTo>
                  <a:lnTo>
                    <a:pt x="2" y="664"/>
                  </a:lnTo>
                  <a:lnTo>
                    <a:pt x="0" y="659"/>
                  </a:lnTo>
                  <a:lnTo>
                    <a:pt x="0" y="656"/>
                  </a:lnTo>
                  <a:lnTo>
                    <a:pt x="343" y="590"/>
                  </a:lnTo>
                  <a:lnTo>
                    <a:pt x="344" y="595"/>
                  </a:lnTo>
                  <a:lnTo>
                    <a:pt x="345" y="597"/>
                  </a:lnTo>
                  <a:lnTo>
                    <a:pt x="348" y="602"/>
                  </a:lnTo>
                  <a:lnTo>
                    <a:pt x="351" y="603"/>
                  </a:lnTo>
                  <a:lnTo>
                    <a:pt x="359" y="603"/>
                  </a:lnTo>
                  <a:lnTo>
                    <a:pt x="377" y="602"/>
                  </a:lnTo>
                  <a:lnTo>
                    <a:pt x="403" y="600"/>
                  </a:lnTo>
                  <a:lnTo>
                    <a:pt x="433" y="595"/>
                  </a:lnTo>
                  <a:lnTo>
                    <a:pt x="467" y="592"/>
                  </a:lnTo>
                  <a:lnTo>
                    <a:pt x="500" y="589"/>
                  </a:lnTo>
                  <a:lnTo>
                    <a:pt x="531" y="584"/>
                  </a:lnTo>
                  <a:lnTo>
                    <a:pt x="556" y="582"/>
                  </a:lnTo>
                  <a:lnTo>
                    <a:pt x="573" y="579"/>
                  </a:lnTo>
                  <a:lnTo>
                    <a:pt x="579" y="578"/>
                  </a:lnTo>
                  <a:lnTo>
                    <a:pt x="638" y="570"/>
                  </a:lnTo>
                  <a:lnTo>
                    <a:pt x="708" y="554"/>
                  </a:lnTo>
                  <a:lnTo>
                    <a:pt x="782" y="534"/>
                  </a:lnTo>
                  <a:lnTo>
                    <a:pt x="858" y="513"/>
                  </a:lnTo>
                  <a:lnTo>
                    <a:pt x="935" y="491"/>
                  </a:lnTo>
                  <a:lnTo>
                    <a:pt x="1004" y="469"/>
                  </a:lnTo>
                  <a:lnTo>
                    <a:pt x="1065" y="448"/>
                  </a:lnTo>
                  <a:lnTo>
                    <a:pt x="1114" y="433"/>
                  </a:lnTo>
                  <a:lnTo>
                    <a:pt x="1145" y="422"/>
                  </a:lnTo>
                  <a:lnTo>
                    <a:pt x="1157" y="417"/>
                  </a:lnTo>
                  <a:close/>
                </a:path>
              </a:pathLst>
            </a:custGeom>
            <a:solidFill>
              <a:srgbClr val="A4A4A4"/>
            </a:solidFill>
            <a:ln w="9525">
              <a:solidFill>
                <a:srgbClr val="777777"/>
              </a:solidFill>
              <a:round/>
              <a:headEnd/>
              <a:tailEnd/>
            </a:ln>
          </p:spPr>
          <p:txBody>
            <a:bodyPr/>
            <a:lstStyle/>
            <a:p>
              <a:endParaRPr lang="en-US"/>
            </a:p>
          </p:txBody>
        </p:sp>
        <p:sp>
          <p:nvSpPr>
            <p:cNvPr id="4820" name="Freeform 708"/>
            <p:cNvSpPr>
              <a:spLocks/>
            </p:cNvSpPr>
            <p:nvPr/>
          </p:nvSpPr>
          <p:spPr bwMode="auto">
            <a:xfrm>
              <a:off x="672" y="1728"/>
              <a:ext cx="4059" cy="449"/>
            </a:xfrm>
            <a:custGeom>
              <a:avLst/>
              <a:gdLst>
                <a:gd name="T0" fmla="*/ 1578 w 4059"/>
                <a:gd name="T1" fmla="*/ 318 h 898"/>
                <a:gd name="T2" fmla="*/ 3548 w 4059"/>
                <a:gd name="T3" fmla="*/ 4 h 898"/>
                <a:gd name="T4" fmla="*/ 3602 w 4059"/>
                <a:gd name="T5" fmla="*/ 0 h 898"/>
                <a:gd name="T6" fmla="*/ 3675 w 4059"/>
                <a:gd name="T7" fmla="*/ 5 h 898"/>
                <a:gd name="T8" fmla="*/ 3739 w 4059"/>
                <a:gd name="T9" fmla="*/ 29 h 898"/>
                <a:gd name="T10" fmla="*/ 3783 w 4059"/>
                <a:gd name="T11" fmla="*/ 58 h 898"/>
                <a:gd name="T12" fmla="*/ 3809 w 4059"/>
                <a:gd name="T13" fmla="*/ 80 h 898"/>
                <a:gd name="T14" fmla="*/ 3818 w 4059"/>
                <a:gd name="T15" fmla="*/ 89 h 898"/>
                <a:gd name="T16" fmla="*/ 3877 w 4059"/>
                <a:gd name="T17" fmla="*/ 193 h 898"/>
                <a:gd name="T18" fmla="*/ 3938 w 4059"/>
                <a:gd name="T19" fmla="*/ 218 h 898"/>
                <a:gd name="T20" fmla="*/ 4019 w 4059"/>
                <a:gd name="T21" fmla="*/ 279 h 898"/>
                <a:gd name="T22" fmla="*/ 4059 w 4059"/>
                <a:gd name="T23" fmla="*/ 371 h 898"/>
                <a:gd name="T24" fmla="*/ 4017 w 4059"/>
                <a:gd name="T25" fmla="*/ 427 h 898"/>
                <a:gd name="T26" fmla="*/ 3935 w 4059"/>
                <a:gd name="T27" fmla="*/ 457 h 898"/>
                <a:gd name="T28" fmla="*/ 3873 w 4059"/>
                <a:gd name="T29" fmla="*/ 470 h 898"/>
                <a:gd name="T30" fmla="*/ 3857 w 4059"/>
                <a:gd name="T31" fmla="*/ 473 h 898"/>
                <a:gd name="T32" fmla="*/ 3800 w 4059"/>
                <a:gd name="T33" fmla="*/ 481 h 898"/>
                <a:gd name="T34" fmla="*/ 3713 w 4059"/>
                <a:gd name="T35" fmla="*/ 499 h 898"/>
                <a:gd name="T36" fmla="*/ 3610 w 4059"/>
                <a:gd name="T37" fmla="*/ 526 h 898"/>
                <a:gd name="T38" fmla="*/ 3515 w 4059"/>
                <a:gd name="T39" fmla="*/ 552 h 898"/>
                <a:gd name="T40" fmla="*/ 3429 w 4059"/>
                <a:gd name="T41" fmla="*/ 576 h 898"/>
                <a:gd name="T42" fmla="*/ 3348 w 4059"/>
                <a:gd name="T43" fmla="*/ 598 h 898"/>
                <a:gd name="T44" fmla="*/ 1582 w 4059"/>
                <a:gd name="T45" fmla="*/ 889 h 898"/>
                <a:gd name="T46" fmla="*/ 1498 w 4059"/>
                <a:gd name="T47" fmla="*/ 893 h 898"/>
                <a:gd name="T48" fmla="*/ 1362 w 4059"/>
                <a:gd name="T49" fmla="*/ 898 h 898"/>
                <a:gd name="T50" fmla="*/ 1236 w 4059"/>
                <a:gd name="T51" fmla="*/ 895 h 898"/>
                <a:gd name="T52" fmla="*/ 1090 w 4059"/>
                <a:gd name="T53" fmla="*/ 884 h 898"/>
                <a:gd name="T54" fmla="*/ 913 w 4059"/>
                <a:gd name="T55" fmla="*/ 871 h 898"/>
                <a:gd name="T56" fmla="*/ 796 w 4059"/>
                <a:gd name="T57" fmla="*/ 863 h 898"/>
                <a:gd name="T58" fmla="*/ 693 w 4059"/>
                <a:gd name="T59" fmla="*/ 855 h 898"/>
                <a:gd name="T60" fmla="*/ 586 w 4059"/>
                <a:gd name="T61" fmla="*/ 852 h 898"/>
                <a:gd name="T62" fmla="*/ 505 w 4059"/>
                <a:gd name="T63" fmla="*/ 849 h 898"/>
                <a:gd name="T64" fmla="*/ 436 w 4059"/>
                <a:gd name="T65" fmla="*/ 842 h 898"/>
                <a:gd name="T66" fmla="*/ 389 w 4059"/>
                <a:gd name="T67" fmla="*/ 839 h 898"/>
                <a:gd name="T68" fmla="*/ 345 w 4059"/>
                <a:gd name="T69" fmla="*/ 837 h 898"/>
                <a:gd name="T70" fmla="*/ 272 w 4059"/>
                <a:gd name="T71" fmla="*/ 826 h 898"/>
                <a:gd name="T72" fmla="*/ 163 w 4059"/>
                <a:gd name="T73" fmla="*/ 800 h 898"/>
                <a:gd name="T74" fmla="*/ 66 w 4059"/>
                <a:gd name="T75" fmla="*/ 768 h 898"/>
                <a:gd name="T76" fmla="*/ 11 w 4059"/>
                <a:gd name="T77" fmla="*/ 746 h 898"/>
                <a:gd name="T78" fmla="*/ 7 w 4059"/>
                <a:gd name="T79" fmla="*/ 738 h 898"/>
                <a:gd name="T80" fmla="*/ 6 w 4059"/>
                <a:gd name="T81" fmla="*/ 704 h 898"/>
                <a:gd name="T82" fmla="*/ 2 w 4059"/>
                <a:gd name="T83" fmla="*/ 664 h 898"/>
                <a:gd name="T84" fmla="*/ 343 w 4059"/>
                <a:gd name="T85" fmla="*/ 590 h 898"/>
                <a:gd name="T86" fmla="*/ 348 w 4059"/>
                <a:gd name="T87" fmla="*/ 602 h 898"/>
                <a:gd name="T88" fmla="*/ 377 w 4059"/>
                <a:gd name="T89" fmla="*/ 602 h 898"/>
                <a:gd name="T90" fmla="*/ 467 w 4059"/>
                <a:gd name="T91" fmla="*/ 592 h 898"/>
                <a:gd name="T92" fmla="*/ 556 w 4059"/>
                <a:gd name="T93" fmla="*/ 582 h 898"/>
                <a:gd name="T94" fmla="*/ 638 w 4059"/>
                <a:gd name="T95" fmla="*/ 570 h 898"/>
                <a:gd name="T96" fmla="*/ 858 w 4059"/>
                <a:gd name="T97" fmla="*/ 513 h 898"/>
                <a:gd name="T98" fmla="*/ 1065 w 4059"/>
                <a:gd name="T99" fmla="*/ 448 h 898"/>
                <a:gd name="T100" fmla="*/ 1157 w 4059"/>
                <a:gd name="T101" fmla="*/ 417 h 8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59"/>
                <a:gd name="T154" fmla="*/ 0 h 898"/>
                <a:gd name="T155" fmla="*/ 4059 w 4059"/>
                <a:gd name="T156" fmla="*/ 898 h 89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59" h="898">
                  <a:moveTo>
                    <a:pt x="1157" y="417"/>
                  </a:moveTo>
                  <a:lnTo>
                    <a:pt x="1632" y="329"/>
                  </a:lnTo>
                  <a:lnTo>
                    <a:pt x="1578" y="318"/>
                  </a:lnTo>
                  <a:lnTo>
                    <a:pt x="3535" y="7"/>
                  </a:lnTo>
                  <a:lnTo>
                    <a:pt x="3539" y="5"/>
                  </a:lnTo>
                  <a:lnTo>
                    <a:pt x="3548" y="4"/>
                  </a:lnTo>
                  <a:lnTo>
                    <a:pt x="3563" y="4"/>
                  </a:lnTo>
                  <a:lnTo>
                    <a:pt x="3580" y="2"/>
                  </a:lnTo>
                  <a:lnTo>
                    <a:pt x="3602" y="0"/>
                  </a:lnTo>
                  <a:lnTo>
                    <a:pt x="3626" y="0"/>
                  </a:lnTo>
                  <a:lnTo>
                    <a:pt x="3650" y="2"/>
                  </a:lnTo>
                  <a:lnTo>
                    <a:pt x="3675" y="5"/>
                  </a:lnTo>
                  <a:lnTo>
                    <a:pt x="3698" y="10"/>
                  </a:lnTo>
                  <a:lnTo>
                    <a:pt x="3720" y="18"/>
                  </a:lnTo>
                  <a:lnTo>
                    <a:pt x="3739" y="29"/>
                  </a:lnTo>
                  <a:lnTo>
                    <a:pt x="3756" y="39"/>
                  </a:lnTo>
                  <a:lnTo>
                    <a:pt x="3770" y="48"/>
                  </a:lnTo>
                  <a:lnTo>
                    <a:pt x="3783" y="58"/>
                  </a:lnTo>
                  <a:lnTo>
                    <a:pt x="3793" y="66"/>
                  </a:lnTo>
                  <a:lnTo>
                    <a:pt x="3802" y="74"/>
                  </a:lnTo>
                  <a:lnTo>
                    <a:pt x="3809" y="80"/>
                  </a:lnTo>
                  <a:lnTo>
                    <a:pt x="3814" y="85"/>
                  </a:lnTo>
                  <a:lnTo>
                    <a:pt x="3817" y="87"/>
                  </a:lnTo>
                  <a:lnTo>
                    <a:pt x="3818" y="89"/>
                  </a:lnTo>
                  <a:lnTo>
                    <a:pt x="3833" y="119"/>
                  </a:lnTo>
                  <a:lnTo>
                    <a:pt x="3871" y="191"/>
                  </a:lnTo>
                  <a:lnTo>
                    <a:pt x="3877" y="193"/>
                  </a:lnTo>
                  <a:lnTo>
                    <a:pt x="3891" y="198"/>
                  </a:lnTo>
                  <a:lnTo>
                    <a:pt x="3912" y="207"/>
                  </a:lnTo>
                  <a:lnTo>
                    <a:pt x="3938" y="218"/>
                  </a:lnTo>
                  <a:lnTo>
                    <a:pt x="3966" y="236"/>
                  </a:lnTo>
                  <a:lnTo>
                    <a:pt x="3993" y="255"/>
                  </a:lnTo>
                  <a:lnTo>
                    <a:pt x="4019" y="279"/>
                  </a:lnTo>
                  <a:lnTo>
                    <a:pt x="4041" y="305"/>
                  </a:lnTo>
                  <a:lnTo>
                    <a:pt x="4054" y="335"/>
                  </a:lnTo>
                  <a:lnTo>
                    <a:pt x="4059" y="371"/>
                  </a:lnTo>
                  <a:lnTo>
                    <a:pt x="4053" y="392"/>
                  </a:lnTo>
                  <a:lnTo>
                    <a:pt x="4038" y="409"/>
                  </a:lnTo>
                  <a:lnTo>
                    <a:pt x="4017" y="427"/>
                  </a:lnTo>
                  <a:lnTo>
                    <a:pt x="3992" y="440"/>
                  </a:lnTo>
                  <a:lnTo>
                    <a:pt x="3963" y="449"/>
                  </a:lnTo>
                  <a:lnTo>
                    <a:pt x="3935" y="457"/>
                  </a:lnTo>
                  <a:lnTo>
                    <a:pt x="3909" y="464"/>
                  </a:lnTo>
                  <a:lnTo>
                    <a:pt x="3888" y="467"/>
                  </a:lnTo>
                  <a:lnTo>
                    <a:pt x="3873" y="470"/>
                  </a:lnTo>
                  <a:lnTo>
                    <a:pt x="3868" y="472"/>
                  </a:lnTo>
                  <a:lnTo>
                    <a:pt x="3865" y="472"/>
                  </a:lnTo>
                  <a:lnTo>
                    <a:pt x="3857" y="473"/>
                  </a:lnTo>
                  <a:lnTo>
                    <a:pt x="3842" y="475"/>
                  </a:lnTo>
                  <a:lnTo>
                    <a:pt x="3824" y="478"/>
                  </a:lnTo>
                  <a:lnTo>
                    <a:pt x="3800" y="481"/>
                  </a:lnTo>
                  <a:lnTo>
                    <a:pt x="3774" y="486"/>
                  </a:lnTo>
                  <a:lnTo>
                    <a:pt x="3745" y="493"/>
                  </a:lnTo>
                  <a:lnTo>
                    <a:pt x="3713" y="499"/>
                  </a:lnTo>
                  <a:lnTo>
                    <a:pt x="3680" y="507"/>
                  </a:lnTo>
                  <a:lnTo>
                    <a:pt x="3645" y="518"/>
                  </a:lnTo>
                  <a:lnTo>
                    <a:pt x="3610" y="526"/>
                  </a:lnTo>
                  <a:lnTo>
                    <a:pt x="3577" y="536"/>
                  </a:lnTo>
                  <a:lnTo>
                    <a:pt x="3546" y="544"/>
                  </a:lnTo>
                  <a:lnTo>
                    <a:pt x="3515" y="552"/>
                  </a:lnTo>
                  <a:lnTo>
                    <a:pt x="3486" y="560"/>
                  </a:lnTo>
                  <a:lnTo>
                    <a:pt x="3458" y="568"/>
                  </a:lnTo>
                  <a:lnTo>
                    <a:pt x="3429" y="576"/>
                  </a:lnTo>
                  <a:lnTo>
                    <a:pt x="3402" y="582"/>
                  </a:lnTo>
                  <a:lnTo>
                    <a:pt x="3374" y="590"/>
                  </a:lnTo>
                  <a:lnTo>
                    <a:pt x="3348" y="598"/>
                  </a:lnTo>
                  <a:lnTo>
                    <a:pt x="2010" y="815"/>
                  </a:lnTo>
                  <a:lnTo>
                    <a:pt x="1589" y="889"/>
                  </a:lnTo>
                  <a:lnTo>
                    <a:pt x="1582" y="889"/>
                  </a:lnTo>
                  <a:lnTo>
                    <a:pt x="1563" y="890"/>
                  </a:lnTo>
                  <a:lnTo>
                    <a:pt x="1535" y="892"/>
                  </a:lnTo>
                  <a:lnTo>
                    <a:pt x="1498" y="893"/>
                  </a:lnTo>
                  <a:lnTo>
                    <a:pt x="1455" y="897"/>
                  </a:lnTo>
                  <a:lnTo>
                    <a:pt x="1409" y="898"/>
                  </a:lnTo>
                  <a:lnTo>
                    <a:pt x="1362" y="898"/>
                  </a:lnTo>
                  <a:lnTo>
                    <a:pt x="1317" y="898"/>
                  </a:lnTo>
                  <a:lnTo>
                    <a:pt x="1274" y="898"/>
                  </a:lnTo>
                  <a:lnTo>
                    <a:pt x="1236" y="895"/>
                  </a:lnTo>
                  <a:lnTo>
                    <a:pt x="1197" y="892"/>
                  </a:lnTo>
                  <a:lnTo>
                    <a:pt x="1147" y="887"/>
                  </a:lnTo>
                  <a:lnTo>
                    <a:pt x="1090" y="884"/>
                  </a:lnTo>
                  <a:lnTo>
                    <a:pt x="1030" y="879"/>
                  </a:lnTo>
                  <a:lnTo>
                    <a:pt x="969" y="874"/>
                  </a:lnTo>
                  <a:lnTo>
                    <a:pt x="913" y="871"/>
                  </a:lnTo>
                  <a:lnTo>
                    <a:pt x="862" y="868"/>
                  </a:lnTo>
                  <a:lnTo>
                    <a:pt x="822" y="866"/>
                  </a:lnTo>
                  <a:lnTo>
                    <a:pt x="796" y="863"/>
                  </a:lnTo>
                  <a:lnTo>
                    <a:pt x="787" y="863"/>
                  </a:lnTo>
                  <a:lnTo>
                    <a:pt x="738" y="860"/>
                  </a:lnTo>
                  <a:lnTo>
                    <a:pt x="693" y="855"/>
                  </a:lnTo>
                  <a:lnTo>
                    <a:pt x="653" y="853"/>
                  </a:lnTo>
                  <a:lnTo>
                    <a:pt x="618" y="853"/>
                  </a:lnTo>
                  <a:lnTo>
                    <a:pt x="586" y="852"/>
                  </a:lnTo>
                  <a:lnTo>
                    <a:pt x="557" y="850"/>
                  </a:lnTo>
                  <a:lnTo>
                    <a:pt x="531" y="850"/>
                  </a:lnTo>
                  <a:lnTo>
                    <a:pt x="505" y="849"/>
                  </a:lnTo>
                  <a:lnTo>
                    <a:pt x="482" y="847"/>
                  </a:lnTo>
                  <a:lnTo>
                    <a:pt x="459" y="844"/>
                  </a:lnTo>
                  <a:lnTo>
                    <a:pt x="436" y="842"/>
                  </a:lnTo>
                  <a:lnTo>
                    <a:pt x="418" y="841"/>
                  </a:lnTo>
                  <a:lnTo>
                    <a:pt x="403" y="841"/>
                  </a:lnTo>
                  <a:lnTo>
                    <a:pt x="389" y="839"/>
                  </a:lnTo>
                  <a:lnTo>
                    <a:pt x="376" y="839"/>
                  </a:lnTo>
                  <a:lnTo>
                    <a:pt x="361" y="839"/>
                  </a:lnTo>
                  <a:lnTo>
                    <a:pt x="345" y="837"/>
                  </a:lnTo>
                  <a:lnTo>
                    <a:pt x="325" y="834"/>
                  </a:lnTo>
                  <a:lnTo>
                    <a:pt x="302" y="831"/>
                  </a:lnTo>
                  <a:lnTo>
                    <a:pt x="272" y="826"/>
                  </a:lnTo>
                  <a:lnTo>
                    <a:pt x="236" y="820"/>
                  </a:lnTo>
                  <a:lnTo>
                    <a:pt x="199" y="810"/>
                  </a:lnTo>
                  <a:lnTo>
                    <a:pt x="163" y="800"/>
                  </a:lnTo>
                  <a:lnTo>
                    <a:pt x="127" y="789"/>
                  </a:lnTo>
                  <a:lnTo>
                    <a:pt x="94" y="778"/>
                  </a:lnTo>
                  <a:lnTo>
                    <a:pt x="66" y="768"/>
                  </a:lnTo>
                  <a:lnTo>
                    <a:pt x="42" y="759"/>
                  </a:lnTo>
                  <a:lnTo>
                    <a:pt x="22" y="751"/>
                  </a:lnTo>
                  <a:lnTo>
                    <a:pt x="11" y="746"/>
                  </a:lnTo>
                  <a:lnTo>
                    <a:pt x="6" y="744"/>
                  </a:lnTo>
                  <a:lnTo>
                    <a:pt x="7" y="744"/>
                  </a:lnTo>
                  <a:lnTo>
                    <a:pt x="7" y="738"/>
                  </a:lnTo>
                  <a:lnTo>
                    <a:pt x="8" y="732"/>
                  </a:lnTo>
                  <a:lnTo>
                    <a:pt x="8" y="719"/>
                  </a:lnTo>
                  <a:lnTo>
                    <a:pt x="6" y="704"/>
                  </a:lnTo>
                  <a:lnTo>
                    <a:pt x="5" y="688"/>
                  </a:lnTo>
                  <a:lnTo>
                    <a:pt x="3" y="675"/>
                  </a:lnTo>
                  <a:lnTo>
                    <a:pt x="2" y="664"/>
                  </a:lnTo>
                  <a:lnTo>
                    <a:pt x="0" y="659"/>
                  </a:lnTo>
                  <a:lnTo>
                    <a:pt x="0" y="656"/>
                  </a:lnTo>
                  <a:lnTo>
                    <a:pt x="343" y="590"/>
                  </a:lnTo>
                  <a:lnTo>
                    <a:pt x="344" y="595"/>
                  </a:lnTo>
                  <a:lnTo>
                    <a:pt x="345" y="597"/>
                  </a:lnTo>
                  <a:lnTo>
                    <a:pt x="348" y="602"/>
                  </a:lnTo>
                  <a:lnTo>
                    <a:pt x="351" y="603"/>
                  </a:lnTo>
                  <a:lnTo>
                    <a:pt x="359" y="603"/>
                  </a:lnTo>
                  <a:lnTo>
                    <a:pt x="377" y="602"/>
                  </a:lnTo>
                  <a:lnTo>
                    <a:pt x="403" y="600"/>
                  </a:lnTo>
                  <a:lnTo>
                    <a:pt x="433" y="595"/>
                  </a:lnTo>
                  <a:lnTo>
                    <a:pt x="467" y="592"/>
                  </a:lnTo>
                  <a:lnTo>
                    <a:pt x="500" y="589"/>
                  </a:lnTo>
                  <a:lnTo>
                    <a:pt x="531" y="584"/>
                  </a:lnTo>
                  <a:lnTo>
                    <a:pt x="556" y="582"/>
                  </a:lnTo>
                  <a:lnTo>
                    <a:pt x="573" y="579"/>
                  </a:lnTo>
                  <a:lnTo>
                    <a:pt x="579" y="578"/>
                  </a:lnTo>
                  <a:lnTo>
                    <a:pt x="638" y="570"/>
                  </a:lnTo>
                  <a:lnTo>
                    <a:pt x="708" y="554"/>
                  </a:lnTo>
                  <a:lnTo>
                    <a:pt x="782" y="534"/>
                  </a:lnTo>
                  <a:lnTo>
                    <a:pt x="858" y="513"/>
                  </a:lnTo>
                  <a:lnTo>
                    <a:pt x="935" y="491"/>
                  </a:lnTo>
                  <a:lnTo>
                    <a:pt x="1004" y="469"/>
                  </a:lnTo>
                  <a:lnTo>
                    <a:pt x="1065" y="448"/>
                  </a:lnTo>
                  <a:lnTo>
                    <a:pt x="1114" y="433"/>
                  </a:lnTo>
                  <a:lnTo>
                    <a:pt x="1145" y="422"/>
                  </a:lnTo>
                  <a:lnTo>
                    <a:pt x="1157" y="417"/>
                  </a:lnTo>
                  <a:close/>
                </a:path>
              </a:pathLst>
            </a:custGeom>
            <a:solidFill>
              <a:srgbClr val="A7A7A7"/>
            </a:solidFill>
            <a:ln w="9525">
              <a:solidFill>
                <a:srgbClr val="777777"/>
              </a:solidFill>
              <a:round/>
              <a:headEnd/>
              <a:tailEnd/>
            </a:ln>
          </p:spPr>
          <p:txBody>
            <a:bodyPr/>
            <a:lstStyle/>
            <a:p>
              <a:endParaRPr lang="en-US"/>
            </a:p>
          </p:txBody>
        </p:sp>
        <p:sp>
          <p:nvSpPr>
            <p:cNvPr id="4821" name="Freeform 709"/>
            <p:cNvSpPr>
              <a:spLocks/>
            </p:cNvSpPr>
            <p:nvPr/>
          </p:nvSpPr>
          <p:spPr bwMode="auto">
            <a:xfrm>
              <a:off x="672" y="1728"/>
              <a:ext cx="4059" cy="443"/>
            </a:xfrm>
            <a:custGeom>
              <a:avLst/>
              <a:gdLst>
                <a:gd name="T0" fmla="*/ 1578 w 4059"/>
                <a:gd name="T1" fmla="*/ 318 h 887"/>
                <a:gd name="T2" fmla="*/ 3548 w 4059"/>
                <a:gd name="T3" fmla="*/ 4 h 887"/>
                <a:gd name="T4" fmla="*/ 3602 w 4059"/>
                <a:gd name="T5" fmla="*/ 0 h 887"/>
                <a:gd name="T6" fmla="*/ 3675 w 4059"/>
                <a:gd name="T7" fmla="*/ 5 h 887"/>
                <a:gd name="T8" fmla="*/ 3739 w 4059"/>
                <a:gd name="T9" fmla="*/ 29 h 887"/>
                <a:gd name="T10" fmla="*/ 3783 w 4059"/>
                <a:gd name="T11" fmla="*/ 58 h 887"/>
                <a:gd name="T12" fmla="*/ 3809 w 4059"/>
                <a:gd name="T13" fmla="*/ 80 h 887"/>
                <a:gd name="T14" fmla="*/ 3818 w 4059"/>
                <a:gd name="T15" fmla="*/ 89 h 887"/>
                <a:gd name="T16" fmla="*/ 3877 w 4059"/>
                <a:gd name="T17" fmla="*/ 193 h 887"/>
                <a:gd name="T18" fmla="*/ 3938 w 4059"/>
                <a:gd name="T19" fmla="*/ 218 h 887"/>
                <a:gd name="T20" fmla="*/ 4019 w 4059"/>
                <a:gd name="T21" fmla="*/ 279 h 887"/>
                <a:gd name="T22" fmla="*/ 4059 w 4059"/>
                <a:gd name="T23" fmla="*/ 371 h 887"/>
                <a:gd name="T24" fmla="*/ 4017 w 4059"/>
                <a:gd name="T25" fmla="*/ 424 h 887"/>
                <a:gd name="T26" fmla="*/ 3934 w 4059"/>
                <a:gd name="T27" fmla="*/ 453 h 887"/>
                <a:gd name="T28" fmla="*/ 3873 w 4059"/>
                <a:gd name="T29" fmla="*/ 464 h 887"/>
                <a:gd name="T30" fmla="*/ 3855 w 4059"/>
                <a:gd name="T31" fmla="*/ 465 h 887"/>
                <a:gd name="T32" fmla="*/ 3800 w 4059"/>
                <a:gd name="T33" fmla="*/ 473 h 887"/>
                <a:gd name="T34" fmla="*/ 3713 w 4059"/>
                <a:gd name="T35" fmla="*/ 489 h 887"/>
                <a:gd name="T36" fmla="*/ 3610 w 4059"/>
                <a:gd name="T37" fmla="*/ 517 h 887"/>
                <a:gd name="T38" fmla="*/ 3515 w 4059"/>
                <a:gd name="T39" fmla="*/ 541 h 887"/>
                <a:gd name="T40" fmla="*/ 3428 w 4059"/>
                <a:gd name="T41" fmla="*/ 563 h 887"/>
                <a:gd name="T42" fmla="*/ 3347 w 4059"/>
                <a:gd name="T43" fmla="*/ 586 h 887"/>
                <a:gd name="T44" fmla="*/ 1582 w 4059"/>
                <a:gd name="T45" fmla="*/ 877 h 887"/>
                <a:gd name="T46" fmla="*/ 1498 w 4059"/>
                <a:gd name="T47" fmla="*/ 882 h 887"/>
                <a:gd name="T48" fmla="*/ 1362 w 4059"/>
                <a:gd name="T49" fmla="*/ 887 h 887"/>
                <a:gd name="T50" fmla="*/ 1236 w 4059"/>
                <a:gd name="T51" fmla="*/ 885 h 887"/>
                <a:gd name="T52" fmla="*/ 1090 w 4059"/>
                <a:gd name="T53" fmla="*/ 873 h 887"/>
                <a:gd name="T54" fmla="*/ 914 w 4059"/>
                <a:gd name="T55" fmla="*/ 861 h 887"/>
                <a:gd name="T56" fmla="*/ 798 w 4059"/>
                <a:gd name="T57" fmla="*/ 855 h 887"/>
                <a:gd name="T58" fmla="*/ 694 w 4059"/>
                <a:gd name="T59" fmla="*/ 849 h 887"/>
                <a:gd name="T60" fmla="*/ 587 w 4059"/>
                <a:gd name="T61" fmla="*/ 845 h 887"/>
                <a:gd name="T62" fmla="*/ 505 w 4059"/>
                <a:gd name="T63" fmla="*/ 844 h 887"/>
                <a:gd name="T64" fmla="*/ 436 w 4059"/>
                <a:gd name="T65" fmla="*/ 837 h 887"/>
                <a:gd name="T66" fmla="*/ 388 w 4059"/>
                <a:gd name="T67" fmla="*/ 834 h 887"/>
                <a:gd name="T68" fmla="*/ 344 w 4059"/>
                <a:gd name="T69" fmla="*/ 833 h 887"/>
                <a:gd name="T70" fmla="*/ 271 w 4059"/>
                <a:gd name="T71" fmla="*/ 821 h 887"/>
                <a:gd name="T72" fmla="*/ 162 w 4059"/>
                <a:gd name="T73" fmla="*/ 797 h 887"/>
                <a:gd name="T74" fmla="*/ 66 w 4059"/>
                <a:gd name="T75" fmla="*/ 767 h 887"/>
                <a:gd name="T76" fmla="*/ 10 w 4059"/>
                <a:gd name="T77" fmla="*/ 746 h 887"/>
                <a:gd name="T78" fmla="*/ 7 w 4059"/>
                <a:gd name="T79" fmla="*/ 738 h 887"/>
                <a:gd name="T80" fmla="*/ 6 w 4059"/>
                <a:gd name="T81" fmla="*/ 704 h 887"/>
                <a:gd name="T82" fmla="*/ 2 w 4059"/>
                <a:gd name="T83" fmla="*/ 667 h 887"/>
                <a:gd name="T84" fmla="*/ 343 w 4059"/>
                <a:gd name="T85" fmla="*/ 590 h 887"/>
                <a:gd name="T86" fmla="*/ 348 w 4059"/>
                <a:gd name="T87" fmla="*/ 602 h 887"/>
                <a:gd name="T88" fmla="*/ 377 w 4059"/>
                <a:gd name="T89" fmla="*/ 602 h 887"/>
                <a:gd name="T90" fmla="*/ 467 w 4059"/>
                <a:gd name="T91" fmla="*/ 592 h 887"/>
                <a:gd name="T92" fmla="*/ 556 w 4059"/>
                <a:gd name="T93" fmla="*/ 582 h 887"/>
                <a:gd name="T94" fmla="*/ 638 w 4059"/>
                <a:gd name="T95" fmla="*/ 570 h 887"/>
                <a:gd name="T96" fmla="*/ 858 w 4059"/>
                <a:gd name="T97" fmla="*/ 513 h 887"/>
                <a:gd name="T98" fmla="*/ 1065 w 4059"/>
                <a:gd name="T99" fmla="*/ 448 h 887"/>
                <a:gd name="T100" fmla="*/ 1157 w 4059"/>
                <a:gd name="T101" fmla="*/ 417 h 88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59"/>
                <a:gd name="T154" fmla="*/ 0 h 887"/>
                <a:gd name="T155" fmla="*/ 4059 w 4059"/>
                <a:gd name="T156" fmla="*/ 887 h 88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59" h="887">
                  <a:moveTo>
                    <a:pt x="1157" y="417"/>
                  </a:moveTo>
                  <a:lnTo>
                    <a:pt x="1632" y="329"/>
                  </a:lnTo>
                  <a:lnTo>
                    <a:pt x="1578" y="318"/>
                  </a:lnTo>
                  <a:lnTo>
                    <a:pt x="3535" y="7"/>
                  </a:lnTo>
                  <a:lnTo>
                    <a:pt x="3539" y="5"/>
                  </a:lnTo>
                  <a:lnTo>
                    <a:pt x="3548" y="4"/>
                  </a:lnTo>
                  <a:lnTo>
                    <a:pt x="3563" y="4"/>
                  </a:lnTo>
                  <a:lnTo>
                    <a:pt x="3580" y="2"/>
                  </a:lnTo>
                  <a:lnTo>
                    <a:pt x="3602" y="0"/>
                  </a:lnTo>
                  <a:lnTo>
                    <a:pt x="3626" y="0"/>
                  </a:lnTo>
                  <a:lnTo>
                    <a:pt x="3650" y="2"/>
                  </a:lnTo>
                  <a:lnTo>
                    <a:pt x="3675" y="5"/>
                  </a:lnTo>
                  <a:lnTo>
                    <a:pt x="3698" y="10"/>
                  </a:lnTo>
                  <a:lnTo>
                    <a:pt x="3720" y="18"/>
                  </a:lnTo>
                  <a:lnTo>
                    <a:pt x="3739" y="29"/>
                  </a:lnTo>
                  <a:lnTo>
                    <a:pt x="3756" y="39"/>
                  </a:lnTo>
                  <a:lnTo>
                    <a:pt x="3770" y="48"/>
                  </a:lnTo>
                  <a:lnTo>
                    <a:pt x="3783" y="58"/>
                  </a:lnTo>
                  <a:lnTo>
                    <a:pt x="3793" y="66"/>
                  </a:lnTo>
                  <a:lnTo>
                    <a:pt x="3802" y="74"/>
                  </a:lnTo>
                  <a:lnTo>
                    <a:pt x="3809" y="80"/>
                  </a:lnTo>
                  <a:lnTo>
                    <a:pt x="3814" y="85"/>
                  </a:lnTo>
                  <a:lnTo>
                    <a:pt x="3817" y="87"/>
                  </a:lnTo>
                  <a:lnTo>
                    <a:pt x="3818" y="89"/>
                  </a:lnTo>
                  <a:lnTo>
                    <a:pt x="3833" y="119"/>
                  </a:lnTo>
                  <a:lnTo>
                    <a:pt x="3871" y="191"/>
                  </a:lnTo>
                  <a:lnTo>
                    <a:pt x="3877" y="193"/>
                  </a:lnTo>
                  <a:lnTo>
                    <a:pt x="3891" y="198"/>
                  </a:lnTo>
                  <a:lnTo>
                    <a:pt x="3912" y="207"/>
                  </a:lnTo>
                  <a:lnTo>
                    <a:pt x="3938" y="218"/>
                  </a:lnTo>
                  <a:lnTo>
                    <a:pt x="3965" y="236"/>
                  </a:lnTo>
                  <a:lnTo>
                    <a:pt x="3993" y="255"/>
                  </a:lnTo>
                  <a:lnTo>
                    <a:pt x="4019" y="279"/>
                  </a:lnTo>
                  <a:lnTo>
                    <a:pt x="4041" y="305"/>
                  </a:lnTo>
                  <a:lnTo>
                    <a:pt x="4054" y="335"/>
                  </a:lnTo>
                  <a:lnTo>
                    <a:pt x="4059" y="371"/>
                  </a:lnTo>
                  <a:lnTo>
                    <a:pt x="4053" y="390"/>
                  </a:lnTo>
                  <a:lnTo>
                    <a:pt x="4038" y="409"/>
                  </a:lnTo>
                  <a:lnTo>
                    <a:pt x="4017" y="424"/>
                  </a:lnTo>
                  <a:lnTo>
                    <a:pt x="3992" y="435"/>
                  </a:lnTo>
                  <a:lnTo>
                    <a:pt x="3962" y="444"/>
                  </a:lnTo>
                  <a:lnTo>
                    <a:pt x="3934" y="453"/>
                  </a:lnTo>
                  <a:lnTo>
                    <a:pt x="3908" y="457"/>
                  </a:lnTo>
                  <a:lnTo>
                    <a:pt x="3887" y="461"/>
                  </a:lnTo>
                  <a:lnTo>
                    <a:pt x="3873" y="464"/>
                  </a:lnTo>
                  <a:lnTo>
                    <a:pt x="3867" y="464"/>
                  </a:lnTo>
                  <a:lnTo>
                    <a:pt x="3864" y="464"/>
                  </a:lnTo>
                  <a:lnTo>
                    <a:pt x="3855" y="465"/>
                  </a:lnTo>
                  <a:lnTo>
                    <a:pt x="3841" y="467"/>
                  </a:lnTo>
                  <a:lnTo>
                    <a:pt x="3823" y="469"/>
                  </a:lnTo>
                  <a:lnTo>
                    <a:pt x="3800" y="473"/>
                  </a:lnTo>
                  <a:lnTo>
                    <a:pt x="3774" y="477"/>
                  </a:lnTo>
                  <a:lnTo>
                    <a:pt x="3744" y="481"/>
                  </a:lnTo>
                  <a:lnTo>
                    <a:pt x="3713" y="489"/>
                  </a:lnTo>
                  <a:lnTo>
                    <a:pt x="3680" y="497"/>
                  </a:lnTo>
                  <a:lnTo>
                    <a:pt x="3645" y="505"/>
                  </a:lnTo>
                  <a:lnTo>
                    <a:pt x="3610" y="517"/>
                  </a:lnTo>
                  <a:lnTo>
                    <a:pt x="3577" y="525"/>
                  </a:lnTo>
                  <a:lnTo>
                    <a:pt x="3545" y="533"/>
                  </a:lnTo>
                  <a:lnTo>
                    <a:pt x="3515" y="541"/>
                  </a:lnTo>
                  <a:lnTo>
                    <a:pt x="3486" y="549"/>
                  </a:lnTo>
                  <a:lnTo>
                    <a:pt x="3457" y="557"/>
                  </a:lnTo>
                  <a:lnTo>
                    <a:pt x="3428" y="563"/>
                  </a:lnTo>
                  <a:lnTo>
                    <a:pt x="3401" y="570"/>
                  </a:lnTo>
                  <a:lnTo>
                    <a:pt x="3374" y="578"/>
                  </a:lnTo>
                  <a:lnTo>
                    <a:pt x="3347" y="586"/>
                  </a:lnTo>
                  <a:lnTo>
                    <a:pt x="2010" y="802"/>
                  </a:lnTo>
                  <a:lnTo>
                    <a:pt x="1589" y="876"/>
                  </a:lnTo>
                  <a:lnTo>
                    <a:pt x="1582" y="877"/>
                  </a:lnTo>
                  <a:lnTo>
                    <a:pt x="1563" y="879"/>
                  </a:lnTo>
                  <a:lnTo>
                    <a:pt x="1534" y="879"/>
                  </a:lnTo>
                  <a:lnTo>
                    <a:pt x="1498" y="882"/>
                  </a:lnTo>
                  <a:lnTo>
                    <a:pt x="1455" y="885"/>
                  </a:lnTo>
                  <a:lnTo>
                    <a:pt x="1409" y="885"/>
                  </a:lnTo>
                  <a:lnTo>
                    <a:pt x="1362" y="887"/>
                  </a:lnTo>
                  <a:lnTo>
                    <a:pt x="1316" y="887"/>
                  </a:lnTo>
                  <a:lnTo>
                    <a:pt x="1274" y="887"/>
                  </a:lnTo>
                  <a:lnTo>
                    <a:pt x="1236" y="885"/>
                  </a:lnTo>
                  <a:lnTo>
                    <a:pt x="1196" y="881"/>
                  </a:lnTo>
                  <a:lnTo>
                    <a:pt x="1146" y="877"/>
                  </a:lnTo>
                  <a:lnTo>
                    <a:pt x="1090" y="873"/>
                  </a:lnTo>
                  <a:lnTo>
                    <a:pt x="1030" y="869"/>
                  </a:lnTo>
                  <a:lnTo>
                    <a:pt x="970" y="866"/>
                  </a:lnTo>
                  <a:lnTo>
                    <a:pt x="914" y="861"/>
                  </a:lnTo>
                  <a:lnTo>
                    <a:pt x="863" y="860"/>
                  </a:lnTo>
                  <a:lnTo>
                    <a:pt x="824" y="858"/>
                  </a:lnTo>
                  <a:lnTo>
                    <a:pt x="798" y="855"/>
                  </a:lnTo>
                  <a:lnTo>
                    <a:pt x="788" y="855"/>
                  </a:lnTo>
                  <a:lnTo>
                    <a:pt x="739" y="852"/>
                  </a:lnTo>
                  <a:lnTo>
                    <a:pt x="694" y="849"/>
                  </a:lnTo>
                  <a:lnTo>
                    <a:pt x="654" y="847"/>
                  </a:lnTo>
                  <a:lnTo>
                    <a:pt x="619" y="847"/>
                  </a:lnTo>
                  <a:lnTo>
                    <a:pt x="587" y="845"/>
                  </a:lnTo>
                  <a:lnTo>
                    <a:pt x="558" y="845"/>
                  </a:lnTo>
                  <a:lnTo>
                    <a:pt x="532" y="844"/>
                  </a:lnTo>
                  <a:lnTo>
                    <a:pt x="505" y="844"/>
                  </a:lnTo>
                  <a:lnTo>
                    <a:pt x="482" y="841"/>
                  </a:lnTo>
                  <a:lnTo>
                    <a:pt x="459" y="839"/>
                  </a:lnTo>
                  <a:lnTo>
                    <a:pt x="436" y="837"/>
                  </a:lnTo>
                  <a:lnTo>
                    <a:pt x="418" y="834"/>
                  </a:lnTo>
                  <a:lnTo>
                    <a:pt x="403" y="834"/>
                  </a:lnTo>
                  <a:lnTo>
                    <a:pt x="388" y="834"/>
                  </a:lnTo>
                  <a:lnTo>
                    <a:pt x="375" y="834"/>
                  </a:lnTo>
                  <a:lnTo>
                    <a:pt x="360" y="834"/>
                  </a:lnTo>
                  <a:lnTo>
                    <a:pt x="344" y="833"/>
                  </a:lnTo>
                  <a:lnTo>
                    <a:pt x="324" y="829"/>
                  </a:lnTo>
                  <a:lnTo>
                    <a:pt x="300" y="828"/>
                  </a:lnTo>
                  <a:lnTo>
                    <a:pt x="271" y="821"/>
                  </a:lnTo>
                  <a:lnTo>
                    <a:pt x="235" y="815"/>
                  </a:lnTo>
                  <a:lnTo>
                    <a:pt x="199" y="807"/>
                  </a:lnTo>
                  <a:lnTo>
                    <a:pt x="162" y="797"/>
                  </a:lnTo>
                  <a:lnTo>
                    <a:pt x="126" y="788"/>
                  </a:lnTo>
                  <a:lnTo>
                    <a:pt x="94" y="776"/>
                  </a:lnTo>
                  <a:lnTo>
                    <a:pt x="66" y="767"/>
                  </a:lnTo>
                  <a:lnTo>
                    <a:pt x="41" y="757"/>
                  </a:lnTo>
                  <a:lnTo>
                    <a:pt x="22" y="751"/>
                  </a:lnTo>
                  <a:lnTo>
                    <a:pt x="10" y="746"/>
                  </a:lnTo>
                  <a:lnTo>
                    <a:pt x="6" y="744"/>
                  </a:lnTo>
                  <a:lnTo>
                    <a:pt x="7" y="743"/>
                  </a:lnTo>
                  <a:lnTo>
                    <a:pt x="7" y="738"/>
                  </a:lnTo>
                  <a:lnTo>
                    <a:pt x="8" y="730"/>
                  </a:lnTo>
                  <a:lnTo>
                    <a:pt x="7" y="719"/>
                  </a:lnTo>
                  <a:lnTo>
                    <a:pt x="6" y="704"/>
                  </a:lnTo>
                  <a:lnTo>
                    <a:pt x="5" y="688"/>
                  </a:lnTo>
                  <a:lnTo>
                    <a:pt x="3" y="675"/>
                  </a:lnTo>
                  <a:lnTo>
                    <a:pt x="2" y="667"/>
                  </a:lnTo>
                  <a:lnTo>
                    <a:pt x="0" y="659"/>
                  </a:lnTo>
                  <a:lnTo>
                    <a:pt x="0" y="656"/>
                  </a:lnTo>
                  <a:lnTo>
                    <a:pt x="343" y="590"/>
                  </a:lnTo>
                  <a:lnTo>
                    <a:pt x="344" y="595"/>
                  </a:lnTo>
                  <a:lnTo>
                    <a:pt x="345" y="597"/>
                  </a:lnTo>
                  <a:lnTo>
                    <a:pt x="348" y="602"/>
                  </a:lnTo>
                  <a:lnTo>
                    <a:pt x="351" y="603"/>
                  </a:lnTo>
                  <a:lnTo>
                    <a:pt x="359" y="603"/>
                  </a:lnTo>
                  <a:lnTo>
                    <a:pt x="377" y="602"/>
                  </a:lnTo>
                  <a:lnTo>
                    <a:pt x="403" y="600"/>
                  </a:lnTo>
                  <a:lnTo>
                    <a:pt x="433" y="595"/>
                  </a:lnTo>
                  <a:lnTo>
                    <a:pt x="467" y="592"/>
                  </a:lnTo>
                  <a:lnTo>
                    <a:pt x="500" y="589"/>
                  </a:lnTo>
                  <a:lnTo>
                    <a:pt x="531" y="584"/>
                  </a:lnTo>
                  <a:lnTo>
                    <a:pt x="556" y="582"/>
                  </a:lnTo>
                  <a:lnTo>
                    <a:pt x="573" y="579"/>
                  </a:lnTo>
                  <a:lnTo>
                    <a:pt x="579" y="578"/>
                  </a:lnTo>
                  <a:lnTo>
                    <a:pt x="638" y="570"/>
                  </a:lnTo>
                  <a:lnTo>
                    <a:pt x="708" y="554"/>
                  </a:lnTo>
                  <a:lnTo>
                    <a:pt x="782" y="534"/>
                  </a:lnTo>
                  <a:lnTo>
                    <a:pt x="858" y="513"/>
                  </a:lnTo>
                  <a:lnTo>
                    <a:pt x="935" y="491"/>
                  </a:lnTo>
                  <a:lnTo>
                    <a:pt x="1004" y="469"/>
                  </a:lnTo>
                  <a:lnTo>
                    <a:pt x="1065" y="448"/>
                  </a:lnTo>
                  <a:lnTo>
                    <a:pt x="1114" y="433"/>
                  </a:lnTo>
                  <a:lnTo>
                    <a:pt x="1145" y="422"/>
                  </a:lnTo>
                  <a:lnTo>
                    <a:pt x="1157" y="417"/>
                  </a:lnTo>
                  <a:close/>
                </a:path>
              </a:pathLst>
            </a:custGeom>
            <a:solidFill>
              <a:srgbClr val="AAAAAA"/>
            </a:solidFill>
            <a:ln w="9525">
              <a:solidFill>
                <a:srgbClr val="777777"/>
              </a:solidFill>
              <a:round/>
              <a:headEnd/>
              <a:tailEnd/>
            </a:ln>
          </p:spPr>
          <p:txBody>
            <a:bodyPr/>
            <a:lstStyle/>
            <a:p>
              <a:endParaRPr lang="en-US"/>
            </a:p>
          </p:txBody>
        </p:sp>
        <p:sp>
          <p:nvSpPr>
            <p:cNvPr id="4822" name="Freeform 710"/>
            <p:cNvSpPr>
              <a:spLocks/>
            </p:cNvSpPr>
            <p:nvPr/>
          </p:nvSpPr>
          <p:spPr bwMode="auto">
            <a:xfrm>
              <a:off x="672" y="1728"/>
              <a:ext cx="4059" cy="438"/>
            </a:xfrm>
            <a:custGeom>
              <a:avLst/>
              <a:gdLst>
                <a:gd name="T0" fmla="*/ 1578 w 4059"/>
                <a:gd name="T1" fmla="*/ 318 h 877"/>
                <a:gd name="T2" fmla="*/ 3548 w 4059"/>
                <a:gd name="T3" fmla="*/ 4 h 877"/>
                <a:gd name="T4" fmla="*/ 3602 w 4059"/>
                <a:gd name="T5" fmla="*/ 0 h 877"/>
                <a:gd name="T6" fmla="*/ 3675 w 4059"/>
                <a:gd name="T7" fmla="*/ 5 h 877"/>
                <a:gd name="T8" fmla="*/ 3739 w 4059"/>
                <a:gd name="T9" fmla="*/ 29 h 877"/>
                <a:gd name="T10" fmla="*/ 3783 w 4059"/>
                <a:gd name="T11" fmla="*/ 58 h 877"/>
                <a:gd name="T12" fmla="*/ 3809 w 4059"/>
                <a:gd name="T13" fmla="*/ 80 h 877"/>
                <a:gd name="T14" fmla="*/ 3818 w 4059"/>
                <a:gd name="T15" fmla="*/ 89 h 877"/>
                <a:gd name="T16" fmla="*/ 3877 w 4059"/>
                <a:gd name="T17" fmla="*/ 193 h 877"/>
                <a:gd name="T18" fmla="*/ 3937 w 4059"/>
                <a:gd name="T19" fmla="*/ 218 h 877"/>
                <a:gd name="T20" fmla="*/ 4019 w 4059"/>
                <a:gd name="T21" fmla="*/ 279 h 877"/>
                <a:gd name="T22" fmla="*/ 4059 w 4059"/>
                <a:gd name="T23" fmla="*/ 371 h 877"/>
                <a:gd name="T24" fmla="*/ 4017 w 4059"/>
                <a:gd name="T25" fmla="*/ 420 h 877"/>
                <a:gd name="T26" fmla="*/ 3933 w 4059"/>
                <a:gd name="T27" fmla="*/ 448 h 877"/>
                <a:gd name="T28" fmla="*/ 3871 w 4059"/>
                <a:gd name="T29" fmla="*/ 456 h 877"/>
                <a:gd name="T30" fmla="*/ 3854 w 4059"/>
                <a:gd name="T31" fmla="*/ 457 h 877"/>
                <a:gd name="T32" fmla="*/ 3799 w 4059"/>
                <a:gd name="T33" fmla="*/ 464 h 877"/>
                <a:gd name="T34" fmla="*/ 3713 w 4059"/>
                <a:gd name="T35" fmla="*/ 478 h 877"/>
                <a:gd name="T36" fmla="*/ 3610 w 4059"/>
                <a:gd name="T37" fmla="*/ 505 h 877"/>
                <a:gd name="T38" fmla="*/ 3515 w 4059"/>
                <a:gd name="T39" fmla="*/ 529 h 877"/>
                <a:gd name="T40" fmla="*/ 3427 w 4059"/>
                <a:gd name="T41" fmla="*/ 550 h 877"/>
                <a:gd name="T42" fmla="*/ 3346 w 4059"/>
                <a:gd name="T43" fmla="*/ 574 h 877"/>
                <a:gd name="T44" fmla="*/ 1582 w 4059"/>
                <a:gd name="T45" fmla="*/ 866 h 877"/>
                <a:gd name="T46" fmla="*/ 1497 w 4059"/>
                <a:gd name="T47" fmla="*/ 871 h 877"/>
                <a:gd name="T48" fmla="*/ 1362 w 4059"/>
                <a:gd name="T49" fmla="*/ 877 h 877"/>
                <a:gd name="T50" fmla="*/ 1235 w 4059"/>
                <a:gd name="T51" fmla="*/ 873 h 877"/>
                <a:gd name="T52" fmla="*/ 1090 w 4059"/>
                <a:gd name="T53" fmla="*/ 863 h 877"/>
                <a:gd name="T54" fmla="*/ 915 w 4059"/>
                <a:gd name="T55" fmla="*/ 853 h 877"/>
                <a:gd name="T56" fmla="*/ 799 w 4059"/>
                <a:gd name="T57" fmla="*/ 847 h 877"/>
                <a:gd name="T58" fmla="*/ 695 w 4059"/>
                <a:gd name="T59" fmla="*/ 842 h 877"/>
                <a:gd name="T60" fmla="*/ 588 w 4059"/>
                <a:gd name="T61" fmla="*/ 839 h 877"/>
                <a:gd name="T62" fmla="*/ 506 w 4059"/>
                <a:gd name="T63" fmla="*/ 837 h 877"/>
                <a:gd name="T64" fmla="*/ 436 w 4059"/>
                <a:gd name="T65" fmla="*/ 831 h 877"/>
                <a:gd name="T66" fmla="*/ 388 w 4059"/>
                <a:gd name="T67" fmla="*/ 829 h 877"/>
                <a:gd name="T68" fmla="*/ 344 w 4059"/>
                <a:gd name="T69" fmla="*/ 828 h 877"/>
                <a:gd name="T70" fmla="*/ 271 w 4059"/>
                <a:gd name="T71" fmla="*/ 818 h 877"/>
                <a:gd name="T72" fmla="*/ 161 w 4059"/>
                <a:gd name="T73" fmla="*/ 794 h 877"/>
                <a:gd name="T74" fmla="*/ 65 w 4059"/>
                <a:gd name="T75" fmla="*/ 764 h 877"/>
                <a:gd name="T76" fmla="*/ 10 w 4059"/>
                <a:gd name="T77" fmla="*/ 744 h 877"/>
                <a:gd name="T78" fmla="*/ 7 w 4059"/>
                <a:gd name="T79" fmla="*/ 738 h 877"/>
                <a:gd name="T80" fmla="*/ 6 w 4059"/>
                <a:gd name="T81" fmla="*/ 704 h 877"/>
                <a:gd name="T82" fmla="*/ 2 w 4059"/>
                <a:gd name="T83" fmla="*/ 667 h 877"/>
                <a:gd name="T84" fmla="*/ 343 w 4059"/>
                <a:gd name="T85" fmla="*/ 590 h 877"/>
                <a:gd name="T86" fmla="*/ 348 w 4059"/>
                <a:gd name="T87" fmla="*/ 602 h 877"/>
                <a:gd name="T88" fmla="*/ 377 w 4059"/>
                <a:gd name="T89" fmla="*/ 602 h 877"/>
                <a:gd name="T90" fmla="*/ 467 w 4059"/>
                <a:gd name="T91" fmla="*/ 592 h 877"/>
                <a:gd name="T92" fmla="*/ 556 w 4059"/>
                <a:gd name="T93" fmla="*/ 582 h 877"/>
                <a:gd name="T94" fmla="*/ 638 w 4059"/>
                <a:gd name="T95" fmla="*/ 570 h 877"/>
                <a:gd name="T96" fmla="*/ 858 w 4059"/>
                <a:gd name="T97" fmla="*/ 513 h 877"/>
                <a:gd name="T98" fmla="*/ 1065 w 4059"/>
                <a:gd name="T99" fmla="*/ 448 h 877"/>
                <a:gd name="T100" fmla="*/ 1157 w 4059"/>
                <a:gd name="T101" fmla="*/ 417 h 87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59"/>
                <a:gd name="T154" fmla="*/ 0 h 877"/>
                <a:gd name="T155" fmla="*/ 4059 w 4059"/>
                <a:gd name="T156" fmla="*/ 877 h 87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59" h="877">
                  <a:moveTo>
                    <a:pt x="1157" y="417"/>
                  </a:moveTo>
                  <a:lnTo>
                    <a:pt x="1632" y="329"/>
                  </a:lnTo>
                  <a:lnTo>
                    <a:pt x="1578" y="318"/>
                  </a:lnTo>
                  <a:lnTo>
                    <a:pt x="3535" y="7"/>
                  </a:lnTo>
                  <a:lnTo>
                    <a:pt x="3539" y="5"/>
                  </a:lnTo>
                  <a:lnTo>
                    <a:pt x="3548" y="4"/>
                  </a:lnTo>
                  <a:lnTo>
                    <a:pt x="3563" y="4"/>
                  </a:lnTo>
                  <a:lnTo>
                    <a:pt x="3580" y="2"/>
                  </a:lnTo>
                  <a:lnTo>
                    <a:pt x="3602" y="0"/>
                  </a:lnTo>
                  <a:lnTo>
                    <a:pt x="3626" y="0"/>
                  </a:lnTo>
                  <a:lnTo>
                    <a:pt x="3650" y="2"/>
                  </a:lnTo>
                  <a:lnTo>
                    <a:pt x="3675" y="5"/>
                  </a:lnTo>
                  <a:lnTo>
                    <a:pt x="3698" y="10"/>
                  </a:lnTo>
                  <a:lnTo>
                    <a:pt x="3720" y="18"/>
                  </a:lnTo>
                  <a:lnTo>
                    <a:pt x="3739" y="29"/>
                  </a:lnTo>
                  <a:lnTo>
                    <a:pt x="3756" y="39"/>
                  </a:lnTo>
                  <a:lnTo>
                    <a:pt x="3770" y="48"/>
                  </a:lnTo>
                  <a:lnTo>
                    <a:pt x="3783" y="58"/>
                  </a:lnTo>
                  <a:lnTo>
                    <a:pt x="3793" y="66"/>
                  </a:lnTo>
                  <a:lnTo>
                    <a:pt x="3802" y="74"/>
                  </a:lnTo>
                  <a:lnTo>
                    <a:pt x="3809" y="80"/>
                  </a:lnTo>
                  <a:lnTo>
                    <a:pt x="3814" y="85"/>
                  </a:lnTo>
                  <a:lnTo>
                    <a:pt x="3817" y="87"/>
                  </a:lnTo>
                  <a:lnTo>
                    <a:pt x="3818" y="89"/>
                  </a:lnTo>
                  <a:lnTo>
                    <a:pt x="3833" y="119"/>
                  </a:lnTo>
                  <a:lnTo>
                    <a:pt x="3871" y="191"/>
                  </a:lnTo>
                  <a:lnTo>
                    <a:pt x="3877" y="193"/>
                  </a:lnTo>
                  <a:lnTo>
                    <a:pt x="3891" y="198"/>
                  </a:lnTo>
                  <a:lnTo>
                    <a:pt x="3912" y="207"/>
                  </a:lnTo>
                  <a:lnTo>
                    <a:pt x="3937" y="218"/>
                  </a:lnTo>
                  <a:lnTo>
                    <a:pt x="3965" y="236"/>
                  </a:lnTo>
                  <a:lnTo>
                    <a:pt x="3993" y="255"/>
                  </a:lnTo>
                  <a:lnTo>
                    <a:pt x="4019" y="279"/>
                  </a:lnTo>
                  <a:lnTo>
                    <a:pt x="4041" y="307"/>
                  </a:lnTo>
                  <a:lnTo>
                    <a:pt x="4054" y="335"/>
                  </a:lnTo>
                  <a:lnTo>
                    <a:pt x="4059" y="371"/>
                  </a:lnTo>
                  <a:lnTo>
                    <a:pt x="4053" y="390"/>
                  </a:lnTo>
                  <a:lnTo>
                    <a:pt x="4038" y="408"/>
                  </a:lnTo>
                  <a:lnTo>
                    <a:pt x="4017" y="420"/>
                  </a:lnTo>
                  <a:lnTo>
                    <a:pt x="3991" y="432"/>
                  </a:lnTo>
                  <a:lnTo>
                    <a:pt x="3962" y="441"/>
                  </a:lnTo>
                  <a:lnTo>
                    <a:pt x="3933" y="448"/>
                  </a:lnTo>
                  <a:lnTo>
                    <a:pt x="3907" y="451"/>
                  </a:lnTo>
                  <a:lnTo>
                    <a:pt x="3886" y="454"/>
                  </a:lnTo>
                  <a:lnTo>
                    <a:pt x="3871" y="456"/>
                  </a:lnTo>
                  <a:lnTo>
                    <a:pt x="3866" y="456"/>
                  </a:lnTo>
                  <a:lnTo>
                    <a:pt x="3863" y="456"/>
                  </a:lnTo>
                  <a:lnTo>
                    <a:pt x="3854" y="457"/>
                  </a:lnTo>
                  <a:lnTo>
                    <a:pt x="3841" y="459"/>
                  </a:lnTo>
                  <a:lnTo>
                    <a:pt x="3822" y="461"/>
                  </a:lnTo>
                  <a:lnTo>
                    <a:pt x="3799" y="464"/>
                  </a:lnTo>
                  <a:lnTo>
                    <a:pt x="3773" y="467"/>
                  </a:lnTo>
                  <a:lnTo>
                    <a:pt x="3744" y="472"/>
                  </a:lnTo>
                  <a:lnTo>
                    <a:pt x="3713" y="478"/>
                  </a:lnTo>
                  <a:lnTo>
                    <a:pt x="3680" y="486"/>
                  </a:lnTo>
                  <a:lnTo>
                    <a:pt x="3645" y="496"/>
                  </a:lnTo>
                  <a:lnTo>
                    <a:pt x="3610" y="505"/>
                  </a:lnTo>
                  <a:lnTo>
                    <a:pt x="3577" y="513"/>
                  </a:lnTo>
                  <a:lnTo>
                    <a:pt x="3545" y="521"/>
                  </a:lnTo>
                  <a:lnTo>
                    <a:pt x="3515" y="529"/>
                  </a:lnTo>
                  <a:lnTo>
                    <a:pt x="3485" y="538"/>
                  </a:lnTo>
                  <a:lnTo>
                    <a:pt x="3456" y="544"/>
                  </a:lnTo>
                  <a:lnTo>
                    <a:pt x="3427" y="550"/>
                  </a:lnTo>
                  <a:lnTo>
                    <a:pt x="3400" y="558"/>
                  </a:lnTo>
                  <a:lnTo>
                    <a:pt x="3374" y="566"/>
                  </a:lnTo>
                  <a:lnTo>
                    <a:pt x="3346" y="574"/>
                  </a:lnTo>
                  <a:lnTo>
                    <a:pt x="2009" y="791"/>
                  </a:lnTo>
                  <a:lnTo>
                    <a:pt x="1589" y="865"/>
                  </a:lnTo>
                  <a:lnTo>
                    <a:pt x="1582" y="866"/>
                  </a:lnTo>
                  <a:lnTo>
                    <a:pt x="1563" y="866"/>
                  </a:lnTo>
                  <a:lnTo>
                    <a:pt x="1534" y="868"/>
                  </a:lnTo>
                  <a:lnTo>
                    <a:pt x="1497" y="871"/>
                  </a:lnTo>
                  <a:lnTo>
                    <a:pt x="1455" y="873"/>
                  </a:lnTo>
                  <a:lnTo>
                    <a:pt x="1408" y="876"/>
                  </a:lnTo>
                  <a:lnTo>
                    <a:pt x="1362" y="877"/>
                  </a:lnTo>
                  <a:lnTo>
                    <a:pt x="1316" y="877"/>
                  </a:lnTo>
                  <a:lnTo>
                    <a:pt x="1274" y="876"/>
                  </a:lnTo>
                  <a:lnTo>
                    <a:pt x="1235" y="873"/>
                  </a:lnTo>
                  <a:lnTo>
                    <a:pt x="1196" y="871"/>
                  </a:lnTo>
                  <a:lnTo>
                    <a:pt x="1146" y="866"/>
                  </a:lnTo>
                  <a:lnTo>
                    <a:pt x="1090" y="863"/>
                  </a:lnTo>
                  <a:lnTo>
                    <a:pt x="1030" y="860"/>
                  </a:lnTo>
                  <a:lnTo>
                    <a:pt x="970" y="857"/>
                  </a:lnTo>
                  <a:lnTo>
                    <a:pt x="915" y="853"/>
                  </a:lnTo>
                  <a:lnTo>
                    <a:pt x="864" y="852"/>
                  </a:lnTo>
                  <a:lnTo>
                    <a:pt x="825" y="849"/>
                  </a:lnTo>
                  <a:lnTo>
                    <a:pt x="799" y="847"/>
                  </a:lnTo>
                  <a:lnTo>
                    <a:pt x="790" y="847"/>
                  </a:lnTo>
                  <a:lnTo>
                    <a:pt x="741" y="844"/>
                  </a:lnTo>
                  <a:lnTo>
                    <a:pt x="695" y="842"/>
                  </a:lnTo>
                  <a:lnTo>
                    <a:pt x="656" y="841"/>
                  </a:lnTo>
                  <a:lnTo>
                    <a:pt x="620" y="841"/>
                  </a:lnTo>
                  <a:lnTo>
                    <a:pt x="588" y="839"/>
                  </a:lnTo>
                  <a:lnTo>
                    <a:pt x="559" y="839"/>
                  </a:lnTo>
                  <a:lnTo>
                    <a:pt x="532" y="839"/>
                  </a:lnTo>
                  <a:lnTo>
                    <a:pt x="506" y="837"/>
                  </a:lnTo>
                  <a:lnTo>
                    <a:pt x="482" y="836"/>
                  </a:lnTo>
                  <a:lnTo>
                    <a:pt x="459" y="834"/>
                  </a:lnTo>
                  <a:lnTo>
                    <a:pt x="436" y="831"/>
                  </a:lnTo>
                  <a:lnTo>
                    <a:pt x="418" y="829"/>
                  </a:lnTo>
                  <a:lnTo>
                    <a:pt x="402" y="829"/>
                  </a:lnTo>
                  <a:lnTo>
                    <a:pt x="388" y="829"/>
                  </a:lnTo>
                  <a:lnTo>
                    <a:pt x="375" y="828"/>
                  </a:lnTo>
                  <a:lnTo>
                    <a:pt x="360" y="828"/>
                  </a:lnTo>
                  <a:lnTo>
                    <a:pt x="344" y="828"/>
                  </a:lnTo>
                  <a:lnTo>
                    <a:pt x="323" y="826"/>
                  </a:lnTo>
                  <a:lnTo>
                    <a:pt x="299" y="821"/>
                  </a:lnTo>
                  <a:lnTo>
                    <a:pt x="271" y="818"/>
                  </a:lnTo>
                  <a:lnTo>
                    <a:pt x="234" y="812"/>
                  </a:lnTo>
                  <a:lnTo>
                    <a:pt x="197" y="804"/>
                  </a:lnTo>
                  <a:lnTo>
                    <a:pt x="161" y="794"/>
                  </a:lnTo>
                  <a:lnTo>
                    <a:pt x="126" y="784"/>
                  </a:lnTo>
                  <a:lnTo>
                    <a:pt x="93" y="775"/>
                  </a:lnTo>
                  <a:lnTo>
                    <a:pt x="65" y="764"/>
                  </a:lnTo>
                  <a:lnTo>
                    <a:pt x="41" y="757"/>
                  </a:lnTo>
                  <a:lnTo>
                    <a:pt x="22" y="749"/>
                  </a:lnTo>
                  <a:lnTo>
                    <a:pt x="10" y="744"/>
                  </a:lnTo>
                  <a:lnTo>
                    <a:pt x="6" y="744"/>
                  </a:lnTo>
                  <a:lnTo>
                    <a:pt x="7" y="741"/>
                  </a:lnTo>
                  <a:lnTo>
                    <a:pt x="7" y="738"/>
                  </a:lnTo>
                  <a:lnTo>
                    <a:pt x="8" y="730"/>
                  </a:lnTo>
                  <a:lnTo>
                    <a:pt x="7" y="719"/>
                  </a:lnTo>
                  <a:lnTo>
                    <a:pt x="6" y="704"/>
                  </a:lnTo>
                  <a:lnTo>
                    <a:pt x="5" y="688"/>
                  </a:lnTo>
                  <a:lnTo>
                    <a:pt x="3" y="675"/>
                  </a:lnTo>
                  <a:lnTo>
                    <a:pt x="2" y="667"/>
                  </a:lnTo>
                  <a:lnTo>
                    <a:pt x="0" y="661"/>
                  </a:lnTo>
                  <a:lnTo>
                    <a:pt x="0" y="656"/>
                  </a:lnTo>
                  <a:lnTo>
                    <a:pt x="343" y="590"/>
                  </a:lnTo>
                  <a:lnTo>
                    <a:pt x="344" y="595"/>
                  </a:lnTo>
                  <a:lnTo>
                    <a:pt x="345" y="597"/>
                  </a:lnTo>
                  <a:lnTo>
                    <a:pt x="348" y="602"/>
                  </a:lnTo>
                  <a:lnTo>
                    <a:pt x="351" y="603"/>
                  </a:lnTo>
                  <a:lnTo>
                    <a:pt x="359" y="603"/>
                  </a:lnTo>
                  <a:lnTo>
                    <a:pt x="377" y="602"/>
                  </a:lnTo>
                  <a:lnTo>
                    <a:pt x="403" y="600"/>
                  </a:lnTo>
                  <a:lnTo>
                    <a:pt x="433" y="595"/>
                  </a:lnTo>
                  <a:lnTo>
                    <a:pt x="467" y="592"/>
                  </a:lnTo>
                  <a:lnTo>
                    <a:pt x="500" y="589"/>
                  </a:lnTo>
                  <a:lnTo>
                    <a:pt x="531" y="584"/>
                  </a:lnTo>
                  <a:lnTo>
                    <a:pt x="556" y="582"/>
                  </a:lnTo>
                  <a:lnTo>
                    <a:pt x="573" y="579"/>
                  </a:lnTo>
                  <a:lnTo>
                    <a:pt x="579" y="578"/>
                  </a:lnTo>
                  <a:lnTo>
                    <a:pt x="638" y="570"/>
                  </a:lnTo>
                  <a:lnTo>
                    <a:pt x="708" y="554"/>
                  </a:lnTo>
                  <a:lnTo>
                    <a:pt x="782" y="534"/>
                  </a:lnTo>
                  <a:lnTo>
                    <a:pt x="858" y="513"/>
                  </a:lnTo>
                  <a:lnTo>
                    <a:pt x="935" y="491"/>
                  </a:lnTo>
                  <a:lnTo>
                    <a:pt x="1004" y="469"/>
                  </a:lnTo>
                  <a:lnTo>
                    <a:pt x="1065" y="448"/>
                  </a:lnTo>
                  <a:lnTo>
                    <a:pt x="1114" y="433"/>
                  </a:lnTo>
                  <a:lnTo>
                    <a:pt x="1145" y="422"/>
                  </a:lnTo>
                  <a:lnTo>
                    <a:pt x="1157" y="417"/>
                  </a:lnTo>
                  <a:close/>
                </a:path>
              </a:pathLst>
            </a:custGeom>
            <a:solidFill>
              <a:srgbClr val="ACACAC"/>
            </a:solidFill>
            <a:ln w="9525">
              <a:solidFill>
                <a:srgbClr val="777777"/>
              </a:solidFill>
              <a:round/>
              <a:headEnd/>
              <a:tailEnd/>
            </a:ln>
          </p:spPr>
          <p:txBody>
            <a:bodyPr/>
            <a:lstStyle/>
            <a:p>
              <a:endParaRPr lang="en-US"/>
            </a:p>
          </p:txBody>
        </p:sp>
        <p:sp>
          <p:nvSpPr>
            <p:cNvPr id="4823" name="Freeform 711"/>
            <p:cNvSpPr>
              <a:spLocks/>
            </p:cNvSpPr>
            <p:nvPr/>
          </p:nvSpPr>
          <p:spPr bwMode="auto">
            <a:xfrm>
              <a:off x="672" y="1728"/>
              <a:ext cx="4059" cy="433"/>
            </a:xfrm>
            <a:custGeom>
              <a:avLst/>
              <a:gdLst>
                <a:gd name="T0" fmla="*/ 1578 w 4059"/>
                <a:gd name="T1" fmla="*/ 318 h 866"/>
                <a:gd name="T2" fmla="*/ 3548 w 4059"/>
                <a:gd name="T3" fmla="*/ 4 h 866"/>
                <a:gd name="T4" fmla="*/ 3602 w 4059"/>
                <a:gd name="T5" fmla="*/ 0 h 866"/>
                <a:gd name="T6" fmla="*/ 3675 w 4059"/>
                <a:gd name="T7" fmla="*/ 5 h 866"/>
                <a:gd name="T8" fmla="*/ 3739 w 4059"/>
                <a:gd name="T9" fmla="*/ 29 h 866"/>
                <a:gd name="T10" fmla="*/ 3783 w 4059"/>
                <a:gd name="T11" fmla="*/ 58 h 866"/>
                <a:gd name="T12" fmla="*/ 3809 w 4059"/>
                <a:gd name="T13" fmla="*/ 80 h 866"/>
                <a:gd name="T14" fmla="*/ 3818 w 4059"/>
                <a:gd name="T15" fmla="*/ 89 h 866"/>
                <a:gd name="T16" fmla="*/ 3877 w 4059"/>
                <a:gd name="T17" fmla="*/ 193 h 866"/>
                <a:gd name="T18" fmla="*/ 3937 w 4059"/>
                <a:gd name="T19" fmla="*/ 220 h 866"/>
                <a:gd name="T20" fmla="*/ 4019 w 4059"/>
                <a:gd name="T21" fmla="*/ 279 h 866"/>
                <a:gd name="T22" fmla="*/ 4059 w 4059"/>
                <a:gd name="T23" fmla="*/ 371 h 866"/>
                <a:gd name="T24" fmla="*/ 4017 w 4059"/>
                <a:gd name="T25" fmla="*/ 417 h 866"/>
                <a:gd name="T26" fmla="*/ 3933 w 4059"/>
                <a:gd name="T27" fmla="*/ 441 h 866"/>
                <a:gd name="T28" fmla="*/ 3870 w 4059"/>
                <a:gd name="T29" fmla="*/ 448 h 866"/>
                <a:gd name="T30" fmla="*/ 3853 w 4059"/>
                <a:gd name="T31" fmla="*/ 449 h 866"/>
                <a:gd name="T32" fmla="*/ 3799 w 4059"/>
                <a:gd name="T33" fmla="*/ 454 h 866"/>
                <a:gd name="T34" fmla="*/ 3713 w 4059"/>
                <a:gd name="T35" fmla="*/ 467 h 866"/>
                <a:gd name="T36" fmla="*/ 3610 w 4059"/>
                <a:gd name="T37" fmla="*/ 493 h 866"/>
                <a:gd name="T38" fmla="*/ 3515 w 4059"/>
                <a:gd name="T39" fmla="*/ 518 h 866"/>
                <a:gd name="T40" fmla="*/ 3427 w 4059"/>
                <a:gd name="T41" fmla="*/ 539 h 866"/>
                <a:gd name="T42" fmla="*/ 3346 w 4059"/>
                <a:gd name="T43" fmla="*/ 562 h 866"/>
                <a:gd name="T44" fmla="*/ 1582 w 4059"/>
                <a:gd name="T45" fmla="*/ 853 h 866"/>
                <a:gd name="T46" fmla="*/ 1497 w 4059"/>
                <a:gd name="T47" fmla="*/ 860 h 866"/>
                <a:gd name="T48" fmla="*/ 1361 w 4059"/>
                <a:gd name="T49" fmla="*/ 866 h 866"/>
                <a:gd name="T50" fmla="*/ 1235 w 4059"/>
                <a:gd name="T51" fmla="*/ 863 h 866"/>
                <a:gd name="T52" fmla="*/ 1090 w 4059"/>
                <a:gd name="T53" fmla="*/ 853 h 866"/>
                <a:gd name="T54" fmla="*/ 915 w 4059"/>
                <a:gd name="T55" fmla="*/ 845 h 866"/>
                <a:gd name="T56" fmla="*/ 801 w 4059"/>
                <a:gd name="T57" fmla="*/ 841 h 866"/>
                <a:gd name="T58" fmla="*/ 697 w 4059"/>
                <a:gd name="T59" fmla="*/ 834 h 866"/>
                <a:gd name="T60" fmla="*/ 589 w 4059"/>
                <a:gd name="T61" fmla="*/ 834 h 866"/>
                <a:gd name="T62" fmla="*/ 506 w 4059"/>
                <a:gd name="T63" fmla="*/ 833 h 866"/>
                <a:gd name="T64" fmla="*/ 436 w 4059"/>
                <a:gd name="T65" fmla="*/ 826 h 866"/>
                <a:gd name="T66" fmla="*/ 388 w 4059"/>
                <a:gd name="T67" fmla="*/ 825 h 866"/>
                <a:gd name="T68" fmla="*/ 343 w 4059"/>
                <a:gd name="T69" fmla="*/ 821 h 866"/>
                <a:gd name="T70" fmla="*/ 270 w 4059"/>
                <a:gd name="T71" fmla="*/ 813 h 866"/>
                <a:gd name="T72" fmla="*/ 159 w 4059"/>
                <a:gd name="T73" fmla="*/ 791 h 866"/>
                <a:gd name="T74" fmla="*/ 64 w 4059"/>
                <a:gd name="T75" fmla="*/ 764 h 866"/>
                <a:gd name="T76" fmla="*/ 10 w 4059"/>
                <a:gd name="T77" fmla="*/ 744 h 866"/>
                <a:gd name="T78" fmla="*/ 7 w 4059"/>
                <a:gd name="T79" fmla="*/ 736 h 866"/>
                <a:gd name="T80" fmla="*/ 6 w 4059"/>
                <a:gd name="T81" fmla="*/ 704 h 866"/>
                <a:gd name="T82" fmla="*/ 2 w 4059"/>
                <a:gd name="T83" fmla="*/ 667 h 866"/>
                <a:gd name="T84" fmla="*/ 343 w 4059"/>
                <a:gd name="T85" fmla="*/ 590 h 866"/>
                <a:gd name="T86" fmla="*/ 348 w 4059"/>
                <a:gd name="T87" fmla="*/ 602 h 866"/>
                <a:gd name="T88" fmla="*/ 377 w 4059"/>
                <a:gd name="T89" fmla="*/ 602 h 866"/>
                <a:gd name="T90" fmla="*/ 467 w 4059"/>
                <a:gd name="T91" fmla="*/ 592 h 866"/>
                <a:gd name="T92" fmla="*/ 556 w 4059"/>
                <a:gd name="T93" fmla="*/ 582 h 866"/>
                <a:gd name="T94" fmla="*/ 638 w 4059"/>
                <a:gd name="T95" fmla="*/ 570 h 866"/>
                <a:gd name="T96" fmla="*/ 858 w 4059"/>
                <a:gd name="T97" fmla="*/ 513 h 866"/>
                <a:gd name="T98" fmla="*/ 1065 w 4059"/>
                <a:gd name="T99" fmla="*/ 448 h 866"/>
                <a:gd name="T100" fmla="*/ 1157 w 4059"/>
                <a:gd name="T101" fmla="*/ 417 h 8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59"/>
                <a:gd name="T154" fmla="*/ 0 h 866"/>
                <a:gd name="T155" fmla="*/ 4059 w 4059"/>
                <a:gd name="T156" fmla="*/ 866 h 8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59" h="866">
                  <a:moveTo>
                    <a:pt x="1157" y="417"/>
                  </a:moveTo>
                  <a:lnTo>
                    <a:pt x="1632" y="329"/>
                  </a:lnTo>
                  <a:lnTo>
                    <a:pt x="1578" y="318"/>
                  </a:lnTo>
                  <a:lnTo>
                    <a:pt x="3535" y="7"/>
                  </a:lnTo>
                  <a:lnTo>
                    <a:pt x="3539" y="5"/>
                  </a:lnTo>
                  <a:lnTo>
                    <a:pt x="3548" y="4"/>
                  </a:lnTo>
                  <a:lnTo>
                    <a:pt x="3563" y="4"/>
                  </a:lnTo>
                  <a:lnTo>
                    <a:pt x="3580" y="2"/>
                  </a:lnTo>
                  <a:lnTo>
                    <a:pt x="3602" y="0"/>
                  </a:lnTo>
                  <a:lnTo>
                    <a:pt x="3626" y="0"/>
                  </a:lnTo>
                  <a:lnTo>
                    <a:pt x="3650" y="2"/>
                  </a:lnTo>
                  <a:lnTo>
                    <a:pt x="3675" y="5"/>
                  </a:lnTo>
                  <a:lnTo>
                    <a:pt x="3698" y="10"/>
                  </a:lnTo>
                  <a:lnTo>
                    <a:pt x="3720" y="18"/>
                  </a:lnTo>
                  <a:lnTo>
                    <a:pt x="3739" y="29"/>
                  </a:lnTo>
                  <a:lnTo>
                    <a:pt x="3756" y="39"/>
                  </a:lnTo>
                  <a:lnTo>
                    <a:pt x="3770" y="48"/>
                  </a:lnTo>
                  <a:lnTo>
                    <a:pt x="3783" y="58"/>
                  </a:lnTo>
                  <a:lnTo>
                    <a:pt x="3793" y="66"/>
                  </a:lnTo>
                  <a:lnTo>
                    <a:pt x="3802" y="74"/>
                  </a:lnTo>
                  <a:lnTo>
                    <a:pt x="3809" y="80"/>
                  </a:lnTo>
                  <a:lnTo>
                    <a:pt x="3814" y="85"/>
                  </a:lnTo>
                  <a:lnTo>
                    <a:pt x="3817" y="87"/>
                  </a:lnTo>
                  <a:lnTo>
                    <a:pt x="3818" y="89"/>
                  </a:lnTo>
                  <a:lnTo>
                    <a:pt x="3833" y="119"/>
                  </a:lnTo>
                  <a:lnTo>
                    <a:pt x="3871" y="191"/>
                  </a:lnTo>
                  <a:lnTo>
                    <a:pt x="3877" y="193"/>
                  </a:lnTo>
                  <a:lnTo>
                    <a:pt x="3891" y="198"/>
                  </a:lnTo>
                  <a:lnTo>
                    <a:pt x="3912" y="207"/>
                  </a:lnTo>
                  <a:lnTo>
                    <a:pt x="3937" y="220"/>
                  </a:lnTo>
                  <a:lnTo>
                    <a:pt x="3965" y="236"/>
                  </a:lnTo>
                  <a:lnTo>
                    <a:pt x="3993" y="255"/>
                  </a:lnTo>
                  <a:lnTo>
                    <a:pt x="4019" y="279"/>
                  </a:lnTo>
                  <a:lnTo>
                    <a:pt x="4040" y="307"/>
                  </a:lnTo>
                  <a:lnTo>
                    <a:pt x="4054" y="335"/>
                  </a:lnTo>
                  <a:lnTo>
                    <a:pt x="4059" y="371"/>
                  </a:lnTo>
                  <a:lnTo>
                    <a:pt x="4053" y="390"/>
                  </a:lnTo>
                  <a:lnTo>
                    <a:pt x="4038" y="404"/>
                  </a:lnTo>
                  <a:lnTo>
                    <a:pt x="4017" y="417"/>
                  </a:lnTo>
                  <a:lnTo>
                    <a:pt x="3991" y="428"/>
                  </a:lnTo>
                  <a:lnTo>
                    <a:pt x="3961" y="435"/>
                  </a:lnTo>
                  <a:lnTo>
                    <a:pt x="3933" y="441"/>
                  </a:lnTo>
                  <a:lnTo>
                    <a:pt x="3906" y="444"/>
                  </a:lnTo>
                  <a:lnTo>
                    <a:pt x="3885" y="448"/>
                  </a:lnTo>
                  <a:lnTo>
                    <a:pt x="3870" y="448"/>
                  </a:lnTo>
                  <a:lnTo>
                    <a:pt x="3865" y="448"/>
                  </a:lnTo>
                  <a:lnTo>
                    <a:pt x="3862" y="448"/>
                  </a:lnTo>
                  <a:lnTo>
                    <a:pt x="3853" y="449"/>
                  </a:lnTo>
                  <a:lnTo>
                    <a:pt x="3840" y="449"/>
                  </a:lnTo>
                  <a:lnTo>
                    <a:pt x="3821" y="453"/>
                  </a:lnTo>
                  <a:lnTo>
                    <a:pt x="3799" y="454"/>
                  </a:lnTo>
                  <a:lnTo>
                    <a:pt x="3773" y="457"/>
                  </a:lnTo>
                  <a:lnTo>
                    <a:pt x="3744" y="461"/>
                  </a:lnTo>
                  <a:lnTo>
                    <a:pt x="3713" y="467"/>
                  </a:lnTo>
                  <a:lnTo>
                    <a:pt x="3680" y="475"/>
                  </a:lnTo>
                  <a:lnTo>
                    <a:pt x="3645" y="485"/>
                  </a:lnTo>
                  <a:lnTo>
                    <a:pt x="3610" y="493"/>
                  </a:lnTo>
                  <a:lnTo>
                    <a:pt x="3576" y="502"/>
                  </a:lnTo>
                  <a:lnTo>
                    <a:pt x="3545" y="512"/>
                  </a:lnTo>
                  <a:lnTo>
                    <a:pt x="3515" y="518"/>
                  </a:lnTo>
                  <a:lnTo>
                    <a:pt x="3485" y="525"/>
                  </a:lnTo>
                  <a:lnTo>
                    <a:pt x="3456" y="531"/>
                  </a:lnTo>
                  <a:lnTo>
                    <a:pt x="3427" y="539"/>
                  </a:lnTo>
                  <a:lnTo>
                    <a:pt x="3400" y="546"/>
                  </a:lnTo>
                  <a:lnTo>
                    <a:pt x="3373" y="554"/>
                  </a:lnTo>
                  <a:lnTo>
                    <a:pt x="3346" y="562"/>
                  </a:lnTo>
                  <a:lnTo>
                    <a:pt x="2009" y="778"/>
                  </a:lnTo>
                  <a:lnTo>
                    <a:pt x="1588" y="853"/>
                  </a:lnTo>
                  <a:lnTo>
                    <a:pt x="1582" y="853"/>
                  </a:lnTo>
                  <a:lnTo>
                    <a:pt x="1563" y="855"/>
                  </a:lnTo>
                  <a:lnTo>
                    <a:pt x="1534" y="857"/>
                  </a:lnTo>
                  <a:lnTo>
                    <a:pt x="1497" y="860"/>
                  </a:lnTo>
                  <a:lnTo>
                    <a:pt x="1455" y="861"/>
                  </a:lnTo>
                  <a:lnTo>
                    <a:pt x="1408" y="865"/>
                  </a:lnTo>
                  <a:lnTo>
                    <a:pt x="1361" y="866"/>
                  </a:lnTo>
                  <a:lnTo>
                    <a:pt x="1315" y="866"/>
                  </a:lnTo>
                  <a:lnTo>
                    <a:pt x="1273" y="866"/>
                  </a:lnTo>
                  <a:lnTo>
                    <a:pt x="1235" y="863"/>
                  </a:lnTo>
                  <a:lnTo>
                    <a:pt x="1195" y="860"/>
                  </a:lnTo>
                  <a:lnTo>
                    <a:pt x="1146" y="857"/>
                  </a:lnTo>
                  <a:lnTo>
                    <a:pt x="1090" y="853"/>
                  </a:lnTo>
                  <a:lnTo>
                    <a:pt x="1031" y="850"/>
                  </a:lnTo>
                  <a:lnTo>
                    <a:pt x="971" y="847"/>
                  </a:lnTo>
                  <a:lnTo>
                    <a:pt x="915" y="845"/>
                  </a:lnTo>
                  <a:lnTo>
                    <a:pt x="866" y="842"/>
                  </a:lnTo>
                  <a:lnTo>
                    <a:pt x="826" y="841"/>
                  </a:lnTo>
                  <a:lnTo>
                    <a:pt x="801" y="841"/>
                  </a:lnTo>
                  <a:lnTo>
                    <a:pt x="791" y="841"/>
                  </a:lnTo>
                  <a:lnTo>
                    <a:pt x="742" y="837"/>
                  </a:lnTo>
                  <a:lnTo>
                    <a:pt x="697" y="834"/>
                  </a:lnTo>
                  <a:lnTo>
                    <a:pt x="657" y="834"/>
                  </a:lnTo>
                  <a:lnTo>
                    <a:pt x="621" y="834"/>
                  </a:lnTo>
                  <a:lnTo>
                    <a:pt x="589" y="834"/>
                  </a:lnTo>
                  <a:lnTo>
                    <a:pt x="560" y="834"/>
                  </a:lnTo>
                  <a:lnTo>
                    <a:pt x="533" y="833"/>
                  </a:lnTo>
                  <a:lnTo>
                    <a:pt x="506" y="833"/>
                  </a:lnTo>
                  <a:lnTo>
                    <a:pt x="482" y="831"/>
                  </a:lnTo>
                  <a:lnTo>
                    <a:pt x="459" y="828"/>
                  </a:lnTo>
                  <a:lnTo>
                    <a:pt x="436" y="826"/>
                  </a:lnTo>
                  <a:lnTo>
                    <a:pt x="418" y="825"/>
                  </a:lnTo>
                  <a:lnTo>
                    <a:pt x="402" y="825"/>
                  </a:lnTo>
                  <a:lnTo>
                    <a:pt x="388" y="825"/>
                  </a:lnTo>
                  <a:lnTo>
                    <a:pt x="374" y="823"/>
                  </a:lnTo>
                  <a:lnTo>
                    <a:pt x="360" y="823"/>
                  </a:lnTo>
                  <a:lnTo>
                    <a:pt x="343" y="821"/>
                  </a:lnTo>
                  <a:lnTo>
                    <a:pt x="323" y="821"/>
                  </a:lnTo>
                  <a:lnTo>
                    <a:pt x="299" y="818"/>
                  </a:lnTo>
                  <a:lnTo>
                    <a:pt x="270" y="813"/>
                  </a:lnTo>
                  <a:lnTo>
                    <a:pt x="233" y="809"/>
                  </a:lnTo>
                  <a:lnTo>
                    <a:pt x="196" y="800"/>
                  </a:lnTo>
                  <a:lnTo>
                    <a:pt x="159" y="791"/>
                  </a:lnTo>
                  <a:lnTo>
                    <a:pt x="124" y="781"/>
                  </a:lnTo>
                  <a:lnTo>
                    <a:pt x="92" y="772"/>
                  </a:lnTo>
                  <a:lnTo>
                    <a:pt x="64" y="764"/>
                  </a:lnTo>
                  <a:lnTo>
                    <a:pt x="40" y="754"/>
                  </a:lnTo>
                  <a:lnTo>
                    <a:pt x="22" y="748"/>
                  </a:lnTo>
                  <a:lnTo>
                    <a:pt x="10" y="744"/>
                  </a:lnTo>
                  <a:lnTo>
                    <a:pt x="6" y="743"/>
                  </a:lnTo>
                  <a:lnTo>
                    <a:pt x="7" y="741"/>
                  </a:lnTo>
                  <a:lnTo>
                    <a:pt x="7" y="736"/>
                  </a:lnTo>
                  <a:lnTo>
                    <a:pt x="8" y="728"/>
                  </a:lnTo>
                  <a:lnTo>
                    <a:pt x="7" y="719"/>
                  </a:lnTo>
                  <a:lnTo>
                    <a:pt x="6" y="704"/>
                  </a:lnTo>
                  <a:lnTo>
                    <a:pt x="5" y="688"/>
                  </a:lnTo>
                  <a:lnTo>
                    <a:pt x="3" y="675"/>
                  </a:lnTo>
                  <a:lnTo>
                    <a:pt x="2" y="667"/>
                  </a:lnTo>
                  <a:lnTo>
                    <a:pt x="0" y="661"/>
                  </a:lnTo>
                  <a:lnTo>
                    <a:pt x="0" y="658"/>
                  </a:lnTo>
                  <a:lnTo>
                    <a:pt x="343" y="590"/>
                  </a:lnTo>
                  <a:lnTo>
                    <a:pt x="344" y="595"/>
                  </a:lnTo>
                  <a:lnTo>
                    <a:pt x="345" y="597"/>
                  </a:lnTo>
                  <a:lnTo>
                    <a:pt x="348" y="602"/>
                  </a:lnTo>
                  <a:lnTo>
                    <a:pt x="351" y="603"/>
                  </a:lnTo>
                  <a:lnTo>
                    <a:pt x="359" y="603"/>
                  </a:lnTo>
                  <a:lnTo>
                    <a:pt x="377" y="602"/>
                  </a:lnTo>
                  <a:lnTo>
                    <a:pt x="403" y="600"/>
                  </a:lnTo>
                  <a:lnTo>
                    <a:pt x="433" y="595"/>
                  </a:lnTo>
                  <a:lnTo>
                    <a:pt x="467" y="592"/>
                  </a:lnTo>
                  <a:lnTo>
                    <a:pt x="500" y="589"/>
                  </a:lnTo>
                  <a:lnTo>
                    <a:pt x="531" y="584"/>
                  </a:lnTo>
                  <a:lnTo>
                    <a:pt x="556" y="582"/>
                  </a:lnTo>
                  <a:lnTo>
                    <a:pt x="573" y="579"/>
                  </a:lnTo>
                  <a:lnTo>
                    <a:pt x="579" y="578"/>
                  </a:lnTo>
                  <a:lnTo>
                    <a:pt x="638" y="570"/>
                  </a:lnTo>
                  <a:lnTo>
                    <a:pt x="708" y="554"/>
                  </a:lnTo>
                  <a:lnTo>
                    <a:pt x="782" y="534"/>
                  </a:lnTo>
                  <a:lnTo>
                    <a:pt x="858" y="513"/>
                  </a:lnTo>
                  <a:lnTo>
                    <a:pt x="935" y="491"/>
                  </a:lnTo>
                  <a:lnTo>
                    <a:pt x="1004" y="469"/>
                  </a:lnTo>
                  <a:lnTo>
                    <a:pt x="1065" y="448"/>
                  </a:lnTo>
                  <a:lnTo>
                    <a:pt x="1114" y="433"/>
                  </a:lnTo>
                  <a:lnTo>
                    <a:pt x="1145" y="422"/>
                  </a:lnTo>
                  <a:lnTo>
                    <a:pt x="1157" y="417"/>
                  </a:lnTo>
                  <a:close/>
                </a:path>
              </a:pathLst>
            </a:custGeom>
            <a:solidFill>
              <a:srgbClr val="AFAFAF"/>
            </a:solidFill>
            <a:ln w="9525">
              <a:solidFill>
                <a:srgbClr val="777777"/>
              </a:solidFill>
              <a:round/>
              <a:headEnd/>
              <a:tailEnd/>
            </a:ln>
          </p:spPr>
          <p:txBody>
            <a:bodyPr/>
            <a:lstStyle/>
            <a:p>
              <a:endParaRPr lang="en-US"/>
            </a:p>
          </p:txBody>
        </p:sp>
        <p:sp>
          <p:nvSpPr>
            <p:cNvPr id="4824" name="Freeform 712"/>
            <p:cNvSpPr>
              <a:spLocks/>
            </p:cNvSpPr>
            <p:nvPr/>
          </p:nvSpPr>
          <p:spPr bwMode="auto">
            <a:xfrm>
              <a:off x="672" y="1728"/>
              <a:ext cx="4059" cy="427"/>
            </a:xfrm>
            <a:custGeom>
              <a:avLst/>
              <a:gdLst>
                <a:gd name="T0" fmla="*/ 1578 w 4059"/>
                <a:gd name="T1" fmla="*/ 318 h 855"/>
                <a:gd name="T2" fmla="*/ 3548 w 4059"/>
                <a:gd name="T3" fmla="*/ 4 h 855"/>
                <a:gd name="T4" fmla="*/ 3602 w 4059"/>
                <a:gd name="T5" fmla="*/ 0 h 855"/>
                <a:gd name="T6" fmla="*/ 3675 w 4059"/>
                <a:gd name="T7" fmla="*/ 5 h 855"/>
                <a:gd name="T8" fmla="*/ 3739 w 4059"/>
                <a:gd name="T9" fmla="*/ 29 h 855"/>
                <a:gd name="T10" fmla="*/ 3783 w 4059"/>
                <a:gd name="T11" fmla="*/ 58 h 855"/>
                <a:gd name="T12" fmla="*/ 3809 w 4059"/>
                <a:gd name="T13" fmla="*/ 80 h 855"/>
                <a:gd name="T14" fmla="*/ 3818 w 4059"/>
                <a:gd name="T15" fmla="*/ 89 h 855"/>
                <a:gd name="T16" fmla="*/ 3877 w 4059"/>
                <a:gd name="T17" fmla="*/ 193 h 855"/>
                <a:gd name="T18" fmla="*/ 3937 w 4059"/>
                <a:gd name="T19" fmla="*/ 220 h 855"/>
                <a:gd name="T20" fmla="*/ 4019 w 4059"/>
                <a:gd name="T21" fmla="*/ 279 h 855"/>
                <a:gd name="T22" fmla="*/ 4059 w 4059"/>
                <a:gd name="T23" fmla="*/ 371 h 855"/>
                <a:gd name="T24" fmla="*/ 4016 w 4059"/>
                <a:gd name="T25" fmla="*/ 416 h 855"/>
                <a:gd name="T26" fmla="*/ 3932 w 4059"/>
                <a:gd name="T27" fmla="*/ 435 h 855"/>
                <a:gd name="T28" fmla="*/ 3869 w 4059"/>
                <a:gd name="T29" fmla="*/ 441 h 855"/>
                <a:gd name="T30" fmla="*/ 3853 w 4059"/>
                <a:gd name="T31" fmla="*/ 441 h 855"/>
                <a:gd name="T32" fmla="*/ 3798 w 4059"/>
                <a:gd name="T33" fmla="*/ 444 h 855"/>
                <a:gd name="T34" fmla="*/ 3713 w 4059"/>
                <a:gd name="T35" fmla="*/ 457 h 855"/>
                <a:gd name="T36" fmla="*/ 3610 w 4059"/>
                <a:gd name="T37" fmla="*/ 483 h 855"/>
                <a:gd name="T38" fmla="*/ 3514 w 4059"/>
                <a:gd name="T39" fmla="*/ 505 h 855"/>
                <a:gd name="T40" fmla="*/ 3426 w 4059"/>
                <a:gd name="T41" fmla="*/ 526 h 855"/>
                <a:gd name="T42" fmla="*/ 3345 w 4059"/>
                <a:gd name="T43" fmla="*/ 549 h 855"/>
                <a:gd name="T44" fmla="*/ 1582 w 4059"/>
                <a:gd name="T45" fmla="*/ 841 h 855"/>
                <a:gd name="T46" fmla="*/ 1497 w 4059"/>
                <a:gd name="T47" fmla="*/ 847 h 855"/>
                <a:gd name="T48" fmla="*/ 1361 w 4059"/>
                <a:gd name="T49" fmla="*/ 855 h 855"/>
                <a:gd name="T50" fmla="*/ 1234 w 4059"/>
                <a:gd name="T51" fmla="*/ 853 h 855"/>
                <a:gd name="T52" fmla="*/ 1090 w 4059"/>
                <a:gd name="T53" fmla="*/ 844 h 855"/>
                <a:gd name="T54" fmla="*/ 916 w 4059"/>
                <a:gd name="T55" fmla="*/ 836 h 855"/>
                <a:gd name="T56" fmla="*/ 802 w 4059"/>
                <a:gd name="T57" fmla="*/ 833 h 855"/>
                <a:gd name="T58" fmla="*/ 698 w 4059"/>
                <a:gd name="T59" fmla="*/ 828 h 855"/>
                <a:gd name="T60" fmla="*/ 589 w 4059"/>
                <a:gd name="T61" fmla="*/ 828 h 855"/>
                <a:gd name="T62" fmla="*/ 506 w 4059"/>
                <a:gd name="T63" fmla="*/ 828 h 855"/>
                <a:gd name="T64" fmla="*/ 436 w 4059"/>
                <a:gd name="T65" fmla="*/ 821 h 855"/>
                <a:gd name="T66" fmla="*/ 387 w 4059"/>
                <a:gd name="T67" fmla="*/ 820 h 855"/>
                <a:gd name="T68" fmla="*/ 342 w 4059"/>
                <a:gd name="T69" fmla="*/ 818 h 855"/>
                <a:gd name="T70" fmla="*/ 268 w 4059"/>
                <a:gd name="T71" fmla="*/ 809 h 855"/>
                <a:gd name="T72" fmla="*/ 159 w 4059"/>
                <a:gd name="T73" fmla="*/ 788 h 855"/>
                <a:gd name="T74" fmla="*/ 63 w 4059"/>
                <a:gd name="T75" fmla="*/ 760 h 855"/>
                <a:gd name="T76" fmla="*/ 10 w 4059"/>
                <a:gd name="T77" fmla="*/ 743 h 855"/>
                <a:gd name="T78" fmla="*/ 7 w 4059"/>
                <a:gd name="T79" fmla="*/ 735 h 855"/>
                <a:gd name="T80" fmla="*/ 6 w 4059"/>
                <a:gd name="T81" fmla="*/ 704 h 855"/>
                <a:gd name="T82" fmla="*/ 2 w 4059"/>
                <a:gd name="T83" fmla="*/ 667 h 855"/>
                <a:gd name="T84" fmla="*/ 343 w 4059"/>
                <a:gd name="T85" fmla="*/ 590 h 855"/>
                <a:gd name="T86" fmla="*/ 348 w 4059"/>
                <a:gd name="T87" fmla="*/ 602 h 855"/>
                <a:gd name="T88" fmla="*/ 377 w 4059"/>
                <a:gd name="T89" fmla="*/ 602 h 855"/>
                <a:gd name="T90" fmla="*/ 467 w 4059"/>
                <a:gd name="T91" fmla="*/ 592 h 855"/>
                <a:gd name="T92" fmla="*/ 556 w 4059"/>
                <a:gd name="T93" fmla="*/ 582 h 855"/>
                <a:gd name="T94" fmla="*/ 638 w 4059"/>
                <a:gd name="T95" fmla="*/ 570 h 855"/>
                <a:gd name="T96" fmla="*/ 858 w 4059"/>
                <a:gd name="T97" fmla="*/ 513 h 855"/>
                <a:gd name="T98" fmla="*/ 1065 w 4059"/>
                <a:gd name="T99" fmla="*/ 448 h 855"/>
                <a:gd name="T100" fmla="*/ 1157 w 4059"/>
                <a:gd name="T101" fmla="*/ 417 h 8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59"/>
                <a:gd name="T154" fmla="*/ 0 h 855"/>
                <a:gd name="T155" fmla="*/ 4059 w 4059"/>
                <a:gd name="T156" fmla="*/ 855 h 8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59" h="855">
                  <a:moveTo>
                    <a:pt x="1157" y="417"/>
                  </a:moveTo>
                  <a:lnTo>
                    <a:pt x="1632" y="329"/>
                  </a:lnTo>
                  <a:lnTo>
                    <a:pt x="1578" y="318"/>
                  </a:lnTo>
                  <a:lnTo>
                    <a:pt x="3535" y="7"/>
                  </a:lnTo>
                  <a:lnTo>
                    <a:pt x="3539" y="5"/>
                  </a:lnTo>
                  <a:lnTo>
                    <a:pt x="3548" y="4"/>
                  </a:lnTo>
                  <a:lnTo>
                    <a:pt x="3563" y="4"/>
                  </a:lnTo>
                  <a:lnTo>
                    <a:pt x="3580" y="2"/>
                  </a:lnTo>
                  <a:lnTo>
                    <a:pt x="3602" y="0"/>
                  </a:lnTo>
                  <a:lnTo>
                    <a:pt x="3626" y="0"/>
                  </a:lnTo>
                  <a:lnTo>
                    <a:pt x="3650" y="2"/>
                  </a:lnTo>
                  <a:lnTo>
                    <a:pt x="3675" y="5"/>
                  </a:lnTo>
                  <a:lnTo>
                    <a:pt x="3698" y="10"/>
                  </a:lnTo>
                  <a:lnTo>
                    <a:pt x="3720" y="18"/>
                  </a:lnTo>
                  <a:lnTo>
                    <a:pt x="3739" y="29"/>
                  </a:lnTo>
                  <a:lnTo>
                    <a:pt x="3756" y="39"/>
                  </a:lnTo>
                  <a:lnTo>
                    <a:pt x="3770" y="48"/>
                  </a:lnTo>
                  <a:lnTo>
                    <a:pt x="3783" y="58"/>
                  </a:lnTo>
                  <a:lnTo>
                    <a:pt x="3793" y="66"/>
                  </a:lnTo>
                  <a:lnTo>
                    <a:pt x="3802" y="74"/>
                  </a:lnTo>
                  <a:lnTo>
                    <a:pt x="3809" y="80"/>
                  </a:lnTo>
                  <a:lnTo>
                    <a:pt x="3814" y="85"/>
                  </a:lnTo>
                  <a:lnTo>
                    <a:pt x="3817" y="87"/>
                  </a:lnTo>
                  <a:lnTo>
                    <a:pt x="3818" y="89"/>
                  </a:lnTo>
                  <a:lnTo>
                    <a:pt x="3833" y="119"/>
                  </a:lnTo>
                  <a:lnTo>
                    <a:pt x="3871" y="191"/>
                  </a:lnTo>
                  <a:lnTo>
                    <a:pt x="3877" y="193"/>
                  </a:lnTo>
                  <a:lnTo>
                    <a:pt x="3891" y="198"/>
                  </a:lnTo>
                  <a:lnTo>
                    <a:pt x="3912" y="207"/>
                  </a:lnTo>
                  <a:lnTo>
                    <a:pt x="3937" y="220"/>
                  </a:lnTo>
                  <a:lnTo>
                    <a:pt x="3965" y="236"/>
                  </a:lnTo>
                  <a:lnTo>
                    <a:pt x="3993" y="255"/>
                  </a:lnTo>
                  <a:lnTo>
                    <a:pt x="4019" y="279"/>
                  </a:lnTo>
                  <a:lnTo>
                    <a:pt x="4040" y="307"/>
                  </a:lnTo>
                  <a:lnTo>
                    <a:pt x="4054" y="335"/>
                  </a:lnTo>
                  <a:lnTo>
                    <a:pt x="4059" y="371"/>
                  </a:lnTo>
                  <a:lnTo>
                    <a:pt x="4053" y="388"/>
                  </a:lnTo>
                  <a:lnTo>
                    <a:pt x="4038" y="403"/>
                  </a:lnTo>
                  <a:lnTo>
                    <a:pt x="4016" y="416"/>
                  </a:lnTo>
                  <a:lnTo>
                    <a:pt x="3990" y="424"/>
                  </a:lnTo>
                  <a:lnTo>
                    <a:pt x="3961" y="432"/>
                  </a:lnTo>
                  <a:lnTo>
                    <a:pt x="3932" y="435"/>
                  </a:lnTo>
                  <a:lnTo>
                    <a:pt x="3905" y="440"/>
                  </a:lnTo>
                  <a:lnTo>
                    <a:pt x="3884" y="441"/>
                  </a:lnTo>
                  <a:lnTo>
                    <a:pt x="3869" y="441"/>
                  </a:lnTo>
                  <a:lnTo>
                    <a:pt x="3864" y="441"/>
                  </a:lnTo>
                  <a:lnTo>
                    <a:pt x="3861" y="441"/>
                  </a:lnTo>
                  <a:lnTo>
                    <a:pt x="3853" y="441"/>
                  </a:lnTo>
                  <a:lnTo>
                    <a:pt x="3839" y="441"/>
                  </a:lnTo>
                  <a:lnTo>
                    <a:pt x="3821" y="443"/>
                  </a:lnTo>
                  <a:lnTo>
                    <a:pt x="3798" y="444"/>
                  </a:lnTo>
                  <a:lnTo>
                    <a:pt x="3772" y="448"/>
                  </a:lnTo>
                  <a:lnTo>
                    <a:pt x="3744" y="451"/>
                  </a:lnTo>
                  <a:lnTo>
                    <a:pt x="3713" y="457"/>
                  </a:lnTo>
                  <a:lnTo>
                    <a:pt x="3680" y="464"/>
                  </a:lnTo>
                  <a:lnTo>
                    <a:pt x="3645" y="473"/>
                  </a:lnTo>
                  <a:lnTo>
                    <a:pt x="3610" y="483"/>
                  </a:lnTo>
                  <a:lnTo>
                    <a:pt x="3576" y="491"/>
                  </a:lnTo>
                  <a:lnTo>
                    <a:pt x="3545" y="499"/>
                  </a:lnTo>
                  <a:lnTo>
                    <a:pt x="3514" y="505"/>
                  </a:lnTo>
                  <a:lnTo>
                    <a:pt x="3484" y="513"/>
                  </a:lnTo>
                  <a:lnTo>
                    <a:pt x="3455" y="520"/>
                  </a:lnTo>
                  <a:lnTo>
                    <a:pt x="3426" y="526"/>
                  </a:lnTo>
                  <a:lnTo>
                    <a:pt x="3399" y="534"/>
                  </a:lnTo>
                  <a:lnTo>
                    <a:pt x="3372" y="541"/>
                  </a:lnTo>
                  <a:lnTo>
                    <a:pt x="3345" y="549"/>
                  </a:lnTo>
                  <a:lnTo>
                    <a:pt x="2009" y="767"/>
                  </a:lnTo>
                  <a:lnTo>
                    <a:pt x="1588" y="841"/>
                  </a:lnTo>
                  <a:lnTo>
                    <a:pt x="1582" y="841"/>
                  </a:lnTo>
                  <a:lnTo>
                    <a:pt x="1563" y="842"/>
                  </a:lnTo>
                  <a:lnTo>
                    <a:pt x="1534" y="845"/>
                  </a:lnTo>
                  <a:lnTo>
                    <a:pt x="1497" y="847"/>
                  </a:lnTo>
                  <a:lnTo>
                    <a:pt x="1455" y="852"/>
                  </a:lnTo>
                  <a:lnTo>
                    <a:pt x="1407" y="853"/>
                  </a:lnTo>
                  <a:lnTo>
                    <a:pt x="1361" y="855"/>
                  </a:lnTo>
                  <a:lnTo>
                    <a:pt x="1315" y="855"/>
                  </a:lnTo>
                  <a:lnTo>
                    <a:pt x="1272" y="855"/>
                  </a:lnTo>
                  <a:lnTo>
                    <a:pt x="1234" y="853"/>
                  </a:lnTo>
                  <a:lnTo>
                    <a:pt x="1195" y="850"/>
                  </a:lnTo>
                  <a:lnTo>
                    <a:pt x="1145" y="847"/>
                  </a:lnTo>
                  <a:lnTo>
                    <a:pt x="1090" y="844"/>
                  </a:lnTo>
                  <a:lnTo>
                    <a:pt x="1031" y="841"/>
                  </a:lnTo>
                  <a:lnTo>
                    <a:pt x="971" y="839"/>
                  </a:lnTo>
                  <a:lnTo>
                    <a:pt x="916" y="836"/>
                  </a:lnTo>
                  <a:lnTo>
                    <a:pt x="866" y="834"/>
                  </a:lnTo>
                  <a:lnTo>
                    <a:pt x="828" y="834"/>
                  </a:lnTo>
                  <a:lnTo>
                    <a:pt x="802" y="833"/>
                  </a:lnTo>
                  <a:lnTo>
                    <a:pt x="793" y="833"/>
                  </a:lnTo>
                  <a:lnTo>
                    <a:pt x="743" y="829"/>
                  </a:lnTo>
                  <a:lnTo>
                    <a:pt x="698" y="828"/>
                  </a:lnTo>
                  <a:lnTo>
                    <a:pt x="658" y="828"/>
                  </a:lnTo>
                  <a:lnTo>
                    <a:pt x="622" y="828"/>
                  </a:lnTo>
                  <a:lnTo>
                    <a:pt x="589" y="828"/>
                  </a:lnTo>
                  <a:lnTo>
                    <a:pt x="560" y="828"/>
                  </a:lnTo>
                  <a:lnTo>
                    <a:pt x="533" y="828"/>
                  </a:lnTo>
                  <a:lnTo>
                    <a:pt x="506" y="828"/>
                  </a:lnTo>
                  <a:lnTo>
                    <a:pt x="482" y="826"/>
                  </a:lnTo>
                  <a:lnTo>
                    <a:pt x="459" y="823"/>
                  </a:lnTo>
                  <a:lnTo>
                    <a:pt x="436" y="821"/>
                  </a:lnTo>
                  <a:lnTo>
                    <a:pt x="417" y="820"/>
                  </a:lnTo>
                  <a:lnTo>
                    <a:pt x="401" y="820"/>
                  </a:lnTo>
                  <a:lnTo>
                    <a:pt x="387" y="820"/>
                  </a:lnTo>
                  <a:lnTo>
                    <a:pt x="373" y="820"/>
                  </a:lnTo>
                  <a:lnTo>
                    <a:pt x="359" y="818"/>
                  </a:lnTo>
                  <a:lnTo>
                    <a:pt x="342" y="818"/>
                  </a:lnTo>
                  <a:lnTo>
                    <a:pt x="321" y="815"/>
                  </a:lnTo>
                  <a:lnTo>
                    <a:pt x="298" y="813"/>
                  </a:lnTo>
                  <a:lnTo>
                    <a:pt x="268" y="809"/>
                  </a:lnTo>
                  <a:lnTo>
                    <a:pt x="231" y="804"/>
                  </a:lnTo>
                  <a:lnTo>
                    <a:pt x="195" y="796"/>
                  </a:lnTo>
                  <a:lnTo>
                    <a:pt x="159" y="788"/>
                  </a:lnTo>
                  <a:lnTo>
                    <a:pt x="123" y="778"/>
                  </a:lnTo>
                  <a:lnTo>
                    <a:pt x="91" y="770"/>
                  </a:lnTo>
                  <a:lnTo>
                    <a:pt x="63" y="760"/>
                  </a:lnTo>
                  <a:lnTo>
                    <a:pt x="40" y="752"/>
                  </a:lnTo>
                  <a:lnTo>
                    <a:pt x="22" y="746"/>
                  </a:lnTo>
                  <a:lnTo>
                    <a:pt x="10" y="743"/>
                  </a:lnTo>
                  <a:lnTo>
                    <a:pt x="6" y="741"/>
                  </a:lnTo>
                  <a:lnTo>
                    <a:pt x="7" y="740"/>
                  </a:lnTo>
                  <a:lnTo>
                    <a:pt x="7" y="735"/>
                  </a:lnTo>
                  <a:lnTo>
                    <a:pt x="8" y="728"/>
                  </a:lnTo>
                  <a:lnTo>
                    <a:pt x="7" y="717"/>
                  </a:lnTo>
                  <a:lnTo>
                    <a:pt x="6" y="704"/>
                  </a:lnTo>
                  <a:lnTo>
                    <a:pt x="5" y="688"/>
                  </a:lnTo>
                  <a:lnTo>
                    <a:pt x="3" y="677"/>
                  </a:lnTo>
                  <a:lnTo>
                    <a:pt x="2" y="667"/>
                  </a:lnTo>
                  <a:lnTo>
                    <a:pt x="0" y="661"/>
                  </a:lnTo>
                  <a:lnTo>
                    <a:pt x="0" y="658"/>
                  </a:lnTo>
                  <a:lnTo>
                    <a:pt x="343" y="590"/>
                  </a:lnTo>
                  <a:lnTo>
                    <a:pt x="344" y="595"/>
                  </a:lnTo>
                  <a:lnTo>
                    <a:pt x="345" y="597"/>
                  </a:lnTo>
                  <a:lnTo>
                    <a:pt x="348" y="602"/>
                  </a:lnTo>
                  <a:lnTo>
                    <a:pt x="351" y="603"/>
                  </a:lnTo>
                  <a:lnTo>
                    <a:pt x="359" y="603"/>
                  </a:lnTo>
                  <a:lnTo>
                    <a:pt x="377" y="602"/>
                  </a:lnTo>
                  <a:lnTo>
                    <a:pt x="403" y="600"/>
                  </a:lnTo>
                  <a:lnTo>
                    <a:pt x="433" y="595"/>
                  </a:lnTo>
                  <a:lnTo>
                    <a:pt x="467" y="592"/>
                  </a:lnTo>
                  <a:lnTo>
                    <a:pt x="500" y="589"/>
                  </a:lnTo>
                  <a:lnTo>
                    <a:pt x="531" y="584"/>
                  </a:lnTo>
                  <a:lnTo>
                    <a:pt x="556" y="582"/>
                  </a:lnTo>
                  <a:lnTo>
                    <a:pt x="573" y="579"/>
                  </a:lnTo>
                  <a:lnTo>
                    <a:pt x="579" y="578"/>
                  </a:lnTo>
                  <a:lnTo>
                    <a:pt x="638" y="570"/>
                  </a:lnTo>
                  <a:lnTo>
                    <a:pt x="708" y="554"/>
                  </a:lnTo>
                  <a:lnTo>
                    <a:pt x="782" y="534"/>
                  </a:lnTo>
                  <a:lnTo>
                    <a:pt x="858" y="513"/>
                  </a:lnTo>
                  <a:lnTo>
                    <a:pt x="935" y="491"/>
                  </a:lnTo>
                  <a:lnTo>
                    <a:pt x="1004" y="469"/>
                  </a:lnTo>
                  <a:lnTo>
                    <a:pt x="1065" y="448"/>
                  </a:lnTo>
                  <a:lnTo>
                    <a:pt x="1114" y="433"/>
                  </a:lnTo>
                  <a:lnTo>
                    <a:pt x="1145" y="422"/>
                  </a:lnTo>
                  <a:lnTo>
                    <a:pt x="1157" y="417"/>
                  </a:lnTo>
                  <a:close/>
                </a:path>
              </a:pathLst>
            </a:custGeom>
            <a:solidFill>
              <a:srgbClr val="B2B2B2"/>
            </a:solidFill>
            <a:ln w="9525">
              <a:solidFill>
                <a:srgbClr val="777777"/>
              </a:solidFill>
              <a:round/>
              <a:headEnd/>
              <a:tailEnd/>
            </a:ln>
          </p:spPr>
          <p:txBody>
            <a:bodyPr/>
            <a:lstStyle/>
            <a:p>
              <a:endParaRPr lang="en-US"/>
            </a:p>
          </p:txBody>
        </p:sp>
        <p:sp>
          <p:nvSpPr>
            <p:cNvPr id="4825" name="Freeform 713"/>
            <p:cNvSpPr>
              <a:spLocks/>
            </p:cNvSpPr>
            <p:nvPr/>
          </p:nvSpPr>
          <p:spPr bwMode="auto">
            <a:xfrm>
              <a:off x="672" y="1728"/>
              <a:ext cx="4059" cy="422"/>
            </a:xfrm>
            <a:custGeom>
              <a:avLst/>
              <a:gdLst>
                <a:gd name="T0" fmla="*/ 1578 w 4059"/>
                <a:gd name="T1" fmla="*/ 318 h 845"/>
                <a:gd name="T2" fmla="*/ 3548 w 4059"/>
                <a:gd name="T3" fmla="*/ 4 h 845"/>
                <a:gd name="T4" fmla="*/ 3602 w 4059"/>
                <a:gd name="T5" fmla="*/ 0 h 845"/>
                <a:gd name="T6" fmla="*/ 3675 w 4059"/>
                <a:gd name="T7" fmla="*/ 5 h 845"/>
                <a:gd name="T8" fmla="*/ 3739 w 4059"/>
                <a:gd name="T9" fmla="*/ 29 h 845"/>
                <a:gd name="T10" fmla="*/ 3783 w 4059"/>
                <a:gd name="T11" fmla="*/ 58 h 845"/>
                <a:gd name="T12" fmla="*/ 3809 w 4059"/>
                <a:gd name="T13" fmla="*/ 80 h 845"/>
                <a:gd name="T14" fmla="*/ 3818 w 4059"/>
                <a:gd name="T15" fmla="*/ 89 h 845"/>
                <a:gd name="T16" fmla="*/ 3877 w 4059"/>
                <a:gd name="T17" fmla="*/ 193 h 845"/>
                <a:gd name="T18" fmla="*/ 3937 w 4059"/>
                <a:gd name="T19" fmla="*/ 220 h 845"/>
                <a:gd name="T20" fmla="*/ 4019 w 4059"/>
                <a:gd name="T21" fmla="*/ 279 h 845"/>
                <a:gd name="T22" fmla="*/ 4059 w 4059"/>
                <a:gd name="T23" fmla="*/ 371 h 845"/>
                <a:gd name="T24" fmla="*/ 4016 w 4059"/>
                <a:gd name="T25" fmla="*/ 412 h 845"/>
                <a:gd name="T26" fmla="*/ 3931 w 4059"/>
                <a:gd name="T27" fmla="*/ 430 h 845"/>
                <a:gd name="T28" fmla="*/ 3868 w 4059"/>
                <a:gd name="T29" fmla="*/ 435 h 845"/>
                <a:gd name="T30" fmla="*/ 3852 w 4059"/>
                <a:gd name="T31" fmla="*/ 435 h 845"/>
                <a:gd name="T32" fmla="*/ 3797 w 4059"/>
                <a:gd name="T33" fmla="*/ 435 h 845"/>
                <a:gd name="T34" fmla="*/ 3712 w 4059"/>
                <a:gd name="T35" fmla="*/ 446 h 845"/>
                <a:gd name="T36" fmla="*/ 3610 w 4059"/>
                <a:gd name="T37" fmla="*/ 472 h 845"/>
                <a:gd name="T38" fmla="*/ 3514 w 4059"/>
                <a:gd name="T39" fmla="*/ 494 h 845"/>
                <a:gd name="T40" fmla="*/ 3426 w 4059"/>
                <a:gd name="T41" fmla="*/ 515 h 845"/>
                <a:gd name="T42" fmla="*/ 3345 w 4059"/>
                <a:gd name="T43" fmla="*/ 538 h 845"/>
                <a:gd name="T44" fmla="*/ 1581 w 4059"/>
                <a:gd name="T45" fmla="*/ 829 h 845"/>
                <a:gd name="T46" fmla="*/ 1496 w 4059"/>
                <a:gd name="T47" fmla="*/ 837 h 845"/>
                <a:gd name="T48" fmla="*/ 1360 w 4059"/>
                <a:gd name="T49" fmla="*/ 844 h 845"/>
                <a:gd name="T50" fmla="*/ 1234 w 4059"/>
                <a:gd name="T51" fmla="*/ 842 h 845"/>
                <a:gd name="T52" fmla="*/ 1090 w 4059"/>
                <a:gd name="T53" fmla="*/ 834 h 845"/>
                <a:gd name="T54" fmla="*/ 917 w 4059"/>
                <a:gd name="T55" fmla="*/ 828 h 845"/>
                <a:gd name="T56" fmla="*/ 803 w 4059"/>
                <a:gd name="T57" fmla="*/ 825 h 845"/>
                <a:gd name="T58" fmla="*/ 700 w 4059"/>
                <a:gd name="T59" fmla="*/ 821 h 845"/>
                <a:gd name="T60" fmla="*/ 590 w 4059"/>
                <a:gd name="T61" fmla="*/ 821 h 845"/>
                <a:gd name="T62" fmla="*/ 506 w 4059"/>
                <a:gd name="T63" fmla="*/ 821 h 845"/>
                <a:gd name="T64" fmla="*/ 436 w 4059"/>
                <a:gd name="T65" fmla="*/ 815 h 845"/>
                <a:gd name="T66" fmla="*/ 387 w 4059"/>
                <a:gd name="T67" fmla="*/ 815 h 845"/>
                <a:gd name="T68" fmla="*/ 340 w 4059"/>
                <a:gd name="T69" fmla="*/ 813 h 845"/>
                <a:gd name="T70" fmla="*/ 267 w 4059"/>
                <a:gd name="T71" fmla="*/ 805 h 845"/>
                <a:gd name="T72" fmla="*/ 157 w 4059"/>
                <a:gd name="T73" fmla="*/ 784 h 845"/>
                <a:gd name="T74" fmla="*/ 63 w 4059"/>
                <a:gd name="T75" fmla="*/ 759 h 845"/>
                <a:gd name="T76" fmla="*/ 10 w 4059"/>
                <a:gd name="T77" fmla="*/ 741 h 845"/>
                <a:gd name="T78" fmla="*/ 7 w 4059"/>
                <a:gd name="T79" fmla="*/ 735 h 845"/>
                <a:gd name="T80" fmla="*/ 6 w 4059"/>
                <a:gd name="T81" fmla="*/ 704 h 845"/>
                <a:gd name="T82" fmla="*/ 2 w 4059"/>
                <a:gd name="T83" fmla="*/ 667 h 845"/>
                <a:gd name="T84" fmla="*/ 343 w 4059"/>
                <a:gd name="T85" fmla="*/ 590 h 845"/>
                <a:gd name="T86" fmla="*/ 348 w 4059"/>
                <a:gd name="T87" fmla="*/ 602 h 845"/>
                <a:gd name="T88" fmla="*/ 377 w 4059"/>
                <a:gd name="T89" fmla="*/ 602 h 845"/>
                <a:gd name="T90" fmla="*/ 467 w 4059"/>
                <a:gd name="T91" fmla="*/ 592 h 845"/>
                <a:gd name="T92" fmla="*/ 556 w 4059"/>
                <a:gd name="T93" fmla="*/ 582 h 845"/>
                <a:gd name="T94" fmla="*/ 638 w 4059"/>
                <a:gd name="T95" fmla="*/ 570 h 845"/>
                <a:gd name="T96" fmla="*/ 858 w 4059"/>
                <a:gd name="T97" fmla="*/ 513 h 845"/>
                <a:gd name="T98" fmla="*/ 1065 w 4059"/>
                <a:gd name="T99" fmla="*/ 448 h 845"/>
                <a:gd name="T100" fmla="*/ 1157 w 4059"/>
                <a:gd name="T101" fmla="*/ 417 h 84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59"/>
                <a:gd name="T154" fmla="*/ 0 h 845"/>
                <a:gd name="T155" fmla="*/ 4059 w 4059"/>
                <a:gd name="T156" fmla="*/ 845 h 84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59" h="845">
                  <a:moveTo>
                    <a:pt x="1157" y="417"/>
                  </a:moveTo>
                  <a:lnTo>
                    <a:pt x="1632" y="329"/>
                  </a:lnTo>
                  <a:lnTo>
                    <a:pt x="1578" y="318"/>
                  </a:lnTo>
                  <a:lnTo>
                    <a:pt x="3535" y="7"/>
                  </a:lnTo>
                  <a:lnTo>
                    <a:pt x="3539" y="5"/>
                  </a:lnTo>
                  <a:lnTo>
                    <a:pt x="3548" y="4"/>
                  </a:lnTo>
                  <a:lnTo>
                    <a:pt x="3563" y="4"/>
                  </a:lnTo>
                  <a:lnTo>
                    <a:pt x="3580" y="2"/>
                  </a:lnTo>
                  <a:lnTo>
                    <a:pt x="3602" y="0"/>
                  </a:lnTo>
                  <a:lnTo>
                    <a:pt x="3626" y="0"/>
                  </a:lnTo>
                  <a:lnTo>
                    <a:pt x="3650" y="2"/>
                  </a:lnTo>
                  <a:lnTo>
                    <a:pt x="3675" y="5"/>
                  </a:lnTo>
                  <a:lnTo>
                    <a:pt x="3698" y="10"/>
                  </a:lnTo>
                  <a:lnTo>
                    <a:pt x="3720" y="18"/>
                  </a:lnTo>
                  <a:lnTo>
                    <a:pt x="3739" y="29"/>
                  </a:lnTo>
                  <a:lnTo>
                    <a:pt x="3756" y="39"/>
                  </a:lnTo>
                  <a:lnTo>
                    <a:pt x="3770" y="48"/>
                  </a:lnTo>
                  <a:lnTo>
                    <a:pt x="3783" y="58"/>
                  </a:lnTo>
                  <a:lnTo>
                    <a:pt x="3793" y="66"/>
                  </a:lnTo>
                  <a:lnTo>
                    <a:pt x="3802" y="74"/>
                  </a:lnTo>
                  <a:lnTo>
                    <a:pt x="3809" y="80"/>
                  </a:lnTo>
                  <a:lnTo>
                    <a:pt x="3814" y="85"/>
                  </a:lnTo>
                  <a:lnTo>
                    <a:pt x="3817" y="87"/>
                  </a:lnTo>
                  <a:lnTo>
                    <a:pt x="3818" y="89"/>
                  </a:lnTo>
                  <a:lnTo>
                    <a:pt x="3833" y="119"/>
                  </a:lnTo>
                  <a:lnTo>
                    <a:pt x="3871" y="191"/>
                  </a:lnTo>
                  <a:lnTo>
                    <a:pt x="3877" y="193"/>
                  </a:lnTo>
                  <a:lnTo>
                    <a:pt x="3891" y="198"/>
                  </a:lnTo>
                  <a:lnTo>
                    <a:pt x="3912" y="207"/>
                  </a:lnTo>
                  <a:lnTo>
                    <a:pt x="3937" y="220"/>
                  </a:lnTo>
                  <a:lnTo>
                    <a:pt x="3965" y="236"/>
                  </a:lnTo>
                  <a:lnTo>
                    <a:pt x="3993" y="255"/>
                  </a:lnTo>
                  <a:lnTo>
                    <a:pt x="4019" y="279"/>
                  </a:lnTo>
                  <a:lnTo>
                    <a:pt x="4040" y="307"/>
                  </a:lnTo>
                  <a:lnTo>
                    <a:pt x="4054" y="335"/>
                  </a:lnTo>
                  <a:lnTo>
                    <a:pt x="4059" y="371"/>
                  </a:lnTo>
                  <a:lnTo>
                    <a:pt x="4053" y="388"/>
                  </a:lnTo>
                  <a:lnTo>
                    <a:pt x="4038" y="403"/>
                  </a:lnTo>
                  <a:lnTo>
                    <a:pt x="4016" y="412"/>
                  </a:lnTo>
                  <a:lnTo>
                    <a:pt x="3990" y="420"/>
                  </a:lnTo>
                  <a:lnTo>
                    <a:pt x="3961" y="427"/>
                  </a:lnTo>
                  <a:lnTo>
                    <a:pt x="3931" y="430"/>
                  </a:lnTo>
                  <a:lnTo>
                    <a:pt x="3905" y="433"/>
                  </a:lnTo>
                  <a:lnTo>
                    <a:pt x="3883" y="433"/>
                  </a:lnTo>
                  <a:lnTo>
                    <a:pt x="3868" y="435"/>
                  </a:lnTo>
                  <a:lnTo>
                    <a:pt x="3863" y="435"/>
                  </a:lnTo>
                  <a:lnTo>
                    <a:pt x="3860" y="435"/>
                  </a:lnTo>
                  <a:lnTo>
                    <a:pt x="3852" y="435"/>
                  </a:lnTo>
                  <a:lnTo>
                    <a:pt x="3838" y="435"/>
                  </a:lnTo>
                  <a:lnTo>
                    <a:pt x="3821" y="435"/>
                  </a:lnTo>
                  <a:lnTo>
                    <a:pt x="3797" y="435"/>
                  </a:lnTo>
                  <a:lnTo>
                    <a:pt x="3772" y="438"/>
                  </a:lnTo>
                  <a:lnTo>
                    <a:pt x="3744" y="441"/>
                  </a:lnTo>
                  <a:lnTo>
                    <a:pt x="3712" y="446"/>
                  </a:lnTo>
                  <a:lnTo>
                    <a:pt x="3680" y="454"/>
                  </a:lnTo>
                  <a:lnTo>
                    <a:pt x="3645" y="462"/>
                  </a:lnTo>
                  <a:lnTo>
                    <a:pt x="3610" y="472"/>
                  </a:lnTo>
                  <a:lnTo>
                    <a:pt x="3576" y="480"/>
                  </a:lnTo>
                  <a:lnTo>
                    <a:pt x="3544" y="488"/>
                  </a:lnTo>
                  <a:lnTo>
                    <a:pt x="3514" y="494"/>
                  </a:lnTo>
                  <a:lnTo>
                    <a:pt x="3484" y="502"/>
                  </a:lnTo>
                  <a:lnTo>
                    <a:pt x="3455" y="509"/>
                  </a:lnTo>
                  <a:lnTo>
                    <a:pt x="3426" y="515"/>
                  </a:lnTo>
                  <a:lnTo>
                    <a:pt x="3398" y="521"/>
                  </a:lnTo>
                  <a:lnTo>
                    <a:pt x="3371" y="529"/>
                  </a:lnTo>
                  <a:lnTo>
                    <a:pt x="3345" y="538"/>
                  </a:lnTo>
                  <a:lnTo>
                    <a:pt x="2008" y="756"/>
                  </a:lnTo>
                  <a:lnTo>
                    <a:pt x="1588" y="828"/>
                  </a:lnTo>
                  <a:lnTo>
                    <a:pt x="1581" y="829"/>
                  </a:lnTo>
                  <a:lnTo>
                    <a:pt x="1563" y="831"/>
                  </a:lnTo>
                  <a:lnTo>
                    <a:pt x="1533" y="834"/>
                  </a:lnTo>
                  <a:lnTo>
                    <a:pt x="1496" y="837"/>
                  </a:lnTo>
                  <a:lnTo>
                    <a:pt x="1454" y="841"/>
                  </a:lnTo>
                  <a:lnTo>
                    <a:pt x="1407" y="842"/>
                  </a:lnTo>
                  <a:lnTo>
                    <a:pt x="1360" y="844"/>
                  </a:lnTo>
                  <a:lnTo>
                    <a:pt x="1314" y="845"/>
                  </a:lnTo>
                  <a:lnTo>
                    <a:pt x="1272" y="845"/>
                  </a:lnTo>
                  <a:lnTo>
                    <a:pt x="1234" y="842"/>
                  </a:lnTo>
                  <a:lnTo>
                    <a:pt x="1194" y="839"/>
                  </a:lnTo>
                  <a:lnTo>
                    <a:pt x="1145" y="836"/>
                  </a:lnTo>
                  <a:lnTo>
                    <a:pt x="1090" y="834"/>
                  </a:lnTo>
                  <a:lnTo>
                    <a:pt x="1031" y="831"/>
                  </a:lnTo>
                  <a:lnTo>
                    <a:pt x="971" y="829"/>
                  </a:lnTo>
                  <a:lnTo>
                    <a:pt x="917" y="828"/>
                  </a:lnTo>
                  <a:lnTo>
                    <a:pt x="867" y="828"/>
                  </a:lnTo>
                  <a:lnTo>
                    <a:pt x="829" y="826"/>
                  </a:lnTo>
                  <a:lnTo>
                    <a:pt x="803" y="825"/>
                  </a:lnTo>
                  <a:lnTo>
                    <a:pt x="794" y="825"/>
                  </a:lnTo>
                  <a:lnTo>
                    <a:pt x="745" y="821"/>
                  </a:lnTo>
                  <a:lnTo>
                    <a:pt x="700" y="821"/>
                  </a:lnTo>
                  <a:lnTo>
                    <a:pt x="660" y="821"/>
                  </a:lnTo>
                  <a:lnTo>
                    <a:pt x="624" y="821"/>
                  </a:lnTo>
                  <a:lnTo>
                    <a:pt x="590" y="821"/>
                  </a:lnTo>
                  <a:lnTo>
                    <a:pt x="561" y="821"/>
                  </a:lnTo>
                  <a:lnTo>
                    <a:pt x="533" y="821"/>
                  </a:lnTo>
                  <a:lnTo>
                    <a:pt x="506" y="821"/>
                  </a:lnTo>
                  <a:lnTo>
                    <a:pt x="482" y="820"/>
                  </a:lnTo>
                  <a:lnTo>
                    <a:pt x="459" y="818"/>
                  </a:lnTo>
                  <a:lnTo>
                    <a:pt x="436" y="815"/>
                  </a:lnTo>
                  <a:lnTo>
                    <a:pt x="417" y="815"/>
                  </a:lnTo>
                  <a:lnTo>
                    <a:pt x="401" y="815"/>
                  </a:lnTo>
                  <a:lnTo>
                    <a:pt x="387" y="815"/>
                  </a:lnTo>
                  <a:lnTo>
                    <a:pt x="372" y="815"/>
                  </a:lnTo>
                  <a:lnTo>
                    <a:pt x="358" y="813"/>
                  </a:lnTo>
                  <a:lnTo>
                    <a:pt x="340" y="813"/>
                  </a:lnTo>
                  <a:lnTo>
                    <a:pt x="320" y="812"/>
                  </a:lnTo>
                  <a:lnTo>
                    <a:pt x="297" y="809"/>
                  </a:lnTo>
                  <a:lnTo>
                    <a:pt x="267" y="805"/>
                  </a:lnTo>
                  <a:lnTo>
                    <a:pt x="231" y="800"/>
                  </a:lnTo>
                  <a:lnTo>
                    <a:pt x="194" y="792"/>
                  </a:lnTo>
                  <a:lnTo>
                    <a:pt x="157" y="784"/>
                  </a:lnTo>
                  <a:lnTo>
                    <a:pt x="122" y="776"/>
                  </a:lnTo>
                  <a:lnTo>
                    <a:pt x="90" y="767"/>
                  </a:lnTo>
                  <a:lnTo>
                    <a:pt x="63" y="759"/>
                  </a:lnTo>
                  <a:lnTo>
                    <a:pt x="40" y="751"/>
                  </a:lnTo>
                  <a:lnTo>
                    <a:pt x="22" y="744"/>
                  </a:lnTo>
                  <a:lnTo>
                    <a:pt x="10" y="741"/>
                  </a:lnTo>
                  <a:lnTo>
                    <a:pt x="6" y="740"/>
                  </a:lnTo>
                  <a:lnTo>
                    <a:pt x="7" y="738"/>
                  </a:lnTo>
                  <a:lnTo>
                    <a:pt x="7" y="735"/>
                  </a:lnTo>
                  <a:lnTo>
                    <a:pt x="8" y="727"/>
                  </a:lnTo>
                  <a:lnTo>
                    <a:pt x="7" y="717"/>
                  </a:lnTo>
                  <a:lnTo>
                    <a:pt x="6" y="704"/>
                  </a:lnTo>
                  <a:lnTo>
                    <a:pt x="5" y="690"/>
                  </a:lnTo>
                  <a:lnTo>
                    <a:pt x="3" y="677"/>
                  </a:lnTo>
                  <a:lnTo>
                    <a:pt x="2" y="667"/>
                  </a:lnTo>
                  <a:lnTo>
                    <a:pt x="0" y="661"/>
                  </a:lnTo>
                  <a:lnTo>
                    <a:pt x="0" y="658"/>
                  </a:lnTo>
                  <a:lnTo>
                    <a:pt x="343" y="590"/>
                  </a:lnTo>
                  <a:lnTo>
                    <a:pt x="344" y="595"/>
                  </a:lnTo>
                  <a:lnTo>
                    <a:pt x="345" y="597"/>
                  </a:lnTo>
                  <a:lnTo>
                    <a:pt x="348" y="602"/>
                  </a:lnTo>
                  <a:lnTo>
                    <a:pt x="351" y="603"/>
                  </a:lnTo>
                  <a:lnTo>
                    <a:pt x="359" y="603"/>
                  </a:lnTo>
                  <a:lnTo>
                    <a:pt x="377" y="602"/>
                  </a:lnTo>
                  <a:lnTo>
                    <a:pt x="403" y="600"/>
                  </a:lnTo>
                  <a:lnTo>
                    <a:pt x="433" y="595"/>
                  </a:lnTo>
                  <a:lnTo>
                    <a:pt x="467" y="592"/>
                  </a:lnTo>
                  <a:lnTo>
                    <a:pt x="500" y="589"/>
                  </a:lnTo>
                  <a:lnTo>
                    <a:pt x="531" y="584"/>
                  </a:lnTo>
                  <a:lnTo>
                    <a:pt x="556" y="582"/>
                  </a:lnTo>
                  <a:lnTo>
                    <a:pt x="573" y="579"/>
                  </a:lnTo>
                  <a:lnTo>
                    <a:pt x="579" y="578"/>
                  </a:lnTo>
                  <a:lnTo>
                    <a:pt x="638" y="570"/>
                  </a:lnTo>
                  <a:lnTo>
                    <a:pt x="708" y="554"/>
                  </a:lnTo>
                  <a:lnTo>
                    <a:pt x="782" y="534"/>
                  </a:lnTo>
                  <a:lnTo>
                    <a:pt x="858" y="513"/>
                  </a:lnTo>
                  <a:lnTo>
                    <a:pt x="935" y="491"/>
                  </a:lnTo>
                  <a:lnTo>
                    <a:pt x="1004" y="469"/>
                  </a:lnTo>
                  <a:lnTo>
                    <a:pt x="1065" y="448"/>
                  </a:lnTo>
                  <a:lnTo>
                    <a:pt x="1114" y="433"/>
                  </a:lnTo>
                  <a:lnTo>
                    <a:pt x="1145" y="422"/>
                  </a:lnTo>
                  <a:lnTo>
                    <a:pt x="1157" y="417"/>
                  </a:lnTo>
                  <a:close/>
                </a:path>
              </a:pathLst>
            </a:custGeom>
            <a:solidFill>
              <a:srgbClr val="B5B5B5"/>
            </a:solidFill>
            <a:ln w="9525">
              <a:solidFill>
                <a:srgbClr val="777777"/>
              </a:solidFill>
              <a:round/>
              <a:headEnd/>
              <a:tailEnd/>
            </a:ln>
          </p:spPr>
          <p:txBody>
            <a:bodyPr/>
            <a:lstStyle/>
            <a:p>
              <a:endParaRPr lang="en-US"/>
            </a:p>
          </p:txBody>
        </p:sp>
        <p:sp>
          <p:nvSpPr>
            <p:cNvPr id="4826" name="Freeform 714"/>
            <p:cNvSpPr>
              <a:spLocks/>
            </p:cNvSpPr>
            <p:nvPr/>
          </p:nvSpPr>
          <p:spPr bwMode="auto">
            <a:xfrm>
              <a:off x="672" y="1728"/>
              <a:ext cx="4059" cy="417"/>
            </a:xfrm>
            <a:custGeom>
              <a:avLst/>
              <a:gdLst>
                <a:gd name="T0" fmla="*/ 1578 w 4059"/>
                <a:gd name="T1" fmla="*/ 318 h 834"/>
                <a:gd name="T2" fmla="*/ 3548 w 4059"/>
                <a:gd name="T3" fmla="*/ 4 h 834"/>
                <a:gd name="T4" fmla="*/ 3602 w 4059"/>
                <a:gd name="T5" fmla="*/ 0 h 834"/>
                <a:gd name="T6" fmla="*/ 3675 w 4059"/>
                <a:gd name="T7" fmla="*/ 5 h 834"/>
                <a:gd name="T8" fmla="*/ 3739 w 4059"/>
                <a:gd name="T9" fmla="*/ 29 h 834"/>
                <a:gd name="T10" fmla="*/ 3783 w 4059"/>
                <a:gd name="T11" fmla="*/ 58 h 834"/>
                <a:gd name="T12" fmla="*/ 3809 w 4059"/>
                <a:gd name="T13" fmla="*/ 80 h 834"/>
                <a:gd name="T14" fmla="*/ 3818 w 4059"/>
                <a:gd name="T15" fmla="*/ 89 h 834"/>
                <a:gd name="T16" fmla="*/ 3877 w 4059"/>
                <a:gd name="T17" fmla="*/ 193 h 834"/>
                <a:gd name="T18" fmla="*/ 3937 w 4059"/>
                <a:gd name="T19" fmla="*/ 220 h 834"/>
                <a:gd name="T20" fmla="*/ 4019 w 4059"/>
                <a:gd name="T21" fmla="*/ 279 h 834"/>
                <a:gd name="T22" fmla="*/ 4059 w 4059"/>
                <a:gd name="T23" fmla="*/ 371 h 834"/>
                <a:gd name="T24" fmla="*/ 4016 w 4059"/>
                <a:gd name="T25" fmla="*/ 409 h 834"/>
                <a:gd name="T26" fmla="*/ 3931 w 4059"/>
                <a:gd name="T27" fmla="*/ 425 h 834"/>
                <a:gd name="T28" fmla="*/ 3867 w 4059"/>
                <a:gd name="T29" fmla="*/ 427 h 834"/>
                <a:gd name="T30" fmla="*/ 3850 w 4059"/>
                <a:gd name="T31" fmla="*/ 425 h 834"/>
                <a:gd name="T32" fmla="*/ 3797 w 4059"/>
                <a:gd name="T33" fmla="*/ 427 h 834"/>
                <a:gd name="T34" fmla="*/ 3712 w 4059"/>
                <a:gd name="T35" fmla="*/ 435 h 834"/>
                <a:gd name="T36" fmla="*/ 3609 w 4059"/>
                <a:gd name="T37" fmla="*/ 461 h 834"/>
                <a:gd name="T38" fmla="*/ 3513 w 4059"/>
                <a:gd name="T39" fmla="*/ 483 h 834"/>
                <a:gd name="T40" fmla="*/ 3426 w 4059"/>
                <a:gd name="T41" fmla="*/ 502 h 834"/>
                <a:gd name="T42" fmla="*/ 3344 w 4059"/>
                <a:gd name="T43" fmla="*/ 525 h 834"/>
                <a:gd name="T44" fmla="*/ 1581 w 4059"/>
                <a:gd name="T45" fmla="*/ 818 h 834"/>
                <a:gd name="T46" fmla="*/ 1496 w 4059"/>
                <a:gd name="T47" fmla="*/ 826 h 834"/>
                <a:gd name="T48" fmla="*/ 1360 w 4059"/>
                <a:gd name="T49" fmla="*/ 834 h 834"/>
                <a:gd name="T50" fmla="*/ 1233 w 4059"/>
                <a:gd name="T51" fmla="*/ 833 h 834"/>
                <a:gd name="T52" fmla="*/ 1090 w 4059"/>
                <a:gd name="T53" fmla="*/ 823 h 834"/>
                <a:gd name="T54" fmla="*/ 918 w 4059"/>
                <a:gd name="T55" fmla="*/ 820 h 834"/>
                <a:gd name="T56" fmla="*/ 805 w 4059"/>
                <a:gd name="T57" fmla="*/ 817 h 834"/>
                <a:gd name="T58" fmla="*/ 701 w 4059"/>
                <a:gd name="T59" fmla="*/ 815 h 834"/>
                <a:gd name="T60" fmla="*/ 592 w 4059"/>
                <a:gd name="T61" fmla="*/ 815 h 834"/>
                <a:gd name="T62" fmla="*/ 507 w 4059"/>
                <a:gd name="T63" fmla="*/ 815 h 834"/>
                <a:gd name="T64" fmla="*/ 436 w 4059"/>
                <a:gd name="T65" fmla="*/ 810 h 834"/>
                <a:gd name="T66" fmla="*/ 386 w 4059"/>
                <a:gd name="T67" fmla="*/ 809 h 834"/>
                <a:gd name="T68" fmla="*/ 339 w 4059"/>
                <a:gd name="T69" fmla="*/ 809 h 834"/>
                <a:gd name="T70" fmla="*/ 267 w 4059"/>
                <a:gd name="T71" fmla="*/ 800 h 834"/>
                <a:gd name="T72" fmla="*/ 155 w 4059"/>
                <a:gd name="T73" fmla="*/ 783 h 834"/>
                <a:gd name="T74" fmla="*/ 62 w 4059"/>
                <a:gd name="T75" fmla="*/ 757 h 834"/>
                <a:gd name="T76" fmla="*/ 10 w 4059"/>
                <a:gd name="T77" fmla="*/ 740 h 834"/>
                <a:gd name="T78" fmla="*/ 7 w 4059"/>
                <a:gd name="T79" fmla="*/ 725 h 834"/>
                <a:gd name="T80" fmla="*/ 5 w 4059"/>
                <a:gd name="T81" fmla="*/ 690 h 834"/>
                <a:gd name="T82" fmla="*/ 0 w 4059"/>
                <a:gd name="T83" fmla="*/ 661 h 834"/>
                <a:gd name="T84" fmla="*/ 344 w 4059"/>
                <a:gd name="T85" fmla="*/ 595 h 834"/>
                <a:gd name="T86" fmla="*/ 351 w 4059"/>
                <a:gd name="T87" fmla="*/ 603 h 834"/>
                <a:gd name="T88" fmla="*/ 403 w 4059"/>
                <a:gd name="T89" fmla="*/ 600 h 834"/>
                <a:gd name="T90" fmla="*/ 500 w 4059"/>
                <a:gd name="T91" fmla="*/ 589 h 834"/>
                <a:gd name="T92" fmla="*/ 573 w 4059"/>
                <a:gd name="T93" fmla="*/ 579 h 834"/>
                <a:gd name="T94" fmla="*/ 708 w 4059"/>
                <a:gd name="T95" fmla="*/ 554 h 834"/>
                <a:gd name="T96" fmla="*/ 935 w 4059"/>
                <a:gd name="T97" fmla="*/ 491 h 834"/>
                <a:gd name="T98" fmla="*/ 1114 w 4059"/>
                <a:gd name="T99" fmla="*/ 433 h 8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059"/>
                <a:gd name="T151" fmla="*/ 0 h 834"/>
                <a:gd name="T152" fmla="*/ 4059 w 4059"/>
                <a:gd name="T153" fmla="*/ 834 h 8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059" h="834">
                  <a:moveTo>
                    <a:pt x="1157" y="417"/>
                  </a:moveTo>
                  <a:lnTo>
                    <a:pt x="1632" y="329"/>
                  </a:lnTo>
                  <a:lnTo>
                    <a:pt x="1578" y="318"/>
                  </a:lnTo>
                  <a:lnTo>
                    <a:pt x="3535" y="7"/>
                  </a:lnTo>
                  <a:lnTo>
                    <a:pt x="3539" y="5"/>
                  </a:lnTo>
                  <a:lnTo>
                    <a:pt x="3548" y="4"/>
                  </a:lnTo>
                  <a:lnTo>
                    <a:pt x="3563" y="4"/>
                  </a:lnTo>
                  <a:lnTo>
                    <a:pt x="3580" y="2"/>
                  </a:lnTo>
                  <a:lnTo>
                    <a:pt x="3602" y="0"/>
                  </a:lnTo>
                  <a:lnTo>
                    <a:pt x="3626" y="0"/>
                  </a:lnTo>
                  <a:lnTo>
                    <a:pt x="3650" y="2"/>
                  </a:lnTo>
                  <a:lnTo>
                    <a:pt x="3675" y="5"/>
                  </a:lnTo>
                  <a:lnTo>
                    <a:pt x="3698" y="10"/>
                  </a:lnTo>
                  <a:lnTo>
                    <a:pt x="3720" y="18"/>
                  </a:lnTo>
                  <a:lnTo>
                    <a:pt x="3739" y="29"/>
                  </a:lnTo>
                  <a:lnTo>
                    <a:pt x="3756" y="39"/>
                  </a:lnTo>
                  <a:lnTo>
                    <a:pt x="3770" y="48"/>
                  </a:lnTo>
                  <a:lnTo>
                    <a:pt x="3783" y="58"/>
                  </a:lnTo>
                  <a:lnTo>
                    <a:pt x="3793" y="66"/>
                  </a:lnTo>
                  <a:lnTo>
                    <a:pt x="3802" y="74"/>
                  </a:lnTo>
                  <a:lnTo>
                    <a:pt x="3809" y="80"/>
                  </a:lnTo>
                  <a:lnTo>
                    <a:pt x="3814" y="85"/>
                  </a:lnTo>
                  <a:lnTo>
                    <a:pt x="3817" y="87"/>
                  </a:lnTo>
                  <a:lnTo>
                    <a:pt x="3818" y="89"/>
                  </a:lnTo>
                  <a:lnTo>
                    <a:pt x="3833" y="119"/>
                  </a:lnTo>
                  <a:lnTo>
                    <a:pt x="3871" y="191"/>
                  </a:lnTo>
                  <a:lnTo>
                    <a:pt x="3877" y="193"/>
                  </a:lnTo>
                  <a:lnTo>
                    <a:pt x="3891" y="198"/>
                  </a:lnTo>
                  <a:lnTo>
                    <a:pt x="3912" y="207"/>
                  </a:lnTo>
                  <a:lnTo>
                    <a:pt x="3937" y="220"/>
                  </a:lnTo>
                  <a:lnTo>
                    <a:pt x="3965" y="236"/>
                  </a:lnTo>
                  <a:lnTo>
                    <a:pt x="3993" y="255"/>
                  </a:lnTo>
                  <a:lnTo>
                    <a:pt x="4019" y="279"/>
                  </a:lnTo>
                  <a:lnTo>
                    <a:pt x="4040" y="307"/>
                  </a:lnTo>
                  <a:lnTo>
                    <a:pt x="4054" y="335"/>
                  </a:lnTo>
                  <a:lnTo>
                    <a:pt x="4059" y="371"/>
                  </a:lnTo>
                  <a:lnTo>
                    <a:pt x="4053" y="387"/>
                  </a:lnTo>
                  <a:lnTo>
                    <a:pt x="4038" y="400"/>
                  </a:lnTo>
                  <a:lnTo>
                    <a:pt x="4016" y="409"/>
                  </a:lnTo>
                  <a:lnTo>
                    <a:pt x="3990" y="417"/>
                  </a:lnTo>
                  <a:lnTo>
                    <a:pt x="3960" y="422"/>
                  </a:lnTo>
                  <a:lnTo>
                    <a:pt x="3931" y="425"/>
                  </a:lnTo>
                  <a:lnTo>
                    <a:pt x="3904" y="427"/>
                  </a:lnTo>
                  <a:lnTo>
                    <a:pt x="3882" y="427"/>
                  </a:lnTo>
                  <a:lnTo>
                    <a:pt x="3867" y="427"/>
                  </a:lnTo>
                  <a:lnTo>
                    <a:pt x="3861" y="427"/>
                  </a:lnTo>
                  <a:lnTo>
                    <a:pt x="3859" y="427"/>
                  </a:lnTo>
                  <a:lnTo>
                    <a:pt x="3850" y="425"/>
                  </a:lnTo>
                  <a:lnTo>
                    <a:pt x="3837" y="425"/>
                  </a:lnTo>
                  <a:lnTo>
                    <a:pt x="3820" y="425"/>
                  </a:lnTo>
                  <a:lnTo>
                    <a:pt x="3797" y="427"/>
                  </a:lnTo>
                  <a:lnTo>
                    <a:pt x="3772" y="428"/>
                  </a:lnTo>
                  <a:lnTo>
                    <a:pt x="3744" y="430"/>
                  </a:lnTo>
                  <a:lnTo>
                    <a:pt x="3712" y="435"/>
                  </a:lnTo>
                  <a:lnTo>
                    <a:pt x="3680" y="441"/>
                  </a:lnTo>
                  <a:lnTo>
                    <a:pt x="3645" y="451"/>
                  </a:lnTo>
                  <a:lnTo>
                    <a:pt x="3609" y="461"/>
                  </a:lnTo>
                  <a:lnTo>
                    <a:pt x="3576" y="469"/>
                  </a:lnTo>
                  <a:lnTo>
                    <a:pt x="3544" y="477"/>
                  </a:lnTo>
                  <a:lnTo>
                    <a:pt x="3513" y="483"/>
                  </a:lnTo>
                  <a:lnTo>
                    <a:pt x="3483" y="491"/>
                  </a:lnTo>
                  <a:lnTo>
                    <a:pt x="3455" y="497"/>
                  </a:lnTo>
                  <a:lnTo>
                    <a:pt x="3426" y="502"/>
                  </a:lnTo>
                  <a:lnTo>
                    <a:pt x="3398" y="510"/>
                  </a:lnTo>
                  <a:lnTo>
                    <a:pt x="3370" y="517"/>
                  </a:lnTo>
                  <a:lnTo>
                    <a:pt x="3344" y="525"/>
                  </a:lnTo>
                  <a:lnTo>
                    <a:pt x="2008" y="744"/>
                  </a:lnTo>
                  <a:lnTo>
                    <a:pt x="1588" y="817"/>
                  </a:lnTo>
                  <a:lnTo>
                    <a:pt x="1581" y="818"/>
                  </a:lnTo>
                  <a:lnTo>
                    <a:pt x="1562" y="820"/>
                  </a:lnTo>
                  <a:lnTo>
                    <a:pt x="1533" y="821"/>
                  </a:lnTo>
                  <a:lnTo>
                    <a:pt x="1496" y="826"/>
                  </a:lnTo>
                  <a:lnTo>
                    <a:pt x="1454" y="828"/>
                  </a:lnTo>
                  <a:lnTo>
                    <a:pt x="1407" y="831"/>
                  </a:lnTo>
                  <a:lnTo>
                    <a:pt x="1360" y="834"/>
                  </a:lnTo>
                  <a:lnTo>
                    <a:pt x="1314" y="834"/>
                  </a:lnTo>
                  <a:lnTo>
                    <a:pt x="1271" y="834"/>
                  </a:lnTo>
                  <a:lnTo>
                    <a:pt x="1233" y="833"/>
                  </a:lnTo>
                  <a:lnTo>
                    <a:pt x="1194" y="828"/>
                  </a:lnTo>
                  <a:lnTo>
                    <a:pt x="1145" y="826"/>
                  </a:lnTo>
                  <a:lnTo>
                    <a:pt x="1090" y="823"/>
                  </a:lnTo>
                  <a:lnTo>
                    <a:pt x="1031" y="821"/>
                  </a:lnTo>
                  <a:lnTo>
                    <a:pt x="972" y="821"/>
                  </a:lnTo>
                  <a:lnTo>
                    <a:pt x="918" y="820"/>
                  </a:lnTo>
                  <a:lnTo>
                    <a:pt x="869" y="818"/>
                  </a:lnTo>
                  <a:lnTo>
                    <a:pt x="830" y="818"/>
                  </a:lnTo>
                  <a:lnTo>
                    <a:pt x="805" y="817"/>
                  </a:lnTo>
                  <a:lnTo>
                    <a:pt x="796" y="817"/>
                  </a:lnTo>
                  <a:lnTo>
                    <a:pt x="746" y="815"/>
                  </a:lnTo>
                  <a:lnTo>
                    <a:pt x="701" y="815"/>
                  </a:lnTo>
                  <a:lnTo>
                    <a:pt x="661" y="813"/>
                  </a:lnTo>
                  <a:lnTo>
                    <a:pt x="625" y="815"/>
                  </a:lnTo>
                  <a:lnTo>
                    <a:pt x="592" y="815"/>
                  </a:lnTo>
                  <a:lnTo>
                    <a:pt x="561" y="815"/>
                  </a:lnTo>
                  <a:lnTo>
                    <a:pt x="533" y="815"/>
                  </a:lnTo>
                  <a:lnTo>
                    <a:pt x="507" y="815"/>
                  </a:lnTo>
                  <a:lnTo>
                    <a:pt x="482" y="815"/>
                  </a:lnTo>
                  <a:lnTo>
                    <a:pt x="459" y="813"/>
                  </a:lnTo>
                  <a:lnTo>
                    <a:pt x="436" y="810"/>
                  </a:lnTo>
                  <a:lnTo>
                    <a:pt x="417" y="809"/>
                  </a:lnTo>
                  <a:lnTo>
                    <a:pt x="401" y="809"/>
                  </a:lnTo>
                  <a:lnTo>
                    <a:pt x="386" y="809"/>
                  </a:lnTo>
                  <a:lnTo>
                    <a:pt x="372" y="809"/>
                  </a:lnTo>
                  <a:lnTo>
                    <a:pt x="357" y="809"/>
                  </a:lnTo>
                  <a:lnTo>
                    <a:pt x="339" y="809"/>
                  </a:lnTo>
                  <a:lnTo>
                    <a:pt x="319" y="807"/>
                  </a:lnTo>
                  <a:lnTo>
                    <a:pt x="295" y="804"/>
                  </a:lnTo>
                  <a:lnTo>
                    <a:pt x="267" y="800"/>
                  </a:lnTo>
                  <a:lnTo>
                    <a:pt x="230" y="796"/>
                  </a:lnTo>
                  <a:lnTo>
                    <a:pt x="192" y="789"/>
                  </a:lnTo>
                  <a:lnTo>
                    <a:pt x="155" y="783"/>
                  </a:lnTo>
                  <a:lnTo>
                    <a:pt x="122" y="773"/>
                  </a:lnTo>
                  <a:lnTo>
                    <a:pt x="90" y="765"/>
                  </a:lnTo>
                  <a:lnTo>
                    <a:pt x="62" y="757"/>
                  </a:lnTo>
                  <a:lnTo>
                    <a:pt x="39" y="751"/>
                  </a:lnTo>
                  <a:lnTo>
                    <a:pt x="22" y="744"/>
                  </a:lnTo>
                  <a:lnTo>
                    <a:pt x="10" y="740"/>
                  </a:lnTo>
                  <a:lnTo>
                    <a:pt x="6" y="738"/>
                  </a:lnTo>
                  <a:lnTo>
                    <a:pt x="7" y="733"/>
                  </a:lnTo>
                  <a:lnTo>
                    <a:pt x="7" y="725"/>
                  </a:lnTo>
                  <a:lnTo>
                    <a:pt x="7" y="717"/>
                  </a:lnTo>
                  <a:lnTo>
                    <a:pt x="6" y="704"/>
                  </a:lnTo>
                  <a:lnTo>
                    <a:pt x="5" y="690"/>
                  </a:lnTo>
                  <a:lnTo>
                    <a:pt x="3" y="677"/>
                  </a:lnTo>
                  <a:lnTo>
                    <a:pt x="2" y="667"/>
                  </a:lnTo>
                  <a:lnTo>
                    <a:pt x="0" y="661"/>
                  </a:lnTo>
                  <a:lnTo>
                    <a:pt x="0" y="658"/>
                  </a:lnTo>
                  <a:lnTo>
                    <a:pt x="343" y="590"/>
                  </a:lnTo>
                  <a:lnTo>
                    <a:pt x="344" y="595"/>
                  </a:lnTo>
                  <a:lnTo>
                    <a:pt x="345" y="597"/>
                  </a:lnTo>
                  <a:lnTo>
                    <a:pt x="348" y="602"/>
                  </a:lnTo>
                  <a:lnTo>
                    <a:pt x="351" y="603"/>
                  </a:lnTo>
                  <a:lnTo>
                    <a:pt x="359" y="603"/>
                  </a:lnTo>
                  <a:lnTo>
                    <a:pt x="377" y="602"/>
                  </a:lnTo>
                  <a:lnTo>
                    <a:pt x="403" y="600"/>
                  </a:lnTo>
                  <a:lnTo>
                    <a:pt x="433" y="595"/>
                  </a:lnTo>
                  <a:lnTo>
                    <a:pt x="467" y="592"/>
                  </a:lnTo>
                  <a:lnTo>
                    <a:pt x="500" y="589"/>
                  </a:lnTo>
                  <a:lnTo>
                    <a:pt x="531" y="584"/>
                  </a:lnTo>
                  <a:lnTo>
                    <a:pt x="556" y="582"/>
                  </a:lnTo>
                  <a:lnTo>
                    <a:pt x="573" y="579"/>
                  </a:lnTo>
                  <a:lnTo>
                    <a:pt x="579" y="578"/>
                  </a:lnTo>
                  <a:lnTo>
                    <a:pt x="638" y="570"/>
                  </a:lnTo>
                  <a:lnTo>
                    <a:pt x="708" y="554"/>
                  </a:lnTo>
                  <a:lnTo>
                    <a:pt x="782" y="534"/>
                  </a:lnTo>
                  <a:lnTo>
                    <a:pt x="858" y="513"/>
                  </a:lnTo>
                  <a:lnTo>
                    <a:pt x="935" y="491"/>
                  </a:lnTo>
                  <a:lnTo>
                    <a:pt x="1004" y="469"/>
                  </a:lnTo>
                  <a:lnTo>
                    <a:pt x="1065" y="448"/>
                  </a:lnTo>
                  <a:lnTo>
                    <a:pt x="1114" y="433"/>
                  </a:lnTo>
                  <a:lnTo>
                    <a:pt x="1145" y="422"/>
                  </a:lnTo>
                  <a:lnTo>
                    <a:pt x="1157" y="417"/>
                  </a:lnTo>
                  <a:close/>
                </a:path>
              </a:pathLst>
            </a:custGeom>
            <a:solidFill>
              <a:srgbClr val="B8B8B8"/>
            </a:solidFill>
            <a:ln w="9525">
              <a:solidFill>
                <a:srgbClr val="777777"/>
              </a:solidFill>
              <a:round/>
              <a:headEnd/>
              <a:tailEnd/>
            </a:ln>
          </p:spPr>
          <p:txBody>
            <a:bodyPr/>
            <a:lstStyle/>
            <a:p>
              <a:endParaRPr lang="en-US"/>
            </a:p>
          </p:txBody>
        </p:sp>
        <p:sp>
          <p:nvSpPr>
            <p:cNvPr id="4827" name="Freeform 715"/>
            <p:cNvSpPr>
              <a:spLocks/>
            </p:cNvSpPr>
            <p:nvPr/>
          </p:nvSpPr>
          <p:spPr bwMode="auto">
            <a:xfrm>
              <a:off x="672" y="1728"/>
              <a:ext cx="4059" cy="412"/>
            </a:xfrm>
            <a:custGeom>
              <a:avLst/>
              <a:gdLst>
                <a:gd name="T0" fmla="*/ 1578 w 4059"/>
                <a:gd name="T1" fmla="*/ 318 h 825"/>
                <a:gd name="T2" fmla="*/ 3548 w 4059"/>
                <a:gd name="T3" fmla="*/ 4 h 825"/>
                <a:gd name="T4" fmla="*/ 3602 w 4059"/>
                <a:gd name="T5" fmla="*/ 0 h 825"/>
                <a:gd name="T6" fmla="*/ 3675 w 4059"/>
                <a:gd name="T7" fmla="*/ 5 h 825"/>
                <a:gd name="T8" fmla="*/ 3739 w 4059"/>
                <a:gd name="T9" fmla="*/ 29 h 825"/>
                <a:gd name="T10" fmla="*/ 3783 w 4059"/>
                <a:gd name="T11" fmla="*/ 58 h 825"/>
                <a:gd name="T12" fmla="*/ 3809 w 4059"/>
                <a:gd name="T13" fmla="*/ 80 h 825"/>
                <a:gd name="T14" fmla="*/ 3818 w 4059"/>
                <a:gd name="T15" fmla="*/ 89 h 825"/>
                <a:gd name="T16" fmla="*/ 3877 w 4059"/>
                <a:gd name="T17" fmla="*/ 193 h 825"/>
                <a:gd name="T18" fmla="*/ 3937 w 4059"/>
                <a:gd name="T19" fmla="*/ 220 h 825"/>
                <a:gd name="T20" fmla="*/ 4019 w 4059"/>
                <a:gd name="T21" fmla="*/ 279 h 825"/>
                <a:gd name="T22" fmla="*/ 4059 w 4059"/>
                <a:gd name="T23" fmla="*/ 371 h 825"/>
                <a:gd name="T24" fmla="*/ 4016 w 4059"/>
                <a:gd name="T25" fmla="*/ 408 h 825"/>
                <a:gd name="T26" fmla="*/ 3930 w 4059"/>
                <a:gd name="T27" fmla="*/ 419 h 825"/>
                <a:gd name="T28" fmla="*/ 3866 w 4059"/>
                <a:gd name="T29" fmla="*/ 419 h 825"/>
                <a:gd name="T30" fmla="*/ 3849 w 4059"/>
                <a:gd name="T31" fmla="*/ 417 h 825"/>
                <a:gd name="T32" fmla="*/ 3796 w 4059"/>
                <a:gd name="T33" fmla="*/ 416 h 825"/>
                <a:gd name="T34" fmla="*/ 3712 w 4059"/>
                <a:gd name="T35" fmla="*/ 425 h 825"/>
                <a:gd name="T36" fmla="*/ 3609 w 4059"/>
                <a:gd name="T37" fmla="*/ 449 h 825"/>
                <a:gd name="T38" fmla="*/ 3513 w 4059"/>
                <a:gd name="T39" fmla="*/ 472 h 825"/>
                <a:gd name="T40" fmla="*/ 3425 w 4059"/>
                <a:gd name="T41" fmla="*/ 491 h 825"/>
                <a:gd name="T42" fmla="*/ 3343 w 4059"/>
                <a:gd name="T43" fmla="*/ 512 h 825"/>
                <a:gd name="T44" fmla="*/ 1581 w 4059"/>
                <a:gd name="T45" fmla="*/ 807 h 825"/>
                <a:gd name="T46" fmla="*/ 1496 w 4059"/>
                <a:gd name="T47" fmla="*/ 815 h 825"/>
                <a:gd name="T48" fmla="*/ 1359 w 4059"/>
                <a:gd name="T49" fmla="*/ 823 h 825"/>
                <a:gd name="T50" fmla="*/ 1233 w 4059"/>
                <a:gd name="T51" fmla="*/ 821 h 825"/>
                <a:gd name="T52" fmla="*/ 1090 w 4059"/>
                <a:gd name="T53" fmla="*/ 815 h 825"/>
                <a:gd name="T54" fmla="*/ 919 w 4059"/>
                <a:gd name="T55" fmla="*/ 810 h 825"/>
                <a:gd name="T56" fmla="*/ 806 w 4059"/>
                <a:gd name="T57" fmla="*/ 810 h 825"/>
                <a:gd name="T58" fmla="*/ 702 w 4059"/>
                <a:gd name="T59" fmla="*/ 807 h 825"/>
                <a:gd name="T60" fmla="*/ 593 w 4059"/>
                <a:gd name="T61" fmla="*/ 809 h 825"/>
                <a:gd name="T62" fmla="*/ 507 w 4059"/>
                <a:gd name="T63" fmla="*/ 810 h 825"/>
                <a:gd name="T64" fmla="*/ 436 w 4059"/>
                <a:gd name="T65" fmla="*/ 805 h 825"/>
                <a:gd name="T66" fmla="*/ 386 w 4059"/>
                <a:gd name="T67" fmla="*/ 804 h 825"/>
                <a:gd name="T68" fmla="*/ 339 w 4059"/>
                <a:gd name="T69" fmla="*/ 802 h 825"/>
                <a:gd name="T70" fmla="*/ 266 w 4059"/>
                <a:gd name="T71" fmla="*/ 796 h 825"/>
                <a:gd name="T72" fmla="*/ 154 w 4059"/>
                <a:gd name="T73" fmla="*/ 778 h 825"/>
                <a:gd name="T74" fmla="*/ 62 w 4059"/>
                <a:gd name="T75" fmla="*/ 756 h 825"/>
                <a:gd name="T76" fmla="*/ 10 w 4059"/>
                <a:gd name="T77" fmla="*/ 740 h 825"/>
                <a:gd name="T78" fmla="*/ 7 w 4059"/>
                <a:gd name="T79" fmla="*/ 725 h 825"/>
                <a:gd name="T80" fmla="*/ 5 w 4059"/>
                <a:gd name="T81" fmla="*/ 690 h 825"/>
                <a:gd name="T82" fmla="*/ 0 w 4059"/>
                <a:gd name="T83" fmla="*/ 661 h 825"/>
                <a:gd name="T84" fmla="*/ 344 w 4059"/>
                <a:gd name="T85" fmla="*/ 595 h 825"/>
                <a:gd name="T86" fmla="*/ 351 w 4059"/>
                <a:gd name="T87" fmla="*/ 603 h 825"/>
                <a:gd name="T88" fmla="*/ 403 w 4059"/>
                <a:gd name="T89" fmla="*/ 600 h 825"/>
                <a:gd name="T90" fmla="*/ 500 w 4059"/>
                <a:gd name="T91" fmla="*/ 589 h 825"/>
                <a:gd name="T92" fmla="*/ 573 w 4059"/>
                <a:gd name="T93" fmla="*/ 579 h 825"/>
                <a:gd name="T94" fmla="*/ 708 w 4059"/>
                <a:gd name="T95" fmla="*/ 554 h 825"/>
                <a:gd name="T96" fmla="*/ 935 w 4059"/>
                <a:gd name="T97" fmla="*/ 491 h 825"/>
                <a:gd name="T98" fmla="*/ 1114 w 4059"/>
                <a:gd name="T99" fmla="*/ 433 h 8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059"/>
                <a:gd name="T151" fmla="*/ 0 h 825"/>
                <a:gd name="T152" fmla="*/ 4059 w 4059"/>
                <a:gd name="T153" fmla="*/ 825 h 82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059" h="825">
                  <a:moveTo>
                    <a:pt x="1157" y="417"/>
                  </a:moveTo>
                  <a:lnTo>
                    <a:pt x="1632" y="329"/>
                  </a:lnTo>
                  <a:lnTo>
                    <a:pt x="1578" y="318"/>
                  </a:lnTo>
                  <a:lnTo>
                    <a:pt x="3535" y="7"/>
                  </a:lnTo>
                  <a:lnTo>
                    <a:pt x="3539" y="5"/>
                  </a:lnTo>
                  <a:lnTo>
                    <a:pt x="3548" y="4"/>
                  </a:lnTo>
                  <a:lnTo>
                    <a:pt x="3563" y="4"/>
                  </a:lnTo>
                  <a:lnTo>
                    <a:pt x="3580" y="2"/>
                  </a:lnTo>
                  <a:lnTo>
                    <a:pt x="3602" y="0"/>
                  </a:lnTo>
                  <a:lnTo>
                    <a:pt x="3626" y="0"/>
                  </a:lnTo>
                  <a:lnTo>
                    <a:pt x="3650" y="2"/>
                  </a:lnTo>
                  <a:lnTo>
                    <a:pt x="3675" y="5"/>
                  </a:lnTo>
                  <a:lnTo>
                    <a:pt x="3698" y="10"/>
                  </a:lnTo>
                  <a:lnTo>
                    <a:pt x="3720" y="18"/>
                  </a:lnTo>
                  <a:lnTo>
                    <a:pt x="3739" y="29"/>
                  </a:lnTo>
                  <a:lnTo>
                    <a:pt x="3756" y="39"/>
                  </a:lnTo>
                  <a:lnTo>
                    <a:pt x="3770" y="48"/>
                  </a:lnTo>
                  <a:lnTo>
                    <a:pt x="3783" y="58"/>
                  </a:lnTo>
                  <a:lnTo>
                    <a:pt x="3793" y="66"/>
                  </a:lnTo>
                  <a:lnTo>
                    <a:pt x="3802" y="74"/>
                  </a:lnTo>
                  <a:lnTo>
                    <a:pt x="3809" y="80"/>
                  </a:lnTo>
                  <a:lnTo>
                    <a:pt x="3814" y="85"/>
                  </a:lnTo>
                  <a:lnTo>
                    <a:pt x="3817" y="87"/>
                  </a:lnTo>
                  <a:lnTo>
                    <a:pt x="3818" y="89"/>
                  </a:lnTo>
                  <a:lnTo>
                    <a:pt x="3833" y="119"/>
                  </a:lnTo>
                  <a:lnTo>
                    <a:pt x="3871" y="191"/>
                  </a:lnTo>
                  <a:lnTo>
                    <a:pt x="3877" y="193"/>
                  </a:lnTo>
                  <a:lnTo>
                    <a:pt x="3891" y="198"/>
                  </a:lnTo>
                  <a:lnTo>
                    <a:pt x="3912" y="209"/>
                  </a:lnTo>
                  <a:lnTo>
                    <a:pt x="3937" y="220"/>
                  </a:lnTo>
                  <a:lnTo>
                    <a:pt x="3965" y="236"/>
                  </a:lnTo>
                  <a:lnTo>
                    <a:pt x="3993" y="255"/>
                  </a:lnTo>
                  <a:lnTo>
                    <a:pt x="4019" y="279"/>
                  </a:lnTo>
                  <a:lnTo>
                    <a:pt x="4040" y="307"/>
                  </a:lnTo>
                  <a:lnTo>
                    <a:pt x="4054" y="335"/>
                  </a:lnTo>
                  <a:lnTo>
                    <a:pt x="4059" y="371"/>
                  </a:lnTo>
                  <a:lnTo>
                    <a:pt x="4053" y="385"/>
                  </a:lnTo>
                  <a:lnTo>
                    <a:pt x="4038" y="398"/>
                  </a:lnTo>
                  <a:lnTo>
                    <a:pt x="4016" y="408"/>
                  </a:lnTo>
                  <a:lnTo>
                    <a:pt x="3990" y="414"/>
                  </a:lnTo>
                  <a:lnTo>
                    <a:pt x="3959" y="417"/>
                  </a:lnTo>
                  <a:lnTo>
                    <a:pt x="3930" y="419"/>
                  </a:lnTo>
                  <a:lnTo>
                    <a:pt x="3903" y="420"/>
                  </a:lnTo>
                  <a:lnTo>
                    <a:pt x="3881" y="420"/>
                  </a:lnTo>
                  <a:lnTo>
                    <a:pt x="3866" y="419"/>
                  </a:lnTo>
                  <a:lnTo>
                    <a:pt x="3861" y="419"/>
                  </a:lnTo>
                  <a:lnTo>
                    <a:pt x="3857" y="419"/>
                  </a:lnTo>
                  <a:lnTo>
                    <a:pt x="3849" y="417"/>
                  </a:lnTo>
                  <a:lnTo>
                    <a:pt x="3837" y="417"/>
                  </a:lnTo>
                  <a:lnTo>
                    <a:pt x="3819" y="416"/>
                  </a:lnTo>
                  <a:lnTo>
                    <a:pt x="3796" y="416"/>
                  </a:lnTo>
                  <a:lnTo>
                    <a:pt x="3772" y="417"/>
                  </a:lnTo>
                  <a:lnTo>
                    <a:pt x="3743" y="420"/>
                  </a:lnTo>
                  <a:lnTo>
                    <a:pt x="3712" y="425"/>
                  </a:lnTo>
                  <a:lnTo>
                    <a:pt x="3680" y="432"/>
                  </a:lnTo>
                  <a:lnTo>
                    <a:pt x="3645" y="440"/>
                  </a:lnTo>
                  <a:lnTo>
                    <a:pt x="3609" y="449"/>
                  </a:lnTo>
                  <a:lnTo>
                    <a:pt x="3576" y="457"/>
                  </a:lnTo>
                  <a:lnTo>
                    <a:pt x="3544" y="465"/>
                  </a:lnTo>
                  <a:lnTo>
                    <a:pt x="3513" y="472"/>
                  </a:lnTo>
                  <a:lnTo>
                    <a:pt x="3483" y="478"/>
                  </a:lnTo>
                  <a:lnTo>
                    <a:pt x="3454" y="485"/>
                  </a:lnTo>
                  <a:lnTo>
                    <a:pt x="3425" y="491"/>
                  </a:lnTo>
                  <a:lnTo>
                    <a:pt x="3397" y="497"/>
                  </a:lnTo>
                  <a:lnTo>
                    <a:pt x="3370" y="504"/>
                  </a:lnTo>
                  <a:lnTo>
                    <a:pt x="3343" y="512"/>
                  </a:lnTo>
                  <a:lnTo>
                    <a:pt x="2008" y="732"/>
                  </a:lnTo>
                  <a:lnTo>
                    <a:pt x="1588" y="805"/>
                  </a:lnTo>
                  <a:lnTo>
                    <a:pt x="1581" y="807"/>
                  </a:lnTo>
                  <a:lnTo>
                    <a:pt x="1562" y="809"/>
                  </a:lnTo>
                  <a:lnTo>
                    <a:pt x="1533" y="810"/>
                  </a:lnTo>
                  <a:lnTo>
                    <a:pt x="1496" y="815"/>
                  </a:lnTo>
                  <a:lnTo>
                    <a:pt x="1453" y="818"/>
                  </a:lnTo>
                  <a:lnTo>
                    <a:pt x="1406" y="821"/>
                  </a:lnTo>
                  <a:lnTo>
                    <a:pt x="1359" y="823"/>
                  </a:lnTo>
                  <a:lnTo>
                    <a:pt x="1314" y="825"/>
                  </a:lnTo>
                  <a:lnTo>
                    <a:pt x="1271" y="823"/>
                  </a:lnTo>
                  <a:lnTo>
                    <a:pt x="1233" y="821"/>
                  </a:lnTo>
                  <a:lnTo>
                    <a:pt x="1193" y="818"/>
                  </a:lnTo>
                  <a:lnTo>
                    <a:pt x="1145" y="815"/>
                  </a:lnTo>
                  <a:lnTo>
                    <a:pt x="1090" y="815"/>
                  </a:lnTo>
                  <a:lnTo>
                    <a:pt x="1032" y="813"/>
                  </a:lnTo>
                  <a:lnTo>
                    <a:pt x="973" y="812"/>
                  </a:lnTo>
                  <a:lnTo>
                    <a:pt x="919" y="810"/>
                  </a:lnTo>
                  <a:lnTo>
                    <a:pt x="870" y="810"/>
                  </a:lnTo>
                  <a:lnTo>
                    <a:pt x="831" y="810"/>
                  </a:lnTo>
                  <a:lnTo>
                    <a:pt x="806" y="810"/>
                  </a:lnTo>
                  <a:lnTo>
                    <a:pt x="798" y="809"/>
                  </a:lnTo>
                  <a:lnTo>
                    <a:pt x="748" y="809"/>
                  </a:lnTo>
                  <a:lnTo>
                    <a:pt x="702" y="807"/>
                  </a:lnTo>
                  <a:lnTo>
                    <a:pt x="662" y="807"/>
                  </a:lnTo>
                  <a:lnTo>
                    <a:pt x="625" y="809"/>
                  </a:lnTo>
                  <a:lnTo>
                    <a:pt x="593" y="809"/>
                  </a:lnTo>
                  <a:lnTo>
                    <a:pt x="562" y="809"/>
                  </a:lnTo>
                  <a:lnTo>
                    <a:pt x="533" y="809"/>
                  </a:lnTo>
                  <a:lnTo>
                    <a:pt x="507" y="810"/>
                  </a:lnTo>
                  <a:lnTo>
                    <a:pt x="482" y="809"/>
                  </a:lnTo>
                  <a:lnTo>
                    <a:pt x="459" y="809"/>
                  </a:lnTo>
                  <a:lnTo>
                    <a:pt x="436" y="805"/>
                  </a:lnTo>
                  <a:lnTo>
                    <a:pt x="417" y="804"/>
                  </a:lnTo>
                  <a:lnTo>
                    <a:pt x="400" y="804"/>
                  </a:lnTo>
                  <a:lnTo>
                    <a:pt x="386" y="804"/>
                  </a:lnTo>
                  <a:lnTo>
                    <a:pt x="372" y="804"/>
                  </a:lnTo>
                  <a:lnTo>
                    <a:pt x="356" y="804"/>
                  </a:lnTo>
                  <a:lnTo>
                    <a:pt x="339" y="802"/>
                  </a:lnTo>
                  <a:lnTo>
                    <a:pt x="319" y="802"/>
                  </a:lnTo>
                  <a:lnTo>
                    <a:pt x="295" y="800"/>
                  </a:lnTo>
                  <a:lnTo>
                    <a:pt x="266" y="796"/>
                  </a:lnTo>
                  <a:lnTo>
                    <a:pt x="228" y="791"/>
                  </a:lnTo>
                  <a:lnTo>
                    <a:pt x="191" y="786"/>
                  </a:lnTo>
                  <a:lnTo>
                    <a:pt x="154" y="778"/>
                  </a:lnTo>
                  <a:lnTo>
                    <a:pt x="120" y="770"/>
                  </a:lnTo>
                  <a:lnTo>
                    <a:pt x="89" y="764"/>
                  </a:lnTo>
                  <a:lnTo>
                    <a:pt x="62" y="756"/>
                  </a:lnTo>
                  <a:lnTo>
                    <a:pt x="39" y="749"/>
                  </a:lnTo>
                  <a:lnTo>
                    <a:pt x="22" y="743"/>
                  </a:lnTo>
                  <a:lnTo>
                    <a:pt x="10" y="740"/>
                  </a:lnTo>
                  <a:lnTo>
                    <a:pt x="6" y="738"/>
                  </a:lnTo>
                  <a:lnTo>
                    <a:pt x="7" y="732"/>
                  </a:lnTo>
                  <a:lnTo>
                    <a:pt x="7" y="725"/>
                  </a:lnTo>
                  <a:lnTo>
                    <a:pt x="7" y="716"/>
                  </a:lnTo>
                  <a:lnTo>
                    <a:pt x="6" y="704"/>
                  </a:lnTo>
                  <a:lnTo>
                    <a:pt x="5" y="690"/>
                  </a:lnTo>
                  <a:lnTo>
                    <a:pt x="3" y="677"/>
                  </a:lnTo>
                  <a:lnTo>
                    <a:pt x="2" y="667"/>
                  </a:lnTo>
                  <a:lnTo>
                    <a:pt x="0" y="661"/>
                  </a:lnTo>
                  <a:lnTo>
                    <a:pt x="0" y="658"/>
                  </a:lnTo>
                  <a:lnTo>
                    <a:pt x="343" y="590"/>
                  </a:lnTo>
                  <a:lnTo>
                    <a:pt x="344" y="595"/>
                  </a:lnTo>
                  <a:lnTo>
                    <a:pt x="345" y="597"/>
                  </a:lnTo>
                  <a:lnTo>
                    <a:pt x="348" y="602"/>
                  </a:lnTo>
                  <a:lnTo>
                    <a:pt x="351" y="603"/>
                  </a:lnTo>
                  <a:lnTo>
                    <a:pt x="359" y="603"/>
                  </a:lnTo>
                  <a:lnTo>
                    <a:pt x="377" y="602"/>
                  </a:lnTo>
                  <a:lnTo>
                    <a:pt x="403" y="600"/>
                  </a:lnTo>
                  <a:lnTo>
                    <a:pt x="433" y="595"/>
                  </a:lnTo>
                  <a:lnTo>
                    <a:pt x="467" y="592"/>
                  </a:lnTo>
                  <a:lnTo>
                    <a:pt x="500" y="589"/>
                  </a:lnTo>
                  <a:lnTo>
                    <a:pt x="531" y="584"/>
                  </a:lnTo>
                  <a:lnTo>
                    <a:pt x="556" y="582"/>
                  </a:lnTo>
                  <a:lnTo>
                    <a:pt x="573" y="579"/>
                  </a:lnTo>
                  <a:lnTo>
                    <a:pt x="579" y="578"/>
                  </a:lnTo>
                  <a:lnTo>
                    <a:pt x="638" y="570"/>
                  </a:lnTo>
                  <a:lnTo>
                    <a:pt x="708" y="554"/>
                  </a:lnTo>
                  <a:lnTo>
                    <a:pt x="782" y="534"/>
                  </a:lnTo>
                  <a:lnTo>
                    <a:pt x="858" y="513"/>
                  </a:lnTo>
                  <a:lnTo>
                    <a:pt x="935" y="491"/>
                  </a:lnTo>
                  <a:lnTo>
                    <a:pt x="1004" y="469"/>
                  </a:lnTo>
                  <a:lnTo>
                    <a:pt x="1065" y="448"/>
                  </a:lnTo>
                  <a:lnTo>
                    <a:pt x="1114" y="433"/>
                  </a:lnTo>
                  <a:lnTo>
                    <a:pt x="1145" y="422"/>
                  </a:lnTo>
                  <a:lnTo>
                    <a:pt x="1157" y="417"/>
                  </a:lnTo>
                  <a:close/>
                </a:path>
              </a:pathLst>
            </a:custGeom>
            <a:solidFill>
              <a:srgbClr val="BABABA"/>
            </a:solidFill>
            <a:ln w="9525">
              <a:solidFill>
                <a:srgbClr val="777777"/>
              </a:solidFill>
              <a:round/>
              <a:headEnd/>
              <a:tailEnd/>
            </a:ln>
          </p:spPr>
          <p:txBody>
            <a:bodyPr/>
            <a:lstStyle/>
            <a:p>
              <a:endParaRPr lang="en-US"/>
            </a:p>
          </p:txBody>
        </p:sp>
        <p:sp>
          <p:nvSpPr>
            <p:cNvPr id="4828" name="Freeform 716"/>
            <p:cNvSpPr>
              <a:spLocks/>
            </p:cNvSpPr>
            <p:nvPr/>
          </p:nvSpPr>
          <p:spPr bwMode="auto">
            <a:xfrm>
              <a:off x="672" y="1728"/>
              <a:ext cx="4059" cy="406"/>
            </a:xfrm>
            <a:custGeom>
              <a:avLst/>
              <a:gdLst>
                <a:gd name="T0" fmla="*/ 1578 w 4059"/>
                <a:gd name="T1" fmla="*/ 318 h 813"/>
                <a:gd name="T2" fmla="*/ 3548 w 4059"/>
                <a:gd name="T3" fmla="*/ 4 h 813"/>
                <a:gd name="T4" fmla="*/ 3602 w 4059"/>
                <a:gd name="T5" fmla="*/ 0 h 813"/>
                <a:gd name="T6" fmla="*/ 3675 w 4059"/>
                <a:gd name="T7" fmla="*/ 5 h 813"/>
                <a:gd name="T8" fmla="*/ 3739 w 4059"/>
                <a:gd name="T9" fmla="*/ 29 h 813"/>
                <a:gd name="T10" fmla="*/ 3783 w 4059"/>
                <a:gd name="T11" fmla="*/ 58 h 813"/>
                <a:gd name="T12" fmla="*/ 3809 w 4059"/>
                <a:gd name="T13" fmla="*/ 80 h 813"/>
                <a:gd name="T14" fmla="*/ 3818 w 4059"/>
                <a:gd name="T15" fmla="*/ 89 h 813"/>
                <a:gd name="T16" fmla="*/ 3877 w 4059"/>
                <a:gd name="T17" fmla="*/ 193 h 813"/>
                <a:gd name="T18" fmla="*/ 3937 w 4059"/>
                <a:gd name="T19" fmla="*/ 220 h 813"/>
                <a:gd name="T20" fmla="*/ 4019 w 4059"/>
                <a:gd name="T21" fmla="*/ 279 h 813"/>
                <a:gd name="T22" fmla="*/ 4059 w 4059"/>
                <a:gd name="T23" fmla="*/ 371 h 813"/>
                <a:gd name="T24" fmla="*/ 4015 w 4059"/>
                <a:gd name="T25" fmla="*/ 404 h 813"/>
                <a:gd name="T26" fmla="*/ 3929 w 4059"/>
                <a:gd name="T27" fmla="*/ 414 h 813"/>
                <a:gd name="T28" fmla="*/ 3865 w 4059"/>
                <a:gd name="T29" fmla="*/ 412 h 813"/>
                <a:gd name="T30" fmla="*/ 3849 w 4059"/>
                <a:gd name="T31" fmla="*/ 409 h 813"/>
                <a:gd name="T32" fmla="*/ 3796 w 4059"/>
                <a:gd name="T33" fmla="*/ 408 h 813"/>
                <a:gd name="T34" fmla="*/ 3712 w 4059"/>
                <a:gd name="T35" fmla="*/ 414 h 813"/>
                <a:gd name="T36" fmla="*/ 3609 w 4059"/>
                <a:gd name="T37" fmla="*/ 438 h 813"/>
                <a:gd name="T38" fmla="*/ 3513 w 4059"/>
                <a:gd name="T39" fmla="*/ 461 h 813"/>
                <a:gd name="T40" fmla="*/ 3424 w 4059"/>
                <a:gd name="T41" fmla="*/ 480 h 813"/>
                <a:gd name="T42" fmla="*/ 3342 w 4059"/>
                <a:gd name="T43" fmla="*/ 499 h 813"/>
                <a:gd name="T44" fmla="*/ 1581 w 4059"/>
                <a:gd name="T45" fmla="*/ 794 h 813"/>
                <a:gd name="T46" fmla="*/ 1495 w 4059"/>
                <a:gd name="T47" fmla="*/ 802 h 813"/>
                <a:gd name="T48" fmla="*/ 1359 w 4059"/>
                <a:gd name="T49" fmla="*/ 812 h 813"/>
                <a:gd name="T50" fmla="*/ 1233 w 4059"/>
                <a:gd name="T51" fmla="*/ 810 h 813"/>
                <a:gd name="T52" fmla="*/ 1090 w 4059"/>
                <a:gd name="T53" fmla="*/ 804 h 813"/>
                <a:gd name="T54" fmla="*/ 919 w 4059"/>
                <a:gd name="T55" fmla="*/ 802 h 813"/>
                <a:gd name="T56" fmla="*/ 808 w 4059"/>
                <a:gd name="T57" fmla="*/ 802 h 813"/>
                <a:gd name="T58" fmla="*/ 704 w 4059"/>
                <a:gd name="T59" fmla="*/ 800 h 813"/>
                <a:gd name="T60" fmla="*/ 593 w 4059"/>
                <a:gd name="T61" fmla="*/ 802 h 813"/>
                <a:gd name="T62" fmla="*/ 507 w 4059"/>
                <a:gd name="T63" fmla="*/ 804 h 813"/>
                <a:gd name="T64" fmla="*/ 436 w 4059"/>
                <a:gd name="T65" fmla="*/ 800 h 813"/>
                <a:gd name="T66" fmla="*/ 385 w 4059"/>
                <a:gd name="T67" fmla="*/ 799 h 813"/>
                <a:gd name="T68" fmla="*/ 338 w 4059"/>
                <a:gd name="T69" fmla="*/ 799 h 813"/>
                <a:gd name="T70" fmla="*/ 264 w 4059"/>
                <a:gd name="T71" fmla="*/ 792 h 813"/>
                <a:gd name="T72" fmla="*/ 153 w 4059"/>
                <a:gd name="T73" fmla="*/ 776 h 813"/>
                <a:gd name="T74" fmla="*/ 61 w 4059"/>
                <a:gd name="T75" fmla="*/ 752 h 813"/>
                <a:gd name="T76" fmla="*/ 10 w 4059"/>
                <a:gd name="T77" fmla="*/ 738 h 813"/>
                <a:gd name="T78" fmla="*/ 7 w 4059"/>
                <a:gd name="T79" fmla="*/ 732 h 813"/>
                <a:gd name="T80" fmla="*/ 6 w 4059"/>
                <a:gd name="T81" fmla="*/ 704 h 813"/>
                <a:gd name="T82" fmla="*/ 2 w 4059"/>
                <a:gd name="T83" fmla="*/ 667 h 813"/>
                <a:gd name="T84" fmla="*/ 343 w 4059"/>
                <a:gd name="T85" fmla="*/ 590 h 813"/>
                <a:gd name="T86" fmla="*/ 348 w 4059"/>
                <a:gd name="T87" fmla="*/ 602 h 813"/>
                <a:gd name="T88" fmla="*/ 377 w 4059"/>
                <a:gd name="T89" fmla="*/ 602 h 813"/>
                <a:gd name="T90" fmla="*/ 467 w 4059"/>
                <a:gd name="T91" fmla="*/ 592 h 813"/>
                <a:gd name="T92" fmla="*/ 556 w 4059"/>
                <a:gd name="T93" fmla="*/ 582 h 813"/>
                <a:gd name="T94" fmla="*/ 638 w 4059"/>
                <a:gd name="T95" fmla="*/ 570 h 813"/>
                <a:gd name="T96" fmla="*/ 858 w 4059"/>
                <a:gd name="T97" fmla="*/ 513 h 813"/>
                <a:gd name="T98" fmla="*/ 1065 w 4059"/>
                <a:gd name="T99" fmla="*/ 448 h 813"/>
                <a:gd name="T100" fmla="*/ 1157 w 4059"/>
                <a:gd name="T101" fmla="*/ 417 h 8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59"/>
                <a:gd name="T154" fmla="*/ 0 h 813"/>
                <a:gd name="T155" fmla="*/ 4059 w 4059"/>
                <a:gd name="T156" fmla="*/ 813 h 8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59" h="813">
                  <a:moveTo>
                    <a:pt x="1157" y="417"/>
                  </a:moveTo>
                  <a:lnTo>
                    <a:pt x="1632" y="329"/>
                  </a:lnTo>
                  <a:lnTo>
                    <a:pt x="1578" y="318"/>
                  </a:lnTo>
                  <a:lnTo>
                    <a:pt x="3535" y="7"/>
                  </a:lnTo>
                  <a:lnTo>
                    <a:pt x="3539" y="5"/>
                  </a:lnTo>
                  <a:lnTo>
                    <a:pt x="3548" y="4"/>
                  </a:lnTo>
                  <a:lnTo>
                    <a:pt x="3563" y="4"/>
                  </a:lnTo>
                  <a:lnTo>
                    <a:pt x="3580" y="2"/>
                  </a:lnTo>
                  <a:lnTo>
                    <a:pt x="3602" y="0"/>
                  </a:lnTo>
                  <a:lnTo>
                    <a:pt x="3626" y="0"/>
                  </a:lnTo>
                  <a:lnTo>
                    <a:pt x="3650" y="2"/>
                  </a:lnTo>
                  <a:lnTo>
                    <a:pt x="3675" y="5"/>
                  </a:lnTo>
                  <a:lnTo>
                    <a:pt x="3698" y="10"/>
                  </a:lnTo>
                  <a:lnTo>
                    <a:pt x="3720" y="18"/>
                  </a:lnTo>
                  <a:lnTo>
                    <a:pt x="3739" y="29"/>
                  </a:lnTo>
                  <a:lnTo>
                    <a:pt x="3756" y="39"/>
                  </a:lnTo>
                  <a:lnTo>
                    <a:pt x="3770" y="48"/>
                  </a:lnTo>
                  <a:lnTo>
                    <a:pt x="3783" y="58"/>
                  </a:lnTo>
                  <a:lnTo>
                    <a:pt x="3793" y="66"/>
                  </a:lnTo>
                  <a:lnTo>
                    <a:pt x="3802" y="74"/>
                  </a:lnTo>
                  <a:lnTo>
                    <a:pt x="3809" y="80"/>
                  </a:lnTo>
                  <a:lnTo>
                    <a:pt x="3814" y="85"/>
                  </a:lnTo>
                  <a:lnTo>
                    <a:pt x="3817" y="87"/>
                  </a:lnTo>
                  <a:lnTo>
                    <a:pt x="3818" y="89"/>
                  </a:lnTo>
                  <a:lnTo>
                    <a:pt x="3833" y="119"/>
                  </a:lnTo>
                  <a:lnTo>
                    <a:pt x="3871" y="191"/>
                  </a:lnTo>
                  <a:lnTo>
                    <a:pt x="3877" y="193"/>
                  </a:lnTo>
                  <a:lnTo>
                    <a:pt x="3891" y="198"/>
                  </a:lnTo>
                  <a:lnTo>
                    <a:pt x="3912" y="209"/>
                  </a:lnTo>
                  <a:lnTo>
                    <a:pt x="3937" y="220"/>
                  </a:lnTo>
                  <a:lnTo>
                    <a:pt x="3965" y="236"/>
                  </a:lnTo>
                  <a:lnTo>
                    <a:pt x="3993" y="255"/>
                  </a:lnTo>
                  <a:lnTo>
                    <a:pt x="4019" y="279"/>
                  </a:lnTo>
                  <a:lnTo>
                    <a:pt x="4040" y="307"/>
                  </a:lnTo>
                  <a:lnTo>
                    <a:pt x="4054" y="335"/>
                  </a:lnTo>
                  <a:lnTo>
                    <a:pt x="4059" y="371"/>
                  </a:lnTo>
                  <a:lnTo>
                    <a:pt x="4053" y="385"/>
                  </a:lnTo>
                  <a:lnTo>
                    <a:pt x="4037" y="396"/>
                  </a:lnTo>
                  <a:lnTo>
                    <a:pt x="4015" y="404"/>
                  </a:lnTo>
                  <a:lnTo>
                    <a:pt x="3988" y="409"/>
                  </a:lnTo>
                  <a:lnTo>
                    <a:pt x="3959" y="412"/>
                  </a:lnTo>
                  <a:lnTo>
                    <a:pt x="3929" y="414"/>
                  </a:lnTo>
                  <a:lnTo>
                    <a:pt x="3902" y="414"/>
                  </a:lnTo>
                  <a:lnTo>
                    <a:pt x="3880" y="412"/>
                  </a:lnTo>
                  <a:lnTo>
                    <a:pt x="3865" y="412"/>
                  </a:lnTo>
                  <a:lnTo>
                    <a:pt x="3860" y="411"/>
                  </a:lnTo>
                  <a:lnTo>
                    <a:pt x="3857" y="411"/>
                  </a:lnTo>
                  <a:lnTo>
                    <a:pt x="3849" y="409"/>
                  </a:lnTo>
                  <a:lnTo>
                    <a:pt x="3836" y="409"/>
                  </a:lnTo>
                  <a:lnTo>
                    <a:pt x="3818" y="409"/>
                  </a:lnTo>
                  <a:lnTo>
                    <a:pt x="3796" y="408"/>
                  </a:lnTo>
                  <a:lnTo>
                    <a:pt x="3771" y="409"/>
                  </a:lnTo>
                  <a:lnTo>
                    <a:pt x="3743" y="409"/>
                  </a:lnTo>
                  <a:lnTo>
                    <a:pt x="3712" y="414"/>
                  </a:lnTo>
                  <a:lnTo>
                    <a:pt x="3680" y="420"/>
                  </a:lnTo>
                  <a:lnTo>
                    <a:pt x="3644" y="428"/>
                  </a:lnTo>
                  <a:lnTo>
                    <a:pt x="3609" y="438"/>
                  </a:lnTo>
                  <a:lnTo>
                    <a:pt x="3576" y="446"/>
                  </a:lnTo>
                  <a:lnTo>
                    <a:pt x="3543" y="454"/>
                  </a:lnTo>
                  <a:lnTo>
                    <a:pt x="3513" y="461"/>
                  </a:lnTo>
                  <a:lnTo>
                    <a:pt x="3483" y="467"/>
                  </a:lnTo>
                  <a:lnTo>
                    <a:pt x="3454" y="473"/>
                  </a:lnTo>
                  <a:lnTo>
                    <a:pt x="3424" y="480"/>
                  </a:lnTo>
                  <a:lnTo>
                    <a:pt x="3397" y="486"/>
                  </a:lnTo>
                  <a:lnTo>
                    <a:pt x="3370" y="493"/>
                  </a:lnTo>
                  <a:lnTo>
                    <a:pt x="3342" y="499"/>
                  </a:lnTo>
                  <a:lnTo>
                    <a:pt x="2007" y="720"/>
                  </a:lnTo>
                  <a:lnTo>
                    <a:pt x="1587" y="794"/>
                  </a:lnTo>
                  <a:lnTo>
                    <a:pt x="1581" y="794"/>
                  </a:lnTo>
                  <a:lnTo>
                    <a:pt x="1562" y="796"/>
                  </a:lnTo>
                  <a:lnTo>
                    <a:pt x="1532" y="799"/>
                  </a:lnTo>
                  <a:lnTo>
                    <a:pt x="1495" y="802"/>
                  </a:lnTo>
                  <a:lnTo>
                    <a:pt x="1453" y="807"/>
                  </a:lnTo>
                  <a:lnTo>
                    <a:pt x="1406" y="809"/>
                  </a:lnTo>
                  <a:lnTo>
                    <a:pt x="1359" y="812"/>
                  </a:lnTo>
                  <a:lnTo>
                    <a:pt x="1314" y="813"/>
                  </a:lnTo>
                  <a:lnTo>
                    <a:pt x="1270" y="813"/>
                  </a:lnTo>
                  <a:lnTo>
                    <a:pt x="1233" y="810"/>
                  </a:lnTo>
                  <a:lnTo>
                    <a:pt x="1193" y="809"/>
                  </a:lnTo>
                  <a:lnTo>
                    <a:pt x="1145" y="805"/>
                  </a:lnTo>
                  <a:lnTo>
                    <a:pt x="1090" y="804"/>
                  </a:lnTo>
                  <a:lnTo>
                    <a:pt x="1032" y="802"/>
                  </a:lnTo>
                  <a:lnTo>
                    <a:pt x="973" y="802"/>
                  </a:lnTo>
                  <a:lnTo>
                    <a:pt x="919" y="802"/>
                  </a:lnTo>
                  <a:lnTo>
                    <a:pt x="870" y="802"/>
                  </a:lnTo>
                  <a:lnTo>
                    <a:pt x="833" y="802"/>
                  </a:lnTo>
                  <a:lnTo>
                    <a:pt x="808" y="802"/>
                  </a:lnTo>
                  <a:lnTo>
                    <a:pt x="799" y="802"/>
                  </a:lnTo>
                  <a:lnTo>
                    <a:pt x="750" y="800"/>
                  </a:lnTo>
                  <a:lnTo>
                    <a:pt x="704" y="800"/>
                  </a:lnTo>
                  <a:lnTo>
                    <a:pt x="664" y="800"/>
                  </a:lnTo>
                  <a:lnTo>
                    <a:pt x="627" y="800"/>
                  </a:lnTo>
                  <a:lnTo>
                    <a:pt x="593" y="802"/>
                  </a:lnTo>
                  <a:lnTo>
                    <a:pt x="562" y="802"/>
                  </a:lnTo>
                  <a:lnTo>
                    <a:pt x="534" y="804"/>
                  </a:lnTo>
                  <a:lnTo>
                    <a:pt x="507" y="804"/>
                  </a:lnTo>
                  <a:lnTo>
                    <a:pt x="482" y="804"/>
                  </a:lnTo>
                  <a:lnTo>
                    <a:pt x="459" y="802"/>
                  </a:lnTo>
                  <a:lnTo>
                    <a:pt x="436" y="800"/>
                  </a:lnTo>
                  <a:lnTo>
                    <a:pt x="416" y="799"/>
                  </a:lnTo>
                  <a:lnTo>
                    <a:pt x="400" y="799"/>
                  </a:lnTo>
                  <a:lnTo>
                    <a:pt x="385" y="799"/>
                  </a:lnTo>
                  <a:lnTo>
                    <a:pt x="371" y="799"/>
                  </a:lnTo>
                  <a:lnTo>
                    <a:pt x="356" y="799"/>
                  </a:lnTo>
                  <a:lnTo>
                    <a:pt x="338" y="799"/>
                  </a:lnTo>
                  <a:lnTo>
                    <a:pt x="318" y="797"/>
                  </a:lnTo>
                  <a:lnTo>
                    <a:pt x="294" y="796"/>
                  </a:lnTo>
                  <a:lnTo>
                    <a:pt x="264" y="792"/>
                  </a:lnTo>
                  <a:lnTo>
                    <a:pt x="227" y="788"/>
                  </a:lnTo>
                  <a:lnTo>
                    <a:pt x="190" y="783"/>
                  </a:lnTo>
                  <a:lnTo>
                    <a:pt x="153" y="776"/>
                  </a:lnTo>
                  <a:lnTo>
                    <a:pt x="119" y="768"/>
                  </a:lnTo>
                  <a:lnTo>
                    <a:pt x="88" y="760"/>
                  </a:lnTo>
                  <a:lnTo>
                    <a:pt x="61" y="752"/>
                  </a:lnTo>
                  <a:lnTo>
                    <a:pt x="38" y="746"/>
                  </a:lnTo>
                  <a:lnTo>
                    <a:pt x="22" y="741"/>
                  </a:lnTo>
                  <a:lnTo>
                    <a:pt x="10" y="738"/>
                  </a:lnTo>
                  <a:lnTo>
                    <a:pt x="6" y="738"/>
                  </a:lnTo>
                  <a:lnTo>
                    <a:pt x="6" y="736"/>
                  </a:lnTo>
                  <a:lnTo>
                    <a:pt x="7" y="732"/>
                  </a:lnTo>
                  <a:lnTo>
                    <a:pt x="7" y="725"/>
                  </a:lnTo>
                  <a:lnTo>
                    <a:pt x="7" y="716"/>
                  </a:lnTo>
                  <a:lnTo>
                    <a:pt x="6" y="704"/>
                  </a:lnTo>
                  <a:lnTo>
                    <a:pt x="5" y="690"/>
                  </a:lnTo>
                  <a:lnTo>
                    <a:pt x="3" y="679"/>
                  </a:lnTo>
                  <a:lnTo>
                    <a:pt x="2" y="667"/>
                  </a:lnTo>
                  <a:lnTo>
                    <a:pt x="0" y="661"/>
                  </a:lnTo>
                  <a:lnTo>
                    <a:pt x="0" y="658"/>
                  </a:lnTo>
                  <a:lnTo>
                    <a:pt x="343" y="590"/>
                  </a:lnTo>
                  <a:lnTo>
                    <a:pt x="344" y="595"/>
                  </a:lnTo>
                  <a:lnTo>
                    <a:pt x="345" y="597"/>
                  </a:lnTo>
                  <a:lnTo>
                    <a:pt x="348" y="602"/>
                  </a:lnTo>
                  <a:lnTo>
                    <a:pt x="351" y="603"/>
                  </a:lnTo>
                  <a:lnTo>
                    <a:pt x="359" y="603"/>
                  </a:lnTo>
                  <a:lnTo>
                    <a:pt x="377" y="602"/>
                  </a:lnTo>
                  <a:lnTo>
                    <a:pt x="403" y="600"/>
                  </a:lnTo>
                  <a:lnTo>
                    <a:pt x="433" y="595"/>
                  </a:lnTo>
                  <a:lnTo>
                    <a:pt x="467" y="592"/>
                  </a:lnTo>
                  <a:lnTo>
                    <a:pt x="500" y="589"/>
                  </a:lnTo>
                  <a:lnTo>
                    <a:pt x="531" y="584"/>
                  </a:lnTo>
                  <a:lnTo>
                    <a:pt x="556" y="582"/>
                  </a:lnTo>
                  <a:lnTo>
                    <a:pt x="573" y="579"/>
                  </a:lnTo>
                  <a:lnTo>
                    <a:pt x="579" y="578"/>
                  </a:lnTo>
                  <a:lnTo>
                    <a:pt x="638" y="570"/>
                  </a:lnTo>
                  <a:lnTo>
                    <a:pt x="708" y="554"/>
                  </a:lnTo>
                  <a:lnTo>
                    <a:pt x="782" y="534"/>
                  </a:lnTo>
                  <a:lnTo>
                    <a:pt x="858" y="513"/>
                  </a:lnTo>
                  <a:lnTo>
                    <a:pt x="935" y="491"/>
                  </a:lnTo>
                  <a:lnTo>
                    <a:pt x="1004" y="469"/>
                  </a:lnTo>
                  <a:lnTo>
                    <a:pt x="1065" y="448"/>
                  </a:lnTo>
                  <a:lnTo>
                    <a:pt x="1114" y="433"/>
                  </a:lnTo>
                  <a:lnTo>
                    <a:pt x="1145" y="422"/>
                  </a:lnTo>
                  <a:lnTo>
                    <a:pt x="1157" y="417"/>
                  </a:lnTo>
                  <a:close/>
                </a:path>
              </a:pathLst>
            </a:custGeom>
            <a:solidFill>
              <a:srgbClr val="BDBDBD"/>
            </a:solidFill>
            <a:ln w="9525">
              <a:solidFill>
                <a:srgbClr val="777777"/>
              </a:solidFill>
              <a:round/>
              <a:headEnd/>
              <a:tailEnd/>
            </a:ln>
          </p:spPr>
          <p:txBody>
            <a:bodyPr/>
            <a:lstStyle/>
            <a:p>
              <a:endParaRPr lang="en-US"/>
            </a:p>
          </p:txBody>
        </p:sp>
        <p:sp>
          <p:nvSpPr>
            <p:cNvPr id="4829" name="Freeform 717"/>
            <p:cNvSpPr>
              <a:spLocks/>
            </p:cNvSpPr>
            <p:nvPr/>
          </p:nvSpPr>
          <p:spPr bwMode="auto">
            <a:xfrm>
              <a:off x="672" y="1728"/>
              <a:ext cx="4059" cy="401"/>
            </a:xfrm>
            <a:custGeom>
              <a:avLst/>
              <a:gdLst>
                <a:gd name="T0" fmla="*/ 1578 w 4059"/>
                <a:gd name="T1" fmla="*/ 318 h 802"/>
                <a:gd name="T2" fmla="*/ 3548 w 4059"/>
                <a:gd name="T3" fmla="*/ 4 h 802"/>
                <a:gd name="T4" fmla="*/ 3602 w 4059"/>
                <a:gd name="T5" fmla="*/ 0 h 802"/>
                <a:gd name="T6" fmla="*/ 3675 w 4059"/>
                <a:gd name="T7" fmla="*/ 5 h 802"/>
                <a:gd name="T8" fmla="*/ 3739 w 4059"/>
                <a:gd name="T9" fmla="*/ 29 h 802"/>
                <a:gd name="T10" fmla="*/ 3783 w 4059"/>
                <a:gd name="T11" fmla="*/ 58 h 802"/>
                <a:gd name="T12" fmla="*/ 3809 w 4059"/>
                <a:gd name="T13" fmla="*/ 80 h 802"/>
                <a:gd name="T14" fmla="*/ 3818 w 4059"/>
                <a:gd name="T15" fmla="*/ 89 h 802"/>
                <a:gd name="T16" fmla="*/ 3877 w 4059"/>
                <a:gd name="T17" fmla="*/ 193 h 802"/>
                <a:gd name="T18" fmla="*/ 3937 w 4059"/>
                <a:gd name="T19" fmla="*/ 222 h 802"/>
                <a:gd name="T20" fmla="*/ 4019 w 4059"/>
                <a:gd name="T21" fmla="*/ 279 h 802"/>
                <a:gd name="T22" fmla="*/ 4059 w 4059"/>
                <a:gd name="T23" fmla="*/ 371 h 802"/>
                <a:gd name="T24" fmla="*/ 4015 w 4059"/>
                <a:gd name="T25" fmla="*/ 403 h 802"/>
                <a:gd name="T26" fmla="*/ 3929 w 4059"/>
                <a:gd name="T27" fmla="*/ 409 h 802"/>
                <a:gd name="T28" fmla="*/ 3864 w 4059"/>
                <a:gd name="T29" fmla="*/ 404 h 802"/>
                <a:gd name="T30" fmla="*/ 3848 w 4059"/>
                <a:gd name="T31" fmla="*/ 403 h 802"/>
                <a:gd name="T32" fmla="*/ 3796 w 4059"/>
                <a:gd name="T33" fmla="*/ 398 h 802"/>
                <a:gd name="T34" fmla="*/ 3712 w 4059"/>
                <a:gd name="T35" fmla="*/ 403 h 802"/>
                <a:gd name="T36" fmla="*/ 3609 w 4059"/>
                <a:gd name="T37" fmla="*/ 427 h 802"/>
                <a:gd name="T38" fmla="*/ 3512 w 4059"/>
                <a:gd name="T39" fmla="*/ 448 h 802"/>
                <a:gd name="T40" fmla="*/ 3424 w 4059"/>
                <a:gd name="T41" fmla="*/ 467 h 802"/>
                <a:gd name="T42" fmla="*/ 3342 w 4059"/>
                <a:gd name="T43" fmla="*/ 486 h 802"/>
                <a:gd name="T44" fmla="*/ 1581 w 4059"/>
                <a:gd name="T45" fmla="*/ 783 h 802"/>
                <a:gd name="T46" fmla="*/ 1495 w 4059"/>
                <a:gd name="T47" fmla="*/ 791 h 802"/>
                <a:gd name="T48" fmla="*/ 1358 w 4059"/>
                <a:gd name="T49" fmla="*/ 802 h 802"/>
                <a:gd name="T50" fmla="*/ 1232 w 4059"/>
                <a:gd name="T51" fmla="*/ 800 h 802"/>
                <a:gd name="T52" fmla="*/ 1090 w 4059"/>
                <a:gd name="T53" fmla="*/ 794 h 802"/>
                <a:gd name="T54" fmla="*/ 920 w 4059"/>
                <a:gd name="T55" fmla="*/ 794 h 802"/>
                <a:gd name="T56" fmla="*/ 810 w 4059"/>
                <a:gd name="T57" fmla="*/ 796 h 802"/>
                <a:gd name="T58" fmla="*/ 705 w 4059"/>
                <a:gd name="T59" fmla="*/ 792 h 802"/>
                <a:gd name="T60" fmla="*/ 594 w 4059"/>
                <a:gd name="T61" fmla="*/ 796 h 802"/>
                <a:gd name="T62" fmla="*/ 507 w 4059"/>
                <a:gd name="T63" fmla="*/ 799 h 802"/>
                <a:gd name="T64" fmla="*/ 436 w 4059"/>
                <a:gd name="T65" fmla="*/ 796 h 802"/>
                <a:gd name="T66" fmla="*/ 385 w 4059"/>
                <a:gd name="T67" fmla="*/ 794 h 802"/>
                <a:gd name="T68" fmla="*/ 337 w 4059"/>
                <a:gd name="T69" fmla="*/ 794 h 802"/>
                <a:gd name="T70" fmla="*/ 263 w 4059"/>
                <a:gd name="T71" fmla="*/ 788 h 802"/>
                <a:gd name="T72" fmla="*/ 152 w 4059"/>
                <a:gd name="T73" fmla="*/ 772 h 802"/>
                <a:gd name="T74" fmla="*/ 61 w 4059"/>
                <a:gd name="T75" fmla="*/ 751 h 802"/>
                <a:gd name="T76" fmla="*/ 10 w 4059"/>
                <a:gd name="T77" fmla="*/ 738 h 802"/>
                <a:gd name="T78" fmla="*/ 7 w 4059"/>
                <a:gd name="T79" fmla="*/ 732 h 802"/>
                <a:gd name="T80" fmla="*/ 6 w 4059"/>
                <a:gd name="T81" fmla="*/ 704 h 802"/>
                <a:gd name="T82" fmla="*/ 2 w 4059"/>
                <a:gd name="T83" fmla="*/ 667 h 802"/>
                <a:gd name="T84" fmla="*/ 343 w 4059"/>
                <a:gd name="T85" fmla="*/ 590 h 802"/>
                <a:gd name="T86" fmla="*/ 348 w 4059"/>
                <a:gd name="T87" fmla="*/ 603 h 802"/>
                <a:gd name="T88" fmla="*/ 377 w 4059"/>
                <a:gd name="T89" fmla="*/ 603 h 802"/>
                <a:gd name="T90" fmla="*/ 467 w 4059"/>
                <a:gd name="T91" fmla="*/ 592 h 802"/>
                <a:gd name="T92" fmla="*/ 556 w 4059"/>
                <a:gd name="T93" fmla="*/ 582 h 802"/>
                <a:gd name="T94" fmla="*/ 638 w 4059"/>
                <a:gd name="T95" fmla="*/ 570 h 802"/>
                <a:gd name="T96" fmla="*/ 858 w 4059"/>
                <a:gd name="T97" fmla="*/ 513 h 802"/>
                <a:gd name="T98" fmla="*/ 1065 w 4059"/>
                <a:gd name="T99" fmla="*/ 448 h 802"/>
                <a:gd name="T100" fmla="*/ 1157 w 4059"/>
                <a:gd name="T101" fmla="*/ 417 h 8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59"/>
                <a:gd name="T154" fmla="*/ 0 h 802"/>
                <a:gd name="T155" fmla="*/ 4059 w 4059"/>
                <a:gd name="T156" fmla="*/ 802 h 8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59" h="802">
                  <a:moveTo>
                    <a:pt x="1157" y="417"/>
                  </a:moveTo>
                  <a:lnTo>
                    <a:pt x="1632" y="329"/>
                  </a:lnTo>
                  <a:lnTo>
                    <a:pt x="1578" y="318"/>
                  </a:lnTo>
                  <a:lnTo>
                    <a:pt x="3535" y="7"/>
                  </a:lnTo>
                  <a:lnTo>
                    <a:pt x="3539" y="5"/>
                  </a:lnTo>
                  <a:lnTo>
                    <a:pt x="3548" y="4"/>
                  </a:lnTo>
                  <a:lnTo>
                    <a:pt x="3563" y="4"/>
                  </a:lnTo>
                  <a:lnTo>
                    <a:pt x="3580" y="2"/>
                  </a:lnTo>
                  <a:lnTo>
                    <a:pt x="3602" y="0"/>
                  </a:lnTo>
                  <a:lnTo>
                    <a:pt x="3626" y="0"/>
                  </a:lnTo>
                  <a:lnTo>
                    <a:pt x="3650" y="2"/>
                  </a:lnTo>
                  <a:lnTo>
                    <a:pt x="3675" y="5"/>
                  </a:lnTo>
                  <a:lnTo>
                    <a:pt x="3698" y="10"/>
                  </a:lnTo>
                  <a:lnTo>
                    <a:pt x="3720" y="18"/>
                  </a:lnTo>
                  <a:lnTo>
                    <a:pt x="3739" y="29"/>
                  </a:lnTo>
                  <a:lnTo>
                    <a:pt x="3756" y="39"/>
                  </a:lnTo>
                  <a:lnTo>
                    <a:pt x="3770" y="48"/>
                  </a:lnTo>
                  <a:lnTo>
                    <a:pt x="3783" y="58"/>
                  </a:lnTo>
                  <a:lnTo>
                    <a:pt x="3793" y="66"/>
                  </a:lnTo>
                  <a:lnTo>
                    <a:pt x="3802" y="74"/>
                  </a:lnTo>
                  <a:lnTo>
                    <a:pt x="3809" y="80"/>
                  </a:lnTo>
                  <a:lnTo>
                    <a:pt x="3814" y="85"/>
                  </a:lnTo>
                  <a:lnTo>
                    <a:pt x="3817" y="87"/>
                  </a:lnTo>
                  <a:lnTo>
                    <a:pt x="3818" y="89"/>
                  </a:lnTo>
                  <a:lnTo>
                    <a:pt x="3833" y="119"/>
                  </a:lnTo>
                  <a:lnTo>
                    <a:pt x="3871" y="191"/>
                  </a:lnTo>
                  <a:lnTo>
                    <a:pt x="3877" y="193"/>
                  </a:lnTo>
                  <a:lnTo>
                    <a:pt x="3891" y="198"/>
                  </a:lnTo>
                  <a:lnTo>
                    <a:pt x="3912" y="209"/>
                  </a:lnTo>
                  <a:lnTo>
                    <a:pt x="3937" y="222"/>
                  </a:lnTo>
                  <a:lnTo>
                    <a:pt x="3965" y="236"/>
                  </a:lnTo>
                  <a:lnTo>
                    <a:pt x="3993" y="255"/>
                  </a:lnTo>
                  <a:lnTo>
                    <a:pt x="4019" y="279"/>
                  </a:lnTo>
                  <a:lnTo>
                    <a:pt x="4040" y="307"/>
                  </a:lnTo>
                  <a:lnTo>
                    <a:pt x="4054" y="335"/>
                  </a:lnTo>
                  <a:lnTo>
                    <a:pt x="4059" y="371"/>
                  </a:lnTo>
                  <a:lnTo>
                    <a:pt x="4053" y="384"/>
                  </a:lnTo>
                  <a:lnTo>
                    <a:pt x="4037" y="395"/>
                  </a:lnTo>
                  <a:lnTo>
                    <a:pt x="4015" y="403"/>
                  </a:lnTo>
                  <a:lnTo>
                    <a:pt x="3988" y="406"/>
                  </a:lnTo>
                  <a:lnTo>
                    <a:pt x="3958" y="408"/>
                  </a:lnTo>
                  <a:lnTo>
                    <a:pt x="3929" y="409"/>
                  </a:lnTo>
                  <a:lnTo>
                    <a:pt x="3901" y="408"/>
                  </a:lnTo>
                  <a:lnTo>
                    <a:pt x="3879" y="406"/>
                  </a:lnTo>
                  <a:lnTo>
                    <a:pt x="3864" y="404"/>
                  </a:lnTo>
                  <a:lnTo>
                    <a:pt x="3858" y="404"/>
                  </a:lnTo>
                  <a:lnTo>
                    <a:pt x="3856" y="403"/>
                  </a:lnTo>
                  <a:lnTo>
                    <a:pt x="3848" y="403"/>
                  </a:lnTo>
                  <a:lnTo>
                    <a:pt x="3835" y="401"/>
                  </a:lnTo>
                  <a:lnTo>
                    <a:pt x="3817" y="400"/>
                  </a:lnTo>
                  <a:lnTo>
                    <a:pt x="3796" y="398"/>
                  </a:lnTo>
                  <a:lnTo>
                    <a:pt x="3771" y="398"/>
                  </a:lnTo>
                  <a:lnTo>
                    <a:pt x="3743" y="400"/>
                  </a:lnTo>
                  <a:lnTo>
                    <a:pt x="3712" y="403"/>
                  </a:lnTo>
                  <a:lnTo>
                    <a:pt x="3680" y="409"/>
                  </a:lnTo>
                  <a:lnTo>
                    <a:pt x="3644" y="417"/>
                  </a:lnTo>
                  <a:lnTo>
                    <a:pt x="3609" y="427"/>
                  </a:lnTo>
                  <a:lnTo>
                    <a:pt x="3575" y="435"/>
                  </a:lnTo>
                  <a:lnTo>
                    <a:pt x="3543" y="441"/>
                  </a:lnTo>
                  <a:lnTo>
                    <a:pt x="3512" y="448"/>
                  </a:lnTo>
                  <a:lnTo>
                    <a:pt x="3483" y="454"/>
                  </a:lnTo>
                  <a:lnTo>
                    <a:pt x="3453" y="461"/>
                  </a:lnTo>
                  <a:lnTo>
                    <a:pt x="3424" y="467"/>
                  </a:lnTo>
                  <a:lnTo>
                    <a:pt x="3396" y="473"/>
                  </a:lnTo>
                  <a:lnTo>
                    <a:pt x="3369" y="480"/>
                  </a:lnTo>
                  <a:lnTo>
                    <a:pt x="3342" y="486"/>
                  </a:lnTo>
                  <a:lnTo>
                    <a:pt x="2007" y="709"/>
                  </a:lnTo>
                  <a:lnTo>
                    <a:pt x="1587" y="781"/>
                  </a:lnTo>
                  <a:lnTo>
                    <a:pt x="1581" y="783"/>
                  </a:lnTo>
                  <a:lnTo>
                    <a:pt x="1562" y="784"/>
                  </a:lnTo>
                  <a:lnTo>
                    <a:pt x="1532" y="788"/>
                  </a:lnTo>
                  <a:lnTo>
                    <a:pt x="1495" y="791"/>
                  </a:lnTo>
                  <a:lnTo>
                    <a:pt x="1453" y="796"/>
                  </a:lnTo>
                  <a:lnTo>
                    <a:pt x="1406" y="799"/>
                  </a:lnTo>
                  <a:lnTo>
                    <a:pt x="1358" y="802"/>
                  </a:lnTo>
                  <a:lnTo>
                    <a:pt x="1313" y="802"/>
                  </a:lnTo>
                  <a:lnTo>
                    <a:pt x="1270" y="802"/>
                  </a:lnTo>
                  <a:lnTo>
                    <a:pt x="1232" y="800"/>
                  </a:lnTo>
                  <a:lnTo>
                    <a:pt x="1193" y="797"/>
                  </a:lnTo>
                  <a:lnTo>
                    <a:pt x="1145" y="796"/>
                  </a:lnTo>
                  <a:lnTo>
                    <a:pt x="1090" y="794"/>
                  </a:lnTo>
                  <a:lnTo>
                    <a:pt x="1032" y="794"/>
                  </a:lnTo>
                  <a:lnTo>
                    <a:pt x="974" y="794"/>
                  </a:lnTo>
                  <a:lnTo>
                    <a:pt x="920" y="794"/>
                  </a:lnTo>
                  <a:lnTo>
                    <a:pt x="872" y="794"/>
                  </a:lnTo>
                  <a:lnTo>
                    <a:pt x="834" y="794"/>
                  </a:lnTo>
                  <a:lnTo>
                    <a:pt x="810" y="796"/>
                  </a:lnTo>
                  <a:lnTo>
                    <a:pt x="800" y="796"/>
                  </a:lnTo>
                  <a:lnTo>
                    <a:pt x="751" y="792"/>
                  </a:lnTo>
                  <a:lnTo>
                    <a:pt x="705" y="792"/>
                  </a:lnTo>
                  <a:lnTo>
                    <a:pt x="665" y="794"/>
                  </a:lnTo>
                  <a:lnTo>
                    <a:pt x="628" y="794"/>
                  </a:lnTo>
                  <a:lnTo>
                    <a:pt x="594" y="796"/>
                  </a:lnTo>
                  <a:lnTo>
                    <a:pt x="563" y="797"/>
                  </a:lnTo>
                  <a:lnTo>
                    <a:pt x="534" y="797"/>
                  </a:lnTo>
                  <a:lnTo>
                    <a:pt x="507" y="799"/>
                  </a:lnTo>
                  <a:lnTo>
                    <a:pt x="482" y="799"/>
                  </a:lnTo>
                  <a:lnTo>
                    <a:pt x="459" y="796"/>
                  </a:lnTo>
                  <a:lnTo>
                    <a:pt x="436" y="796"/>
                  </a:lnTo>
                  <a:lnTo>
                    <a:pt x="416" y="794"/>
                  </a:lnTo>
                  <a:lnTo>
                    <a:pt x="400" y="794"/>
                  </a:lnTo>
                  <a:lnTo>
                    <a:pt x="385" y="794"/>
                  </a:lnTo>
                  <a:lnTo>
                    <a:pt x="370" y="794"/>
                  </a:lnTo>
                  <a:lnTo>
                    <a:pt x="355" y="794"/>
                  </a:lnTo>
                  <a:lnTo>
                    <a:pt x="337" y="794"/>
                  </a:lnTo>
                  <a:lnTo>
                    <a:pt x="317" y="792"/>
                  </a:lnTo>
                  <a:lnTo>
                    <a:pt x="293" y="791"/>
                  </a:lnTo>
                  <a:lnTo>
                    <a:pt x="263" y="788"/>
                  </a:lnTo>
                  <a:lnTo>
                    <a:pt x="226" y="783"/>
                  </a:lnTo>
                  <a:lnTo>
                    <a:pt x="189" y="778"/>
                  </a:lnTo>
                  <a:lnTo>
                    <a:pt x="152" y="772"/>
                  </a:lnTo>
                  <a:lnTo>
                    <a:pt x="118" y="765"/>
                  </a:lnTo>
                  <a:lnTo>
                    <a:pt x="87" y="757"/>
                  </a:lnTo>
                  <a:lnTo>
                    <a:pt x="61" y="751"/>
                  </a:lnTo>
                  <a:lnTo>
                    <a:pt x="38" y="744"/>
                  </a:lnTo>
                  <a:lnTo>
                    <a:pt x="21" y="740"/>
                  </a:lnTo>
                  <a:lnTo>
                    <a:pt x="10" y="738"/>
                  </a:lnTo>
                  <a:lnTo>
                    <a:pt x="6" y="736"/>
                  </a:lnTo>
                  <a:lnTo>
                    <a:pt x="6" y="735"/>
                  </a:lnTo>
                  <a:lnTo>
                    <a:pt x="7" y="732"/>
                  </a:lnTo>
                  <a:lnTo>
                    <a:pt x="7" y="725"/>
                  </a:lnTo>
                  <a:lnTo>
                    <a:pt x="7" y="716"/>
                  </a:lnTo>
                  <a:lnTo>
                    <a:pt x="6" y="704"/>
                  </a:lnTo>
                  <a:lnTo>
                    <a:pt x="5" y="690"/>
                  </a:lnTo>
                  <a:lnTo>
                    <a:pt x="3" y="679"/>
                  </a:lnTo>
                  <a:lnTo>
                    <a:pt x="2" y="667"/>
                  </a:lnTo>
                  <a:lnTo>
                    <a:pt x="0" y="661"/>
                  </a:lnTo>
                  <a:lnTo>
                    <a:pt x="0" y="658"/>
                  </a:lnTo>
                  <a:lnTo>
                    <a:pt x="343" y="590"/>
                  </a:lnTo>
                  <a:lnTo>
                    <a:pt x="344" y="595"/>
                  </a:lnTo>
                  <a:lnTo>
                    <a:pt x="345" y="597"/>
                  </a:lnTo>
                  <a:lnTo>
                    <a:pt x="348" y="603"/>
                  </a:lnTo>
                  <a:lnTo>
                    <a:pt x="351" y="605"/>
                  </a:lnTo>
                  <a:lnTo>
                    <a:pt x="359" y="605"/>
                  </a:lnTo>
                  <a:lnTo>
                    <a:pt x="377" y="603"/>
                  </a:lnTo>
                  <a:lnTo>
                    <a:pt x="403" y="600"/>
                  </a:lnTo>
                  <a:lnTo>
                    <a:pt x="433" y="595"/>
                  </a:lnTo>
                  <a:lnTo>
                    <a:pt x="467" y="592"/>
                  </a:lnTo>
                  <a:lnTo>
                    <a:pt x="500" y="589"/>
                  </a:lnTo>
                  <a:lnTo>
                    <a:pt x="531" y="584"/>
                  </a:lnTo>
                  <a:lnTo>
                    <a:pt x="556" y="582"/>
                  </a:lnTo>
                  <a:lnTo>
                    <a:pt x="573" y="579"/>
                  </a:lnTo>
                  <a:lnTo>
                    <a:pt x="579" y="578"/>
                  </a:lnTo>
                  <a:lnTo>
                    <a:pt x="638" y="570"/>
                  </a:lnTo>
                  <a:lnTo>
                    <a:pt x="708" y="554"/>
                  </a:lnTo>
                  <a:lnTo>
                    <a:pt x="782" y="534"/>
                  </a:lnTo>
                  <a:lnTo>
                    <a:pt x="858" y="513"/>
                  </a:lnTo>
                  <a:lnTo>
                    <a:pt x="935" y="491"/>
                  </a:lnTo>
                  <a:lnTo>
                    <a:pt x="1004" y="469"/>
                  </a:lnTo>
                  <a:lnTo>
                    <a:pt x="1065" y="448"/>
                  </a:lnTo>
                  <a:lnTo>
                    <a:pt x="1114" y="433"/>
                  </a:lnTo>
                  <a:lnTo>
                    <a:pt x="1145" y="422"/>
                  </a:lnTo>
                  <a:lnTo>
                    <a:pt x="1157" y="417"/>
                  </a:lnTo>
                  <a:close/>
                </a:path>
              </a:pathLst>
            </a:custGeom>
            <a:solidFill>
              <a:srgbClr val="C0C0C0"/>
            </a:solidFill>
            <a:ln w="9525">
              <a:solidFill>
                <a:srgbClr val="777777"/>
              </a:solidFill>
              <a:round/>
              <a:headEnd/>
              <a:tailEnd/>
            </a:ln>
          </p:spPr>
          <p:txBody>
            <a:bodyPr/>
            <a:lstStyle/>
            <a:p>
              <a:endParaRPr lang="en-US"/>
            </a:p>
          </p:txBody>
        </p:sp>
        <p:sp>
          <p:nvSpPr>
            <p:cNvPr id="4830" name="Freeform 718"/>
            <p:cNvSpPr>
              <a:spLocks/>
            </p:cNvSpPr>
            <p:nvPr/>
          </p:nvSpPr>
          <p:spPr bwMode="auto">
            <a:xfrm>
              <a:off x="672" y="1728"/>
              <a:ext cx="4059" cy="397"/>
            </a:xfrm>
            <a:custGeom>
              <a:avLst/>
              <a:gdLst>
                <a:gd name="T0" fmla="*/ 1578 w 4059"/>
                <a:gd name="T1" fmla="*/ 318 h 794"/>
                <a:gd name="T2" fmla="*/ 3548 w 4059"/>
                <a:gd name="T3" fmla="*/ 4 h 794"/>
                <a:gd name="T4" fmla="*/ 3602 w 4059"/>
                <a:gd name="T5" fmla="*/ 0 h 794"/>
                <a:gd name="T6" fmla="*/ 3675 w 4059"/>
                <a:gd name="T7" fmla="*/ 5 h 794"/>
                <a:gd name="T8" fmla="*/ 3739 w 4059"/>
                <a:gd name="T9" fmla="*/ 29 h 794"/>
                <a:gd name="T10" fmla="*/ 3783 w 4059"/>
                <a:gd name="T11" fmla="*/ 58 h 794"/>
                <a:gd name="T12" fmla="*/ 3809 w 4059"/>
                <a:gd name="T13" fmla="*/ 80 h 794"/>
                <a:gd name="T14" fmla="*/ 3818 w 4059"/>
                <a:gd name="T15" fmla="*/ 89 h 794"/>
                <a:gd name="T16" fmla="*/ 3877 w 4059"/>
                <a:gd name="T17" fmla="*/ 193 h 794"/>
                <a:gd name="T18" fmla="*/ 3937 w 4059"/>
                <a:gd name="T19" fmla="*/ 222 h 794"/>
                <a:gd name="T20" fmla="*/ 4019 w 4059"/>
                <a:gd name="T21" fmla="*/ 279 h 794"/>
                <a:gd name="T22" fmla="*/ 4059 w 4059"/>
                <a:gd name="T23" fmla="*/ 371 h 794"/>
                <a:gd name="T24" fmla="*/ 4015 w 4059"/>
                <a:gd name="T25" fmla="*/ 398 h 794"/>
                <a:gd name="T26" fmla="*/ 3928 w 4059"/>
                <a:gd name="T27" fmla="*/ 403 h 794"/>
                <a:gd name="T28" fmla="*/ 3863 w 4059"/>
                <a:gd name="T29" fmla="*/ 396 h 794"/>
                <a:gd name="T30" fmla="*/ 3847 w 4059"/>
                <a:gd name="T31" fmla="*/ 395 h 794"/>
                <a:gd name="T32" fmla="*/ 3795 w 4059"/>
                <a:gd name="T33" fmla="*/ 390 h 794"/>
                <a:gd name="T34" fmla="*/ 3712 w 4059"/>
                <a:gd name="T35" fmla="*/ 393 h 794"/>
                <a:gd name="T36" fmla="*/ 3609 w 4059"/>
                <a:gd name="T37" fmla="*/ 416 h 794"/>
                <a:gd name="T38" fmla="*/ 3512 w 4059"/>
                <a:gd name="T39" fmla="*/ 436 h 794"/>
                <a:gd name="T40" fmla="*/ 3423 w 4059"/>
                <a:gd name="T41" fmla="*/ 454 h 794"/>
                <a:gd name="T42" fmla="*/ 3341 w 4059"/>
                <a:gd name="T43" fmla="*/ 473 h 794"/>
                <a:gd name="T44" fmla="*/ 1580 w 4059"/>
                <a:gd name="T45" fmla="*/ 770 h 794"/>
                <a:gd name="T46" fmla="*/ 1495 w 4059"/>
                <a:gd name="T47" fmla="*/ 780 h 794"/>
                <a:gd name="T48" fmla="*/ 1358 w 4059"/>
                <a:gd name="T49" fmla="*/ 789 h 794"/>
                <a:gd name="T50" fmla="*/ 1232 w 4059"/>
                <a:gd name="T51" fmla="*/ 789 h 794"/>
                <a:gd name="T52" fmla="*/ 1090 w 4059"/>
                <a:gd name="T53" fmla="*/ 784 h 794"/>
                <a:gd name="T54" fmla="*/ 921 w 4059"/>
                <a:gd name="T55" fmla="*/ 784 h 794"/>
                <a:gd name="T56" fmla="*/ 810 w 4059"/>
                <a:gd name="T57" fmla="*/ 788 h 794"/>
                <a:gd name="T58" fmla="*/ 708 w 4059"/>
                <a:gd name="T59" fmla="*/ 786 h 794"/>
                <a:gd name="T60" fmla="*/ 595 w 4059"/>
                <a:gd name="T61" fmla="*/ 789 h 794"/>
                <a:gd name="T62" fmla="*/ 508 w 4059"/>
                <a:gd name="T63" fmla="*/ 794 h 794"/>
                <a:gd name="T64" fmla="*/ 436 w 4059"/>
                <a:gd name="T65" fmla="*/ 789 h 794"/>
                <a:gd name="T66" fmla="*/ 384 w 4059"/>
                <a:gd name="T67" fmla="*/ 789 h 794"/>
                <a:gd name="T68" fmla="*/ 336 w 4059"/>
                <a:gd name="T69" fmla="*/ 789 h 794"/>
                <a:gd name="T70" fmla="*/ 263 w 4059"/>
                <a:gd name="T71" fmla="*/ 783 h 794"/>
                <a:gd name="T72" fmla="*/ 151 w 4059"/>
                <a:gd name="T73" fmla="*/ 770 h 794"/>
                <a:gd name="T74" fmla="*/ 60 w 4059"/>
                <a:gd name="T75" fmla="*/ 749 h 794"/>
                <a:gd name="T76" fmla="*/ 10 w 4059"/>
                <a:gd name="T77" fmla="*/ 736 h 794"/>
                <a:gd name="T78" fmla="*/ 7 w 4059"/>
                <a:gd name="T79" fmla="*/ 730 h 794"/>
                <a:gd name="T80" fmla="*/ 6 w 4059"/>
                <a:gd name="T81" fmla="*/ 704 h 794"/>
                <a:gd name="T82" fmla="*/ 2 w 4059"/>
                <a:gd name="T83" fmla="*/ 667 h 794"/>
                <a:gd name="T84" fmla="*/ 343 w 4059"/>
                <a:gd name="T85" fmla="*/ 590 h 794"/>
                <a:gd name="T86" fmla="*/ 348 w 4059"/>
                <a:gd name="T87" fmla="*/ 603 h 794"/>
                <a:gd name="T88" fmla="*/ 377 w 4059"/>
                <a:gd name="T89" fmla="*/ 603 h 794"/>
                <a:gd name="T90" fmla="*/ 467 w 4059"/>
                <a:gd name="T91" fmla="*/ 592 h 794"/>
                <a:gd name="T92" fmla="*/ 556 w 4059"/>
                <a:gd name="T93" fmla="*/ 582 h 794"/>
                <a:gd name="T94" fmla="*/ 638 w 4059"/>
                <a:gd name="T95" fmla="*/ 570 h 794"/>
                <a:gd name="T96" fmla="*/ 858 w 4059"/>
                <a:gd name="T97" fmla="*/ 513 h 794"/>
                <a:gd name="T98" fmla="*/ 1065 w 4059"/>
                <a:gd name="T99" fmla="*/ 448 h 794"/>
                <a:gd name="T100" fmla="*/ 1157 w 4059"/>
                <a:gd name="T101" fmla="*/ 417 h 7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59"/>
                <a:gd name="T154" fmla="*/ 0 h 794"/>
                <a:gd name="T155" fmla="*/ 4059 w 4059"/>
                <a:gd name="T156" fmla="*/ 794 h 7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59" h="794">
                  <a:moveTo>
                    <a:pt x="1157" y="417"/>
                  </a:moveTo>
                  <a:lnTo>
                    <a:pt x="1632" y="329"/>
                  </a:lnTo>
                  <a:lnTo>
                    <a:pt x="1578" y="318"/>
                  </a:lnTo>
                  <a:lnTo>
                    <a:pt x="3535" y="7"/>
                  </a:lnTo>
                  <a:lnTo>
                    <a:pt x="3539" y="5"/>
                  </a:lnTo>
                  <a:lnTo>
                    <a:pt x="3548" y="4"/>
                  </a:lnTo>
                  <a:lnTo>
                    <a:pt x="3563" y="4"/>
                  </a:lnTo>
                  <a:lnTo>
                    <a:pt x="3580" y="2"/>
                  </a:lnTo>
                  <a:lnTo>
                    <a:pt x="3602" y="0"/>
                  </a:lnTo>
                  <a:lnTo>
                    <a:pt x="3626" y="0"/>
                  </a:lnTo>
                  <a:lnTo>
                    <a:pt x="3650" y="2"/>
                  </a:lnTo>
                  <a:lnTo>
                    <a:pt x="3675" y="5"/>
                  </a:lnTo>
                  <a:lnTo>
                    <a:pt x="3698" y="10"/>
                  </a:lnTo>
                  <a:lnTo>
                    <a:pt x="3720" y="18"/>
                  </a:lnTo>
                  <a:lnTo>
                    <a:pt x="3739" y="29"/>
                  </a:lnTo>
                  <a:lnTo>
                    <a:pt x="3756" y="39"/>
                  </a:lnTo>
                  <a:lnTo>
                    <a:pt x="3770" y="48"/>
                  </a:lnTo>
                  <a:lnTo>
                    <a:pt x="3783" y="58"/>
                  </a:lnTo>
                  <a:lnTo>
                    <a:pt x="3793" y="66"/>
                  </a:lnTo>
                  <a:lnTo>
                    <a:pt x="3802" y="74"/>
                  </a:lnTo>
                  <a:lnTo>
                    <a:pt x="3809" y="80"/>
                  </a:lnTo>
                  <a:lnTo>
                    <a:pt x="3814" y="85"/>
                  </a:lnTo>
                  <a:lnTo>
                    <a:pt x="3817" y="87"/>
                  </a:lnTo>
                  <a:lnTo>
                    <a:pt x="3818" y="89"/>
                  </a:lnTo>
                  <a:lnTo>
                    <a:pt x="3833" y="119"/>
                  </a:lnTo>
                  <a:lnTo>
                    <a:pt x="3871" y="191"/>
                  </a:lnTo>
                  <a:lnTo>
                    <a:pt x="3877" y="193"/>
                  </a:lnTo>
                  <a:lnTo>
                    <a:pt x="3891" y="198"/>
                  </a:lnTo>
                  <a:lnTo>
                    <a:pt x="3912" y="209"/>
                  </a:lnTo>
                  <a:lnTo>
                    <a:pt x="3937" y="222"/>
                  </a:lnTo>
                  <a:lnTo>
                    <a:pt x="3965" y="236"/>
                  </a:lnTo>
                  <a:lnTo>
                    <a:pt x="3993" y="255"/>
                  </a:lnTo>
                  <a:lnTo>
                    <a:pt x="4019" y="279"/>
                  </a:lnTo>
                  <a:lnTo>
                    <a:pt x="4040" y="307"/>
                  </a:lnTo>
                  <a:lnTo>
                    <a:pt x="4054" y="335"/>
                  </a:lnTo>
                  <a:lnTo>
                    <a:pt x="4059" y="371"/>
                  </a:lnTo>
                  <a:lnTo>
                    <a:pt x="4053" y="384"/>
                  </a:lnTo>
                  <a:lnTo>
                    <a:pt x="4037" y="393"/>
                  </a:lnTo>
                  <a:lnTo>
                    <a:pt x="4015" y="398"/>
                  </a:lnTo>
                  <a:lnTo>
                    <a:pt x="3988" y="403"/>
                  </a:lnTo>
                  <a:lnTo>
                    <a:pt x="3957" y="403"/>
                  </a:lnTo>
                  <a:lnTo>
                    <a:pt x="3928" y="403"/>
                  </a:lnTo>
                  <a:lnTo>
                    <a:pt x="3901" y="401"/>
                  </a:lnTo>
                  <a:lnTo>
                    <a:pt x="3878" y="400"/>
                  </a:lnTo>
                  <a:lnTo>
                    <a:pt x="3863" y="396"/>
                  </a:lnTo>
                  <a:lnTo>
                    <a:pt x="3857" y="396"/>
                  </a:lnTo>
                  <a:lnTo>
                    <a:pt x="3855" y="396"/>
                  </a:lnTo>
                  <a:lnTo>
                    <a:pt x="3847" y="395"/>
                  </a:lnTo>
                  <a:lnTo>
                    <a:pt x="3834" y="393"/>
                  </a:lnTo>
                  <a:lnTo>
                    <a:pt x="3817" y="390"/>
                  </a:lnTo>
                  <a:lnTo>
                    <a:pt x="3795" y="390"/>
                  </a:lnTo>
                  <a:lnTo>
                    <a:pt x="3770" y="390"/>
                  </a:lnTo>
                  <a:lnTo>
                    <a:pt x="3742" y="390"/>
                  </a:lnTo>
                  <a:lnTo>
                    <a:pt x="3712" y="393"/>
                  </a:lnTo>
                  <a:lnTo>
                    <a:pt x="3679" y="398"/>
                  </a:lnTo>
                  <a:lnTo>
                    <a:pt x="3644" y="406"/>
                  </a:lnTo>
                  <a:lnTo>
                    <a:pt x="3609" y="416"/>
                  </a:lnTo>
                  <a:lnTo>
                    <a:pt x="3575" y="424"/>
                  </a:lnTo>
                  <a:lnTo>
                    <a:pt x="3543" y="430"/>
                  </a:lnTo>
                  <a:lnTo>
                    <a:pt x="3512" y="436"/>
                  </a:lnTo>
                  <a:lnTo>
                    <a:pt x="3482" y="443"/>
                  </a:lnTo>
                  <a:lnTo>
                    <a:pt x="3453" y="448"/>
                  </a:lnTo>
                  <a:lnTo>
                    <a:pt x="3423" y="454"/>
                  </a:lnTo>
                  <a:lnTo>
                    <a:pt x="3395" y="461"/>
                  </a:lnTo>
                  <a:lnTo>
                    <a:pt x="3368" y="467"/>
                  </a:lnTo>
                  <a:lnTo>
                    <a:pt x="3341" y="473"/>
                  </a:lnTo>
                  <a:lnTo>
                    <a:pt x="2007" y="698"/>
                  </a:lnTo>
                  <a:lnTo>
                    <a:pt x="1587" y="770"/>
                  </a:lnTo>
                  <a:lnTo>
                    <a:pt x="1580" y="770"/>
                  </a:lnTo>
                  <a:lnTo>
                    <a:pt x="1561" y="773"/>
                  </a:lnTo>
                  <a:lnTo>
                    <a:pt x="1532" y="776"/>
                  </a:lnTo>
                  <a:lnTo>
                    <a:pt x="1495" y="780"/>
                  </a:lnTo>
                  <a:lnTo>
                    <a:pt x="1452" y="783"/>
                  </a:lnTo>
                  <a:lnTo>
                    <a:pt x="1406" y="788"/>
                  </a:lnTo>
                  <a:lnTo>
                    <a:pt x="1358" y="789"/>
                  </a:lnTo>
                  <a:lnTo>
                    <a:pt x="1313" y="792"/>
                  </a:lnTo>
                  <a:lnTo>
                    <a:pt x="1270" y="792"/>
                  </a:lnTo>
                  <a:lnTo>
                    <a:pt x="1232" y="789"/>
                  </a:lnTo>
                  <a:lnTo>
                    <a:pt x="1193" y="788"/>
                  </a:lnTo>
                  <a:lnTo>
                    <a:pt x="1145" y="784"/>
                  </a:lnTo>
                  <a:lnTo>
                    <a:pt x="1090" y="784"/>
                  </a:lnTo>
                  <a:lnTo>
                    <a:pt x="1032" y="783"/>
                  </a:lnTo>
                  <a:lnTo>
                    <a:pt x="975" y="784"/>
                  </a:lnTo>
                  <a:lnTo>
                    <a:pt x="921" y="784"/>
                  </a:lnTo>
                  <a:lnTo>
                    <a:pt x="873" y="786"/>
                  </a:lnTo>
                  <a:lnTo>
                    <a:pt x="835" y="786"/>
                  </a:lnTo>
                  <a:lnTo>
                    <a:pt x="810" y="788"/>
                  </a:lnTo>
                  <a:lnTo>
                    <a:pt x="802" y="788"/>
                  </a:lnTo>
                  <a:lnTo>
                    <a:pt x="753" y="786"/>
                  </a:lnTo>
                  <a:lnTo>
                    <a:pt x="708" y="786"/>
                  </a:lnTo>
                  <a:lnTo>
                    <a:pt x="666" y="786"/>
                  </a:lnTo>
                  <a:lnTo>
                    <a:pt x="629" y="788"/>
                  </a:lnTo>
                  <a:lnTo>
                    <a:pt x="595" y="789"/>
                  </a:lnTo>
                  <a:lnTo>
                    <a:pt x="564" y="791"/>
                  </a:lnTo>
                  <a:lnTo>
                    <a:pt x="535" y="792"/>
                  </a:lnTo>
                  <a:lnTo>
                    <a:pt x="508" y="794"/>
                  </a:lnTo>
                  <a:lnTo>
                    <a:pt x="482" y="792"/>
                  </a:lnTo>
                  <a:lnTo>
                    <a:pt x="459" y="791"/>
                  </a:lnTo>
                  <a:lnTo>
                    <a:pt x="436" y="789"/>
                  </a:lnTo>
                  <a:lnTo>
                    <a:pt x="416" y="789"/>
                  </a:lnTo>
                  <a:lnTo>
                    <a:pt x="400" y="789"/>
                  </a:lnTo>
                  <a:lnTo>
                    <a:pt x="384" y="789"/>
                  </a:lnTo>
                  <a:lnTo>
                    <a:pt x="370" y="789"/>
                  </a:lnTo>
                  <a:lnTo>
                    <a:pt x="354" y="789"/>
                  </a:lnTo>
                  <a:lnTo>
                    <a:pt x="336" y="789"/>
                  </a:lnTo>
                  <a:lnTo>
                    <a:pt x="316" y="788"/>
                  </a:lnTo>
                  <a:lnTo>
                    <a:pt x="292" y="786"/>
                  </a:lnTo>
                  <a:lnTo>
                    <a:pt x="263" y="783"/>
                  </a:lnTo>
                  <a:lnTo>
                    <a:pt x="225" y="780"/>
                  </a:lnTo>
                  <a:lnTo>
                    <a:pt x="187" y="775"/>
                  </a:lnTo>
                  <a:lnTo>
                    <a:pt x="151" y="770"/>
                  </a:lnTo>
                  <a:lnTo>
                    <a:pt x="118" y="764"/>
                  </a:lnTo>
                  <a:lnTo>
                    <a:pt x="86" y="756"/>
                  </a:lnTo>
                  <a:lnTo>
                    <a:pt x="60" y="749"/>
                  </a:lnTo>
                  <a:lnTo>
                    <a:pt x="38" y="744"/>
                  </a:lnTo>
                  <a:lnTo>
                    <a:pt x="21" y="738"/>
                  </a:lnTo>
                  <a:lnTo>
                    <a:pt x="10" y="736"/>
                  </a:lnTo>
                  <a:lnTo>
                    <a:pt x="6" y="735"/>
                  </a:lnTo>
                  <a:lnTo>
                    <a:pt x="6" y="733"/>
                  </a:lnTo>
                  <a:lnTo>
                    <a:pt x="7" y="730"/>
                  </a:lnTo>
                  <a:lnTo>
                    <a:pt x="7" y="724"/>
                  </a:lnTo>
                  <a:lnTo>
                    <a:pt x="7" y="716"/>
                  </a:lnTo>
                  <a:lnTo>
                    <a:pt x="6" y="704"/>
                  </a:lnTo>
                  <a:lnTo>
                    <a:pt x="5" y="691"/>
                  </a:lnTo>
                  <a:lnTo>
                    <a:pt x="3" y="679"/>
                  </a:lnTo>
                  <a:lnTo>
                    <a:pt x="2" y="667"/>
                  </a:lnTo>
                  <a:lnTo>
                    <a:pt x="0" y="661"/>
                  </a:lnTo>
                  <a:lnTo>
                    <a:pt x="0" y="658"/>
                  </a:lnTo>
                  <a:lnTo>
                    <a:pt x="343" y="590"/>
                  </a:lnTo>
                  <a:lnTo>
                    <a:pt x="344" y="597"/>
                  </a:lnTo>
                  <a:lnTo>
                    <a:pt x="345" y="598"/>
                  </a:lnTo>
                  <a:lnTo>
                    <a:pt x="348" y="603"/>
                  </a:lnTo>
                  <a:lnTo>
                    <a:pt x="351" y="605"/>
                  </a:lnTo>
                  <a:lnTo>
                    <a:pt x="359" y="605"/>
                  </a:lnTo>
                  <a:lnTo>
                    <a:pt x="377" y="603"/>
                  </a:lnTo>
                  <a:lnTo>
                    <a:pt x="403" y="602"/>
                  </a:lnTo>
                  <a:lnTo>
                    <a:pt x="433" y="597"/>
                  </a:lnTo>
                  <a:lnTo>
                    <a:pt x="467" y="592"/>
                  </a:lnTo>
                  <a:lnTo>
                    <a:pt x="500" y="589"/>
                  </a:lnTo>
                  <a:lnTo>
                    <a:pt x="531" y="584"/>
                  </a:lnTo>
                  <a:lnTo>
                    <a:pt x="556" y="582"/>
                  </a:lnTo>
                  <a:lnTo>
                    <a:pt x="573" y="579"/>
                  </a:lnTo>
                  <a:lnTo>
                    <a:pt x="579" y="578"/>
                  </a:lnTo>
                  <a:lnTo>
                    <a:pt x="638" y="570"/>
                  </a:lnTo>
                  <a:lnTo>
                    <a:pt x="708" y="554"/>
                  </a:lnTo>
                  <a:lnTo>
                    <a:pt x="782" y="534"/>
                  </a:lnTo>
                  <a:lnTo>
                    <a:pt x="858" y="513"/>
                  </a:lnTo>
                  <a:lnTo>
                    <a:pt x="935" y="491"/>
                  </a:lnTo>
                  <a:lnTo>
                    <a:pt x="1004" y="469"/>
                  </a:lnTo>
                  <a:lnTo>
                    <a:pt x="1065" y="448"/>
                  </a:lnTo>
                  <a:lnTo>
                    <a:pt x="1114" y="433"/>
                  </a:lnTo>
                  <a:lnTo>
                    <a:pt x="1145" y="422"/>
                  </a:lnTo>
                  <a:lnTo>
                    <a:pt x="1157" y="417"/>
                  </a:lnTo>
                  <a:close/>
                </a:path>
              </a:pathLst>
            </a:custGeom>
            <a:solidFill>
              <a:srgbClr val="C3C3C3"/>
            </a:solidFill>
            <a:ln w="9525">
              <a:solidFill>
                <a:srgbClr val="777777"/>
              </a:solidFill>
              <a:round/>
              <a:headEnd/>
              <a:tailEnd/>
            </a:ln>
          </p:spPr>
          <p:txBody>
            <a:bodyPr/>
            <a:lstStyle/>
            <a:p>
              <a:endParaRPr lang="en-US"/>
            </a:p>
          </p:txBody>
        </p:sp>
        <p:sp>
          <p:nvSpPr>
            <p:cNvPr id="4831" name="Freeform 719"/>
            <p:cNvSpPr>
              <a:spLocks/>
            </p:cNvSpPr>
            <p:nvPr/>
          </p:nvSpPr>
          <p:spPr bwMode="auto">
            <a:xfrm>
              <a:off x="672" y="1728"/>
              <a:ext cx="4059" cy="393"/>
            </a:xfrm>
            <a:custGeom>
              <a:avLst/>
              <a:gdLst>
                <a:gd name="T0" fmla="*/ 1578 w 4059"/>
                <a:gd name="T1" fmla="*/ 318 h 788"/>
                <a:gd name="T2" fmla="*/ 3548 w 4059"/>
                <a:gd name="T3" fmla="*/ 4 h 788"/>
                <a:gd name="T4" fmla="*/ 3602 w 4059"/>
                <a:gd name="T5" fmla="*/ 0 h 788"/>
                <a:gd name="T6" fmla="*/ 3675 w 4059"/>
                <a:gd name="T7" fmla="*/ 5 h 788"/>
                <a:gd name="T8" fmla="*/ 3739 w 4059"/>
                <a:gd name="T9" fmla="*/ 29 h 788"/>
                <a:gd name="T10" fmla="*/ 3783 w 4059"/>
                <a:gd name="T11" fmla="*/ 58 h 788"/>
                <a:gd name="T12" fmla="*/ 3809 w 4059"/>
                <a:gd name="T13" fmla="*/ 80 h 788"/>
                <a:gd name="T14" fmla="*/ 3818 w 4059"/>
                <a:gd name="T15" fmla="*/ 89 h 788"/>
                <a:gd name="T16" fmla="*/ 3877 w 4059"/>
                <a:gd name="T17" fmla="*/ 193 h 788"/>
                <a:gd name="T18" fmla="*/ 3937 w 4059"/>
                <a:gd name="T19" fmla="*/ 222 h 788"/>
                <a:gd name="T20" fmla="*/ 4019 w 4059"/>
                <a:gd name="T21" fmla="*/ 279 h 788"/>
                <a:gd name="T22" fmla="*/ 4059 w 4059"/>
                <a:gd name="T23" fmla="*/ 371 h 788"/>
                <a:gd name="T24" fmla="*/ 4015 w 4059"/>
                <a:gd name="T25" fmla="*/ 396 h 788"/>
                <a:gd name="T26" fmla="*/ 3927 w 4059"/>
                <a:gd name="T27" fmla="*/ 396 h 788"/>
                <a:gd name="T28" fmla="*/ 3862 w 4059"/>
                <a:gd name="T29" fmla="*/ 390 h 788"/>
                <a:gd name="T30" fmla="*/ 3845 w 4059"/>
                <a:gd name="T31" fmla="*/ 387 h 788"/>
                <a:gd name="T32" fmla="*/ 3794 w 4059"/>
                <a:gd name="T33" fmla="*/ 380 h 788"/>
                <a:gd name="T34" fmla="*/ 3712 w 4059"/>
                <a:gd name="T35" fmla="*/ 382 h 788"/>
                <a:gd name="T36" fmla="*/ 3609 w 4059"/>
                <a:gd name="T37" fmla="*/ 404 h 788"/>
                <a:gd name="T38" fmla="*/ 3512 w 4059"/>
                <a:gd name="T39" fmla="*/ 425 h 788"/>
                <a:gd name="T40" fmla="*/ 3422 w 4059"/>
                <a:gd name="T41" fmla="*/ 441 h 788"/>
                <a:gd name="T42" fmla="*/ 3340 w 4059"/>
                <a:gd name="T43" fmla="*/ 462 h 788"/>
                <a:gd name="T44" fmla="*/ 1580 w 4059"/>
                <a:gd name="T45" fmla="*/ 759 h 788"/>
                <a:gd name="T46" fmla="*/ 1495 w 4059"/>
                <a:gd name="T47" fmla="*/ 768 h 788"/>
                <a:gd name="T48" fmla="*/ 1358 w 4059"/>
                <a:gd name="T49" fmla="*/ 780 h 788"/>
                <a:gd name="T50" fmla="*/ 1231 w 4059"/>
                <a:gd name="T51" fmla="*/ 780 h 788"/>
                <a:gd name="T52" fmla="*/ 1090 w 4059"/>
                <a:gd name="T53" fmla="*/ 775 h 788"/>
                <a:gd name="T54" fmla="*/ 922 w 4059"/>
                <a:gd name="T55" fmla="*/ 776 h 788"/>
                <a:gd name="T56" fmla="*/ 812 w 4059"/>
                <a:gd name="T57" fmla="*/ 780 h 788"/>
                <a:gd name="T58" fmla="*/ 710 w 4059"/>
                <a:gd name="T59" fmla="*/ 778 h 788"/>
                <a:gd name="T60" fmla="*/ 596 w 4059"/>
                <a:gd name="T61" fmla="*/ 783 h 788"/>
                <a:gd name="T62" fmla="*/ 508 w 4059"/>
                <a:gd name="T63" fmla="*/ 788 h 788"/>
                <a:gd name="T64" fmla="*/ 436 w 4059"/>
                <a:gd name="T65" fmla="*/ 784 h 788"/>
                <a:gd name="T66" fmla="*/ 384 w 4059"/>
                <a:gd name="T67" fmla="*/ 783 h 788"/>
                <a:gd name="T68" fmla="*/ 335 w 4059"/>
                <a:gd name="T69" fmla="*/ 783 h 788"/>
                <a:gd name="T70" fmla="*/ 262 w 4059"/>
                <a:gd name="T71" fmla="*/ 780 h 788"/>
                <a:gd name="T72" fmla="*/ 150 w 4059"/>
                <a:gd name="T73" fmla="*/ 765 h 788"/>
                <a:gd name="T74" fmla="*/ 59 w 4059"/>
                <a:gd name="T75" fmla="*/ 748 h 788"/>
                <a:gd name="T76" fmla="*/ 10 w 4059"/>
                <a:gd name="T77" fmla="*/ 735 h 788"/>
                <a:gd name="T78" fmla="*/ 7 w 4059"/>
                <a:gd name="T79" fmla="*/ 730 h 788"/>
                <a:gd name="T80" fmla="*/ 6 w 4059"/>
                <a:gd name="T81" fmla="*/ 704 h 788"/>
                <a:gd name="T82" fmla="*/ 2 w 4059"/>
                <a:gd name="T83" fmla="*/ 667 h 788"/>
                <a:gd name="T84" fmla="*/ 343 w 4059"/>
                <a:gd name="T85" fmla="*/ 592 h 788"/>
                <a:gd name="T86" fmla="*/ 348 w 4059"/>
                <a:gd name="T87" fmla="*/ 603 h 788"/>
                <a:gd name="T88" fmla="*/ 377 w 4059"/>
                <a:gd name="T89" fmla="*/ 603 h 788"/>
                <a:gd name="T90" fmla="*/ 467 w 4059"/>
                <a:gd name="T91" fmla="*/ 594 h 788"/>
                <a:gd name="T92" fmla="*/ 556 w 4059"/>
                <a:gd name="T93" fmla="*/ 582 h 788"/>
                <a:gd name="T94" fmla="*/ 638 w 4059"/>
                <a:gd name="T95" fmla="*/ 570 h 788"/>
                <a:gd name="T96" fmla="*/ 858 w 4059"/>
                <a:gd name="T97" fmla="*/ 513 h 788"/>
                <a:gd name="T98" fmla="*/ 1065 w 4059"/>
                <a:gd name="T99" fmla="*/ 448 h 788"/>
                <a:gd name="T100" fmla="*/ 1157 w 4059"/>
                <a:gd name="T101" fmla="*/ 417 h 78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59"/>
                <a:gd name="T154" fmla="*/ 0 h 788"/>
                <a:gd name="T155" fmla="*/ 4059 w 4059"/>
                <a:gd name="T156" fmla="*/ 788 h 78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59" h="788">
                  <a:moveTo>
                    <a:pt x="1157" y="417"/>
                  </a:moveTo>
                  <a:lnTo>
                    <a:pt x="1632" y="329"/>
                  </a:lnTo>
                  <a:lnTo>
                    <a:pt x="1578" y="318"/>
                  </a:lnTo>
                  <a:lnTo>
                    <a:pt x="3535" y="7"/>
                  </a:lnTo>
                  <a:lnTo>
                    <a:pt x="3539" y="5"/>
                  </a:lnTo>
                  <a:lnTo>
                    <a:pt x="3548" y="4"/>
                  </a:lnTo>
                  <a:lnTo>
                    <a:pt x="3563" y="4"/>
                  </a:lnTo>
                  <a:lnTo>
                    <a:pt x="3580" y="2"/>
                  </a:lnTo>
                  <a:lnTo>
                    <a:pt x="3602" y="0"/>
                  </a:lnTo>
                  <a:lnTo>
                    <a:pt x="3626" y="0"/>
                  </a:lnTo>
                  <a:lnTo>
                    <a:pt x="3650" y="2"/>
                  </a:lnTo>
                  <a:lnTo>
                    <a:pt x="3675" y="5"/>
                  </a:lnTo>
                  <a:lnTo>
                    <a:pt x="3698" y="10"/>
                  </a:lnTo>
                  <a:lnTo>
                    <a:pt x="3720" y="18"/>
                  </a:lnTo>
                  <a:lnTo>
                    <a:pt x="3739" y="29"/>
                  </a:lnTo>
                  <a:lnTo>
                    <a:pt x="3756" y="39"/>
                  </a:lnTo>
                  <a:lnTo>
                    <a:pt x="3770" y="48"/>
                  </a:lnTo>
                  <a:lnTo>
                    <a:pt x="3783" y="58"/>
                  </a:lnTo>
                  <a:lnTo>
                    <a:pt x="3793" y="66"/>
                  </a:lnTo>
                  <a:lnTo>
                    <a:pt x="3802" y="74"/>
                  </a:lnTo>
                  <a:lnTo>
                    <a:pt x="3809" y="80"/>
                  </a:lnTo>
                  <a:lnTo>
                    <a:pt x="3814" y="85"/>
                  </a:lnTo>
                  <a:lnTo>
                    <a:pt x="3817" y="87"/>
                  </a:lnTo>
                  <a:lnTo>
                    <a:pt x="3818" y="89"/>
                  </a:lnTo>
                  <a:lnTo>
                    <a:pt x="3833" y="119"/>
                  </a:lnTo>
                  <a:lnTo>
                    <a:pt x="3871" y="191"/>
                  </a:lnTo>
                  <a:lnTo>
                    <a:pt x="3877" y="193"/>
                  </a:lnTo>
                  <a:lnTo>
                    <a:pt x="3891" y="199"/>
                  </a:lnTo>
                  <a:lnTo>
                    <a:pt x="3912" y="209"/>
                  </a:lnTo>
                  <a:lnTo>
                    <a:pt x="3937" y="222"/>
                  </a:lnTo>
                  <a:lnTo>
                    <a:pt x="3965" y="236"/>
                  </a:lnTo>
                  <a:lnTo>
                    <a:pt x="3993" y="255"/>
                  </a:lnTo>
                  <a:lnTo>
                    <a:pt x="4019" y="279"/>
                  </a:lnTo>
                  <a:lnTo>
                    <a:pt x="4040" y="307"/>
                  </a:lnTo>
                  <a:lnTo>
                    <a:pt x="4054" y="335"/>
                  </a:lnTo>
                  <a:lnTo>
                    <a:pt x="4059" y="371"/>
                  </a:lnTo>
                  <a:lnTo>
                    <a:pt x="4053" y="384"/>
                  </a:lnTo>
                  <a:lnTo>
                    <a:pt x="4037" y="390"/>
                  </a:lnTo>
                  <a:lnTo>
                    <a:pt x="4015" y="396"/>
                  </a:lnTo>
                  <a:lnTo>
                    <a:pt x="3987" y="398"/>
                  </a:lnTo>
                  <a:lnTo>
                    <a:pt x="3957" y="398"/>
                  </a:lnTo>
                  <a:lnTo>
                    <a:pt x="3927" y="396"/>
                  </a:lnTo>
                  <a:lnTo>
                    <a:pt x="3900" y="395"/>
                  </a:lnTo>
                  <a:lnTo>
                    <a:pt x="3877" y="392"/>
                  </a:lnTo>
                  <a:lnTo>
                    <a:pt x="3862" y="390"/>
                  </a:lnTo>
                  <a:lnTo>
                    <a:pt x="3857" y="390"/>
                  </a:lnTo>
                  <a:lnTo>
                    <a:pt x="3853" y="388"/>
                  </a:lnTo>
                  <a:lnTo>
                    <a:pt x="3845" y="387"/>
                  </a:lnTo>
                  <a:lnTo>
                    <a:pt x="3833" y="384"/>
                  </a:lnTo>
                  <a:lnTo>
                    <a:pt x="3816" y="382"/>
                  </a:lnTo>
                  <a:lnTo>
                    <a:pt x="3794" y="380"/>
                  </a:lnTo>
                  <a:lnTo>
                    <a:pt x="3770" y="379"/>
                  </a:lnTo>
                  <a:lnTo>
                    <a:pt x="3742" y="379"/>
                  </a:lnTo>
                  <a:lnTo>
                    <a:pt x="3712" y="382"/>
                  </a:lnTo>
                  <a:lnTo>
                    <a:pt x="3679" y="387"/>
                  </a:lnTo>
                  <a:lnTo>
                    <a:pt x="3644" y="396"/>
                  </a:lnTo>
                  <a:lnTo>
                    <a:pt x="3609" y="404"/>
                  </a:lnTo>
                  <a:lnTo>
                    <a:pt x="3575" y="412"/>
                  </a:lnTo>
                  <a:lnTo>
                    <a:pt x="3543" y="420"/>
                  </a:lnTo>
                  <a:lnTo>
                    <a:pt x="3512" y="425"/>
                  </a:lnTo>
                  <a:lnTo>
                    <a:pt x="3482" y="432"/>
                  </a:lnTo>
                  <a:lnTo>
                    <a:pt x="3452" y="436"/>
                  </a:lnTo>
                  <a:lnTo>
                    <a:pt x="3422" y="441"/>
                  </a:lnTo>
                  <a:lnTo>
                    <a:pt x="3394" y="448"/>
                  </a:lnTo>
                  <a:lnTo>
                    <a:pt x="3367" y="454"/>
                  </a:lnTo>
                  <a:lnTo>
                    <a:pt x="3340" y="462"/>
                  </a:lnTo>
                  <a:lnTo>
                    <a:pt x="2006" y="687"/>
                  </a:lnTo>
                  <a:lnTo>
                    <a:pt x="1587" y="757"/>
                  </a:lnTo>
                  <a:lnTo>
                    <a:pt x="1580" y="759"/>
                  </a:lnTo>
                  <a:lnTo>
                    <a:pt x="1561" y="762"/>
                  </a:lnTo>
                  <a:lnTo>
                    <a:pt x="1532" y="764"/>
                  </a:lnTo>
                  <a:lnTo>
                    <a:pt x="1495" y="768"/>
                  </a:lnTo>
                  <a:lnTo>
                    <a:pt x="1452" y="773"/>
                  </a:lnTo>
                  <a:lnTo>
                    <a:pt x="1405" y="776"/>
                  </a:lnTo>
                  <a:lnTo>
                    <a:pt x="1358" y="780"/>
                  </a:lnTo>
                  <a:lnTo>
                    <a:pt x="1312" y="781"/>
                  </a:lnTo>
                  <a:lnTo>
                    <a:pt x="1270" y="781"/>
                  </a:lnTo>
                  <a:lnTo>
                    <a:pt x="1231" y="780"/>
                  </a:lnTo>
                  <a:lnTo>
                    <a:pt x="1192" y="776"/>
                  </a:lnTo>
                  <a:lnTo>
                    <a:pt x="1144" y="775"/>
                  </a:lnTo>
                  <a:lnTo>
                    <a:pt x="1090" y="775"/>
                  </a:lnTo>
                  <a:lnTo>
                    <a:pt x="1032" y="775"/>
                  </a:lnTo>
                  <a:lnTo>
                    <a:pt x="975" y="776"/>
                  </a:lnTo>
                  <a:lnTo>
                    <a:pt x="922" y="776"/>
                  </a:lnTo>
                  <a:lnTo>
                    <a:pt x="874" y="776"/>
                  </a:lnTo>
                  <a:lnTo>
                    <a:pt x="837" y="778"/>
                  </a:lnTo>
                  <a:lnTo>
                    <a:pt x="812" y="780"/>
                  </a:lnTo>
                  <a:lnTo>
                    <a:pt x="803" y="780"/>
                  </a:lnTo>
                  <a:lnTo>
                    <a:pt x="754" y="778"/>
                  </a:lnTo>
                  <a:lnTo>
                    <a:pt x="710" y="778"/>
                  </a:lnTo>
                  <a:lnTo>
                    <a:pt x="667" y="780"/>
                  </a:lnTo>
                  <a:lnTo>
                    <a:pt x="630" y="781"/>
                  </a:lnTo>
                  <a:lnTo>
                    <a:pt x="596" y="783"/>
                  </a:lnTo>
                  <a:lnTo>
                    <a:pt x="565" y="784"/>
                  </a:lnTo>
                  <a:lnTo>
                    <a:pt x="535" y="786"/>
                  </a:lnTo>
                  <a:lnTo>
                    <a:pt x="508" y="788"/>
                  </a:lnTo>
                  <a:lnTo>
                    <a:pt x="482" y="788"/>
                  </a:lnTo>
                  <a:lnTo>
                    <a:pt x="459" y="786"/>
                  </a:lnTo>
                  <a:lnTo>
                    <a:pt x="436" y="784"/>
                  </a:lnTo>
                  <a:lnTo>
                    <a:pt x="416" y="783"/>
                  </a:lnTo>
                  <a:lnTo>
                    <a:pt x="399" y="783"/>
                  </a:lnTo>
                  <a:lnTo>
                    <a:pt x="384" y="783"/>
                  </a:lnTo>
                  <a:lnTo>
                    <a:pt x="369" y="783"/>
                  </a:lnTo>
                  <a:lnTo>
                    <a:pt x="353" y="783"/>
                  </a:lnTo>
                  <a:lnTo>
                    <a:pt x="335" y="783"/>
                  </a:lnTo>
                  <a:lnTo>
                    <a:pt x="315" y="783"/>
                  </a:lnTo>
                  <a:lnTo>
                    <a:pt x="291" y="783"/>
                  </a:lnTo>
                  <a:lnTo>
                    <a:pt x="262" y="780"/>
                  </a:lnTo>
                  <a:lnTo>
                    <a:pt x="223" y="776"/>
                  </a:lnTo>
                  <a:lnTo>
                    <a:pt x="187" y="770"/>
                  </a:lnTo>
                  <a:lnTo>
                    <a:pt x="150" y="765"/>
                  </a:lnTo>
                  <a:lnTo>
                    <a:pt x="116" y="759"/>
                  </a:lnTo>
                  <a:lnTo>
                    <a:pt x="86" y="754"/>
                  </a:lnTo>
                  <a:lnTo>
                    <a:pt x="59" y="748"/>
                  </a:lnTo>
                  <a:lnTo>
                    <a:pt x="38" y="743"/>
                  </a:lnTo>
                  <a:lnTo>
                    <a:pt x="21" y="738"/>
                  </a:lnTo>
                  <a:lnTo>
                    <a:pt x="10" y="735"/>
                  </a:lnTo>
                  <a:lnTo>
                    <a:pt x="6" y="733"/>
                  </a:lnTo>
                  <a:lnTo>
                    <a:pt x="6" y="732"/>
                  </a:lnTo>
                  <a:lnTo>
                    <a:pt x="7" y="730"/>
                  </a:lnTo>
                  <a:lnTo>
                    <a:pt x="7" y="724"/>
                  </a:lnTo>
                  <a:lnTo>
                    <a:pt x="7" y="714"/>
                  </a:lnTo>
                  <a:lnTo>
                    <a:pt x="6" y="704"/>
                  </a:lnTo>
                  <a:lnTo>
                    <a:pt x="5" y="691"/>
                  </a:lnTo>
                  <a:lnTo>
                    <a:pt x="3" y="679"/>
                  </a:lnTo>
                  <a:lnTo>
                    <a:pt x="2" y="667"/>
                  </a:lnTo>
                  <a:lnTo>
                    <a:pt x="0" y="661"/>
                  </a:lnTo>
                  <a:lnTo>
                    <a:pt x="0" y="658"/>
                  </a:lnTo>
                  <a:lnTo>
                    <a:pt x="343" y="592"/>
                  </a:lnTo>
                  <a:lnTo>
                    <a:pt x="344" y="597"/>
                  </a:lnTo>
                  <a:lnTo>
                    <a:pt x="345" y="598"/>
                  </a:lnTo>
                  <a:lnTo>
                    <a:pt x="348" y="603"/>
                  </a:lnTo>
                  <a:lnTo>
                    <a:pt x="351" y="605"/>
                  </a:lnTo>
                  <a:lnTo>
                    <a:pt x="359" y="605"/>
                  </a:lnTo>
                  <a:lnTo>
                    <a:pt x="377" y="603"/>
                  </a:lnTo>
                  <a:lnTo>
                    <a:pt x="403" y="602"/>
                  </a:lnTo>
                  <a:lnTo>
                    <a:pt x="433" y="597"/>
                  </a:lnTo>
                  <a:lnTo>
                    <a:pt x="467" y="594"/>
                  </a:lnTo>
                  <a:lnTo>
                    <a:pt x="500" y="589"/>
                  </a:lnTo>
                  <a:lnTo>
                    <a:pt x="531" y="584"/>
                  </a:lnTo>
                  <a:lnTo>
                    <a:pt x="556" y="582"/>
                  </a:lnTo>
                  <a:lnTo>
                    <a:pt x="573" y="579"/>
                  </a:lnTo>
                  <a:lnTo>
                    <a:pt x="579" y="578"/>
                  </a:lnTo>
                  <a:lnTo>
                    <a:pt x="638" y="570"/>
                  </a:lnTo>
                  <a:lnTo>
                    <a:pt x="708" y="554"/>
                  </a:lnTo>
                  <a:lnTo>
                    <a:pt x="782" y="534"/>
                  </a:lnTo>
                  <a:lnTo>
                    <a:pt x="858" y="513"/>
                  </a:lnTo>
                  <a:lnTo>
                    <a:pt x="935" y="491"/>
                  </a:lnTo>
                  <a:lnTo>
                    <a:pt x="1004" y="469"/>
                  </a:lnTo>
                  <a:lnTo>
                    <a:pt x="1065" y="448"/>
                  </a:lnTo>
                  <a:lnTo>
                    <a:pt x="1114" y="433"/>
                  </a:lnTo>
                  <a:lnTo>
                    <a:pt x="1145" y="422"/>
                  </a:lnTo>
                  <a:lnTo>
                    <a:pt x="1157" y="417"/>
                  </a:lnTo>
                  <a:close/>
                </a:path>
              </a:pathLst>
            </a:custGeom>
            <a:solidFill>
              <a:srgbClr val="C6C6C6"/>
            </a:solidFill>
            <a:ln w="9525">
              <a:solidFill>
                <a:srgbClr val="777777"/>
              </a:solidFill>
              <a:round/>
              <a:headEnd/>
              <a:tailEnd/>
            </a:ln>
          </p:spPr>
          <p:txBody>
            <a:bodyPr/>
            <a:lstStyle/>
            <a:p>
              <a:endParaRPr lang="en-US"/>
            </a:p>
          </p:txBody>
        </p:sp>
        <p:sp>
          <p:nvSpPr>
            <p:cNvPr id="4832" name="Freeform 720"/>
            <p:cNvSpPr>
              <a:spLocks/>
            </p:cNvSpPr>
            <p:nvPr/>
          </p:nvSpPr>
          <p:spPr bwMode="auto">
            <a:xfrm>
              <a:off x="672" y="1728"/>
              <a:ext cx="4059" cy="391"/>
            </a:xfrm>
            <a:custGeom>
              <a:avLst/>
              <a:gdLst>
                <a:gd name="T0" fmla="*/ 1578 w 4059"/>
                <a:gd name="T1" fmla="*/ 318 h 783"/>
                <a:gd name="T2" fmla="*/ 3548 w 4059"/>
                <a:gd name="T3" fmla="*/ 4 h 783"/>
                <a:gd name="T4" fmla="*/ 3602 w 4059"/>
                <a:gd name="T5" fmla="*/ 0 h 783"/>
                <a:gd name="T6" fmla="*/ 3675 w 4059"/>
                <a:gd name="T7" fmla="*/ 5 h 783"/>
                <a:gd name="T8" fmla="*/ 3739 w 4059"/>
                <a:gd name="T9" fmla="*/ 29 h 783"/>
                <a:gd name="T10" fmla="*/ 3783 w 4059"/>
                <a:gd name="T11" fmla="*/ 58 h 783"/>
                <a:gd name="T12" fmla="*/ 3809 w 4059"/>
                <a:gd name="T13" fmla="*/ 80 h 783"/>
                <a:gd name="T14" fmla="*/ 3818 w 4059"/>
                <a:gd name="T15" fmla="*/ 89 h 783"/>
                <a:gd name="T16" fmla="*/ 3877 w 4059"/>
                <a:gd name="T17" fmla="*/ 193 h 783"/>
                <a:gd name="T18" fmla="*/ 3937 w 4059"/>
                <a:gd name="T19" fmla="*/ 222 h 783"/>
                <a:gd name="T20" fmla="*/ 4019 w 4059"/>
                <a:gd name="T21" fmla="*/ 279 h 783"/>
                <a:gd name="T22" fmla="*/ 4059 w 4059"/>
                <a:gd name="T23" fmla="*/ 371 h 783"/>
                <a:gd name="T24" fmla="*/ 4014 w 4059"/>
                <a:gd name="T25" fmla="*/ 393 h 783"/>
                <a:gd name="T26" fmla="*/ 3927 w 4059"/>
                <a:gd name="T27" fmla="*/ 392 h 783"/>
                <a:gd name="T28" fmla="*/ 3861 w 4059"/>
                <a:gd name="T29" fmla="*/ 384 h 783"/>
                <a:gd name="T30" fmla="*/ 3845 w 4059"/>
                <a:gd name="T31" fmla="*/ 379 h 783"/>
                <a:gd name="T32" fmla="*/ 3793 w 4059"/>
                <a:gd name="T33" fmla="*/ 371 h 783"/>
                <a:gd name="T34" fmla="*/ 3712 w 4059"/>
                <a:gd name="T35" fmla="*/ 371 h 783"/>
                <a:gd name="T36" fmla="*/ 3609 w 4059"/>
                <a:gd name="T37" fmla="*/ 393 h 783"/>
                <a:gd name="T38" fmla="*/ 3511 w 4059"/>
                <a:gd name="T39" fmla="*/ 414 h 783"/>
                <a:gd name="T40" fmla="*/ 3422 w 4059"/>
                <a:gd name="T41" fmla="*/ 430 h 783"/>
                <a:gd name="T42" fmla="*/ 3339 w 4059"/>
                <a:gd name="T43" fmla="*/ 449 h 783"/>
                <a:gd name="T44" fmla="*/ 1580 w 4059"/>
                <a:gd name="T45" fmla="*/ 748 h 783"/>
                <a:gd name="T46" fmla="*/ 1495 w 4059"/>
                <a:gd name="T47" fmla="*/ 757 h 783"/>
                <a:gd name="T48" fmla="*/ 1358 w 4059"/>
                <a:gd name="T49" fmla="*/ 770 h 783"/>
                <a:gd name="T50" fmla="*/ 1231 w 4059"/>
                <a:gd name="T51" fmla="*/ 770 h 783"/>
                <a:gd name="T52" fmla="*/ 1090 w 4059"/>
                <a:gd name="T53" fmla="*/ 764 h 783"/>
                <a:gd name="T54" fmla="*/ 923 w 4059"/>
                <a:gd name="T55" fmla="*/ 768 h 783"/>
                <a:gd name="T56" fmla="*/ 814 w 4059"/>
                <a:gd name="T57" fmla="*/ 772 h 783"/>
                <a:gd name="T58" fmla="*/ 710 w 4059"/>
                <a:gd name="T59" fmla="*/ 772 h 783"/>
                <a:gd name="T60" fmla="*/ 597 w 4059"/>
                <a:gd name="T61" fmla="*/ 776 h 783"/>
                <a:gd name="T62" fmla="*/ 508 w 4059"/>
                <a:gd name="T63" fmla="*/ 783 h 783"/>
                <a:gd name="T64" fmla="*/ 436 w 4059"/>
                <a:gd name="T65" fmla="*/ 780 h 783"/>
                <a:gd name="T66" fmla="*/ 384 w 4059"/>
                <a:gd name="T67" fmla="*/ 778 h 783"/>
                <a:gd name="T68" fmla="*/ 335 w 4059"/>
                <a:gd name="T69" fmla="*/ 780 h 783"/>
                <a:gd name="T70" fmla="*/ 261 w 4059"/>
                <a:gd name="T71" fmla="*/ 775 h 783"/>
                <a:gd name="T72" fmla="*/ 149 w 4059"/>
                <a:gd name="T73" fmla="*/ 764 h 783"/>
                <a:gd name="T74" fmla="*/ 58 w 4059"/>
                <a:gd name="T75" fmla="*/ 744 h 783"/>
                <a:gd name="T76" fmla="*/ 10 w 4059"/>
                <a:gd name="T77" fmla="*/ 733 h 783"/>
                <a:gd name="T78" fmla="*/ 7 w 4059"/>
                <a:gd name="T79" fmla="*/ 728 h 783"/>
                <a:gd name="T80" fmla="*/ 6 w 4059"/>
                <a:gd name="T81" fmla="*/ 704 h 783"/>
                <a:gd name="T82" fmla="*/ 2 w 4059"/>
                <a:gd name="T83" fmla="*/ 667 h 783"/>
                <a:gd name="T84" fmla="*/ 343 w 4059"/>
                <a:gd name="T85" fmla="*/ 592 h 783"/>
                <a:gd name="T86" fmla="*/ 348 w 4059"/>
                <a:gd name="T87" fmla="*/ 603 h 783"/>
                <a:gd name="T88" fmla="*/ 377 w 4059"/>
                <a:gd name="T89" fmla="*/ 603 h 783"/>
                <a:gd name="T90" fmla="*/ 467 w 4059"/>
                <a:gd name="T91" fmla="*/ 594 h 783"/>
                <a:gd name="T92" fmla="*/ 556 w 4059"/>
                <a:gd name="T93" fmla="*/ 582 h 783"/>
                <a:gd name="T94" fmla="*/ 638 w 4059"/>
                <a:gd name="T95" fmla="*/ 570 h 783"/>
                <a:gd name="T96" fmla="*/ 858 w 4059"/>
                <a:gd name="T97" fmla="*/ 513 h 783"/>
                <a:gd name="T98" fmla="*/ 1065 w 4059"/>
                <a:gd name="T99" fmla="*/ 448 h 783"/>
                <a:gd name="T100" fmla="*/ 1157 w 4059"/>
                <a:gd name="T101" fmla="*/ 417 h 78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59"/>
                <a:gd name="T154" fmla="*/ 0 h 783"/>
                <a:gd name="T155" fmla="*/ 4059 w 4059"/>
                <a:gd name="T156" fmla="*/ 783 h 78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59" h="783">
                  <a:moveTo>
                    <a:pt x="1157" y="417"/>
                  </a:moveTo>
                  <a:lnTo>
                    <a:pt x="1632" y="329"/>
                  </a:lnTo>
                  <a:lnTo>
                    <a:pt x="1578" y="318"/>
                  </a:lnTo>
                  <a:lnTo>
                    <a:pt x="3535" y="7"/>
                  </a:lnTo>
                  <a:lnTo>
                    <a:pt x="3539" y="5"/>
                  </a:lnTo>
                  <a:lnTo>
                    <a:pt x="3548" y="4"/>
                  </a:lnTo>
                  <a:lnTo>
                    <a:pt x="3563" y="4"/>
                  </a:lnTo>
                  <a:lnTo>
                    <a:pt x="3580" y="2"/>
                  </a:lnTo>
                  <a:lnTo>
                    <a:pt x="3602" y="0"/>
                  </a:lnTo>
                  <a:lnTo>
                    <a:pt x="3626" y="0"/>
                  </a:lnTo>
                  <a:lnTo>
                    <a:pt x="3650" y="2"/>
                  </a:lnTo>
                  <a:lnTo>
                    <a:pt x="3675" y="5"/>
                  </a:lnTo>
                  <a:lnTo>
                    <a:pt x="3698" y="10"/>
                  </a:lnTo>
                  <a:lnTo>
                    <a:pt x="3720" y="18"/>
                  </a:lnTo>
                  <a:lnTo>
                    <a:pt x="3739" y="29"/>
                  </a:lnTo>
                  <a:lnTo>
                    <a:pt x="3756" y="39"/>
                  </a:lnTo>
                  <a:lnTo>
                    <a:pt x="3770" y="48"/>
                  </a:lnTo>
                  <a:lnTo>
                    <a:pt x="3783" y="58"/>
                  </a:lnTo>
                  <a:lnTo>
                    <a:pt x="3793" y="66"/>
                  </a:lnTo>
                  <a:lnTo>
                    <a:pt x="3802" y="74"/>
                  </a:lnTo>
                  <a:lnTo>
                    <a:pt x="3809" y="80"/>
                  </a:lnTo>
                  <a:lnTo>
                    <a:pt x="3814" y="85"/>
                  </a:lnTo>
                  <a:lnTo>
                    <a:pt x="3817" y="87"/>
                  </a:lnTo>
                  <a:lnTo>
                    <a:pt x="3818" y="89"/>
                  </a:lnTo>
                  <a:lnTo>
                    <a:pt x="3833" y="119"/>
                  </a:lnTo>
                  <a:lnTo>
                    <a:pt x="3871" y="191"/>
                  </a:lnTo>
                  <a:lnTo>
                    <a:pt x="3877" y="193"/>
                  </a:lnTo>
                  <a:lnTo>
                    <a:pt x="3891" y="199"/>
                  </a:lnTo>
                  <a:lnTo>
                    <a:pt x="3912" y="209"/>
                  </a:lnTo>
                  <a:lnTo>
                    <a:pt x="3937" y="222"/>
                  </a:lnTo>
                  <a:lnTo>
                    <a:pt x="3965" y="236"/>
                  </a:lnTo>
                  <a:lnTo>
                    <a:pt x="3993" y="255"/>
                  </a:lnTo>
                  <a:lnTo>
                    <a:pt x="4019" y="279"/>
                  </a:lnTo>
                  <a:lnTo>
                    <a:pt x="4040" y="307"/>
                  </a:lnTo>
                  <a:lnTo>
                    <a:pt x="4054" y="335"/>
                  </a:lnTo>
                  <a:lnTo>
                    <a:pt x="4059" y="371"/>
                  </a:lnTo>
                  <a:lnTo>
                    <a:pt x="4053" y="382"/>
                  </a:lnTo>
                  <a:lnTo>
                    <a:pt x="4037" y="390"/>
                  </a:lnTo>
                  <a:lnTo>
                    <a:pt x="4014" y="393"/>
                  </a:lnTo>
                  <a:lnTo>
                    <a:pt x="3987" y="395"/>
                  </a:lnTo>
                  <a:lnTo>
                    <a:pt x="3957" y="393"/>
                  </a:lnTo>
                  <a:lnTo>
                    <a:pt x="3927" y="392"/>
                  </a:lnTo>
                  <a:lnTo>
                    <a:pt x="3899" y="388"/>
                  </a:lnTo>
                  <a:lnTo>
                    <a:pt x="3877" y="385"/>
                  </a:lnTo>
                  <a:lnTo>
                    <a:pt x="3861" y="384"/>
                  </a:lnTo>
                  <a:lnTo>
                    <a:pt x="3855" y="382"/>
                  </a:lnTo>
                  <a:lnTo>
                    <a:pt x="3853" y="382"/>
                  </a:lnTo>
                  <a:lnTo>
                    <a:pt x="3845" y="379"/>
                  </a:lnTo>
                  <a:lnTo>
                    <a:pt x="3832" y="377"/>
                  </a:lnTo>
                  <a:lnTo>
                    <a:pt x="3815" y="372"/>
                  </a:lnTo>
                  <a:lnTo>
                    <a:pt x="3793" y="371"/>
                  </a:lnTo>
                  <a:lnTo>
                    <a:pt x="3769" y="369"/>
                  </a:lnTo>
                  <a:lnTo>
                    <a:pt x="3742" y="369"/>
                  </a:lnTo>
                  <a:lnTo>
                    <a:pt x="3712" y="371"/>
                  </a:lnTo>
                  <a:lnTo>
                    <a:pt x="3679" y="377"/>
                  </a:lnTo>
                  <a:lnTo>
                    <a:pt x="3644" y="384"/>
                  </a:lnTo>
                  <a:lnTo>
                    <a:pt x="3609" y="393"/>
                  </a:lnTo>
                  <a:lnTo>
                    <a:pt x="3575" y="401"/>
                  </a:lnTo>
                  <a:lnTo>
                    <a:pt x="3543" y="409"/>
                  </a:lnTo>
                  <a:lnTo>
                    <a:pt x="3511" y="414"/>
                  </a:lnTo>
                  <a:lnTo>
                    <a:pt x="3481" y="420"/>
                  </a:lnTo>
                  <a:lnTo>
                    <a:pt x="3451" y="425"/>
                  </a:lnTo>
                  <a:lnTo>
                    <a:pt x="3422" y="430"/>
                  </a:lnTo>
                  <a:lnTo>
                    <a:pt x="3394" y="435"/>
                  </a:lnTo>
                  <a:lnTo>
                    <a:pt x="3366" y="441"/>
                  </a:lnTo>
                  <a:lnTo>
                    <a:pt x="3339" y="449"/>
                  </a:lnTo>
                  <a:lnTo>
                    <a:pt x="2006" y="674"/>
                  </a:lnTo>
                  <a:lnTo>
                    <a:pt x="1587" y="746"/>
                  </a:lnTo>
                  <a:lnTo>
                    <a:pt x="1580" y="748"/>
                  </a:lnTo>
                  <a:lnTo>
                    <a:pt x="1561" y="749"/>
                  </a:lnTo>
                  <a:lnTo>
                    <a:pt x="1531" y="752"/>
                  </a:lnTo>
                  <a:lnTo>
                    <a:pt x="1495" y="757"/>
                  </a:lnTo>
                  <a:lnTo>
                    <a:pt x="1452" y="762"/>
                  </a:lnTo>
                  <a:lnTo>
                    <a:pt x="1405" y="765"/>
                  </a:lnTo>
                  <a:lnTo>
                    <a:pt x="1358" y="770"/>
                  </a:lnTo>
                  <a:lnTo>
                    <a:pt x="1312" y="770"/>
                  </a:lnTo>
                  <a:lnTo>
                    <a:pt x="1269" y="770"/>
                  </a:lnTo>
                  <a:lnTo>
                    <a:pt x="1231" y="770"/>
                  </a:lnTo>
                  <a:lnTo>
                    <a:pt x="1192" y="767"/>
                  </a:lnTo>
                  <a:lnTo>
                    <a:pt x="1144" y="765"/>
                  </a:lnTo>
                  <a:lnTo>
                    <a:pt x="1090" y="764"/>
                  </a:lnTo>
                  <a:lnTo>
                    <a:pt x="1032" y="765"/>
                  </a:lnTo>
                  <a:lnTo>
                    <a:pt x="975" y="765"/>
                  </a:lnTo>
                  <a:lnTo>
                    <a:pt x="923" y="768"/>
                  </a:lnTo>
                  <a:lnTo>
                    <a:pt x="875" y="770"/>
                  </a:lnTo>
                  <a:lnTo>
                    <a:pt x="838" y="770"/>
                  </a:lnTo>
                  <a:lnTo>
                    <a:pt x="814" y="772"/>
                  </a:lnTo>
                  <a:lnTo>
                    <a:pt x="805" y="772"/>
                  </a:lnTo>
                  <a:lnTo>
                    <a:pt x="756" y="770"/>
                  </a:lnTo>
                  <a:lnTo>
                    <a:pt x="710" y="772"/>
                  </a:lnTo>
                  <a:lnTo>
                    <a:pt x="669" y="773"/>
                  </a:lnTo>
                  <a:lnTo>
                    <a:pt x="631" y="775"/>
                  </a:lnTo>
                  <a:lnTo>
                    <a:pt x="597" y="776"/>
                  </a:lnTo>
                  <a:lnTo>
                    <a:pt x="565" y="780"/>
                  </a:lnTo>
                  <a:lnTo>
                    <a:pt x="536" y="781"/>
                  </a:lnTo>
                  <a:lnTo>
                    <a:pt x="508" y="783"/>
                  </a:lnTo>
                  <a:lnTo>
                    <a:pt x="482" y="783"/>
                  </a:lnTo>
                  <a:lnTo>
                    <a:pt x="459" y="781"/>
                  </a:lnTo>
                  <a:lnTo>
                    <a:pt x="436" y="780"/>
                  </a:lnTo>
                  <a:lnTo>
                    <a:pt x="416" y="778"/>
                  </a:lnTo>
                  <a:lnTo>
                    <a:pt x="399" y="778"/>
                  </a:lnTo>
                  <a:lnTo>
                    <a:pt x="384" y="778"/>
                  </a:lnTo>
                  <a:lnTo>
                    <a:pt x="368" y="778"/>
                  </a:lnTo>
                  <a:lnTo>
                    <a:pt x="353" y="780"/>
                  </a:lnTo>
                  <a:lnTo>
                    <a:pt x="335" y="780"/>
                  </a:lnTo>
                  <a:lnTo>
                    <a:pt x="314" y="778"/>
                  </a:lnTo>
                  <a:lnTo>
                    <a:pt x="290" y="776"/>
                  </a:lnTo>
                  <a:lnTo>
                    <a:pt x="261" y="775"/>
                  </a:lnTo>
                  <a:lnTo>
                    <a:pt x="223" y="772"/>
                  </a:lnTo>
                  <a:lnTo>
                    <a:pt x="185" y="768"/>
                  </a:lnTo>
                  <a:lnTo>
                    <a:pt x="149" y="764"/>
                  </a:lnTo>
                  <a:lnTo>
                    <a:pt x="115" y="757"/>
                  </a:lnTo>
                  <a:lnTo>
                    <a:pt x="85" y="751"/>
                  </a:lnTo>
                  <a:lnTo>
                    <a:pt x="58" y="744"/>
                  </a:lnTo>
                  <a:lnTo>
                    <a:pt x="37" y="741"/>
                  </a:lnTo>
                  <a:lnTo>
                    <a:pt x="21" y="736"/>
                  </a:lnTo>
                  <a:lnTo>
                    <a:pt x="10" y="733"/>
                  </a:lnTo>
                  <a:lnTo>
                    <a:pt x="6" y="733"/>
                  </a:lnTo>
                  <a:lnTo>
                    <a:pt x="6" y="732"/>
                  </a:lnTo>
                  <a:lnTo>
                    <a:pt x="7" y="728"/>
                  </a:lnTo>
                  <a:lnTo>
                    <a:pt x="7" y="722"/>
                  </a:lnTo>
                  <a:lnTo>
                    <a:pt x="7" y="714"/>
                  </a:lnTo>
                  <a:lnTo>
                    <a:pt x="6" y="704"/>
                  </a:lnTo>
                  <a:lnTo>
                    <a:pt x="5" y="691"/>
                  </a:lnTo>
                  <a:lnTo>
                    <a:pt x="3" y="679"/>
                  </a:lnTo>
                  <a:lnTo>
                    <a:pt x="2" y="667"/>
                  </a:lnTo>
                  <a:lnTo>
                    <a:pt x="0" y="661"/>
                  </a:lnTo>
                  <a:lnTo>
                    <a:pt x="0" y="658"/>
                  </a:lnTo>
                  <a:lnTo>
                    <a:pt x="343" y="592"/>
                  </a:lnTo>
                  <a:lnTo>
                    <a:pt x="344" y="597"/>
                  </a:lnTo>
                  <a:lnTo>
                    <a:pt x="345" y="598"/>
                  </a:lnTo>
                  <a:lnTo>
                    <a:pt x="348" y="603"/>
                  </a:lnTo>
                  <a:lnTo>
                    <a:pt x="351" y="605"/>
                  </a:lnTo>
                  <a:lnTo>
                    <a:pt x="359" y="605"/>
                  </a:lnTo>
                  <a:lnTo>
                    <a:pt x="377" y="603"/>
                  </a:lnTo>
                  <a:lnTo>
                    <a:pt x="403" y="602"/>
                  </a:lnTo>
                  <a:lnTo>
                    <a:pt x="433" y="597"/>
                  </a:lnTo>
                  <a:lnTo>
                    <a:pt x="467" y="594"/>
                  </a:lnTo>
                  <a:lnTo>
                    <a:pt x="500" y="590"/>
                  </a:lnTo>
                  <a:lnTo>
                    <a:pt x="531" y="584"/>
                  </a:lnTo>
                  <a:lnTo>
                    <a:pt x="556" y="582"/>
                  </a:lnTo>
                  <a:lnTo>
                    <a:pt x="573" y="579"/>
                  </a:lnTo>
                  <a:lnTo>
                    <a:pt x="579" y="578"/>
                  </a:lnTo>
                  <a:lnTo>
                    <a:pt x="638" y="570"/>
                  </a:lnTo>
                  <a:lnTo>
                    <a:pt x="708" y="554"/>
                  </a:lnTo>
                  <a:lnTo>
                    <a:pt x="782" y="534"/>
                  </a:lnTo>
                  <a:lnTo>
                    <a:pt x="858" y="513"/>
                  </a:lnTo>
                  <a:lnTo>
                    <a:pt x="935" y="491"/>
                  </a:lnTo>
                  <a:lnTo>
                    <a:pt x="1004" y="469"/>
                  </a:lnTo>
                  <a:lnTo>
                    <a:pt x="1065" y="448"/>
                  </a:lnTo>
                  <a:lnTo>
                    <a:pt x="1114" y="433"/>
                  </a:lnTo>
                  <a:lnTo>
                    <a:pt x="1145" y="422"/>
                  </a:lnTo>
                  <a:lnTo>
                    <a:pt x="1157" y="417"/>
                  </a:lnTo>
                  <a:close/>
                </a:path>
              </a:pathLst>
            </a:custGeom>
            <a:solidFill>
              <a:srgbClr val="C9C9C9"/>
            </a:solidFill>
            <a:ln w="9525">
              <a:solidFill>
                <a:srgbClr val="777777"/>
              </a:solidFill>
              <a:round/>
              <a:headEnd/>
              <a:tailEnd/>
            </a:ln>
          </p:spPr>
          <p:txBody>
            <a:bodyPr/>
            <a:lstStyle/>
            <a:p>
              <a:endParaRPr lang="en-US"/>
            </a:p>
          </p:txBody>
        </p:sp>
        <p:sp>
          <p:nvSpPr>
            <p:cNvPr id="4833" name="Freeform 721"/>
            <p:cNvSpPr>
              <a:spLocks/>
            </p:cNvSpPr>
            <p:nvPr/>
          </p:nvSpPr>
          <p:spPr bwMode="auto">
            <a:xfrm>
              <a:off x="672" y="1728"/>
              <a:ext cx="4059" cy="388"/>
            </a:xfrm>
            <a:custGeom>
              <a:avLst/>
              <a:gdLst>
                <a:gd name="T0" fmla="*/ 1578 w 4059"/>
                <a:gd name="T1" fmla="*/ 318 h 776"/>
                <a:gd name="T2" fmla="*/ 3548 w 4059"/>
                <a:gd name="T3" fmla="*/ 4 h 776"/>
                <a:gd name="T4" fmla="*/ 3602 w 4059"/>
                <a:gd name="T5" fmla="*/ 0 h 776"/>
                <a:gd name="T6" fmla="*/ 3675 w 4059"/>
                <a:gd name="T7" fmla="*/ 5 h 776"/>
                <a:gd name="T8" fmla="*/ 3739 w 4059"/>
                <a:gd name="T9" fmla="*/ 29 h 776"/>
                <a:gd name="T10" fmla="*/ 3783 w 4059"/>
                <a:gd name="T11" fmla="*/ 58 h 776"/>
                <a:gd name="T12" fmla="*/ 3809 w 4059"/>
                <a:gd name="T13" fmla="*/ 80 h 776"/>
                <a:gd name="T14" fmla="*/ 3818 w 4059"/>
                <a:gd name="T15" fmla="*/ 89 h 776"/>
                <a:gd name="T16" fmla="*/ 3877 w 4059"/>
                <a:gd name="T17" fmla="*/ 193 h 776"/>
                <a:gd name="T18" fmla="*/ 3937 w 4059"/>
                <a:gd name="T19" fmla="*/ 222 h 776"/>
                <a:gd name="T20" fmla="*/ 4019 w 4059"/>
                <a:gd name="T21" fmla="*/ 279 h 776"/>
                <a:gd name="T22" fmla="*/ 4059 w 4059"/>
                <a:gd name="T23" fmla="*/ 371 h 776"/>
                <a:gd name="T24" fmla="*/ 4014 w 4059"/>
                <a:gd name="T25" fmla="*/ 390 h 776"/>
                <a:gd name="T26" fmla="*/ 3926 w 4059"/>
                <a:gd name="T27" fmla="*/ 385 h 776"/>
                <a:gd name="T28" fmla="*/ 3860 w 4059"/>
                <a:gd name="T29" fmla="*/ 376 h 776"/>
                <a:gd name="T30" fmla="*/ 3844 w 4059"/>
                <a:gd name="T31" fmla="*/ 371 h 776"/>
                <a:gd name="T32" fmla="*/ 3793 w 4059"/>
                <a:gd name="T33" fmla="*/ 361 h 776"/>
                <a:gd name="T34" fmla="*/ 3712 w 4059"/>
                <a:gd name="T35" fmla="*/ 361 h 776"/>
                <a:gd name="T36" fmla="*/ 3609 w 4059"/>
                <a:gd name="T37" fmla="*/ 384 h 776"/>
                <a:gd name="T38" fmla="*/ 3511 w 4059"/>
                <a:gd name="T39" fmla="*/ 403 h 776"/>
                <a:gd name="T40" fmla="*/ 3422 w 4059"/>
                <a:gd name="T41" fmla="*/ 417 h 776"/>
                <a:gd name="T42" fmla="*/ 3339 w 4059"/>
                <a:gd name="T43" fmla="*/ 436 h 776"/>
                <a:gd name="T44" fmla="*/ 1580 w 4059"/>
                <a:gd name="T45" fmla="*/ 735 h 776"/>
                <a:gd name="T46" fmla="*/ 1495 w 4059"/>
                <a:gd name="T47" fmla="*/ 746 h 776"/>
                <a:gd name="T48" fmla="*/ 1358 w 4059"/>
                <a:gd name="T49" fmla="*/ 757 h 776"/>
                <a:gd name="T50" fmla="*/ 1230 w 4059"/>
                <a:gd name="T51" fmla="*/ 757 h 776"/>
                <a:gd name="T52" fmla="*/ 1090 w 4059"/>
                <a:gd name="T53" fmla="*/ 756 h 776"/>
                <a:gd name="T54" fmla="*/ 923 w 4059"/>
                <a:gd name="T55" fmla="*/ 759 h 776"/>
                <a:gd name="T56" fmla="*/ 815 w 4059"/>
                <a:gd name="T57" fmla="*/ 764 h 776"/>
                <a:gd name="T58" fmla="*/ 712 w 4059"/>
                <a:gd name="T59" fmla="*/ 764 h 776"/>
                <a:gd name="T60" fmla="*/ 597 w 4059"/>
                <a:gd name="T61" fmla="*/ 770 h 776"/>
                <a:gd name="T62" fmla="*/ 508 w 4059"/>
                <a:gd name="T63" fmla="*/ 776 h 776"/>
                <a:gd name="T64" fmla="*/ 435 w 4059"/>
                <a:gd name="T65" fmla="*/ 775 h 776"/>
                <a:gd name="T66" fmla="*/ 383 w 4059"/>
                <a:gd name="T67" fmla="*/ 773 h 776"/>
                <a:gd name="T68" fmla="*/ 334 w 4059"/>
                <a:gd name="T69" fmla="*/ 775 h 776"/>
                <a:gd name="T70" fmla="*/ 259 w 4059"/>
                <a:gd name="T71" fmla="*/ 770 h 776"/>
                <a:gd name="T72" fmla="*/ 147 w 4059"/>
                <a:gd name="T73" fmla="*/ 759 h 776"/>
                <a:gd name="T74" fmla="*/ 58 w 4059"/>
                <a:gd name="T75" fmla="*/ 744 h 776"/>
                <a:gd name="T76" fmla="*/ 10 w 4059"/>
                <a:gd name="T77" fmla="*/ 733 h 776"/>
                <a:gd name="T78" fmla="*/ 7 w 4059"/>
                <a:gd name="T79" fmla="*/ 722 h 776"/>
                <a:gd name="T80" fmla="*/ 5 w 4059"/>
                <a:gd name="T81" fmla="*/ 691 h 776"/>
                <a:gd name="T82" fmla="*/ 0 w 4059"/>
                <a:gd name="T83" fmla="*/ 661 h 776"/>
                <a:gd name="T84" fmla="*/ 344 w 4059"/>
                <a:gd name="T85" fmla="*/ 597 h 776"/>
                <a:gd name="T86" fmla="*/ 351 w 4059"/>
                <a:gd name="T87" fmla="*/ 605 h 776"/>
                <a:gd name="T88" fmla="*/ 403 w 4059"/>
                <a:gd name="T89" fmla="*/ 602 h 776"/>
                <a:gd name="T90" fmla="*/ 500 w 4059"/>
                <a:gd name="T91" fmla="*/ 590 h 776"/>
                <a:gd name="T92" fmla="*/ 573 w 4059"/>
                <a:gd name="T93" fmla="*/ 579 h 776"/>
                <a:gd name="T94" fmla="*/ 708 w 4059"/>
                <a:gd name="T95" fmla="*/ 554 h 776"/>
                <a:gd name="T96" fmla="*/ 935 w 4059"/>
                <a:gd name="T97" fmla="*/ 491 h 776"/>
                <a:gd name="T98" fmla="*/ 1114 w 4059"/>
                <a:gd name="T99" fmla="*/ 433 h 77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059"/>
                <a:gd name="T151" fmla="*/ 0 h 776"/>
                <a:gd name="T152" fmla="*/ 4059 w 4059"/>
                <a:gd name="T153" fmla="*/ 776 h 77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059" h="776">
                  <a:moveTo>
                    <a:pt x="1157" y="417"/>
                  </a:moveTo>
                  <a:lnTo>
                    <a:pt x="1632" y="329"/>
                  </a:lnTo>
                  <a:lnTo>
                    <a:pt x="1578" y="318"/>
                  </a:lnTo>
                  <a:lnTo>
                    <a:pt x="3535" y="7"/>
                  </a:lnTo>
                  <a:lnTo>
                    <a:pt x="3539" y="5"/>
                  </a:lnTo>
                  <a:lnTo>
                    <a:pt x="3548" y="4"/>
                  </a:lnTo>
                  <a:lnTo>
                    <a:pt x="3563" y="4"/>
                  </a:lnTo>
                  <a:lnTo>
                    <a:pt x="3580" y="2"/>
                  </a:lnTo>
                  <a:lnTo>
                    <a:pt x="3602" y="0"/>
                  </a:lnTo>
                  <a:lnTo>
                    <a:pt x="3626" y="0"/>
                  </a:lnTo>
                  <a:lnTo>
                    <a:pt x="3650" y="2"/>
                  </a:lnTo>
                  <a:lnTo>
                    <a:pt x="3675" y="5"/>
                  </a:lnTo>
                  <a:lnTo>
                    <a:pt x="3698" y="10"/>
                  </a:lnTo>
                  <a:lnTo>
                    <a:pt x="3720" y="18"/>
                  </a:lnTo>
                  <a:lnTo>
                    <a:pt x="3739" y="29"/>
                  </a:lnTo>
                  <a:lnTo>
                    <a:pt x="3756" y="39"/>
                  </a:lnTo>
                  <a:lnTo>
                    <a:pt x="3770" y="48"/>
                  </a:lnTo>
                  <a:lnTo>
                    <a:pt x="3783" y="58"/>
                  </a:lnTo>
                  <a:lnTo>
                    <a:pt x="3793" y="66"/>
                  </a:lnTo>
                  <a:lnTo>
                    <a:pt x="3802" y="74"/>
                  </a:lnTo>
                  <a:lnTo>
                    <a:pt x="3809" y="80"/>
                  </a:lnTo>
                  <a:lnTo>
                    <a:pt x="3814" y="85"/>
                  </a:lnTo>
                  <a:lnTo>
                    <a:pt x="3817" y="87"/>
                  </a:lnTo>
                  <a:lnTo>
                    <a:pt x="3818" y="89"/>
                  </a:lnTo>
                  <a:lnTo>
                    <a:pt x="3833" y="119"/>
                  </a:lnTo>
                  <a:lnTo>
                    <a:pt x="3871" y="191"/>
                  </a:lnTo>
                  <a:lnTo>
                    <a:pt x="3877" y="193"/>
                  </a:lnTo>
                  <a:lnTo>
                    <a:pt x="3891" y="199"/>
                  </a:lnTo>
                  <a:lnTo>
                    <a:pt x="3912" y="209"/>
                  </a:lnTo>
                  <a:lnTo>
                    <a:pt x="3937" y="222"/>
                  </a:lnTo>
                  <a:lnTo>
                    <a:pt x="3965" y="236"/>
                  </a:lnTo>
                  <a:lnTo>
                    <a:pt x="3993" y="255"/>
                  </a:lnTo>
                  <a:lnTo>
                    <a:pt x="4019" y="279"/>
                  </a:lnTo>
                  <a:lnTo>
                    <a:pt x="4040" y="307"/>
                  </a:lnTo>
                  <a:lnTo>
                    <a:pt x="4054" y="335"/>
                  </a:lnTo>
                  <a:lnTo>
                    <a:pt x="4059" y="371"/>
                  </a:lnTo>
                  <a:lnTo>
                    <a:pt x="4053" y="380"/>
                  </a:lnTo>
                  <a:lnTo>
                    <a:pt x="4037" y="388"/>
                  </a:lnTo>
                  <a:lnTo>
                    <a:pt x="4014" y="390"/>
                  </a:lnTo>
                  <a:lnTo>
                    <a:pt x="3986" y="390"/>
                  </a:lnTo>
                  <a:lnTo>
                    <a:pt x="3956" y="390"/>
                  </a:lnTo>
                  <a:lnTo>
                    <a:pt x="3926" y="385"/>
                  </a:lnTo>
                  <a:lnTo>
                    <a:pt x="3898" y="382"/>
                  </a:lnTo>
                  <a:lnTo>
                    <a:pt x="3875" y="377"/>
                  </a:lnTo>
                  <a:lnTo>
                    <a:pt x="3860" y="376"/>
                  </a:lnTo>
                  <a:lnTo>
                    <a:pt x="3854" y="374"/>
                  </a:lnTo>
                  <a:lnTo>
                    <a:pt x="3852" y="374"/>
                  </a:lnTo>
                  <a:lnTo>
                    <a:pt x="3844" y="371"/>
                  </a:lnTo>
                  <a:lnTo>
                    <a:pt x="3831" y="368"/>
                  </a:lnTo>
                  <a:lnTo>
                    <a:pt x="3815" y="364"/>
                  </a:lnTo>
                  <a:lnTo>
                    <a:pt x="3793" y="361"/>
                  </a:lnTo>
                  <a:lnTo>
                    <a:pt x="3769" y="360"/>
                  </a:lnTo>
                  <a:lnTo>
                    <a:pt x="3741" y="358"/>
                  </a:lnTo>
                  <a:lnTo>
                    <a:pt x="3712" y="361"/>
                  </a:lnTo>
                  <a:lnTo>
                    <a:pt x="3679" y="364"/>
                  </a:lnTo>
                  <a:lnTo>
                    <a:pt x="3644" y="374"/>
                  </a:lnTo>
                  <a:lnTo>
                    <a:pt x="3609" y="384"/>
                  </a:lnTo>
                  <a:lnTo>
                    <a:pt x="3575" y="390"/>
                  </a:lnTo>
                  <a:lnTo>
                    <a:pt x="3543" y="396"/>
                  </a:lnTo>
                  <a:lnTo>
                    <a:pt x="3511" y="403"/>
                  </a:lnTo>
                  <a:lnTo>
                    <a:pt x="3481" y="408"/>
                  </a:lnTo>
                  <a:lnTo>
                    <a:pt x="3451" y="412"/>
                  </a:lnTo>
                  <a:lnTo>
                    <a:pt x="3422" y="417"/>
                  </a:lnTo>
                  <a:lnTo>
                    <a:pt x="3394" y="424"/>
                  </a:lnTo>
                  <a:lnTo>
                    <a:pt x="3366" y="430"/>
                  </a:lnTo>
                  <a:lnTo>
                    <a:pt x="3339" y="436"/>
                  </a:lnTo>
                  <a:lnTo>
                    <a:pt x="2006" y="663"/>
                  </a:lnTo>
                  <a:lnTo>
                    <a:pt x="1587" y="735"/>
                  </a:lnTo>
                  <a:lnTo>
                    <a:pt x="1580" y="735"/>
                  </a:lnTo>
                  <a:lnTo>
                    <a:pt x="1561" y="738"/>
                  </a:lnTo>
                  <a:lnTo>
                    <a:pt x="1531" y="741"/>
                  </a:lnTo>
                  <a:lnTo>
                    <a:pt x="1495" y="746"/>
                  </a:lnTo>
                  <a:lnTo>
                    <a:pt x="1451" y="751"/>
                  </a:lnTo>
                  <a:lnTo>
                    <a:pt x="1405" y="754"/>
                  </a:lnTo>
                  <a:lnTo>
                    <a:pt x="1358" y="757"/>
                  </a:lnTo>
                  <a:lnTo>
                    <a:pt x="1311" y="760"/>
                  </a:lnTo>
                  <a:lnTo>
                    <a:pt x="1269" y="760"/>
                  </a:lnTo>
                  <a:lnTo>
                    <a:pt x="1230" y="757"/>
                  </a:lnTo>
                  <a:lnTo>
                    <a:pt x="1191" y="756"/>
                  </a:lnTo>
                  <a:lnTo>
                    <a:pt x="1144" y="756"/>
                  </a:lnTo>
                  <a:lnTo>
                    <a:pt x="1090" y="756"/>
                  </a:lnTo>
                  <a:lnTo>
                    <a:pt x="1032" y="756"/>
                  </a:lnTo>
                  <a:lnTo>
                    <a:pt x="975" y="757"/>
                  </a:lnTo>
                  <a:lnTo>
                    <a:pt x="923" y="759"/>
                  </a:lnTo>
                  <a:lnTo>
                    <a:pt x="876" y="760"/>
                  </a:lnTo>
                  <a:lnTo>
                    <a:pt x="839" y="764"/>
                  </a:lnTo>
                  <a:lnTo>
                    <a:pt x="815" y="764"/>
                  </a:lnTo>
                  <a:lnTo>
                    <a:pt x="806" y="764"/>
                  </a:lnTo>
                  <a:lnTo>
                    <a:pt x="758" y="764"/>
                  </a:lnTo>
                  <a:lnTo>
                    <a:pt x="712" y="764"/>
                  </a:lnTo>
                  <a:lnTo>
                    <a:pt x="670" y="767"/>
                  </a:lnTo>
                  <a:lnTo>
                    <a:pt x="632" y="768"/>
                  </a:lnTo>
                  <a:lnTo>
                    <a:pt x="597" y="770"/>
                  </a:lnTo>
                  <a:lnTo>
                    <a:pt x="565" y="773"/>
                  </a:lnTo>
                  <a:lnTo>
                    <a:pt x="536" y="776"/>
                  </a:lnTo>
                  <a:lnTo>
                    <a:pt x="508" y="776"/>
                  </a:lnTo>
                  <a:lnTo>
                    <a:pt x="483" y="776"/>
                  </a:lnTo>
                  <a:lnTo>
                    <a:pt x="459" y="776"/>
                  </a:lnTo>
                  <a:lnTo>
                    <a:pt x="435" y="775"/>
                  </a:lnTo>
                  <a:lnTo>
                    <a:pt x="416" y="773"/>
                  </a:lnTo>
                  <a:lnTo>
                    <a:pt x="399" y="773"/>
                  </a:lnTo>
                  <a:lnTo>
                    <a:pt x="383" y="773"/>
                  </a:lnTo>
                  <a:lnTo>
                    <a:pt x="368" y="775"/>
                  </a:lnTo>
                  <a:lnTo>
                    <a:pt x="352" y="775"/>
                  </a:lnTo>
                  <a:lnTo>
                    <a:pt x="334" y="775"/>
                  </a:lnTo>
                  <a:lnTo>
                    <a:pt x="313" y="773"/>
                  </a:lnTo>
                  <a:lnTo>
                    <a:pt x="289" y="773"/>
                  </a:lnTo>
                  <a:lnTo>
                    <a:pt x="259" y="770"/>
                  </a:lnTo>
                  <a:lnTo>
                    <a:pt x="221" y="768"/>
                  </a:lnTo>
                  <a:lnTo>
                    <a:pt x="184" y="764"/>
                  </a:lnTo>
                  <a:lnTo>
                    <a:pt x="147" y="759"/>
                  </a:lnTo>
                  <a:lnTo>
                    <a:pt x="114" y="754"/>
                  </a:lnTo>
                  <a:lnTo>
                    <a:pt x="84" y="749"/>
                  </a:lnTo>
                  <a:lnTo>
                    <a:pt x="58" y="744"/>
                  </a:lnTo>
                  <a:lnTo>
                    <a:pt x="37" y="738"/>
                  </a:lnTo>
                  <a:lnTo>
                    <a:pt x="21" y="735"/>
                  </a:lnTo>
                  <a:lnTo>
                    <a:pt x="10" y="733"/>
                  </a:lnTo>
                  <a:lnTo>
                    <a:pt x="6" y="732"/>
                  </a:lnTo>
                  <a:lnTo>
                    <a:pt x="7" y="727"/>
                  </a:lnTo>
                  <a:lnTo>
                    <a:pt x="7" y="722"/>
                  </a:lnTo>
                  <a:lnTo>
                    <a:pt x="7" y="714"/>
                  </a:lnTo>
                  <a:lnTo>
                    <a:pt x="6" y="704"/>
                  </a:lnTo>
                  <a:lnTo>
                    <a:pt x="5" y="691"/>
                  </a:lnTo>
                  <a:lnTo>
                    <a:pt x="3" y="680"/>
                  </a:lnTo>
                  <a:lnTo>
                    <a:pt x="2" y="667"/>
                  </a:lnTo>
                  <a:lnTo>
                    <a:pt x="0" y="661"/>
                  </a:lnTo>
                  <a:lnTo>
                    <a:pt x="0" y="658"/>
                  </a:lnTo>
                  <a:lnTo>
                    <a:pt x="343" y="592"/>
                  </a:lnTo>
                  <a:lnTo>
                    <a:pt x="344" y="597"/>
                  </a:lnTo>
                  <a:lnTo>
                    <a:pt x="345" y="598"/>
                  </a:lnTo>
                  <a:lnTo>
                    <a:pt x="348" y="603"/>
                  </a:lnTo>
                  <a:lnTo>
                    <a:pt x="351" y="605"/>
                  </a:lnTo>
                  <a:lnTo>
                    <a:pt x="359" y="605"/>
                  </a:lnTo>
                  <a:lnTo>
                    <a:pt x="377" y="603"/>
                  </a:lnTo>
                  <a:lnTo>
                    <a:pt x="403" y="602"/>
                  </a:lnTo>
                  <a:lnTo>
                    <a:pt x="433" y="597"/>
                  </a:lnTo>
                  <a:lnTo>
                    <a:pt x="467" y="594"/>
                  </a:lnTo>
                  <a:lnTo>
                    <a:pt x="500" y="590"/>
                  </a:lnTo>
                  <a:lnTo>
                    <a:pt x="531" y="586"/>
                  </a:lnTo>
                  <a:lnTo>
                    <a:pt x="556" y="584"/>
                  </a:lnTo>
                  <a:lnTo>
                    <a:pt x="573" y="579"/>
                  </a:lnTo>
                  <a:lnTo>
                    <a:pt x="579" y="578"/>
                  </a:lnTo>
                  <a:lnTo>
                    <a:pt x="638" y="570"/>
                  </a:lnTo>
                  <a:lnTo>
                    <a:pt x="708" y="554"/>
                  </a:lnTo>
                  <a:lnTo>
                    <a:pt x="782" y="534"/>
                  </a:lnTo>
                  <a:lnTo>
                    <a:pt x="858" y="513"/>
                  </a:lnTo>
                  <a:lnTo>
                    <a:pt x="935" y="491"/>
                  </a:lnTo>
                  <a:lnTo>
                    <a:pt x="1004" y="469"/>
                  </a:lnTo>
                  <a:lnTo>
                    <a:pt x="1065" y="448"/>
                  </a:lnTo>
                  <a:lnTo>
                    <a:pt x="1114" y="433"/>
                  </a:lnTo>
                  <a:lnTo>
                    <a:pt x="1145" y="422"/>
                  </a:lnTo>
                  <a:lnTo>
                    <a:pt x="1157" y="417"/>
                  </a:lnTo>
                  <a:close/>
                </a:path>
              </a:pathLst>
            </a:custGeom>
            <a:solidFill>
              <a:srgbClr val="CBCBCB"/>
            </a:solidFill>
            <a:ln w="9525">
              <a:solidFill>
                <a:srgbClr val="777777"/>
              </a:solidFill>
              <a:round/>
              <a:headEnd/>
              <a:tailEnd/>
            </a:ln>
          </p:spPr>
          <p:txBody>
            <a:bodyPr/>
            <a:lstStyle/>
            <a:p>
              <a:endParaRPr lang="en-US"/>
            </a:p>
          </p:txBody>
        </p:sp>
        <p:sp>
          <p:nvSpPr>
            <p:cNvPr id="4834" name="Freeform 722"/>
            <p:cNvSpPr>
              <a:spLocks/>
            </p:cNvSpPr>
            <p:nvPr/>
          </p:nvSpPr>
          <p:spPr bwMode="auto">
            <a:xfrm>
              <a:off x="672" y="1728"/>
              <a:ext cx="4059" cy="385"/>
            </a:xfrm>
            <a:custGeom>
              <a:avLst/>
              <a:gdLst>
                <a:gd name="T0" fmla="*/ 1578 w 4059"/>
                <a:gd name="T1" fmla="*/ 318 h 772"/>
                <a:gd name="T2" fmla="*/ 3548 w 4059"/>
                <a:gd name="T3" fmla="*/ 4 h 772"/>
                <a:gd name="T4" fmla="*/ 3602 w 4059"/>
                <a:gd name="T5" fmla="*/ 0 h 772"/>
                <a:gd name="T6" fmla="*/ 3675 w 4059"/>
                <a:gd name="T7" fmla="*/ 5 h 772"/>
                <a:gd name="T8" fmla="*/ 3739 w 4059"/>
                <a:gd name="T9" fmla="*/ 29 h 772"/>
                <a:gd name="T10" fmla="*/ 3783 w 4059"/>
                <a:gd name="T11" fmla="*/ 58 h 772"/>
                <a:gd name="T12" fmla="*/ 3809 w 4059"/>
                <a:gd name="T13" fmla="*/ 80 h 772"/>
                <a:gd name="T14" fmla="*/ 3818 w 4059"/>
                <a:gd name="T15" fmla="*/ 89 h 772"/>
                <a:gd name="T16" fmla="*/ 3877 w 4059"/>
                <a:gd name="T17" fmla="*/ 194 h 772"/>
                <a:gd name="T18" fmla="*/ 3937 w 4059"/>
                <a:gd name="T19" fmla="*/ 222 h 772"/>
                <a:gd name="T20" fmla="*/ 4019 w 4059"/>
                <a:gd name="T21" fmla="*/ 279 h 772"/>
                <a:gd name="T22" fmla="*/ 4059 w 4059"/>
                <a:gd name="T23" fmla="*/ 371 h 772"/>
                <a:gd name="T24" fmla="*/ 4014 w 4059"/>
                <a:gd name="T25" fmla="*/ 388 h 772"/>
                <a:gd name="T26" fmla="*/ 3925 w 4059"/>
                <a:gd name="T27" fmla="*/ 380 h 772"/>
                <a:gd name="T28" fmla="*/ 3859 w 4059"/>
                <a:gd name="T29" fmla="*/ 369 h 772"/>
                <a:gd name="T30" fmla="*/ 3843 w 4059"/>
                <a:gd name="T31" fmla="*/ 364 h 772"/>
                <a:gd name="T32" fmla="*/ 3792 w 4059"/>
                <a:gd name="T33" fmla="*/ 351 h 772"/>
                <a:gd name="T34" fmla="*/ 3712 w 4059"/>
                <a:gd name="T35" fmla="*/ 350 h 772"/>
                <a:gd name="T36" fmla="*/ 3609 w 4059"/>
                <a:gd name="T37" fmla="*/ 371 h 772"/>
                <a:gd name="T38" fmla="*/ 3511 w 4059"/>
                <a:gd name="T39" fmla="*/ 390 h 772"/>
                <a:gd name="T40" fmla="*/ 3421 w 4059"/>
                <a:gd name="T41" fmla="*/ 406 h 772"/>
                <a:gd name="T42" fmla="*/ 3338 w 4059"/>
                <a:gd name="T43" fmla="*/ 425 h 772"/>
                <a:gd name="T44" fmla="*/ 1579 w 4059"/>
                <a:gd name="T45" fmla="*/ 724 h 772"/>
                <a:gd name="T46" fmla="*/ 1494 w 4059"/>
                <a:gd name="T47" fmla="*/ 735 h 772"/>
                <a:gd name="T48" fmla="*/ 1357 w 4059"/>
                <a:gd name="T49" fmla="*/ 748 h 772"/>
                <a:gd name="T50" fmla="*/ 1230 w 4059"/>
                <a:gd name="T51" fmla="*/ 748 h 772"/>
                <a:gd name="T52" fmla="*/ 1090 w 4059"/>
                <a:gd name="T53" fmla="*/ 744 h 772"/>
                <a:gd name="T54" fmla="*/ 924 w 4059"/>
                <a:gd name="T55" fmla="*/ 751 h 772"/>
                <a:gd name="T56" fmla="*/ 817 w 4059"/>
                <a:gd name="T57" fmla="*/ 757 h 772"/>
                <a:gd name="T58" fmla="*/ 714 w 4059"/>
                <a:gd name="T59" fmla="*/ 757 h 772"/>
                <a:gd name="T60" fmla="*/ 598 w 4059"/>
                <a:gd name="T61" fmla="*/ 764 h 772"/>
                <a:gd name="T62" fmla="*/ 508 w 4059"/>
                <a:gd name="T63" fmla="*/ 770 h 772"/>
                <a:gd name="T64" fmla="*/ 435 w 4059"/>
                <a:gd name="T65" fmla="*/ 770 h 772"/>
                <a:gd name="T66" fmla="*/ 383 w 4059"/>
                <a:gd name="T67" fmla="*/ 768 h 772"/>
                <a:gd name="T68" fmla="*/ 333 w 4059"/>
                <a:gd name="T69" fmla="*/ 770 h 772"/>
                <a:gd name="T70" fmla="*/ 259 w 4059"/>
                <a:gd name="T71" fmla="*/ 767 h 772"/>
                <a:gd name="T72" fmla="*/ 146 w 4059"/>
                <a:gd name="T73" fmla="*/ 757 h 772"/>
                <a:gd name="T74" fmla="*/ 58 w 4059"/>
                <a:gd name="T75" fmla="*/ 741 h 772"/>
                <a:gd name="T76" fmla="*/ 10 w 4059"/>
                <a:gd name="T77" fmla="*/ 732 h 772"/>
                <a:gd name="T78" fmla="*/ 7 w 4059"/>
                <a:gd name="T79" fmla="*/ 727 h 772"/>
                <a:gd name="T80" fmla="*/ 6 w 4059"/>
                <a:gd name="T81" fmla="*/ 704 h 772"/>
                <a:gd name="T82" fmla="*/ 2 w 4059"/>
                <a:gd name="T83" fmla="*/ 669 h 772"/>
                <a:gd name="T84" fmla="*/ 343 w 4059"/>
                <a:gd name="T85" fmla="*/ 592 h 772"/>
                <a:gd name="T86" fmla="*/ 348 w 4059"/>
                <a:gd name="T87" fmla="*/ 603 h 772"/>
                <a:gd name="T88" fmla="*/ 377 w 4059"/>
                <a:gd name="T89" fmla="*/ 603 h 772"/>
                <a:gd name="T90" fmla="*/ 467 w 4059"/>
                <a:gd name="T91" fmla="*/ 594 h 772"/>
                <a:gd name="T92" fmla="*/ 556 w 4059"/>
                <a:gd name="T93" fmla="*/ 584 h 772"/>
                <a:gd name="T94" fmla="*/ 638 w 4059"/>
                <a:gd name="T95" fmla="*/ 570 h 772"/>
                <a:gd name="T96" fmla="*/ 858 w 4059"/>
                <a:gd name="T97" fmla="*/ 513 h 772"/>
                <a:gd name="T98" fmla="*/ 1065 w 4059"/>
                <a:gd name="T99" fmla="*/ 448 h 772"/>
                <a:gd name="T100" fmla="*/ 1157 w 4059"/>
                <a:gd name="T101" fmla="*/ 417 h 7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59"/>
                <a:gd name="T154" fmla="*/ 0 h 772"/>
                <a:gd name="T155" fmla="*/ 4059 w 4059"/>
                <a:gd name="T156" fmla="*/ 772 h 77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59" h="772">
                  <a:moveTo>
                    <a:pt x="1157" y="417"/>
                  </a:moveTo>
                  <a:lnTo>
                    <a:pt x="1632" y="329"/>
                  </a:lnTo>
                  <a:lnTo>
                    <a:pt x="1578" y="318"/>
                  </a:lnTo>
                  <a:lnTo>
                    <a:pt x="3535" y="7"/>
                  </a:lnTo>
                  <a:lnTo>
                    <a:pt x="3539" y="5"/>
                  </a:lnTo>
                  <a:lnTo>
                    <a:pt x="3548" y="4"/>
                  </a:lnTo>
                  <a:lnTo>
                    <a:pt x="3563" y="4"/>
                  </a:lnTo>
                  <a:lnTo>
                    <a:pt x="3580" y="2"/>
                  </a:lnTo>
                  <a:lnTo>
                    <a:pt x="3602" y="0"/>
                  </a:lnTo>
                  <a:lnTo>
                    <a:pt x="3626" y="0"/>
                  </a:lnTo>
                  <a:lnTo>
                    <a:pt x="3650" y="2"/>
                  </a:lnTo>
                  <a:lnTo>
                    <a:pt x="3675" y="5"/>
                  </a:lnTo>
                  <a:lnTo>
                    <a:pt x="3698" y="10"/>
                  </a:lnTo>
                  <a:lnTo>
                    <a:pt x="3720" y="18"/>
                  </a:lnTo>
                  <a:lnTo>
                    <a:pt x="3739" y="29"/>
                  </a:lnTo>
                  <a:lnTo>
                    <a:pt x="3756" y="39"/>
                  </a:lnTo>
                  <a:lnTo>
                    <a:pt x="3770" y="48"/>
                  </a:lnTo>
                  <a:lnTo>
                    <a:pt x="3783" y="58"/>
                  </a:lnTo>
                  <a:lnTo>
                    <a:pt x="3793" y="66"/>
                  </a:lnTo>
                  <a:lnTo>
                    <a:pt x="3802" y="74"/>
                  </a:lnTo>
                  <a:lnTo>
                    <a:pt x="3809" y="80"/>
                  </a:lnTo>
                  <a:lnTo>
                    <a:pt x="3814" y="85"/>
                  </a:lnTo>
                  <a:lnTo>
                    <a:pt x="3817" y="87"/>
                  </a:lnTo>
                  <a:lnTo>
                    <a:pt x="3818" y="89"/>
                  </a:lnTo>
                  <a:lnTo>
                    <a:pt x="3833" y="119"/>
                  </a:lnTo>
                  <a:lnTo>
                    <a:pt x="3871" y="191"/>
                  </a:lnTo>
                  <a:lnTo>
                    <a:pt x="3877" y="194"/>
                  </a:lnTo>
                  <a:lnTo>
                    <a:pt x="3891" y="199"/>
                  </a:lnTo>
                  <a:lnTo>
                    <a:pt x="3912" y="209"/>
                  </a:lnTo>
                  <a:lnTo>
                    <a:pt x="3937" y="222"/>
                  </a:lnTo>
                  <a:lnTo>
                    <a:pt x="3965" y="236"/>
                  </a:lnTo>
                  <a:lnTo>
                    <a:pt x="3993" y="255"/>
                  </a:lnTo>
                  <a:lnTo>
                    <a:pt x="4019" y="279"/>
                  </a:lnTo>
                  <a:lnTo>
                    <a:pt x="4040" y="307"/>
                  </a:lnTo>
                  <a:lnTo>
                    <a:pt x="4054" y="337"/>
                  </a:lnTo>
                  <a:lnTo>
                    <a:pt x="4059" y="371"/>
                  </a:lnTo>
                  <a:lnTo>
                    <a:pt x="4053" y="380"/>
                  </a:lnTo>
                  <a:lnTo>
                    <a:pt x="4037" y="385"/>
                  </a:lnTo>
                  <a:lnTo>
                    <a:pt x="4014" y="388"/>
                  </a:lnTo>
                  <a:lnTo>
                    <a:pt x="3986" y="387"/>
                  </a:lnTo>
                  <a:lnTo>
                    <a:pt x="3956" y="384"/>
                  </a:lnTo>
                  <a:lnTo>
                    <a:pt x="3925" y="380"/>
                  </a:lnTo>
                  <a:lnTo>
                    <a:pt x="3897" y="376"/>
                  </a:lnTo>
                  <a:lnTo>
                    <a:pt x="3874" y="371"/>
                  </a:lnTo>
                  <a:lnTo>
                    <a:pt x="3859" y="369"/>
                  </a:lnTo>
                  <a:lnTo>
                    <a:pt x="3853" y="368"/>
                  </a:lnTo>
                  <a:lnTo>
                    <a:pt x="3850" y="366"/>
                  </a:lnTo>
                  <a:lnTo>
                    <a:pt x="3843" y="364"/>
                  </a:lnTo>
                  <a:lnTo>
                    <a:pt x="3830" y="360"/>
                  </a:lnTo>
                  <a:lnTo>
                    <a:pt x="3814" y="356"/>
                  </a:lnTo>
                  <a:lnTo>
                    <a:pt x="3792" y="351"/>
                  </a:lnTo>
                  <a:lnTo>
                    <a:pt x="3768" y="350"/>
                  </a:lnTo>
                  <a:lnTo>
                    <a:pt x="3741" y="348"/>
                  </a:lnTo>
                  <a:lnTo>
                    <a:pt x="3712" y="350"/>
                  </a:lnTo>
                  <a:lnTo>
                    <a:pt x="3679" y="355"/>
                  </a:lnTo>
                  <a:lnTo>
                    <a:pt x="3644" y="363"/>
                  </a:lnTo>
                  <a:lnTo>
                    <a:pt x="3609" y="371"/>
                  </a:lnTo>
                  <a:lnTo>
                    <a:pt x="3575" y="379"/>
                  </a:lnTo>
                  <a:lnTo>
                    <a:pt x="3543" y="385"/>
                  </a:lnTo>
                  <a:lnTo>
                    <a:pt x="3511" y="390"/>
                  </a:lnTo>
                  <a:lnTo>
                    <a:pt x="3480" y="396"/>
                  </a:lnTo>
                  <a:lnTo>
                    <a:pt x="3451" y="401"/>
                  </a:lnTo>
                  <a:lnTo>
                    <a:pt x="3421" y="406"/>
                  </a:lnTo>
                  <a:lnTo>
                    <a:pt x="3393" y="411"/>
                  </a:lnTo>
                  <a:lnTo>
                    <a:pt x="3365" y="417"/>
                  </a:lnTo>
                  <a:lnTo>
                    <a:pt x="3338" y="425"/>
                  </a:lnTo>
                  <a:lnTo>
                    <a:pt x="2006" y="651"/>
                  </a:lnTo>
                  <a:lnTo>
                    <a:pt x="1587" y="722"/>
                  </a:lnTo>
                  <a:lnTo>
                    <a:pt x="1579" y="724"/>
                  </a:lnTo>
                  <a:lnTo>
                    <a:pt x="1560" y="725"/>
                  </a:lnTo>
                  <a:lnTo>
                    <a:pt x="1531" y="730"/>
                  </a:lnTo>
                  <a:lnTo>
                    <a:pt x="1494" y="735"/>
                  </a:lnTo>
                  <a:lnTo>
                    <a:pt x="1451" y="740"/>
                  </a:lnTo>
                  <a:lnTo>
                    <a:pt x="1404" y="744"/>
                  </a:lnTo>
                  <a:lnTo>
                    <a:pt x="1357" y="748"/>
                  </a:lnTo>
                  <a:lnTo>
                    <a:pt x="1310" y="749"/>
                  </a:lnTo>
                  <a:lnTo>
                    <a:pt x="1268" y="751"/>
                  </a:lnTo>
                  <a:lnTo>
                    <a:pt x="1230" y="748"/>
                  </a:lnTo>
                  <a:lnTo>
                    <a:pt x="1191" y="744"/>
                  </a:lnTo>
                  <a:lnTo>
                    <a:pt x="1143" y="744"/>
                  </a:lnTo>
                  <a:lnTo>
                    <a:pt x="1090" y="744"/>
                  </a:lnTo>
                  <a:lnTo>
                    <a:pt x="1033" y="746"/>
                  </a:lnTo>
                  <a:lnTo>
                    <a:pt x="976" y="748"/>
                  </a:lnTo>
                  <a:lnTo>
                    <a:pt x="924" y="751"/>
                  </a:lnTo>
                  <a:lnTo>
                    <a:pt x="877" y="752"/>
                  </a:lnTo>
                  <a:lnTo>
                    <a:pt x="841" y="754"/>
                  </a:lnTo>
                  <a:lnTo>
                    <a:pt x="817" y="757"/>
                  </a:lnTo>
                  <a:lnTo>
                    <a:pt x="808" y="757"/>
                  </a:lnTo>
                  <a:lnTo>
                    <a:pt x="758" y="757"/>
                  </a:lnTo>
                  <a:lnTo>
                    <a:pt x="714" y="757"/>
                  </a:lnTo>
                  <a:lnTo>
                    <a:pt x="671" y="759"/>
                  </a:lnTo>
                  <a:lnTo>
                    <a:pt x="633" y="762"/>
                  </a:lnTo>
                  <a:lnTo>
                    <a:pt x="598" y="764"/>
                  </a:lnTo>
                  <a:lnTo>
                    <a:pt x="566" y="767"/>
                  </a:lnTo>
                  <a:lnTo>
                    <a:pt x="537" y="770"/>
                  </a:lnTo>
                  <a:lnTo>
                    <a:pt x="508" y="770"/>
                  </a:lnTo>
                  <a:lnTo>
                    <a:pt x="483" y="772"/>
                  </a:lnTo>
                  <a:lnTo>
                    <a:pt x="459" y="770"/>
                  </a:lnTo>
                  <a:lnTo>
                    <a:pt x="435" y="770"/>
                  </a:lnTo>
                  <a:lnTo>
                    <a:pt x="416" y="768"/>
                  </a:lnTo>
                  <a:lnTo>
                    <a:pt x="398" y="768"/>
                  </a:lnTo>
                  <a:lnTo>
                    <a:pt x="383" y="768"/>
                  </a:lnTo>
                  <a:lnTo>
                    <a:pt x="368" y="770"/>
                  </a:lnTo>
                  <a:lnTo>
                    <a:pt x="352" y="770"/>
                  </a:lnTo>
                  <a:lnTo>
                    <a:pt x="333" y="770"/>
                  </a:lnTo>
                  <a:lnTo>
                    <a:pt x="312" y="770"/>
                  </a:lnTo>
                  <a:lnTo>
                    <a:pt x="288" y="768"/>
                  </a:lnTo>
                  <a:lnTo>
                    <a:pt x="259" y="767"/>
                  </a:lnTo>
                  <a:lnTo>
                    <a:pt x="220" y="764"/>
                  </a:lnTo>
                  <a:lnTo>
                    <a:pt x="183" y="760"/>
                  </a:lnTo>
                  <a:lnTo>
                    <a:pt x="146" y="757"/>
                  </a:lnTo>
                  <a:lnTo>
                    <a:pt x="114" y="751"/>
                  </a:lnTo>
                  <a:lnTo>
                    <a:pt x="83" y="746"/>
                  </a:lnTo>
                  <a:lnTo>
                    <a:pt x="58" y="741"/>
                  </a:lnTo>
                  <a:lnTo>
                    <a:pt x="36" y="738"/>
                  </a:lnTo>
                  <a:lnTo>
                    <a:pt x="20" y="733"/>
                  </a:lnTo>
                  <a:lnTo>
                    <a:pt x="10" y="732"/>
                  </a:lnTo>
                  <a:lnTo>
                    <a:pt x="6" y="732"/>
                  </a:lnTo>
                  <a:lnTo>
                    <a:pt x="6" y="730"/>
                  </a:lnTo>
                  <a:lnTo>
                    <a:pt x="7" y="727"/>
                  </a:lnTo>
                  <a:lnTo>
                    <a:pt x="7" y="720"/>
                  </a:lnTo>
                  <a:lnTo>
                    <a:pt x="7" y="712"/>
                  </a:lnTo>
                  <a:lnTo>
                    <a:pt x="6" y="704"/>
                  </a:lnTo>
                  <a:lnTo>
                    <a:pt x="5" y="691"/>
                  </a:lnTo>
                  <a:lnTo>
                    <a:pt x="3" y="680"/>
                  </a:lnTo>
                  <a:lnTo>
                    <a:pt x="2" y="669"/>
                  </a:lnTo>
                  <a:lnTo>
                    <a:pt x="0" y="661"/>
                  </a:lnTo>
                  <a:lnTo>
                    <a:pt x="0" y="658"/>
                  </a:lnTo>
                  <a:lnTo>
                    <a:pt x="343" y="592"/>
                  </a:lnTo>
                  <a:lnTo>
                    <a:pt x="344" y="597"/>
                  </a:lnTo>
                  <a:lnTo>
                    <a:pt x="345" y="598"/>
                  </a:lnTo>
                  <a:lnTo>
                    <a:pt x="348" y="603"/>
                  </a:lnTo>
                  <a:lnTo>
                    <a:pt x="351" y="605"/>
                  </a:lnTo>
                  <a:lnTo>
                    <a:pt x="359" y="605"/>
                  </a:lnTo>
                  <a:lnTo>
                    <a:pt x="377" y="603"/>
                  </a:lnTo>
                  <a:lnTo>
                    <a:pt x="403" y="602"/>
                  </a:lnTo>
                  <a:lnTo>
                    <a:pt x="433" y="597"/>
                  </a:lnTo>
                  <a:lnTo>
                    <a:pt x="467" y="594"/>
                  </a:lnTo>
                  <a:lnTo>
                    <a:pt x="500" y="590"/>
                  </a:lnTo>
                  <a:lnTo>
                    <a:pt x="531" y="586"/>
                  </a:lnTo>
                  <a:lnTo>
                    <a:pt x="556" y="584"/>
                  </a:lnTo>
                  <a:lnTo>
                    <a:pt x="573" y="581"/>
                  </a:lnTo>
                  <a:lnTo>
                    <a:pt x="579" y="578"/>
                  </a:lnTo>
                  <a:lnTo>
                    <a:pt x="638" y="570"/>
                  </a:lnTo>
                  <a:lnTo>
                    <a:pt x="708" y="554"/>
                  </a:lnTo>
                  <a:lnTo>
                    <a:pt x="782" y="534"/>
                  </a:lnTo>
                  <a:lnTo>
                    <a:pt x="858" y="513"/>
                  </a:lnTo>
                  <a:lnTo>
                    <a:pt x="935" y="491"/>
                  </a:lnTo>
                  <a:lnTo>
                    <a:pt x="1004" y="469"/>
                  </a:lnTo>
                  <a:lnTo>
                    <a:pt x="1065" y="448"/>
                  </a:lnTo>
                  <a:lnTo>
                    <a:pt x="1114" y="433"/>
                  </a:lnTo>
                  <a:lnTo>
                    <a:pt x="1145" y="422"/>
                  </a:lnTo>
                  <a:lnTo>
                    <a:pt x="1157" y="417"/>
                  </a:lnTo>
                  <a:close/>
                </a:path>
              </a:pathLst>
            </a:custGeom>
            <a:solidFill>
              <a:srgbClr val="CECECE"/>
            </a:solidFill>
            <a:ln w="9525">
              <a:solidFill>
                <a:srgbClr val="777777"/>
              </a:solidFill>
              <a:round/>
              <a:headEnd/>
              <a:tailEnd/>
            </a:ln>
          </p:spPr>
          <p:txBody>
            <a:bodyPr/>
            <a:lstStyle/>
            <a:p>
              <a:endParaRPr lang="en-US"/>
            </a:p>
          </p:txBody>
        </p:sp>
        <p:sp>
          <p:nvSpPr>
            <p:cNvPr id="4835" name="Freeform 723"/>
            <p:cNvSpPr>
              <a:spLocks/>
            </p:cNvSpPr>
            <p:nvPr/>
          </p:nvSpPr>
          <p:spPr bwMode="auto">
            <a:xfrm>
              <a:off x="672" y="1728"/>
              <a:ext cx="4059" cy="382"/>
            </a:xfrm>
            <a:custGeom>
              <a:avLst/>
              <a:gdLst>
                <a:gd name="T0" fmla="*/ 1578 w 4059"/>
                <a:gd name="T1" fmla="*/ 318 h 765"/>
                <a:gd name="T2" fmla="*/ 3548 w 4059"/>
                <a:gd name="T3" fmla="*/ 4 h 765"/>
                <a:gd name="T4" fmla="*/ 3602 w 4059"/>
                <a:gd name="T5" fmla="*/ 0 h 765"/>
                <a:gd name="T6" fmla="*/ 3675 w 4059"/>
                <a:gd name="T7" fmla="*/ 5 h 765"/>
                <a:gd name="T8" fmla="*/ 3739 w 4059"/>
                <a:gd name="T9" fmla="*/ 29 h 765"/>
                <a:gd name="T10" fmla="*/ 3783 w 4059"/>
                <a:gd name="T11" fmla="*/ 58 h 765"/>
                <a:gd name="T12" fmla="*/ 3809 w 4059"/>
                <a:gd name="T13" fmla="*/ 80 h 765"/>
                <a:gd name="T14" fmla="*/ 3818 w 4059"/>
                <a:gd name="T15" fmla="*/ 89 h 765"/>
                <a:gd name="T16" fmla="*/ 3877 w 4059"/>
                <a:gd name="T17" fmla="*/ 194 h 765"/>
                <a:gd name="T18" fmla="*/ 3937 w 4059"/>
                <a:gd name="T19" fmla="*/ 222 h 765"/>
                <a:gd name="T20" fmla="*/ 4019 w 4059"/>
                <a:gd name="T21" fmla="*/ 279 h 765"/>
                <a:gd name="T22" fmla="*/ 4059 w 4059"/>
                <a:gd name="T23" fmla="*/ 371 h 765"/>
                <a:gd name="T24" fmla="*/ 4014 w 4059"/>
                <a:gd name="T25" fmla="*/ 385 h 765"/>
                <a:gd name="T26" fmla="*/ 3925 w 4059"/>
                <a:gd name="T27" fmla="*/ 376 h 765"/>
                <a:gd name="T28" fmla="*/ 3857 w 4059"/>
                <a:gd name="T29" fmla="*/ 361 h 765"/>
                <a:gd name="T30" fmla="*/ 3841 w 4059"/>
                <a:gd name="T31" fmla="*/ 356 h 765"/>
                <a:gd name="T32" fmla="*/ 3792 w 4059"/>
                <a:gd name="T33" fmla="*/ 343 h 765"/>
                <a:gd name="T34" fmla="*/ 3711 w 4059"/>
                <a:gd name="T35" fmla="*/ 339 h 765"/>
                <a:gd name="T36" fmla="*/ 3608 w 4059"/>
                <a:gd name="T37" fmla="*/ 360 h 765"/>
                <a:gd name="T38" fmla="*/ 3511 w 4059"/>
                <a:gd name="T39" fmla="*/ 379 h 765"/>
                <a:gd name="T40" fmla="*/ 3420 w 4059"/>
                <a:gd name="T41" fmla="*/ 395 h 765"/>
                <a:gd name="T42" fmla="*/ 3338 w 4059"/>
                <a:gd name="T43" fmla="*/ 412 h 765"/>
                <a:gd name="T44" fmla="*/ 1579 w 4059"/>
                <a:gd name="T45" fmla="*/ 712 h 765"/>
                <a:gd name="T46" fmla="*/ 1494 w 4059"/>
                <a:gd name="T47" fmla="*/ 724 h 765"/>
                <a:gd name="T48" fmla="*/ 1357 w 4059"/>
                <a:gd name="T49" fmla="*/ 736 h 765"/>
                <a:gd name="T50" fmla="*/ 1229 w 4059"/>
                <a:gd name="T51" fmla="*/ 738 h 765"/>
                <a:gd name="T52" fmla="*/ 1090 w 4059"/>
                <a:gd name="T53" fmla="*/ 735 h 765"/>
                <a:gd name="T54" fmla="*/ 925 w 4059"/>
                <a:gd name="T55" fmla="*/ 741 h 765"/>
                <a:gd name="T56" fmla="*/ 818 w 4059"/>
                <a:gd name="T57" fmla="*/ 749 h 765"/>
                <a:gd name="T58" fmla="*/ 715 w 4059"/>
                <a:gd name="T59" fmla="*/ 751 h 765"/>
                <a:gd name="T60" fmla="*/ 599 w 4059"/>
                <a:gd name="T61" fmla="*/ 757 h 765"/>
                <a:gd name="T62" fmla="*/ 508 w 4059"/>
                <a:gd name="T63" fmla="*/ 765 h 765"/>
                <a:gd name="T64" fmla="*/ 435 w 4059"/>
                <a:gd name="T65" fmla="*/ 764 h 765"/>
                <a:gd name="T66" fmla="*/ 382 w 4059"/>
                <a:gd name="T67" fmla="*/ 764 h 765"/>
                <a:gd name="T68" fmla="*/ 332 w 4059"/>
                <a:gd name="T69" fmla="*/ 764 h 765"/>
                <a:gd name="T70" fmla="*/ 258 w 4059"/>
                <a:gd name="T71" fmla="*/ 762 h 765"/>
                <a:gd name="T72" fmla="*/ 145 w 4059"/>
                <a:gd name="T73" fmla="*/ 752 h 765"/>
                <a:gd name="T74" fmla="*/ 57 w 4059"/>
                <a:gd name="T75" fmla="*/ 740 h 765"/>
                <a:gd name="T76" fmla="*/ 10 w 4059"/>
                <a:gd name="T77" fmla="*/ 732 h 765"/>
                <a:gd name="T78" fmla="*/ 7 w 4059"/>
                <a:gd name="T79" fmla="*/ 725 h 765"/>
                <a:gd name="T80" fmla="*/ 6 w 4059"/>
                <a:gd name="T81" fmla="*/ 704 h 765"/>
                <a:gd name="T82" fmla="*/ 2 w 4059"/>
                <a:gd name="T83" fmla="*/ 669 h 765"/>
                <a:gd name="T84" fmla="*/ 343 w 4059"/>
                <a:gd name="T85" fmla="*/ 592 h 765"/>
                <a:gd name="T86" fmla="*/ 348 w 4059"/>
                <a:gd name="T87" fmla="*/ 603 h 765"/>
                <a:gd name="T88" fmla="*/ 377 w 4059"/>
                <a:gd name="T89" fmla="*/ 603 h 765"/>
                <a:gd name="T90" fmla="*/ 467 w 4059"/>
                <a:gd name="T91" fmla="*/ 594 h 765"/>
                <a:gd name="T92" fmla="*/ 556 w 4059"/>
                <a:gd name="T93" fmla="*/ 584 h 765"/>
                <a:gd name="T94" fmla="*/ 638 w 4059"/>
                <a:gd name="T95" fmla="*/ 570 h 765"/>
                <a:gd name="T96" fmla="*/ 858 w 4059"/>
                <a:gd name="T97" fmla="*/ 513 h 765"/>
                <a:gd name="T98" fmla="*/ 1065 w 4059"/>
                <a:gd name="T99" fmla="*/ 448 h 765"/>
                <a:gd name="T100" fmla="*/ 1157 w 4059"/>
                <a:gd name="T101" fmla="*/ 417 h 76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59"/>
                <a:gd name="T154" fmla="*/ 0 h 765"/>
                <a:gd name="T155" fmla="*/ 4059 w 4059"/>
                <a:gd name="T156" fmla="*/ 765 h 76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59" h="765">
                  <a:moveTo>
                    <a:pt x="1157" y="417"/>
                  </a:moveTo>
                  <a:lnTo>
                    <a:pt x="1632" y="329"/>
                  </a:lnTo>
                  <a:lnTo>
                    <a:pt x="1578" y="318"/>
                  </a:lnTo>
                  <a:lnTo>
                    <a:pt x="3535" y="7"/>
                  </a:lnTo>
                  <a:lnTo>
                    <a:pt x="3539" y="5"/>
                  </a:lnTo>
                  <a:lnTo>
                    <a:pt x="3548" y="4"/>
                  </a:lnTo>
                  <a:lnTo>
                    <a:pt x="3563" y="4"/>
                  </a:lnTo>
                  <a:lnTo>
                    <a:pt x="3580" y="2"/>
                  </a:lnTo>
                  <a:lnTo>
                    <a:pt x="3602" y="0"/>
                  </a:lnTo>
                  <a:lnTo>
                    <a:pt x="3626" y="0"/>
                  </a:lnTo>
                  <a:lnTo>
                    <a:pt x="3650" y="2"/>
                  </a:lnTo>
                  <a:lnTo>
                    <a:pt x="3675" y="5"/>
                  </a:lnTo>
                  <a:lnTo>
                    <a:pt x="3698" y="10"/>
                  </a:lnTo>
                  <a:lnTo>
                    <a:pt x="3720" y="18"/>
                  </a:lnTo>
                  <a:lnTo>
                    <a:pt x="3739" y="29"/>
                  </a:lnTo>
                  <a:lnTo>
                    <a:pt x="3756" y="39"/>
                  </a:lnTo>
                  <a:lnTo>
                    <a:pt x="3770" y="48"/>
                  </a:lnTo>
                  <a:lnTo>
                    <a:pt x="3783" y="58"/>
                  </a:lnTo>
                  <a:lnTo>
                    <a:pt x="3793" y="66"/>
                  </a:lnTo>
                  <a:lnTo>
                    <a:pt x="3802" y="74"/>
                  </a:lnTo>
                  <a:lnTo>
                    <a:pt x="3809" y="80"/>
                  </a:lnTo>
                  <a:lnTo>
                    <a:pt x="3814" y="85"/>
                  </a:lnTo>
                  <a:lnTo>
                    <a:pt x="3817" y="87"/>
                  </a:lnTo>
                  <a:lnTo>
                    <a:pt x="3818" y="89"/>
                  </a:lnTo>
                  <a:lnTo>
                    <a:pt x="3833" y="119"/>
                  </a:lnTo>
                  <a:lnTo>
                    <a:pt x="3871" y="193"/>
                  </a:lnTo>
                  <a:lnTo>
                    <a:pt x="3877" y="194"/>
                  </a:lnTo>
                  <a:lnTo>
                    <a:pt x="3891" y="199"/>
                  </a:lnTo>
                  <a:lnTo>
                    <a:pt x="3912" y="209"/>
                  </a:lnTo>
                  <a:lnTo>
                    <a:pt x="3937" y="222"/>
                  </a:lnTo>
                  <a:lnTo>
                    <a:pt x="3965" y="236"/>
                  </a:lnTo>
                  <a:lnTo>
                    <a:pt x="3993" y="255"/>
                  </a:lnTo>
                  <a:lnTo>
                    <a:pt x="4019" y="279"/>
                  </a:lnTo>
                  <a:lnTo>
                    <a:pt x="4040" y="307"/>
                  </a:lnTo>
                  <a:lnTo>
                    <a:pt x="4054" y="337"/>
                  </a:lnTo>
                  <a:lnTo>
                    <a:pt x="4059" y="371"/>
                  </a:lnTo>
                  <a:lnTo>
                    <a:pt x="4053" y="379"/>
                  </a:lnTo>
                  <a:lnTo>
                    <a:pt x="4037" y="384"/>
                  </a:lnTo>
                  <a:lnTo>
                    <a:pt x="4014" y="385"/>
                  </a:lnTo>
                  <a:lnTo>
                    <a:pt x="3985" y="384"/>
                  </a:lnTo>
                  <a:lnTo>
                    <a:pt x="3955" y="380"/>
                  </a:lnTo>
                  <a:lnTo>
                    <a:pt x="3925" y="376"/>
                  </a:lnTo>
                  <a:lnTo>
                    <a:pt x="3897" y="369"/>
                  </a:lnTo>
                  <a:lnTo>
                    <a:pt x="3873" y="364"/>
                  </a:lnTo>
                  <a:lnTo>
                    <a:pt x="3857" y="361"/>
                  </a:lnTo>
                  <a:lnTo>
                    <a:pt x="3852" y="360"/>
                  </a:lnTo>
                  <a:lnTo>
                    <a:pt x="3849" y="358"/>
                  </a:lnTo>
                  <a:lnTo>
                    <a:pt x="3841" y="356"/>
                  </a:lnTo>
                  <a:lnTo>
                    <a:pt x="3829" y="351"/>
                  </a:lnTo>
                  <a:lnTo>
                    <a:pt x="3813" y="347"/>
                  </a:lnTo>
                  <a:lnTo>
                    <a:pt x="3792" y="343"/>
                  </a:lnTo>
                  <a:lnTo>
                    <a:pt x="3768" y="339"/>
                  </a:lnTo>
                  <a:lnTo>
                    <a:pt x="3741" y="339"/>
                  </a:lnTo>
                  <a:lnTo>
                    <a:pt x="3711" y="339"/>
                  </a:lnTo>
                  <a:lnTo>
                    <a:pt x="3679" y="343"/>
                  </a:lnTo>
                  <a:lnTo>
                    <a:pt x="3644" y="351"/>
                  </a:lnTo>
                  <a:lnTo>
                    <a:pt x="3608" y="360"/>
                  </a:lnTo>
                  <a:lnTo>
                    <a:pt x="3575" y="368"/>
                  </a:lnTo>
                  <a:lnTo>
                    <a:pt x="3543" y="374"/>
                  </a:lnTo>
                  <a:lnTo>
                    <a:pt x="3511" y="379"/>
                  </a:lnTo>
                  <a:lnTo>
                    <a:pt x="3480" y="384"/>
                  </a:lnTo>
                  <a:lnTo>
                    <a:pt x="3451" y="390"/>
                  </a:lnTo>
                  <a:lnTo>
                    <a:pt x="3420" y="395"/>
                  </a:lnTo>
                  <a:lnTo>
                    <a:pt x="3392" y="400"/>
                  </a:lnTo>
                  <a:lnTo>
                    <a:pt x="3365" y="404"/>
                  </a:lnTo>
                  <a:lnTo>
                    <a:pt x="3338" y="412"/>
                  </a:lnTo>
                  <a:lnTo>
                    <a:pt x="2006" y="640"/>
                  </a:lnTo>
                  <a:lnTo>
                    <a:pt x="1587" y="711"/>
                  </a:lnTo>
                  <a:lnTo>
                    <a:pt x="1579" y="712"/>
                  </a:lnTo>
                  <a:lnTo>
                    <a:pt x="1560" y="714"/>
                  </a:lnTo>
                  <a:lnTo>
                    <a:pt x="1531" y="719"/>
                  </a:lnTo>
                  <a:lnTo>
                    <a:pt x="1494" y="724"/>
                  </a:lnTo>
                  <a:lnTo>
                    <a:pt x="1451" y="728"/>
                  </a:lnTo>
                  <a:lnTo>
                    <a:pt x="1404" y="732"/>
                  </a:lnTo>
                  <a:lnTo>
                    <a:pt x="1357" y="736"/>
                  </a:lnTo>
                  <a:lnTo>
                    <a:pt x="1310" y="738"/>
                  </a:lnTo>
                  <a:lnTo>
                    <a:pt x="1267" y="740"/>
                  </a:lnTo>
                  <a:lnTo>
                    <a:pt x="1229" y="738"/>
                  </a:lnTo>
                  <a:lnTo>
                    <a:pt x="1190" y="735"/>
                  </a:lnTo>
                  <a:lnTo>
                    <a:pt x="1143" y="735"/>
                  </a:lnTo>
                  <a:lnTo>
                    <a:pt x="1090" y="735"/>
                  </a:lnTo>
                  <a:lnTo>
                    <a:pt x="1033" y="736"/>
                  </a:lnTo>
                  <a:lnTo>
                    <a:pt x="977" y="738"/>
                  </a:lnTo>
                  <a:lnTo>
                    <a:pt x="925" y="741"/>
                  </a:lnTo>
                  <a:lnTo>
                    <a:pt x="878" y="744"/>
                  </a:lnTo>
                  <a:lnTo>
                    <a:pt x="842" y="746"/>
                  </a:lnTo>
                  <a:lnTo>
                    <a:pt x="818" y="749"/>
                  </a:lnTo>
                  <a:lnTo>
                    <a:pt x="810" y="749"/>
                  </a:lnTo>
                  <a:lnTo>
                    <a:pt x="760" y="749"/>
                  </a:lnTo>
                  <a:lnTo>
                    <a:pt x="715" y="751"/>
                  </a:lnTo>
                  <a:lnTo>
                    <a:pt x="673" y="752"/>
                  </a:lnTo>
                  <a:lnTo>
                    <a:pt x="634" y="756"/>
                  </a:lnTo>
                  <a:lnTo>
                    <a:pt x="599" y="757"/>
                  </a:lnTo>
                  <a:lnTo>
                    <a:pt x="567" y="762"/>
                  </a:lnTo>
                  <a:lnTo>
                    <a:pt x="537" y="764"/>
                  </a:lnTo>
                  <a:lnTo>
                    <a:pt x="508" y="765"/>
                  </a:lnTo>
                  <a:lnTo>
                    <a:pt x="483" y="765"/>
                  </a:lnTo>
                  <a:lnTo>
                    <a:pt x="459" y="765"/>
                  </a:lnTo>
                  <a:lnTo>
                    <a:pt x="435" y="764"/>
                  </a:lnTo>
                  <a:lnTo>
                    <a:pt x="415" y="764"/>
                  </a:lnTo>
                  <a:lnTo>
                    <a:pt x="398" y="764"/>
                  </a:lnTo>
                  <a:lnTo>
                    <a:pt x="382" y="764"/>
                  </a:lnTo>
                  <a:lnTo>
                    <a:pt x="367" y="764"/>
                  </a:lnTo>
                  <a:lnTo>
                    <a:pt x="351" y="764"/>
                  </a:lnTo>
                  <a:lnTo>
                    <a:pt x="332" y="764"/>
                  </a:lnTo>
                  <a:lnTo>
                    <a:pt x="311" y="764"/>
                  </a:lnTo>
                  <a:lnTo>
                    <a:pt x="287" y="764"/>
                  </a:lnTo>
                  <a:lnTo>
                    <a:pt x="258" y="762"/>
                  </a:lnTo>
                  <a:lnTo>
                    <a:pt x="219" y="760"/>
                  </a:lnTo>
                  <a:lnTo>
                    <a:pt x="182" y="757"/>
                  </a:lnTo>
                  <a:lnTo>
                    <a:pt x="145" y="752"/>
                  </a:lnTo>
                  <a:lnTo>
                    <a:pt x="112" y="749"/>
                  </a:lnTo>
                  <a:lnTo>
                    <a:pt x="82" y="744"/>
                  </a:lnTo>
                  <a:lnTo>
                    <a:pt x="57" y="740"/>
                  </a:lnTo>
                  <a:lnTo>
                    <a:pt x="36" y="736"/>
                  </a:lnTo>
                  <a:lnTo>
                    <a:pt x="20" y="733"/>
                  </a:lnTo>
                  <a:lnTo>
                    <a:pt x="10" y="732"/>
                  </a:lnTo>
                  <a:lnTo>
                    <a:pt x="6" y="730"/>
                  </a:lnTo>
                  <a:lnTo>
                    <a:pt x="6" y="728"/>
                  </a:lnTo>
                  <a:lnTo>
                    <a:pt x="7" y="725"/>
                  </a:lnTo>
                  <a:lnTo>
                    <a:pt x="7" y="720"/>
                  </a:lnTo>
                  <a:lnTo>
                    <a:pt x="7" y="712"/>
                  </a:lnTo>
                  <a:lnTo>
                    <a:pt x="6" y="704"/>
                  </a:lnTo>
                  <a:lnTo>
                    <a:pt x="5" y="693"/>
                  </a:lnTo>
                  <a:lnTo>
                    <a:pt x="3" y="680"/>
                  </a:lnTo>
                  <a:lnTo>
                    <a:pt x="2" y="669"/>
                  </a:lnTo>
                  <a:lnTo>
                    <a:pt x="0" y="661"/>
                  </a:lnTo>
                  <a:lnTo>
                    <a:pt x="0" y="658"/>
                  </a:lnTo>
                  <a:lnTo>
                    <a:pt x="343" y="592"/>
                  </a:lnTo>
                  <a:lnTo>
                    <a:pt x="344" y="597"/>
                  </a:lnTo>
                  <a:lnTo>
                    <a:pt x="345" y="598"/>
                  </a:lnTo>
                  <a:lnTo>
                    <a:pt x="348" y="603"/>
                  </a:lnTo>
                  <a:lnTo>
                    <a:pt x="351" y="605"/>
                  </a:lnTo>
                  <a:lnTo>
                    <a:pt x="359" y="605"/>
                  </a:lnTo>
                  <a:lnTo>
                    <a:pt x="377" y="603"/>
                  </a:lnTo>
                  <a:lnTo>
                    <a:pt x="403" y="602"/>
                  </a:lnTo>
                  <a:lnTo>
                    <a:pt x="433" y="597"/>
                  </a:lnTo>
                  <a:lnTo>
                    <a:pt x="467" y="594"/>
                  </a:lnTo>
                  <a:lnTo>
                    <a:pt x="500" y="590"/>
                  </a:lnTo>
                  <a:lnTo>
                    <a:pt x="531" y="586"/>
                  </a:lnTo>
                  <a:lnTo>
                    <a:pt x="556" y="584"/>
                  </a:lnTo>
                  <a:lnTo>
                    <a:pt x="573" y="581"/>
                  </a:lnTo>
                  <a:lnTo>
                    <a:pt x="579" y="579"/>
                  </a:lnTo>
                  <a:lnTo>
                    <a:pt x="638" y="570"/>
                  </a:lnTo>
                  <a:lnTo>
                    <a:pt x="708" y="554"/>
                  </a:lnTo>
                  <a:lnTo>
                    <a:pt x="782" y="534"/>
                  </a:lnTo>
                  <a:lnTo>
                    <a:pt x="858" y="513"/>
                  </a:lnTo>
                  <a:lnTo>
                    <a:pt x="935" y="491"/>
                  </a:lnTo>
                  <a:lnTo>
                    <a:pt x="1004" y="469"/>
                  </a:lnTo>
                  <a:lnTo>
                    <a:pt x="1065" y="448"/>
                  </a:lnTo>
                  <a:lnTo>
                    <a:pt x="1114" y="433"/>
                  </a:lnTo>
                  <a:lnTo>
                    <a:pt x="1145" y="422"/>
                  </a:lnTo>
                  <a:lnTo>
                    <a:pt x="1157" y="417"/>
                  </a:lnTo>
                  <a:close/>
                </a:path>
              </a:pathLst>
            </a:custGeom>
            <a:solidFill>
              <a:srgbClr val="D1D1D1"/>
            </a:solidFill>
            <a:ln w="9525">
              <a:solidFill>
                <a:srgbClr val="777777"/>
              </a:solidFill>
              <a:round/>
              <a:headEnd/>
              <a:tailEnd/>
            </a:ln>
          </p:spPr>
          <p:txBody>
            <a:bodyPr/>
            <a:lstStyle/>
            <a:p>
              <a:endParaRPr lang="en-US"/>
            </a:p>
          </p:txBody>
        </p:sp>
        <p:sp>
          <p:nvSpPr>
            <p:cNvPr id="4836" name="Freeform 724"/>
            <p:cNvSpPr>
              <a:spLocks/>
            </p:cNvSpPr>
            <p:nvPr/>
          </p:nvSpPr>
          <p:spPr bwMode="auto">
            <a:xfrm>
              <a:off x="672" y="1728"/>
              <a:ext cx="4059" cy="380"/>
            </a:xfrm>
            <a:custGeom>
              <a:avLst/>
              <a:gdLst>
                <a:gd name="T0" fmla="*/ 1578 w 4059"/>
                <a:gd name="T1" fmla="*/ 318 h 760"/>
                <a:gd name="T2" fmla="*/ 3548 w 4059"/>
                <a:gd name="T3" fmla="*/ 4 h 760"/>
                <a:gd name="T4" fmla="*/ 3602 w 4059"/>
                <a:gd name="T5" fmla="*/ 0 h 760"/>
                <a:gd name="T6" fmla="*/ 3675 w 4059"/>
                <a:gd name="T7" fmla="*/ 5 h 760"/>
                <a:gd name="T8" fmla="*/ 3739 w 4059"/>
                <a:gd name="T9" fmla="*/ 29 h 760"/>
                <a:gd name="T10" fmla="*/ 3783 w 4059"/>
                <a:gd name="T11" fmla="*/ 58 h 760"/>
                <a:gd name="T12" fmla="*/ 3809 w 4059"/>
                <a:gd name="T13" fmla="*/ 80 h 760"/>
                <a:gd name="T14" fmla="*/ 3818 w 4059"/>
                <a:gd name="T15" fmla="*/ 89 h 760"/>
                <a:gd name="T16" fmla="*/ 3877 w 4059"/>
                <a:gd name="T17" fmla="*/ 194 h 760"/>
                <a:gd name="T18" fmla="*/ 3937 w 4059"/>
                <a:gd name="T19" fmla="*/ 222 h 760"/>
                <a:gd name="T20" fmla="*/ 4019 w 4059"/>
                <a:gd name="T21" fmla="*/ 279 h 760"/>
                <a:gd name="T22" fmla="*/ 4059 w 4059"/>
                <a:gd name="T23" fmla="*/ 371 h 760"/>
                <a:gd name="T24" fmla="*/ 4013 w 4059"/>
                <a:gd name="T25" fmla="*/ 384 h 760"/>
                <a:gd name="T26" fmla="*/ 3924 w 4059"/>
                <a:gd name="T27" fmla="*/ 369 h 760"/>
                <a:gd name="T28" fmla="*/ 3857 w 4059"/>
                <a:gd name="T29" fmla="*/ 353 h 760"/>
                <a:gd name="T30" fmla="*/ 3841 w 4059"/>
                <a:gd name="T31" fmla="*/ 348 h 760"/>
                <a:gd name="T32" fmla="*/ 3792 w 4059"/>
                <a:gd name="T33" fmla="*/ 334 h 760"/>
                <a:gd name="T34" fmla="*/ 3711 w 4059"/>
                <a:gd name="T35" fmla="*/ 329 h 760"/>
                <a:gd name="T36" fmla="*/ 3608 w 4059"/>
                <a:gd name="T37" fmla="*/ 350 h 760"/>
                <a:gd name="T38" fmla="*/ 3511 w 4059"/>
                <a:gd name="T39" fmla="*/ 368 h 760"/>
                <a:gd name="T40" fmla="*/ 3420 w 4059"/>
                <a:gd name="T41" fmla="*/ 382 h 760"/>
                <a:gd name="T42" fmla="*/ 3337 w 4059"/>
                <a:gd name="T43" fmla="*/ 400 h 760"/>
                <a:gd name="T44" fmla="*/ 1579 w 4059"/>
                <a:gd name="T45" fmla="*/ 699 h 760"/>
                <a:gd name="T46" fmla="*/ 1494 w 4059"/>
                <a:gd name="T47" fmla="*/ 712 h 760"/>
                <a:gd name="T48" fmla="*/ 1356 w 4059"/>
                <a:gd name="T49" fmla="*/ 725 h 760"/>
                <a:gd name="T50" fmla="*/ 1229 w 4059"/>
                <a:gd name="T51" fmla="*/ 727 h 760"/>
                <a:gd name="T52" fmla="*/ 1089 w 4059"/>
                <a:gd name="T53" fmla="*/ 725 h 760"/>
                <a:gd name="T54" fmla="*/ 926 w 4059"/>
                <a:gd name="T55" fmla="*/ 733 h 760"/>
                <a:gd name="T56" fmla="*/ 819 w 4059"/>
                <a:gd name="T57" fmla="*/ 741 h 760"/>
                <a:gd name="T58" fmla="*/ 717 w 4059"/>
                <a:gd name="T59" fmla="*/ 744 h 760"/>
                <a:gd name="T60" fmla="*/ 600 w 4059"/>
                <a:gd name="T61" fmla="*/ 752 h 760"/>
                <a:gd name="T62" fmla="*/ 508 w 4059"/>
                <a:gd name="T63" fmla="*/ 760 h 760"/>
                <a:gd name="T64" fmla="*/ 435 w 4059"/>
                <a:gd name="T65" fmla="*/ 759 h 760"/>
                <a:gd name="T66" fmla="*/ 381 w 4059"/>
                <a:gd name="T67" fmla="*/ 759 h 760"/>
                <a:gd name="T68" fmla="*/ 331 w 4059"/>
                <a:gd name="T69" fmla="*/ 760 h 760"/>
                <a:gd name="T70" fmla="*/ 257 w 4059"/>
                <a:gd name="T71" fmla="*/ 757 h 760"/>
                <a:gd name="T72" fmla="*/ 144 w 4059"/>
                <a:gd name="T73" fmla="*/ 751 h 760"/>
                <a:gd name="T74" fmla="*/ 57 w 4059"/>
                <a:gd name="T75" fmla="*/ 738 h 760"/>
                <a:gd name="T76" fmla="*/ 10 w 4059"/>
                <a:gd name="T77" fmla="*/ 730 h 760"/>
                <a:gd name="T78" fmla="*/ 7 w 4059"/>
                <a:gd name="T79" fmla="*/ 719 h 760"/>
                <a:gd name="T80" fmla="*/ 5 w 4059"/>
                <a:gd name="T81" fmla="*/ 693 h 760"/>
                <a:gd name="T82" fmla="*/ 0 w 4059"/>
                <a:gd name="T83" fmla="*/ 661 h 760"/>
                <a:gd name="T84" fmla="*/ 344 w 4059"/>
                <a:gd name="T85" fmla="*/ 597 h 760"/>
                <a:gd name="T86" fmla="*/ 351 w 4059"/>
                <a:gd name="T87" fmla="*/ 605 h 760"/>
                <a:gd name="T88" fmla="*/ 403 w 4059"/>
                <a:gd name="T89" fmla="*/ 602 h 760"/>
                <a:gd name="T90" fmla="*/ 500 w 4059"/>
                <a:gd name="T91" fmla="*/ 590 h 760"/>
                <a:gd name="T92" fmla="*/ 573 w 4059"/>
                <a:gd name="T93" fmla="*/ 581 h 760"/>
                <a:gd name="T94" fmla="*/ 708 w 4059"/>
                <a:gd name="T95" fmla="*/ 554 h 760"/>
                <a:gd name="T96" fmla="*/ 935 w 4059"/>
                <a:gd name="T97" fmla="*/ 491 h 760"/>
                <a:gd name="T98" fmla="*/ 1114 w 4059"/>
                <a:gd name="T99" fmla="*/ 433 h 7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059"/>
                <a:gd name="T151" fmla="*/ 0 h 760"/>
                <a:gd name="T152" fmla="*/ 4059 w 4059"/>
                <a:gd name="T153" fmla="*/ 760 h 76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059" h="760">
                  <a:moveTo>
                    <a:pt x="1157" y="417"/>
                  </a:moveTo>
                  <a:lnTo>
                    <a:pt x="1632" y="329"/>
                  </a:lnTo>
                  <a:lnTo>
                    <a:pt x="1578" y="318"/>
                  </a:lnTo>
                  <a:lnTo>
                    <a:pt x="3535" y="7"/>
                  </a:lnTo>
                  <a:lnTo>
                    <a:pt x="3539" y="5"/>
                  </a:lnTo>
                  <a:lnTo>
                    <a:pt x="3548" y="4"/>
                  </a:lnTo>
                  <a:lnTo>
                    <a:pt x="3563" y="4"/>
                  </a:lnTo>
                  <a:lnTo>
                    <a:pt x="3580" y="2"/>
                  </a:lnTo>
                  <a:lnTo>
                    <a:pt x="3602" y="0"/>
                  </a:lnTo>
                  <a:lnTo>
                    <a:pt x="3626" y="0"/>
                  </a:lnTo>
                  <a:lnTo>
                    <a:pt x="3650" y="2"/>
                  </a:lnTo>
                  <a:lnTo>
                    <a:pt x="3675" y="5"/>
                  </a:lnTo>
                  <a:lnTo>
                    <a:pt x="3698" y="10"/>
                  </a:lnTo>
                  <a:lnTo>
                    <a:pt x="3720" y="18"/>
                  </a:lnTo>
                  <a:lnTo>
                    <a:pt x="3739" y="29"/>
                  </a:lnTo>
                  <a:lnTo>
                    <a:pt x="3756" y="39"/>
                  </a:lnTo>
                  <a:lnTo>
                    <a:pt x="3770" y="48"/>
                  </a:lnTo>
                  <a:lnTo>
                    <a:pt x="3783" y="58"/>
                  </a:lnTo>
                  <a:lnTo>
                    <a:pt x="3793" y="66"/>
                  </a:lnTo>
                  <a:lnTo>
                    <a:pt x="3802" y="74"/>
                  </a:lnTo>
                  <a:lnTo>
                    <a:pt x="3809" y="80"/>
                  </a:lnTo>
                  <a:lnTo>
                    <a:pt x="3814" y="85"/>
                  </a:lnTo>
                  <a:lnTo>
                    <a:pt x="3817" y="87"/>
                  </a:lnTo>
                  <a:lnTo>
                    <a:pt x="3818" y="89"/>
                  </a:lnTo>
                  <a:lnTo>
                    <a:pt x="3833" y="119"/>
                  </a:lnTo>
                  <a:lnTo>
                    <a:pt x="3871" y="193"/>
                  </a:lnTo>
                  <a:lnTo>
                    <a:pt x="3877" y="194"/>
                  </a:lnTo>
                  <a:lnTo>
                    <a:pt x="3891" y="199"/>
                  </a:lnTo>
                  <a:lnTo>
                    <a:pt x="3912" y="209"/>
                  </a:lnTo>
                  <a:lnTo>
                    <a:pt x="3937" y="222"/>
                  </a:lnTo>
                  <a:lnTo>
                    <a:pt x="3965" y="236"/>
                  </a:lnTo>
                  <a:lnTo>
                    <a:pt x="3993" y="255"/>
                  </a:lnTo>
                  <a:lnTo>
                    <a:pt x="4019" y="279"/>
                  </a:lnTo>
                  <a:lnTo>
                    <a:pt x="4040" y="307"/>
                  </a:lnTo>
                  <a:lnTo>
                    <a:pt x="4054" y="337"/>
                  </a:lnTo>
                  <a:lnTo>
                    <a:pt x="4059" y="371"/>
                  </a:lnTo>
                  <a:lnTo>
                    <a:pt x="4053" y="379"/>
                  </a:lnTo>
                  <a:lnTo>
                    <a:pt x="4037" y="384"/>
                  </a:lnTo>
                  <a:lnTo>
                    <a:pt x="4013" y="384"/>
                  </a:lnTo>
                  <a:lnTo>
                    <a:pt x="3985" y="380"/>
                  </a:lnTo>
                  <a:lnTo>
                    <a:pt x="3955" y="376"/>
                  </a:lnTo>
                  <a:lnTo>
                    <a:pt x="3924" y="369"/>
                  </a:lnTo>
                  <a:lnTo>
                    <a:pt x="3896" y="363"/>
                  </a:lnTo>
                  <a:lnTo>
                    <a:pt x="3873" y="358"/>
                  </a:lnTo>
                  <a:lnTo>
                    <a:pt x="3857" y="353"/>
                  </a:lnTo>
                  <a:lnTo>
                    <a:pt x="3851" y="351"/>
                  </a:lnTo>
                  <a:lnTo>
                    <a:pt x="3849" y="351"/>
                  </a:lnTo>
                  <a:lnTo>
                    <a:pt x="3841" y="348"/>
                  </a:lnTo>
                  <a:lnTo>
                    <a:pt x="3829" y="343"/>
                  </a:lnTo>
                  <a:lnTo>
                    <a:pt x="3813" y="339"/>
                  </a:lnTo>
                  <a:lnTo>
                    <a:pt x="3792" y="334"/>
                  </a:lnTo>
                  <a:lnTo>
                    <a:pt x="3768" y="331"/>
                  </a:lnTo>
                  <a:lnTo>
                    <a:pt x="3740" y="327"/>
                  </a:lnTo>
                  <a:lnTo>
                    <a:pt x="3711" y="329"/>
                  </a:lnTo>
                  <a:lnTo>
                    <a:pt x="3679" y="332"/>
                  </a:lnTo>
                  <a:lnTo>
                    <a:pt x="3644" y="340"/>
                  </a:lnTo>
                  <a:lnTo>
                    <a:pt x="3608" y="350"/>
                  </a:lnTo>
                  <a:lnTo>
                    <a:pt x="3575" y="356"/>
                  </a:lnTo>
                  <a:lnTo>
                    <a:pt x="3542" y="363"/>
                  </a:lnTo>
                  <a:lnTo>
                    <a:pt x="3511" y="368"/>
                  </a:lnTo>
                  <a:lnTo>
                    <a:pt x="3479" y="372"/>
                  </a:lnTo>
                  <a:lnTo>
                    <a:pt x="3450" y="377"/>
                  </a:lnTo>
                  <a:lnTo>
                    <a:pt x="3420" y="382"/>
                  </a:lnTo>
                  <a:lnTo>
                    <a:pt x="3391" y="387"/>
                  </a:lnTo>
                  <a:lnTo>
                    <a:pt x="3364" y="393"/>
                  </a:lnTo>
                  <a:lnTo>
                    <a:pt x="3337" y="400"/>
                  </a:lnTo>
                  <a:lnTo>
                    <a:pt x="2006" y="629"/>
                  </a:lnTo>
                  <a:lnTo>
                    <a:pt x="1587" y="699"/>
                  </a:lnTo>
                  <a:lnTo>
                    <a:pt x="1579" y="699"/>
                  </a:lnTo>
                  <a:lnTo>
                    <a:pt x="1560" y="703"/>
                  </a:lnTo>
                  <a:lnTo>
                    <a:pt x="1531" y="706"/>
                  </a:lnTo>
                  <a:lnTo>
                    <a:pt x="1494" y="712"/>
                  </a:lnTo>
                  <a:lnTo>
                    <a:pt x="1451" y="717"/>
                  </a:lnTo>
                  <a:lnTo>
                    <a:pt x="1403" y="722"/>
                  </a:lnTo>
                  <a:lnTo>
                    <a:pt x="1356" y="725"/>
                  </a:lnTo>
                  <a:lnTo>
                    <a:pt x="1310" y="728"/>
                  </a:lnTo>
                  <a:lnTo>
                    <a:pt x="1267" y="728"/>
                  </a:lnTo>
                  <a:lnTo>
                    <a:pt x="1229" y="727"/>
                  </a:lnTo>
                  <a:lnTo>
                    <a:pt x="1190" y="725"/>
                  </a:lnTo>
                  <a:lnTo>
                    <a:pt x="1143" y="725"/>
                  </a:lnTo>
                  <a:lnTo>
                    <a:pt x="1089" y="725"/>
                  </a:lnTo>
                  <a:lnTo>
                    <a:pt x="1033" y="727"/>
                  </a:lnTo>
                  <a:lnTo>
                    <a:pt x="977" y="730"/>
                  </a:lnTo>
                  <a:lnTo>
                    <a:pt x="926" y="733"/>
                  </a:lnTo>
                  <a:lnTo>
                    <a:pt x="879" y="736"/>
                  </a:lnTo>
                  <a:lnTo>
                    <a:pt x="843" y="738"/>
                  </a:lnTo>
                  <a:lnTo>
                    <a:pt x="819" y="741"/>
                  </a:lnTo>
                  <a:lnTo>
                    <a:pt x="810" y="741"/>
                  </a:lnTo>
                  <a:lnTo>
                    <a:pt x="762" y="741"/>
                  </a:lnTo>
                  <a:lnTo>
                    <a:pt x="717" y="744"/>
                  </a:lnTo>
                  <a:lnTo>
                    <a:pt x="674" y="746"/>
                  </a:lnTo>
                  <a:lnTo>
                    <a:pt x="635" y="749"/>
                  </a:lnTo>
                  <a:lnTo>
                    <a:pt x="600" y="752"/>
                  </a:lnTo>
                  <a:lnTo>
                    <a:pt x="567" y="756"/>
                  </a:lnTo>
                  <a:lnTo>
                    <a:pt x="537" y="757"/>
                  </a:lnTo>
                  <a:lnTo>
                    <a:pt x="508" y="760"/>
                  </a:lnTo>
                  <a:lnTo>
                    <a:pt x="483" y="760"/>
                  </a:lnTo>
                  <a:lnTo>
                    <a:pt x="459" y="760"/>
                  </a:lnTo>
                  <a:lnTo>
                    <a:pt x="435" y="759"/>
                  </a:lnTo>
                  <a:lnTo>
                    <a:pt x="415" y="757"/>
                  </a:lnTo>
                  <a:lnTo>
                    <a:pt x="397" y="757"/>
                  </a:lnTo>
                  <a:lnTo>
                    <a:pt x="381" y="759"/>
                  </a:lnTo>
                  <a:lnTo>
                    <a:pt x="366" y="759"/>
                  </a:lnTo>
                  <a:lnTo>
                    <a:pt x="350" y="759"/>
                  </a:lnTo>
                  <a:lnTo>
                    <a:pt x="331" y="760"/>
                  </a:lnTo>
                  <a:lnTo>
                    <a:pt x="311" y="759"/>
                  </a:lnTo>
                  <a:lnTo>
                    <a:pt x="286" y="759"/>
                  </a:lnTo>
                  <a:lnTo>
                    <a:pt x="257" y="757"/>
                  </a:lnTo>
                  <a:lnTo>
                    <a:pt x="218" y="757"/>
                  </a:lnTo>
                  <a:lnTo>
                    <a:pt x="180" y="754"/>
                  </a:lnTo>
                  <a:lnTo>
                    <a:pt x="144" y="751"/>
                  </a:lnTo>
                  <a:lnTo>
                    <a:pt x="111" y="746"/>
                  </a:lnTo>
                  <a:lnTo>
                    <a:pt x="82" y="743"/>
                  </a:lnTo>
                  <a:lnTo>
                    <a:pt x="57" y="738"/>
                  </a:lnTo>
                  <a:lnTo>
                    <a:pt x="35" y="735"/>
                  </a:lnTo>
                  <a:lnTo>
                    <a:pt x="20" y="732"/>
                  </a:lnTo>
                  <a:lnTo>
                    <a:pt x="10" y="730"/>
                  </a:lnTo>
                  <a:lnTo>
                    <a:pt x="6" y="728"/>
                  </a:lnTo>
                  <a:lnTo>
                    <a:pt x="7" y="725"/>
                  </a:lnTo>
                  <a:lnTo>
                    <a:pt x="7" y="719"/>
                  </a:lnTo>
                  <a:lnTo>
                    <a:pt x="7" y="712"/>
                  </a:lnTo>
                  <a:lnTo>
                    <a:pt x="6" y="704"/>
                  </a:lnTo>
                  <a:lnTo>
                    <a:pt x="5" y="693"/>
                  </a:lnTo>
                  <a:lnTo>
                    <a:pt x="3" y="680"/>
                  </a:lnTo>
                  <a:lnTo>
                    <a:pt x="2" y="669"/>
                  </a:lnTo>
                  <a:lnTo>
                    <a:pt x="0" y="661"/>
                  </a:lnTo>
                  <a:lnTo>
                    <a:pt x="0" y="658"/>
                  </a:lnTo>
                  <a:lnTo>
                    <a:pt x="343" y="592"/>
                  </a:lnTo>
                  <a:lnTo>
                    <a:pt x="344" y="597"/>
                  </a:lnTo>
                  <a:lnTo>
                    <a:pt x="345" y="598"/>
                  </a:lnTo>
                  <a:lnTo>
                    <a:pt x="348" y="603"/>
                  </a:lnTo>
                  <a:lnTo>
                    <a:pt x="351" y="605"/>
                  </a:lnTo>
                  <a:lnTo>
                    <a:pt x="359" y="605"/>
                  </a:lnTo>
                  <a:lnTo>
                    <a:pt x="377" y="603"/>
                  </a:lnTo>
                  <a:lnTo>
                    <a:pt x="403" y="602"/>
                  </a:lnTo>
                  <a:lnTo>
                    <a:pt x="433" y="597"/>
                  </a:lnTo>
                  <a:lnTo>
                    <a:pt x="467" y="594"/>
                  </a:lnTo>
                  <a:lnTo>
                    <a:pt x="500" y="590"/>
                  </a:lnTo>
                  <a:lnTo>
                    <a:pt x="531" y="586"/>
                  </a:lnTo>
                  <a:lnTo>
                    <a:pt x="556" y="584"/>
                  </a:lnTo>
                  <a:lnTo>
                    <a:pt x="573" y="581"/>
                  </a:lnTo>
                  <a:lnTo>
                    <a:pt x="579" y="579"/>
                  </a:lnTo>
                  <a:lnTo>
                    <a:pt x="638" y="571"/>
                  </a:lnTo>
                  <a:lnTo>
                    <a:pt x="708" y="554"/>
                  </a:lnTo>
                  <a:lnTo>
                    <a:pt x="782" y="534"/>
                  </a:lnTo>
                  <a:lnTo>
                    <a:pt x="858" y="513"/>
                  </a:lnTo>
                  <a:lnTo>
                    <a:pt x="935" y="491"/>
                  </a:lnTo>
                  <a:lnTo>
                    <a:pt x="1004" y="469"/>
                  </a:lnTo>
                  <a:lnTo>
                    <a:pt x="1065" y="448"/>
                  </a:lnTo>
                  <a:lnTo>
                    <a:pt x="1114" y="433"/>
                  </a:lnTo>
                  <a:lnTo>
                    <a:pt x="1145" y="422"/>
                  </a:lnTo>
                  <a:lnTo>
                    <a:pt x="1157" y="417"/>
                  </a:lnTo>
                  <a:close/>
                </a:path>
              </a:pathLst>
            </a:custGeom>
            <a:solidFill>
              <a:srgbClr val="D4D4D4"/>
            </a:solidFill>
            <a:ln w="9525">
              <a:solidFill>
                <a:srgbClr val="777777"/>
              </a:solidFill>
              <a:round/>
              <a:headEnd/>
              <a:tailEnd/>
            </a:ln>
          </p:spPr>
          <p:txBody>
            <a:bodyPr/>
            <a:lstStyle/>
            <a:p>
              <a:endParaRPr lang="en-US"/>
            </a:p>
          </p:txBody>
        </p:sp>
        <p:sp>
          <p:nvSpPr>
            <p:cNvPr id="4837" name="Freeform 725"/>
            <p:cNvSpPr>
              <a:spLocks/>
            </p:cNvSpPr>
            <p:nvPr/>
          </p:nvSpPr>
          <p:spPr bwMode="auto">
            <a:xfrm>
              <a:off x="672" y="1728"/>
              <a:ext cx="4059" cy="377"/>
            </a:xfrm>
            <a:custGeom>
              <a:avLst/>
              <a:gdLst>
                <a:gd name="T0" fmla="*/ 1578 w 4059"/>
                <a:gd name="T1" fmla="*/ 318 h 756"/>
                <a:gd name="T2" fmla="*/ 3548 w 4059"/>
                <a:gd name="T3" fmla="*/ 4 h 756"/>
                <a:gd name="T4" fmla="*/ 3602 w 4059"/>
                <a:gd name="T5" fmla="*/ 0 h 756"/>
                <a:gd name="T6" fmla="*/ 3675 w 4059"/>
                <a:gd name="T7" fmla="*/ 5 h 756"/>
                <a:gd name="T8" fmla="*/ 3739 w 4059"/>
                <a:gd name="T9" fmla="*/ 29 h 756"/>
                <a:gd name="T10" fmla="*/ 3783 w 4059"/>
                <a:gd name="T11" fmla="*/ 58 h 756"/>
                <a:gd name="T12" fmla="*/ 3809 w 4059"/>
                <a:gd name="T13" fmla="*/ 80 h 756"/>
                <a:gd name="T14" fmla="*/ 3818 w 4059"/>
                <a:gd name="T15" fmla="*/ 89 h 756"/>
                <a:gd name="T16" fmla="*/ 3877 w 4059"/>
                <a:gd name="T17" fmla="*/ 194 h 756"/>
                <a:gd name="T18" fmla="*/ 3937 w 4059"/>
                <a:gd name="T19" fmla="*/ 222 h 756"/>
                <a:gd name="T20" fmla="*/ 4019 w 4059"/>
                <a:gd name="T21" fmla="*/ 279 h 756"/>
                <a:gd name="T22" fmla="*/ 4059 w 4059"/>
                <a:gd name="T23" fmla="*/ 371 h 756"/>
                <a:gd name="T24" fmla="*/ 4013 w 4059"/>
                <a:gd name="T25" fmla="*/ 380 h 756"/>
                <a:gd name="T26" fmla="*/ 3923 w 4059"/>
                <a:gd name="T27" fmla="*/ 364 h 756"/>
                <a:gd name="T28" fmla="*/ 3856 w 4059"/>
                <a:gd name="T29" fmla="*/ 345 h 756"/>
                <a:gd name="T30" fmla="*/ 3840 w 4059"/>
                <a:gd name="T31" fmla="*/ 339 h 756"/>
                <a:gd name="T32" fmla="*/ 3791 w 4059"/>
                <a:gd name="T33" fmla="*/ 324 h 756"/>
                <a:gd name="T34" fmla="*/ 3711 w 4059"/>
                <a:gd name="T35" fmla="*/ 318 h 756"/>
                <a:gd name="T36" fmla="*/ 3608 w 4059"/>
                <a:gd name="T37" fmla="*/ 339 h 756"/>
                <a:gd name="T38" fmla="*/ 3510 w 4059"/>
                <a:gd name="T39" fmla="*/ 356 h 756"/>
                <a:gd name="T40" fmla="*/ 3419 w 4059"/>
                <a:gd name="T41" fmla="*/ 371 h 756"/>
                <a:gd name="T42" fmla="*/ 3336 w 4059"/>
                <a:gd name="T43" fmla="*/ 388 h 756"/>
                <a:gd name="T44" fmla="*/ 1579 w 4059"/>
                <a:gd name="T45" fmla="*/ 688 h 756"/>
                <a:gd name="T46" fmla="*/ 1493 w 4059"/>
                <a:gd name="T47" fmla="*/ 699 h 756"/>
                <a:gd name="T48" fmla="*/ 1356 w 4059"/>
                <a:gd name="T49" fmla="*/ 714 h 756"/>
                <a:gd name="T50" fmla="*/ 1229 w 4059"/>
                <a:gd name="T51" fmla="*/ 717 h 756"/>
                <a:gd name="T52" fmla="*/ 1089 w 4059"/>
                <a:gd name="T53" fmla="*/ 716 h 756"/>
                <a:gd name="T54" fmla="*/ 927 w 4059"/>
                <a:gd name="T55" fmla="*/ 725 h 756"/>
                <a:gd name="T56" fmla="*/ 821 w 4059"/>
                <a:gd name="T57" fmla="*/ 733 h 756"/>
                <a:gd name="T58" fmla="*/ 718 w 4059"/>
                <a:gd name="T59" fmla="*/ 736 h 756"/>
                <a:gd name="T60" fmla="*/ 601 w 4059"/>
                <a:gd name="T61" fmla="*/ 746 h 756"/>
                <a:gd name="T62" fmla="*/ 508 w 4059"/>
                <a:gd name="T63" fmla="*/ 754 h 756"/>
                <a:gd name="T64" fmla="*/ 435 w 4059"/>
                <a:gd name="T65" fmla="*/ 754 h 756"/>
                <a:gd name="T66" fmla="*/ 381 w 4059"/>
                <a:gd name="T67" fmla="*/ 754 h 756"/>
                <a:gd name="T68" fmla="*/ 331 w 4059"/>
                <a:gd name="T69" fmla="*/ 756 h 756"/>
                <a:gd name="T70" fmla="*/ 255 w 4059"/>
                <a:gd name="T71" fmla="*/ 754 h 756"/>
                <a:gd name="T72" fmla="*/ 143 w 4059"/>
                <a:gd name="T73" fmla="*/ 746 h 756"/>
                <a:gd name="T74" fmla="*/ 56 w 4059"/>
                <a:gd name="T75" fmla="*/ 736 h 756"/>
                <a:gd name="T76" fmla="*/ 10 w 4059"/>
                <a:gd name="T77" fmla="*/ 728 h 756"/>
                <a:gd name="T78" fmla="*/ 7 w 4059"/>
                <a:gd name="T79" fmla="*/ 725 h 756"/>
                <a:gd name="T80" fmla="*/ 6 w 4059"/>
                <a:gd name="T81" fmla="*/ 704 h 756"/>
                <a:gd name="T82" fmla="*/ 2 w 4059"/>
                <a:gd name="T83" fmla="*/ 669 h 756"/>
                <a:gd name="T84" fmla="*/ 343 w 4059"/>
                <a:gd name="T85" fmla="*/ 592 h 756"/>
                <a:gd name="T86" fmla="*/ 348 w 4059"/>
                <a:gd name="T87" fmla="*/ 603 h 756"/>
                <a:gd name="T88" fmla="*/ 377 w 4059"/>
                <a:gd name="T89" fmla="*/ 603 h 756"/>
                <a:gd name="T90" fmla="*/ 467 w 4059"/>
                <a:gd name="T91" fmla="*/ 594 h 756"/>
                <a:gd name="T92" fmla="*/ 556 w 4059"/>
                <a:gd name="T93" fmla="*/ 584 h 756"/>
                <a:gd name="T94" fmla="*/ 638 w 4059"/>
                <a:gd name="T95" fmla="*/ 571 h 756"/>
                <a:gd name="T96" fmla="*/ 858 w 4059"/>
                <a:gd name="T97" fmla="*/ 513 h 756"/>
                <a:gd name="T98" fmla="*/ 1065 w 4059"/>
                <a:gd name="T99" fmla="*/ 448 h 756"/>
                <a:gd name="T100" fmla="*/ 1157 w 4059"/>
                <a:gd name="T101" fmla="*/ 417 h 7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59"/>
                <a:gd name="T154" fmla="*/ 0 h 756"/>
                <a:gd name="T155" fmla="*/ 4059 w 4059"/>
                <a:gd name="T156" fmla="*/ 756 h 7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59" h="756">
                  <a:moveTo>
                    <a:pt x="1157" y="417"/>
                  </a:moveTo>
                  <a:lnTo>
                    <a:pt x="1632" y="329"/>
                  </a:lnTo>
                  <a:lnTo>
                    <a:pt x="1578" y="318"/>
                  </a:lnTo>
                  <a:lnTo>
                    <a:pt x="3535" y="7"/>
                  </a:lnTo>
                  <a:lnTo>
                    <a:pt x="3539" y="5"/>
                  </a:lnTo>
                  <a:lnTo>
                    <a:pt x="3548" y="4"/>
                  </a:lnTo>
                  <a:lnTo>
                    <a:pt x="3563" y="4"/>
                  </a:lnTo>
                  <a:lnTo>
                    <a:pt x="3580" y="2"/>
                  </a:lnTo>
                  <a:lnTo>
                    <a:pt x="3602" y="0"/>
                  </a:lnTo>
                  <a:lnTo>
                    <a:pt x="3626" y="0"/>
                  </a:lnTo>
                  <a:lnTo>
                    <a:pt x="3650" y="2"/>
                  </a:lnTo>
                  <a:lnTo>
                    <a:pt x="3675" y="5"/>
                  </a:lnTo>
                  <a:lnTo>
                    <a:pt x="3698" y="10"/>
                  </a:lnTo>
                  <a:lnTo>
                    <a:pt x="3720" y="18"/>
                  </a:lnTo>
                  <a:lnTo>
                    <a:pt x="3739" y="29"/>
                  </a:lnTo>
                  <a:lnTo>
                    <a:pt x="3756" y="39"/>
                  </a:lnTo>
                  <a:lnTo>
                    <a:pt x="3770" y="48"/>
                  </a:lnTo>
                  <a:lnTo>
                    <a:pt x="3783" y="58"/>
                  </a:lnTo>
                  <a:lnTo>
                    <a:pt x="3793" y="66"/>
                  </a:lnTo>
                  <a:lnTo>
                    <a:pt x="3802" y="74"/>
                  </a:lnTo>
                  <a:lnTo>
                    <a:pt x="3809" y="80"/>
                  </a:lnTo>
                  <a:lnTo>
                    <a:pt x="3814" y="85"/>
                  </a:lnTo>
                  <a:lnTo>
                    <a:pt x="3817" y="87"/>
                  </a:lnTo>
                  <a:lnTo>
                    <a:pt x="3818" y="89"/>
                  </a:lnTo>
                  <a:lnTo>
                    <a:pt x="3833" y="119"/>
                  </a:lnTo>
                  <a:lnTo>
                    <a:pt x="3871" y="193"/>
                  </a:lnTo>
                  <a:lnTo>
                    <a:pt x="3877" y="194"/>
                  </a:lnTo>
                  <a:lnTo>
                    <a:pt x="3891" y="199"/>
                  </a:lnTo>
                  <a:lnTo>
                    <a:pt x="3912" y="209"/>
                  </a:lnTo>
                  <a:lnTo>
                    <a:pt x="3937" y="222"/>
                  </a:lnTo>
                  <a:lnTo>
                    <a:pt x="3965" y="236"/>
                  </a:lnTo>
                  <a:lnTo>
                    <a:pt x="3993" y="255"/>
                  </a:lnTo>
                  <a:lnTo>
                    <a:pt x="4019" y="279"/>
                  </a:lnTo>
                  <a:lnTo>
                    <a:pt x="4040" y="307"/>
                  </a:lnTo>
                  <a:lnTo>
                    <a:pt x="4054" y="337"/>
                  </a:lnTo>
                  <a:lnTo>
                    <a:pt x="4059" y="371"/>
                  </a:lnTo>
                  <a:lnTo>
                    <a:pt x="4053" y="377"/>
                  </a:lnTo>
                  <a:lnTo>
                    <a:pt x="4037" y="380"/>
                  </a:lnTo>
                  <a:lnTo>
                    <a:pt x="4013" y="380"/>
                  </a:lnTo>
                  <a:lnTo>
                    <a:pt x="3985" y="377"/>
                  </a:lnTo>
                  <a:lnTo>
                    <a:pt x="3954" y="371"/>
                  </a:lnTo>
                  <a:lnTo>
                    <a:pt x="3923" y="364"/>
                  </a:lnTo>
                  <a:lnTo>
                    <a:pt x="3895" y="358"/>
                  </a:lnTo>
                  <a:lnTo>
                    <a:pt x="3872" y="351"/>
                  </a:lnTo>
                  <a:lnTo>
                    <a:pt x="3856" y="345"/>
                  </a:lnTo>
                  <a:lnTo>
                    <a:pt x="3850" y="345"/>
                  </a:lnTo>
                  <a:lnTo>
                    <a:pt x="3847" y="343"/>
                  </a:lnTo>
                  <a:lnTo>
                    <a:pt x="3840" y="339"/>
                  </a:lnTo>
                  <a:lnTo>
                    <a:pt x="3828" y="335"/>
                  </a:lnTo>
                  <a:lnTo>
                    <a:pt x="3812" y="329"/>
                  </a:lnTo>
                  <a:lnTo>
                    <a:pt x="3791" y="324"/>
                  </a:lnTo>
                  <a:lnTo>
                    <a:pt x="3767" y="319"/>
                  </a:lnTo>
                  <a:lnTo>
                    <a:pt x="3740" y="318"/>
                  </a:lnTo>
                  <a:lnTo>
                    <a:pt x="3711" y="318"/>
                  </a:lnTo>
                  <a:lnTo>
                    <a:pt x="3679" y="321"/>
                  </a:lnTo>
                  <a:lnTo>
                    <a:pt x="3644" y="329"/>
                  </a:lnTo>
                  <a:lnTo>
                    <a:pt x="3608" y="339"/>
                  </a:lnTo>
                  <a:lnTo>
                    <a:pt x="3575" y="345"/>
                  </a:lnTo>
                  <a:lnTo>
                    <a:pt x="3542" y="351"/>
                  </a:lnTo>
                  <a:lnTo>
                    <a:pt x="3510" y="356"/>
                  </a:lnTo>
                  <a:lnTo>
                    <a:pt x="3479" y="361"/>
                  </a:lnTo>
                  <a:lnTo>
                    <a:pt x="3449" y="364"/>
                  </a:lnTo>
                  <a:lnTo>
                    <a:pt x="3419" y="371"/>
                  </a:lnTo>
                  <a:lnTo>
                    <a:pt x="3391" y="376"/>
                  </a:lnTo>
                  <a:lnTo>
                    <a:pt x="3363" y="380"/>
                  </a:lnTo>
                  <a:lnTo>
                    <a:pt x="3336" y="388"/>
                  </a:lnTo>
                  <a:lnTo>
                    <a:pt x="2005" y="616"/>
                  </a:lnTo>
                  <a:lnTo>
                    <a:pt x="1586" y="687"/>
                  </a:lnTo>
                  <a:lnTo>
                    <a:pt x="1579" y="688"/>
                  </a:lnTo>
                  <a:lnTo>
                    <a:pt x="1560" y="691"/>
                  </a:lnTo>
                  <a:lnTo>
                    <a:pt x="1531" y="695"/>
                  </a:lnTo>
                  <a:lnTo>
                    <a:pt x="1493" y="699"/>
                  </a:lnTo>
                  <a:lnTo>
                    <a:pt x="1451" y="706"/>
                  </a:lnTo>
                  <a:lnTo>
                    <a:pt x="1403" y="711"/>
                  </a:lnTo>
                  <a:lnTo>
                    <a:pt x="1356" y="714"/>
                  </a:lnTo>
                  <a:lnTo>
                    <a:pt x="1310" y="719"/>
                  </a:lnTo>
                  <a:lnTo>
                    <a:pt x="1266" y="719"/>
                  </a:lnTo>
                  <a:lnTo>
                    <a:pt x="1229" y="717"/>
                  </a:lnTo>
                  <a:lnTo>
                    <a:pt x="1189" y="714"/>
                  </a:lnTo>
                  <a:lnTo>
                    <a:pt x="1142" y="714"/>
                  </a:lnTo>
                  <a:lnTo>
                    <a:pt x="1089" y="716"/>
                  </a:lnTo>
                  <a:lnTo>
                    <a:pt x="1033" y="719"/>
                  </a:lnTo>
                  <a:lnTo>
                    <a:pt x="978" y="720"/>
                  </a:lnTo>
                  <a:lnTo>
                    <a:pt x="927" y="725"/>
                  </a:lnTo>
                  <a:lnTo>
                    <a:pt x="880" y="728"/>
                  </a:lnTo>
                  <a:lnTo>
                    <a:pt x="845" y="732"/>
                  </a:lnTo>
                  <a:lnTo>
                    <a:pt x="821" y="733"/>
                  </a:lnTo>
                  <a:lnTo>
                    <a:pt x="812" y="733"/>
                  </a:lnTo>
                  <a:lnTo>
                    <a:pt x="763" y="735"/>
                  </a:lnTo>
                  <a:lnTo>
                    <a:pt x="718" y="736"/>
                  </a:lnTo>
                  <a:lnTo>
                    <a:pt x="675" y="738"/>
                  </a:lnTo>
                  <a:lnTo>
                    <a:pt x="637" y="743"/>
                  </a:lnTo>
                  <a:lnTo>
                    <a:pt x="601" y="746"/>
                  </a:lnTo>
                  <a:lnTo>
                    <a:pt x="568" y="749"/>
                  </a:lnTo>
                  <a:lnTo>
                    <a:pt x="537" y="752"/>
                  </a:lnTo>
                  <a:lnTo>
                    <a:pt x="508" y="754"/>
                  </a:lnTo>
                  <a:lnTo>
                    <a:pt x="483" y="756"/>
                  </a:lnTo>
                  <a:lnTo>
                    <a:pt x="459" y="754"/>
                  </a:lnTo>
                  <a:lnTo>
                    <a:pt x="435" y="754"/>
                  </a:lnTo>
                  <a:lnTo>
                    <a:pt x="415" y="752"/>
                  </a:lnTo>
                  <a:lnTo>
                    <a:pt x="397" y="752"/>
                  </a:lnTo>
                  <a:lnTo>
                    <a:pt x="381" y="754"/>
                  </a:lnTo>
                  <a:lnTo>
                    <a:pt x="365" y="754"/>
                  </a:lnTo>
                  <a:lnTo>
                    <a:pt x="349" y="756"/>
                  </a:lnTo>
                  <a:lnTo>
                    <a:pt x="331" y="756"/>
                  </a:lnTo>
                  <a:lnTo>
                    <a:pt x="310" y="756"/>
                  </a:lnTo>
                  <a:lnTo>
                    <a:pt x="285" y="756"/>
                  </a:lnTo>
                  <a:lnTo>
                    <a:pt x="255" y="754"/>
                  </a:lnTo>
                  <a:lnTo>
                    <a:pt x="217" y="752"/>
                  </a:lnTo>
                  <a:lnTo>
                    <a:pt x="179" y="751"/>
                  </a:lnTo>
                  <a:lnTo>
                    <a:pt x="143" y="746"/>
                  </a:lnTo>
                  <a:lnTo>
                    <a:pt x="110" y="744"/>
                  </a:lnTo>
                  <a:lnTo>
                    <a:pt x="81" y="740"/>
                  </a:lnTo>
                  <a:lnTo>
                    <a:pt x="56" y="736"/>
                  </a:lnTo>
                  <a:lnTo>
                    <a:pt x="35" y="733"/>
                  </a:lnTo>
                  <a:lnTo>
                    <a:pt x="20" y="732"/>
                  </a:lnTo>
                  <a:lnTo>
                    <a:pt x="10" y="728"/>
                  </a:lnTo>
                  <a:lnTo>
                    <a:pt x="6" y="728"/>
                  </a:lnTo>
                  <a:lnTo>
                    <a:pt x="6" y="727"/>
                  </a:lnTo>
                  <a:lnTo>
                    <a:pt x="7" y="725"/>
                  </a:lnTo>
                  <a:lnTo>
                    <a:pt x="7" y="719"/>
                  </a:lnTo>
                  <a:lnTo>
                    <a:pt x="7" y="712"/>
                  </a:lnTo>
                  <a:lnTo>
                    <a:pt x="6" y="704"/>
                  </a:lnTo>
                  <a:lnTo>
                    <a:pt x="5" y="693"/>
                  </a:lnTo>
                  <a:lnTo>
                    <a:pt x="3" y="680"/>
                  </a:lnTo>
                  <a:lnTo>
                    <a:pt x="2" y="669"/>
                  </a:lnTo>
                  <a:lnTo>
                    <a:pt x="0" y="661"/>
                  </a:lnTo>
                  <a:lnTo>
                    <a:pt x="0" y="658"/>
                  </a:lnTo>
                  <a:lnTo>
                    <a:pt x="343" y="592"/>
                  </a:lnTo>
                  <a:lnTo>
                    <a:pt x="344" y="597"/>
                  </a:lnTo>
                  <a:lnTo>
                    <a:pt x="345" y="598"/>
                  </a:lnTo>
                  <a:lnTo>
                    <a:pt x="348" y="603"/>
                  </a:lnTo>
                  <a:lnTo>
                    <a:pt x="351" y="605"/>
                  </a:lnTo>
                  <a:lnTo>
                    <a:pt x="359" y="605"/>
                  </a:lnTo>
                  <a:lnTo>
                    <a:pt x="377" y="603"/>
                  </a:lnTo>
                  <a:lnTo>
                    <a:pt x="403" y="602"/>
                  </a:lnTo>
                  <a:lnTo>
                    <a:pt x="433" y="597"/>
                  </a:lnTo>
                  <a:lnTo>
                    <a:pt x="467" y="594"/>
                  </a:lnTo>
                  <a:lnTo>
                    <a:pt x="500" y="590"/>
                  </a:lnTo>
                  <a:lnTo>
                    <a:pt x="531" y="586"/>
                  </a:lnTo>
                  <a:lnTo>
                    <a:pt x="556" y="584"/>
                  </a:lnTo>
                  <a:lnTo>
                    <a:pt x="573" y="581"/>
                  </a:lnTo>
                  <a:lnTo>
                    <a:pt x="579" y="579"/>
                  </a:lnTo>
                  <a:lnTo>
                    <a:pt x="638" y="571"/>
                  </a:lnTo>
                  <a:lnTo>
                    <a:pt x="708" y="554"/>
                  </a:lnTo>
                  <a:lnTo>
                    <a:pt x="782" y="534"/>
                  </a:lnTo>
                  <a:lnTo>
                    <a:pt x="858" y="513"/>
                  </a:lnTo>
                  <a:lnTo>
                    <a:pt x="935" y="491"/>
                  </a:lnTo>
                  <a:lnTo>
                    <a:pt x="1004" y="469"/>
                  </a:lnTo>
                  <a:lnTo>
                    <a:pt x="1065" y="448"/>
                  </a:lnTo>
                  <a:lnTo>
                    <a:pt x="1114" y="433"/>
                  </a:lnTo>
                  <a:lnTo>
                    <a:pt x="1145" y="422"/>
                  </a:lnTo>
                  <a:lnTo>
                    <a:pt x="1157" y="417"/>
                  </a:lnTo>
                  <a:close/>
                </a:path>
              </a:pathLst>
            </a:custGeom>
            <a:solidFill>
              <a:srgbClr val="D7D7D7"/>
            </a:solidFill>
            <a:ln w="9525">
              <a:solidFill>
                <a:srgbClr val="777777"/>
              </a:solidFill>
              <a:round/>
              <a:headEnd/>
              <a:tailEnd/>
            </a:ln>
          </p:spPr>
          <p:txBody>
            <a:bodyPr/>
            <a:lstStyle/>
            <a:p>
              <a:endParaRPr lang="en-US"/>
            </a:p>
          </p:txBody>
        </p:sp>
        <p:sp>
          <p:nvSpPr>
            <p:cNvPr id="4838" name="Freeform 726"/>
            <p:cNvSpPr>
              <a:spLocks/>
            </p:cNvSpPr>
            <p:nvPr/>
          </p:nvSpPr>
          <p:spPr bwMode="auto">
            <a:xfrm>
              <a:off x="672" y="1728"/>
              <a:ext cx="4059" cy="375"/>
            </a:xfrm>
            <a:custGeom>
              <a:avLst/>
              <a:gdLst>
                <a:gd name="T0" fmla="*/ 1578 w 4059"/>
                <a:gd name="T1" fmla="*/ 318 h 751"/>
                <a:gd name="T2" fmla="*/ 3548 w 4059"/>
                <a:gd name="T3" fmla="*/ 4 h 751"/>
                <a:gd name="T4" fmla="*/ 3602 w 4059"/>
                <a:gd name="T5" fmla="*/ 0 h 751"/>
                <a:gd name="T6" fmla="*/ 3675 w 4059"/>
                <a:gd name="T7" fmla="*/ 5 h 751"/>
                <a:gd name="T8" fmla="*/ 3739 w 4059"/>
                <a:gd name="T9" fmla="*/ 29 h 751"/>
                <a:gd name="T10" fmla="*/ 3783 w 4059"/>
                <a:gd name="T11" fmla="*/ 58 h 751"/>
                <a:gd name="T12" fmla="*/ 3809 w 4059"/>
                <a:gd name="T13" fmla="*/ 80 h 751"/>
                <a:gd name="T14" fmla="*/ 3818 w 4059"/>
                <a:gd name="T15" fmla="*/ 89 h 751"/>
                <a:gd name="T16" fmla="*/ 3877 w 4059"/>
                <a:gd name="T17" fmla="*/ 194 h 751"/>
                <a:gd name="T18" fmla="*/ 3937 w 4059"/>
                <a:gd name="T19" fmla="*/ 222 h 751"/>
                <a:gd name="T20" fmla="*/ 4019 w 4059"/>
                <a:gd name="T21" fmla="*/ 279 h 751"/>
                <a:gd name="T22" fmla="*/ 4059 w 4059"/>
                <a:gd name="T23" fmla="*/ 371 h 751"/>
                <a:gd name="T24" fmla="*/ 4013 w 4059"/>
                <a:gd name="T25" fmla="*/ 377 h 751"/>
                <a:gd name="T26" fmla="*/ 3922 w 4059"/>
                <a:gd name="T27" fmla="*/ 358 h 751"/>
                <a:gd name="T28" fmla="*/ 3855 w 4059"/>
                <a:gd name="T29" fmla="*/ 339 h 751"/>
                <a:gd name="T30" fmla="*/ 3839 w 4059"/>
                <a:gd name="T31" fmla="*/ 332 h 751"/>
                <a:gd name="T32" fmla="*/ 3790 w 4059"/>
                <a:gd name="T33" fmla="*/ 315 h 751"/>
                <a:gd name="T34" fmla="*/ 3711 w 4059"/>
                <a:gd name="T35" fmla="*/ 307 h 751"/>
                <a:gd name="T36" fmla="*/ 3608 w 4059"/>
                <a:gd name="T37" fmla="*/ 326 h 751"/>
                <a:gd name="T38" fmla="*/ 3510 w 4059"/>
                <a:gd name="T39" fmla="*/ 345 h 751"/>
                <a:gd name="T40" fmla="*/ 3418 w 4059"/>
                <a:gd name="T41" fmla="*/ 358 h 751"/>
                <a:gd name="T42" fmla="*/ 3335 w 4059"/>
                <a:gd name="T43" fmla="*/ 376 h 751"/>
                <a:gd name="T44" fmla="*/ 1579 w 4059"/>
                <a:gd name="T45" fmla="*/ 675 h 751"/>
                <a:gd name="T46" fmla="*/ 1493 w 4059"/>
                <a:gd name="T47" fmla="*/ 688 h 751"/>
                <a:gd name="T48" fmla="*/ 1355 w 4059"/>
                <a:gd name="T49" fmla="*/ 704 h 751"/>
                <a:gd name="T50" fmla="*/ 1228 w 4059"/>
                <a:gd name="T51" fmla="*/ 706 h 751"/>
                <a:gd name="T52" fmla="*/ 1089 w 4059"/>
                <a:gd name="T53" fmla="*/ 706 h 751"/>
                <a:gd name="T54" fmla="*/ 927 w 4059"/>
                <a:gd name="T55" fmla="*/ 716 h 751"/>
                <a:gd name="T56" fmla="*/ 822 w 4059"/>
                <a:gd name="T57" fmla="*/ 725 h 751"/>
                <a:gd name="T58" fmla="*/ 719 w 4059"/>
                <a:gd name="T59" fmla="*/ 730 h 751"/>
                <a:gd name="T60" fmla="*/ 601 w 4059"/>
                <a:gd name="T61" fmla="*/ 740 h 751"/>
                <a:gd name="T62" fmla="*/ 508 w 4059"/>
                <a:gd name="T63" fmla="*/ 749 h 751"/>
                <a:gd name="T64" fmla="*/ 435 w 4059"/>
                <a:gd name="T65" fmla="*/ 749 h 751"/>
                <a:gd name="T66" fmla="*/ 380 w 4059"/>
                <a:gd name="T67" fmla="*/ 749 h 751"/>
                <a:gd name="T68" fmla="*/ 330 w 4059"/>
                <a:gd name="T69" fmla="*/ 751 h 751"/>
                <a:gd name="T70" fmla="*/ 255 w 4059"/>
                <a:gd name="T71" fmla="*/ 749 h 751"/>
                <a:gd name="T72" fmla="*/ 142 w 4059"/>
                <a:gd name="T73" fmla="*/ 744 h 751"/>
                <a:gd name="T74" fmla="*/ 55 w 4059"/>
                <a:gd name="T75" fmla="*/ 735 h 751"/>
                <a:gd name="T76" fmla="*/ 10 w 4059"/>
                <a:gd name="T77" fmla="*/ 727 h 751"/>
                <a:gd name="T78" fmla="*/ 7 w 4059"/>
                <a:gd name="T79" fmla="*/ 724 h 751"/>
                <a:gd name="T80" fmla="*/ 6 w 4059"/>
                <a:gd name="T81" fmla="*/ 704 h 751"/>
                <a:gd name="T82" fmla="*/ 2 w 4059"/>
                <a:gd name="T83" fmla="*/ 669 h 751"/>
                <a:gd name="T84" fmla="*/ 343 w 4059"/>
                <a:gd name="T85" fmla="*/ 592 h 751"/>
                <a:gd name="T86" fmla="*/ 348 w 4059"/>
                <a:gd name="T87" fmla="*/ 603 h 751"/>
                <a:gd name="T88" fmla="*/ 377 w 4059"/>
                <a:gd name="T89" fmla="*/ 603 h 751"/>
                <a:gd name="T90" fmla="*/ 467 w 4059"/>
                <a:gd name="T91" fmla="*/ 594 h 751"/>
                <a:gd name="T92" fmla="*/ 556 w 4059"/>
                <a:gd name="T93" fmla="*/ 584 h 751"/>
                <a:gd name="T94" fmla="*/ 638 w 4059"/>
                <a:gd name="T95" fmla="*/ 571 h 751"/>
                <a:gd name="T96" fmla="*/ 858 w 4059"/>
                <a:gd name="T97" fmla="*/ 513 h 751"/>
                <a:gd name="T98" fmla="*/ 1065 w 4059"/>
                <a:gd name="T99" fmla="*/ 448 h 751"/>
                <a:gd name="T100" fmla="*/ 1157 w 4059"/>
                <a:gd name="T101" fmla="*/ 417 h 75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59"/>
                <a:gd name="T154" fmla="*/ 0 h 751"/>
                <a:gd name="T155" fmla="*/ 4059 w 4059"/>
                <a:gd name="T156" fmla="*/ 751 h 75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59" h="751">
                  <a:moveTo>
                    <a:pt x="1157" y="417"/>
                  </a:moveTo>
                  <a:lnTo>
                    <a:pt x="1632" y="329"/>
                  </a:lnTo>
                  <a:lnTo>
                    <a:pt x="1578" y="318"/>
                  </a:lnTo>
                  <a:lnTo>
                    <a:pt x="3535" y="7"/>
                  </a:lnTo>
                  <a:lnTo>
                    <a:pt x="3539" y="5"/>
                  </a:lnTo>
                  <a:lnTo>
                    <a:pt x="3548" y="4"/>
                  </a:lnTo>
                  <a:lnTo>
                    <a:pt x="3563" y="4"/>
                  </a:lnTo>
                  <a:lnTo>
                    <a:pt x="3580" y="2"/>
                  </a:lnTo>
                  <a:lnTo>
                    <a:pt x="3602" y="0"/>
                  </a:lnTo>
                  <a:lnTo>
                    <a:pt x="3626" y="0"/>
                  </a:lnTo>
                  <a:lnTo>
                    <a:pt x="3650" y="2"/>
                  </a:lnTo>
                  <a:lnTo>
                    <a:pt x="3675" y="5"/>
                  </a:lnTo>
                  <a:lnTo>
                    <a:pt x="3698" y="10"/>
                  </a:lnTo>
                  <a:lnTo>
                    <a:pt x="3720" y="18"/>
                  </a:lnTo>
                  <a:lnTo>
                    <a:pt x="3739" y="29"/>
                  </a:lnTo>
                  <a:lnTo>
                    <a:pt x="3756" y="39"/>
                  </a:lnTo>
                  <a:lnTo>
                    <a:pt x="3770" y="48"/>
                  </a:lnTo>
                  <a:lnTo>
                    <a:pt x="3783" y="58"/>
                  </a:lnTo>
                  <a:lnTo>
                    <a:pt x="3793" y="66"/>
                  </a:lnTo>
                  <a:lnTo>
                    <a:pt x="3802" y="74"/>
                  </a:lnTo>
                  <a:lnTo>
                    <a:pt x="3809" y="80"/>
                  </a:lnTo>
                  <a:lnTo>
                    <a:pt x="3814" y="85"/>
                  </a:lnTo>
                  <a:lnTo>
                    <a:pt x="3817" y="87"/>
                  </a:lnTo>
                  <a:lnTo>
                    <a:pt x="3818" y="89"/>
                  </a:lnTo>
                  <a:lnTo>
                    <a:pt x="3833" y="119"/>
                  </a:lnTo>
                  <a:lnTo>
                    <a:pt x="3871" y="193"/>
                  </a:lnTo>
                  <a:lnTo>
                    <a:pt x="3877" y="194"/>
                  </a:lnTo>
                  <a:lnTo>
                    <a:pt x="3891" y="199"/>
                  </a:lnTo>
                  <a:lnTo>
                    <a:pt x="3912" y="209"/>
                  </a:lnTo>
                  <a:lnTo>
                    <a:pt x="3937" y="222"/>
                  </a:lnTo>
                  <a:lnTo>
                    <a:pt x="3965" y="236"/>
                  </a:lnTo>
                  <a:lnTo>
                    <a:pt x="3993" y="255"/>
                  </a:lnTo>
                  <a:lnTo>
                    <a:pt x="4019" y="279"/>
                  </a:lnTo>
                  <a:lnTo>
                    <a:pt x="4040" y="307"/>
                  </a:lnTo>
                  <a:lnTo>
                    <a:pt x="4054" y="337"/>
                  </a:lnTo>
                  <a:lnTo>
                    <a:pt x="4059" y="371"/>
                  </a:lnTo>
                  <a:lnTo>
                    <a:pt x="4053" y="377"/>
                  </a:lnTo>
                  <a:lnTo>
                    <a:pt x="4037" y="379"/>
                  </a:lnTo>
                  <a:lnTo>
                    <a:pt x="4013" y="377"/>
                  </a:lnTo>
                  <a:lnTo>
                    <a:pt x="3985" y="372"/>
                  </a:lnTo>
                  <a:lnTo>
                    <a:pt x="3953" y="366"/>
                  </a:lnTo>
                  <a:lnTo>
                    <a:pt x="3922" y="358"/>
                  </a:lnTo>
                  <a:lnTo>
                    <a:pt x="3894" y="351"/>
                  </a:lnTo>
                  <a:lnTo>
                    <a:pt x="3870" y="343"/>
                  </a:lnTo>
                  <a:lnTo>
                    <a:pt x="3855" y="339"/>
                  </a:lnTo>
                  <a:lnTo>
                    <a:pt x="3849" y="337"/>
                  </a:lnTo>
                  <a:lnTo>
                    <a:pt x="3846" y="335"/>
                  </a:lnTo>
                  <a:lnTo>
                    <a:pt x="3839" y="332"/>
                  </a:lnTo>
                  <a:lnTo>
                    <a:pt x="3827" y="326"/>
                  </a:lnTo>
                  <a:lnTo>
                    <a:pt x="3811" y="321"/>
                  </a:lnTo>
                  <a:lnTo>
                    <a:pt x="3790" y="315"/>
                  </a:lnTo>
                  <a:lnTo>
                    <a:pt x="3767" y="311"/>
                  </a:lnTo>
                  <a:lnTo>
                    <a:pt x="3740" y="307"/>
                  </a:lnTo>
                  <a:lnTo>
                    <a:pt x="3711" y="307"/>
                  </a:lnTo>
                  <a:lnTo>
                    <a:pt x="3679" y="311"/>
                  </a:lnTo>
                  <a:lnTo>
                    <a:pt x="3644" y="318"/>
                  </a:lnTo>
                  <a:lnTo>
                    <a:pt x="3608" y="326"/>
                  </a:lnTo>
                  <a:lnTo>
                    <a:pt x="3575" y="334"/>
                  </a:lnTo>
                  <a:lnTo>
                    <a:pt x="3542" y="339"/>
                  </a:lnTo>
                  <a:lnTo>
                    <a:pt x="3510" y="345"/>
                  </a:lnTo>
                  <a:lnTo>
                    <a:pt x="3479" y="350"/>
                  </a:lnTo>
                  <a:lnTo>
                    <a:pt x="3449" y="353"/>
                  </a:lnTo>
                  <a:lnTo>
                    <a:pt x="3418" y="358"/>
                  </a:lnTo>
                  <a:lnTo>
                    <a:pt x="3390" y="363"/>
                  </a:lnTo>
                  <a:lnTo>
                    <a:pt x="3362" y="368"/>
                  </a:lnTo>
                  <a:lnTo>
                    <a:pt x="3335" y="376"/>
                  </a:lnTo>
                  <a:lnTo>
                    <a:pt x="2005" y="605"/>
                  </a:lnTo>
                  <a:lnTo>
                    <a:pt x="1586" y="674"/>
                  </a:lnTo>
                  <a:lnTo>
                    <a:pt x="1579" y="675"/>
                  </a:lnTo>
                  <a:lnTo>
                    <a:pt x="1559" y="680"/>
                  </a:lnTo>
                  <a:lnTo>
                    <a:pt x="1531" y="683"/>
                  </a:lnTo>
                  <a:lnTo>
                    <a:pt x="1493" y="688"/>
                  </a:lnTo>
                  <a:lnTo>
                    <a:pt x="1450" y="695"/>
                  </a:lnTo>
                  <a:lnTo>
                    <a:pt x="1403" y="699"/>
                  </a:lnTo>
                  <a:lnTo>
                    <a:pt x="1355" y="704"/>
                  </a:lnTo>
                  <a:lnTo>
                    <a:pt x="1309" y="706"/>
                  </a:lnTo>
                  <a:lnTo>
                    <a:pt x="1266" y="707"/>
                  </a:lnTo>
                  <a:lnTo>
                    <a:pt x="1228" y="706"/>
                  </a:lnTo>
                  <a:lnTo>
                    <a:pt x="1189" y="704"/>
                  </a:lnTo>
                  <a:lnTo>
                    <a:pt x="1142" y="704"/>
                  </a:lnTo>
                  <a:lnTo>
                    <a:pt x="1089" y="706"/>
                  </a:lnTo>
                  <a:lnTo>
                    <a:pt x="1034" y="707"/>
                  </a:lnTo>
                  <a:lnTo>
                    <a:pt x="979" y="712"/>
                  </a:lnTo>
                  <a:lnTo>
                    <a:pt x="927" y="716"/>
                  </a:lnTo>
                  <a:lnTo>
                    <a:pt x="882" y="719"/>
                  </a:lnTo>
                  <a:lnTo>
                    <a:pt x="846" y="724"/>
                  </a:lnTo>
                  <a:lnTo>
                    <a:pt x="822" y="725"/>
                  </a:lnTo>
                  <a:lnTo>
                    <a:pt x="814" y="725"/>
                  </a:lnTo>
                  <a:lnTo>
                    <a:pt x="765" y="727"/>
                  </a:lnTo>
                  <a:lnTo>
                    <a:pt x="719" y="730"/>
                  </a:lnTo>
                  <a:lnTo>
                    <a:pt x="677" y="732"/>
                  </a:lnTo>
                  <a:lnTo>
                    <a:pt x="637" y="736"/>
                  </a:lnTo>
                  <a:lnTo>
                    <a:pt x="601" y="740"/>
                  </a:lnTo>
                  <a:lnTo>
                    <a:pt x="569" y="744"/>
                  </a:lnTo>
                  <a:lnTo>
                    <a:pt x="538" y="746"/>
                  </a:lnTo>
                  <a:lnTo>
                    <a:pt x="508" y="749"/>
                  </a:lnTo>
                  <a:lnTo>
                    <a:pt x="483" y="751"/>
                  </a:lnTo>
                  <a:lnTo>
                    <a:pt x="459" y="749"/>
                  </a:lnTo>
                  <a:lnTo>
                    <a:pt x="435" y="749"/>
                  </a:lnTo>
                  <a:lnTo>
                    <a:pt x="414" y="748"/>
                  </a:lnTo>
                  <a:lnTo>
                    <a:pt x="396" y="748"/>
                  </a:lnTo>
                  <a:lnTo>
                    <a:pt x="380" y="749"/>
                  </a:lnTo>
                  <a:lnTo>
                    <a:pt x="365" y="749"/>
                  </a:lnTo>
                  <a:lnTo>
                    <a:pt x="348" y="751"/>
                  </a:lnTo>
                  <a:lnTo>
                    <a:pt x="330" y="751"/>
                  </a:lnTo>
                  <a:lnTo>
                    <a:pt x="309" y="751"/>
                  </a:lnTo>
                  <a:lnTo>
                    <a:pt x="284" y="751"/>
                  </a:lnTo>
                  <a:lnTo>
                    <a:pt x="255" y="749"/>
                  </a:lnTo>
                  <a:lnTo>
                    <a:pt x="215" y="748"/>
                  </a:lnTo>
                  <a:lnTo>
                    <a:pt x="178" y="746"/>
                  </a:lnTo>
                  <a:lnTo>
                    <a:pt x="142" y="744"/>
                  </a:lnTo>
                  <a:lnTo>
                    <a:pt x="110" y="740"/>
                  </a:lnTo>
                  <a:lnTo>
                    <a:pt x="80" y="738"/>
                  </a:lnTo>
                  <a:lnTo>
                    <a:pt x="55" y="735"/>
                  </a:lnTo>
                  <a:lnTo>
                    <a:pt x="35" y="732"/>
                  </a:lnTo>
                  <a:lnTo>
                    <a:pt x="19" y="730"/>
                  </a:lnTo>
                  <a:lnTo>
                    <a:pt x="10" y="727"/>
                  </a:lnTo>
                  <a:lnTo>
                    <a:pt x="6" y="727"/>
                  </a:lnTo>
                  <a:lnTo>
                    <a:pt x="6" y="725"/>
                  </a:lnTo>
                  <a:lnTo>
                    <a:pt x="7" y="724"/>
                  </a:lnTo>
                  <a:lnTo>
                    <a:pt x="7" y="719"/>
                  </a:lnTo>
                  <a:lnTo>
                    <a:pt x="7" y="712"/>
                  </a:lnTo>
                  <a:lnTo>
                    <a:pt x="6" y="704"/>
                  </a:lnTo>
                  <a:lnTo>
                    <a:pt x="6" y="693"/>
                  </a:lnTo>
                  <a:lnTo>
                    <a:pt x="3" y="680"/>
                  </a:lnTo>
                  <a:lnTo>
                    <a:pt x="2" y="669"/>
                  </a:lnTo>
                  <a:lnTo>
                    <a:pt x="0" y="661"/>
                  </a:lnTo>
                  <a:lnTo>
                    <a:pt x="0" y="658"/>
                  </a:lnTo>
                  <a:lnTo>
                    <a:pt x="343" y="592"/>
                  </a:lnTo>
                  <a:lnTo>
                    <a:pt x="344" y="597"/>
                  </a:lnTo>
                  <a:lnTo>
                    <a:pt x="345" y="598"/>
                  </a:lnTo>
                  <a:lnTo>
                    <a:pt x="348" y="603"/>
                  </a:lnTo>
                  <a:lnTo>
                    <a:pt x="351" y="605"/>
                  </a:lnTo>
                  <a:lnTo>
                    <a:pt x="359" y="605"/>
                  </a:lnTo>
                  <a:lnTo>
                    <a:pt x="377" y="603"/>
                  </a:lnTo>
                  <a:lnTo>
                    <a:pt x="403" y="602"/>
                  </a:lnTo>
                  <a:lnTo>
                    <a:pt x="433" y="597"/>
                  </a:lnTo>
                  <a:lnTo>
                    <a:pt x="467" y="594"/>
                  </a:lnTo>
                  <a:lnTo>
                    <a:pt x="500" y="590"/>
                  </a:lnTo>
                  <a:lnTo>
                    <a:pt x="531" y="586"/>
                  </a:lnTo>
                  <a:lnTo>
                    <a:pt x="556" y="584"/>
                  </a:lnTo>
                  <a:lnTo>
                    <a:pt x="573" y="581"/>
                  </a:lnTo>
                  <a:lnTo>
                    <a:pt x="579" y="579"/>
                  </a:lnTo>
                  <a:lnTo>
                    <a:pt x="638" y="571"/>
                  </a:lnTo>
                  <a:lnTo>
                    <a:pt x="708" y="554"/>
                  </a:lnTo>
                  <a:lnTo>
                    <a:pt x="782" y="534"/>
                  </a:lnTo>
                  <a:lnTo>
                    <a:pt x="858" y="513"/>
                  </a:lnTo>
                  <a:lnTo>
                    <a:pt x="935" y="491"/>
                  </a:lnTo>
                  <a:lnTo>
                    <a:pt x="1004" y="469"/>
                  </a:lnTo>
                  <a:lnTo>
                    <a:pt x="1065" y="448"/>
                  </a:lnTo>
                  <a:lnTo>
                    <a:pt x="1114" y="433"/>
                  </a:lnTo>
                  <a:lnTo>
                    <a:pt x="1145" y="422"/>
                  </a:lnTo>
                  <a:lnTo>
                    <a:pt x="1157" y="417"/>
                  </a:lnTo>
                  <a:close/>
                </a:path>
              </a:pathLst>
            </a:custGeom>
            <a:solidFill>
              <a:srgbClr val="DADADA"/>
            </a:solidFill>
            <a:ln w="9525">
              <a:solidFill>
                <a:srgbClr val="777777"/>
              </a:solidFill>
              <a:round/>
              <a:headEnd/>
              <a:tailEnd/>
            </a:ln>
          </p:spPr>
          <p:txBody>
            <a:bodyPr/>
            <a:lstStyle/>
            <a:p>
              <a:endParaRPr lang="en-US"/>
            </a:p>
          </p:txBody>
        </p:sp>
        <p:sp>
          <p:nvSpPr>
            <p:cNvPr id="4839" name="Freeform 727"/>
            <p:cNvSpPr>
              <a:spLocks/>
            </p:cNvSpPr>
            <p:nvPr/>
          </p:nvSpPr>
          <p:spPr bwMode="auto">
            <a:xfrm>
              <a:off x="672" y="1728"/>
              <a:ext cx="4059" cy="372"/>
            </a:xfrm>
            <a:custGeom>
              <a:avLst/>
              <a:gdLst>
                <a:gd name="T0" fmla="*/ 1578 w 4059"/>
                <a:gd name="T1" fmla="*/ 318 h 746"/>
                <a:gd name="T2" fmla="*/ 3548 w 4059"/>
                <a:gd name="T3" fmla="*/ 4 h 746"/>
                <a:gd name="T4" fmla="*/ 3602 w 4059"/>
                <a:gd name="T5" fmla="*/ 0 h 746"/>
                <a:gd name="T6" fmla="*/ 3675 w 4059"/>
                <a:gd name="T7" fmla="*/ 5 h 746"/>
                <a:gd name="T8" fmla="*/ 3739 w 4059"/>
                <a:gd name="T9" fmla="*/ 29 h 746"/>
                <a:gd name="T10" fmla="*/ 3783 w 4059"/>
                <a:gd name="T11" fmla="*/ 58 h 746"/>
                <a:gd name="T12" fmla="*/ 3809 w 4059"/>
                <a:gd name="T13" fmla="*/ 80 h 746"/>
                <a:gd name="T14" fmla="*/ 3818 w 4059"/>
                <a:gd name="T15" fmla="*/ 89 h 746"/>
                <a:gd name="T16" fmla="*/ 3877 w 4059"/>
                <a:gd name="T17" fmla="*/ 194 h 746"/>
                <a:gd name="T18" fmla="*/ 3937 w 4059"/>
                <a:gd name="T19" fmla="*/ 222 h 746"/>
                <a:gd name="T20" fmla="*/ 4019 w 4059"/>
                <a:gd name="T21" fmla="*/ 279 h 746"/>
                <a:gd name="T22" fmla="*/ 4059 w 4059"/>
                <a:gd name="T23" fmla="*/ 371 h 746"/>
                <a:gd name="T24" fmla="*/ 4013 w 4059"/>
                <a:gd name="T25" fmla="*/ 374 h 746"/>
                <a:gd name="T26" fmla="*/ 3922 w 4059"/>
                <a:gd name="T27" fmla="*/ 351 h 746"/>
                <a:gd name="T28" fmla="*/ 3853 w 4059"/>
                <a:gd name="T29" fmla="*/ 332 h 746"/>
                <a:gd name="T30" fmla="*/ 3838 w 4059"/>
                <a:gd name="T31" fmla="*/ 324 h 746"/>
                <a:gd name="T32" fmla="*/ 3790 w 4059"/>
                <a:gd name="T33" fmla="*/ 307 h 746"/>
                <a:gd name="T34" fmla="*/ 3711 w 4059"/>
                <a:gd name="T35" fmla="*/ 297 h 746"/>
                <a:gd name="T36" fmla="*/ 3608 w 4059"/>
                <a:gd name="T37" fmla="*/ 316 h 746"/>
                <a:gd name="T38" fmla="*/ 3510 w 4059"/>
                <a:gd name="T39" fmla="*/ 332 h 746"/>
                <a:gd name="T40" fmla="*/ 3418 w 4059"/>
                <a:gd name="T41" fmla="*/ 345 h 746"/>
                <a:gd name="T42" fmla="*/ 3334 w 4059"/>
                <a:gd name="T43" fmla="*/ 363 h 746"/>
                <a:gd name="T44" fmla="*/ 1579 w 4059"/>
                <a:gd name="T45" fmla="*/ 664 h 746"/>
                <a:gd name="T46" fmla="*/ 1493 w 4059"/>
                <a:gd name="T47" fmla="*/ 677 h 746"/>
                <a:gd name="T48" fmla="*/ 1355 w 4059"/>
                <a:gd name="T49" fmla="*/ 693 h 746"/>
                <a:gd name="T50" fmla="*/ 1228 w 4059"/>
                <a:gd name="T51" fmla="*/ 695 h 746"/>
                <a:gd name="T52" fmla="*/ 1089 w 4059"/>
                <a:gd name="T53" fmla="*/ 695 h 746"/>
                <a:gd name="T54" fmla="*/ 928 w 4059"/>
                <a:gd name="T55" fmla="*/ 707 h 746"/>
                <a:gd name="T56" fmla="*/ 824 w 4059"/>
                <a:gd name="T57" fmla="*/ 719 h 746"/>
                <a:gd name="T58" fmla="*/ 721 w 4059"/>
                <a:gd name="T59" fmla="*/ 722 h 746"/>
                <a:gd name="T60" fmla="*/ 602 w 4059"/>
                <a:gd name="T61" fmla="*/ 733 h 746"/>
                <a:gd name="T62" fmla="*/ 509 w 4059"/>
                <a:gd name="T63" fmla="*/ 743 h 746"/>
                <a:gd name="T64" fmla="*/ 435 w 4059"/>
                <a:gd name="T65" fmla="*/ 744 h 746"/>
                <a:gd name="T66" fmla="*/ 380 w 4059"/>
                <a:gd name="T67" fmla="*/ 744 h 746"/>
                <a:gd name="T68" fmla="*/ 329 w 4059"/>
                <a:gd name="T69" fmla="*/ 744 h 746"/>
                <a:gd name="T70" fmla="*/ 254 w 4059"/>
                <a:gd name="T71" fmla="*/ 744 h 746"/>
                <a:gd name="T72" fmla="*/ 141 w 4059"/>
                <a:gd name="T73" fmla="*/ 740 h 746"/>
                <a:gd name="T74" fmla="*/ 54 w 4059"/>
                <a:gd name="T75" fmla="*/ 732 h 746"/>
                <a:gd name="T76" fmla="*/ 10 w 4059"/>
                <a:gd name="T77" fmla="*/ 725 h 746"/>
                <a:gd name="T78" fmla="*/ 7 w 4059"/>
                <a:gd name="T79" fmla="*/ 719 h 746"/>
                <a:gd name="T80" fmla="*/ 6 w 4059"/>
                <a:gd name="T81" fmla="*/ 693 h 746"/>
                <a:gd name="T82" fmla="*/ 0 w 4059"/>
                <a:gd name="T83" fmla="*/ 661 h 746"/>
                <a:gd name="T84" fmla="*/ 344 w 4059"/>
                <a:gd name="T85" fmla="*/ 597 h 746"/>
                <a:gd name="T86" fmla="*/ 351 w 4059"/>
                <a:gd name="T87" fmla="*/ 605 h 746"/>
                <a:gd name="T88" fmla="*/ 403 w 4059"/>
                <a:gd name="T89" fmla="*/ 602 h 746"/>
                <a:gd name="T90" fmla="*/ 500 w 4059"/>
                <a:gd name="T91" fmla="*/ 590 h 746"/>
                <a:gd name="T92" fmla="*/ 573 w 4059"/>
                <a:gd name="T93" fmla="*/ 581 h 746"/>
                <a:gd name="T94" fmla="*/ 708 w 4059"/>
                <a:gd name="T95" fmla="*/ 554 h 746"/>
                <a:gd name="T96" fmla="*/ 935 w 4059"/>
                <a:gd name="T97" fmla="*/ 491 h 746"/>
                <a:gd name="T98" fmla="*/ 1114 w 4059"/>
                <a:gd name="T99" fmla="*/ 433 h 74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059"/>
                <a:gd name="T151" fmla="*/ 0 h 746"/>
                <a:gd name="T152" fmla="*/ 4059 w 4059"/>
                <a:gd name="T153" fmla="*/ 746 h 74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059" h="746">
                  <a:moveTo>
                    <a:pt x="1157" y="417"/>
                  </a:moveTo>
                  <a:lnTo>
                    <a:pt x="1632" y="329"/>
                  </a:lnTo>
                  <a:lnTo>
                    <a:pt x="1578" y="318"/>
                  </a:lnTo>
                  <a:lnTo>
                    <a:pt x="3535" y="7"/>
                  </a:lnTo>
                  <a:lnTo>
                    <a:pt x="3539" y="5"/>
                  </a:lnTo>
                  <a:lnTo>
                    <a:pt x="3548" y="4"/>
                  </a:lnTo>
                  <a:lnTo>
                    <a:pt x="3563" y="4"/>
                  </a:lnTo>
                  <a:lnTo>
                    <a:pt x="3580" y="2"/>
                  </a:lnTo>
                  <a:lnTo>
                    <a:pt x="3602" y="0"/>
                  </a:lnTo>
                  <a:lnTo>
                    <a:pt x="3626" y="0"/>
                  </a:lnTo>
                  <a:lnTo>
                    <a:pt x="3650" y="2"/>
                  </a:lnTo>
                  <a:lnTo>
                    <a:pt x="3675" y="5"/>
                  </a:lnTo>
                  <a:lnTo>
                    <a:pt x="3698" y="10"/>
                  </a:lnTo>
                  <a:lnTo>
                    <a:pt x="3720" y="18"/>
                  </a:lnTo>
                  <a:lnTo>
                    <a:pt x="3739" y="29"/>
                  </a:lnTo>
                  <a:lnTo>
                    <a:pt x="3756" y="39"/>
                  </a:lnTo>
                  <a:lnTo>
                    <a:pt x="3770" y="48"/>
                  </a:lnTo>
                  <a:lnTo>
                    <a:pt x="3783" y="58"/>
                  </a:lnTo>
                  <a:lnTo>
                    <a:pt x="3793" y="66"/>
                  </a:lnTo>
                  <a:lnTo>
                    <a:pt x="3802" y="74"/>
                  </a:lnTo>
                  <a:lnTo>
                    <a:pt x="3809" y="80"/>
                  </a:lnTo>
                  <a:lnTo>
                    <a:pt x="3814" y="85"/>
                  </a:lnTo>
                  <a:lnTo>
                    <a:pt x="3817" y="87"/>
                  </a:lnTo>
                  <a:lnTo>
                    <a:pt x="3818" y="89"/>
                  </a:lnTo>
                  <a:lnTo>
                    <a:pt x="3833" y="119"/>
                  </a:lnTo>
                  <a:lnTo>
                    <a:pt x="3871" y="193"/>
                  </a:lnTo>
                  <a:lnTo>
                    <a:pt x="3877" y="194"/>
                  </a:lnTo>
                  <a:lnTo>
                    <a:pt x="3891" y="199"/>
                  </a:lnTo>
                  <a:lnTo>
                    <a:pt x="3912" y="209"/>
                  </a:lnTo>
                  <a:lnTo>
                    <a:pt x="3937" y="222"/>
                  </a:lnTo>
                  <a:lnTo>
                    <a:pt x="3965" y="236"/>
                  </a:lnTo>
                  <a:lnTo>
                    <a:pt x="3993" y="257"/>
                  </a:lnTo>
                  <a:lnTo>
                    <a:pt x="4019" y="279"/>
                  </a:lnTo>
                  <a:lnTo>
                    <a:pt x="4040" y="307"/>
                  </a:lnTo>
                  <a:lnTo>
                    <a:pt x="4054" y="337"/>
                  </a:lnTo>
                  <a:lnTo>
                    <a:pt x="4059" y="371"/>
                  </a:lnTo>
                  <a:lnTo>
                    <a:pt x="4053" y="377"/>
                  </a:lnTo>
                  <a:lnTo>
                    <a:pt x="4037" y="377"/>
                  </a:lnTo>
                  <a:lnTo>
                    <a:pt x="4013" y="374"/>
                  </a:lnTo>
                  <a:lnTo>
                    <a:pt x="3985" y="369"/>
                  </a:lnTo>
                  <a:lnTo>
                    <a:pt x="3953" y="361"/>
                  </a:lnTo>
                  <a:lnTo>
                    <a:pt x="3922" y="351"/>
                  </a:lnTo>
                  <a:lnTo>
                    <a:pt x="3893" y="345"/>
                  </a:lnTo>
                  <a:lnTo>
                    <a:pt x="3869" y="337"/>
                  </a:lnTo>
                  <a:lnTo>
                    <a:pt x="3853" y="332"/>
                  </a:lnTo>
                  <a:lnTo>
                    <a:pt x="3848" y="331"/>
                  </a:lnTo>
                  <a:lnTo>
                    <a:pt x="3845" y="327"/>
                  </a:lnTo>
                  <a:lnTo>
                    <a:pt x="3838" y="324"/>
                  </a:lnTo>
                  <a:lnTo>
                    <a:pt x="3826" y="319"/>
                  </a:lnTo>
                  <a:lnTo>
                    <a:pt x="3810" y="313"/>
                  </a:lnTo>
                  <a:lnTo>
                    <a:pt x="3790" y="307"/>
                  </a:lnTo>
                  <a:lnTo>
                    <a:pt x="3766" y="300"/>
                  </a:lnTo>
                  <a:lnTo>
                    <a:pt x="3740" y="297"/>
                  </a:lnTo>
                  <a:lnTo>
                    <a:pt x="3711" y="297"/>
                  </a:lnTo>
                  <a:lnTo>
                    <a:pt x="3678" y="300"/>
                  </a:lnTo>
                  <a:lnTo>
                    <a:pt x="3644" y="307"/>
                  </a:lnTo>
                  <a:lnTo>
                    <a:pt x="3608" y="316"/>
                  </a:lnTo>
                  <a:lnTo>
                    <a:pt x="3575" y="323"/>
                  </a:lnTo>
                  <a:lnTo>
                    <a:pt x="3542" y="329"/>
                  </a:lnTo>
                  <a:lnTo>
                    <a:pt x="3510" y="332"/>
                  </a:lnTo>
                  <a:lnTo>
                    <a:pt x="3479" y="339"/>
                  </a:lnTo>
                  <a:lnTo>
                    <a:pt x="3448" y="342"/>
                  </a:lnTo>
                  <a:lnTo>
                    <a:pt x="3418" y="345"/>
                  </a:lnTo>
                  <a:lnTo>
                    <a:pt x="3390" y="350"/>
                  </a:lnTo>
                  <a:lnTo>
                    <a:pt x="3362" y="356"/>
                  </a:lnTo>
                  <a:lnTo>
                    <a:pt x="3334" y="363"/>
                  </a:lnTo>
                  <a:lnTo>
                    <a:pt x="2005" y="594"/>
                  </a:lnTo>
                  <a:lnTo>
                    <a:pt x="1586" y="663"/>
                  </a:lnTo>
                  <a:lnTo>
                    <a:pt x="1579" y="664"/>
                  </a:lnTo>
                  <a:lnTo>
                    <a:pt x="1559" y="667"/>
                  </a:lnTo>
                  <a:lnTo>
                    <a:pt x="1530" y="672"/>
                  </a:lnTo>
                  <a:lnTo>
                    <a:pt x="1493" y="677"/>
                  </a:lnTo>
                  <a:lnTo>
                    <a:pt x="1450" y="683"/>
                  </a:lnTo>
                  <a:lnTo>
                    <a:pt x="1402" y="688"/>
                  </a:lnTo>
                  <a:lnTo>
                    <a:pt x="1355" y="693"/>
                  </a:lnTo>
                  <a:lnTo>
                    <a:pt x="1309" y="696"/>
                  </a:lnTo>
                  <a:lnTo>
                    <a:pt x="1266" y="698"/>
                  </a:lnTo>
                  <a:lnTo>
                    <a:pt x="1228" y="695"/>
                  </a:lnTo>
                  <a:lnTo>
                    <a:pt x="1189" y="693"/>
                  </a:lnTo>
                  <a:lnTo>
                    <a:pt x="1142" y="693"/>
                  </a:lnTo>
                  <a:lnTo>
                    <a:pt x="1089" y="695"/>
                  </a:lnTo>
                  <a:lnTo>
                    <a:pt x="1034" y="699"/>
                  </a:lnTo>
                  <a:lnTo>
                    <a:pt x="979" y="703"/>
                  </a:lnTo>
                  <a:lnTo>
                    <a:pt x="928" y="707"/>
                  </a:lnTo>
                  <a:lnTo>
                    <a:pt x="882" y="712"/>
                  </a:lnTo>
                  <a:lnTo>
                    <a:pt x="847" y="716"/>
                  </a:lnTo>
                  <a:lnTo>
                    <a:pt x="824" y="719"/>
                  </a:lnTo>
                  <a:lnTo>
                    <a:pt x="815" y="719"/>
                  </a:lnTo>
                  <a:lnTo>
                    <a:pt x="766" y="719"/>
                  </a:lnTo>
                  <a:lnTo>
                    <a:pt x="721" y="722"/>
                  </a:lnTo>
                  <a:lnTo>
                    <a:pt x="677" y="725"/>
                  </a:lnTo>
                  <a:lnTo>
                    <a:pt x="639" y="730"/>
                  </a:lnTo>
                  <a:lnTo>
                    <a:pt x="602" y="733"/>
                  </a:lnTo>
                  <a:lnTo>
                    <a:pt x="569" y="738"/>
                  </a:lnTo>
                  <a:lnTo>
                    <a:pt x="538" y="741"/>
                  </a:lnTo>
                  <a:lnTo>
                    <a:pt x="509" y="743"/>
                  </a:lnTo>
                  <a:lnTo>
                    <a:pt x="483" y="744"/>
                  </a:lnTo>
                  <a:lnTo>
                    <a:pt x="459" y="744"/>
                  </a:lnTo>
                  <a:lnTo>
                    <a:pt x="435" y="744"/>
                  </a:lnTo>
                  <a:lnTo>
                    <a:pt x="414" y="743"/>
                  </a:lnTo>
                  <a:lnTo>
                    <a:pt x="396" y="743"/>
                  </a:lnTo>
                  <a:lnTo>
                    <a:pt x="380" y="744"/>
                  </a:lnTo>
                  <a:lnTo>
                    <a:pt x="364" y="744"/>
                  </a:lnTo>
                  <a:lnTo>
                    <a:pt x="348" y="744"/>
                  </a:lnTo>
                  <a:lnTo>
                    <a:pt x="329" y="744"/>
                  </a:lnTo>
                  <a:lnTo>
                    <a:pt x="308" y="746"/>
                  </a:lnTo>
                  <a:lnTo>
                    <a:pt x="283" y="746"/>
                  </a:lnTo>
                  <a:lnTo>
                    <a:pt x="254" y="744"/>
                  </a:lnTo>
                  <a:lnTo>
                    <a:pt x="215" y="744"/>
                  </a:lnTo>
                  <a:lnTo>
                    <a:pt x="177" y="743"/>
                  </a:lnTo>
                  <a:lnTo>
                    <a:pt x="141" y="740"/>
                  </a:lnTo>
                  <a:lnTo>
                    <a:pt x="108" y="738"/>
                  </a:lnTo>
                  <a:lnTo>
                    <a:pt x="79" y="735"/>
                  </a:lnTo>
                  <a:lnTo>
                    <a:pt x="54" y="732"/>
                  </a:lnTo>
                  <a:lnTo>
                    <a:pt x="34" y="730"/>
                  </a:lnTo>
                  <a:lnTo>
                    <a:pt x="19" y="728"/>
                  </a:lnTo>
                  <a:lnTo>
                    <a:pt x="10" y="725"/>
                  </a:lnTo>
                  <a:lnTo>
                    <a:pt x="6" y="725"/>
                  </a:lnTo>
                  <a:lnTo>
                    <a:pt x="7" y="722"/>
                  </a:lnTo>
                  <a:lnTo>
                    <a:pt x="7" y="719"/>
                  </a:lnTo>
                  <a:lnTo>
                    <a:pt x="7" y="712"/>
                  </a:lnTo>
                  <a:lnTo>
                    <a:pt x="6" y="704"/>
                  </a:lnTo>
                  <a:lnTo>
                    <a:pt x="6" y="693"/>
                  </a:lnTo>
                  <a:lnTo>
                    <a:pt x="3" y="680"/>
                  </a:lnTo>
                  <a:lnTo>
                    <a:pt x="2" y="669"/>
                  </a:lnTo>
                  <a:lnTo>
                    <a:pt x="0" y="661"/>
                  </a:lnTo>
                  <a:lnTo>
                    <a:pt x="0" y="658"/>
                  </a:lnTo>
                  <a:lnTo>
                    <a:pt x="343" y="592"/>
                  </a:lnTo>
                  <a:lnTo>
                    <a:pt x="344" y="597"/>
                  </a:lnTo>
                  <a:lnTo>
                    <a:pt x="345" y="598"/>
                  </a:lnTo>
                  <a:lnTo>
                    <a:pt x="348" y="603"/>
                  </a:lnTo>
                  <a:lnTo>
                    <a:pt x="351" y="605"/>
                  </a:lnTo>
                  <a:lnTo>
                    <a:pt x="359" y="605"/>
                  </a:lnTo>
                  <a:lnTo>
                    <a:pt x="377" y="603"/>
                  </a:lnTo>
                  <a:lnTo>
                    <a:pt x="403" y="602"/>
                  </a:lnTo>
                  <a:lnTo>
                    <a:pt x="433" y="597"/>
                  </a:lnTo>
                  <a:lnTo>
                    <a:pt x="467" y="594"/>
                  </a:lnTo>
                  <a:lnTo>
                    <a:pt x="500" y="590"/>
                  </a:lnTo>
                  <a:lnTo>
                    <a:pt x="531" y="586"/>
                  </a:lnTo>
                  <a:lnTo>
                    <a:pt x="556" y="584"/>
                  </a:lnTo>
                  <a:lnTo>
                    <a:pt x="573" y="581"/>
                  </a:lnTo>
                  <a:lnTo>
                    <a:pt x="579" y="579"/>
                  </a:lnTo>
                  <a:lnTo>
                    <a:pt x="638" y="571"/>
                  </a:lnTo>
                  <a:lnTo>
                    <a:pt x="708" y="554"/>
                  </a:lnTo>
                  <a:lnTo>
                    <a:pt x="782" y="534"/>
                  </a:lnTo>
                  <a:lnTo>
                    <a:pt x="858" y="513"/>
                  </a:lnTo>
                  <a:lnTo>
                    <a:pt x="935" y="491"/>
                  </a:lnTo>
                  <a:lnTo>
                    <a:pt x="1004" y="469"/>
                  </a:lnTo>
                  <a:lnTo>
                    <a:pt x="1065" y="448"/>
                  </a:lnTo>
                  <a:lnTo>
                    <a:pt x="1114" y="433"/>
                  </a:lnTo>
                  <a:lnTo>
                    <a:pt x="1145" y="422"/>
                  </a:lnTo>
                  <a:lnTo>
                    <a:pt x="1157" y="417"/>
                  </a:lnTo>
                  <a:close/>
                </a:path>
              </a:pathLst>
            </a:custGeom>
            <a:solidFill>
              <a:srgbClr val="DDDDDD"/>
            </a:solidFill>
            <a:ln w="9525">
              <a:solidFill>
                <a:srgbClr val="777777"/>
              </a:solidFill>
              <a:round/>
              <a:headEnd/>
              <a:tailEnd/>
            </a:ln>
          </p:spPr>
          <p:txBody>
            <a:bodyPr/>
            <a:lstStyle/>
            <a:p>
              <a:endParaRPr lang="en-US"/>
            </a:p>
          </p:txBody>
        </p:sp>
        <p:sp>
          <p:nvSpPr>
            <p:cNvPr id="4840" name="Freeform 728"/>
            <p:cNvSpPr>
              <a:spLocks/>
            </p:cNvSpPr>
            <p:nvPr/>
          </p:nvSpPr>
          <p:spPr bwMode="auto">
            <a:xfrm>
              <a:off x="672" y="1728"/>
              <a:ext cx="4059" cy="370"/>
            </a:xfrm>
            <a:custGeom>
              <a:avLst/>
              <a:gdLst>
                <a:gd name="T0" fmla="*/ 1578 w 4059"/>
                <a:gd name="T1" fmla="*/ 318 h 741"/>
                <a:gd name="T2" fmla="*/ 3548 w 4059"/>
                <a:gd name="T3" fmla="*/ 4 h 741"/>
                <a:gd name="T4" fmla="*/ 3602 w 4059"/>
                <a:gd name="T5" fmla="*/ 0 h 741"/>
                <a:gd name="T6" fmla="*/ 3675 w 4059"/>
                <a:gd name="T7" fmla="*/ 5 h 741"/>
                <a:gd name="T8" fmla="*/ 3739 w 4059"/>
                <a:gd name="T9" fmla="*/ 29 h 741"/>
                <a:gd name="T10" fmla="*/ 3783 w 4059"/>
                <a:gd name="T11" fmla="*/ 58 h 741"/>
                <a:gd name="T12" fmla="*/ 3809 w 4059"/>
                <a:gd name="T13" fmla="*/ 80 h 741"/>
                <a:gd name="T14" fmla="*/ 3818 w 4059"/>
                <a:gd name="T15" fmla="*/ 89 h 741"/>
                <a:gd name="T16" fmla="*/ 3877 w 4059"/>
                <a:gd name="T17" fmla="*/ 194 h 741"/>
                <a:gd name="T18" fmla="*/ 3937 w 4059"/>
                <a:gd name="T19" fmla="*/ 222 h 741"/>
                <a:gd name="T20" fmla="*/ 4019 w 4059"/>
                <a:gd name="T21" fmla="*/ 281 h 741"/>
                <a:gd name="T22" fmla="*/ 4059 w 4059"/>
                <a:gd name="T23" fmla="*/ 371 h 741"/>
                <a:gd name="T24" fmla="*/ 4013 w 4059"/>
                <a:gd name="T25" fmla="*/ 371 h 741"/>
                <a:gd name="T26" fmla="*/ 3921 w 4059"/>
                <a:gd name="T27" fmla="*/ 347 h 741"/>
                <a:gd name="T28" fmla="*/ 3853 w 4059"/>
                <a:gd name="T29" fmla="*/ 324 h 741"/>
                <a:gd name="T30" fmla="*/ 3837 w 4059"/>
                <a:gd name="T31" fmla="*/ 316 h 741"/>
                <a:gd name="T32" fmla="*/ 3789 w 4059"/>
                <a:gd name="T33" fmla="*/ 297 h 741"/>
                <a:gd name="T34" fmla="*/ 3710 w 4059"/>
                <a:gd name="T35" fmla="*/ 286 h 741"/>
                <a:gd name="T36" fmla="*/ 3608 w 4059"/>
                <a:gd name="T37" fmla="*/ 305 h 741"/>
                <a:gd name="T38" fmla="*/ 3509 w 4059"/>
                <a:gd name="T39" fmla="*/ 321 h 741"/>
                <a:gd name="T40" fmla="*/ 3418 w 4059"/>
                <a:gd name="T41" fmla="*/ 332 h 741"/>
                <a:gd name="T42" fmla="*/ 3334 w 4059"/>
                <a:gd name="T43" fmla="*/ 351 h 741"/>
                <a:gd name="T44" fmla="*/ 1579 w 4059"/>
                <a:gd name="T45" fmla="*/ 653 h 741"/>
                <a:gd name="T46" fmla="*/ 1492 w 4059"/>
                <a:gd name="T47" fmla="*/ 667 h 741"/>
                <a:gd name="T48" fmla="*/ 1354 w 4059"/>
                <a:gd name="T49" fmla="*/ 682 h 741"/>
                <a:gd name="T50" fmla="*/ 1227 w 4059"/>
                <a:gd name="T51" fmla="*/ 685 h 741"/>
                <a:gd name="T52" fmla="*/ 1089 w 4059"/>
                <a:gd name="T53" fmla="*/ 687 h 741"/>
                <a:gd name="T54" fmla="*/ 929 w 4059"/>
                <a:gd name="T55" fmla="*/ 699 h 741"/>
                <a:gd name="T56" fmla="*/ 825 w 4059"/>
                <a:gd name="T57" fmla="*/ 711 h 741"/>
                <a:gd name="T58" fmla="*/ 722 w 4059"/>
                <a:gd name="T59" fmla="*/ 716 h 741"/>
                <a:gd name="T60" fmla="*/ 603 w 4059"/>
                <a:gd name="T61" fmla="*/ 727 h 741"/>
                <a:gd name="T62" fmla="*/ 509 w 4059"/>
                <a:gd name="T63" fmla="*/ 738 h 741"/>
                <a:gd name="T64" fmla="*/ 435 w 4059"/>
                <a:gd name="T65" fmla="*/ 738 h 741"/>
                <a:gd name="T66" fmla="*/ 380 w 4059"/>
                <a:gd name="T67" fmla="*/ 738 h 741"/>
                <a:gd name="T68" fmla="*/ 328 w 4059"/>
                <a:gd name="T69" fmla="*/ 741 h 741"/>
                <a:gd name="T70" fmla="*/ 253 w 4059"/>
                <a:gd name="T71" fmla="*/ 741 h 741"/>
                <a:gd name="T72" fmla="*/ 139 w 4059"/>
                <a:gd name="T73" fmla="*/ 738 h 741"/>
                <a:gd name="T74" fmla="*/ 54 w 4059"/>
                <a:gd name="T75" fmla="*/ 732 h 741"/>
                <a:gd name="T76" fmla="*/ 10 w 4059"/>
                <a:gd name="T77" fmla="*/ 725 h 741"/>
                <a:gd name="T78" fmla="*/ 7 w 4059"/>
                <a:gd name="T79" fmla="*/ 717 h 741"/>
                <a:gd name="T80" fmla="*/ 6 w 4059"/>
                <a:gd name="T81" fmla="*/ 693 h 741"/>
                <a:gd name="T82" fmla="*/ 0 w 4059"/>
                <a:gd name="T83" fmla="*/ 661 h 741"/>
                <a:gd name="T84" fmla="*/ 344 w 4059"/>
                <a:gd name="T85" fmla="*/ 597 h 741"/>
                <a:gd name="T86" fmla="*/ 351 w 4059"/>
                <a:gd name="T87" fmla="*/ 605 h 741"/>
                <a:gd name="T88" fmla="*/ 403 w 4059"/>
                <a:gd name="T89" fmla="*/ 602 h 741"/>
                <a:gd name="T90" fmla="*/ 500 w 4059"/>
                <a:gd name="T91" fmla="*/ 590 h 741"/>
                <a:gd name="T92" fmla="*/ 573 w 4059"/>
                <a:gd name="T93" fmla="*/ 581 h 741"/>
                <a:gd name="T94" fmla="*/ 708 w 4059"/>
                <a:gd name="T95" fmla="*/ 554 h 741"/>
                <a:gd name="T96" fmla="*/ 935 w 4059"/>
                <a:gd name="T97" fmla="*/ 491 h 741"/>
                <a:gd name="T98" fmla="*/ 1114 w 4059"/>
                <a:gd name="T99" fmla="*/ 433 h 74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059"/>
                <a:gd name="T151" fmla="*/ 0 h 741"/>
                <a:gd name="T152" fmla="*/ 4059 w 4059"/>
                <a:gd name="T153" fmla="*/ 741 h 74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059" h="741">
                  <a:moveTo>
                    <a:pt x="1157" y="417"/>
                  </a:moveTo>
                  <a:lnTo>
                    <a:pt x="1632" y="329"/>
                  </a:lnTo>
                  <a:lnTo>
                    <a:pt x="1578" y="318"/>
                  </a:lnTo>
                  <a:lnTo>
                    <a:pt x="3535" y="7"/>
                  </a:lnTo>
                  <a:lnTo>
                    <a:pt x="3539" y="5"/>
                  </a:lnTo>
                  <a:lnTo>
                    <a:pt x="3548" y="4"/>
                  </a:lnTo>
                  <a:lnTo>
                    <a:pt x="3563" y="4"/>
                  </a:lnTo>
                  <a:lnTo>
                    <a:pt x="3580" y="2"/>
                  </a:lnTo>
                  <a:lnTo>
                    <a:pt x="3602" y="0"/>
                  </a:lnTo>
                  <a:lnTo>
                    <a:pt x="3626" y="0"/>
                  </a:lnTo>
                  <a:lnTo>
                    <a:pt x="3650" y="2"/>
                  </a:lnTo>
                  <a:lnTo>
                    <a:pt x="3675" y="5"/>
                  </a:lnTo>
                  <a:lnTo>
                    <a:pt x="3698" y="10"/>
                  </a:lnTo>
                  <a:lnTo>
                    <a:pt x="3720" y="18"/>
                  </a:lnTo>
                  <a:lnTo>
                    <a:pt x="3739" y="29"/>
                  </a:lnTo>
                  <a:lnTo>
                    <a:pt x="3756" y="39"/>
                  </a:lnTo>
                  <a:lnTo>
                    <a:pt x="3770" y="48"/>
                  </a:lnTo>
                  <a:lnTo>
                    <a:pt x="3783" y="58"/>
                  </a:lnTo>
                  <a:lnTo>
                    <a:pt x="3793" y="66"/>
                  </a:lnTo>
                  <a:lnTo>
                    <a:pt x="3802" y="74"/>
                  </a:lnTo>
                  <a:lnTo>
                    <a:pt x="3809" y="80"/>
                  </a:lnTo>
                  <a:lnTo>
                    <a:pt x="3814" y="85"/>
                  </a:lnTo>
                  <a:lnTo>
                    <a:pt x="3817" y="87"/>
                  </a:lnTo>
                  <a:lnTo>
                    <a:pt x="3818" y="89"/>
                  </a:lnTo>
                  <a:lnTo>
                    <a:pt x="3833" y="119"/>
                  </a:lnTo>
                  <a:lnTo>
                    <a:pt x="3871" y="193"/>
                  </a:lnTo>
                  <a:lnTo>
                    <a:pt x="3877" y="194"/>
                  </a:lnTo>
                  <a:lnTo>
                    <a:pt x="3891" y="199"/>
                  </a:lnTo>
                  <a:lnTo>
                    <a:pt x="3912" y="209"/>
                  </a:lnTo>
                  <a:lnTo>
                    <a:pt x="3937" y="222"/>
                  </a:lnTo>
                  <a:lnTo>
                    <a:pt x="3965" y="236"/>
                  </a:lnTo>
                  <a:lnTo>
                    <a:pt x="3993" y="257"/>
                  </a:lnTo>
                  <a:lnTo>
                    <a:pt x="4019" y="281"/>
                  </a:lnTo>
                  <a:lnTo>
                    <a:pt x="4040" y="307"/>
                  </a:lnTo>
                  <a:lnTo>
                    <a:pt x="4054" y="337"/>
                  </a:lnTo>
                  <a:lnTo>
                    <a:pt x="4059" y="371"/>
                  </a:lnTo>
                  <a:lnTo>
                    <a:pt x="4053" y="376"/>
                  </a:lnTo>
                  <a:lnTo>
                    <a:pt x="4037" y="376"/>
                  </a:lnTo>
                  <a:lnTo>
                    <a:pt x="4013" y="371"/>
                  </a:lnTo>
                  <a:lnTo>
                    <a:pt x="3984" y="364"/>
                  </a:lnTo>
                  <a:lnTo>
                    <a:pt x="3953" y="356"/>
                  </a:lnTo>
                  <a:lnTo>
                    <a:pt x="3921" y="347"/>
                  </a:lnTo>
                  <a:lnTo>
                    <a:pt x="3893" y="339"/>
                  </a:lnTo>
                  <a:lnTo>
                    <a:pt x="3869" y="331"/>
                  </a:lnTo>
                  <a:lnTo>
                    <a:pt x="3853" y="324"/>
                  </a:lnTo>
                  <a:lnTo>
                    <a:pt x="3846" y="323"/>
                  </a:lnTo>
                  <a:lnTo>
                    <a:pt x="3844" y="319"/>
                  </a:lnTo>
                  <a:lnTo>
                    <a:pt x="3837" y="316"/>
                  </a:lnTo>
                  <a:lnTo>
                    <a:pt x="3825" y="310"/>
                  </a:lnTo>
                  <a:lnTo>
                    <a:pt x="3809" y="303"/>
                  </a:lnTo>
                  <a:lnTo>
                    <a:pt x="3789" y="297"/>
                  </a:lnTo>
                  <a:lnTo>
                    <a:pt x="3766" y="291"/>
                  </a:lnTo>
                  <a:lnTo>
                    <a:pt x="3740" y="287"/>
                  </a:lnTo>
                  <a:lnTo>
                    <a:pt x="3710" y="286"/>
                  </a:lnTo>
                  <a:lnTo>
                    <a:pt x="3678" y="287"/>
                  </a:lnTo>
                  <a:lnTo>
                    <a:pt x="3644" y="295"/>
                  </a:lnTo>
                  <a:lnTo>
                    <a:pt x="3608" y="305"/>
                  </a:lnTo>
                  <a:lnTo>
                    <a:pt x="3574" y="311"/>
                  </a:lnTo>
                  <a:lnTo>
                    <a:pt x="3541" y="318"/>
                  </a:lnTo>
                  <a:lnTo>
                    <a:pt x="3509" y="321"/>
                  </a:lnTo>
                  <a:lnTo>
                    <a:pt x="3478" y="326"/>
                  </a:lnTo>
                  <a:lnTo>
                    <a:pt x="3448" y="329"/>
                  </a:lnTo>
                  <a:lnTo>
                    <a:pt x="3418" y="332"/>
                  </a:lnTo>
                  <a:lnTo>
                    <a:pt x="3389" y="339"/>
                  </a:lnTo>
                  <a:lnTo>
                    <a:pt x="3361" y="343"/>
                  </a:lnTo>
                  <a:lnTo>
                    <a:pt x="3334" y="351"/>
                  </a:lnTo>
                  <a:lnTo>
                    <a:pt x="2004" y="582"/>
                  </a:lnTo>
                  <a:lnTo>
                    <a:pt x="1586" y="651"/>
                  </a:lnTo>
                  <a:lnTo>
                    <a:pt x="1579" y="653"/>
                  </a:lnTo>
                  <a:lnTo>
                    <a:pt x="1559" y="655"/>
                  </a:lnTo>
                  <a:lnTo>
                    <a:pt x="1530" y="661"/>
                  </a:lnTo>
                  <a:lnTo>
                    <a:pt x="1492" y="667"/>
                  </a:lnTo>
                  <a:lnTo>
                    <a:pt x="1450" y="672"/>
                  </a:lnTo>
                  <a:lnTo>
                    <a:pt x="1402" y="679"/>
                  </a:lnTo>
                  <a:lnTo>
                    <a:pt x="1354" y="682"/>
                  </a:lnTo>
                  <a:lnTo>
                    <a:pt x="1308" y="687"/>
                  </a:lnTo>
                  <a:lnTo>
                    <a:pt x="1266" y="687"/>
                  </a:lnTo>
                  <a:lnTo>
                    <a:pt x="1227" y="685"/>
                  </a:lnTo>
                  <a:lnTo>
                    <a:pt x="1189" y="683"/>
                  </a:lnTo>
                  <a:lnTo>
                    <a:pt x="1141" y="683"/>
                  </a:lnTo>
                  <a:lnTo>
                    <a:pt x="1089" y="687"/>
                  </a:lnTo>
                  <a:lnTo>
                    <a:pt x="1034" y="690"/>
                  </a:lnTo>
                  <a:lnTo>
                    <a:pt x="979" y="693"/>
                  </a:lnTo>
                  <a:lnTo>
                    <a:pt x="929" y="699"/>
                  </a:lnTo>
                  <a:lnTo>
                    <a:pt x="883" y="703"/>
                  </a:lnTo>
                  <a:lnTo>
                    <a:pt x="848" y="706"/>
                  </a:lnTo>
                  <a:lnTo>
                    <a:pt x="825" y="711"/>
                  </a:lnTo>
                  <a:lnTo>
                    <a:pt x="817" y="711"/>
                  </a:lnTo>
                  <a:lnTo>
                    <a:pt x="768" y="712"/>
                  </a:lnTo>
                  <a:lnTo>
                    <a:pt x="722" y="716"/>
                  </a:lnTo>
                  <a:lnTo>
                    <a:pt x="679" y="719"/>
                  </a:lnTo>
                  <a:lnTo>
                    <a:pt x="640" y="724"/>
                  </a:lnTo>
                  <a:lnTo>
                    <a:pt x="603" y="727"/>
                  </a:lnTo>
                  <a:lnTo>
                    <a:pt x="569" y="732"/>
                  </a:lnTo>
                  <a:lnTo>
                    <a:pt x="539" y="735"/>
                  </a:lnTo>
                  <a:lnTo>
                    <a:pt x="509" y="738"/>
                  </a:lnTo>
                  <a:lnTo>
                    <a:pt x="483" y="738"/>
                  </a:lnTo>
                  <a:lnTo>
                    <a:pt x="459" y="738"/>
                  </a:lnTo>
                  <a:lnTo>
                    <a:pt x="435" y="738"/>
                  </a:lnTo>
                  <a:lnTo>
                    <a:pt x="414" y="738"/>
                  </a:lnTo>
                  <a:lnTo>
                    <a:pt x="396" y="738"/>
                  </a:lnTo>
                  <a:lnTo>
                    <a:pt x="380" y="738"/>
                  </a:lnTo>
                  <a:lnTo>
                    <a:pt x="364" y="738"/>
                  </a:lnTo>
                  <a:lnTo>
                    <a:pt x="347" y="740"/>
                  </a:lnTo>
                  <a:lnTo>
                    <a:pt x="328" y="741"/>
                  </a:lnTo>
                  <a:lnTo>
                    <a:pt x="307" y="741"/>
                  </a:lnTo>
                  <a:lnTo>
                    <a:pt x="283" y="741"/>
                  </a:lnTo>
                  <a:lnTo>
                    <a:pt x="253" y="741"/>
                  </a:lnTo>
                  <a:lnTo>
                    <a:pt x="213" y="740"/>
                  </a:lnTo>
                  <a:lnTo>
                    <a:pt x="175" y="738"/>
                  </a:lnTo>
                  <a:lnTo>
                    <a:pt x="139" y="738"/>
                  </a:lnTo>
                  <a:lnTo>
                    <a:pt x="107" y="735"/>
                  </a:lnTo>
                  <a:lnTo>
                    <a:pt x="78" y="732"/>
                  </a:lnTo>
                  <a:lnTo>
                    <a:pt x="54" y="732"/>
                  </a:lnTo>
                  <a:lnTo>
                    <a:pt x="34" y="728"/>
                  </a:lnTo>
                  <a:lnTo>
                    <a:pt x="19" y="727"/>
                  </a:lnTo>
                  <a:lnTo>
                    <a:pt x="10" y="725"/>
                  </a:lnTo>
                  <a:lnTo>
                    <a:pt x="6" y="725"/>
                  </a:lnTo>
                  <a:lnTo>
                    <a:pt x="7" y="722"/>
                  </a:lnTo>
                  <a:lnTo>
                    <a:pt x="7" y="717"/>
                  </a:lnTo>
                  <a:lnTo>
                    <a:pt x="7" y="712"/>
                  </a:lnTo>
                  <a:lnTo>
                    <a:pt x="6" y="704"/>
                  </a:lnTo>
                  <a:lnTo>
                    <a:pt x="6" y="693"/>
                  </a:lnTo>
                  <a:lnTo>
                    <a:pt x="3" y="680"/>
                  </a:lnTo>
                  <a:lnTo>
                    <a:pt x="2" y="669"/>
                  </a:lnTo>
                  <a:lnTo>
                    <a:pt x="0" y="661"/>
                  </a:lnTo>
                  <a:lnTo>
                    <a:pt x="0" y="658"/>
                  </a:lnTo>
                  <a:lnTo>
                    <a:pt x="343" y="592"/>
                  </a:lnTo>
                  <a:lnTo>
                    <a:pt x="344" y="597"/>
                  </a:lnTo>
                  <a:lnTo>
                    <a:pt x="345" y="598"/>
                  </a:lnTo>
                  <a:lnTo>
                    <a:pt x="348" y="603"/>
                  </a:lnTo>
                  <a:lnTo>
                    <a:pt x="351" y="605"/>
                  </a:lnTo>
                  <a:lnTo>
                    <a:pt x="359" y="605"/>
                  </a:lnTo>
                  <a:lnTo>
                    <a:pt x="377" y="603"/>
                  </a:lnTo>
                  <a:lnTo>
                    <a:pt x="403" y="602"/>
                  </a:lnTo>
                  <a:lnTo>
                    <a:pt x="433" y="597"/>
                  </a:lnTo>
                  <a:lnTo>
                    <a:pt x="467" y="594"/>
                  </a:lnTo>
                  <a:lnTo>
                    <a:pt x="500" y="590"/>
                  </a:lnTo>
                  <a:lnTo>
                    <a:pt x="531" y="586"/>
                  </a:lnTo>
                  <a:lnTo>
                    <a:pt x="556" y="584"/>
                  </a:lnTo>
                  <a:lnTo>
                    <a:pt x="573" y="581"/>
                  </a:lnTo>
                  <a:lnTo>
                    <a:pt x="579" y="579"/>
                  </a:lnTo>
                  <a:lnTo>
                    <a:pt x="638" y="571"/>
                  </a:lnTo>
                  <a:lnTo>
                    <a:pt x="708" y="554"/>
                  </a:lnTo>
                  <a:lnTo>
                    <a:pt x="782" y="534"/>
                  </a:lnTo>
                  <a:lnTo>
                    <a:pt x="858" y="513"/>
                  </a:lnTo>
                  <a:lnTo>
                    <a:pt x="935" y="491"/>
                  </a:lnTo>
                  <a:lnTo>
                    <a:pt x="1004" y="469"/>
                  </a:lnTo>
                  <a:lnTo>
                    <a:pt x="1065" y="448"/>
                  </a:lnTo>
                  <a:lnTo>
                    <a:pt x="1114" y="433"/>
                  </a:lnTo>
                  <a:lnTo>
                    <a:pt x="1145" y="422"/>
                  </a:lnTo>
                  <a:lnTo>
                    <a:pt x="1157" y="417"/>
                  </a:lnTo>
                  <a:close/>
                </a:path>
              </a:pathLst>
            </a:custGeom>
            <a:solidFill>
              <a:srgbClr val="DFDFDF"/>
            </a:solidFill>
            <a:ln w="9525">
              <a:solidFill>
                <a:srgbClr val="777777"/>
              </a:solidFill>
              <a:round/>
              <a:headEnd/>
              <a:tailEnd/>
            </a:ln>
          </p:spPr>
          <p:txBody>
            <a:bodyPr/>
            <a:lstStyle/>
            <a:p>
              <a:endParaRPr lang="en-US"/>
            </a:p>
          </p:txBody>
        </p:sp>
        <p:sp>
          <p:nvSpPr>
            <p:cNvPr id="4841" name="Freeform 729"/>
            <p:cNvSpPr>
              <a:spLocks/>
            </p:cNvSpPr>
            <p:nvPr/>
          </p:nvSpPr>
          <p:spPr bwMode="auto">
            <a:xfrm>
              <a:off x="672" y="1728"/>
              <a:ext cx="4059" cy="368"/>
            </a:xfrm>
            <a:custGeom>
              <a:avLst/>
              <a:gdLst>
                <a:gd name="T0" fmla="*/ 1578 w 4059"/>
                <a:gd name="T1" fmla="*/ 318 h 736"/>
                <a:gd name="T2" fmla="*/ 3548 w 4059"/>
                <a:gd name="T3" fmla="*/ 4 h 736"/>
                <a:gd name="T4" fmla="*/ 3602 w 4059"/>
                <a:gd name="T5" fmla="*/ 0 h 736"/>
                <a:gd name="T6" fmla="*/ 3675 w 4059"/>
                <a:gd name="T7" fmla="*/ 5 h 736"/>
                <a:gd name="T8" fmla="*/ 3739 w 4059"/>
                <a:gd name="T9" fmla="*/ 29 h 736"/>
                <a:gd name="T10" fmla="*/ 3783 w 4059"/>
                <a:gd name="T11" fmla="*/ 58 h 736"/>
                <a:gd name="T12" fmla="*/ 3809 w 4059"/>
                <a:gd name="T13" fmla="*/ 80 h 736"/>
                <a:gd name="T14" fmla="*/ 3818 w 4059"/>
                <a:gd name="T15" fmla="*/ 89 h 736"/>
                <a:gd name="T16" fmla="*/ 3877 w 4059"/>
                <a:gd name="T17" fmla="*/ 194 h 736"/>
                <a:gd name="T18" fmla="*/ 3937 w 4059"/>
                <a:gd name="T19" fmla="*/ 222 h 736"/>
                <a:gd name="T20" fmla="*/ 4018 w 4059"/>
                <a:gd name="T21" fmla="*/ 281 h 736"/>
                <a:gd name="T22" fmla="*/ 4059 w 4059"/>
                <a:gd name="T23" fmla="*/ 371 h 736"/>
                <a:gd name="T24" fmla="*/ 4013 w 4059"/>
                <a:gd name="T25" fmla="*/ 369 h 736"/>
                <a:gd name="T26" fmla="*/ 3921 w 4059"/>
                <a:gd name="T27" fmla="*/ 342 h 736"/>
                <a:gd name="T28" fmla="*/ 3852 w 4059"/>
                <a:gd name="T29" fmla="*/ 318 h 736"/>
                <a:gd name="T30" fmla="*/ 3836 w 4059"/>
                <a:gd name="T31" fmla="*/ 308 h 736"/>
                <a:gd name="T32" fmla="*/ 3788 w 4059"/>
                <a:gd name="T33" fmla="*/ 287 h 736"/>
                <a:gd name="T34" fmla="*/ 3710 w 4059"/>
                <a:gd name="T35" fmla="*/ 275 h 736"/>
                <a:gd name="T36" fmla="*/ 3608 w 4059"/>
                <a:gd name="T37" fmla="*/ 294 h 736"/>
                <a:gd name="T38" fmla="*/ 3509 w 4059"/>
                <a:gd name="T39" fmla="*/ 310 h 736"/>
                <a:gd name="T40" fmla="*/ 3417 w 4059"/>
                <a:gd name="T41" fmla="*/ 321 h 736"/>
                <a:gd name="T42" fmla="*/ 3334 w 4059"/>
                <a:gd name="T43" fmla="*/ 339 h 736"/>
                <a:gd name="T44" fmla="*/ 1579 w 4059"/>
                <a:gd name="T45" fmla="*/ 642 h 736"/>
                <a:gd name="T46" fmla="*/ 1492 w 4059"/>
                <a:gd name="T47" fmla="*/ 655 h 736"/>
                <a:gd name="T48" fmla="*/ 1354 w 4059"/>
                <a:gd name="T49" fmla="*/ 672 h 736"/>
                <a:gd name="T50" fmla="*/ 1227 w 4059"/>
                <a:gd name="T51" fmla="*/ 674 h 736"/>
                <a:gd name="T52" fmla="*/ 1089 w 4059"/>
                <a:gd name="T53" fmla="*/ 675 h 736"/>
                <a:gd name="T54" fmla="*/ 930 w 4059"/>
                <a:gd name="T55" fmla="*/ 690 h 736"/>
                <a:gd name="T56" fmla="*/ 826 w 4059"/>
                <a:gd name="T57" fmla="*/ 703 h 736"/>
                <a:gd name="T58" fmla="*/ 724 w 4059"/>
                <a:gd name="T59" fmla="*/ 707 h 736"/>
                <a:gd name="T60" fmla="*/ 605 w 4059"/>
                <a:gd name="T61" fmla="*/ 720 h 736"/>
                <a:gd name="T62" fmla="*/ 509 w 4059"/>
                <a:gd name="T63" fmla="*/ 732 h 736"/>
                <a:gd name="T64" fmla="*/ 434 w 4059"/>
                <a:gd name="T65" fmla="*/ 732 h 736"/>
                <a:gd name="T66" fmla="*/ 379 w 4059"/>
                <a:gd name="T67" fmla="*/ 733 h 736"/>
                <a:gd name="T68" fmla="*/ 327 w 4059"/>
                <a:gd name="T69" fmla="*/ 736 h 736"/>
                <a:gd name="T70" fmla="*/ 251 w 4059"/>
                <a:gd name="T71" fmla="*/ 736 h 736"/>
                <a:gd name="T72" fmla="*/ 138 w 4059"/>
                <a:gd name="T73" fmla="*/ 733 h 736"/>
                <a:gd name="T74" fmla="*/ 54 w 4059"/>
                <a:gd name="T75" fmla="*/ 728 h 736"/>
                <a:gd name="T76" fmla="*/ 10 w 4059"/>
                <a:gd name="T77" fmla="*/ 725 h 736"/>
                <a:gd name="T78" fmla="*/ 7 w 4059"/>
                <a:gd name="T79" fmla="*/ 720 h 736"/>
                <a:gd name="T80" fmla="*/ 6 w 4059"/>
                <a:gd name="T81" fmla="*/ 704 h 736"/>
                <a:gd name="T82" fmla="*/ 2 w 4059"/>
                <a:gd name="T83" fmla="*/ 671 h 736"/>
                <a:gd name="T84" fmla="*/ 343 w 4059"/>
                <a:gd name="T85" fmla="*/ 592 h 736"/>
                <a:gd name="T86" fmla="*/ 348 w 4059"/>
                <a:gd name="T87" fmla="*/ 603 h 736"/>
                <a:gd name="T88" fmla="*/ 377 w 4059"/>
                <a:gd name="T89" fmla="*/ 603 h 736"/>
                <a:gd name="T90" fmla="*/ 467 w 4059"/>
                <a:gd name="T91" fmla="*/ 594 h 736"/>
                <a:gd name="T92" fmla="*/ 556 w 4059"/>
                <a:gd name="T93" fmla="*/ 584 h 736"/>
                <a:gd name="T94" fmla="*/ 638 w 4059"/>
                <a:gd name="T95" fmla="*/ 571 h 736"/>
                <a:gd name="T96" fmla="*/ 858 w 4059"/>
                <a:gd name="T97" fmla="*/ 513 h 736"/>
                <a:gd name="T98" fmla="*/ 1065 w 4059"/>
                <a:gd name="T99" fmla="*/ 448 h 736"/>
                <a:gd name="T100" fmla="*/ 1157 w 4059"/>
                <a:gd name="T101" fmla="*/ 417 h 7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59"/>
                <a:gd name="T154" fmla="*/ 0 h 736"/>
                <a:gd name="T155" fmla="*/ 4059 w 4059"/>
                <a:gd name="T156" fmla="*/ 736 h 7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59" h="736">
                  <a:moveTo>
                    <a:pt x="1157" y="417"/>
                  </a:moveTo>
                  <a:lnTo>
                    <a:pt x="1632" y="329"/>
                  </a:lnTo>
                  <a:lnTo>
                    <a:pt x="1578" y="318"/>
                  </a:lnTo>
                  <a:lnTo>
                    <a:pt x="3535" y="7"/>
                  </a:lnTo>
                  <a:lnTo>
                    <a:pt x="3539" y="5"/>
                  </a:lnTo>
                  <a:lnTo>
                    <a:pt x="3548" y="4"/>
                  </a:lnTo>
                  <a:lnTo>
                    <a:pt x="3563" y="4"/>
                  </a:lnTo>
                  <a:lnTo>
                    <a:pt x="3580" y="2"/>
                  </a:lnTo>
                  <a:lnTo>
                    <a:pt x="3602" y="0"/>
                  </a:lnTo>
                  <a:lnTo>
                    <a:pt x="3626" y="0"/>
                  </a:lnTo>
                  <a:lnTo>
                    <a:pt x="3650" y="2"/>
                  </a:lnTo>
                  <a:lnTo>
                    <a:pt x="3675" y="5"/>
                  </a:lnTo>
                  <a:lnTo>
                    <a:pt x="3698" y="10"/>
                  </a:lnTo>
                  <a:lnTo>
                    <a:pt x="3720" y="18"/>
                  </a:lnTo>
                  <a:lnTo>
                    <a:pt x="3739" y="29"/>
                  </a:lnTo>
                  <a:lnTo>
                    <a:pt x="3756" y="39"/>
                  </a:lnTo>
                  <a:lnTo>
                    <a:pt x="3770" y="48"/>
                  </a:lnTo>
                  <a:lnTo>
                    <a:pt x="3783" y="58"/>
                  </a:lnTo>
                  <a:lnTo>
                    <a:pt x="3793" y="66"/>
                  </a:lnTo>
                  <a:lnTo>
                    <a:pt x="3802" y="74"/>
                  </a:lnTo>
                  <a:lnTo>
                    <a:pt x="3809" y="80"/>
                  </a:lnTo>
                  <a:lnTo>
                    <a:pt x="3814" y="85"/>
                  </a:lnTo>
                  <a:lnTo>
                    <a:pt x="3817" y="87"/>
                  </a:lnTo>
                  <a:lnTo>
                    <a:pt x="3818" y="89"/>
                  </a:lnTo>
                  <a:lnTo>
                    <a:pt x="3833" y="119"/>
                  </a:lnTo>
                  <a:lnTo>
                    <a:pt x="3871" y="193"/>
                  </a:lnTo>
                  <a:lnTo>
                    <a:pt x="3877" y="194"/>
                  </a:lnTo>
                  <a:lnTo>
                    <a:pt x="3891" y="199"/>
                  </a:lnTo>
                  <a:lnTo>
                    <a:pt x="3912" y="209"/>
                  </a:lnTo>
                  <a:lnTo>
                    <a:pt x="3937" y="222"/>
                  </a:lnTo>
                  <a:lnTo>
                    <a:pt x="3965" y="236"/>
                  </a:lnTo>
                  <a:lnTo>
                    <a:pt x="3993" y="257"/>
                  </a:lnTo>
                  <a:lnTo>
                    <a:pt x="4018" y="281"/>
                  </a:lnTo>
                  <a:lnTo>
                    <a:pt x="4040" y="307"/>
                  </a:lnTo>
                  <a:lnTo>
                    <a:pt x="4054" y="337"/>
                  </a:lnTo>
                  <a:lnTo>
                    <a:pt x="4059" y="371"/>
                  </a:lnTo>
                  <a:lnTo>
                    <a:pt x="4053" y="374"/>
                  </a:lnTo>
                  <a:lnTo>
                    <a:pt x="4037" y="374"/>
                  </a:lnTo>
                  <a:lnTo>
                    <a:pt x="4013" y="369"/>
                  </a:lnTo>
                  <a:lnTo>
                    <a:pt x="3984" y="361"/>
                  </a:lnTo>
                  <a:lnTo>
                    <a:pt x="3952" y="351"/>
                  </a:lnTo>
                  <a:lnTo>
                    <a:pt x="3921" y="342"/>
                  </a:lnTo>
                  <a:lnTo>
                    <a:pt x="3892" y="332"/>
                  </a:lnTo>
                  <a:lnTo>
                    <a:pt x="3868" y="323"/>
                  </a:lnTo>
                  <a:lnTo>
                    <a:pt x="3852" y="318"/>
                  </a:lnTo>
                  <a:lnTo>
                    <a:pt x="3845" y="315"/>
                  </a:lnTo>
                  <a:lnTo>
                    <a:pt x="3843" y="313"/>
                  </a:lnTo>
                  <a:lnTo>
                    <a:pt x="3836" y="308"/>
                  </a:lnTo>
                  <a:lnTo>
                    <a:pt x="3825" y="302"/>
                  </a:lnTo>
                  <a:lnTo>
                    <a:pt x="3809" y="294"/>
                  </a:lnTo>
                  <a:lnTo>
                    <a:pt x="3788" y="287"/>
                  </a:lnTo>
                  <a:lnTo>
                    <a:pt x="3765" y="281"/>
                  </a:lnTo>
                  <a:lnTo>
                    <a:pt x="3740" y="276"/>
                  </a:lnTo>
                  <a:lnTo>
                    <a:pt x="3710" y="275"/>
                  </a:lnTo>
                  <a:lnTo>
                    <a:pt x="3678" y="278"/>
                  </a:lnTo>
                  <a:lnTo>
                    <a:pt x="3644" y="284"/>
                  </a:lnTo>
                  <a:lnTo>
                    <a:pt x="3608" y="294"/>
                  </a:lnTo>
                  <a:lnTo>
                    <a:pt x="3574" y="300"/>
                  </a:lnTo>
                  <a:lnTo>
                    <a:pt x="3541" y="307"/>
                  </a:lnTo>
                  <a:lnTo>
                    <a:pt x="3509" y="310"/>
                  </a:lnTo>
                  <a:lnTo>
                    <a:pt x="3478" y="313"/>
                  </a:lnTo>
                  <a:lnTo>
                    <a:pt x="3447" y="318"/>
                  </a:lnTo>
                  <a:lnTo>
                    <a:pt x="3417" y="321"/>
                  </a:lnTo>
                  <a:lnTo>
                    <a:pt x="3388" y="326"/>
                  </a:lnTo>
                  <a:lnTo>
                    <a:pt x="3361" y="332"/>
                  </a:lnTo>
                  <a:lnTo>
                    <a:pt x="3334" y="339"/>
                  </a:lnTo>
                  <a:lnTo>
                    <a:pt x="2004" y="571"/>
                  </a:lnTo>
                  <a:lnTo>
                    <a:pt x="1586" y="640"/>
                  </a:lnTo>
                  <a:lnTo>
                    <a:pt x="1579" y="642"/>
                  </a:lnTo>
                  <a:lnTo>
                    <a:pt x="1559" y="643"/>
                  </a:lnTo>
                  <a:lnTo>
                    <a:pt x="1530" y="648"/>
                  </a:lnTo>
                  <a:lnTo>
                    <a:pt x="1492" y="655"/>
                  </a:lnTo>
                  <a:lnTo>
                    <a:pt x="1449" y="661"/>
                  </a:lnTo>
                  <a:lnTo>
                    <a:pt x="1402" y="667"/>
                  </a:lnTo>
                  <a:lnTo>
                    <a:pt x="1354" y="672"/>
                  </a:lnTo>
                  <a:lnTo>
                    <a:pt x="1308" y="674"/>
                  </a:lnTo>
                  <a:lnTo>
                    <a:pt x="1265" y="675"/>
                  </a:lnTo>
                  <a:lnTo>
                    <a:pt x="1227" y="674"/>
                  </a:lnTo>
                  <a:lnTo>
                    <a:pt x="1188" y="672"/>
                  </a:lnTo>
                  <a:lnTo>
                    <a:pt x="1141" y="674"/>
                  </a:lnTo>
                  <a:lnTo>
                    <a:pt x="1089" y="675"/>
                  </a:lnTo>
                  <a:lnTo>
                    <a:pt x="1035" y="680"/>
                  </a:lnTo>
                  <a:lnTo>
                    <a:pt x="980" y="685"/>
                  </a:lnTo>
                  <a:lnTo>
                    <a:pt x="930" y="690"/>
                  </a:lnTo>
                  <a:lnTo>
                    <a:pt x="885" y="695"/>
                  </a:lnTo>
                  <a:lnTo>
                    <a:pt x="850" y="699"/>
                  </a:lnTo>
                  <a:lnTo>
                    <a:pt x="826" y="703"/>
                  </a:lnTo>
                  <a:lnTo>
                    <a:pt x="818" y="704"/>
                  </a:lnTo>
                  <a:lnTo>
                    <a:pt x="770" y="706"/>
                  </a:lnTo>
                  <a:lnTo>
                    <a:pt x="724" y="707"/>
                  </a:lnTo>
                  <a:lnTo>
                    <a:pt x="681" y="712"/>
                  </a:lnTo>
                  <a:lnTo>
                    <a:pt x="641" y="717"/>
                  </a:lnTo>
                  <a:lnTo>
                    <a:pt x="605" y="720"/>
                  </a:lnTo>
                  <a:lnTo>
                    <a:pt x="570" y="725"/>
                  </a:lnTo>
                  <a:lnTo>
                    <a:pt x="539" y="730"/>
                  </a:lnTo>
                  <a:lnTo>
                    <a:pt x="509" y="732"/>
                  </a:lnTo>
                  <a:lnTo>
                    <a:pt x="483" y="733"/>
                  </a:lnTo>
                  <a:lnTo>
                    <a:pt x="459" y="733"/>
                  </a:lnTo>
                  <a:lnTo>
                    <a:pt x="434" y="732"/>
                  </a:lnTo>
                  <a:lnTo>
                    <a:pt x="414" y="732"/>
                  </a:lnTo>
                  <a:lnTo>
                    <a:pt x="396" y="733"/>
                  </a:lnTo>
                  <a:lnTo>
                    <a:pt x="379" y="733"/>
                  </a:lnTo>
                  <a:lnTo>
                    <a:pt x="363" y="735"/>
                  </a:lnTo>
                  <a:lnTo>
                    <a:pt x="346" y="735"/>
                  </a:lnTo>
                  <a:lnTo>
                    <a:pt x="327" y="736"/>
                  </a:lnTo>
                  <a:lnTo>
                    <a:pt x="306" y="736"/>
                  </a:lnTo>
                  <a:lnTo>
                    <a:pt x="281" y="736"/>
                  </a:lnTo>
                  <a:lnTo>
                    <a:pt x="251" y="736"/>
                  </a:lnTo>
                  <a:lnTo>
                    <a:pt x="212" y="736"/>
                  </a:lnTo>
                  <a:lnTo>
                    <a:pt x="175" y="736"/>
                  </a:lnTo>
                  <a:lnTo>
                    <a:pt x="138" y="733"/>
                  </a:lnTo>
                  <a:lnTo>
                    <a:pt x="106" y="732"/>
                  </a:lnTo>
                  <a:lnTo>
                    <a:pt x="78" y="732"/>
                  </a:lnTo>
                  <a:lnTo>
                    <a:pt x="54" y="728"/>
                  </a:lnTo>
                  <a:lnTo>
                    <a:pt x="34" y="727"/>
                  </a:lnTo>
                  <a:lnTo>
                    <a:pt x="19" y="725"/>
                  </a:lnTo>
                  <a:lnTo>
                    <a:pt x="10" y="725"/>
                  </a:lnTo>
                  <a:lnTo>
                    <a:pt x="6" y="725"/>
                  </a:lnTo>
                  <a:lnTo>
                    <a:pt x="6" y="724"/>
                  </a:lnTo>
                  <a:lnTo>
                    <a:pt x="7" y="720"/>
                  </a:lnTo>
                  <a:lnTo>
                    <a:pt x="7" y="717"/>
                  </a:lnTo>
                  <a:lnTo>
                    <a:pt x="7" y="711"/>
                  </a:lnTo>
                  <a:lnTo>
                    <a:pt x="6" y="704"/>
                  </a:lnTo>
                  <a:lnTo>
                    <a:pt x="6" y="693"/>
                  </a:lnTo>
                  <a:lnTo>
                    <a:pt x="3" y="682"/>
                  </a:lnTo>
                  <a:lnTo>
                    <a:pt x="2" y="671"/>
                  </a:lnTo>
                  <a:lnTo>
                    <a:pt x="0" y="661"/>
                  </a:lnTo>
                  <a:lnTo>
                    <a:pt x="0" y="658"/>
                  </a:lnTo>
                  <a:lnTo>
                    <a:pt x="343" y="592"/>
                  </a:lnTo>
                  <a:lnTo>
                    <a:pt x="344" y="597"/>
                  </a:lnTo>
                  <a:lnTo>
                    <a:pt x="345" y="598"/>
                  </a:lnTo>
                  <a:lnTo>
                    <a:pt x="348" y="603"/>
                  </a:lnTo>
                  <a:lnTo>
                    <a:pt x="351" y="605"/>
                  </a:lnTo>
                  <a:lnTo>
                    <a:pt x="359" y="605"/>
                  </a:lnTo>
                  <a:lnTo>
                    <a:pt x="377" y="603"/>
                  </a:lnTo>
                  <a:lnTo>
                    <a:pt x="403" y="602"/>
                  </a:lnTo>
                  <a:lnTo>
                    <a:pt x="433" y="597"/>
                  </a:lnTo>
                  <a:lnTo>
                    <a:pt x="467" y="594"/>
                  </a:lnTo>
                  <a:lnTo>
                    <a:pt x="500" y="590"/>
                  </a:lnTo>
                  <a:lnTo>
                    <a:pt x="531" y="586"/>
                  </a:lnTo>
                  <a:lnTo>
                    <a:pt x="556" y="584"/>
                  </a:lnTo>
                  <a:lnTo>
                    <a:pt x="573" y="581"/>
                  </a:lnTo>
                  <a:lnTo>
                    <a:pt x="579" y="579"/>
                  </a:lnTo>
                  <a:lnTo>
                    <a:pt x="638" y="571"/>
                  </a:lnTo>
                  <a:lnTo>
                    <a:pt x="708" y="555"/>
                  </a:lnTo>
                  <a:lnTo>
                    <a:pt x="782" y="534"/>
                  </a:lnTo>
                  <a:lnTo>
                    <a:pt x="858" y="513"/>
                  </a:lnTo>
                  <a:lnTo>
                    <a:pt x="935" y="491"/>
                  </a:lnTo>
                  <a:lnTo>
                    <a:pt x="1004" y="469"/>
                  </a:lnTo>
                  <a:lnTo>
                    <a:pt x="1065" y="448"/>
                  </a:lnTo>
                  <a:lnTo>
                    <a:pt x="1114" y="433"/>
                  </a:lnTo>
                  <a:lnTo>
                    <a:pt x="1145" y="422"/>
                  </a:lnTo>
                  <a:lnTo>
                    <a:pt x="1157" y="417"/>
                  </a:lnTo>
                  <a:close/>
                </a:path>
              </a:pathLst>
            </a:custGeom>
            <a:solidFill>
              <a:srgbClr val="E2E2E2"/>
            </a:solidFill>
            <a:ln w="9525">
              <a:solidFill>
                <a:srgbClr val="777777"/>
              </a:solidFill>
              <a:round/>
              <a:headEnd/>
              <a:tailEnd/>
            </a:ln>
          </p:spPr>
          <p:txBody>
            <a:bodyPr/>
            <a:lstStyle/>
            <a:p>
              <a:endParaRPr lang="en-US"/>
            </a:p>
          </p:txBody>
        </p:sp>
        <p:sp>
          <p:nvSpPr>
            <p:cNvPr id="4842" name="Freeform 730"/>
            <p:cNvSpPr>
              <a:spLocks/>
            </p:cNvSpPr>
            <p:nvPr/>
          </p:nvSpPr>
          <p:spPr bwMode="auto">
            <a:xfrm>
              <a:off x="672" y="1728"/>
              <a:ext cx="4059" cy="365"/>
            </a:xfrm>
            <a:custGeom>
              <a:avLst/>
              <a:gdLst>
                <a:gd name="T0" fmla="*/ 1578 w 4059"/>
                <a:gd name="T1" fmla="*/ 318 h 732"/>
                <a:gd name="T2" fmla="*/ 3548 w 4059"/>
                <a:gd name="T3" fmla="*/ 4 h 732"/>
                <a:gd name="T4" fmla="*/ 3602 w 4059"/>
                <a:gd name="T5" fmla="*/ 0 h 732"/>
                <a:gd name="T6" fmla="*/ 3675 w 4059"/>
                <a:gd name="T7" fmla="*/ 5 h 732"/>
                <a:gd name="T8" fmla="*/ 3739 w 4059"/>
                <a:gd name="T9" fmla="*/ 29 h 732"/>
                <a:gd name="T10" fmla="*/ 3783 w 4059"/>
                <a:gd name="T11" fmla="*/ 58 h 732"/>
                <a:gd name="T12" fmla="*/ 3809 w 4059"/>
                <a:gd name="T13" fmla="*/ 80 h 732"/>
                <a:gd name="T14" fmla="*/ 3818 w 4059"/>
                <a:gd name="T15" fmla="*/ 89 h 732"/>
                <a:gd name="T16" fmla="*/ 3877 w 4059"/>
                <a:gd name="T17" fmla="*/ 194 h 732"/>
                <a:gd name="T18" fmla="*/ 3937 w 4059"/>
                <a:gd name="T19" fmla="*/ 222 h 732"/>
                <a:gd name="T20" fmla="*/ 4018 w 4059"/>
                <a:gd name="T21" fmla="*/ 281 h 732"/>
                <a:gd name="T22" fmla="*/ 4059 w 4059"/>
                <a:gd name="T23" fmla="*/ 371 h 732"/>
                <a:gd name="T24" fmla="*/ 4013 w 4059"/>
                <a:gd name="T25" fmla="*/ 366 h 732"/>
                <a:gd name="T26" fmla="*/ 3920 w 4059"/>
                <a:gd name="T27" fmla="*/ 335 h 732"/>
                <a:gd name="T28" fmla="*/ 3850 w 4059"/>
                <a:gd name="T29" fmla="*/ 310 h 732"/>
                <a:gd name="T30" fmla="*/ 3835 w 4059"/>
                <a:gd name="T31" fmla="*/ 300 h 732"/>
                <a:gd name="T32" fmla="*/ 3788 w 4059"/>
                <a:gd name="T33" fmla="*/ 278 h 732"/>
                <a:gd name="T34" fmla="*/ 3710 w 4059"/>
                <a:gd name="T35" fmla="*/ 265 h 732"/>
                <a:gd name="T36" fmla="*/ 3608 w 4059"/>
                <a:gd name="T37" fmla="*/ 283 h 732"/>
                <a:gd name="T38" fmla="*/ 3509 w 4059"/>
                <a:gd name="T39" fmla="*/ 299 h 732"/>
                <a:gd name="T40" fmla="*/ 3417 w 4059"/>
                <a:gd name="T41" fmla="*/ 308 h 732"/>
                <a:gd name="T42" fmla="*/ 3333 w 4059"/>
                <a:gd name="T43" fmla="*/ 326 h 732"/>
                <a:gd name="T44" fmla="*/ 1579 w 4059"/>
                <a:gd name="T45" fmla="*/ 629 h 732"/>
                <a:gd name="T46" fmla="*/ 1492 w 4059"/>
                <a:gd name="T47" fmla="*/ 643 h 732"/>
                <a:gd name="T48" fmla="*/ 1354 w 4059"/>
                <a:gd name="T49" fmla="*/ 661 h 732"/>
                <a:gd name="T50" fmla="*/ 1226 w 4059"/>
                <a:gd name="T51" fmla="*/ 664 h 732"/>
                <a:gd name="T52" fmla="*/ 1089 w 4059"/>
                <a:gd name="T53" fmla="*/ 666 h 732"/>
                <a:gd name="T54" fmla="*/ 931 w 4059"/>
                <a:gd name="T55" fmla="*/ 680 h 732"/>
                <a:gd name="T56" fmla="*/ 828 w 4059"/>
                <a:gd name="T57" fmla="*/ 695 h 732"/>
                <a:gd name="T58" fmla="*/ 726 w 4059"/>
                <a:gd name="T59" fmla="*/ 701 h 732"/>
                <a:gd name="T60" fmla="*/ 605 w 4059"/>
                <a:gd name="T61" fmla="*/ 716 h 732"/>
                <a:gd name="T62" fmla="*/ 509 w 4059"/>
                <a:gd name="T63" fmla="*/ 725 h 732"/>
                <a:gd name="T64" fmla="*/ 434 w 4059"/>
                <a:gd name="T65" fmla="*/ 727 h 732"/>
                <a:gd name="T66" fmla="*/ 379 w 4059"/>
                <a:gd name="T67" fmla="*/ 728 h 732"/>
                <a:gd name="T68" fmla="*/ 327 w 4059"/>
                <a:gd name="T69" fmla="*/ 732 h 732"/>
                <a:gd name="T70" fmla="*/ 251 w 4059"/>
                <a:gd name="T71" fmla="*/ 732 h 732"/>
                <a:gd name="T72" fmla="*/ 137 w 4059"/>
                <a:gd name="T73" fmla="*/ 732 h 732"/>
                <a:gd name="T74" fmla="*/ 53 w 4059"/>
                <a:gd name="T75" fmla="*/ 727 h 732"/>
                <a:gd name="T76" fmla="*/ 10 w 4059"/>
                <a:gd name="T77" fmla="*/ 724 h 732"/>
                <a:gd name="T78" fmla="*/ 7 w 4059"/>
                <a:gd name="T79" fmla="*/ 719 h 732"/>
                <a:gd name="T80" fmla="*/ 6 w 4059"/>
                <a:gd name="T81" fmla="*/ 704 h 732"/>
                <a:gd name="T82" fmla="*/ 2 w 4059"/>
                <a:gd name="T83" fmla="*/ 671 h 732"/>
                <a:gd name="T84" fmla="*/ 343 w 4059"/>
                <a:gd name="T85" fmla="*/ 592 h 732"/>
                <a:gd name="T86" fmla="*/ 348 w 4059"/>
                <a:gd name="T87" fmla="*/ 603 h 732"/>
                <a:gd name="T88" fmla="*/ 377 w 4059"/>
                <a:gd name="T89" fmla="*/ 603 h 732"/>
                <a:gd name="T90" fmla="*/ 467 w 4059"/>
                <a:gd name="T91" fmla="*/ 594 h 732"/>
                <a:gd name="T92" fmla="*/ 556 w 4059"/>
                <a:gd name="T93" fmla="*/ 584 h 732"/>
                <a:gd name="T94" fmla="*/ 638 w 4059"/>
                <a:gd name="T95" fmla="*/ 571 h 732"/>
                <a:gd name="T96" fmla="*/ 858 w 4059"/>
                <a:gd name="T97" fmla="*/ 513 h 732"/>
                <a:gd name="T98" fmla="*/ 1065 w 4059"/>
                <a:gd name="T99" fmla="*/ 448 h 732"/>
                <a:gd name="T100" fmla="*/ 1157 w 4059"/>
                <a:gd name="T101" fmla="*/ 417 h 7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59"/>
                <a:gd name="T154" fmla="*/ 0 h 732"/>
                <a:gd name="T155" fmla="*/ 4059 w 4059"/>
                <a:gd name="T156" fmla="*/ 732 h 73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59" h="732">
                  <a:moveTo>
                    <a:pt x="1157" y="417"/>
                  </a:moveTo>
                  <a:lnTo>
                    <a:pt x="1632" y="329"/>
                  </a:lnTo>
                  <a:lnTo>
                    <a:pt x="1578" y="318"/>
                  </a:lnTo>
                  <a:lnTo>
                    <a:pt x="3535" y="7"/>
                  </a:lnTo>
                  <a:lnTo>
                    <a:pt x="3539" y="5"/>
                  </a:lnTo>
                  <a:lnTo>
                    <a:pt x="3548" y="4"/>
                  </a:lnTo>
                  <a:lnTo>
                    <a:pt x="3563" y="4"/>
                  </a:lnTo>
                  <a:lnTo>
                    <a:pt x="3580" y="2"/>
                  </a:lnTo>
                  <a:lnTo>
                    <a:pt x="3602" y="0"/>
                  </a:lnTo>
                  <a:lnTo>
                    <a:pt x="3626" y="0"/>
                  </a:lnTo>
                  <a:lnTo>
                    <a:pt x="3650" y="2"/>
                  </a:lnTo>
                  <a:lnTo>
                    <a:pt x="3675" y="5"/>
                  </a:lnTo>
                  <a:lnTo>
                    <a:pt x="3698" y="10"/>
                  </a:lnTo>
                  <a:lnTo>
                    <a:pt x="3720" y="18"/>
                  </a:lnTo>
                  <a:lnTo>
                    <a:pt x="3739" y="29"/>
                  </a:lnTo>
                  <a:lnTo>
                    <a:pt x="3756" y="39"/>
                  </a:lnTo>
                  <a:lnTo>
                    <a:pt x="3770" y="48"/>
                  </a:lnTo>
                  <a:lnTo>
                    <a:pt x="3783" y="58"/>
                  </a:lnTo>
                  <a:lnTo>
                    <a:pt x="3793" y="66"/>
                  </a:lnTo>
                  <a:lnTo>
                    <a:pt x="3802" y="74"/>
                  </a:lnTo>
                  <a:lnTo>
                    <a:pt x="3809" y="80"/>
                  </a:lnTo>
                  <a:lnTo>
                    <a:pt x="3814" y="85"/>
                  </a:lnTo>
                  <a:lnTo>
                    <a:pt x="3817" y="87"/>
                  </a:lnTo>
                  <a:lnTo>
                    <a:pt x="3818" y="89"/>
                  </a:lnTo>
                  <a:lnTo>
                    <a:pt x="3833" y="119"/>
                  </a:lnTo>
                  <a:lnTo>
                    <a:pt x="3871" y="193"/>
                  </a:lnTo>
                  <a:lnTo>
                    <a:pt x="3877" y="194"/>
                  </a:lnTo>
                  <a:lnTo>
                    <a:pt x="3891" y="199"/>
                  </a:lnTo>
                  <a:lnTo>
                    <a:pt x="3912" y="209"/>
                  </a:lnTo>
                  <a:lnTo>
                    <a:pt x="3937" y="222"/>
                  </a:lnTo>
                  <a:lnTo>
                    <a:pt x="3965" y="236"/>
                  </a:lnTo>
                  <a:lnTo>
                    <a:pt x="3993" y="257"/>
                  </a:lnTo>
                  <a:lnTo>
                    <a:pt x="4018" y="281"/>
                  </a:lnTo>
                  <a:lnTo>
                    <a:pt x="4040" y="307"/>
                  </a:lnTo>
                  <a:lnTo>
                    <a:pt x="4054" y="337"/>
                  </a:lnTo>
                  <a:lnTo>
                    <a:pt x="4059" y="371"/>
                  </a:lnTo>
                  <a:lnTo>
                    <a:pt x="4053" y="374"/>
                  </a:lnTo>
                  <a:lnTo>
                    <a:pt x="4037" y="372"/>
                  </a:lnTo>
                  <a:lnTo>
                    <a:pt x="4013" y="366"/>
                  </a:lnTo>
                  <a:lnTo>
                    <a:pt x="3983" y="358"/>
                  </a:lnTo>
                  <a:lnTo>
                    <a:pt x="3952" y="347"/>
                  </a:lnTo>
                  <a:lnTo>
                    <a:pt x="3920" y="335"/>
                  </a:lnTo>
                  <a:lnTo>
                    <a:pt x="3891" y="326"/>
                  </a:lnTo>
                  <a:lnTo>
                    <a:pt x="3867" y="316"/>
                  </a:lnTo>
                  <a:lnTo>
                    <a:pt x="3850" y="310"/>
                  </a:lnTo>
                  <a:lnTo>
                    <a:pt x="3845" y="307"/>
                  </a:lnTo>
                  <a:lnTo>
                    <a:pt x="3842" y="307"/>
                  </a:lnTo>
                  <a:lnTo>
                    <a:pt x="3835" y="300"/>
                  </a:lnTo>
                  <a:lnTo>
                    <a:pt x="3824" y="294"/>
                  </a:lnTo>
                  <a:lnTo>
                    <a:pt x="3808" y="287"/>
                  </a:lnTo>
                  <a:lnTo>
                    <a:pt x="3788" y="278"/>
                  </a:lnTo>
                  <a:lnTo>
                    <a:pt x="3765" y="271"/>
                  </a:lnTo>
                  <a:lnTo>
                    <a:pt x="3739" y="267"/>
                  </a:lnTo>
                  <a:lnTo>
                    <a:pt x="3710" y="265"/>
                  </a:lnTo>
                  <a:lnTo>
                    <a:pt x="3678" y="267"/>
                  </a:lnTo>
                  <a:lnTo>
                    <a:pt x="3644" y="275"/>
                  </a:lnTo>
                  <a:lnTo>
                    <a:pt x="3608" y="283"/>
                  </a:lnTo>
                  <a:lnTo>
                    <a:pt x="3574" y="289"/>
                  </a:lnTo>
                  <a:lnTo>
                    <a:pt x="3541" y="294"/>
                  </a:lnTo>
                  <a:lnTo>
                    <a:pt x="3509" y="299"/>
                  </a:lnTo>
                  <a:lnTo>
                    <a:pt x="3478" y="302"/>
                  </a:lnTo>
                  <a:lnTo>
                    <a:pt x="3447" y="307"/>
                  </a:lnTo>
                  <a:lnTo>
                    <a:pt x="3417" y="308"/>
                  </a:lnTo>
                  <a:lnTo>
                    <a:pt x="3388" y="313"/>
                  </a:lnTo>
                  <a:lnTo>
                    <a:pt x="3360" y="319"/>
                  </a:lnTo>
                  <a:lnTo>
                    <a:pt x="3333" y="326"/>
                  </a:lnTo>
                  <a:lnTo>
                    <a:pt x="2003" y="558"/>
                  </a:lnTo>
                  <a:lnTo>
                    <a:pt x="1585" y="627"/>
                  </a:lnTo>
                  <a:lnTo>
                    <a:pt x="1579" y="629"/>
                  </a:lnTo>
                  <a:lnTo>
                    <a:pt x="1559" y="632"/>
                  </a:lnTo>
                  <a:lnTo>
                    <a:pt x="1530" y="637"/>
                  </a:lnTo>
                  <a:lnTo>
                    <a:pt x="1492" y="643"/>
                  </a:lnTo>
                  <a:lnTo>
                    <a:pt x="1449" y="650"/>
                  </a:lnTo>
                  <a:lnTo>
                    <a:pt x="1402" y="655"/>
                  </a:lnTo>
                  <a:lnTo>
                    <a:pt x="1354" y="661"/>
                  </a:lnTo>
                  <a:lnTo>
                    <a:pt x="1307" y="664"/>
                  </a:lnTo>
                  <a:lnTo>
                    <a:pt x="1265" y="666"/>
                  </a:lnTo>
                  <a:lnTo>
                    <a:pt x="1226" y="664"/>
                  </a:lnTo>
                  <a:lnTo>
                    <a:pt x="1188" y="661"/>
                  </a:lnTo>
                  <a:lnTo>
                    <a:pt x="1141" y="663"/>
                  </a:lnTo>
                  <a:lnTo>
                    <a:pt x="1089" y="666"/>
                  </a:lnTo>
                  <a:lnTo>
                    <a:pt x="1035" y="671"/>
                  </a:lnTo>
                  <a:lnTo>
                    <a:pt x="980" y="675"/>
                  </a:lnTo>
                  <a:lnTo>
                    <a:pt x="931" y="680"/>
                  </a:lnTo>
                  <a:lnTo>
                    <a:pt x="886" y="687"/>
                  </a:lnTo>
                  <a:lnTo>
                    <a:pt x="851" y="691"/>
                  </a:lnTo>
                  <a:lnTo>
                    <a:pt x="828" y="695"/>
                  </a:lnTo>
                  <a:lnTo>
                    <a:pt x="820" y="696"/>
                  </a:lnTo>
                  <a:lnTo>
                    <a:pt x="771" y="698"/>
                  </a:lnTo>
                  <a:lnTo>
                    <a:pt x="726" y="701"/>
                  </a:lnTo>
                  <a:lnTo>
                    <a:pt x="681" y="706"/>
                  </a:lnTo>
                  <a:lnTo>
                    <a:pt x="642" y="711"/>
                  </a:lnTo>
                  <a:lnTo>
                    <a:pt x="605" y="716"/>
                  </a:lnTo>
                  <a:lnTo>
                    <a:pt x="571" y="719"/>
                  </a:lnTo>
                  <a:lnTo>
                    <a:pt x="540" y="724"/>
                  </a:lnTo>
                  <a:lnTo>
                    <a:pt x="509" y="725"/>
                  </a:lnTo>
                  <a:lnTo>
                    <a:pt x="483" y="728"/>
                  </a:lnTo>
                  <a:lnTo>
                    <a:pt x="459" y="728"/>
                  </a:lnTo>
                  <a:lnTo>
                    <a:pt x="434" y="727"/>
                  </a:lnTo>
                  <a:lnTo>
                    <a:pt x="413" y="727"/>
                  </a:lnTo>
                  <a:lnTo>
                    <a:pt x="396" y="728"/>
                  </a:lnTo>
                  <a:lnTo>
                    <a:pt x="379" y="728"/>
                  </a:lnTo>
                  <a:lnTo>
                    <a:pt x="363" y="730"/>
                  </a:lnTo>
                  <a:lnTo>
                    <a:pt x="346" y="730"/>
                  </a:lnTo>
                  <a:lnTo>
                    <a:pt x="327" y="732"/>
                  </a:lnTo>
                  <a:lnTo>
                    <a:pt x="305" y="732"/>
                  </a:lnTo>
                  <a:lnTo>
                    <a:pt x="280" y="732"/>
                  </a:lnTo>
                  <a:lnTo>
                    <a:pt x="251" y="732"/>
                  </a:lnTo>
                  <a:lnTo>
                    <a:pt x="211" y="732"/>
                  </a:lnTo>
                  <a:lnTo>
                    <a:pt x="173" y="732"/>
                  </a:lnTo>
                  <a:lnTo>
                    <a:pt x="137" y="732"/>
                  </a:lnTo>
                  <a:lnTo>
                    <a:pt x="106" y="730"/>
                  </a:lnTo>
                  <a:lnTo>
                    <a:pt x="77" y="728"/>
                  </a:lnTo>
                  <a:lnTo>
                    <a:pt x="53" y="727"/>
                  </a:lnTo>
                  <a:lnTo>
                    <a:pt x="34" y="725"/>
                  </a:lnTo>
                  <a:lnTo>
                    <a:pt x="18" y="725"/>
                  </a:lnTo>
                  <a:lnTo>
                    <a:pt x="10" y="724"/>
                  </a:lnTo>
                  <a:lnTo>
                    <a:pt x="6" y="724"/>
                  </a:lnTo>
                  <a:lnTo>
                    <a:pt x="6" y="722"/>
                  </a:lnTo>
                  <a:lnTo>
                    <a:pt x="7" y="719"/>
                  </a:lnTo>
                  <a:lnTo>
                    <a:pt x="7" y="716"/>
                  </a:lnTo>
                  <a:lnTo>
                    <a:pt x="7" y="711"/>
                  </a:lnTo>
                  <a:lnTo>
                    <a:pt x="6" y="704"/>
                  </a:lnTo>
                  <a:lnTo>
                    <a:pt x="6" y="693"/>
                  </a:lnTo>
                  <a:lnTo>
                    <a:pt x="3" y="682"/>
                  </a:lnTo>
                  <a:lnTo>
                    <a:pt x="2" y="671"/>
                  </a:lnTo>
                  <a:lnTo>
                    <a:pt x="0" y="661"/>
                  </a:lnTo>
                  <a:lnTo>
                    <a:pt x="0" y="658"/>
                  </a:lnTo>
                  <a:lnTo>
                    <a:pt x="343" y="592"/>
                  </a:lnTo>
                  <a:lnTo>
                    <a:pt x="344" y="597"/>
                  </a:lnTo>
                  <a:lnTo>
                    <a:pt x="345" y="598"/>
                  </a:lnTo>
                  <a:lnTo>
                    <a:pt x="348" y="603"/>
                  </a:lnTo>
                  <a:lnTo>
                    <a:pt x="351" y="605"/>
                  </a:lnTo>
                  <a:lnTo>
                    <a:pt x="359" y="605"/>
                  </a:lnTo>
                  <a:lnTo>
                    <a:pt x="377" y="603"/>
                  </a:lnTo>
                  <a:lnTo>
                    <a:pt x="403" y="602"/>
                  </a:lnTo>
                  <a:lnTo>
                    <a:pt x="433" y="597"/>
                  </a:lnTo>
                  <a:lnTo>
                    <a:pt x="467" y="594"/>
                  </a:lnTo>
                  <a:lnTo>
                    <a:pt x="500" y="590"/>
                  </a:lnTo>
                  <a:lnTo>
                    <a:pt x="531" y="586"/>
                  </a:lnTo>
                  <a:lnTo>
                    <a:pt x="556" y="584"/>
                  </a:lnTo>
                  <a:lnTo>
                    <a:pt x="573" y="581"/>
                  </a:lnTo>
                  <a:lnTo>
                    <a:pt x="579" y="579"/>
                  </a:lnTo>
                  <a:lnTo>
                    <a:pt x="638" y="571"/>
                  </a:lnTo>
                  <a:lnTo>
                    <a:pt x="708" y="555"/>
                  </a:lnTo>
                  <a:lnTo>
                    <a:pt x="782" y="534"/>
                  </a:lnTo>
                  <a:lnTo>
                    <a:pt x="858" y="513"/>
                  </a:lnTo>
                  <a:lnTo>
                    <a:pt x="935" y="491"/>
                  </a:lnTo>
                  <a:lnTo>
                    <a:pt x="1004" y="469"/>
                  </a:lnTo>
                  <a:lnTo>
                    <a:pt x="1065" y="448"/>
                  </a:lnTo>
                  <a:lnTo>
                    <a:pt x="1114" y="433"/>
                  </a:lnTo>
                  <a:lnTo>
                    <a:pt x="1145" y="422"/>
                  </a:lnTo>
                  <a:lnTo>
                    <a:pt x="1157" y="417"/>
                  </a:lnTo>
                  <a:close/>
                </a:path>
              </a:pathLst>
            </a:custGeom>
            <a:solidFill>
              <a:srgbClr val="E5E5E5"/>
            </a:solidFill>
            <a:ln w="9525">
              <a:solidFill>
                <a:srgbClr val="777777"/>
              </a:solidFill>
              <a:round/>
              <a:headEnd/>
              <a:tailEnd/>
            </a:ln>
          </p:spPr>
          <p:txBody>
            <a:bodyPr/>
            <a:lstStyle/>
            <a:p>
              <a:endParaRPr lang="en-US"/>
            </a:p>
          </p:txBody>
        </p:sp>
        <p:sp>
          <p:nvSpPr>
            <p:cNvPr id="4843" name="Freeform 731"/>
            <p:cNvSpPr>
              <a:spLocks/>
            </p:cNvSpPr>
            <p:nvPr/>
          </p:nvSpPr>
          <p:spPr bwMode="auto">
            <a:xfrm>
              <a:off x="672" y="1728"/>
              <a:ext cx="4059" cy="364"/>
            </a:xfrm>
            <a:custGeom>
              <a:avLst/>
              <a:gdLst>
                <a:gd name="T0" fmla="*/ 1578 w 4059"/>
                <a:gd name="T1" fmla="*/ 318 h 728"/>
                <a:gd name="T2" fmla="*/ 3548 w 4059"/>
                <a:gd name="T3" fmla="*/ 4 h 728"/>
                <a:gd name="T4" fmla="*/ 3602 w 4059"/>
                <a:gd name="T5" fmla="*/ 0 h 728"/>
                <a:gd name="T6" fmla="*/ 3675 w 4059"/>
                <a:gd name="T7" fmla="*/ 5 h 728"/>
                <a:gd name="T8" fmla="*/ 3739 w 4059"/>
                <a:gd name="T9" fmla="*/ 29 h 728"/>
                <a:gd name="T10" fmla="*/ 3783 w 4059"/>
                <a:gd name="T11" fmla="*/ 58 h 728"/>
                <a:gd name="T12" fmla="*/ 3809 w 4059"/>
                <a:gd name="T13" fmla="*/ 80 h 728"/>
                <a:gd name="T14" fmla="*/ 3818 w 4059"/>
                <a:gd name="T15" fmla="*/ 89 h 728"/>
                <a:gd name="T16" fmla="*/ 3877 w 4059"/>
                <a:gd name="T17" fmla="*/ 194 h 728"/>
                <a:gd name="T18" fmla="*/ 3937 w 4059"/>
                <a:gd name="T19" fmla="*/ 222 h 728"/>
                <a:gd name="T20" fmla="*/ 4018 w 4059"/>
                <a:gd name="T21" fmla="*/ 281 h 728"/>
                <a:gd name="T22" fmla="*/ 4059 w 4059"/>
                <a:gd name="T23" fmla="*/ 371 h 728"/>
                <a:gd name="T24" fmla="*/ 4013 w 4059"/>
                <a:gd name="T25" fmla="*/ 364 h 728"/>
                <a:gd name="T26" fmla="*/ 3919 w 4059"/>
                <a:gd name="T27" fmla="*/ 331 h 728"/>
                <a:gd name="T28" fmla="*/ 3849 w 4059"/>
                <a:gd name="T29" fmla="*/ 302 h 728"/>
                <a:gd name="T30" fmla="*/ 3834 w 4059"/>
                <a:gd name="T31" fmla="*/ 294 h 728"/>
                <a:gd name="T32" fmla="*/ 3788 w 4059"/>
                <a:gd name="T33" fmla="*/ 268 h 728"/>
                <a:gd name="T34" fmla="*/ 3710 w 4059"/>
                <a:gd name="T35" fmla="*/ 254 h 728"/>
                <a:gd name="T36" fmla="*/ 3607 w 4059"/>
                <a:gd name="T37" fmla="*/ 271 h 728"/>
                <a:gd name="T38" fmla="*/ 3508 w 4059"/>
                <a:gd name="T39" fmla="*/ 287 h 728"/>
                <a:gd name="T40" fmla="*/ 3416 w 4059"/>
                <a:gd name="T41" fmla="*/ 297 h 728"/>
                <a:gd name="T42" fmla="*/ 3332 w 4059"/>
                <a:gd name="T43" fmla="*/ 313 h 728"/>
                <a:gd name="T44" fmla="*/ 1578 w 4059"/>
                <a:gd name="T45" fmla="*/ 616 h 728"/>
                <a:gd name="T46" fmla="*/ 1491 w 4059"/>
                <a:gd name="T47" fmla="*/ 632 h 728"/>
                <a:gd name="T48" fmla="*/ 1354 w 4059"/>
                <a:gd name="T49" fmla="*/ 650 h 728"/>
                <a:gd name="T50" fmla="*/ 1225 w 4059"/>
                <a:gd name="T51" fmla="*/ 655 h 728"/>
                <a:gd name="T52" fmla="*/ 1089 w 4059"/>
                <a:gd name="T53" fmla="*/ 656 h 728"/>
                <a:gd name="T54" fmla="*/ 931 w 4059"/>
                <a:gd name="T55" fmla="*/ 674 h 728"/>
                <a:gd name="T56" fmla="*/ 830 w 4059"/>
                <a:gd name="T57" fmla="*/ 687 h 728"/>
                <a:gd name="T58" fmla="*/ 726 w 4059"/>
                <a:gd name="T59" fmla="*/ 693 h 728"/>
                <a:gd name="T60" fmla="*/ 606 w 4059"/>
                <a:gd name="T61" fmla="*/ 709 h 728"/>
                <a:gd name="T62" fmla="*/ 510 w 4059"/>
                <a:gd name="T63" fmla="*/ 720 h 728"/>
                <a:gd name="T64" fmla="*/ 434 w 4059"/>
                <a:gd name="T65" fmla="*/ 722 h 728"/>
                <a:gd name="T66" fmla="*/ 378 w 4059"/>
                <a:gd name="T67" fmla="*/ 724 h 728"/>
                <a:gd name="T68" fmla="*/ 326 w 4059"/>
                <a:gd name="T69" fmla="*/ 725 h 728"/>
                <a:gd name="T70" fmla="*/ 250 w 4059"/>
                <a:gd name="T71" fmla="*/ 728 h 728"/>
                <a:gd name="T72" fmla="*/ 136 w 4059"/>
                <a:gd name="T73" fmla="*/ 727 h 728"/>
                <a:gd name="T74" fmla="*/ 52 w 4059"/>
                <a:gd name="T75" fmla="*/ 725 h 728"/>
                <a:gd name="T76" fmla="*/ 10 w 4059"/>
                <a:gd name="T77" fmla="*/ 722 h 728"/>
                <a:gd name="T78" fmla="*/ 7 w 4059"/>
                <a:gd name="T79" fmla="*/ 719 h 728"/>
                <a:gd name="T80" fmla="*/ 6 w 4059"/>
                <a:gd name="T81" fmla="*/ 704 h 728"/>
                <a:gd name="T82" fmla="*/ 2 w 4059"/>
                <a:gd name="T83" fmla="*/ 671 h 728"/>
                <a:gd name="T84" fmla="*/ 343 w 4059"/>
                <a:gd name="T85" fmla="*/ 592 h 728"/>
                <a:gd name="T86" fmla="*/ 348 w 4059"/>
                <a:gd name="T87" fmla="*/ 603 h 728"/>
                <a:gd name="T88" fmla="*/ 377 w 4059"/>
                <a:gd name="T89" fmla="*/ 603 h 728"/>
                <a:gd name="T90" fmla="*/ 467 w 4059"/>
                <a:gd name="T91" fmla="*/ 594 h 728"/>
                <a:gd name="T92" fmla="*/ 556 w 4059"/>
                <a:gd name="T93" fmla="*/ 584 h 728"/>
                <a:gd name="T94" fmla="*/ 638 w 4059"/>
                <a:gd name="T95" fmla="*/ 571 h 728"/>
                <a:gd name="T96" fmla="*/ 858 w 4059"/>
                <a:gd name="T97" fmla="*/ 513 h 728"/>
                <a:gd name="T98" fmla="*/ 1065 w 4059"/>
                <a:gd name="T99" fmla="*/ 448 h 728"/>
                <a:gd name="T100" fmla="*/ 1157 w 4059"/>
                <a:gd name="T101" fmla="*/ 417 h 7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59"/>
                <a:gd name="T154" fmla="*/ 0 h 728"/>
                <a:gd name="T155" fmla="*/ 4059 w 4059"/>
                <a:gd name="T156" fmla="*/ 728 h 7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59" h="728">
                  <a:moveTo>
                    <a:pt x="1157" y="417"/>
                  </a:moveTo>
                  <a:lnTo>
                    <a:pt x="1632" y="329"/>
                  </a:lnTo>
                  <a:lnTo>
                    <a:pt x="1578" y="318"/>
                  </a:lnTo>
                  <a:lnTo>
                    <a:pt x="3535" y="7"/>
                  </a:lnTo>
                  <a:lnTo>
                    <a:pt x="3539" y="5"/>
                  </a:lnTo>
                  <a:lnTo>
                    <a:pt x="3548" y="4"/>
                  </a:lnTo>
                  <a:lnTo>
                    <a:pt x="3563" y="4"/>
                  </a:lnTo>
                  <a:lnTo>
                    <a:pt x="3580" y="2"/>
                  </a:lnTo>
                  <a:lnTo>
                    <a:pt x="3602" y="0"/>
                  </a:lnTo>
                  <a:lnTo>
                    <a:pt x="3626" y="0"/>
                  </a:lnTo>
                  <a:lnTo>
                    <a:pt x="3650" y="2"/>
                  </a:lnTo>
                  <a:lnTo>
                    <a:pt x="3675" y="5"/>
                  </a:lnTo>
                  <a:lnTo>
                    <a:pt x="3698" y="10"/>
                  </a:lnTo>
                  <a:lnTo>
                    <a:pt x="3720" y="18"/>
                  </a:lnTo>
                  <a:lnTo>
                    <a:pt x="3739" y="29"/>
                  </a:lnTo>
                  <a:lnTo>
                    <a:pt x="3756" y="39"/>
                  </a:lnTo>
                  <a:lnTo>
                    <a:pt x="3770" y="48"/>
                  </a:lnTo>
                  <a:lnTo>
                    <a:pt x="3783" y="58"/>
                  </a:lnTo>
                  <a:lnTo>
                    <a:pt x="3793" y="66"/>
                  </a:lnTo>
                  <a:lnTo>
                    <a:pt x="3802" y="74"/>
                  </a:lnTo>
                  <a:lnTo>
                    <a:pt x="3809" y="80"/>
                  </a:lnTo>
                  <a:lnTo>
                    <a:pt x="3814" y="85"/>
                  </a:lnTo>
                  <a:lnTo>
                    <a:pt x="3817" y="87"/>
                  </a:lnTo>
                  <a:lnTo>
                    <a:pt x="3818" y="89"/>
                  </a:lnTo>
                  <a:lnTo>
                    <a:pt x="3833" y="119"/>
                  </a:lnTo>
                  <a:lnTo>
                    <a:pt x="3871" y="193"/>
                  </a:lnTo>
                  <a:lnTo>
                    <a:pt x="3877" y="194"/>
                  </a:lnTo>
                  <a:lnTo>
                    <a:pt x="3891" y="199"/>
                  </a:lnTo>
                  <a:lnTo>
                    <a:pt x="3912" y="209"/>
                  </a:lnTo>
                  <a:lnTo>
                    <a:pt x="3937" y="222"/>
                  </a:lnTo>
                  <a:lnTo>
                    <a:pt x="3965" y="236"/>
                  </a:lnTo>
                  <a:lnTo>
                    <a:pt x="3993" y="257"/>
                  </a:lnTo>
                  <a:lnTo>
                    <a:pt x="4018" y="281"/>
                  </a:lnTo>
                  <a:lnTo>
                    <a:pt x="4040" y="307"/>
                  </a:lnTo>
                  <a:lnTo>
                    <a:pt x="4054" y="337"/>
                  </a:lnTo>
                  <a:lnTo>
                    <a:pt x="4059" y="371"/>
                  </a:lnTo>
                  <a:lnTo>
                    <a:pt x="4053" y="372"/>
                  </a:lnTo>
                  <a:lnTo>
                    <a:pt x="4037" y="371"/>
                  </a:lnTo>
                  <a:lnTo>
                    <a:pt x="4013" y="364"/>
                  </a:lnTo>
                  <a:lnTo>
                    <a:pt x="3983" y="353"/>
                  </a:lnTo>
                  <a:lnTo>
                    <a:pt x="3951" y="342"/>
                  </a:lnTo>
                  <a:lnTo>
                    <a:pt x="3919" y="331"/>
                  </a:lnTo>
                  <a:lnTo>
                    <a:pt x="3890" y="319"/>
                  </a:lnTo>
                  <a:lnTo>
                    <a:pt x="3865" y="308"/>
                  </a:lnTo>
                  <a:lnTo>
                    <a:pt x="3849" y="302"/>
                  </a:lnTo>
                  <a:lnTo>
                    <a:pt x="3843" y="300"/>
                  </a:lnTo>
                  <a:lnTo>
                    <a:pt x="3841" y="299"/>
                  </a:lnTo>
                  <a:lnTo>
                    <a:pt x="3834" y="294"/>
                  </a:lnTo>
                  <a:lnTo>
                    <a:pt x="3823" y="286"/>
                  </a:lnTo>
                  <a:lnTo>
                    <a:pt x="3808" y="278"/>
                  </a:lnTo>
                  <a:lnTo>
                    <a:pt x="3788" y="268"/>
                  </a:lnTo>
                  <a:lnTo>
                    <a:pt x="3764" y="262"/>
                  </a:lnTo>
                  <a:lnTo>
                    <a:pt x="3739" y="255"/>
                  </a:lnTo>
                  <a:lnTo>
                    <a:pt x="3710" y="254"/>
                  </a:lnTo>
                  <a:lnTo>
                    <a:pt x="3678" y="255"/>
                  </a:lnTo>
                  <a:lnTo>
                    <a:pt x="3644" y="262"/>
                  </a:lnTo>
                  <a:lnTo>
                    <a:pt x="3607" y="271"/>
                  </a:lnTo>
                  <a:lnTo>
                    <a:pt x="3574" y="278"/>
                  </a:lnTo>
                  <a:lnTo>
                    <a:pt x="3541" y="283"/>
                  </a:lnTo>
                  <a:lnTo>
                    <a:pt x="3508" y="287"/>
                  </a:lnTo>
                  <a:lnTo>
                    <a:pt x="3477" y="291"/>
                  </a:lnTo>
                  <a:lnTo>
                    <a:pt x="3447" y="294"/>
                  </a:lnTo>
                  <a:lnTo>
                    <a:pt x="3416" y="297"/>
                  </a:lnTo>
                  <a:lnTo>
                    <a:pt x="3387" y="300"/>
                  </a:lnTo>
                  <a:lnTo>
                    <a:pt x="3359" y="307"/>
                  </a:lnTo>
                  <a:lnTo>
                    <a:pt x="3332" y="313"/>
                  </a:lnTo>
                  <a:lnTo>
                    <a:pt x="2003" y="547"/>
                  </a:lnTo>
                  <a:lnTo>
                    <a:pt x="1585" y="616"/>
                  </a:lnTo>
                  <a:lnTo>
                    <a:pt x="1578" y="616"/>
                  </a:lnTo>
                  <a:lnTo>
                    <a:pt x="1559" y="621"/>
                  </a:lnTo>
                  <a:lnTo>
                    <a:pt x="1529" y="626"/>
                  </a:lnTo>
                  <a:lnTo>
                    <a:pt x="1491" y="632"/>
                  </a:lnTo>
                  <a:lnTo>
                    <a:pt x="1448" y="639"/>
                  </a:lnTo>
                  <a:lnTo>
                    <a:pt x="1401" y="645"/>
                  </a:lnTo>
                  <a:lnTo>
                    <a:pt x="1354" y="650"/>
                  </a:lnTo>
                  <a:lnTo>
                    <a:pt x="1307" y="655"/>
                  </a:lnTo>
                  <a:lnTo>
                    <a:pt x="1264" y="655"/>
                  </a:lnTo>
                  <a:lnTo>
                    <a:pt x="1225" y="655"/>
                  </a:lnTo>
                  <a:lnTo>
                    <a:pt x="1187" y="651"/>
                  </a:lnTo>
                  <a:lnTo>
                    <a:pt x="1141" y="653"/>
                  </a:lnTo>
                  <a:lnTo>
                    <a:pt x="1089" y="656"/>
                  </a:lnTo>
                  <a:lnTo>
                    <a:pt x="1035" y="661"/>
                  </a:lnTo>
                  <a:lnTo>
                    <a:pt x="981" y="667"/>
                  </a:lnTo>
                  <a:lnTo>
                    <a:pt x="931" y="674"/>
                  </a:lnTo>
                  <a:lnTo>
                    <a:pt x="886" y="679"/>
                  </a:lnTo>
                  <a:lnTo>
                    <a:pt x="852" y="683"/>
                  </a:lnTo>
                  <a:lnTo>
                    <a:pt x="830" y="687"/>
                  </a:lnTo>
                  <a:lnTo>
                    <a:pt x="822" y="688"/>
                  </a:lnTo>
                  <a:lnTo>
                    <a:pt x="773" y="691"/>
                  </a:lnTo>
                  <a:lnTo>
                    <a:pt x="726" y="693"/>
                  </a:lnTo>
                  <a:lnTo>
                    <a:pt x="683" y="699"/>
                  </a:lnTo>
                  <a:lnTo>
                    <a:pt x="643" y="704"/>
                  </a:lnTo>
                  <a:lnTo>
                    <a:pt x="606" y="709"/>
                  </a:lnTo>
                  <a:lnTo>
                    <a:pt x="572" y="712"/>
                  </a:lnTo>
                  <a:lnTo>
                    <a:pt x="540" y="719"/>
                  </a:lnTo>
                  <a:lnTo>
                    <a:pt x="510" y="720"/>
                  </a:lnTo>
                  <a:lnTo>
                    <a:pt x="483" y="724"/>
                  </a:lnTo>
                  <a:lnTo>
                    <a:pt x="459" y="724"/>
                  </a:lnTo>
                  <a:lnTo>
                    <a:pt x="434" y="722"/>
                  </a:lnTo>
                  <a:lnTo>
                    <a:pt x="413" y="722"/>
                  </a:lnTo>
                  <a:lnTo>
                    <a:pt x="395" y="724"/>
                  </a:lnTo>
                  <a:lnTo>
                    <a:pt x="378" y="724"/>
                  </a:lnTo>
                  <a:lnTo>
                    <a:pt x="362" y="725"/>
                  </a:lnTo>
                  <a:lnTo>
                    <a:pt x="345" y="725"/>
                  </a:lnTo>
                  <a:lnTo>
                    <a:pt x="326" y="725"/>
                  </a:lnTo>
                  <a:lnTo>
                    <a:pt x="304" y="727"/>
                  </a:lnTo>
                  <a:lnTo>
                    <a:pt x="279" y="727"/>
                  </a:lnTo>
                  <a:lnTo>
                    <a:pt x="250" y="728"/>
                  </a:lnTo>
                  <a:lnTo>
                    <a:pt x="210" y="728"/>
                  </a:lnTo>
                  <a:lnTo>
                    <a:pt x="172" y="728"/>
                  </a:lnTo>
                  <a:lnTo>
                    <a:pt x="136" y="727"/>
                  </a:lnTo>
                  <a:lnTo>
                    <a:pt x="104" y="727"/>
                  </a:lnTo>
                  <a:lnTo>
                    <a:pt x="76" y="725"/>
                  </a:lnTo>
                  <a:lnTo>
                    <a:pt x="52" y="725"/>
                  </a:lnTo>
                  <a:lnTo>
                    <a:pt x="33" y="724"/>
                  </a:lnTo>
                  <a:lnTo>
                    <a:pt x="18" y="724"/>
                  </a:lnTo>
                  <a:lnTo>
                    <a:pt x="10" y="722"/>
                  </a:lnTo>
                  <a:lnTo>
                    <a:pt x="6" y="722"/>
                  </a:lnTo>
                  <a:lnTo>
                    <a:pt x="6" y="720"/>
                  </a:lnTo>
                  <a:lnTo>
                    <a:pt x="7" y="719"/>
                  </a:lnTo>
                  <a:lnTo>
                    <a:pt x="7" y="716"/>
                  </a:lnTo>
                  <a:lnTo>
                    <a:pt x="7" y="711"/>
                  </a:lnTo>
                  <a:lnTo>
                    <a:pt x="6" y="704"/>
                  </a:lnTo>
                  <a:lnTo>
                    <a:pt x="6" y="693"/>
                  </a:lnTo>
                  <a:lnTo>
                    <a:pt x="3" y="682"/>
                  </a:lnTo>
                  <a:lnTo>
                    <a:pt x="2" y="671"/>
                  </a:lnTo>
                  <a:lnTo>
                    <a:pt x="0" y="661"/>
                  </a:lnTo>
                  <a:lnTo>
                    <a:pt x="0" y="658"/>
                  </a:lnTo>
                  <a:lnTo>
                    <a:pt x="343" y="592"/>
                  </a:lnTo>
                  <a:lnTo>
                    <a:pt x="344" y="597"/>
                  </a:lnTo>
                  <a:lnTo>
                    <a:pt x="345" y="598"/>
                  </a:lnTo>
                  <a:lnTo>
                    <a:pt x="348" y="603"/>
                  </a:lnTo>
                  <a:lnTo>
                    <a:pt x="351" y="605"/>
                  </a:lnTo>
                  <a:lnTo>
                    <a:pt x="359" y="605"/>
                  </a:lnTo>
                  <a:lnTo>
                    <a:pt x="377" y="603"/>
                  </a:lnTo>
                  <a:lnTo>
                    <a:pt x="403" y="602"/>
                  </a:lnTo>
                  <a:lnTo>
                    <a:pt x="433" y="597"/>
                  </a:lnTo>
                  <a:lnTo>
                    <a:pt x="467" y="594"/>
                  </a:lnTo>
                  <a:lnTo>
                    <a:pt x="500" y="590"/>
                  </a:lnTo>
                  <a:lnTo>
                    <a:pt x="531" y="586"/>
                  </a:lnTo>
                  <a:lnTo>
                    <a:pt x="556" y="584"/>
                  </a:lnTo>
                  <a:lnTo>
                    <a:pt x="573" y="581"/>
                  </a:lnTo>
                  <a:lnTo>
                    <a:pt x="579" y="579"/>
                  </a:lnTo>
                  <a:lnTo>
                    <a:pt x="638" y="571"/>
                  </a:lnTo>
                  <a:lnTo>
                    <a:pt x="708" y="555"/>
                  </a:lnTo>
                  <a:lnTo>
                    <a:pt x="782" y="534"/>
                  </a:lnTo>
                  <a:lnTo>
                    <a:pt x="858" y="513"/>
                  </a:lnTo>
                  <a:lnTo>
                    <a:pt x="935" y="491"/>
                  </a:lnTo>
                  <a:lnTo>
                    <a:pt x="1004" y="469"/>
                  </a:lnTo>
                  <a:lnTo>
                    <a:pt x="1065" y="448"/>
                  </a:lnTo>
                  <a:lnTo>
                    <a:pt x="1114" y="433"/>
                  </a:lnTo>
                  <a:lnTo>
                    <a:pt x="1145" y="422"/>
                  </a:lnTo>
                  <a:lnTo>
                    <a:pt x="1157" y="417"/>
                  </a:lnTo>
                  <a:close/>
                </a:path>
              </a:pathLst>
            </a:custGeom>
            <a:solidFill>
              <a:srgbClr val="E8E8E8"/>
            </a:solidFill>
            <a:ln w="9525">
              <a:solidFill>
                <a:srgbClr val="777777"/>
              </a:solidFill>
              <a:round/>
              <a:headEnd/>
              <a:tailEnd/>
            </a:ln>
          </p:spPr>
          <p:txBody>
            <a:bodyPr/>
            <a:lstStyle/>
            <a:p>
              <a:endParaRPr lang="en-US"/>
            </a:p>
          </p:txBody>
        </p:sp>
        <p:sp>
          <p:nvSpPr>
            <p:cNvPr id="4844" name="Freeform 732"/>
            <p:cNvSpPr>
              <a:spLocks/>
            </p:cNvSpPr>
            <p:nvPr/>
          </p:nvSpPr>
          <p:spPr bwMode="auto">
            <a:xfrm>
              <a:off x="672" y="1728"/>
              <a:ext cx="4059" cy="362"/>
            </a:xfrm>
            <a:custGeom>
              <a:avLst/>
              <a:gdLst>
                <a:gd name="T0" fmla="*/ 1578 w 4059"/>
                <a:gd name="T1" fmla="*/ 318 h 725"/>
                <a:gd name="T2" fmla="*/ 3548 w 4059"/>
                <a:gd name="T3" fmla="*/ 4 h 725"/>
                <a:gd name="T4" fmla="*/ 3602 w 4059"/>
                <a:gd name="T5" fmla="*/ 0 h 725"/>
                <a:gd name="T6" fmla="*/ 3675 w 4059"/>
                <a:gd name="T7" fmla="*/ 5 h 725"/>
                <a:gd name="T8" fmla="*/ 3739 w 4059"/>
                <a:gd name="T9" fmla="*/ 29 h 725"/>
                <a:gd name="T10" fmla="*/ 3783 w 4059"/>
                <a:gd name="T11" fmla="*/ 58 h 725"/>
                <a:gd name="T12" fmla="*/ 3809 w 4059"/>
                <a:gd name="T13" fmla="*/ 80 h 725"/>
                <a:gd name="T14" fmla="*/ 3818 w 4059"/>
                <a:gd name="T15" fmla="*/ 89 h 725"/>
                <a:gd name="T16" fmla="*/ 3877 w 4059"/>
                <a:gd name="T17" fmla="*/ 194 h 725"/>
                <a:gd name="T18" fmla="*/ 3937 w 4059"/>
                <a:gd name="T19" fmla="*/ 222 h 725"/>
                <a:gd name="T20" fmla="*/ 4018 w 4059"/>
                <a:gd name="T21" fmla="*/ 281 h 725"/>
                <a:gd name="T22" fmla="*/ 4059 w 4059"/>
                <a:gd name="T23" fmla="*/ 371 h 725"/>
                <a:gd name="T24" fmla="*/ 4012 w 4059"/>
                <a:gd name="T25" fmla="*/ 361 h 725"/>
                <a:gd name="T26" fmla="*/ 3918 w 4059"/>
                <a:gd name="T27" fmla="*/ 326 h 725"/>
                <a:gd name="T28" fmla="*/ 3849 w 4059"/>
                <a:gd name="T29" fmla="*/ 295 h 725"/>
                <a:gd name="T30" fmla="*/ 3833 w 4059"/>
                <a:gd name="T31" fmla="*/ 286 h 725"/>
                <a:gd name="T32" fmla="*/ 3787 w 4059"/>
                <a:gd name="T33" fmla="*/ 260 h 725"/>
                <a:gd name="T34" fmla="*/ 3710 w 4059"/>
                <a:gd name="T35" fmla="*/ 242 h 725"/>
                <a:gd name="T36" fmla="*/ 3607 w 4059"/>
                <a:gd name="T37" fmla="*/ 260 h 725"/>
                <a:gd name="T38" fmla="*/ 3508 w 4059"/>
                <a:gd name="T39" fmla="*/ 275 h 725"/>
                <a:gd name="T40" fmla="*/ 3415 w 4059"/>
                <a:gd name="T41" fmla="*/ 286 h 725"/>
                <a:gd name="T42" fmla="*/ 3331 w 4059"/>
                <a:gd name="T43" fmla="*/ 300 h 725"/>
                <a:gd name="T44" fmla="*/ 1578 w 4059"/>
                <a:gd name="T45" fmla="*/ 605 h 725"/>
                <a:gd name="T46" fmla="*/ 1491 w 4059"/>
                <a:gd name="T47" fmla="*/ 621 h 725"/>
                <a:gd name="T48" fmla="*/ 1353 w 4059"/>
                <a:gd name="T49" fmla="*/ 640 h 725"/>
                <a:gd name="T50" fmla="*/ 1225 w 4059"/>
                <a:gd name="T51" fmla="*/ 642 h 725"/>
                <a:gd name="T52" fmla="*/ 1089 w 4059"/>
                <a:gd name="T53" fmla="*/ 647 h 725"/>
                <a:gd name="T54" fmla="*/ 932 w 4059"/>
                <a:gd name="T55" fmla="*/ 664 h 725"/>
                <a:gd name="T56" fmla="*/ 831 w 4059"/>
                <a:gd name="T57" fmla="*/ 680 h 725"/>
                <a:gd name="T58" fmla="*/ 728 w 4059"/>
                <a:gd name="T59" fmla="*/ 687 h 725"/>
                <a:gd name="T60" fmla="*/ 607 w 4059"/>
                <a:gd name="T61" fmla="*/ 703 h 725"/>
                <a:gd name="T62" fmla="*/ 510 w 4059"/>
                <a:gd name="T63" fmla="*/ 716 h 725"/>
                <a:gd name="T64" fmla="*/ 434 w 4059"/>
                <a:gd name="T65" fmla="*/ 717 h 725"/>
                <a:gd name="T66" fmla="*/ 378 w 4059"/>
                <a:gd name="T67" fmla="*/ 719 h 725"/>
                <a:gd name="T68" fmla="*/ 325 w 4059"/>
                <a:gd name="T69" fmla="*/ 722 h 725"/>
                <a:gd name="T70" fmla="*/ 249 w 4059"/>
                <a:gd name="T71" fmla="*/ 724 h 725"/>
                <a:gd name="T72" fmla="*/ 135 w 4059"/>
                <a:gd name="T73" fmla="*/ 725 h 725"/>
                <a:gd name="T74" fmla="*/ 52 w 4059"/>
                <a:gd name="T75" fmla="*/ 724 h 725"/>
                <a:gd name="T76" fmla="*/ 10 w 4059"/>
                <a:gd name="T77" fmla="*/ 720 h 725"/>
                <a:gd name="T78" fmla="*/ 7 w 4059"/>
                <a:gd name="T79" fmla="*/ 714 h 725"/>
                <a:gd name="T80" fmla="*/ 6 w 4059"/>
                <a:gd name="T81" fmla="*/ 693 h 725"/>
                <a:gd name="T82" fmla="*/ 0 w 4059"/>
                <a:gd name="T83" fmla="*/ 661 h 725"/>
                <a:gd name="T84" fmla="*/ 344 w 4059"/>
                <a:gd name="T85" fmla="*/ 597 h 725"/>
                <a:gd name="T86" fmla="*/ 351 w 4059"/>
                <a:gd name="T87" fmla="*/ 605 h 725"/>
                <a:gd name="T88" fmla="*/ 403 w 4059"/>
                <a:gd name="T89" fmla="*/ 602 h 725"/>
                <a:gd name="T90" fmla="*/ 500 w 4059"/>
                <a:gd name="T91" fmla="*/ 590 h 725"/>
                <a:gd name="T92" fmla="*/ 573 w 4059"/>
                <a:gd name="T93" fmla="*/ 581 h 725"/>
                <a:gd name="T94" fmla="*/ 708 w 4059"/>
                <a:gd name="T95" fmla="*/ 555 h 725"/>
                <a:gd name="T96" fmla="*/ 935 w 4059"/>
                <a:gd name="T97" fmla="*/ 491 h 725"/>
                <a:gd name="T98" fmla="*/ 1114 w 4059"/>
                <a:gd name="T99" fmla="*/ 433 h 7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059"/>
                <a:gd name="T151" fmla="*/ 0 h 725"/>
                <a:gd name="T152" fmla="*/ 4059 w 4059"/>
                <a:gd name="T153" fmla="*/ 725 h 72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059" h="725">
                  <a:moveTo>
                    <a:pt x="1157" y="417"/>
                  </a:moveTo>
                  <a:lnTo>
                    <a:pt x="1632" y="329"/>
                  </a:lnTo>
                  <a:lnTo>
                    <a:pt x="1578" y="318"/>
                  </a:lnTo>
                  <a:lnTo>
                    <a:pt x="3535" y="7"/>
                  </a:lnTo>
                  <a:lnTo>
                    <a:pt x="3539" y="5"/>
                  </a:lnTo>
                  <a:lnTo>
                    <a:pt x="3548" y="4"/>
                  </a:lnTo>
                  <a:lnTo>
                    <a:pt x="3563" y="4"/>
                  </a:lnTo>
                  <a:lnTo>
                    <a:pt x="3580" y="2"/>
                  </a:lnTo>
                  <a:lnTo>
                    <a:pt x="3602" y="0"/>
                  </a:lnTo>
                  <a:lnTo>
                    <a:pt x="3626" y="0"/>
                  </a:lnTo>
                  <a:lnTo>
                    <a:pt x="3650" y="2"/>
                  </a:lnTo>
                  <a:lnTo>
                    <a:pt x="3675" y="5"/>
                  </a:lnTo>
                  <a:lnTo>
                    <a:pt x="3698" y="10"/>
                  </a:lnTo>
                  <a:lnTo>
                    <a:pt x="3720" y="18"/>
                  </a:lnTo>
                  <a:lnTo>
                    <a:pt x="3739" y="29"/>
                  </a:lnTo>
                  <a:lnTo>
                    <a:pt x="3756" y="39"/>
                  </a:lnTo>
                  <a:lnTo>
                    <a:pt x="3770" y="48"/>
                  </a:lnTo>
                  <a:lnTo>
                    <a:pt x="3783" y="58"/>
                  </a:lnTo>
                  <a:lnTo>
                    <a:pt x="3793" y="66"/>
                  </a:lnTo>
                  <a:lnTo>
                    <a:pt x="3802" y="74"/>
                  </a:lnTo>
                  <a:lnTo>
                    <a:pt x="3809" y="80"/>
                  </a:lnTo>
                  <a:lnTo>
                    <a:pt x="3814" y="85"/>
                  </a:lnTo>
                  <a:lnTo>
                    <a:pt x="3817" y="87"/>
                  </a:lnTo>
                  <a:lnTo>
                    <a:pt x="3818" y="89"/>
                  </a:lnTo>
                  <a:lnTo>
                    <a:pt x="3833" y="119"/>
                  </a:lnTo>
                  <a:lnTo>
                    <a:pt x="3871" y="193"/>
                  </a:lnTo>
                  <a:lnTo>
                    <a:pt x="3877" y="194"/>
                  </a:lnTo>
                  <a:lnTo>
                    <a:pt x="3891" y="199"/>
                  </a:lnTo>
                  <a:lnTo>
                    <a:pt x="3912" y="209"/>
                  </a:lnTo>
                  <a:lnTo>
                    <a:pt x="3937" y="222"/>
                  </a:lnTo>
                  <a:lnTo>
                    <a:pt x="3965" y="236"/>
                  </a:lnTo>
                  <a:lnTo>
                    <a:pt x="3993" y="257"/>
                  </a:lnTo>
                  <a:lnTo>
                    <a:pt x="4018" y="281"/>
                  </a:lnTo>
                  <a:lnTo>
                    <a:pt x="4040" y="307"/>
                  </a:lnTo>
                  <a:lnTo>
                    <a:pt x="4054" y="337"/>
                  </a:lnTo>
                  <a:lnTo>
                    <a:pt x="4059" y="371"/>
                  </a:lnTo>
                  <a:lnTo>
                    <a:pt x="4053" y="371"/>
                  </a:lnTo>
                  <a:lnTo>
                    <a:pt x="4037" y="369"/>
                  </a:lnTo>
                  <a:lnTo>
                    <a:pt x="4012" y="361"/>
                  </a:lnTo>
                  <a:lnTo>
                    <a:pt x="3982" y="351"/>
                  </a:lnTo>
                  <a:lnTo>
                    <a:pt x="3950" y="339"/>
                  </a:lnTo>
                  <a:lnTo>
                    <a:pt x="3918" y="326"/>
                  </a:lnTo>
                  <a:lnTo>
                    <a:pt x="3889" y="313"/>
                  </a:lnTo>
                  <a:lnTo>
                    <a:pt x="3865" y="302"/>
                  </a:lnTo>
                  <a:lnTo>
                    <a:pt x="3849" y="295"/>
                  </a:lnTo>
                  <a:lnTo>
                    <a:pt x="3842" y="294"/>
                  </a:lnTo>
                  <a:lnTo>
                    <a:pt x="3840" y="291"/>
                  </a:lnTo>
                  <a:lnTo>
                    <a:pt x="3833" y="286"/>
                  </a:lnTo>
                  <a:lnTo>
                    <a:pt x="3822" y="278"/>
                  </a:lnTo>
                  <a:lnTo>
                    <a:pt x="3807" y="268"/>
                  </a:lnTo>
                  <a:lnTo>
                    <a:pt x="3787" y="260"/>
                  </a:lnTo>
                  <a:lnTo>
                    <a:pt x="3764" y="252"/>
                  </a:lnTo>
                  <a:lnTo>
                    <a:pt x="3739" y="246"/>
                  </a:lnTo>
                  <a:lnTo>
                    <a:pt x="3710" y="242"/>
                  </a:lnTo>
                  <a:lnTo>
                    <a:pt x="3678" y="244"/>
                  </a:lnTo>
                  <a:lnTo>
                    <a:pt x="3644" y="252"/>
                  </a:lnTo>
                  <a:lnTo>
                    <a:pt x="3607" y="260"/>
                  </a:lnTo>
                  <a:lnTo>
                    <a:pt x="3574" y="267"/>
                  </a:lnTo>
                  <a:lnTo>
                    <a:pt x="3540" y="271"/>
                  </a:lnTo>
                  <a:lnTo>
                    <a:pt x="3508" y="275"/>
                  </a:lnTo>
                  <a:lnTo>
                    <a:pt x="3477" y="279"/>
                  </a:lnTo>
                  <a:lnTo>
                    <a:pt x="3446" y="281"/>
                  </a:lnTo>
                  <a:lnTo>
                    <a:pt x="3415" y="286"/>
                  </a:lnTo>
                  <a:lnTo>
                    <a:pt x="3386" y="289"/>
                  </a:lnTo>
                  <a:lnTo>
                    <a:pt x="3358" y="294"/>
                  </a:lnTo>
                  <a:lnTo>
                    <a:pt x="3331" y="300"/>
                  </a:lnTo>
                  <a:lnTo>
                    <a:pt x="2003" y="534"/>
                  </a:lnTo>
                  <a:lnTo>
                    <a:pt x="1585" y="603"/>
                  </a:lnTo>
                  <a:lnTo>
                    <a:pt x="1578" y="605"/>
                  </a:lnTo>
                  <a:lnTo>
                    <a:pt x="1559" y="610"/>
                  </a:lnTo>
                  <a:lnTo>
                    <a:pt x="1529" y="614"/>
                  </a:lnTo>
                  <a:lnTo>
                    <a:pt x="1491" y="621"/>
                  </a:lnTo>
                  <a:lnTo>
                    <a:pt x="1448" y="627"/>
                  </a:lnTo>
                  <a:lnTo>
                    <a:pt x="1401" y="634"/>
                  </a:lnTo>
                  <a:lnTo>
                    <a:pt x="1353" y="640"/>
                  </a:lnTo>
                  <a:lnTo>
                    <a:pt x="1306" y="642"/>
                  </a:lnTo>
                  <a:lnTo>
                    <a:pt x="1264" y="645"/>
                  </a:lnTo>
                  <a:lnTo>
                    <a:pt x="1225" y="642"/>
                  </a:lnTo>
                  <a:lnTo>
                    <a:pt x="1187" y="642"/>
                  </a:lnTo>
                  <a:lnTo>
                    <a:pt x="1141" y="642"/>
                  </a:lnTo>
                  <a:lnTo>
                    <a:pt x="1089" y="647"/>
                  </a:lnTo>
                  <a:lnTo>
                    <a:pt x="1035" y="651"/>
                  </a:lnTo>
                  <a:lnTo>
                    <a:pt x="981" y="658"/>
                  </a:lnTo>
                  <a:lnTo>
                    <a:pt x="932" y="664"/>
                  </a:lnTo>
                  <a:lnTo>
                    <a:pt x="889" y="671"/>
                  </a:lnTo>
                  <a:lnTo>
                    <a:pt x="854" y="675"/>
                  </a:lnTo>
                  <a:lnTo>
                    <a:pt x="831" y="680"/>
                  </a:lnTo>
                  <a:lnTo>
                    <a:pt x="822" y="680"/>
                  </a:lnTo>
                  <a:lnTo>
                    <a:pt x="774" y="683"/>
                  </a:lnTo>
                  <a:lnTo>
                    <a:pt x="728" y="687"/>
                  </a:lnTo>
                  <a:lnTo>
                    <a:pt x="684" y="693"/>
                  </a:lnTo>
                  <a:lnTo>
                    <a:pt x="644" y="698"/>
                  </a:lnTo>
                  <a:lnTo>
                    <a:pt x="607" y="703"/>
                  </a:lnTo>
                  <a:lnTo>
                    <a:pt x="572" y="707"/>
                  </a:lnTo>
                  <a:lnTo>
                    <a:pt x="541" y="712"/>
                  </a:lnTo>
                  <a:lnTo>
                    <a:pt x="510" y="716"/>
                  </a:lnTo>
                  <a:lnTo>
                    <a:pt x="483" y="717"/>
                  </a:lnTo>
                  <a:lnTo>
                    <a:pt x="459" y="719"/>
                  </a:lnTo>
                  <a:lnTo>
                    <a:pt x="434" y="717"/>
                  </a:lnTo>
                  <a:lnTo>
                    <a:pt x="413" y="717"/>
                  </a:lnTo>
                  <a:lnTo>
                    <a:pt x="395" y="719"/>
                  </a:lnTo>
                  <a:lnTo>
                    <a:pt x="378" y="719"/>
                  </a:lnTo>
                  <a:lnTo>
                    <a:pt x="361" y="719"/>
                  </a:lnTo>
                  <a:lnTo>
                    <a:pt x="344" y="720"/>
                  </a:lnTo>
                  <a:lnTo>
                    <a:pt x="325" y="722"/>
                  </a:lnTo>
                  <a:lnTo>
                    <a:pt x="303" y="722"/>
                  </a:lnTo>
                  <a:lnTo>
                    <a:pt x="279" y="724"/>
                  </a:lnTo>
                  <a:lnTo>
                    <a:pt x="249" y="724"/>
                  </a:lnTo>
                  <a:lnTo>
                    <a:pt x="208" y="725"/>
                  </a:lnTo>
                  <a:lnTo>
                    <a:pt x="171" y="725"/>
                  </a:lnTo>
                  <a:lnTo>
                    <a:pt x="135" y="725"/>
                  </a:lnTo>
                  <a:lnTo>
                    <a:pt x="103" y="725"/>
                  </a:lnTo>
                  <a:lnTo>
                    <a:pt x="75" y="724"/>
                  </a:lnTo>
                  <a:lnTo>
                    <a:pt x="52" y="724"/>
                  </a:lnTo>
                  <a:lnTo>
                    <a:pt x="33" y="722"/>
                  </a:lnTo>
                  <a:lnTo>
                    <a:pt x="18" y="722"/>
                  </a:lnTo>
                  <a:lnTo>
                    <a:pt x="10" y="720"/>
                  </a:lnTo>
                  <a:lnTo>
                    <a:pt x="6" y="720"/>
                  </a:lnTo>
                  <a:lnTo>
                    <a:pt x="7" y="719"/>
                  </a:lnTo>
                  <a:lnTo>
                    <a:pt x="7" y="714"/>
                  </a:lnTo>
                  <a:lnTo>
                    <a:pt x="7" y="711"/>
                  </a:lnTo>
                  <a:lnTo>
                    <a:pt x="6" y="704"/>
                  </a:lnTo>
                  <a:lnTo>
                    <a:pt x="6" y="693"/>
                  </a:lnTo>
                  <a:lnTo>
                    <a:pt x="4" y="682"/>
                  </a:lnTo>
                  <a:lnTo>
                    <a:pt x="2" y="671"/>
                  </a:lnTo>
                  <a:lnTo>
                    <a:pt x="0" y="661"/>
                  </a:lnTo>
                  <a:lnTo>
                    <a:pt x="0" y="658"/>
                  </a:lnTo>
                  <a:lnTo>
                    <a:pt x="343" y="592"/>
                  </a:lnTo>
                  <a:lnTo>
                    <a:pt x="344" y="597"/>
                  </a:lnTo>
                  <a:lnTo>
                    <a:pt x="345" y="598"/>
                  </a:lnTo>
                  <a:lnTo>
                    <a:pt x="348" y="603"/>
                  </a:lnTo>
                  <a:lnTo>
                    <a:pt x="351" y="605"/>
                  </a:lnTo>
                  <a:lnTo>
                    <a:pt x="359" y="605"/>
                  </a:lnTo>
                  <a:lnTo>
                    <a:pt x="377" y="603"/>
                  </a:lnTo>
                  <a:lnTo>
                    <a:pt x="403" y="602"/>
                  </a:lnTo>
                  <a:lnTo>
                    <a:pt x="433" y="597"/>
                  </a:lnTo>
                  <a:lnTo>
                    <a:pt x="467" y="594"/>
                  </a:lnTo>
                  <a:lnTo>
                    <a:pt x="500" y="590"/>
                  </a:lnTo>
                  <a:lnTo>
                    <a:pt x="531" y="586"/>
                  </a:lnTo>
                  <a:lnTo>
                    <a:pt x="556" y="584"/>
                  </a:lnTo>
                  <a:lnTo>
                    <a:pt x="573" y="581"/>
                  </a:lnTo>
                  <a:lnTo>
                    <a:pt x="579" y="579"/>
                  </a:lnTo>
                  <a:lnTo>
                    <a:pt x="638" y="571"/>
                  </a:lnTo>
                  <a:lnTo>
                    <a:pt x="708" y="555"/>
                  </a:lnTo>
                  <a:lnTo>
                    <a:pt x="782" y="534"/>
                  </a:lnTo>
                  <a:lnTo>
                    <a:pt x="858" y="513"/>
                  </a:lnTo>
                  <a:lnTo>
                    <a:pt x="935" y="491"/>
                  </a:lnTo>
                  <a:lnTo>
                    <a:pt x="1004" y="469"/>
                  </a:lnTo>
                  <a:lnTo>
                    <a:pt x="1065" y="448"/>
                  </a:lnTo>
                  <a:lnTo>
                    <a:pt x="1114" y="433"/>
                  </a:lnTo>
                  <a:lnTo>
                    <a:pt x="1145" y="422"/>
                  </a:lnTo>
                  <a:lnTo>
                    <a:pt x="1157" y="417"/>
                  </a:lnTo>
                  <a:close/>
                </a:path>
              </a:pathLst>
            </a:custGeom>
            <a:solidFill>
              <a:srgbClr val="EBEBEB"/>
            </a:solidFill>
            <a:ln w="9525">
              <a:solidFill>
                <a:srgbClr val="777777"/>
              </a:solidFill>
              <a:round/>
              <a:headEnd/>
              <a:tailEnd/>
            </a:ln>
          </p:spPr>
          <p:txBody>
            <a:bodyPr/>
            <a:lstStyle/>
            <a:p>
              <a:endParaRPr lang="en-US"/>
            </a:p>
          </p:txBody>
        </p:sp>
        <p:sp>
          <p:nvSpPr>
            <p:cNvPr id="4845" name="Freeform 733"/>
            <p:cNvSpPr>
              <a:spLocks/>
            </p:cNvSpPr>
            <p:nvPr/>
          </p:nvSpPr>
          <p:spPr bwMode="auto">
            <a:xfrm>
              <a:off x="672" y="1728"/>
              <a:ext cx="4059" cy="360"/>
            </a:xfrm>
            <a:custGeom>
              <a:avLst/>
              <a:gdLst>
                <a:gd name="T0" fmla="*/ 1578 w 4059"/>
                <a:gd name="T1" fmla="*/ 318 h 722"/>
                <a:gd name="T2" fmla="*/ 3548 w 4059"/>
                <a:gd name="T3" fmla="*/ 4 h 722"/>
                <a:gd name="T4" fmla="*/ 3602 w 4059"/>
                <a:gd name="T5" fmla="*/ 0 h 722"/>
                <a:gd name="T6" fmla="*/ 3675 w 4059"/>
                <a:gd name="T7" fmla="*/ 5 h 722"/>
                <a:gd name="T8" fmla="*/ 3739 w 4059"/>
                <a:gd name="T9" fmla="*/ 29 h 722"/>
                <a:gd name="T10" fmla="*/ 3783 w 4059"/>
                <a:gd name="T11" fmla="*/ 58 h 722"/>
                <a:gd name="T12" fmla="*/ 3809 w 4059"/>
                <a:gd name="T13" fmla="*/ 80 h 722"/>
                <a:gd name="T14" fmla="*/ 3818 w 4059"/>
                <a:gd name="T15" fmla="*/ 89 h 722"/>
                <a:gd name="T16" fmla="*/ 3877 w 4059"/>
                <a:gd name="T17" fmla="*/ 194 h 722"/>
                <a:gd name="T18" fmla="*/ 3937 w 4059"/>
                <a:gd name="T19" fmla="*/ 222 h 722"/>
                <a:gd name="T20" fmla="*/ 4018 w 4059"/>
                <a:gd name="T21" fmla="*/ 281 h 722"/>
                <a:gd name="T22" fmla="*/ 4059 w 4059"/>
                <a:gd name="T23" fmla="*/ 371 h 722"/>
                <a:gd name="T24" fmla="*/ 4012 w 4059"/>
                <a:gd name="T25" fmla="*/ 358 h 722"/>
                <a:gd name="T26" fmla="*/ 3917 w 4059"/>
                <a:gd name="T27" fmla="*/ 319 h 722"/>
                <a:gd name="T28" fmla="*/ 3847 w 4059"/>
                <a:gd name="T29" fmla="*/ 287 h 722"/>
                <a:gd name="T30" fmla="*/ 3832 w 4059"/>
                <a:gd name="T31" fmla="*/ 278 h 722"/>
                <a:gd name="T32" fmla="*/ 3786 w 4059"/>
                <a:gd name="T33" fmla="*/ 250 h 722"/>
                <a:gd name="T34" fmla="*/ 3709 w 4059"/>
                <a:gd name="T35" fmla="*/ 233 h 722"/>
                <a:gd name="T36" fmla="*/ 3607 w 4059"/>
                <a:gd name="T37" fmla="*/ 249 h 722"/>
                <a:gd name="T38" fmla="*/ 3507 w 4059"/>
                <a:gd name="T39" fmla="*/ 263 h 722"/>
                <a:gd name="T40" fmla="*/ 3414 w 4059"/>
                <a:gd name="T41" fmla="*/ 273 h 722"/>
                <a:gd name="T42" fmla="*/ 3330 w 4059"/>
                <a:gd name="T43" fmla="*/ 287 h 722"/>
                <a:gd name="T44" fmla="*/ 1578 w 4059"/>
                <a:gd name="T45" fmla="*/ 594 h 722"/>
                <a:gd name="T46" fmla="*/ 1491 w 4059"/>
                <a:gd name="T47" fmla="*/ 610 h 722"/>
                <a:gd name="T48" fmla="*/ 1353 w 4059"/>
                <a:gd name="T49" fmla="*/ 629 h 722"/>
                <a:gd name="T50" fmla="*/ 1225 w 4059"/>
                <a:gd name="T51" fmla="*/ 632 h 722"/>
                <a:gd name="T52" fmla="*/ 1089 w 4059"/>
                <a:gd name="T53" fmla="*/ 635 h 722"/>
                <a:gd name="T54" fmla="*/ 933 w 4059"/>
                <a:gd name="T55" fmla="*/ 655 h 722"/>
                <a:gd name="T56" fmla="*/ 832 w 4059"/>
                <a:gd name="T57" fmla="*/ 672 h 722"/>
                <a:gd name="T58" fmla="*/ 730 w 4059"/>
                <a:gd name="T59" fmla="*/ 680 h 722"/>
                <a:gd name="T60" fmla="*/ 608 w 4059"/>
                <a:gd name="T61" fmla="*/ 696 h 722"/>
                <a:gd name="T62" fmla="*/ 510 w 4059"/>
                <a:gd name="T63" fmla="*/ 709 h 722"/>
                <a:gd name="T64" fmla="*/ 434 w 4059"/>
                <a:gd name="T65" fmla="*/ 712 h 722"/>
                <a:gd name="T66" fmla="*/ 377 w 4059"/>
                <a:gd name="T67" fmla="*/ 712 h 722"/>
                <a:gd name="T68" fmla="*/ 324 w 4059"/>
                <a:gd name="T69" fmla="*/ 717 h 722"/>
                <a:gd name="T70" fmla="*/ 248 w 4059"/>
                <a:gd name="T71" fmla="*/ 719 h 722"/>
                <a:gd name="T72" fmla="*/ 134 w 4059"/>
                <a:gd name="T73" fmla="*/ 722 h 722"/>
                <a:gd name="T74" fmla="*/ 51 w 4059"/>
                <a:gd name="T75" fmla="*/ 720 h 722"/>
                <a:gd name="T76" fmla="*/ 10 w 4059"/>
                <a:gd name="T77" fmla="*/ 719 h 722"/>
                <a:gd name="T78" fmla="*/ 7 w 4059"/>
                <a:gd name="T79" fmla="*/ 714 h 722"/>
                <a:gd name="T80" fmla="*/ 6 w 4059"/>
                <a:gd name="T81" fmla="*/ 695 h 722"/>
                <a:gd name="T82" fmla="*/ 0 w 4059"/>
                <a:gd name="T83" fmla="*/ 661 h 722"/>
                <a:gd name="T84" fmla="*/ 344 w 4059"/>
                <a:gd name="T85" fmla="*/ 597 h 722"/>
                <a:gd name="T86" fmla="*/ 351 w 4059"/>
                <a:gd name="T87" fmla="*/ 605 h 722"/>
                <a:gd name="T88" fmla="*/ 403 w 4059"/>
                <a:gd name="T89" fmla="*/ 602 h 722"/>
                <a:gd name="T90" fmla="*/ 500 w 4059"/>
                <a:gd name="T91" fmla="*/ 590 h 722"/>
                <a:gd name="T92" fmla="*/ 573 w 4059"/>
                <a:gd name="T93" fmla="*/ 581 h 722"/>
                <a:gd name="T94" fmla="*/ 708 w 4059"/>
                <a:gd name="T95" fmla="*/ 555 h 722"/>
                <a:gd name="T96" fmla="*/ 935 w 4059"/>
                <a:gd name="T97" fmla="*/ 491 h 722"/>
                <a:gd name="T98" fmla="*/ 1114 w 4059"/>
                <a:gd name="T99" fmla="*/ 433 h 7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059"/>
                <a:gd name="T151" fmla="*/ 0 h 722"/>
                <a:gd name="T152" fmla="*/ 4059 w 4059"/>
                <a:gd name="T153" fmla="*/ 722 h 7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059" h="722">
                  <a:moveTo>
                    <a:pt x="1157" y="417"/>
                  </a:moveTo>
                  <a:lnTo>
                    <a:pt x="1632" y="329"/>
                  </a:lnTo>
                  <a:lnTo>
                    <a:pt x="1578" y="318"/>
                  </a:lnTo>
                  <a:lnTo>
                    <a:pt x="3535" y="7"/>
                  </a:lnTo>
                  <a:lnTo>
                    <a:pt x="3539" y="5"/>
                  </a:lnTo>
                  <a:lnTo>
                    <a:pt x="3548" y="4"/>
                  </a:lnTo>
                  <a:lnTo>
                    <a:pt x="3563" y="4"/>
                  </a:lnTo>
                  <a:lnTo>
                    <a:pt x="3580" y="2"/>
                  </a:lnTo>
                  <a:lnTo>
                    <a:pt x="3602" y="0"/>
                  </a:lnTo>
                  <a:lnTo>
                    <a:pt x="3626" y="0"/>
                  </a:lnTo>
                  <a:lnTo>
                    <a:pt x="3650" y="2"/>
                  </a:lnTo>
                  <a:lnTo>
                    <a:pt x="3675" y="5"/>
                  </a:lnTo>
                  <a:lnTo>
                    <a:pt x="3698" y="10"/>
                  </a:lnTo>
                  <a:lnTo>
                    <a:pt x="3720" y="18"/>
                  </a:lnTo>
                  <a:lnTo>
                    <a:pt x="3739" y="29"/>
                  </a:lnTo>
                  <a:lnTo>
                    <a:pt x="3756" y="39"/>
                  </a:lnTo>
                  <a:lnTo>
                    <a:pt x="3770" y="48"/>
                  </a:lnTo>
                  <a:lnTo>
                    <a:pt x="3783" y="58"/>
                  </a:lnTo>
                  <a:lnTo>
                    <a:pt x="3793" y="66"/>
                  </a:lnTo>
                  <a:lnTo>
                    <a:pt x="3802" y="74"/>
                  </a:lnTo>
                  <a:lnTo>
                    <a:pt x="3809" y="80"/>
                  </a:lnTo>
                  <a:lnTo>
                    <a:pt x="3814" y="85"/>
                  </a:lnTo>
                  <a:lnTo>
                    <a:pt x="3817" y="87"/>
                  </a:lnTo>
                  <a:lnTo>
                    <a:pt x="3818" y="89"/>
                  </a:lnTo>
                  <a:lnTo>
                    <a:pt x="3833" y="119"/>
                  </a:lnTo>
                  <a:lnTo>
                    <a:pt x="3871" y="193"/>
                  </a:lnTo>
                  <a:lnTo>
                    <a:pt x="3877" y="194"/>
                  </a:lnTo>
                  <a:lnTo>
                    <a:pt x="3891" y="199"/>
                  </a:lnTo>
                  <a:lnTo>
                    <a:pt x="3912" y="209"/>
                  </a:lnTo>
                  <a:lnTo>
                    <a:pt x="3937" y="222"/>
                  </a:lnTo>
                  <a:lnTo>
                    <a:pt x="3965" y="238"/>
                  </a:lnTo>
                  <a:lnTo>
                    <a:pt x="3993" y="257"/>
                  </a:lnTo>
                  <a:lnTo>
                    <a:pt x="4018" y="281"/>
                  </a:lnTo>
                  <a:lnTo>
                    <a:pt x="4040" y="307"/>
                  </a:lnTo>
                  <a:lnTo>
                    <a:pt x="4053" y="337"/>
                  </a:lnTo>
                  <a:lnTo>
                    <a:pt x="4059" y="371"/>
                  </a:lnTo>
                  <a:lnTo>
                    <a:pt x="4053" y="371"/>
                  </a:lnTo>
                  <a:lnTo>
                    <a:pt x="4037" y="366"/>
                  </a:lnTo>
                  <a:lnTo>
                    <a:pt x="4012" y="358"/>
                  </a:lnTo>
                  <a:lnTo>
                    <a:pt x="3982" y="347"/>
                  </a:lnTo>
                  <a:lnTo>
                    <a:pt x="3950" y="332"/>
                  </a:lnTo>
                  <a:lnTo>
                    <a:pt x="3917" y="319"/>
                  </a:lnTo>
                  <a:lnTo>
                    <a:pt x="3888" y="307"/>
                  </a:lnTo>
                  <a:lnTo>
                    <a:pt x="3864" y="295"/>
                  </a:lnTo>
                  <a:lnTo>
                    <a:pt x="3847" y="287"/>
                  </a:lnTo>
                  <a:lnTo>
                    <a:pt x="3841" y="286"/>
                  </a:lnTo>
                  <a:lnTo>
                    <a:pt x="3839" y="283"/>
                  </a:lnTo>
                  <a:lnTo>
                    <a:pt x="3832" y="278"/>
                  </a:lnTo>
                  <a:lnTo>
                    <a:pt x="3821" y="268"/>
                  </a:lnTo>
                  <a:lnTo>
                    <a:pt x="3805" y="260"/>
                  </a:lnTo>
                  <a:lnTo>
                    <a:pt x="3786" y="250"/>
                  </a:lnTo>
                  <a:lnTo>
                    <a:pt x="3764" y="242"/>
                  </a:lnTo>
                  <a:lnTo>
                    <a:pt x="3738" y="236"/>
                  </a:lnTo>
                  <a:lnTo>
                    <a:pt x="3709" y="233"/>
                  </a:lnTo>
                  <a:lnTo>
                    <a:pt x="3678" y="234"/>
                  </a:lnTo>
                  <a:lnTo>
                    <a:pt x="3644" y="241"/>
                  </a:lnTo>
                  <a:lnTo>
                    <a:pt x="3607" y="249"/>
                  </a:lnTo>
                  <a:lnTo>
                    <a:pt x="3574" y="255"/>
                  </a:lnTo>
                  <a:lnTo>
                    <a:pt x="3540" y="260"/>
                  </a:lnTo>
                  <a:lnTo>
                    <a:pt x="3507" y="263"/>
                  </a:lnTo>
                  <a:lnTo>
                    <a:pt x="3476" y="268"/>
                  </a:lnTo>
                  <a:lnTo>
                    <a:pt x="3446" y="270"/>
                  </a:lnTo>
                  <a:lnTo>
                    <a:pt x="3414" y="273"/>
                  </a:lnTo>
                  <a:lnTo>
                    <a:pt x="3386" y="276"/>
                  </a:lnTo>
                  <a:lnTo>
                    <a:pt x="3358" y="281"/>
                  </a:lnTo>
                  <a:lnTo>
                    <a:pt x="3330" y="287"/>
                  </a:lnTo>
                  <a:lnTo>
                    <a:pt x="2002" y="523"/>
                  </a:lnTo>
                  <a:lnTo>
                    <a:pt x="1585" y="592"/>
                  </a:lnTo>
                  <a:lnTo>
                    <a:pt x="1578" y="594"/>
                  </a:lnTo>
                  <a:lnTo>
                    <a:pt x="1559" y="597"/>
                  </a:lnTo>
                  <a:lnTo>
                    <a:pt x="1529" y="603"/>
                  </a:lnTo>
                  <a:lnTo>
                    <a:pt x="1491" y="610"/>
                  </a:lnTo>
                  <a:lnTo>
                    <a:pt x="1448" y="616"/>
                  </a:lnTo>
                  <a:lnTo>
                    <a:pt x="1401" y="622"/>
                  </a:lnTo>
                  <a:lnTo>
                    <a:pt x="1353" y="629"/>
                  </a:lnTo>
                  <a:lnTo>
                    <a:pt x="1306" y="632"/>
                  </a:lnTo>
                  <a:lnTo>
                    <a:pt x="1263" y="634"/>
                  </a:lnTo>
                  <a:lnTo>
                    <a:pt x="1225" y="632"/>
                  </a:lnTo>
                  <a:lnTo>
                    <a:pt x="1186" y="631"/>
                  </a:lnTo>
                  <a:lnTo>
                    <a:pt x="1141" y="632"/>
                  </a:lnTo>
                  <a:lnTo>
                    <a:pt x="1089" y="635"/>
                  </a:lnTo>
                  <a:lnTo>
                    <a:pt x="1036" y="642"/>
                  </a:lnTo>
                  <a:lnTo>
                    <a:pt x="982" y="648"/>
                  </a:lnTo>
                  <a:lnTo>
                    <a:pt x="933" y="655"/>
                  </a:lnTo>
                  <a:lnTo>
                    <a:pt x="890" y="661"/>
                  </a:lnTo>
                  <a:lnTo>
                    <a:pt x="854" y="667"/>
                  </a:lnTo>
                  <a:lnTo>
                    <a:pt x="832" y="672"/>
                  </a:lnTo>
                  <a:lnTo>
                    <a:pt x="824" y="674"/>
                  </a:lnTo>
                  <a:lnTo>
                    <a:pt x="775" y="675"/>
                  </a:lnTo>
                  <a:lnTo>
                    <a:pt x="730" y="680"/>
                  </a:lnTo>
                  <a:lnTo>
                    <a:pt x="685" y="685"/>
                  </a:lnTo>
                  <a:lnTo>
                    <a:pt x="645" y="691"/>
                  </a:lnTo>
                  <a:lnTo>
                    <a:pt x="608" y="696"/>
                  </a:lnTo>
                  <a:lnTo>
                    <a:pt x="573" y="701"/>
                  </a:lnTo>
                  <a:lnTo>
                    <a:pt x="541" y="706"/>
                  </a:lnTo>
                  <a:lnTo>
                    <a:pt x="510" y="709"/>
                  </a:lnTo>
                  <a:lnTo>
                    <a:pt x="483" y="712"/>
                  </a:lnTo>
                  <a:lnTo>
                    <a:pt x="459" y="712"/>
                  </a:lnTo>
                  <a:lnTo>
                    <a:pt x="434" y="712"/>
                  </a:lnTo>
                  <a:lnTo>
                    <a:pt x="413" y="712"/>
                  </a:lnTo>
                  <a:lnTo>
                    <a:pt x="394" y="712"/>
                  </a:lnTo>
                  <a:lnTo>
                    <a:pt x="377" y="712"/>
                  </a:lnTo>
                  <a:lnTo>
                    <a:pt x="360" y="714"/>
                  </a:lnTo>
                  <a:lnTo>
                    <a:pt x="344" y="716"/>
                  </a:lnTo>
                  <a:lnTo>
                    <a:pt x="324" y="717"/>
                  </a:lnTo>
                  <a:lnTo>
                    <a:pt x="303" y="719"/>
                  </a:lnTo>
                  <a:lnTo>
                    <a:pt x="278" y="719"/>
                  </a:lnTo>
                  <a:lnTo>
                    <a:pt x="248" y="719"/>
                  </a:lnTo>
                  <a:lnTo>
                    <a:pt x="207" y="720"/>
                  </a:lnTo>
                  <a:lnTo>
                    <a:pt x="170" y="720"/>
                  </a:lnTo>
                  <a:lnTo>
                    <a:pt x="134" y="722"/>
                  </a:lnTo>
                  <a:lnTo>
                    <a:pt x="102" y="722"/>
                  </a:lnTo>
                  <a:lnTo>
                    <a:pt x="74" y="720"/>
                  </a:lnTo>
                  <a:lnTo>
                    <a:pt x="51" y="720"/>
                  </a:lnTo>
                  <a:lnTo>
                    <a:pt x="32" y="720"/>
                  </a:lnTo>
                  <a:lnTo>
                    <a:pt x="18" y="720"/>
                  </a:lnTo>
                  <a:lnTo>
                    <a:pt x="10" y="719"/>
                  </a:lnTo>
                  <a:lnTo>
                    <a:pt x="6" y="719"/>
                  </a:lnTo>
                  <a:lnTo>
                    <a:pt x="7" y="717"/>
                  </a:lnTo>
                  <a:lnTo>
                    <a:pt x="7" y="714"/>
                  </a:lnTo>
                  <a:lnTo>
                    <a:pt x="7" y="709"/>
                  </a:lnTo>
                  <a:lnTo>
                    <a:pt x="6" y="704"/>
                  </a:lnTo>
                  <a:lnTo>
                    <a:pt x="6" y="695"/>
                  </a:lnTo>
                  <a:lnTo>
                    <a:pt x="4" y="682"/>
                  </a:lnTo>
                  <a:lnTo>
                    <a:pt x="2" y="671"/>
                  </a:lnTo>
                  <a:lnTo>
                    <a:pt x="0" y="661"/>
                  </a:lnTo>
                  <a:lnTo>
                    <a:pt x="0" y="658"/>
                  </a:lnTo>
                  <a:lnTo>
                    <a:pt x="343" y="592"/>
                  </a:lnTo>
                  <a:lnTo>
                    <a:pt x="344" y="597"/>
                  </a:lnTo>
                  <a:lnTo>
                    <a:pt x="345" y="598"/>
                  </a:lnTo>
                  <a:lnTo>
                    <a:pt x="348" y="603"/>
                  </a:lnTo>
                  <a:lnTo>
                    <a:pt x="351" y="605"/>
                  </a:lnTo>
                  <a:lnTo>
                    <a:pt x="359" y="605"/>
                  </a:lnTo>
                  <a:lnTo>
                    <a:pt x="377" y="603"/>
                  </a:lnTo>
                  <a:lnTo>
                    <a:pt x="403" y="602"/>
                  </a:lnTo>
                  <a:lnTo>
                    <a:pt x="433" y="597"/>
                  </a:lnTo>
                  <a:lnTo>
                    <a:pt x="467" y="594"/>
                  </a:lnTo>
                  <a:lnTo>
                    <a:pt x="500" y="590"/>
                  </a:lnTo>
                  <a:lnTo>
                    <a:pt x="531" y="586"/>
                  </a:lnTo>
                  <a:lnTo>
                    <a:pt x="556" y="584"/>
                  </a:lnTo>
                  <a:lnTo>
                    <a:pt x="573" y="581"/>
                  </a:lnTo>
                  <a:lnTo>
                    <a:pt x="579" y="579"/>
                  </a:lnTo>
                  <a:lnTo>
                    <a:pt x="638" y="571"/>
                  </a:lnTo>
                  <a:lnTo>
                    <a:pt x="708" y="555"/>
                  </a:lnTo>
                  <a:lnTo>
                    <a:pt x="782" y="534"/>
                  </a:lnTo>
                  <a:lnTo>
                    <a:pt x="858" y="513"/>
                  </a:lnTo>
                  <a:lnTo>
                    <a:pt x="935" y="491"/>
                  </a:lnTo>
                  <a:lnTo>
                    <a:pt x="1004" y="469"/>
                  </a:lnTo>
                  <a:lnTo>
                    <a:pt x="1065" y="448"/>
                  </a:lnTo>
                  <a:lnTo>
                    <a:pt x="1114" y="433"/>
                  </a:lnTo>
                  <a:lnTo>
                    <a:pt x="1145" y="422"/>
                  </a:lnTo>
                  <a:lnTo>
                    <a:pt x="1157" y="417"/>
                  </a:lnTo>
                  <a:close/>
                </a:path>
              </a:pathLst>
            </a:custGeom>
            <a:solidFill>
              <a:srgbClr val="EDEDED"/>
            </a:solidFill>
            <a:ln w="9525">
              <a:solidFill>
                <a:srgbClr val="777777"/>
              </a:solidFill>
              <a:round/>
              <a:headEnd/>
              <a:tailEnd/>
            </a:ln>
          </p:spPr>
          <p:txBody>
            <a:bodyPr/>
            <a:lstStyle/>
            <a:p>
              <a:endParaRPr lang="en-US"/>
            </a:p>
          </p:txBody>
        </p:sp>
        <p:sp>
          <p:nvSpPr>
            <p:cNvPr id="4846" name="Freeform 734"/>
            <p:cNvSpPr>
              <a:spLocks/>
            </p:cNvSpPr>
            <p:nvPr/>
          </p:nvSpPr>
          <p:spPr bwMode="auto">
            <a:xfrm>
              <a:off x="672" y="1728"/>
              <a:ext cx="4059" cy="359"/>
            </a:xfrm>
            <a:custGeom>
              <a:avLst/>
              <a:gdLst>
                <a:gd name="T0" fmla="*/ 1578 w 4059"/>
                <a:gd name="T1" fmla="*/ 318 h 719"/>
                <a:gd name="T2" fmla="*/ 3548 w 4059"/>
                <a:gd name="T3" fmla="*/ 4 h 719"/>
                <a:gd name="T4" fmla="*/ 3602 w 4059"/>
                <a:gd name="T5" fmla="*/ 0 h 719"/>
                <a:gd name="T6" fmla="*/ 3675 w 4059"/>
                <a:gd name="T7" fmla="*/ 5 h 719"/>
                <a:gd name="T8" fmla="*/ 3739 w 4059"/>
                <a:gd name="T9" fmla="*/ 29 h 719"/>
                <a:gd name="T10" fmla="*/ 3783 w 4059"/>
                <a:gd name="T11" fmla="*/ 58 h 719"/>
                <a:gd name="T12" fmla="*/ 3809 w 4059"/>
                <a:gd name="T13" fmla="*/ 80 h 719"/>
                <a:gd name="T14" fmla="*/ 3818 w 4059"/>
                <a:gd name="T15" fmla="*/ 89 h 719"/>
                <a:gd name="T16" fmla="*/ 3877 w 4059"/>
                <a:gd name="T17" fmla="*/ 194 h 719"/>
                <a:gd name="T18" fmla="*/ 3937 w 4059"/>
                <a:gd name="T19" fmla="*/ 222 h 719"/>
                <a:gd name="T20" fmla="*/ 4018 w 4059"/>
                <a:gd name="T21" fmla="*/ 281 h 719"/>
                <a:gd name="T22" fmla="*/ 4059 w 4059"/>
                <a:gd name="T23" fmla="*/ 371 h 719"/>
                <a:gd name="T24" fmla="*/ 4012 w 4059"/>
                <a:gd name="T25" fmla="*/ 356 h 719"/>
                <a:gd name="T26" fmla="*/ 3917 w 4059"/>
                <a:gd name="T27" fmla="*/ 313 h 719"/>
                <a:gd name="T28" fmla="*/ 3846 w 4059"/>
                <a:gd name="T29" fmla="*/ 281 h 719"/>
                <a:gd name="T30" fmla="*/ 3831 w 4059"/>
                <a:gd name="T31" fmla="*/ 270 h 719"/>
                <a:gd name="T32" fmla="*/ 3786 w 4059"/>
                <a:gd name="T33" fmla="*/ 242 h 719"/>
                <a:gd name="T34" fmla="*/ 3709 w 4059"/>
                <a:gd name="T35" fmla="*/ 223 h 719"/>
                <a:gd name="T36" fmla="*/ 3607 w 4059"/>
                <a:gd name="T37" fmla="*/ 238 h 719"/>
                <a:gd name="T38" fmla="*/ 3507 w 4059"/>
                <a:gd name="T39" fmla="*/ 252 h 719"/>
                <a:gd name="T40" fmla="*/ 3414 w 4059"/>
                <a:gd name="T41" fmla="*/ 262 h 719"/>
                <a:gd name="T42" fmla="*/ 3330 w 4059"/>
                <a:gd name="T43" fmla="*/ 276 h 719"/>
                <a:gd name="T44" fmla="*/ 1578 w 4059"/>
                <a:gd name="T45" fmla="*/ 582 h 719"/>
                <a:gd name="T46" fmla="*/ 1491 w 4059"/>
                <a:gd name="T47" fmla="*/ 597 h 719"/>
                <a:gd name="T48" fmla="*/ 1352 w 4059"/>
                <a:gd name="T49" fmla="*/ 618 h 719"/>
                <a:gd name="T50" fmla="*/ 1225 w 4059"/>
                <a:gd name="T51" fmla="*/ 622 h 719"/>
                <a:gd name="T52" fmla="*/ 1089 w 4059"/>
                <a:gd name="T53" fmla="*/ 627 h 719"/>
                <a:gd name="T54" fmla="*/ 934 w 4059"/>
                <a:gd name="T55" fmla="*/ 647 h 719"/>
                <a:gd name="T56" fmla="*/ 834 w 4059"/>
                <a:gd name="T57" fmla="*/ 664 h 719"/>
                <a:gd name="T58" fmla="*/ 731 w 4059"/>
                <a:gd name="T59" fmla="*/ 674 h 719"/>
                <a:gd name="T60" fmla="*/ 609 w 4059"/>
                <a:gd name="T61" fmla="*/ 690 h 719"/>
                <a:gd name="T62" fmla="*/ 510 w 4059"/>
                <a:gd name="T63" fmla="*/ 704 h 719"/>
                <a:gd name="T64" fmla="*/ 434 w 4059"/>
                <a:gd name="T65" fmla="*/ 706 h 719"/>
                <a:gd name="T66" fmla="*/ 376 w 4059"/>
                <a:gd name="T67" fmla="*/ 707 h 719"/>
                <a:gd name="T68" fmla="*/ 323 w 4059"/>
                <a:gd name="T69" fmla="*/ 712 h 719"/>
                <a:gd name="T70" fmla="*/ 247 w 4059"/>
                <a:gd name="T71" fmla="*/ 716 h 719"/>
                <a:gd name="T72" fmla="*/ 133 w 4059"/>
                <a:gd name="T73" fmla="*/ 719 h 719"/>
                <a:gd name="T74" fmla="*/ 50 w 4059"/>
                <a:gd name="T75" fmla="*/ 719 h 719"/>
                <a:gd name="T76" fmla="*/ 10 w 4059"/>
                <a:gd name="T77" fmla="*/ 719 h 719"/>
                <a:gd name="T78" fmla="*/ 7 w 4059"/>
                <a:gd name="T79" fmla="*/ 712 h 719"/>
                <a:gd name="T80" fmla="*/ 6 w 4059"/>
                <a:gd name="T81" fmla="*/ 695 h 719"/>
                <a:gd name="T82" fmla="*/ 0 w 4059"/>
                <a:gd name="T83" fmla="*/ 661 h 719"/>
                <a:gd name="T84" fmla="*/ 344 w 4059"/>
                <a:gd name="T85" fmla="*/ 597 h 719"/>
                <a:gd name="T86" fmla="*/ 351 w 4059"/>
                <a:gd name="T87" fmla="*/ 605 h 719"/>
                <a:gd name="T88" fmla="*/ 403 w 4059"/>
                <a:gd name="T89" fmla="*/ 602 h 719"/>
                <a:gd name="T90" fmla="*/ 500 w 4059"/>
                <a:gd name="T91" fmla="*/ 590 h 719"/>
                <a:gd name="T92" fmla="*/ 573 w 4059"/>
                <a:gd name="T93" fmla="*/ 581 h 719"/>
                <a:gd name="T94" fmla="*/ 708 w 4059"/>
                <a:gd name="T95" fmla="*/ 555 h 719"/>
                <a:gd name="T96" fmla="*/ 935 w 4059"/>
                <a:gd name="T97" fmla="*/ 491 h 719"/>
                <a:gd name="T98" fmla="*/ 1114 w 4059"/>
                <a:gd name="T99" fmla="*/ 433 h 71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059"/>
                <a:gd name="T151" fmla="*/ 0 h 719"/>
                <a:gd name="T152" fmla="*/ 4059 w 4059"/>
                <a:gd name="T153" fmla="*/ 719 h 71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059" h="719">
                  <a:moveTo>
                    <a:pt x="1157" y="417"/>
                  </a:moveTo>
                  <a:lnTo>
                    <a:pt x="1632" y="329"/>
                  </a:lnTo>
                  <a:lnTo>
                    <a:pt x="1578" y="318"/>
                  </a:lnTo>
                  <a:lnTo>
                    <a:pt x="3535" y="7"/>
                  </a:lnTo>
                  <a:lnTo>
                    <a:pt x="3539" y="5"/>
                  </a:lnTo>
                  <a:lnTo>
                    <a:pt x="3548" y="4"/>
                  </a:lnTo>
                  <a:lnTo>
                    <a:pt x="3563" y="4"/>
                  </a:lnTo>
                  <a:lnTo>
                    <a:pt x="3580" y="2"/>
                  </a:lnTo>
                  <a:lnTo>
                    <a:pt x="3602" y="0"/>
                  </a:lnTo>
                  <a:lnTo>
                    <a:pt x="3626" y="0"/>
                  </a:lnTo>
                  <a:lnTo>
                    <a:pt x="3650" y="2"/>
                  </a:lnTo>
                  <a:lnTo>
                    <a:pt x="3675" y="5"/>
                  </a:lnTo>
                  <a:lnTo>
                    <a:pt x="3698" y="10"/>
                  </a:lnTo>
                  <a:lnTo>
                    <a:pt x="3720" y="18"/>
                  </a:lnTo>
                  <a:lnTo>
                    <a:pt x="3739" y="29"/>
                  </a:lnTo>
                  <a:lnTo>
                    <a:pt x="3756" y="39"/>
                  </a:lnTo>
                  <a:lnTo>
                    <a:pt x="3770" y="48"/>
                  </a:lnTo>
                  <a:lnTo>
                    <a:pt x="3783" y="58"/>
                  </a:lnTo>
                  <a:lnTo>
                    <a:pt x="3793" y="66"/>
                  </a:lnTo>
                  <a:lnTo>
                    <a:pt x="3802" y="74"/>
                  </a:lnTo>
                  <a:lnTo>
                    <a:pt x="3809" y="80"/>
                  </a:lnTo>
                  <a:lnTo>
                    <a:pt x="3814" y="85"/>
                  </a:lnTo>
                  <a:lnTo>
                    <a:pt x="3817" y="87"/>
                  </a:lnTo>
                  <a:lnTo>
                    <a:pt x="3818" y="89"/>
                  </a:lnTo>
                  <a:lnTo>
                    <a:pt x="3833" y="119"/>
                  </a:lnTo>
                  <a:lnTo>
                    <a:pt x="3871" y="193"/>
                  </a:lnTo>
                  <a:lnTo>
                    <a:pt x="3877" y="194"/>
                  </a:lnTo>
                  <a:lnTo>
                    <a:pt x="3891" y="199"/>
                  </a:lnTo>
                  <a:lnTo>
                    <a:pt x="3912" y="209"/>
                  </a:lnTo>
                  <a:lnTo>
                    <a:pt x="3937" y="222"/>
                  </a:lnTo>
                  <a:lnTo>
                    <a:pt x="3965" y="238"/>
                  </a:lnTo>
                  <a:lnTo>
                    <a:pt x="3993" y="257"/>
                  </a:lnTo>
                  <a:lnTo>
                    <a:pt x="4018" y="281"/>
                  </a:lnTo>
                  <a:lnTo>
                    <a:pt x="4040" y="307"/>
                  </a:lnTo>
                  <a:lnTo>
                    <a:pt x="4053" y="337"/>
                  </a:lnTo>
                  <a:lnTo>
                    <a:pt x="4059" y="371"/>
                  </a:lnTo>
                  <a:lnTo>
                    <a:pt x="4053" y="371"/>
                  </a:lnTo>
                  <a:lnTo>
                    <a:pt x="4036" y="364"/>
                  </a:lnTo>
                  <a:lnTo>
                    <a:pt x="4012" y="356"/>
                  </a:lnTo>
                  <a:lnTo>
                    <a:pt x="3982" y="343"/>
                  </a:lnTo>
                  <a:lnTo>
                    <a:pt x="3949" y="329"/>
                  </a:lnTo>
                  <a:lnTo>
                    <a:pt x="3917" y="313"/>
                  </a:lnTo>
                  <a:lnTo>
                    <a:pt x="3887" y="300"/>
                  </a:lnTo>
                  <a:lnTo>
                    <a:pt x="3863" y="287"/>
                  </a:lnTo>
                  <a:lnTo>
                    <a:pt x="3846" y="281"/>
                  </a:lnTo>
                  <a:lnTo>
                    <a:pt x="3840" y="278"/>
                  </a:lnTo>
                  <a:lnTo>
                    <a:pt x="3838" y="275"/>
                  </a:lnTo>
                  <a:lnTo>
                    <a:pt x="3831" y="270"/>
                  </a:lnTo>
                  <a:lnTo>
                    <a:pt x="3821" y="262"/>
                  </a:lnTo>
                  <a:lnTo>
                    <a:pt x="3804" y="250"/>
                  </a:lnTo>
                  <a:lnTo>
                    <a:pt x="3786" y="242"/>
                  </a:lnTo>
                  <a:lnTo>
                    <a:pt x="3764" y="233"/>
                  </a:lnTo>
                  <a:lnTo>
                    <a:pt x="3738" y="225"/>
                  </a:lnTo>
                  <a:lnTo>
                    <a:pt x="3709" y="223"/>
                  </a:lnTo>
                  <a:lnTo>
                    <a:pt x="3678" y="223"/>
                  </a:lnTo>
                  <a:lnTo>
                    <a:pt x="3644" y="230"/>
                  </a:lnTo>
                  <a:lnTo>
                    <a:pt x="3607" y="238"/>
                  </a:lnTo>
                  <a:lnTo>
                    <a:pt x="3573" y="244"/>
                  </a:lnTo>
                  <a:lnTo>
                    <a:pt x="3540" y="249"/>
                  </a:lnTo>
                  <a:lnTo>
                    <a:pt x="3507" y="252"/>
                  </a:lnTo>
                  <a:lnTo>
                    <a:pt x="3476" y="255"/>
                  </a:lnTo>
                  <a:lnTo>
                    <a:pt x="3445" y="257"/>
                  </a:lnTo>
                  <a:lnTo>
                    <a:pt x="3414" y="262"/>
                  </a:lnTo>
                  <a:lnTo>
                    <a:pt x="3386" y="265"/>
                  </a:lnTo>
                  <a:lnTo>
                    <a:pt x="3357" y="268"/>
                  </a:lnTo>
                  <a:lnTo>
                    <a:pt x="3330" y="276"/>
                  </a:lnTo>
                  <a:lnTo>
                    <a:pt x="2002" y="512"/>
                  </a:lnTo>
                  <a:lnTo>
                    <a:pt x="1585" y="581"/>
                  </a:lnTo>
                  <a:lnTo>
                    <a:pt x="1578" y="582"/>
                  </a:lnTo>
                  <a:lnTo>
                    <a:pt x="1558" y="586"/>
                  </a:lnTo>
                  <a:lnTo>
                    <a:pt x="1528" y="590"/>
                  </a:lnTo>
                  <a:lnTo>
                    <a:pt x="1491" y="597"/>
                  </a:lnTo>
                  <a:lnTo>
                    <a:pt x="1447" y="605"/>
                  </a:lnTo>
                  <a:lnTo>
                    <a:pt x="1400" y="611"/>
                  </a:lnTo>
                  <a:lnTo>
                    <a:pt x="1352" y="618"/>
                  </a:lnTo>
                  <a:lnTo>
                    <a:pt x="1306" y="622"/>
                  </a:lnTo>
                  <a:lnTo>
                    <a:pt x="1262" y="622"/>
                  </a:lnTo>
                  <a:lnTo>
                    <a:pt x="1225" y="622"/>
                  </a:lnTo>
                  <a:lnTo>
                    <a:pt x="1186" y="621"/>
                  </a:lnTo>
                  <a:lnTo>
                    <a:pt x="1140" y="622"/>
                  </a:lnTo>
                  <a:lnTo>
                    <a:pt x="1089" y="627"/>
                  </a:lnTo>
                  <a:lnTo>
                    <a:pt x="1036" y="632"/>
                  </a:lnTo>
                  <a:lnTo>
                    <a:pt x="983" y="640"/>
                  </a:lnTo>
                  <a:lnTo>
                    <a:pt x="934" y="647"/>
                  </a:lnTo>
                  <a:lnTo>
                    <a:pt x="891" y="655"/>
                  </a:lnTo>
                  <a:lnTo>
                    <a:pt x="856" y="661"/>
                  </a:lnTo>
                  <a:lnTo>
                    <a:pt x="834" y="664"/>
                  </a:lnTo>
                  <a:lnTo>
                    <a:pt x="826" y="666"/>
                  </a:lnTo>
                  <a:lnTo>
                    <a:pt x="777" y="667"/>
                  </a:lnTo>
                  <a:lnTo>
                    <a:pt x="731" y="674"/>
                  </a:lnTo>
                  <a:lnTo>
                    <a:pt x="687" y="679"/>
                  </a:lnTo>
                  <a:lnTo>
                    <a:pt x="646" y="685"/>
                  </a:lnTo>
                  <a:lnTo>
                    <a:pt x="609" y="690"/>
                  </a:lnTo>
                  <a:lnTo>
                    <a:pt x="573" y="695"/>
                  </a:lnTo>
                  <a:lnTo>
                    <a:pt x="541" y="699"/>
                  </a:lnTo>
                  <a:lnTo>
                    <a:pt x="510" y="704"/>
                  </a:lnTo>
                  <a:lnTo>
                    <a:pt x="483" y="706"/>
                  </a:lnTo>
                  <a:lnTo>
                    <a:pt x="459" y="706"/>
                  </a:lnTo>
                  <a:lnTo>
                    <a:pt x="434" y="706"/>
                  </a:lnTo>
                  <a:lnTo>
                    <a:pt x="412" y="706"/>
                  </a:lnTo>
                  <a:lnTo>
                    <a:pt x="394" y="707"/>
                  </a:lnTo>
                  <a:lnTo>
                    <a:pt x="376" y="707"/>
                  </a:lnTo>
                  <a:lnTo>
                    <a:pt x="360" y="709"/>
                  </a:lnTo>
                  <a:lnTo>
                    <a:pt x="343" y="711"/>
                  </a:lnTo>
                  <a:lnTo>
                    <a:pt x="323" y="712"/>
                  </a:lnTo>
                  <a:lnTo>
                    <a:pt x="302" y="712"/>
                  </a:lnTo>
                  <a:lnTo>
                    <a:pt x="276" y="714"/>
                  </a:lnTo>
                  <a:lnTo>
                    <a:pt x="247" y="716"/>
                  </a:lnTo>
                  <a:lnTo>
                    <a:pt x="207" y="717"/>
                  </a:lnTo>
                  <a:lnTo>
                    <a:pt x="168" y="719"/>
                  </a:lnTo>
                  <a:lnTo>
                    <a:pt x="133" y="719"/>
                  </a:lnTo>
                  <a:lnTo>
                    <a:pt x="102" y="719"/>
                  </a:lnTo>
                  <a:lnTo>
                    <a:pt x="74" y="719"/>
                  </a:lnTo>
                  <a:lnTo>
                    <a:pt x="50" y="719"/>
                  </a:lnTo>
                  <a:lnTo>
                    <a:pt x="32" y="719"/>
                  </a:lnTo>
                  <a:lnTo>
                    <a:pt x="18" y="719"/>
                  </a:lnTo>
                  <a:lnTo>
                    <a:pt x="10" y="719"/>
                  </a:lnTo>
                  <a:lnTo>
                    <a:pt x="6" y="719"/>
                  </a:lnTo>
                  <a:lnTo>
                    <a:pt x="7" y="717"/>
                  </a:lnTo>
                  <a:lnTo>
                    <a:pt x="7" y="712"/>
                  </a:lnTo>
                  <a:lnTo>
                    <a:pt x="7" y="709"/>
                  </a:lnTo>
                  <a:lnTo>
                    <a:pt x="6" y="704"/>
                  </a:lnTo>
                  <a:lnTo>
                    <a:pt x="6" y="695"/>
                  </a:lnTo>
                  <a:lnTo>
                    <a:pt x="4" y="683"/>
                  </a:lnTo>
                  <a:lnTo>
                    <a:pt x="2" y="671"/>
                  </a:lnTo>
                  <a:lnTo>
                    <a:pt x="0" y="661"/>
                  </a:lnTo>
                  <a:lnTo>
                    <a:pt x="0" y="658"/>
                  </a:lnTo>
                  <a:lnTo>
                    <a:pt x="343" y="592"/>
                  </a:lnTo>
                  <a:lnTo>
                    <a:pt x="344" y="597"/>
                  </a:lnTo>
                  <a:lnTo>
                    <a:pt x="345" y="598"/>
                  </a:lnTo>
                  <a:lnTo>
                    <a:pt x="348" y="603"/>
                  </a:lnTo>
                  <a:lnTo>
                    <a:pt x="351" y="605"/>
                  </a:lnTo>
                  <a:lnTo>
                    <a:pt x="359" y="605"/>
                  </a:lnTo>
                  <a:lnTo>
                    <a:pt x="377" y="603"/>
                  </a:lnTo>
                  <a:lnTo>
                    <a:pt x="403" y="602"/>
                  </a:lnTo>
                  <a:lnTo>
                    <a:pt x="433" y="597"/>
                  </a:lnTo>
                  <a:lnTo>
                    <a:pt x="467" y="594"/>
                  </a:lnTo>
                  <a:lnTo>
                    <a:pt x="500" y="590"/>
                  </a:lnTo>
                  <a:lnTo>
                    <a:pt x="531" y="586"/>
                  </a:lnTo>
                  <a:lnTo>
                    <a:pt x="556" y="584"/>
                  </a:lnTo>
                  <a:lnTo>
                    <a:pt x="573" y="581"/>
                  </a:lnTo>
                  <a:lnTo>
                    <a:pt x="579" y="579"/>
                  </a:lnTo>
                  <a:lnTo>
                    <a:pt x="638" y="571"/>
                  </a:lnTo>
                  <a:lnTo>
                    <a:pt x="708" y="555"/>
                  </a:lnTo>
                  <a:lnTo>
                    <a:pt x="782" y="534"/>
                  </a:lnTo>
                  <a:lnTo>
                    <a:pt x="858" y="513"/>
                  </a:lnTo>
                  <a:lnTo>
                    <a:pt x="935" y="491"/>
                  </a:lnTo>
                  <a:lnTo>
                    <a:pt x="1004" y="469"/>
                  </a:lnTo>
                  <a:lnTo>
                    <a:pt x="1065" y="448"/>
                  </a:lnTo>
                  <a:lnTo>
                    <a:pt x="1114" y="433"/>
                  </a:lnTo>
                  <a:lnTo>
                    <a:pt x="1145" y="422"/>
                  </a:lnTo>
                  <a:lnTo>
                    <a:pt x="1157" y="417"/>
                  </a:lnTo>
                  <a:close/>
                </a:path>
              </a:pathLst>
            </a:custGeom>
            <a:solidFill>
              <a:srgbClr val="F0F0F0"/>
            </a:solidFill>
            <a:ln w="9525">
              <a:solidFill>
                <a:srgbClr val="777777"/>
              </a:solidFill>
              <a:round/>
              <a:headEnd/>
              <a:tailEnd/>
            </a:ln>
          </p:spPr>
          <p:txBody>
            <a:bodyPr/>
            <a:lstStyle/>
            <a:p>
              <a:endParaRPr lang="en-US"/>
            </a:p>
          </p:txBody>
        </p:sp>
        <p:sp>
          <p:nvSpPr>
            <p:cNvPr id="4847" name="Freeform 735"/>
            <p:cNvSpPr>
              <a:spLocks/>
            </p:cNvSpPr>
            <p:nvPr/>
          </p:nvSpPr>
          <p:spPr bwMode="auto">
            <a:xfrm>
              <a:off x="672" y="1728"/>
              <a:ext cx="4059" cy="359"/>
            </a:xfrm>
            <a:custGeom>
              <a:avLst/>
              <a:gdLst>
                <a:gd name="T0" fmla="*/ 1578 w 4059"/>
                <a:gd name="T1" fmla="*/ 318 h 719"/>
                <a:gd name="T2" fmla="*/ 3548 w 4059"/>
                <a:gd name="T3" fmla="*/ 4 h 719"/>
                <a:gd name="T4" fmla="*/ 3602 w 4059"/>
                <a:gd name="T5" fmla="*/ 0 h 719"/>
                <a:gd name="T6" fmla="*/ 3675 w 4059"/>
                <a:gd name="T7" fmla="*/ 5 h 719"/>
                <a:gd name="T8" fmla="*/ 3739 w 4059"/>
                <a:gd name="T9" fmla="*/ 29 h 719"/>
                <a:gd name="T10" fmla="*/ 3783 w 4059"/>
                <a:gd name="T11" fmla="*/ 58 h 719"/>
                <a:gd name="T12" fmla="*/ 3809 w 4059"/>
                <a:gd name="T13" fmla="*/ 80 h 719"/>
                <a:gd name="T14" fmla="*/ 3818 w 4059"/>
                <a:gd name="T15" fmla="*/ 89 h 719"/>
                <a:gd name="T16" fmla="*/ 3877 w 4059"/>
                <a:gd name="T17" fmla="*/ 194 h 719"/>
                <a:gd name="T18" fmla="*/ 3937 w 4059"/>
                <a:gd name="T19" fmla="*/ 222 h 719"/>
                <a:gd name="T20" fmla="*/ 4018 w 4059"/>
                <a:gd name="T21" fmla="*/ 281 h 719"/>
                <a:gd name="T22" fmla="*/ 4059 w 4059"/>
                <a:gd name="T23" fmla="*/ 371 h 719"/>
                <a:gd name="T24" fmla="*/ 4012 w 4059"/>
                <a:gd name="T25" fmla="*/ 351 h 719"/>
                <a:gd name="T26" fmla="*/ 3917 w 4059"/>
                <a:gd name="T27" fmla="*/ 308 h 719"/>
                <a:gd name="T28" fmla="*/ 3845 w 4059"/>
                <a:gd name="T29" fmla="*/ 275 h 719"/>
                <a:gd name="T30" fmla="*/ 3830 w 4059"/>
                <a:gd name="T31" fmla="*/ 262 h 719"/>
                <a:gd name="T32" fmla="*/ 3785 w 4059"/>
                <a:gd name="T33" fmla="*/ 231 h 719"/>
                <a:gd name="T34" fmla="*/ 3709 w 4059"/>
                <a:gd name="T35" fmla="*/ 210 h 719"/>
                <a:gd name="T36" fmla="*/ 3607 w 4059"/>
                <a:gd name="T37" fmla="*/ 226 h 719"/>
                <a:gd name="T38" fmla="*/ 3507 w 4059"/>
                <a:gd name="T39" fmla="*/ 241 h 719"/>
                <a:gd name="T40" fmla="*/ 3414 w 4059"/>
                <a:gd name="T41" fmla="*/ 249 h 719"/>
                <a:gd name="T42" fmla="*/ 3329 w 4059"/>
                <a:gd name="T43" fmla="*/ 263 h 719"/>
                <a:gd name="T44" fmla="*/ 1578 w 4059"/>
                <a:gd name="T45" fmla="*/ 570 h 719"/>
                <a:gd name="T46" fmla="*/ 1491 w 4059"/>
                <a:gd name="T47" fmla="*/ 587 h 719"/>
                <a:gd name="T48" fmla="*/ 1352 w 4059"/>
                <a:gd name="T49" fmla="*/ 606 h 719"/>
                <a:gd name="T50" fmla="*/ 1224 w 4059"/>
                <a:gd name="T51" fmla="*/ 611 h 719"/>
                <a:gd name="T52" fmla="*/ 1089 w 4059"/>
                <a:gd name="T53" fmla="*/ 616 h 719"/>
                <a:gd name="T54" fmla="*/ 935 w 4059"/>
                <a:gd name="T55" fmla="*/ 639 h 719"/>
                <a:gd name="T56" fmla="*/ 835 w 4059"/>
                <a:gd name="T57" fmla="*/ 656 h 719"/>
                <a:gd name="T58" fmla="*/ 733 w 4059"/>
                <a:gd name="T59" fmla="*/ 666 h 719"/>
                <a:gd name="T60" fmla="*/ 609 w 4059"/>
                <a:gd name="T61" fmla="*/ 683 h 719"/>
                <a:gd name="T62" fmla="*/ 511 w 4059"/>
                <a:gd name="T63" fmla="*/ 699 h 719"/>
                <a:gd name="T64" fmla="*/ 434 w 4059"/>
                <a:gd name="T65" fmla="*/ 701 h 719"/>
                <a:gd name="T66" fmla="*/ 376 w 4059"/>
                <a:gd name="T67" fmla="*/ 703 h 719"/>
                <a:gd name="T68" fmla="*/ 322 w 4059"/>
                <a:gd name="T69" fmla="*/ 706 h 719"/>
                <a:gd name="T70" fmla="*/ 246 w 4059"/>
                <a:gd name="T71" fmla="*/ 711 h 719"/>
                <a:gd name="T72" fmla="*/ 131 w 4059"/>
                <a:gd name="T73" fmla="*/ 716 h 719"/>
                <a:gd name="T74" fmla="*/ 50 w 4059"/>
                <a:gd name="T75" fmla="*/ 717 h 719"/>
                <a:gd name="T76" fmla="*/ 10 w 4059"/>
                <a:gd name="T77" fmla="*/ 719 h 719"/>
                <a:gd name="T78" fmla="*/ 7 w 4059"/>
                <a:gd name="T79" fmla="*/ 716 h 719"/>
                <a:gd name="T80" fmla="*/ 6 w 4059"/>
                <a:gd name="T81" fmla="*/ 704 h 719"/>
                <a:gd name="T82" fmla="*/ 2 w 4059"/>
                <a:gd name="T83" fmla="*/ 672 h 719"/>
                <a:gd name="T84" fmla="*/ 343 w 4059"/>
                <a:gd name="T85" fmla="*/ 592 h 719"/>
                <a:gd name="T86" fmla="*/ 348 w 4059"/>
                <a:gd name="T87" fmla="*/ 603 h 719"/>
                <a:gd name="T88" fmla="*/ 377 w 4059"/>
                <a:gd name="T89" fmla="*/ 603 h 719"/>
                <a:gd name="T90" fmla="*/ 467 w 4059"/>
                <a:gd name="T91" fmla="*/ 594 h 719"/>
                <a:gd name="T92" fmla="*/ 556 w 4059"/>
                <a:gd name="T93" fmla="*/ 584 h 719"/>
                <a:gd name="T94" fmla="*/ 638 w 4059"/>
                <a:gd name="T95" fmla="*/ 571 h 719"/>
                <a:gd name="T96" fmla="*/ 858 w 4059"/>
                <a:gd name="T97" fmla="*/ 513 h 719"/>
                <a:gd name="T98" fmla="*/ 1065 w 4059"/>
                <a:gd name="T99" fmla="*/ 448 h 719"/>
                <a:gd name="T100" fmla="*/ 1157 w 4059"/>
                <a:gd name="T101" fmla="*/ 417 h 71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59"/>
                <a:gd name="T154" fmla="*/ 0 h 719"/>
                <a:gd name="T155" fmla="*/ 4059 w 4059"/>
                <a:gd name="T156" fmla="*/ 719 h 71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59" h="719">
                  <a:moveTo>
                    <a:pt x="1157" y="417"/>
                  </a:moveTo>
                  <a:lnTo>
                    <a:pt x="1632" y="329"/>
                  </a:lnTo>
                  <a:lnTo>
                    <a:pt x="1578" y="318"/>
                  </a:lnTo>
                  <a:lnTo>
                    <a:pt x="3535" y="7"/>
                  </a:lnTo>
                  <a:lnTo>
                    <a:pt x="3539" y="5"/>
                  </a:lnTo>
                  <a:lnTo>
                    <a:pt x="3548" y="4"/>
                  </a:lnTo>
                  <a:lnTo>
                    <a:pt x="3563" y="4"/>
                  </a:lnTo>
                  <a:lnTo>
                    <a:pt x="3580" y="2"/>
                  </a:lnTo>
                  <a:lnTo>
                    <a:pt x="3602" y="0"/>
                  </a:lnTo>
                  <a:lnTo>
                    <a:pt x="3626" y="0"/>
                  </a:lnTo>
                  <a:lnTo>
                    <a:pt x="3650" y="2"/>
                  </a:lnTo>
                  <a:lnTo>
                    <a:pt x="3675" y="5"/>
                  </a:lnTo>
                  <a:lnTo>
                    <a:pt x="3698" y="10"/>
                  </a:lnTo>
                  <a:lnTo>
                    <a:pt x="3720" y="18"/>
                  </a:lnTo>
                  <a:lnTo>
                    <a:pt x="3739" y="29"/>
                  </a:lnTo>
                  <a:lnTo>
                    <a:pt x="3756" y="39"/>
                  </a:lnTo>
                  <a:lnTo>
                    <a:pt x="3770" y="48"/>
                  </a:lnTo>
                  <a:lnTo>
                    <a:pt x="3783" y="58"/>
                  </a:lnTo>
                  <a:lnTo>
                    <a:pt x="3793" y="66"/>
                  </a:lnTo>
                  <a:lnTo>
                    <a:pt x="3802" y="74"/>
                  </a:lnTo>
                  <a:lnTo>
                    <a:pt x="3809" y="80"/>
                  </a:lnTo>
                  <a:lnTo>
                    <a:pt x="3814" y="85"/>
                  </a:lnTo>
                  <a:lnTo>
                    <a:pt x="3817" y="87"/>
                  </a:lnTo>
                  <a:lnTo>
                    <a:pt x="3818" y="89"/>
                  </a:lnTo>
                  <a:lnTo>
                    <a:pt x="3833" y="119"/>
                  </a:lnTo>
                  <a:lnTo>
                    <a:pt x="3871" y="193"/>
                  </a:lnTo>
                  <a:lnTo>
                    <a:pt x="3877" y="194"/>
                  </a:lnTo>
                  <a:lnTo>
                    <a:pt x="3891" y="199"/>
                  </a:lnTo>
                  <a:lnTo>
                    <a:pt x="3912" y="209"/>
                  </a:lnTo>
                  <a:lnTo>
                    <a:pt x="3937" y="222"/>
                  </a:lnTo>
                  <a:lnTo>
                    <a:pt x="3965" y="238"/>
                  </a:lnTo>
                  <a:lnTo>
                    <a:pt x="3993" y="257"/>
                  </a:lnTo>
                  <a:lnTo>
                    <a:pt x="4018" y="281"/>
                  </a:lnTo>
                  <a:lnTo>
                    <a:pt x="4040" y="307"/>
                  </a:lnTo>
                  <a:lnTo>
                    <a:pt x="4053" y="337"/>
                  </a:lnTo>
                  <a:lnTo>
                    <a:pt x="4059" y="371"/>
                  </a:lnTo>
                  <a:lnTo>
                    <a:pt x="4053" y="371"/>
                  </a:lnTo>
                  <a:lnTo>
                    <a:pt x="4036" y="364"/>
                  </a:lnTo>
                  <a:lnTo>
                    <a:pt x="4012" y="351"/>
                  </a:lnTo>
                  <a:lnTo>
                    <a:pt x="3981" y="339"/>
                  </a:lnTo>
                  <a:lnTo>
                    <a:pt x="3949" y="324"/>
                  </a:lnTo>
                  <a:lnTo>
                    <a:pt x="3917" y="308"/>
                  </a:lnTo>
                  <a:lnTo>
                    <a:pt x="3886" y="294"/>
                  </a:lnTo>
                  <a:lnTo>
                    <a:pt x="3862" y="281"/>
                  </a:lnTo>
                  <a:lnTo>
                    <a:pt x="3845" y="275"/>
                  </a:lnTo>
                  <a:lnTo>
                    <a:pt x="3839" y="270"/>
                  </a:lnTo>
                  <a:lnTo>
                    <a:pt x="3837" y="268"/>
                  </a:lnTo>
                  <a:lnTo>
                    <a:pt x="3830" y="262"/>
                  </a:lnTo>
                  <a:lnTo>
                    <a:pt x="3819" y="254"/>
                  </a:lnTo>
                  <a:lnTo>
                    <a:pt x="3804" y="242"/>
                  </a:lnTo>
                  <a:lnTo>
                    <a:pt x="3785" y="231"/>
                  </a:lnTo>
                  <a:lnTo>
                    <a:pt x="3763" y="223"/>
                  </a:lnTo>
                  <a:lnTo>
                    <a:pt x="3738" y="215"/>
                  </a:lnTo>
                  <a:lnTo>
                    <a:pt x="3709" y="210"/>
                  </a:lnTo>
                  <a:lnTo>
                    <a:pt x="3678" y="212"/>
                  </a:lnTo>
                  <a:lnTo>
                    <a:pt x="3644" y="218"/>
                  </a:lnTo>
                  <a:lnTo>
                    <a:pt x="3607" y="226"/>
                  </a:lnTo>
                  <a:lnTo>
                    <a:pt x="3573" y="233"/>
                  </a:lnTo>
                  <a:lnTo>
                    <a:pt x="3539" y="238"/>
                  </a:lnTo>
                  <a:lnTo>
                    <a:pt x="3507" y="241"/>
                  </a:lnTo>
                  <a:lnTo>
                    <a:pt x="3475" y="242"/>
                  </a:lnTo>
                  <a:lnTo>
                    <a:pt x="3445" y="246"/>
                  </a:lnTo>
                  <a:lnTo>
                    <a:pt x="3414" y="249"/>
                  </a:lnTo>
                  <a:lnTo>
                    <a:pt x="3385" y="252"/>
                  </a:lnTo>
                  <a:lnTo>
                    <a:pt x="3357" y="257"/>
                  </a:lnTo>
                  <a:lnTo>
                    <a:pt x="3329" y="263"/>
                  </a:lnTo>
                  <a:lnTo>
                    <a:pt x="2002" y="499"/>
                  </a:lnTo>
                  <a:lnTo>
                    <a:pt x="1584" y="568"/>
                  </a:lnTo>
                  <a:lnTo>
                    <a:pt x="1578" y="570"/>
                  </a:lnTo>
                  <a:lnTo>
                    <a:pt x="1558" y="574"/>
                  </a:lnTo>
                  <a:lnTo>
                    <a:pt x="1528" y="579"/>
                  </a:lnTo>
                  <a:lnTo>
                    <a:pt x="1491" y="587"/>
                  </a:lnTo>
                  <a:lnTo>
                    <a:pt x="1447" y="594"/>
                  </a:lnTo>
                  <a:lnTo>
                    <a:pt x="1400" y="602"/>
                  </a:lnTo>
                  <a:lnTo>
                    <a:pt x="1352" y="606"/>
                  </a:lnTo>
                  <a:lnTo>
                    <a:pt x="1306" y="611"/>
                  </a:lnTo>
                  <a:lnTo>
                    <a:pt x="1262" y="613"/>
                  </a:lnTo>
                  <a:lnTo>
                    <a:pt x="1224" y="611"/>
                  </a:lnTo>
                  <a:lnTo>
                    <a:pt x="1185" y="610"/>
                  </a:lnTo>
                  <a:lnTo>
                    <a:pt x="1140" y="611"/>
                  </a:lnTo>
                  <a:lnTo>
                    <a:pt x="1089" y="616"/>
                  </a:lnTo>
                  <a:lnTo>
                    <a:pt x="1036" y="622"/>
                  </a:lnTo>
                  <a:lnTo>
                    <a:pt x="983" y="631"/>
                  </a:lnTo>
                  <a:lnTo>
                    <a:pt x="935" y="639"/>
                  </a:lnTo>
                  <a:lnTo>
                    <a:pt x="892" y="647"/>
                  </a:lnTo>
                  <a:lnTo>
                    <a:pt x="858" y="651"/>
                  </a:lnTo>
                  <a:lnTo>
                    <a:pt x="835" y="656"/>
                  </a:lnTo>
                  <a:lnTo>
                    <a:pt x="827" y="658"/>
                  </a:lnTo>
                  <a:lnTo>
                    <a:pt x="778" y="661"/>
                  </a:lnTo>
                  <a:lnTo>
                    <a:pt x="733" y="666"/>
                  </a:lnTo>
                  <a:lnTo>
                    <a:pt x="688" y="672"/>
                  </a:lnTo>
                  <a:lnTo>
                    <a:pt x="647" y="679"/>
                  </a:lnTo>
                  <a:lnTo>
                    <a:pt x="609" y="683"/>
                  </a:lnTo>
                  <a:lnTo>
                    <a:pt x="574" y="690"/>
                  </a:lnTo>
                  <a:lnTo>
                    <a:pt x="541" y="695"/>
                  </a:lnTo>
                  <a:lnTo>
                    <a:pt x="511" y="699"/>
                  </a:lnTo>
                  <a:lnTo>
                    <a:pt x="483" y="701"/>
                  </a:lnTo>
                  <a:lnTo>
                    <a:pt x="459" y="701"/>
                  </a:lnTo>
                  <a:lnTo>
                    <a:pt x="434" y="701"/>
                  </a:lnTo>
                  <a:lnTo>
                    <a:pt x="412" y="701"/>
                  </a:lnTo>
                  <a:lnTo>
                    <a:pt x="393" y="703"/>
                  </a:lnTo>
                  <a:lnTo>
                    <a:pt x="376" y="703"/>
                  </a:lnTo>
                  <a:lnTo>
                    <a:pt x="360" y="704"/>
                  </a:lnTo>
                  <a:lnTo>
                    <a:pt x="342" y="706"/>
                  </a:lnTo>
                  <a:lnTo>
                    <a:pt x="322" y="706"/>
                  </a:lnTo>
                  <a:lnTo>
                    <a:pt x="301" y="707"/>
                  </a:lnTo>
                  <a:lnTo>
                    <a:pt x="275" y="709"/>
                  </a:lnTo>
                  <a:lnTo>
                    <a:pt x="246" y="711"/>
                  </a:lnTo>
                  <a:lnTo>
                    <a:pt x="205" y="712"/>
                  </a:lnTo>
                  <a:lnTo>
                    <a:pt x="167" y="714"/>
                  </a:lnTo>
                  <a:lnTo>
                    <a:pt x="131" y="716"/>
                  </a:lnTo>
                  <a:lnTo>
                    <a:pt x="100" y="716"/>
                  </a:lnTo>
                  <a:lnTo>
                    <a:pt x="73" y="717"/>
                  </a:lnTo>
                  <a:lnTo>
                    <a:pt x="50" y="717"/>
                  </a:lnTo>
                  <a:lnTo>
                    <a:pt x="31" y="717"/>
                  </a:lnTo>
                  <a:lnTo>
                    <a:pt x="18" y="719"/>
                  </a:lnTo>
                  <a:lnTo>
                    <a:pt x="10" y="719"/>
                  </a:lnTo>
                  <a:lnTo>
                    <a:pt x="6" y="719"/>
                  </a:lnTo>
                  <a:lnTo>
                    <a:pt x="6" y="717"/>
                  </a:lnTo>
                  <a:lnTo>
                    <a:pt x="7" y="716"/>
                  </a:lnTo>
                  <a:lnTo>
                    <a:pt x="7" y="712"/>
                  </a:lnTo>
                  <a:lnTo>
                    <a:pt x="7" y="709"/>
                  </a:lnTo>
                  <a:lnTo>
                    <a:pt x="6" y="704"/>
                  </a:lnTo>
                  <a:lnTo>
                    <a:pt x="6" y="695"/>
                  </a:lnTo>
                  <a:lnTo>
                    <a:pt x="4" y="683"/>
                  </a:lnTo>
                  <a:lnTo>
                    <a:pt x="2" y="672"/>
                  </a:lnTo>
                  <a:lnTo>
                    <a:pt x="0" y="661"/>
                  </a:lnTo>
                  <a:lnTo>
                    <a:pt x="0" y="658"/>
                  </a:lnTo>
                  <a:lnTo>
                    <a:pt x="343" y="592"/>
                  </a:lnTo>
                  <a:lnTo>
                    <a:pt x="344" y="597"/>
                  </a:lnTo>
                  <a:lnTo>
                    <a:pt x="345" y="598"/>
                  </a:lnTo>
                  <a:lnTo>
                    <a:pt x="348" y="603"/>
                  </a:lnTo>
                  <a:lnTo>
                    <a:pt x="351" y="605"/>
                  </a:lnTo>
                  <a:lnTo>
                    <a:pt x="359" y="605"/>
                  </a:lnTo>
                  <a:lnTo>
                    <a:pt x="377" y="603"/>
                  </a:lnTo>
                  <a:lnTo>
                    <a:pt x="403" y="602"/>
                  </a:lnTo>
                  <a:lnTo>
                    <a:pt x="433" y="597"/>
                  </a:lnTo>
                  <a:lnTo>
                    <a:pt x="467" y="594"/>
                  </a:lnTo>
                  <a:lnTo>
                    <a:pt x="500" y="590"/>
                  </a:lnTo>
                  <a:lnTo>
                    <a:pt x="531" y="586"/>
                  </a:lnTo>
                  <a:lnTo>
                    <a:pt x="556" y="584"/>
                  </a:lnTo>
                  <a:lnTo>
                    <a:pt x="573" y="581"/>
                  </a:lnTo>
                  <a:lnTo>
                    <a:pt x="579" y="579"/>
                  </a:lnTo>
                  <a:lnTo>
                    <a:pt x="638" y="571"/>
                  </a:lnTo>
                  <a:lnTo>
                    <a:pt x="708" y="555"/>
                  </a:lnTo>
                  <a:lnTo>
                    <a:pt x="782" y="534"/>
                  </a:lnTo>
                  <a:lnTo>
                    <a:pt x="858" y="513"/>
                  </a:lnTo>
                  <a:lnTo>
                    <a:pt x="935" y="491"/>
                  </a:lnTo>
                  <a:lnTo>
                    <a:pt x="1004" y="469"/>
                  </a:lnTo>
                  <a:lnTo>
                    <a:pt x="1065" y="448"/>
                  </a:lnTo>
                  <a:lnTo>
                    <a:pt x="1114" y="433"/>
                  </a:lnTo>
                  <a:lnTo>
                    <a:pt x="1145" y="422"/>
                  </a:lnTo>
                  <a:lnTo>
                    <a:pt x="1157" y="417"/>
                  </a:lnTo>
                  <a:close/>
                </a:path>
              </a:pathLst>
            </a:custGeom>
            <a:solidFill>
              <a:srgbClr val="F3F3F3"/>
            </a:solidFill>
            <a:ln w="9525">
              <a:solidFill>
                <a:srgbClr val="777777"/>
              </a:solidFill>
              <a:round/>
              <a:headEnd/>
              <a:tailEnd/>
            </a:ln>
          </p:spPr>
          <p:txBody>
            <a:bodyPr/>
            <a:lstStyle/>
            <a:p>
              <a:endParaRPr lang="en-US"/>
            </a:p>
          </p:txBody>
        </p:sp>
        <p:sp>
          <p:nvSpPr>
            <p:cNvPr id="4848" name="Freeform 736"/>
            <p:cNvSpPr>
              <a:spLocks/>
            </p:cNvSpPr>
            <p:nvPr/>
          </p:nvSpPr>
          <p:spPr bwMode="auto">
            <a:xfrm>
              <a:off x="672" y="1728"/>
              <a:ext cx="4059" cy="358"/>
            </a:xfrm>
            <a:custGeom>
              <a:avLst/>
              <a:gdLst>
                <a:gd name="T0" fmla="*/ 1578 w 4059"/>
                <a:gd name="T1" fmla="*/ 318 h 717"/>
                <a:gd name="T2" fmla="*/ 3548 w 4059"/>
                <a:gd name="T3" fmla="*/ 4 h 717"/>
                <a:gd name="T4" fmla="*/ 3602 w 4059"/>
                <a:gd name="T5" fmla="*/ 0 h 717"/>
                <a:gd name="T6" fmla="*/ 3675 w 4059"/>
                <a:gd name="T7" fmla="*/ 5 h 717"/>
                <a:gd name="T8" fmla="*/ 3739 w 4059"/>
                <a:gd name="T9" fmla="*/ 29 h 717"/>
                <a:gd name="T10" fmla="*/ 3783 w 4059"/>
                <a:gd name="T11" fmla="*/ 58 h 717"/>
                <a:gd name="T12" fmla="*/ 3809 w 4059"/>
                <a:gd name="T13" fmla="*/ 80 h 717"/>
                <a:gd name="T14" fmla="*/ 3818 w 4059"/>
                <a:gd name="T15" fmla="*/ 89 h 717"/>
                <a:gd name="T16" fmla="*/ 3877 w 4059"/>
                <a:gd name="T17" fmla="*/ 194 h 717"/>
                <a:gd name="T18" fmla="*/ 3937 w 4059"/>
                <a:gd name="T19" fmla="*/ 222 h 717"/>
                <a:gd name="T20" fmla="*/ 4018 w 4059"/>
                <a:gd name="T21" fmla="*/ 281 h 717"/>
                <a:gd name="T22" fmla="*/ 4059 w 4059"/>
                <a:gd name="T23" fmla="*/ 371 h 717"/>
                <a:gd name="T24" fmla="*/ 4011 w 4059"/>
                <a:gd name="T25" fmla="*/ 350 h 717"/>
                <a:gd name="T26" fmla="*/ 3916 w 4059"/>
                <a:gd name="T27" fmla="*/ 302 h 717"/>
                <a:gd name="T28" fmla="*/ 3844 w 4059"/>
                <a:gd name="T29" fmla="*/ 267 h 717"/>
                <a:gd name="T30" fmla="*/ 3829 w 4059"/>
                <a:gd name="T31" fmla="*/ 254 h 717"/>
                <a:gd name="T32" fmla="*/ 3784 w 4059"/>
                <a:gd name="T33" fmla="*/ 223 h 717"/>
                <a:gd name="T34" fmla="*/ 3709 w 4059"/>
                <a:gd name="T35" fmla="*/ 201 h 717"/>
                <a:gd name="T36" fmla="*/ 3607 w 4059"/>
                <a:gd name="T37" fmla="*/ 217 h 717"/>
                <a:gd name="T38" fmla="*/ 3507 w 4059"/>
                <a:gd name="T39" fmla="*/ 230 h 717"/>
                <a:gd name="T40" fmla="*/ 3413 w 4059"/>
                <a:gd name="T41" fmla="*/ 236 h 717"/>
                <a:gd name="T42" fmla="*/ 3329 w 4059"/>
                <a:gd name="T43" fmla="*/ 250 h 717"/>
                <a:gd name="T44" fmla="*/ 1577 w 4059"/>
                <a:gd name="T45" fmla="*/ 558 h 717"/>
                <a:gd name="T46" fmla="*/ 1491 w 4059"/>
                <a:gd name="T47" fmla="*/ 576 h 717"/>
                <a:gd name="T48" fmla="*/ 1352 w 4059"/>
                <a:gd name="T49" fmla="*/ 597 h 717"/>
                <a:gd name="T50" fmla="*/ 1224 w 4059"/>
                <a:gd name="T51" fmla="*/ 602 h 717"/>
                <a:gd name="T52" fmla="*/ 1089 w 4059"/>
                <a:gd name="T53" fmla="*/ 606 h 717"/>
                <a:gd name="T54" fmla="*/ 935 w 4059"/>
                <a:gd name="T55" fmla="*/ 629 h 717"/>
                <a:gd name="T56" fmla="*/ 837 w 4059"/>
                <a:gd name="T57" fmla="*/ 648 h 717"/>
                <a:gd name="T58" fmla="*/ 734 w 4059"/>
                <a:gd name="T59" fmla="*/ 659 h 717"/>
                <a:gd name="T60" fmla="*/ 610 w 4059"/>
                <a:gd name="T61" fmla="*/ 677 h 717"/>
                <a:gd name="T62" fmla="*/ 511 w 4059"/>
                <a:gd name="T63" fmla="*/ 693 h 717"/>
                <a:gd name="T64" fmla="*/ 434 w 4059"/>
                <a:gd name="T65" fmla="*/ 696 h 717"/>
                <a:gd name="T66" fmla="*/ 376 w 4059"/>
                <a:gd name="T67" fmla="*/ 698 h 717"/>
                <a:gd name="T68" fmla="*/ 321 w 4059"/>
                <a:gd name="T69" fmla="*/ 703 h 717"/>
                <a:gd name="T70" fmla="*/ 245 w 4059"/>
                <a:gd name="T71" fmla="*/ 706 h 717"/>
                <a:gd name="T72" fmla="*/ 130 w 4059"/>
                <a:gd name="T73" fmla="*/ 712 h 717"/>
                <a:gd name="T74" fmla="*/ 50 w 4059"/>
                <a:gd name="T75" fmla="*/ 716 h 717"/>
                <a:gd name="T76" fmla="*/ 10 w 4059"/>
                <a:gd name="T77" fmla="*/ 717 h 717"/>
                <a:gd name="T78" fmla="*/ 7 w 4059"/>
                <a:gd name="T79" fmla="*/ 712 h 717"/>
                <a:gd name="T80" fmla="*/ 6 w 4059"/>
                <a:gd name="T81" fmla="*/ 695 h 717"/>
                <a:gd name="T82" fmla="*/ 0 w 4059"/>
                <a:gd name="T83" fmla="*/ 661 h 717"/>
                <a:gd name="T84" fmla="*/ 344 w 4059"/>
                <a:gd name="T85" fmla="*/ 597 h 717"/>
                <a:gd name="T86" fmla="*/ 351 w 4059"/>
                <a:gd name="T87" fmla="*/ 605 h 717"/>
                <a:gd name="T88" fmla="*/ 403 w 4059"/>
                <a:gd name="T89" fmla="*/ 602 h 717"/>
                <a:gd name="T90" fmla="*/ 500 w 4059"/>
                <a:gd name="T91" fmla="*/ 590 h 717"/>
                <a:gd name="T92" fmla="*/ 573 w 4059"/>
                <a:gd name="T93" fmla="*/ 581 h 717"/>
                <a:gd name="T94" fmla="*/ 708 w 4059"/>
                <a:gd name="T95" fmla="*/ 555 h 717"/>
                <a:gd name="T96" fmla="*/ 935 w 4059"/>
                <a:gd name="T97" fmla="*/ 491 h 717"/>
                <a:gd name="T98" fmla="*/ 1114 w 4059"/>
                <a:gd name="T99" fmla="*/ 433 h 71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059"/>
                <a:gd name="T151" fmla="*/ 0 h 717"/>
                <a:gd name="T152" fmla="*/ 4059 w 4059"/>
                <a:gd name="T153" fmla="*/ 717 h 71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059" h="717">
                  <a:moveTo>
                    <a:pt x="1157" y="417"/>
                  </a:moveTo>
                  <a:lnTo>
                    <a:pt x="1632" y="329"/>
                  </a:lnTo>
                  <a:lnTo>
                    <a:pt x="1578" y="318"/>
                  </a:lnTo>
                  <a:lnTo>
                    <a:pt x="3535" y="7"/>
                  </a:lnTo>
                  <a:lnTo>
                    <a:pt x="3539" y="5"/>
                  </a:lnTo>
                  <a:lnTo>
                    <a:pt x="3548" y="4"/>
                  </a:lnTo>
                  <a:lnTo>
                    <a:pt x="3563" y="4"/>
                  </a:lnTo>
                  <a:lnTo>
                    <a:pt x="3580" y="2"/>
                  </a:lnTo>
                  <a:lnTo>
                    <a:pt x="3602" y="0"/>
                  </a:lnTo>
                  <a:lnTo>
                    <a:pt x="3626" y="0"/>
                  </a:lnTo>
                  <a:lnTo>
                    <a:pt x="3650" y="2"/>
                  </a:lnTo>
                  <a:lnTo>
                    <a:pt x="3675" y="5"/>
                  </a:lnTo>
                  <a:lnTo>
                    <a:pt x="3698" y="10"/>
                  </a:lnTo>
                  <a:lnTo>
                    <a:pt x="3720" y="18"/>
                  </a:lnTo>
                  <a:lnTo>
                    <a:pt x="3739" y="29"/>
                  </a:lnTo>
                  <a:lnTo>
                    <a:pt x="3756" y="39"/>
                  </a:lnTo>
                  <a:lnTo>
                    <a:pt x="3770" y="48"/>
                  </a:lnTo>
                  <a:lnTo>
                    <a:pt x="3783" y="58"/>
                  </a:lnTo>
                  <a:lnTo>
                    <a:pt x="3793" y="66"/>
                  </a:lnTo>
                  <a:lnTo>
                    <a:pt x="3802" y="74"/>
                  </a:lnTo>
                  <a:lnTo>
                    <a:pt x="3809" y="80"/>
                  </a:lnTo>
                  <a:lnTo>
                    <a:pt x="3814" y="85"/>
                  </a:lnTo>
                  <a:lnTo>
                    <a:pt x="3817" y="87"/>
                  </a:lnTo>
                  <a:lnTo>
                    <a:pt x="3818" y="89"/>
                  </a:lnTo>
                  <a:lnTo>
                    <a:pt x="3833" y="119"/>
                  </a:lnTo>
                  <a:lnTo>
                    <a:pt x="3871" y="193"/>
                  </a:lnTo>
                  <a:lnTo>
                    <a:pt x="3877" y="194"/>
                  </a:lnTo>
                  <a:lnTo>
                    <a:pt x="3891" y="199"/>
                  </a:lnTo>
                  <a:lnTo>
                    <a:pt x="3912" y="209"/>
                  </a:lnTo>
                  <a:lnTo>
                    <a:pt x="3937" y="222"/>
                  </a:lnTo>
                  <a:lnTo>
                    <a:pt x="3965" y="238"/>
                  </a:lnTo>
                  <a:lnTo>
                    <a:pt x="3993" y="257"/>
                  </a:lnTo>
                  <a:lnTo>
                    <a:pt x="4018" y="281"/>
                  </a:lnTo>
                  <a:lnTo>
                    <a:pt x="4039" y="307"/>
                  </a:lnTo>
                  <a:lnTo>
                    <a:pt x="4053" y="337"/>
                  </a:lnTo>
                  <a:lnTo>
                    <a:pt x="4059" y="371"/>
                  </a:lnTo>
                  <a:lnTo>
                    <a:pt x="4053" y="369"/>
                  </a:lnTo>
                  <a:lnTo>
                    <a:pt x="4036" y="361"/>
                  </a:lnTo>
                  <a:lnTo>
                    <a:pt x="4011" y="350"/>
                  </a:lnTo>
                  <a:lnTo>
                    <a:pt x="3981" y="335"/>
                  </a:lnTo>
                  <a:lnTo>
                    <a:pt x="3949" y="319"/>
                  </a:lnTo>
                  <a:lnTo>
                    <a:pt x="3916" y="302"/>
                  </a:lnTo>
                  <a:lnTo>
                    <a:pt x="3885" y="287"/>
                  </a:lnTo>
                  <a:lnTo>
                    <a:pt x="3861" y="275"/>
                  </a:lnTo>
                  <a:lnTo>
                    <a:pt x="3844" y="267"/>
                  </a:lnTo>
                  <a:lnTo>
                    <a:pt x="3838" y="262"/>
                  </a:lnTo>
                  <a:lnTo>
                    <a:pt x="3836" y="260"/>
                  </a:lnTo>
                  <a:lnTo>
                    <a:pt x="3829" y="254"/>
                  </a:lnTo>
                  <a:lnTo>
                    <a:pt x="3818" y="244"/>
                  </a:lnTo>
                  <a:lnTo>
                    <a:pt x="3803" y="234"/>
                  </a:lnTo>
                  <a:lnTo>
                    <a:pt x="3784" y="223"/>
                  </a:lnTo>
                  <a:lnTo>
                    <a:pt x="3763" y="212"/>
                  </a:lnTo>
                  <a:lnTo>
                    <a:pt x="3737" y="204"/>
                  </a:lnTo>
                  <a:lnTo>
                    <a:pt x="3709" y="201"/>
                  </a:lnTo>
                  <a:lnTo>
                    <a:pt x="3677" y="201"/>
                  </a:lnTo>
                  <a:lnTo>
                    <a:pt x="3644" y="207"/>
                  </a:lnTo>
                  <a:lnTo>
                    <a:pt x="3607" y="217"/>
                  </a:lnTo>
                  <a:lnTo>
                    <a:pt x="3573" y="222"/>
                  </a:lnTo>
                  <a:lnTo>
                    <a:pt x="3539" y="226"/>
                  </a:lnTo>
                  <a:lnTo>
                    <a:pt x="3507" y="230"/>
                  </a:lnTo>
                  <a:lnTo>
                    <a:pt x="3475" y="231"/>
                  </a:lnTo>
                  <a:lnTo>
                    <a:pt x="3444" y="234"/>
                  </a:lnTo>
                  <a:lnTo>
                    <a:pt x="3413" y="236"/>
                  </a:lnTo>
                  <a:lnTo>
                    <a:pt x="3384" y="239"/>
                  </a:lnTo>
                  <a:lnTo>
                    <a:pt x="3356" y="244"/>
                  </a:lnTo>
                  <a:lnTo>
                    <a:pt x="3329" y="250"/>
                  </a:lnTo>
                  <a:lnTo>
                    <a:pt x="2002" y="488"/>
                  </a:lnTo>
                  <a:lnTo>
                    <a:pt x="1584" y="557"/>
                  </a:lnTo>
                  <a:lnTo>
                    <a:pt x="1577" y="558"/>
                  </a:lnTo>
                  <a:lnTo>
                    <a:pt x="1558" y="562"/>
                  </a:lnTo>
                  <a:lnTo>
                    <a:pt x="1528" y="568"/>
                  </a:lnTo>
                  <a:lnTo>
                    <a:pt x="1491" y="576"/>
                  </a:lnTo>
                  <a:lnTo>
                    <a:pt x="1447" y="582"/>
                  </a:lnTo>
                  <a:lnTo>
                    <a:pt x="1399" y="590"/>
                  </a:lnTo>
                  <a:lnTo>
                    <a:pt x="1352" y="597"/>
                  </a:lnTo>
                  <a:lnTo>
                    <a:pt x="1305" y="600"/>
                  </a:lnTo>
                  <a:lnTo>
                    <a:pt x="1262" y="603"/>
                  </a:lnTo>
                  <a:lnTo>
                    <a:pt x="1224" y="602"/>
                  </a:lnTo>
                  <a:lnTo>
                    <a:pt x="1185" y="600"/>
                  </a:lnTo>
                  <a:lnTo>
                    <a:pt x="1140" y="602"/>
                  </a:lnTo>
                  <a:lnTo>
                    <a:pt x="1089" y="606"/>
                  </a:lnTo>
                  <a:lnTo>
                    <a:pt x="1036" y="613"/>
                  </a:lnTo>
                  <a:lnTo>
                    <a:pt x="983" y="622"/>
                  </a:lnTo>
                  <a:lnTo>
                    <a:pt x="935" y="629"/>
                  </a:lnTo>
                  <a:lnTo>
                    <a:pt x="893" y="637"/>
                  </a:lnTo>
                  <a:lnTo>
                    <a:pt x="858" y="643"/>
                  </a:lnTo>
                  <a:lnTo>
                    <a:pt x="837" y="648"/>
                  </a:lnTo>
                  <a:lnTo>
                    <a:pt x="829" y="650"/>
                  </a:lnTo>
                  <a:lnTo>
                    <a:pt x="780" y="655"/>
                  </a:lnTo>
                  <a:lnTo>
                    <a:pt x="734" y="659"/>
                  </a:lnTo>
                  <a:lnTo>
                    <a:pt x="689" y="666"/>
                  </a:lnTo>
                  <a:lnTo>
                    <a:pt x="649" y="671"/>
                  </a:lnTo>
                  <a:lnTo>
                    <a:pt x="610" y="677"/>
                  </a:lnTo>
                  <a:lnTo>
                    <a:pt x="575" y="683"/>
                  </a:lnTo>
                  <a:lnTo>
                    <a:pt x="541" y="688"/>
                  </a:lnTo>
                  <a:lnTo>
                    <a:pt x="511" y="693"/>
                  </a:lnTo>
                  <a:lnTo>
                    <a:pt x="484" y="696"/>
                  </a:lnTo>
                  <a:lnTo>
                    <a:pt x="459" y="696"/>
                  </a:lnTo>
                  <a:lnTo>
                    <a:pt x="434" y="696"/>
                  </a:lnTo>
                  <a:lnTo>
                    <a:pt x="412" y="696"/>
                  </a:lnTo>
                  <a:lnTo>
                    <a:pt x="393" y="698"/>
                  </a:lnTo>
                  <a:lnTo>
                    <a:pt x="376" y="698"/>
                  </a:lnTo>
                  <a:lnTo>
                    <a:pt x="359" y="699"/>
                  </a:lnTo>
                  <a:lnTo>
                    <a:pt x="340" y="699"/>
                  </a:lnTo>
                  <a:lnTo>
                    <a:pt x="321" y="703"/>
                  </a:lnTo>
                  <a:lnTo>
                    <a:pt x="299" y="704"/>
                  </a:lnTo>
                  <a:lnTo>
                    <a:pt x="275" y="706"/>
                  </a:lnTo>
                  <a:lnTo>
                    <a:pt x="245" y="706"/>
                  </a:lnTo>
                  <a:lnTo>
                    <a:pt x="204" y="709"/>
                  </a:lnTo>
                  <a:lnTo>
                    <a:pt x="166" y="711"/>
                  </a:lnTo>
                  <a:lnTo>
                    <a:pt x="130" y="712"/>
                  </a:lnTo>
                  <a:lnTo>
                    <a:pt x="99" y="712"/>
                  </a:lnTo>
                  <a:lnTo>
                    <a:pt x="72" y="714"/>
                  </a:lnTo>
                  <a:lnTo>
                    <a:pt x="50" y="716"/>
                  </a:lnTo>
                  <a:lnTo>
                    <a:pt x="31" y="716"/>
                  </a:lnTo>
                  <a:lnTo>
                    <a:pt x="18" y="717"/>
                  </a:lnTo>
                  <a:lnTo>
                    <a:pt x="10" y="717"/>
                  </a:lnTo>
                  <a:lnTo>
                    <a:pt x="6" y="717"/>
                  </a:lnTo>
                  <a:lnTo>
                    <a:pt x="7" y="714"/>
                  </a:lnTo>
                  <a:lnTo>
                    <a:pt x="7" y="712"/>
                  </a:lnTo>
                  <a:lnTo>
                    <a:pt x="7" y="707"/>
                  </a:lnTo>
                  <a:lnTo>
                    <a:pt x="6" y="704"/>
                  </a:lnTo>
                  <a:lnTo>
                    <a:pt x="6" y="695"/>
                  </a:lnTo>
                  <a:lnTo>
                    <a:pt x="4" y="683"/>
                  </a:lnTo>
                  <a:lnTo>
                    <a:pt x="2" y="672"/>
                  </a:lnTo>
                  <a:lnTo>
                    <a:pt x="0" y="661"/>
                  </a:lnTo>
                  <a:lnTo>
                    <a:pt x="0" y="658"/>
                  </a:lnTo>
                  <a:lnTo>
                    <a:pt x="343" y="592"/>
                  </a:lnTo>
                  <a:lnTo>
                    <a:pt x="344" y="597"/>
                  </a:lnTo>
                  <a:lnTo>
                    <a:pt x="345" y="598"/>
                  </a:lnTo>
                  <a:lnTo>
                    <a:pt x="348" y="603"/>
                  </a:lnTo>
                  <a:lnTo>
                    <a:pt x="351" y="605"/>
                  </a:lnTo>
                  <a:lnTo>
                    <a:pt x="359" y="605"/>
                  </a:lnTo>
                  <a:lnTo>
                    <a:pt x="377" y="603"/>
                  </a:lnTo>
                  <a:lnTo>
                    <a:pt x="403" y="602"/>
                  </a:lnTo>
                  <a:lnTo>
                    <a:pt x="433" y="597"/>
                  </a:lnTo>
                  <a:lnTo>
                    <a:pt x="467" y="594"/>
                  </a:lnTo>
                  <a:lnTo>
                    <a:pt x="500" y="590"/>
                  </a:lnTo>
                  <a:lnTo>
                    <a:pt x="531" y="586"/>
                  </a:lnTo>
                  <a:lnTo>
                    <a:pt x="556" y="584"/>
                  </a:lnTo>
                  <a:lnTo>
                    <a:pt x="573" y="581"/>
                  </a:lnTo>
                  <a:lnTo>
                    <a:pt x="579" y="579"/>
                  </a:lnTo>
                  <a:lnTo>
                    <a:pt x="638" y="571"/>
                  </a:lnTo>
                  <a:lnTo>
                    <a:pt x="708" y="555"/>
                  </a:lnTo>
                  <a:lnTo>
                    <a:pt x="782" y="534"/>
                  </a:lnTo>
                  <a:lnTo>
                    <a:pt x="858" y="513"/>
                  </a:lnTo>
                  <a:lnTo>
                    <a:pt x="935" y="491"/>
                  </a:lnTo>
                  <a:lnTo>
                    <a:pt x="1004" y="469"/>
                  </a:lnTo>
                  <a:lnTo>
                    <a:pt x="1065" y="448"/>
                  </a:lnTo>
                  <a:lnTo>
                    <a:pt x="1114" y="433"/>
                  </a:lnTo>
                  <a:lnTo>
                    <a:pt x="1145" y="422"/>
                  </a:lnTo>
                  <a:lnTo>
                    <a:pt x="1157" y="417"/>
                  </a:lnTo>
                  <a:close/>
                </a:path>
              </a:pathLst>
            </a:custGeom>
            <a:solidFill>
              <a:srgbClr val="F6F6F6"/>
            </a:solidFill>
            <a:ln w="9525">
              <a:solidFill>
                <a:srgbClr val="777777"/>
              </a:solidFill>
              <a:round/>
              <a:headEnd/>
              <a:tailEnd/>
            </a:ln>
          </p:spPr>
          <p:txBody>
            <a:bodyPr/>
            <a:lstStyle/>
            <a:p>
              <a:endParaRPr lang="en-US"/>
            </a:p>
          </p:txBody>
        </p:sp>
        <p:sp>
          <p:nvSpPr>
            <p:cNvPr id="4849" name="Freeform 737"/>
            <p:cNvSpPr>
              <a:spLocks/>
            </p:cNvSpPr>
            <p:nvPr/>
          </p:nvSpPr>
          <p:spPr bwMode="auto">
            <a:xfrm>
              <a:off x="672" y="1728"/>
              <a:ext cx="4059" cy="357"/>
            </a:xfrm>
            <a:custGeom>
              <a:avLst/>
              <a:gdLst>
                <a:gd name="T0" fmla="*/ 1578 w 4059"/>
                <a:gd name="T1" fmla="*/ 318 h 716"/>
                <a:gd name="T2" fmla="*/ 3548 w 4059"/>
                <a:gd name="T3" fmla="*/ 4 h 716"/>
                <a:gd name="T4" fmla="*/ 3602 w 4059"/>
                <a:gd name="T5" fmla="*/ 0 h 716"/>
                <a:gd name="T6" fmla="*/ 3675 w 4059"/>
                <a:gd name="T7" fmla="*/ 5 h 716"/>
                <a:gd name="T8" fmla="*/ 3739 w 4059"/>
                <a:gd name="T9" fmla="*/ 29 h 716"/>
                <a:gd name="T10" fmla="*/ 3783 w 4059"/>
                <a:gd name="T11" fmla="*/ 58 h 716"/>
                <a:gd name="T12" fmla="*/ 3809 w 4059"/>
                <a:gd name="T13" fmla="*/ 80 h 716"/>
                <a:gd name="T14" fmla="*/ 3818 w 4059"/>
                <a:gd name="T15" fmla="*/ 89 h 716"/>
                <a:gd name="T16" fmla="*/ 3877 w 4059"/>
                <a:gd name="T17" fmla="*/ 194 h 716"/>
                <a:gd name="T18" fmla="*/ 3937 w 4059"/>
                <a:gd name="T19" fmla="*/ 222 h 716"/>
                <a:gd name="T20" fmla="*/ 4018 w 4059"/>
                <a:gd name="T21" fmla="*/ 281 h 716"/>
                <a:gd name="T22" fmla="*/ 4059 w 4059"/>
                <a:gd name="T23" fmla="*/ 371 h 716"/>
                <a:gd name="T24" fmla="*/ 4011 w 4059"/>
                <a:gd name="T25" fmla="*/ 347 h 716"/>
                <a:gd name="T26" fmla="*/ 3915 w 4059"/>
                <a:gd name="T27" fmla="*/ 297 h 716"/>
                <a:gd name="T28" fmla="*/ 3843 w 4059"/>
                <a:gd name="T29" fmla="*/ 258 h 716"/>
                <a:gd name="T30" fmla="*/ 3829 w 4059"/>
                <a:gd name="T31" fmla="*/ 246 h 716"/>
                <a:gd name="T32" fmla="*/ 3784 w 4059"/>
                <a:gd name="T33" fmla="*/ 214 h 716"/>
                <a:gd name="T34" fmla="*/ 3708 w 4059"/>
                <a:gd name="T35" fmla="*/ 191 h 716"/>
                <a:gd name="T36" fmla="*/ 3607 w 4059"/>
                <a:gd name="T37" fmla="*/ 204 h 716"/>
                <a:gd name="T38" fmla="*/ 3507 w 4059"/>
                <a:gd name="T39" fmla="*/ 217 h 716"/>
                <a:gd name="T40" fmla="*/ 3413 w 4059"/>
                <a:gd name="T41" fmla="*/ 223 h 716"/>
                <a:gd name="T42" fmla="*/ 3328 w 4059"/>
                <a:gd name="T43" fmla="*/ 239 h 716"/>
                <a:gd name="T44" fmla="*/ 1577 w 4059"/>
                <a:gd name="T45" fmla="*/ 546 h 716"/>
                <a:gd name="T46" fmla="*/ 1490 w 4059"/>
                <a:gd name="T47" fmla="*/ 565 h 716"/>
                <a:gd name="T48" fmla="*/ 1351 w 4059"/>
                <a:gd name="T49" fmla="*/ 584 h 716"/>
                <a:gd name="T50" fmla="*/ 1223 w 4059"/>
                <a:gd name="T51" fmla="*/ 590 h 716"/>
                <a:gd name="T52" fmla="*/ 1089 w 4059"/>
                <a:gd name="T53" fmla="*/ 597 h 716"/>
                <a:gd name="T54" fmla="*/ 936 w 4059"/>
                <a:gd name="T55" fmla="*/ 621 h 716"/>
                <a:gd name="T56" fmla="*/ 838 w 4059"/>
                <a:gd name="T57" fmla="*/ 642 h 716"/>
                <a:gd name="T58" fmla="*/ 735 w 4059"/>
                <a:gd name="T59" fmla="*/ 653 h 716"/>
                <a:gd name="T60" fmla="*/ 611 w 4059"/>
                <a:gd name="T61" fmla="*/ 672 h 716"/>
                <a:gd name="T62" fmla="*/ 511 w 4059"/>
                <a:gd name="T63" fmla="*/ 687 h 716"/>
                <a:gd name="T64" fmla="*/ 433 w 4059"/>
                <a:gd name="T65" fmla="*/ 691 h 716"/>
                <a:gd name="T66" fmla="*/ 376 w 4059"/>
                <a:gd name="T67" fmla="*/ 693 h 716"/>
                <a:gd name="T68" fmla="*/ 320 w 4059"/>
                <a:gd name="T69" fmla="*/ 698 h 716"/>
                <a:gd name="T70" fmla="*/ 244 w 4059"/>
                <a:gd name="T71" fmla="*/ 703 h 716"/>
                <a:gd name="T72" fmla="*/ 130 w 4059"/>
                <a:gd name="T73" fmla="*/ 709 h 716"/>
                <a:gd name="T74" fmla="*/ 49 w 4059"/>
                <a:gd name="T75" fmla="*/ 712 h 716"/>
                <a:gd name="T76" fmla="*/ 10 w 4059"/>
                <a:gd name="T77" fmla="*/ 716 h 716"/>
                <a:gd name="T78" fmla="*/ 7 w 4059"/>
                <a:gd name="T79" fmla="*/ 712 h 716"/>
                <a:gd name="T80" fmla="*/ 6 w 4059"/>
                <a:gd name="T81" fmla="*/ 695 h 716"/>
                <a:gd name="T82" fmla="*/ 0 w 4059"/>
                <a:gd name="T83" fmla="*/ 661 h 716"/>
                <a:gd name="T84" fmla="*/ 344 w 4059"/>
                <a:gd name="T85" fmla="*/ 597 h 716"/>
                <a:gd name="T86" fmla="*/ 351 w 4059"/>
                <a:gd name="T87" fmla="*/ 605 h 716"/>
                <a:gd name="T88" fmla="*/ 403 w 4059"/>
                <a:gd name="T89" fmla="*/ 602 h 716"/>
                <a:gd name="T90" fmla="*/ 500 w 4059"/>
                <a:gd name="T91" fmla="*/ 590 h 716"/>
                <a:gd name="T92" fmla="*/ 573 w 4059"/>
                <a:gd name="T93" fmla="*/ 581 h 716"/>
                <a:gd name="T94" fmla="*/ 708 w 4059"/>
                <a:gd name="T95" fmla="*/ 555 h 716"/>
                <a:gd name="T96" fmla="*/ 935 w 4059"/>
                <a:gd name="T97" fmla="*/ 491 h 716"/>
                <a:gd name="T98" fmla="*/ 1114 w 4059"/>
                <a:gd name="T99" fmla="*/ 433 h 7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059"/>
                <a:gd name="T151" fmla="*/ 0 h 716"/>
                <a:gd name="T152" fmla="*/ 4059 w 4059"/>
                <a:gd name="T153" fmla="*/ 716 h 7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059" h="716">
                  <a:moveTo>
                    <a:pt x="1157" y="417"/>
                  </a:moveTo>
                  <a:lnTo>
                    <a:pt x="1632" y="329"/>
                  </a:lnTo>
                  <a:lnTo>
                    <a:pt x="1578" y="318"/>
                  </a:lnTo>
                  <a:lnTo>
                    <a:pt x="3535" y="7"/>
                  </a:lnTo>
                  <a:lnTo>
                    <a:pt x="3539" y="5"/>
                  </a:lnTo>
                  <a:lnTo>
                    <a:pt x="3548" y="4"/>
                  </a:lnTo>
                  <a:lnTo>
                    <a:pt x="3563" y="4"/>
                  </a:lnTo>
                  <a:lnTo>
                    <a:pt x="3580" y="2"/>
                  </a:lnTo>
                  <a:lnTo>
                    <a:pt x="3602" y="0"/>
                  </a:lnTo>
                  <a:lnTo>
                    <a:pt x="3626" y="0"/>
                  </a:lnTo>
                  <a:lnTo>
                    <a:pt x="3650" y="2"/>
                  </a:lnTo>
                  <a:lnTo>
                    <a:pt x="3675" y="5"/>
                  </a:lnTo>
                  <a:lnTo>
                    <a:pt x="3698" y="10"/>
                  </a:lnTo>
                  <a:lnTo>
                    <a:pt x="3720" y="18"/>
                  </a:lnTo>
                  <a:lnTo>
                    <a:pt x="3739" y="29"/>
                  </a:lnTo>
                  <a:lnTo>
                    <a:pt x="3756" y="39"/>
                  </a:lnTo>
                  <a:lnTo>
                    <a:pt x="3770" y="48"/>
                  </a:lnTo>
                  <a:lnTo>
                    <a:pt x="3783" y="58"/>
                  </a:lnTo>
                  <a:lnTo>
                    <a:pt x="3793" y="66"/>
                  </a:lnTo>
                  <a:lnTo>
                    <a:pt x="3802" y="74"/>
                  </a:lnTo>
                  <a:lnTo>
                    <a:pt x="3809" y="80"/>
                  </a:lnTo>
                  <a:lnTo>
                    <a:pt x="3814" y="85"/>
                  </a:lnTo>
                  <a:lnTo>
                    <a:pt x="3817" y="87"/>
                  </a:lnTo>
                  <a:lnTo>
                    <a:pt x="3818" y="89"/>
                  </a:lnTo>
                  <a:lnTo>
                    <a:pt x="3833" y="119"/>
                  </a:lnTo>
                  <a:lnTo>
                    <a:pt x="3871" y="193"/>
                  </a:lnTo>
                  <a:lnTo>
                    <a:pt x="3877" y="194"/>
                  </a:lnTo>
                  <a:lnTo>
                    <a:pt x="3891" y="199"/>
                  </a:lnTo>
                  <a:lnTo>
                    <a:pt x="3912" y="209"/>
                  </a:lnTo>
                  <a:lnTo>
                    <a:pt x="3937" y="222"/>
                  </a:lnTo>
                  <a:lnTo>
                    <a:pt x="3965" y="238"/>
                  </a:lnTo>
                  <a:lnTo>
                    <a:pt x="3993" y="257"/>
                  </a:lnTo>
                  <a:lnTo>
                    <a:pt x="4018" y="281"/>
                  </a:lnTo>
                  <a:lnTo>
                    <a:pt x="4039" y="307"/>
                  </a:lnTo>
                  <a:lnTo>
                    <a:pt x="4053" y="337"/>
                  </a:lnTo>
                  <a:lnTo>
                    <a:pt x="4059" y="371"/>
                  </a:lnTo>
                  <a:lnTo>
                    <a:pt x="4053" y="368"/>
                  </a:lnTo>
                  <a:lnTo>
                    <a:pt x="4036" y="360"/>
                  </a:lnTo>
                  <a:lnTo>
                    <a:pt x="4011" y="347"/>
                  </a:lnTo>
                  <a:lnTo>
                    <a:pt x="3981" y="332"/>
                  </a:lnTo>
                  <a:lnTo>
                    <a:pt x="3948" y="315"/>
                  </a:lnTo>
                  <a:lnTo>
                    <a:pt x="3915" y="297"/>
                  </a:lnTo>
                  <a:lnTo>
                    <a:pt x="3885" y="281"/>
                  </a:lnTo>
                  <a:lnTo>
                    <a:pt x="3860" y="268"/>
                  </a:lnTo>
                  <a:lnTo>
                    <a:pt x="3843" y="258"/>
                  </a:lnTo>
                  <a:lnTo>
                    <a:pt x="3837" y="255"/>
                  </a:lnTo>
                  <a:lnTo>
                    <a:pt x="3835" y="254"/>
                  </a:lnTo>
                  <a:lnTo>
                    <a:pt x="3829" y="246"/>
                  </a:lnTo>
                  <a:lnTo>
                    <a:pt x="3817" y="236"/>
                  </a:lnTo>
                  <a:lnTo>
                    <a:pt x="3802" y="225"/>
                  </a:lnTo>
                  <a:lnTo>
                    <a:pt x="3784" y="214"/>
                  </a:lnTo>
                  <a:lnTo>
                    <a:pt x="3762" y="204"/>
                  </a:lnTo>
                  <a:lnTo>
                    <a:pt x="3737" y="194"/>
                  </a:lnTo>
                  <a:lnTo>
                    <a:pt x="3708" y="191"/>
                  </a:lnTo>
                  <a:lnTo>
                    <a:pt x="3677" y="191"/>
                  </a:lnTo>
                  <a:lnTo>
                    <a:pt x="3644" y="196"/>
                  </a:lnTo>
                  <a:lnTo>
                    <a:pt x="3607" y="204"/>
                  </a:lnTo>
                  <a:lnTo>
                    <a:pt x="3573" y="210"/>
                  </a:lnTo>
                  <a:lnTo>
                    <a:pt x="3539" y="215"/>
                  </a:lnTo>
                  <a:lnTo>
                    <a:pt x="3507" y="217"/>
                  </a:lnTo>
                  <a:lnTo>
                    <a:pt x="3475" y="220"/>
                  </a:lnTo>
                  <a:lnTo>
                    <a:pt x="3443" y="223"/>
                  </a:lnTo>
                  <a:lnTo>
                    <a:pt x="3413" y="223"/>
                  </a:lnTo>
                  <a:lnTo>
                    <a:pt x="3383" y="228"/>
                  </a:lnTo>
                  <a:lnTo>
                    <a:pt x="3355" y="231"/>
                  </a:lnTo>
                  <a:lnTo>
                    <a:pt x="3328" y="239"/>
                  </a:lnTo>
                  <a:lnTo>
                    <a:pt x="2002" y="477"/>
                  </a:lnTo>
                  <a:lnTo>
                    <a:pt x="1584" y="546"/>
                  </a:lnTo>
                  <a:lnTo>
                    <a:pt x="1577" y="546"/>
                  </a:lnTo>
                  <a:lnTo>
                    <a:pt x="1558" y="550"/>
                  </a:lnTo>
                  <a:lnTo>
                    <a:pt x="1528" y="557"/>
                  </a:lnTo>
                  <a:lnTo>
                    <a:pt x="1490" y="565"/>
                  </a:lnTo>
                  <a:lnTo>
                    <a:pt x="1447" y="571"/>
                  </a:lnTo>
                  <a:lnTo>
                    <a:pt x="1399" y="579"/>
                  </a:lnTo>
                  <a:lnTo>
                    <a:pt x="1351" y="584"/>
                  </a:lnTo>
                  <a:lnTo>
                    <a:pt x="1305" y="590"/>
                  </a:lnTo>
                  <a:lnTo>
                    <a:pt x="1262" y="590"/>
                  </a:lnTo>
                  <a:lnTo>
                    <a:pt x="1223" y="590"/>
                  </a:lnTo>
                  <a:lnTo>
                    <a:pt x="1185" y="589"/>
                  </a:lnTo>
                  <a:lnTo>
                    <a:pt x="1139" y="590"/>
                  </a:lnTo>
                  <a:lnTo>
                    <a:pt x="1089" y="597"/>
                  </a:lnTo>
                  <a:lnTo>
                    <a:pt x="1036" y="603"/>
                  </a:lnTo>
                  <a:lnTo>
                    <a:pt x="984" y="613"/>
                  </a:lnTo>
                  <a:lnTo>
                    <a:pt x="936" y="621"/>
                  </a:lnTo>
                  <a:lnTo>
                    <a:pt x="894" y="629"/>
                  </a:lnTo>
                  <a:lnTo>
                    <a:pt x="860" y="635"/>
                  </a:lnTo>
                  <a:lnTo>
                    <a:pt x="838" y="642"/>
                  </a:lnTo>
                  <a:lnTo>
                    <a:pt x="830" y="642"/>
                  </a:lnTo>
                  <a:lnTo>
                    <a:pt x="782" y="647"/>
                  </a:lnTo>
                  <a:lnTo>
                    <a:pt x="735" y="653"/>
                  </a:lnTo>
                  <a:lnTo>
                    <a:pt x="691" y="658"/>
                  </a:lnTo>
                  <a:lnTo>
                    <a:pt x="649" y="664"/>
                  </a:lnTo>
                  <a:lnTo>
                    <a:pt x="611" y="672"/>
                  </a:lnTo>
                  <a:lnTo>
                    <a:pt x="575" y="677"/>
                  </a:lnTo>
                  <a:lnTo>
                    <a:pt x="542" y="683"/>
                  </a:lnTo>
                  <a:lnTo>
                    <a:pt x="511" y="687"/>
                  </a:lnTo>
                  <a:lnTo>
                    <a:pt x="484" y="690"/>
                  </a:lnTo>
                  <a:lnTo>
                    <a:pt x="459" y="691"/>
                  </a:lnTo>
                  <a:lnTo>
                    <a:pt x="433" y="691"/>
                  </a:lnTo>
                  <a:lnTo>
                    <a:pt x="412" y="691"/>
                  </a:lnTo>
                  <a:lnTo>
                    <a:pt x="393" y="693"/>
                  </a:lnTo>
                  <a:lnTo>
                    <a:pt x="376" y="693"/>
                  </a:lnTo>
                  <a:lnTo>
                    <a:pt x="358" y="693"/>
                  </a:lnTo>
                  <a:lnTo>
                    <a:pt x="339" y="696"/>
                  </a:lnTo>
                  <a:lnTo>
                    <a:pt x="320" y="698"/>
                  </a:lnTo>
                  <a:lnTo>
                    <a:pt x="299" y="699"/>
                  </a:lnTo>
                  <a:lnTo>
                    <a:pt x="274" y="699"/>
                  </a:lnTo>
                  <a:lnTo>
                    <a:pt x="244" y="703"/>
                  </a:lnTo>
                  <a:lnTo>
                    <a:pt x="203" y="704"/>
                  </a:lnTo>
                  <a:lnTo>
                    <a:pt x="165" y="706"/>
                  </a:lnTo>
                  <a:lnTo>
                    <a:pt x="130" y="709"/>
                  </a:lnTo>
                  <a:lnTo>
                    <a:pt x="98" y="711"/>
                  </a:lnTo>
                  <a:lnTo>
                    <a:pt x="71" y="712"/>
                  </a:lnTo>
                  <a:lnTo>
                    <a:pt x="49" y="712"/>
                  </a:lnTo>
                  <a:lnTo>
                    <a:pt x="30" y="714"/>
                  </a:lnTo>
                  <a:lnTo>
                    <a:pt x="18" y="716"/>
                  </a:lnTo>
                  <a:lnTo>
                    <a:pt x="10" y="716"/>
                  </a:lnTo>
                  <a:lnTo>
                    <a:pt x="6" y="716"/>
                  </a:lnTo>
                  <a:lnTo>
                    <a:pt x="6" y="714"/>
                  </a:lnTo>
                  <a:lnTo>
                    <a:pt x="7" y="712"/>
                  </a:lnTo>
                  <a:lnTo>
                    <a:pt x="7" y="707"/>
                  </a:lnTo>
                  <a:lnTo>
                    <a:pt x="6" y="704"/>
                  </a:lnTo>
                  <a:lnTo>
                    <a:pt x="6" y="695"/>
                  </a:lnTo>
                  <a:lnTo>
                    <a:pt x="4" y="683"/>
                  </a:lnTo>
                  <a:lnTo>
                    <a:pt x="2" y="672"/>
                  </a:lnTo>
                  <a:lnTo>
                    <a:pt x="0" y="661"/>
                  </a:lnTo>
                  <a:lnTo>
                    <a:pt x="0" y="658"/>
                  </a:lnTo>
                  <a:lnTo>
                    <a:pt x="343" y="592"/>
                  </a:lnTo>
                  <a:lnTo>
                    <a:pt x="344" y="597"/>
                  </a:lnTo>
                  <a:lnTo>
                    <a:pt x="345" y="598"/>
                  </a:lnTo>
                  <a:lnTo>
                    <a:pt x="348" y="603"/>
                  </a:lnTo>
                  <a:lnTo>
                    <a:pt x="351" y="605"/>
                  </a:lnTo>
                  <a:lnTo>
                    <a:pt x="359" y="605"/>
                  </a:lnTo>
                  <a:lnTo>
                    <a:pt x="377" y="603"/>
                  </a:lnTo>
                  <a:lnTo>
                    <a:pt x="403" y="602"/>
                  </a:lnTo>
                  <a:lnTo>
                    <a:pt x="433" y="597"/>
                  </a:lnTo>
                  <a:lnTo>
                    <a:pt x="467" y="594"/>
                  </a:lnTo>
                  <a:lnTo>
                    <a:pt x="500" y="590"/>
                  </a:lnTo>
                  <a:lnTo>
                    <a:pt x="531" y="586"/>
                  </a:lnTo>
                  <a:lnTo>
                    <a:pt x="556" y="584"/>
                  </a:lnTo>
                  <a:lnTo>
                    <a:pt x="573" y="581"/>
                  </a:lnTo>
                  <a:lnTo>
                    <a:pt x="579" y="579"/>
                  </a:lnTo>
                  <a:lnTo>
                    <a:pt x="638" y="571"/>
                  </a:lnTo>
                  <a:lnTo>
                    <a:pt x="708" y="555"/>
                  </a:lnTo>
                  <a:lnTo>
                    <a:pt x="782" y="534"/>
                  </a:lnTo>
                  <a:lnTo>
                    <a:pt x="858" y="513"/>
                  </a:lnTo>
                  <a:lnTo>
                    <a:pt x="935" y="491"/>
                  </a:lnTo>
                  <a:lnTo>
                    <a:pt x="1004" y="469"/>
                  </a:lnTo>
                  <a:lnTo>
                    <a:pt x="1065" y="448"/>
                  </a:lnTo>
                  <a:lnTo>
                    <a:pt x="1114" y="433"/>
                  </a:lnTo>
                  <a:lnTo>
                    <a:pt x="1145" y="422"/>
                  </a:lnTo>
                  <a:lnTo>
                    <a:pt x="1157" y="417"/>
                  </a:lnTo>
                  <a:close/>
                </a:path>
              </a:pathLst>
            </a:custGeom>
            <a:solidFill>
              <a:srgbClr val="F9F9F9"/>
            </a:solidFill>
            <a:ln w="9525">
              <a:solidFill>
                <a:srgbClr val="777777"/>
              </a:solidFill>
              <a:round/>
              <a:headEnd/>
              <a:tailEnd/>
            </a:ln>
          </p:spPr>
          <p:txBody>
            <a:bodyPr/>
            <a:lstStyle/>
            <a:p>
              <a:endParaRPr lang="en-US"/>
            </a:p>
          </p:txBody>
        </p:sp>
        <p:sp>
          <p:nvSpPr>
            <p:cNvPr id="4850" name="Freeform 738"/>
            <p:cNvSpPr>
              <a:spLocks/>
            </p:cNvSpPr>
            <p:nvPr/>
          </p:nvSpPr>
          <p:spPr bwMode="auto">
            <a:xfrm>
              <a:off x="672" y="1728"/>
              <a:ext cx="4059" cy="356"/>
            </a:xfrm>
            <a:custGeom>
              <a:avLst/>
              <a:gdLst>
                <a:gd name="T0" fmla="*/ 1578 w 4059"/>
                <a:gd name="T1" fmla="*/ 318 h 714"/>
                <a:gd name="T2" fmla="*/ 3548 w 4059"/>
                <a:gd name="T3" fmla="*/ 4 h 714"/>
                <a:gd name="T4" fmla="*/ 3602 w 4059"/>
                <a:gd name="T5" fmla="*/ 0 h 714"/>
                <a:gd name="T6" fmla="*/ 3675 w 4059"/>
                <a:gd name="T7" fmla="*/ 5 h 714"/>
                <a:gd name="T8" fmla="*/ 3739 w 4059"/>
                <a:gd name="T9" fmla="*/ 29 h 714"/>
                <a:gd name="T10" fmla="*/ 3783 w 4059"/>
                <a:gd name="T11" fmla="*/ 58 h 714"/>
                <a:gd name="T12" fmla="*/ 3809 w 4059"/>
                <a:gd name="T13" fmla="*/ 80 h 714"/>
                <a:gd name="T14" fmla="*/ 3818 w 4059"/>
                <a:gd name="T15" fmla="*/ 89 h 714"/>
                <a:gd name="T16" fmla="*/ 3877 w 4059"/>
                <a:gd name="T17" fmla="*/ 194 h 714"/>
                <a:gd name="T18" fmla="*/ 3937 w 4059"/>
                <a:gd name="T19" fmla="*/ 222 h 714"/>
                <a:gd name="T20" fmla="*/ 4018 w 4059"/>
                <a:gd name="T21" fmla="*/ 281 h 714"/>
                <a:gd name="T22" fmla="*/ 4059 w 4059"/>
                <a:gd name="T23" fmla="*/ 371 h 714"/>
                <a:gd name="T24" fmla="*/ 4011 w 4059"/>
                <a:gd name="T25" fmla="*/ 345 h 714"/>
                <a:gd name="T26" fmla="*/ 3914 w 4059"/>
                <a:gd name="T27" fmla="*/ 292 h 714"/>
                <a:gd name="T28" fmla="*/ 3842 w 4059"/>
                <a:gd name="T29" fmla="*/ 250 h 714"/>
                <a:gd name="T30" fmla="*/ 3827 w 4059"/>
                <a:gd name="T31" fmla="*/ 238 h 714"/>
                <a:gd name="T32" fmla="*/ 3784 w 4059"/>
                <a:gd name="T33" fmla="*/ 204 h 714"/>
                <a:gd name="T34" fmla="*/ 3708 w 4059"/>
                <a:gd name="T35" fmla="*/ 177 h 714"/>
                <a:gd name="T36" fmla="*/ 3607 w 4059"/>
                <a:gd name="T37" fmla="*/ 193 h 714"/>
                <a:gd name="T38" fmla="*/ 3507 w 4059"/>
                <a:gd name="T39" fmla="*/ 206 h 714"/>
                <a:gd name="T40" fmla="*/ 3412 w 4059"/>
                <a:gd name="T41" fmla="*/ 212 h 714"/>
                <a:gd name="T42" fmla="*/ 3327 w 4059"/>
                <a:gd name="T43" fmla="*/ 226 h 714"/>
                <a:gd name="T44" fmla="*/ 1577 w 4059"/>
                <a:gd name="T45" fmla="*/ 533 h 714"/>
                <a:gd name="T46" fmla="*/ 1490 w 4059"/>
                <a:gd name="T47" fmla="*/ 552 h 714"/>
                <a:gd name="T48" fmla="*/ 1351 w 4059"/>
                <a:gd name="T49" fmla="*/ 574 h 714"/>
                <a:gd name="T50" fmla="*/ 1223 w 4059"/>
                <a:gd name="T51" fmla="*/ 579 h 714"/>
                <a:gd name="T52" fmla="*/ 1089 w 4059"/>
                <a:gd name="T53" fmla="*/ 587 h 714"/>
                <a:gd name="T54" fmla="*/ 937 w 4059"/>
                <a:gd name="T55" fmla="*/ 613 h 714"/>
                <a:gd name="T56" fmla="*/ 839 w 4059"/>
                <a:gd name="T57" fmla="*/ 634 h 714"/>
                <a:gd name="T58" fmla="*/ 737 w 4059"/>
                <a:gd name="T59" fmla="*/ 645 h 714"/>
                <a:gd name="T60" fmla="*/ 612 w 4059"/>
                <a:gd name="T61" fmla="*/ 666 h 714"/>
                <a:gd name="T62" fmla="*/ 511 w 4059"/>
                <a:gd name="T63" fmla="*/ 682 h 714"/>
                <a:gd name="T64" fmla="*/ 433 w 4059"/>
                <a:gd name="T65" fmla="*/ 687 h 714"/>
                <a:gd name="T66" fmla="*/ 375 w 4059"/>
                <a:gd name="T67" fmla="*/ 688 h 714"/>
                <a:gd name="T68" fmla="*/ 319 w 4059"/>
                <a:gd name="T69" fmla="*/ 693 h 714"/>
                <a:gd name="T70" fmla="*/ 243 w 4059"/>
                <a:gd name="T71" fmla="*/ 698 h 714"/>
                <a:gd name="T72" fmla="*/ 128 w 4059"/>
                <a:gd name="T73" fmla="*/ 706 h 714"/>
                <a:gd name="T74" fmla="*/ 48 w 4059"/>
                <a:gd name="T75" fmla="*/ 712 h 714"/>
                <a:gd name="T76" fmla="*/ 10 w 4059"/>
                <a:gd name="T77" fmla="*/ 714 h 714"/>
                <a:gd name="T78" fmla="*/ 7 w 4059"/>
                <a:gd name="T79" fmla="*/ 711 h 714"/>
                <a:gd name="T80" fmla="*/ 6 w 4059"/>
                <a:gd name="T81" fmla="*/ 696 h 714"/>
                <a:gd name="T82" fmla="*/ 0 w 4059"/>
                <a:gd name="T83" fmla="*/ 661 h 714"/>
                <a:gd name="T84" fmla="*/ 344 w 4059"/>
                <a:gd name="T85" fmla="*/ 597 h 714"/>
                <a:gd name="T86" fmla="*/ 351 w 4059"/>
                <a:gd name="T87" fmla="*/ 605 h 714"/>
                <a:gd name="T88" fmla="*/ 403 w 4059"/>
                <a:gd name="T89" fmla="*/ 602 h 714"/>
                <a:gd name="T90" fmla="*/ 500 w 4059"/>
                <a:gd name="T91" fmla="*/ 590 h 714"/>
                <a:gd name="T92" fmla="*/ 573 w 4059"/>
                <a:gd name="T93" fmla="*/ 581 h 714"/>
                <a:gd name="T94" fmla="*/ 708 w 4059"/>
                <a:gd name="T95" fmla="*/ 555 h 714"/>
                <a:gd name="T96" fmla="*/ 935 w 4059"/>
                <a:gd name="T97" fmla="*/ 491 h 714"/>
                <a:gd name="T98" fmla="*/ 1114 w 4059"/>
                <a:gd name="T99" fmla="*/ 433 h 71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059"/>
                <a:gd name="T151" fmla="*/ 0 h 714"/>
                <a:gd name="T152" fmla="*/ 4059 w 4059"/>
                <a:gd name="T153" fmla="*/ 714 h 71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059" h="714">
                  <a:moveTo>
                    <a:pt x="1157" y="417"/>
                  </a:moveTo>
                  <a:lnTo>
                    <a:pt x="1632" y="329"/>
                  </a:lnTo>
                  <a:lnTo>
                    <a:pt x="1578" y="318"/>
                  </a:lnTo>
                  <a:lnTo>
                    <a:pt x="3535" y="7"/>
                  </a:lnTo>
                  <a:lnTo>
                    <a:pt x="3539" y="5"/>
                  </a:lnTo>
                  <a:lnTo>
                    <a:pt x="3548" y="4"/>
                  </a:lnTo>
                  <a:lnTo>
                    <a:pt x="3563" y="4"/>
                  </a:lnTo>
                  <a:lnTo>
                    <a:pt x="3580" y="2"/>
                  </a:lnTo>
                  <a:lnTo>
                    <a:pt x="3602" y="0"/>
                  </a:lnTo>
                  <a:lnTo>
                    <a:pt x="3626" y="0"/>
                  </a:lnTo>
                  <a:lnTo>
                    <a:pt x="3650" y="2"/>
                  </a:lnTo>
                  <a:lnTo>
                    <a:pt x="3675" y="5"/>
                  </a:lnTo>
                  <a:lnTo>
                    <a:pt x="3698" y="10"/>
                  </a:lnTo>
                  <a:lnTo>
                    <a:pt x="3720" y="18"/>
                  </a:lnTo>
                  <a:lnTo>
                    <a:pt x="3739" y="29"/>
                  </a:lnTo>
                  <a:lnTo>
                    <a:pt x="3756" y="39"/>
                  </a:lnTo>
                  <a:lnTo>
                    <a:pt x="3770" y="48"/>
                  </a:lnTo>
                  <a:lnTo>
                    <a:pt x="3783" y="58"/>
                  </a:lnTo>
                  <a:lnTo>
                    <a:pt x="3793" y="66"/>
                  </a:lnTo>
                  <a:lnTo>
                    <a:pt x="3802" y="74"/>
                  </a:lnTo>
                  <a:lnTo>
                    <a:pt x="3809" y="80"/>
                  </a:lnTo>
                  <a:lnTo>
                    <a:pt x="3814" y="85"/>
                  </a:lnTo>
                  <a:lnTo>
                    <a:pt x="3817" y="87"/>
                  </a:lnTo>
                  <a:lnTo>
                    <a:pt x="3818" y="89"/>
                  </a:lnTo>
                  <a:lnTo>
                    <a:pt x="3833" y="119"/>
                  </a:lnTo>
                  <a:lnTo>
                    <a:pt x="3871" y="193"/>
                  </a:lnTo>
                  <a:lnTo>
                    <a:pt x="3877" y="194"/>
                  </a:lnTo>
                  <a:lnTo>
                    <a:pt x="3891" y="199"/>
                  </a:lnTo>
                  <a:lnTo>
                    <a:pt x="3912" y="209"/>
                  </a:lnTo>
                  <a:lnTo>
                    <a:pt x="3937" y="222"/>
                  </a:lnTo>
                  <a:lnTo>
                    <a:pt x="3965" y="238"/>
                  </a:lnTo>
                  <a:lnTo>
                    <a:pt x="3993" y="257"/>
                  </a:lnTo>
                  <a:lnTo>
                    <a:pt x="4018" y="281"/>
                  </a:lnTo>
                  <a:lnTo>
                    <a:pt x="4039" y="307"/>
                  </a:lnTo>
                  <a:lnTo>
                    <a:pt x="4053" y="337"/>
                  </a:lnTo>
                  <a:lnTo>
                    <a:pt x="4059" y="371"/>
                  </a:lnTo>
                  <a:lnTo>
                    <a:pt x="4053" y="368"/>
                  </a:lnTo>
                  <a:lnTo>
                    <a:pt x="4036" y="358"/>
                  </a:lnTo>
                  <a:lnTo>
                    <a:pt x="4011" y="345"/>
                  </a:lnTo>
                  <a:lnTo>
                    <a:pt x="3981" y="327"/>
                  </a:lnTo>
                  <a:lnTo>
                    <a:pt x="3948" y="310"/>
                  </a:lnTo>
                  <a:lnTo>
                    <a:pt x="3914" y="292"/>
                  </a:lnTo>
                  <a:lnTo>
                    <a:pt x="3884" y="275"/>
                  </a:lnTo>
                  <a:lnTo>
                    <a:pt x="3859" y="262"/>
                  </a:lnTo>
                  <a:lnTo>
                    <a:pt x="3842" y="250"/>
                  </a:lnTo>
                  <a:lnTo>
                    <a:pt x="3836" y="249"/>
                  </a:lnTo>
                  <a:lnTo>
                    <a:pt x="3833" y="246"/>
                  </a:lnTo>
                  <a:lnTo>
                    <a:pt x="3827" y="238"/>
                  </a:lnTo>
                  <a:lnTo>
                    <a:pt x="3817" y="228"/>
                  </a:lnTo>
                  <a:lnTo>
                    <a:pt x="3801" y="217"/>
                  </a:lnTo>
                  <a:lnTo>
                    <a:pt x="3784" y="204"/>
                  </a:lnTo>
                  <a:lnTo>
                    <a:pt x="3762" y="193"/>
                  </a:lnTo>
                  <a:lnTo>
                    <a:pt x="3737" y="185"/>
                  </a:lnTo>
                  <a:lnTo>
                    <a:pt x="3708" y="177"/>
                  </a:lnTo>
                  <a:lnTo>
                    <a:pt x="3677" y="177"/>
                  </a:lnTo>
                  <a:lnTo>
                    <a:pt x="3644" y="185"/>
                  </a:lnTo>
                  <a:lnTo>
                    <a:pt x="3607" y="193"/>
                  </a:lnTo>
                  <a:lnTo>
                    <a:pt x="3573" y="199"/>
                  </a:lnTo>
                  <a:lnTo>
                    <a:pt x="3539" y="204"/>
                  </a:lnTo>
                  <a:lnTo>
                    <a:pt x="3507" y="206"/>
                  </a:lnTo>
                  <a:lnTo>
                    <a:pt x="3475" y="209"/>
                  </a:lnTo>
                  <a:lnTo>
                    <a:pt x="3443" y="210"/>
                  </a:lnTo>
                  <a:lnTo>
                    <a:pt x="3412" y="212"/>
                  </a:lnTo>
                  <a:lnTo>
                    <a:pt x="3382" y="215"/>
                  </a:lnTo>
                  <a:lnTo>
                    <a:pt x="3354" y="220"/>
                  </a:lnTo>
                  <a:lnTo>
                    <a:pt x="3327" y="226"/>
                  </a:lnTo>
                  <a:lnTo>
                    <a:pt x="2002" y="465"/>
                  </a:lnTo>
                  <a:lnTo>
                    <a:pt x="1584" y="531"/>
                  </a:lnTo>
                  <a:lnTo>
                    <a:pt x="1577" y="533"/>
                  </a:lnTo>
                  <a:lnTo>
                    <a:pt x="1558" y="539"/>
                  </a:lnTo>
                  <a:lnTo>
                    <a:pt x="1527" y="546"/>
                  </a:lnTo>
                  <a:lnTo>
                    <a:pt x="1490" y="552"/>
                  </a:lnTo>
                  <a:lnTo>
                    <a:pt x="1447" y="560"/>
                  </a:lnTo>
                  <a:lnTo>
                    <a:pt x="1398" y="568"/>
                  </a:lnTo>
                  <a:lnTo>
                    <a:pt x="1351" y="574"/>
                  </a:lnTo>
                  <a:lnTo>
                    <a:pt x="1304" y="579"/>
                  </a:lnTo>
                  <a:lnTo>
                    <a:pt x="1261" y="581"/>
                  </a:lnTo>
                  <a:lnTo>
                    <a:pt x="1223" y="579"/>
                  </a:lnTo>
                  <a:lnTo>
                    <a:pt x="1185" y="578"/>
                  </a:lnTo>
                  <a:lnTo>
                    <a:pt x="1139" y="581"/>
                  </a:lnTo>
                  <a:lnTo>
                    <a:pt x="1089" y="587"/>
                  </a:lnTo>
                  <a:lnTo>
                    <a:pt x="1036" y="595"/>
                  </a:lnTo>
                  <a:lnTo>
                    <a:pt x="984" y="603"/>
                  </a:lnTo>
                  <a:lnTo>
                    <a:pt x="937" y="613"/>
                  </a:lnTo>
                  <a:lnTo>
                    <a:pt x="895" y="621"/>
                  </a:lnTo>
                  <a:lnTo>
                    <a:pt x="862" y="629"/>
                  </a:lnTo>
                  <a:lnTo>
                    <a:pt x="839" y="634"/>
                  </a:lnTo>
                  <a:lnTo>
                    <a:pt x="832" y="635"/>
                  </a:lnTo>
                  <a:lnTo>
                    <a:pt x="783" y="640"/>
                  </a:lnTo>
                  <a:lnTo>
                    <a:pt x="737" y="645"/>
                  </a:lnTo>
                  <a:lnTo>
                    <a:pt x="692" y="651"/>
                  </a:lnTo>
                  <a:lnTo>
                    <a:pt x="651" y="658"/>
                  </a:lnTo>
                  <a:lnTo>
                    <a:pt x="612" y="666"/>
                  </a:lnTo>
                  <a:lnTo>
                    <a:pt x="576" y="672"/>
                  </a:lnTo>
                  <a:lnTo>
                    <a:pt x="542" y="677"/>
                  </a:lnTo>
                  <a:lnTo>
                    <a:pt x="511" y="682"/>
                  </a:lnTo>
                  <a:lnTo>
                    <a:pt x="484" y="685"/>
                  </a:lnTo>
                  <a:lnTo>
                    <a:pt x="459" y="687"/>
                  </a:lnTo>
                  <a:lnTo>
                    <a:pt x="433" y="687"/>
                  </a:lnTo>
                  <a:lnTo>
                    <a:pt x="412" y="687"/>
                  </a:lnTo>
                  <a:lnTo>
                    <a:pt x="392" y="687"/>
                  </a:lnTo>
                  <a:lnTo>
                    <a:pt x="375" y="688"/>
                  </a:lnTo>
                  <a:lnTo>
                    <a:pt x="358" y="690"/>
                  </a:lnTo>
                  <a:lnTo>
                    <a:pt x="339" y="691"/>
                  </a:lnTo>
                  <a:lnTo>
                    <a:pt x="319" y="693"/>
                  </a:lnTo>
                  <a:lnTo>
                    <a:pt x="298" y="693"/>
                  </a:lnTo>
                  <a:lnTo>
                    <a:pt x="273" y="696"/>
                  </a:lnTo>
                  <a:lnTo>
                    <a:pt x="243" y="698"/>
                  </a:lnTo>
                  <a:lnTo>
                    <a:pt x="202" y="699"/>
                  </a:lnTo>
                  <a:lnTo>
                    <a:pt x="163" y="703"/>
                  </a:lnTo>
                  <a:lnTo>
                    <a:pt x="128" y="706"/>
                  </a:lnTo>
                  <a:lnTo>
                    <a:pt x="98" y="707"/>
                  </a:lnTo>
                  <a:lnTo>
                    <a:pt x="70" y="709"/>
                  </a:lnTo>
                  <a:lnTo>
                    <a:pt x="48" y="712"/>
                  </a:lnTo>
                  <a:lnTo>
                    <a:pt x="30" y="712"/>
                  </a:lnTo>
                  <a:lnTo>
                    <a:pt x="18" y="714"/>
                  </a:lnTo>
                  <a:lnTo>
                    <a:pt x="10" y="714"/>
                  </a:lnTo>
                  <a:lnTo>
                    <a:pt x="6" y="714"/>
                  </a:lnTo>
                  <a:lnTo>
                    <a:pt x="6" y="712"/>
                  </a:lnTo>
                  <a:lnTo>
                    <a:pt x="7" y="711"/>
                  </a:lnTo>
                  <a:lnTo>
                    <a:pt x="7" y="707"/>
                  </a:lnTo>
                  <a:lnTo>
                    <a:pt x="6" y="704"/>
                  </a:lnTo>
                  <a:lnTo>
                    <a:pt x="6" y="696"/>
                  </a:lnTo>
                  <a:lnTo>
                    <a:pt x="4" y="685"/>
                  </a:lnTo>
                  <a:lnTo>
                    <a:pt x="2" y="672"/>
                  </a:lnTo>
                  <a:lnTo>
                    <a:pt x="0" y="661"/>
                  </a:lnTo>
                  <a:lnTo>
                    <a:pt x="0" y="658"/>
                  </a:lnTo>
                  <a:lnTo>
                    <a:pt x="343" y="592"/>
                  </a:lnTo>
                  <a:lnTo>
                    <a:pt x="344" y="597"/>
                  </a:lnTo>
                  <a:lnTo>
                    <a:pt x="345" y="598"/>
                  </a:lnTo>
                  <a:lnTo>
                    <a:pt x="348" y="603"/>
                  </a:lnTo>
                  <a:lnTo>
                    <a:pt x="351" y="605"/>
                  </a:lnTo>
                  <a:lnTo>
                    <a:pt x="359" y="605"/>
                  </a:lnTo>
                  <a:lnTo>
                    <a:pt x="377" y="603"/>
                  </a:lnTo>
                  <a:lnTo>
                    <a:pt x="403" y="602"/>
                  </a:lnTo>
                  <a:lnTo>
                    <a:pt x="433" y="597"/>
                  </a:lnTo>
                  <a:lnTo>
                    <a:pt x="467" y="594"/>
                  </a:lnTo>
                  <a:lnTo>
                    <a:pt x="500" y="590"/>
                  </a:lnTo>
                  <a:lnTo>
                    <a:pt x="531" y="586"/>
                  </a:lnTo>
                  <a:lnTo>
                    <a:pt x="556" y="584"/>
                  </a:lnTo>
                  <a:lnTo>
                    <a:pt x="573" y="581"/>
                  </a:lnTo>
                  <a:lnTo>
                    <a:pt x="579" y="579"/>
                  </a:lnTo>
                  <a:lnTo>
                    <a:pt x="638" y="571"/>
                  </a:lnTo>
                  <a:lnTo>
                    <a:pt x="708" y="555"/>
                  </a:lnTo>
                  <a:lnTo>
                    <a:pt x="782" y="534"/>
                  </a:lnTo>
                  <a:lnTo>
                    <a:pt x="858" y="513"/>
                  </a:lnTo>
                  <a:lnTo>
                    <a:pt x="935" y="491"/>
                  </a:lnTo>
                  <a:lnTo>
                    <a:pt x="1004" y="469"/>
                  </a:lnTo>
                  <a:lnTo>
                    <a:pt x="1065" y="448"/>
                  </a:lnTo>
                  <a:lnTo>
                    <a:pt x="1114" y="433"/>
                  </a:lnTo>
                  <a:lnTo>
                    <a:pt x="1145" y="422"/>
                  </a:lnTo>
                  <a:lnTo>
                    <a:pt x="1157" y="417"/>
                  </a:lnTo>
                  <a:close/>
                </a:path>
              </a:pathLst>
            </a:custGeom>
            <a:solidFill>
              <a:srgbClr val="FCFCFC"/>
            </a:solidFill>
            <a:ln w="9525">
              <a:solidFill>
                <a:srgbClr val="777777"/>
              </a:solidFill>
              <a:round/>
              <a:headEnd/>
              <a:tailEnd/>
            </a:ln>
          </p:spPr>
          <p:txBody>
            <a:bodyPr/>
            <a:lstStyle/>
            <a:p>
              <a:endParaRPr lang="en-US"/>
            </a:p>
          </p:txBody>
        </p:sp>
        <p:sp>
          <p:nvSpPr>
            <p:cNvPr id="4851" name="Freeform 739"/>
            <p:cNvSpPr>
              <a:spLocks/>
            </p:cNvSpPr>
            <p:nvPr/>
          </p:nvSpPr>
          <p:spPr bwMode="auto">
            <a:xfrm>
              <a:off x="672" y="1728"/>
              <a:ext cx="4059" cy="356"/>
            </a:xfrm>
            <a:custGeom>
              <a:avLst/>
              <a:gdLst>
                <a:gd name="T0" fmla="*/ 1139 w 4059"/>
                <a:gd name="T1" fmla="*/ 571 h 714"/>
                <a:gd name="T2" fmla="*/ 985 w 4059"/>
                <a:gd name="T3" fmla="*/ 594 h 714"/>
                <a:gd name="T4" fmla="*/ 862 w 4059"/>
                <a:gd name="T5" fmla="*/ 621 h 714"/>
                <a:gd name="T6" fmla="*/ 785 w 4059"/>
                <a:gd name="T7" fmla="*/ 632 h 714"/>
                <a:gd name="T8" fmla="*/ 652 w 4059"/>
                <a:gd name="T9" fmla="*/ 651 h 714"/>
                <a:gd name="T10" fmla="*/ 543 w 4059"/>
                <a:gd name="T11" fmla="*/ 672 h 714"/>
                <a:gd name="T12" fmla="*/ 459 w 4059"/>
                <a:gd name="T13" fmla="*/ 680 h 714"/>
                <a:gd name="T14" fmla="*/ 392 w 4059"/>
                <a:gd name="T15" fmla="*/ 682 h 714"/>
                <a:gd name="T16" fmla="*/ 339 w 4059"/>
                <a:gd name="T17" fmla="*/ 687 h 714"/>
                <a:gd name="T18" fmla="*/ 271 w 4059"/>
                <a:gd name="T19" fmla="*/ 691 h 714"/>
                <a:gd name="T20" fmla="*/ 163 w 4059"/>
                <a:gd name="T21" fmla="*/ 699 h 714"/>
                <a:gd name="T22" fmla="*/ 70 w 4059"/>
                <a:gd name="T23" fmla="*/ 707 h 714"/>
                <a:gd name="T24" fmla="*/ 17 w 4059"/>
                <a:gd name="T25" fmla="*/ 712 h 714"/>
                <a:gd name="T26" fmla="*/ 6 w 4059"/>
                <a:gd name="T27" fmla="*/ 712 h 714"/>
                <a:gd name="T28" fmla="*/ 6 w 4059"/>
                <a:gd name="T29" fmla="*/ 704 h 714"/>
                <a:gd name="T30" fmla="*/ 2 w 4059"/>
                <a:gd name="T31" fmla="*/ 672 h 714"/>
                <a:gd name="T32" fmla="*/ 343 w 4059"/>
                <a:gd name="T33" fmla="*/ 592 h 714"/>
                <a:gd name="T34" fmla="*/ 348 w 4059"/>
                <a:gd name="T35" fmla="*/ 603 h 714"/>
                <a:gd name="T36" fmla="*/ 377 w 4059"/>
                <a:gd name="T37" fmla="*/ 603 h 714"/>
                <a:gd name="T38" fmla="*/ 467 w 4059"/>
                <a:gd name="T39" fmla="*/ 594 h 714"/>
                <a:gd name="T40" fmla="*/ 556 w 4059"/>
                <a:gd name="T41" fmla="*/ 584 h 714"/>
                <a:gd name="T42" fmla="*/ 638 w 4059"/>
                <a:gd name="T43" fmla="*/ 571 h 714"/>
                <a:gd name="T44" fmla="*/ 858 w 4059"/>
                <a:gd name="T45" fmla="*/ 513 h 714"/>
                <a:gd name="T46" fmla="*/ 1065 w 4059"/>
                <a:gd name="T47" fmla="*/ 448 h 714"/>
                <a:gd name="T48" fmla="*/ 1157 w 4059"/>
                <a:gd name="T49" fmla="*/ 417 h 714"/>
                <a:gd name="T50" fmla="*/ 3535 w 4059"/>
                <a:gd name="T51" fmla="*/ 7 h 714"/>
                <a:gd name="T52" fmla="*/ 3563 w 4059"/>
                <a:gd name="T53" fmla="*/ 4 h 714"/>
                <a:gd name="T54" fmla="*/ 3626 w 4059"/>
                <a:gd name="T55" fmla="*/ 0 h 714"/>
                <a:gd name="T56" fmla="*/ 3698 w 4059"/>
                <a:gd name="T57" fmla="*/ 10 h 714"/>
                <a:gd name="T58" fmla="*/ 3756 w 4059"/>
                <a:gd name="T59" fmla="*/ 39 h 714"/>
                <a:gd name="T60" fmla="*/ 3793 w 4059"/>
                <a:gd name="T61" fmla="*/ 66 h 714"/>
                <a:gd name="T62" fmla="*/ 3814 w 4059"/>
                <a:gd name="T63" fmla="*/ 85 h 714"/>
                <a:gd name="T64" fmla="*/ 3833 w 4059"/>
                <a:gd name="T65" fmla="*/ 119 h 714"/>
                <a:gd name="T66" fmla="*/ 3890 w 4059"/>
                <a:gd name="T67" fmla="*/ 199 h 714"/>
                <a:gd name="T68" fmla="*/ 3965 w 4059"/>
                <a:gd name="T69" fmla="*/ 238 h 714"/>
                <a:gd name="T70" fmla="*/ 4039 w 4059"/>
                <a:gd name="T71" fmla="*/ 307 h 714"/>
                <a:gd name="T72" fmla="*/ 3835 w 4059"/>
                <a:gd name="T73" fmla="*/ 241 h 714"/>
                <a:gd name="T74" fmla="*/ 3816 w 4059"/>
                <a:gd name="T75" fmla="*/ 220 h 714"/>
                <a:gd name="T76" fmla="*/ 3761 w 4059"/>
                <a:gd name="T77" fmla="*/ 185 h 714"/>
                <a:gd name="T78" fmla="*/ 3677 w 4059"/>
                <a:gd name="T79" fmla="*/ 165 h 714"/>
                <a:gd name="T80" fmla="*/ 3573 w 4059"/>
                <a:gd name="T81" fmla="*/ 188 h 714"/>
                <a:gd name="T82" fmla="*/ 3474 w 4059"/>
                <a:gd name="T83" fmla="*/ 198 h 714"/>
                <a:gd name="T84" fmla="*/ 3382 w 4059"/>
                <a:gd name="T85" fmla="*/ 204 h 714"/>
                <a:gd name="T86" fmla="*/ 2001 w 4059"/>
                <a:gd name="T87" fmla="*/ 454 h 714"/>
                <a:gd name="T88" fmla="*/ 1557 w 4059"/>
                <a:gd name="T89" fmla="*/ 525 h 714"/>
                <a:gd name="T90" fmla="*/ 1447 w 4059"/>
                <a:gd name="T91" fmla="*/ 549 h 714"/>
                <a:gd name="T92" fmla="*/ 1304 w 4059"/>
                <a:gd name="T93" fmla="*/ 568 h 7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59"/>
                <a:gd name="T142" fmla="*/ 0 h 714"/>
                <a:gd name="T143" fmla="*/ 4059 w 4059"/>
                <a:gd name="T144" fmla="*/ 714 h 71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59" h="714">
                  <a:moveTo>
                    <a:pt x="1222" y="570"/>
                  </a:moveTo>
                  <a:lnTo>
                    <a:pt x="1184" y="568"/>
                  </a:lnTo>
                  <a:lnTo>
                    <a:pt x="1139" y="571"/>
                  </a:lnTo>
                  <a:lnTo>
                    <a:pt x="1089" y="578"/>
                  </a:lnTo>
                  <a:lnTo>
                    <a:pt x="1036" y="584"/>
                  </a:lnTo>
                  <a:lnTo>
                    <a:pt x="985" y="594"/>
                  </a:lnTo>
                  <a:lnTo>
                    <a:pt x="938" y="603"/>
                  </a:lnTo>
                  <a:lnTo>
                    <a:pt x="896" y="613"/>
                  </a:lnTo>
                  <a:lnTo>
                    <a:pt x="862" y="621"/>
                  </a:lnTo>
                  <a:lnTo>
                    <a:pt x="841" y="626"/>
                  </a:lnTo>
                  <a:lnTo>
                    <a:pt x="833" y="627"/>
                  </a:lnTo>
                  <a:lnTo>
                    <a:pt x="785" y="632"/>
                  </a:lnTo>
                  <a:lnTo>
                    <a:pt x="738" y="639"/>
                  </a:lnTo>
                  <a:lnTo>
                    <a:pt x="693" y="645"/>
                  </a:lnTo>
                  <a:lnTo>
                    <a:pt x="652" y="651"/>
                  </a:lnTo>
                  <a:lnTo>
                    <a:pt x="613" y="659"/>
                  </a:lnTo>
                  <a:lnTo>
                    <a:pt x="577" y="666"/>
                  </a:lnTo>
                  <a:lnTo>
                    <a:pt x="543" y="672"/>
                  </a:lnTo>
                  <a:lnTo>
                    <a:pt x="511" y="675"/>
                  </a:lnTo>
                  <a:lnTo>
                    <a:pt x="484" y="680"/>
                  </a:lnTo>
                  <a:lnTo>
                    <a:pt x="459" y="680"/>
                  </a:lnTo>
                  <a:lnTo>
                    <a:pt x="433" y="680"/>
                  </a:lnTo>
                  <a:lnTo>
                    <a:pt x="412" y="680"/>
                  </a:lnTo>
                  <a:lnTo>
                    <a:pt x="392" y="682"/>
                  </a:lnTo>
                  <a:lnTo>
                    <a:pt x="374" y="683"/>
                  </a:lnTo>
                  <a:lnTo>
                    <a:pt x="357" y="685"/>
                  </a:lnTo>
                  <a:lnTo>
                    <a:pt x="339" y="687"/>
                  </a:lnTo>
                  <a:lnTo>
                    <a:pt x="319" y="687"/>
                  </a:lnTo>
                  <a:lnTo>
                    <a:pt x="297" y="690"/>
                  </a:lnTo>
                  <a:lnTo>
                    <a:pt x="271" y="691"/>
                  </a:lnTo>
                  <a:lnTo>
                    <a:pt x="242" y="693"/>
                  </a:lnTo>
                  <a:lnTo>
                    <a:pt x="200" y="696"/>
                  </a:lnTo>
                  <a:lnTo>
                    <a:pt x="163" y="699"/>
                  </a:lnTo>
                  <a:lnTo>
                    <a:pt x="127" y="703"/>
                  </a:lnTo>
                  <a:lnTo>
                    <a:pt x="96" y="706"/>
                  </a:lnTo>
                  <a:lnTo>
                    <a:pt x="70" y="707"/>
                  </a:lnTo>
                  <a:lnTo>
                    <a:pt x="48" y="709"/>
                  </a:lnTo>
                  <a:lnTo>
                    <a:pt x="30" y="712"/>
                  </a:lnTo>
                  <a:lnTo>
                    <a:pt x="17" y="712"/>
                  </a:lnTo>
                  <a:lnTo>
                    <a:pt x="10" y="712"/>
                  </a:lnTo>
                  <a:lnTo>
                    <a:pt x="6" y="714"/>
                  </a:lnTo>
                  <a:lnTo>
                    <a:pt x="6" y="712"/>
                  </a:lnTo>
                  <a:lnTo>
                    <a:pt x="7" y="711"/>
                  </a:lnTo>
                  <a:lnTo>
                    <a:pt x="7" y="707"/>
                  </a:lnTo>
                  <a:lnTo>
                    <a:pt x="6" y="704"/>
                  </a:lnTo>
                  <a:lnTo>
                    <a:pt x="6" y="696"/>
                  </a:lnTo>
                  <a:lnTo>
                    <a:pt x="4" y="685"/>
                  </a:lnTo>
                  <a:lnTo>
                    <a:pt x="2" y="672"/>
                  </a:lnTo>
                  <a:lnTo>
                    <a:pt x="0" y="661"/>
                  </a:lnTo>
                  <a:lnTo>
                    <a:pt x="0" y="658"/>
                  </a:lnTo>
                  <a:lnTo>
                    <a:pt x="343" y="592"/>
                  </a:lnTo>
                  <a:lnTo>
                    <a:pt x="344" y="597"/>
                  </a:lnTo>
                  <a:lnTo>
                    <a:pt x="345" y="598"/>
                  </a:lnTo>
                  <a:lnTo>
                    <a:pt x="348" y="603"/>
                  </a:lnTo>
                  <a:lnTo>
                    <a:pt x="351" y="605"/>
                  </a:lnTo>
                  <a:lnTo>
                    <a:pt x="359" y="605"/>
                  </a:lnTo>
                  <a:lnTo>
                    <a:pt x="377" y="603"/>
                  </a:lnTo>
                  <a:lnTo>
                    <a:pt x="403" y="602"/>
                  </a:lnTo>
                  <a:lnTo>
                    <a:pt x="433" y="597"/>
                  </a:lnTo>
                  <a:lnTo>
                    <a:pt x="467" y="594"/>
                  </a:lnTo>
                  <a:lnTo>
                    <a:pt x="500" y="590"/>
                  </a:lnTo>
                  <a:lnTo>
                    <a:pt x="531" y="586"/>
                  </a:lnTo>
                  <a:lnTo>
                    <a:pt x="556" y="584"/>
                  </a:lnTo>
                  <a:lnTo>
                    <a:pt x="573" y="581"/>
                  </a:lnTo>
                  <a:lnTo>
                    <a:pt x="579" y="579"/>
                  </a:lnTo>
                  <a:lnTo>
                    <a:pt x="638" y="571"/>
                  </a:lnTo>
                  <a:lnTo>
                    <a:pt x="708" y="555"/>
                  </a:lnTo>
                  <a:lnTo>
                    <a:pt x="782" y="534"/>
                  </a:lnTo>
                  <a:lnTo>
                    <a:pt x="858" y="513"/>
                  </a:lnTo>
                  <a:lnTo>
                    <a:pt x="935" y="491"/>
                  </a:lnTo>
                  <a:lnTo>
                    <a:pt x="1004" y="469"/>
                  </a:lnTo>
                  <a:lnTo>
                    <a:pt x="1065" y="448"/>
                  </a:lnTo>
                  <a:lnTo>
                    <a:pt x="1114" y="433"/>
                  </a:lnTo>
                  <a:lnTo>
                    <a:pt x="1145" y="422"/>
                  </a:lnTo>
                  <a:lnTo>
                    <a:pt x="1157" y="417"/>
                  </a:lnTo>
                  <a:lnTo>
                    <a:pt x="1632" y="329"/>
                  </a:lnTo>
                  <a:lnTo>
                    <a:pt x="1578" y="318"/>
                  </a:lnTo>
                  <a:lnTo>
                    <a:pt x="3535" y="7"/>
                  </a:lnTo>
                  <a:lnTo>
                    <a:pt x="3539" y="5"/>
                  </a:lnTo>
                  <a:lnTo>
                    <a:pt x="3548" y="4"/>
                  </a:lnTo>
                  <a:lnTo>
                    <a:pt x="3563" y="4"/>
                  </a:lnTo>
                  <a:lnTo>
                    <a:pt x="3580" y="2"/>
                  </a:lnTo>
                  <a:lnTo>
                    <a:pt x="3602" y="0"/>
                  </a:lnTo>
                  <a:lnTo>
                    <a:pt x="3626" y="0"/>
                  </a:lnTo>
                  <a:lnTo>
                    <a:pt x="3650" y="2"/>
                  </a:lnTo>
                  <a:lnTo>
                    <a:pt x="3675" y="5"/>
                  </a:lnTo>
                  <a:lnTo>
                    <a:pt x="3698" y="10"/>
                  </a:lnTo>
                  <a:lnTo>
                    <a:pt x="3720" y="18"/>
                  </a:lnTo>
                  <a:lnTo>
                    <a:pt x="3739" y="29"/>
                  </a:lnTo>
                  <a:lnTo>
                    <a:pt x="3756" y="39"/>
                  </a:lnTo>
                  <a:lnTo>
                    <a:pt x="3770" y="48"/>
                  </a:lnTo>
                  <a:lnTo>
                    <a:pt x="3783" y="58"/>
                  </a:lnTo>
                  <a:lnTo>
                    <a:pt x="3793" y="66"/>
                  </a:lnTo>
                  <a:lnTo>
                    <a:pt x="3802" y="74"/>
                  </a:lnTo>
                  <a:lnTo>
                    <a:pt x="3809" y="80"/>
                  </a:lnTo>
                  <a:lnTo>
                    <a:pt x="3814" y="85"/>
                  </a:lnTo>
                  <a:lnTo>
                    <a:pt x="3817" y="87"/>
                  </a:lnTo>
                  <a:lnTo>
                    <a:pt x="3818" y="89"/>
                  </a:lnTo>
                  <a:lnTo>
                    <a:pt x="3833" y="119"/>
                  </a:lnTo>
                  <a:lnTo>
                    <a:pt x="3871" y="193"/>
                  </a:lnTo>
                  <a:lnTo>
                    <a:pt x="3877" y="194"/>
                  </a:lnTo>
                  <a:lnTo>
                    <a:pt x="3890" y="199"/>
                  </a:lnTo>
                  <a:lnTo>
                    <a:pt x="3912" y="209"/>
                  </a:lnTo>
                  <a:lnTo>
                    <a:pt x="3937" y="222"/>
                  </a:lnTo>
                  <a:lnTo>
                    <a:pt x="3965" y="238"/>
                  </a:lnTo>
                  <a:lnTo>
                    <a:pt x="3993" y="257"/>
                  </a:lnTo>
                  <a:lnTo>
                    <a:pt x="4018" y="281"/>
                  </a:lnTo>
                  <a:lnTo>
                    <a:pt x="4039" y="307"/>
                  </a:lnTo>
                  <a:lnTo>
                    <a:pt x="4053" y="337"/>
                  </a:lnTo>
                  <a:lnTo>
                    <a:pt x="4059" y="371"/>
                  </a:lnTo>
                  <a:lnTo>
                    <a:pt x="3835" y="241"/>
                  </a:lnTo>
                  <a:lnTo>
                    <a:pt x="3833" y="238"/>
                  </a:lnTo>
                  <a:lnTo>
                    <a:pt x="3826" y="230"/>
                  </a:lnTo>
                  <a:lnTo>
                    <a:pt x="3816" y="220"/>
                  </a:lnTo>
                  <a:lnTo>
                    <a:pt x="3800" y="207"/>
                  </a:lnTo>
                  <a:lnTo>
                    <a:pt x="3783" y="196"/>
                  </a:lnTo>
                  <a:lnTo>
                    <a:pt x="3761" y="185"/>
                  </a:lnTo>
                  <a:lnTo>
                    <a:pt x="3736" y="172"/>
                  </a:lnTo>
                  <a:lnTo>
                    <a:pt x="3708" y="167"/>
                  </a:lnTo>
                  <a:lnTo>
                    <a:pt x="3677" y="165"/>
                  </a:lnTo>
                  <a:lnTo>
                    <a:pt x="3644" y="172"/>
                  </a:lnTo>
                  <a:lnTo>
                    <a:pt x="3607" y="183"/>
                  </a:lnTo>
                  <a:lnTo>
                    <a:pt x="3573" y="188"/>
                  </a:lnTo>
                  <a:lnTo>
                    <a:pt x="3539" y="191"/>
                  </a:lnTo>
                  <a:lnTo>
                    <a:pt x="3506" y="194"/>
                  </a:lnTo>
                  <a:lnTo>
                    <a:pt x="3474" y="198"/>
                  </a:lnTo>
                  <a:lnTo>
                    <a:pt x="3443" y="198"/>
                  </a:lnTo>
                  <a:lnTo>
                    <a:pt x="3411" y="201"/>
                  </a:lnTo>
                  <a:lnTo>
                    <a:pt x="3382" y="204"/>
                  </a:lnTo>
                  <a:lnTo>
                    <a:pt x="3354" y="207"/>
                  </a:lnTo>
                  <a:lnTo>
                    <a:pt x="3326" y="214"/>
                  </a:lnTo>
                  <a:lnTo>
                    <a:pt x="2001" y="454"/>
                  </a:lnTo>
                  <a:lnTo>
                    <a:pt x="1584" y="518"/>
                  </a:lnTo>
                  <a:lnTo>
                    <a:pt x="1577" y="521"/>
                  </a:lnTo>
                  <a:lnTo>
                    <a:pt x="1557" y="525"/>
                  </a:lnTo>
                  <a:lnTo>
                    <a:pt x="1527" y="531"/>
                  </a:lnTo>
                  <a:lnTo>
                    <a:pt x="1490" y="541"/>
                  </a:lnTo>
                  <a:lnTo>
                    <a:pt x="1447" y="549"/>
                  </a:lnTo>
                  <a:lnTo>
                    <a:pt x="1398" y="557"/>
                  </a:lnTo>
                  <a:lnTo>
                    <a:pt x="1350" y="565"/>
                  </a:lnTo>
                  <a:lnTo>
                    <a:pt x="1304" y="568"/>
                  </a:lnTo>
                  <a:lnTo>
                    <a:pt x="1261" y="571"/>
                  </a:lnTo>
                  <a:lnTo>
                    <a:pt x="1222" y="570"/>
                  </a:lnTo>
                  <a:close/>
                </a:path>
              </a:pathLst>
            </a:custGeom>
            <a:solidFill>
              <a:srgbClr val="FFFFFF"/>
            </a:solidFill>
            <a:ln w="9525">
              <a:solidFill>
                <a:srgbClr val="777777"/>
              </a:solidFill>
              <a:round/>
              <a:headEnd/>
              <a:tailEnd/>
            </a:ln>
          </p:spPr>
          <p:txBody>
            <a:bodyPr/>
            <a:lstStyle/>
            <a:p>
              <a:endParaRPr lang="en-US"/>
            </a:p>
          </p:txBody>
        </p:sp>
        <p:sp>
          <p:nvSpPr>
            <p:cNvPr id="4852" name="Freeform 740"/>
            <p:cNvSpPr>
              <a:spLocks/>
            </p:cNvSpPr>
            <p:nvPr/>
          </p:nvSpPr>
          <p:spPr bwMode="auto">
            <a:xfrm>
              <a:off x="4520" y="1823"/>
              <a:ext cx="212" cy="193"/>
            </a:xfrm>
            <a:custGeom>
              <a:avLst/>
              <a:gdLst>
                <a:gd name="T0" fmla="*/ 0 w 212"/>
                <a:gd name="T1" fmla="*/ 95 h 387"/>
                <a:gd name="T2" fmla="*/ 29 w 212"/>
                <a:gd name="T3" fmla="*/ 88 h 387"/>
                <a:gd name="T4" fmla="*/ 40 w 212"/>
                <a:gd name="T5" fmla="*/ 84 h 387"/>
                <a:gd name="T6" fmla="*/ 57 w 212"/>
                <a:gd name="T7" fmla="*/ 82 h 387"/>
                <a:gd name="T8" fmla="*/ 77 w 212"/>
                <a:gd name="T9" fmla="*/ 82 h 387"/>
                <a:gd name="T10" fmla="*/ 93 w 212"/>
                <a:gd name="T11" fmla="*/ 82 h 387"/>
                <a:gd name="T12" fmla="*/ 96 w 212"/>
                <a:gd name="T13" fmla="*/ 88 h 387"/>
                <a:gd name="T14" fmla="*/ 100 w 212"/>
                <a:gd name="T15" fmla="*/ 124 h 387"/>
                <a:gd name="T16" fmla="*/ 98 w 212"/>
                <a:gd name="T17" fmla="*/ 172 h 387"/>
                <a:gd name="T18" fmla="*/ 92 w 212"/>
                <a:gd name="T19" fmla="*/ 205 h 387"/>
                <a:gd name="T20" fmla="*/ 89 w 212"/>
                <a:gd name="T21" fmla="*/ 218 h 387"/>
                <a:gd name="T22" fmla="*/ 89 w 212"/>
                <a:gd name="T23" fmla="*/ 220 h 387"/>
                <a:gd name="T24" fmla="*/ 92 w 212"/>
                <a:gd name="T25" fmla="*/ 223 h 387"/>
                <a:gd name="T26" fmla="*/ 92 w 212"/>
                <a:gd name="T27" fmla="*/ 231 h 387"/>
                <a:gd name="T28" fmla="*/ 87 w 212"/>
                <a:gd name="T29" fmla="*/ 244 h 387"/>
                <a:gd name="T30" fmla="*/ 83 w 212"/>
                <a:gd name="T31" fmla="*/ 247 h 387"/>
                <a:gd name="T32" fmla="*/ 82 w 212"/>
                <a:gd name="T33" fmla="*/ 250 h 387"/>
                <a:gd name="T34" fmla="*/ 78 w 212"/>
                <a:gd name="T35" fmla="*/ 271 h 387"/>
                <a:gd name="T36" fmla="*/ 66 w 212"/>
                <a:gd name="T37" fmla="*/ 306 h 387"/>
                <a:gd name="T38" fmla="*/ 48 w 212"/>
                <a:gd name="T39" fmla="*/ 348 h 387"/>
                <a:gd name="T40" fmla="*/ 35 w 212"/>
                <a:gd name="T41" fmla="*/ 380 h 387"/>
                <a:gd name="T42" fmla="*/ 39 w 212"/>
                <a:gd name="T43" fmla="*/ 383 h 387"/>
                <a:gd name="T44" fmla="*/ 72 w 212"/>
                <a:gd name="T45" fmla="*/ 363 h 387"/>
                <a:gd name="T46" fmla="*/ 122 w 212"/>
                <a:gd name="T47" fmla="*/ 326 h 387"/>
                <a:gd name="T48" fmla="*/ 173 w 212"/>
                <a:gd name="T49" fmla="*/ 274 h 387"/>
                <a:gd name="T50" fmla="*/ 206 w 212"/>
                <a:gd name="T51" fmla="*/ 212 h 387"/>
                <a:gd name="T52" fmla="*/ 207 w 212"/>
                <a:gd name="T53" fmla="*/ 144 h 387"/>
                <a:gd name="T54" fmla="*/ 173 w 212"/>
                <a:gd name="T55" fmla="*/ 85 h 387"/>
                <a:gd name="T56" fmla="*/ 118 w 212"/>
                <a:gd name="T57" fmla="*/ 43 h 387"/>
                <a:gd name="T58" fmla="*/ 64 w 212"/>
                <a:gd name="T59" fmla="*/ 16 h 387"/>
                <a:gd name="T60" fmla="*/ 27 w 212"/>
                <a:gd name="T61" fmla="*/ 2 h 387"/>
                <a:gd name="T62" fmla="*/ 13 w 212"/>
                <a:gd name="T63" fmla="*/ 76 h 3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2"/>
                <a:gd name="T97" fmla="*/ 0 h 387"/>
                <a:gd name="T98" fmla="*/ 212 w 212"/>
                <a:gd name="T99" fmla="*/ 387 h 38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2" h="387">
                  <a:moveTo>
                    <a:pt x="13" y="76"/>
                  </a:moveTo>
                  <a:lnTo>
                    <a:pt x="0" y="95"/>
                  </a:lnTo>
                  <a:lnTo>
                    <a:pt x="27" y="88"/>
                  </a:lnTo>
                  <a:lnTo>
                    <a:pt x="29" y="88"/>
                  </a:lnTo>
                  <a:lnTo>
                    <a:pt x="34" y="87"/>
                  </a:lnTo>
                  <a:lnTo>
                    <a:pt x="40" y="84"/>
                  </a:lnTo>
                  <a:lnTo>
                    <a:pt x="47" y="82"/>
                  </a:lnTo>
                  <a:lnTo>
                    <a:pt x="57" y="82"/>
                  </a:lnTo>
                  <a:lnTo>
                    <a:pt x="67" y="82"/>
                  </a:lnTo>
                  <a:lnTo>
                    <a:pt x="77" y="82"/>
                  </a:lnTo>
                  <a:lnTo>
                    <a:pt x="86" y="82"/>
                  </a:lnTo>
                  <a:lnTo>
                    <a:pt x="93" y="82"/>
                  </a:lnTo>
                  <a:lnTo>
                    <a:pt x="96" y="82"/>
                  </a:lnTo>
                  <a:lnTo>
                    <a:pt x="96" y="88"/>
                  </a:lnTo>
                  <a:lnTo>
                    <a:pt x="98" y="103"/>
                  </a:lnTo>
                  <a:lnTo>
                    <a:pt x="100" y="124"/>
                  </a:lnTo>
                  <a:lnTo>
                    <a:pt x="100" y="148"/>
                  </a:lnTo>
                  <a:lnTo>
                    <a:pt x="98" y="172"/>
                  </a:lnTo>
                  <a:lnTo>
                    <a:pt x="95" y="191"/>
                  </a:lnTo>
                  <a:lnTo>
                    <a:pt x="92" y="205"/>
                  </a:lnTo>
                  <a:lnTo>
                    <a:pt x="90" y="213"/>
                  </a:lnTo>
                  <a:lnTo>
                    <a:pt x="89" y="218"/>
                  </a:lnTo>
                  <a:lnTo>
                    <a:pt x="88" y="220"/>
                  </a:lnTo>
                  <a:lnTo>
                    <a:pt x="89" y="220"/>
                  </a:lnTo>
                  <a:lnTo>
                    <a:pt x="90" y="221"/>
                  </a:lnTo>
                  <a:lnTo>
                    <a:pt x="92" y="223"/>
                  </a:lnTo>
                  <a:lnTo>
                    <a:pt x="92" y="226"/>
                  </a:lnTo>
                  <a:lnTo>
                    <a:pt x="92" y="231"/>
                  </a:lnTo>
                  <a:lnTo>
                    <a:pt x="89" y="239"/>
                  </a:lnTo>
                  <a:lnTo>
                    <a:pt x="87" y="244"/>
                  </a:lnTo>
                  <a:lnTo>
                    <a:pt x="84" y="245"/>
                  </a:lnTo>
                  <a:lnTo>
                    <a:pt x="83" y="247"/>
                  </a:lnTo>
                  <a:lnTo>
                    <a:pt x="82" y="249"/>
                  </a:lnTo>
                  <a:lnTo>
                    <a:pt x="82" y="250"/>
                  </a:lnTo>
                  <a:lnTo>
                    <a:pt x="80" y="258"/>
                  </a:lnTo>
                  <a:lnTo>
                    <a:pt x="78" y="271"/>
                  </a:lnTo>
                  <a:lnTo>
                    <a:pt x="73" y="287"/>
                  </a:lnTo>
                  <a:lnTo>
                    <a:pt x="66" y="306"/>
                  </a:lnTo>
                  <a:lnTo>
                    <a:pt x="58" y="326"/>
                  </a:lnTo>
                  <a:lnTo>
                    <a:pt x="48" y="348"/>
                  </a:lnTo>
                  <a:lnTo>
                    <a:pt x="41" y="367"/>
                  </a:lnTo>
                  <a:lnTo>
                    <a:pt x="35" y="380"/>
                  </a:lnTo>
                  <a:lnTo>
                    <a:pt x="34" y="387"/>
                  </a:lnTo>
                  <a:lnTo>
                    <a:pt x="39" y="383"/>
                  </a:lnTo>
                  <a:lnTo>
                    <a:pt x="51" y="375"/>
                  </a:lnTo>
                  <a:lnTo>
                    <a:pt x="72" y="363"/>
                  </a:lnTo>
                  <a:lnTo>
                    <a:pt x="96" y="347"/>
                  </a:lnTo>
                  <a:lnTo>
                    <a:pt x="122" y="326"/>
                  </a:lnTo>
                  <a:lnTo>
                    <a:pt x="148" y="303"/>
                  </a:lnTo>
                  <a:lnTo>
                    <a:pt x="173" y="274"/>
                  </a:lnTo>
                  <a:lnTo>
                    <a:pt x="193" y="244"/>
                  </a:lnTo>
                  <a:lnTo>
                    <a:pt x="206" y="212"/>
                  </a:lnTo>
                  <a:lnTo>
                    <a:pt x="212" y="180"/>
                  </a:lnTo>
                  <a:lnTo>
                    <a:pt x="207" y="144"/>
                  </a:lnTo>
                  <a:lnTo>
                    <a:pt x="193" y="114"/>
                  </a:lnTo>
                  <a:lnTo>
                    <a:pt x="173" y="85"/>
                  </a:lnTo>
                  <a:lnTo>
                    <a:pt x="146" y="63"/>
                  </a:lnTo>
                  <a:lnTo>
                    <a:pt x="118" y="43"/>
                  </a:lnTo>
                  <a:lnTo>
                    <a:pt x="90" y="27"/>
                  </a:lnTo>
                  <a:lnTo>
                    <a:pt x="64" y="16"/>
                  </a:lnTo>
                  <a:lnTo>
                    <a:pt x="42" y="7"/>
                  </a:lnTo>
                  <a:lnTo>
                    <a:pt x="27" y="2"/>
                  </a:lnTo>
                  <a:lnTo>
                    <a:pt x="22" y="0"/>
                  </a:lnTo>
                  <a:lnTo>
                    <a:pt x="13" y="76"/>
                  </a:lnTo>
                  <a:close/>
                </a:path>
              </a:pathLst>
            </a:custGeom>
            <a:solidFill>
              <a:srgbClr val="191919"/>
            </a:solidFill>
            <a:ln w="9525">
              <a:solidFill>
                <a:srgbClr val="777777"/>
              </a:solidFill>
              <a:round/>
              <a:headEnd/>
              <a:tailEnd/>
            </a:ln>
          </p:spPr>
          <p:txBody>
            <a:bodyPr/>
            <a:lstStyle/>
            <a:p>
              <a:endParaRPr lang="en-US"/>
            </a:p>
          </p:txBody>
        </p:sp>
        <p:sp>
          <p:nvSpPr>
            <p:cNvPr id="4853" name="Freeform 741"/>
            <p:cNvSpPr>
              <a:spLocks/>
            </p:cNvSpPr>
            <p:nvPr/>
          </p:nvSpPr>
          <p:spPr bwMode="auto">
            <a:xfrm>
              <a:off x="4559" y="1995"/>
              <a:ext cx="58" cy="13"/>
            </a:xfrm>
            <a:custGeom>
              <a:avLst/>
              <a:gdLst>
                <a:gd name="T0" fmla="*/ 0 w 58"/>
                <a:gd name="T1" fmla="*/ 28 h 28"/>
                <a:gd name="T2" fmla="*/ 4 w 58"/>
                <a:gd name="T3" fmla="*/ 28 h 28"/>
                <a:gd name="T4" fmla="*/ 10 w 58"/>
                <a:gd name="T5" fmla="*/ 26 h 28"/>
                <a:gd name="T6" fmla="*/ 21 w 58"/>
                <a:gd name="T7" fmla="*/ 24 h 28"/>
                <a:gd name="T8" fmla="*/ 30 w 58"/>
                <a:gd name="T9" fmla="*/ 18 h 28"/>
                <a:gd name="T10" fmla="*/ 40 w 58"/>
                <a:gd name="T11" fmla="*/ 15 h 28"/>
                <a:gd name="T12" fmla="*/ 58 w 58"/>
                <a:gd name="T13" fmla="*/ 0 h 28"/>
                <a:gd name="T14" fmla="*/ 7 w 58"/>
                <a:gd name="T15" fmla="*/ 12 h 28"/>
                <a:gd name="T16" fmla="*/ 0 w 58"/>
                <a:gd name="T17" fmla="*/ 28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28"/>
                <a:gd name="T29" fmla="*/ 58 w 58"/>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28">
                  <a:moveTo>
                    <a:pt x="0" y="28"/>
                  </a:moveTo>
                  <a:lnTo>
                    <a:pt x="4" y="28"/>
                  </a:lnTo>
                  <a:lnTo>
                    <a:pt x="10" y="26"/>
                  </a:lnTo>
                  <a:lnTo>
                    <a:pt x="21" y="24"/>
                  </a:lnTo>
                  <a:lnTo>
                    <a:pt x="30" y="18"/>
                  </a:lnTo>
                  <a:lnTo>
                    <a:pt x="40" y="15"/>
                  </a:lnTo>
                  <a:lnTo>
                    <a:pt x="58" y="0"/>
                  </a:lnTo>
                  <a:lnTo>
                    <a:pt x="7" y="12"/>
                  </a:lnTo>
                  <a:lnTo>
                    <a:pt x="0" y="28"/>
                  </a:lnTo>
                  <a:close/>
                </a:path>
              </a:pathLst>
            </a:custGeom>
            <a:solidFill>
              <a:srgbClr val="000000"/>
            </a:solidFill>
            <a:ln w="9525">
              <a:solidFill>
                <a:srgbClr val="777777"/>
              </a:solidFill>
              <a:round/>
              <a:headEnd/>
              <a:tailEnd/>
            </a:ln>
          </p:spPr>
          <p:txBody>
            <a:bodyPr/>
            <a:lstStyle/>
            <a:p>
              <a:endParaRPr lang="en-US"/>
            </a:p>
          </p:txBody>
        </p:sp>
        <p:sp>
          <p:nvSpPr>
            <p:cNvPr id="4854" name="Freeform 742"/>
            <p:cNvSpPr>
              <a:spLocks/>
            </p:cNvSpPr>
            <p:nvPr/>
          </p:nvSpPr>
          <p:spPr bwMode="auto">
            <a:xfrm>
              <a:off x="4565" y="1983"/>
              <a:ext cx="67" cy="18"/>
            </a:xfrm>
            <a:custGeom>
              <a:avLst/>
              <a:gdLst>
                <a:gd name="T0" fmla="*/ 0 w 67"/>
                <a:gd name="T1" fmla="*/ 37 h 37"/>
                <a:gd name="T2" fmla="*/ 2 w 67"/>
                <a:gd name="T3" fmla="*/ 36 h 37"/>
                <a:gd name="T4" fmla="*/ 5 w 67"/>
                <a:gd name="T5" fmla="*/ 24 h 37"/>
                <a:gd name="T6" fmla="*/ 10 w 67"/>
                <a:gd name="T7" fmla="*/ 15 h 37"/>
                <a:gd name="T8" fmla="*/ 13 w 67"/>
                <a:gd name="T9" fmla="*/ 5 h 37"/>
                <a:gd name="T10" fmla="*/ 14 w 67"/>
                <a:gd name="T11" fmla="*/ 0 h 37"/>
                <a:gd name="T12" fmla="*/ 67 w 67"/>
                <a:gd name="T13" fmla="*/ 15 h 37"/>
                <a:gd name="T14" fmla="*/ 61 w 67"/>
                <a:gd name="T15" fmla="*/ 19 h 37"/>
                <a:gd name="T16" fmla="*/ 57 w 67"/>
                <a:gd name="T17" fmla="*/ 21 h 37"/>
                <a:gd name="T18" fmla="*/ 55 w 67"/>
                <a:gd name="T19" fmla="*/ 24 h 37"/>
                <a:gd name="T20" fmla="*/ 53 w 67"/>
                <a:gd name="T21" fmla="*/ 26 h 37"/>
                <a:gd name="T22" fmla="*/ 52 w 67"/>
                <a:gd name="T23" fmla="*/ 29 h 37"/>
                <a:gd name="T24" fmla="*/ 0 w 67"/>
                <a:gd name="T25" fmla="*/ 37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
                <a:gd name="T40" fmla="*/ 0 h 37"/>
                <a:gd name="T41" fmla="*/ 67 w 67"/>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 h="37">
                  <a:moveTo>
                    <a:pt x="0" y="37"/>
                  </a:moveTo>
                  <a:lnTo>
                    <a:pt x="2" y="36"/>
                  </a:lnTo>
                  <a:lnTo>
                    <a:pt x="5" y="24"/>
                  </a:lnTo>
                  <a:lnTo>
                    <a:pt x="10" y="15"/>
                  </a:lnTo>
                  <a:lnTo>
                    <a:pt x="13" y="5"/>
                  </a:lnTo>
                  <a:lnTo>
                    <a:pt x="14" y="0"/>
                  </a:lnTo>
                  <a:lnTo>
                    <a:pt x="67" y="15"/>
                  </a:lnTo>
                  <a:lnTo>
                    <a:pt x="61" y="19"/>
                  </a:lnTo>
                  <a:lnTo>
                    <a:pt x="57" y="21"/>
                  </a:lnTo>
                  <a:lnTo>
                    <a:pt x="55" y="24"/>
                  </a:lnTo>
                  <a:lnTo>
                    <a:pt x="53" y="26"/>
                  </a:lnTo>
                  <a:lnTo>
                    <a:pt x="52" y="29"/>
                  </a:lnTo>
                  <a:lnTo>
                    <a:pt x="0" y="37"/>
                  </a:lnTo>
                  <a:close/>
                </a:path>
              </a:pathLst>
            </a:custGeom>
            <a:solidFill>
              <a:srgbClr val="040404"/>
            </a:solidFill>
            <a:ln w="9525">
              <a:solidFill>
                <a:srgbClr val="777777"/>
              </a:solidFill>
              <a:round/>
              <a:headEnd/>
              <a:tailEnd/>
            </a:ln>
          </p:spPr>
          <p:txBody>
            <a:bodyPr/>
            <a:lstStyle/>
            <a:p>
              <a:endParaRPr lang="en-US"/>
            </a:p>
          </p:txBody>
        </p:sp>
        <p:sp>
          <p:nvSpPr>
            <p:cNvPr id="4855" name="Freeform 743"/>
            <p:cNvSpPr>
              <a:spLocks/>
            </p:cNvSpPr>
            <p:nvPr/>
          </p:nvSpPr>
          <p:spPr bwMode="auto">
            <a:xfrm>
              <a:off x="4579" y="1967"/>
              <a:ext cx="85" cy="24"/>
            </a:xfrm>
            <a:custGeom>
              <a:avLst/>
              <a:gdLst>
                <a:gd name="T0" fmla="*/ 0 w 85"/>
                <a:gd name="T1" fmla="*/ 34 h 48"/>
                <a:gd name="T2" fmla="*/ 1 w 85"/>
                <a:gd name="T3" fmla="*/ 31 h 48"/>
                <a:gd name="T4" fmla="*/ 4 w 85"/>
                <a:gd name="T5" fmla="*/ 23 h 48"/>
                <a:gd name="T6" fmla="*/ 8 w 85"/>
                <a:gd name="T7" fmla="*/ 15 h 48"/>
                <a:gd name="T8" fmla="*/ 11 w 85"/>
                <a:gd name="T9" fmla="*/ 5 h 48"/>
                <a:gd name="T10" fmla="*/ 12 w 85"/>
                <a:gd name="T11" fmla="*/ 0 h 48"/>
                <a:gd name="T12" fmla="*/ 85 w 85"/>
                <a:gd name="T13" fmla="*/ 18 h 48"/>
                <a:gd name="T14" fmla="*/ 79 w 85"/>
                <a:gd name="T15" fmla="*/ 24 h 48"/>
                <a:gd name="T16" fmla="*/ 73 w 85"/>
                <a:gd name="T17" fmla="*/ 29 h 48"/>
                <a:gd name="T18" fmla="*/ 66 w 85"/>
                <a:gd name="T19" fmla="*/ 37 h 48"/>
                <a:gd name="T20" fmla="*/ 59 w 85"/>
                <a:gd name="T21" fmla="*/ 42 h 48"/>
                <a:gd name="T22" fmla="*/ 53 w 85"/>
                <a:gd name="T23" fmla="*/ 48 h 48"/>
                <a:gd name="T24" fmla="*/ 0 w 85"/>
                <a:gd name="T25" fmla="*/ 34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
                <a:gd name="T40" fmla="*/ 0 h 48"/>
                <a:gd name="T41" fmla="*/ 85 w 85"/>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 h="48">
                  <a:moveTo>
                    <a:pt x="0" y="34"/>
                  </a:moveTo>
                  <a:lnTo>
                    <a:pt x="1" y="31"/>
                  </a:lnTo>
                  <a:lnTo>
                    <a:pt x="4" y="23"/>
                  </a:lnTo>
                  <a:lnTo>
                    <a:pt x="8" y="15"/>
                  </a:lnTo>
                  <a:lnTo>
                    <a:pt x="11" y="5"/>
                  </a:lnTo>
                  <a:lnTo>
                    <a:pt x="12" y="0"/>
                  </a:lnTo>
                  <a:lnTo>
                    <a:pt x="85" y="18"/>
                  </a:lnTo>
                  <a:lnTo>
                    <a:pt x="79" y="24"/>
                  </a:lnTo>
                  <a:lnTo>
                    <a:pt x="73" y="29"/>
                  </a:lnTo>
                  <a:lnTo>
                    <a:pt x="66" y="37"/>
                  </a:lnTo>
                  <a:lnTo>
                    <a:pt x="59" y="42"/>
                  </a:lnTo>
                  <a:lnTo>
                    <a:pt x="53" y="48"/>
                  </a:lnTo>
                  <a:lnTo>
                    <a:pt x="0" y="34"/>
                  </a:lnTo>
                  <a:close/>
                </a:path>
              </a:pathLst>
            </a:custGeom>
            <a:solidFill>
              <a:srgbClr val="080808"/>
            </a:solidFill>
            <a:ln w="9525">
              <a:solidFill>
                <a:srgbClr val="777777"/>
              </a:solidFill>
              <a:round/>
              <a:headEnd/>
              <a:tailEnd/>
            </a:ln>
          </p:spPr>
          <p:txBody>
            <a:bodyPr/>
            <a:lstStyle/>
            <a:p>
              <a:endParaRPr lang="en-US"/>
            </a:p>
          </p:txBody>
        </p:sp>
        <p:sp>
          <p:nvSpPr>
            <p:cNvPr id="4856" name="Freeform 744"/>
            <p:cNvSpPr>
              <a:spLocks/>
            </p:cNvSpPr>
            <p:nvPr/>
          </p:nvSpPr>
          <p:spPr bwMode="auto">
            <a:xfrm>
              <a:off x="4591" y="1947"/>
              <a:ext cx="102" cy="29"/>
            </a:xfrm>
            <a:custGeom>
              <a:avLst/>
              <a:gdLst>
                <a:gd name="T0" fmla="*/ 0 w 102"/>
                <a:gd name="T1" fmla="*/ 40 h 57"/>
                <a:gd name="T2" fmla="*/ 1 w 102"/>
                <a:gd name="T3" fmla="*/ 35 h 57"/>
                <a:gd name="T4" fmla="*/ 4 w 102"/>
                <a:gd name="T5" fmla="*/ 27 h 57"/>
                <a:gd name="T6" fmla="*/ 7 w 102"/>
                <a:gd name="T7" fmla="*/ 17 h 57"/>
                <a:gd name="T8" fmla="*/ 9 w 102"/>
                <a:gd name="T9" fmla="*/ 6 h 57"/>
                <a:gd name="T10" fmla="*/ 10 w 102"/>
                <a:gd name="T11" fmla="*/ 0 h 57"/>
                <a:gd name="T12" fmla="*/ 102 w 102"/>
                <a:gd name="T13" fmla="*/ 22 h 57"/>
                <a:gd name="T14" fmla="*/ 98 w 102"/>
                <a:gd name="T15" fmla="*/ 27 h 57"/>
                <a:gd name="T16" fmla="*/ 92 w 102"/>
                <a:gd name="T17" fmla="*/ 33 h 57"/>
                <a:gd name="T18" fmla="*/ 86 w 102"/>
                <a:gd name="T19" fmla="*/ 40 h 57"/>
                <a:gd name="T20" fmla="*/ 80 w 102"/>
                <a:gd name="T21" fmla="*/ 49 h 57"/>
                <a:gd name="T22" fmla="*/ 73 w 102"/>
                <a:gd name="T23" fmla="*/ 57 h 57"/>
                <a:gd name="T24" fmla="*/ 0 w 102"/>
                <a:gd name="T25" fmla="*/ 40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57"/>
                <a:gd name="T41" fmla="*/ 102 w 102"/>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57">
                  <a:moveTo>
                    <a:pt x="0" y="40"/>
                  </a:moveTo>
                  <a:lnTo>
                    <a:pt x="1" y="35"/>
                  </a:lnTo>
                  <a:lnTo>
                    <a:pt x="4" y="27"/>
                  </a:lnTo>
                  <a:lnTo>
                    <a:pt x="7" y="17"/>
                  </a:lnTo>
                  <a:lnTo>
                    <a:pt x="9" y="6"/>
                  </a:lnTo>
                  <a:lnTo>
                    <a:pt x="10" y="0"/>
                  </a:lnTo>
                  <a:lnTo>
                    <a:pt x="102" y="22"/>
                  </a:lnTo>
                  <a:lnTo>
                    <a:pt x="98" y="27"/>
                  </a:lnTo>
                  <a:lnTo>
                    <a:pt x="92" y="33"/>
                  </a:lnTo>
                  <a:lnTo>
                    <a:pt x="86" y="40"/>
                  </a:lnTo>
                  <a:lnTo>
                    <a:pt x="80" y="49"/>
                  </a:lnTo>
                  <a:lnTo>
                    <a:pt x="73" y="57"/>
                  </a:lnTo>
                  <a:lnTo>
                    <a:pt x="0" y="40"/>
                  </a:lnTo>
                  <a:close/>
                </a:path>
              </a:pathLst>
            </a:custGeom>
            <a:solidFill>
              <a:srgbClr val="0C0C0C"/>
            </a:solidFill>
            <a:ln w="9525">
              <a:solidFill>
                <a:srgbClr val="777777"/>
              </a:solidFill>
              <a:round/>
              <a:headEnd/>
              <a:tailEnd/>
            </a:ln>
          </p:spPr>
          <p:txBody>
            <a:bodyPr/>
            <a:lstStyle/>
            <a:p>
              <a:endParaRPr lang="en-US"/>
            </a:p>
          </p:txBody>
        </p:sp>
        <p:sp>
          <p:nvSpPr>
            <p:cNvPr id="4857" name="Freeform 745"/>
            <p:cNvSpPr>
              <a:spLocks/>
            </p:cNvSpPr>
            <p:nvPr/>
          </p:nvSpPr>
          <p:spPr bwMode="auto">
            <a:xfrm>
              <a:off x="4602" y="1931"/>
              <a:ext cx="115" cy="29"/>
            </a:xfrm>
            <a:custGeom>
              <a:avLst/>
              <a:gdLst>
                <a:gd name="T0" fmla="*/ 0 w 115"/>
                <a:gd name="T1" fmla="*/ 33 h 57"/>
                <a:gd name="T2" fmla="*/ 0 w 115"/>
                <a:gd name="T3" fmla="*/ 33 h 57"/>
                <a:gd name="T4" fmla="*/ 1 w 115"/>
                <a:gd name="T5" fmla="*/ 30 h 57"/>
                <a:gd name="T6" fmla="*/ 2 w 115"/>
                <a:gd name="T7" fmla="*/ 27 h 57"/>
                <a:gd name="T8" fmla="*/ 4 w 115"/>
                <a:gd name="T9" fmla="*/ 25 h 57"/>
                <a:gd name="T10" fmla="*/ 5 w 115"/>
                <a:gd name="T11" fmla="*/ 22 h 57"/>
                <a:gd name="T12" fmla="*/ 6 w 115"/>
                <a:gd name="T13" fmla="*/ 19 h 57"/>
                <a:gd name="T14" fmla="*/ 7 w 115"/>
                <a:gd name="T15" fmla="*/ 16 h 57"/>
                <a:gd name="T16" fmla="*/ 8 w 115"/>
                <a:gd name="T17" fmla="*/ 11 h 57"/>
                <a:gd name="T18" fmla="*/ 9 w 115"/>
                <a:gd name="T19" fmla="*/ 8 h 57"/>
                <a:gd name="T20" fmla="*/ 9 w 115"/>
                <a:gd name="T21" fmla="*/ 6 h 57"/>
                <a:gd name="T22" fmla="*/ 9 w 115"/>
                <a:gd name="T23" fmla="*/ 4 h 57"/>
                <a:gd name="T24" fmla="*/ 8 w 115"/>
                <a:gd name="T25" fmla="*/ 3 h 57"/>
                <a:gd name="T26" fmla="*/ 7 w 115"/>
                <a:gd name="T27" fmla="*/ 1 h 57"/>
                <a:gd name="T28" fmla="*/ 6 w 115"/>
                <a:gd name="T29" fmla="*/ 0 h 57"/>
                <a:gd name="T30" fmla="*/ 115 w 115"/>
                <a:gd name="T31" fmla="*/ 20 h 57"/>
                <a:gd name="T32" fmla="*/ 107 w 115"/>
                <a:gd name="T33" fmla="*/ 33 h 57"/>
                <a:gd name="T34" fmla="*/ 103 w 115"/>
                <a:gd name="T35" fmla="*/ 40 h 57"/>
                <a:gd name="T36" fmla="*/ 99 w 115"/>
                <a:gd name="T37" fmla="*/ 48 h 57"/>
                <a:gd name="T38" fmla="*/ 95 w 115"/>
                <a:gd name="T39" fmla="*/ 53 h 57"/>
                <a:gd name="T40" fmla="*/ 91 w 115"/>
                <a:gd name="T41" fmla="*/ 57 h 57"/>
                <a:gd name="T42" fmla="*/ 0 w 115"/>
                <a:gd name="T43" fmla="*/ 33 h 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5"/>
                <a:gd name="T67" fmla="*/ 0 h 57"/>
                <a:gd name="T68" fmla="*/ 115 w 115"/>
                <a:gd name="T69" fmla="*/ 57 h 5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5" h="57">
                  <a:moveTo>
                    <a:pt x="0" y="33"/>
                  </a:moveTo>
                  <a:lnTo>
                    <a:pt x="0" y="33"/>
                  </a:lnTo>
                  <a:lnTo>
                    <a:pt x="1" y="30"/>
                  </a:lnTo>
                  <a:lnTo>
                    <a:pt x="2" y="27"/>
                  </a:lnTo>
                  <a:lnTo>
                    <a:pt x="4" y="25"/>
                  </a:lnTo>
                  <a:lnTo>
                    <a:pt x="5" y="22"/>
                  </a:lnTo>
                  <a:lnTo>
                    <a:pt x="6" y="19"/>
                  </a:lnTo>
                  <a:lnTo>
                    <a:pt x="7" y="16"/>
                  </a:lnTo>
                  <a:lnTo>
                    <a:pt x="8" y="11"/>
                  </a:lnTo>
                  <a:lnTo>
                    <a:pt x="9" y="8"/>
                  </a:lnTo>
                  <a:lnTo>
                    <a:pt x="9" y="6"/>
                  </a:lnTo>
                  <a:lnTo>
                    <a:pt x="9" y="4"/>
                  </a:lnTo>
                  <a:lnTo>
                    <a:pt x="8" y="3"/>
                  </a:lnTo>
                  <a:lnTo>
                    <a:pt x="7" y="1"/>
                  </a:lnTo>
                  <a:lnTo>
                    <a:pt x="6" y="0"/>
                  </a:lnTo>
                  <a:lnTo>
                    <a:pt x="115" y="20"/>
                  </a:lnTo>
                  <a:lnTo>
                    <a:pt x="107" y="33"/>
                  </a:lnTo>
                  <a:lnTo>
                    <a:pt x="103" y="40"/>
                  </a:lnTo>
                  <a:lnTo>
                    <a:pt x="99" y="48"/>
                  </a:lnTo>
                  <a:lnTo>
                    <a:pt x="95" y="53"/>
                  </a:lnTo>
                  <a:lnTo>
                    <a:pt x="91" y="57"/>
                  </a:lnTo>
                  <a:lnTo>
                    <a:pt x="0" y="33"/>
                  </a:lnTo>
                  <a:close/>
                </a:path>
              </a:pathLst>
            </a:custGeom>
            <a:solidFill>
              <a:srgbClr val="111111"/>
            </a:solidFill>
            <a:ln w="9525">
              <a:solidFill>
                <a:srgbClr val="777777"/>
              </a:solidFill>
              <a:round/>
              <a:headEnd/>
              <a:tailEnd/>
            </a:ln>
          </p:spPr>
          <p:txBody>
            <a:bodyPr/>
            <a:lstStyle/>
            <a:p>
              <a:endParaRPr lang="en-US"/>
            </a:p>
          </p:txBody>
        </p:sp>
        <p:sp>
          <p:nvSpPr>
            <p:cNvPr id="4858" name="Freeform 746"/>
            <p:cNvSpPr>
              <a:spLocks/>
            </p:cNvSpPr>
            <p:nvPr/>
          </p:nvSpPr>
          <p:spPr bwMode="auto">
            <a:xfrm>
              <a:off x="4609" y="1919"/>
              <a:ext cx="121" cy="24"/>
            </a:xfrm>
            <a:custGeom>
              <a:avLst/>
              <a:gdLst>
                <a:gd name="T0" fmla="*/ 0 w 121"/>
                <a:gd name="T1" fmla="*/ 25 h 46"/>
                <a:gd name="T2" fmla="*/ 0 w 121"/>
                <a:gd name="T3" fmla="*/ 24 h 46"/>
                <a:gd name="T4" fmla="*/ 2 w 121"/>
                <a:gd name="T5" fmla="*/ 19 h 46"/>
                <a:gd name="T6" fmla="*/ 2 w 121"/>
                <a:gd name="T7" fmla="*/ 12 h 46"/>
                <a:gd name="T8" fmla="*/ 3 w 121"/>
                <a:gd name="T9" fmla="*/ 4 h 46"/>
                <a:gd name="T10" fmla="*/ 3 w 121"/>
                <a:gd name="T11" fmla="*/ 0 h 46"/>
                <a:gd name="T12" fmla="*/ 121 w 121"/>
                <a:gd name="T13" fmla="*/ 0 h 46"/>
                <a:gd name="T14" fmla="*/ 120 w 121"/>
                <a:gd name="T15" fmla="*/ 1 h 46"/>
                <a:gd name="T16" fmla="*/ 120 w 121"/>
                <a:gd name="T17" fmla="*/ 6 h 46"/>
                <a:gd name="T18" fmla="*/ 118 w 121"/>
                <a:gd name="T19" fmla="*/ 16 h 46"/>
                <a:gd name="T20" fmla="*/ 114 w 121"/>
                <a:gd name="T21" fmla="*/ 28 h 46"/>
                <a:gd name="T22" fmla="*/ 106 w 121"/>
                <a:gd name="T23" fmla="*/ 46 h 46"/>
                <a:gd name="T24" fmla="*/ 0 w 121"/>
                <a:gd name="T25" fmla="*/ 25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1"/>
                <a:gd name="T40" fmla="*/ 0 h 46"/>
                <a:gd name="T41" fmla="*/ 121 w 121"/>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1" h="46">
                  <a:moveTo>
                    <a:pt x="0" y="25"/>
                  </a:moveTo>
                  <a:lnTo>
                    <a:pt x="0" y="24"/>
                  </a:lnTo>
                  <a:lnTo>
                    <a:pt x="2" y="19"/>
                  </a:lnTo>
                  <a:lnTo>
                    <a:pt x="2" y="12"/>
                  </a:lnTo>
                  <a:lnTo>
                    <a:pt x="3" y="4"/>
                  </a:lnTo>
                  <a:lnTo>
                    <a:pt x="3" y="0"/>
                  </a:lnTo>
                  <a:lnTo>
                    <a:pt x="121" y="0"/>
                  </a:lnTo>
                  <a:lnTo>
                    <a:pt x="120" y="1"/>
                  </a:lnTo>
                  <a:lnTo>
                    <a:pt x="120" y="6"/>
                  </a:lnTo>
                  <a:lnTo>
                    <a:pt x="118" y="16"/>
                  </a:lnTo>
                  <a:lnTo>
                    <a:pt x="114" y="28"/>
                  </a:lnTo>
                  <a:lnTo>
                    <a:pt x="106" y="46"/>
                  </a:lnTo>
                  <a:lnTo>
                    <a:pt x="0" y="25"/>
                  </a:lnTo>
                  <a:close/>
                </a:path>
              </a:pathLst>
            </a:custGeom>
            <a:solidFill>
              <a:srgbClr val="151515"/>
            </a:solidFill>
            <a:ln w="9525">
              <a:solidFill>
                <a:srgbClr val="777777"/>
              </a:solidFill>
              <a:round/>
              <a:headEnd/>
              <a:tailEnd/>
            </a:ln>
          </p:spPr>
          <p:txBody>
            <a:bodyPr/>
            <a:lstStyle/>
            <a:p>
              <a:endParaRPr lang="en-US"/>
            </a:p>
          </p:txBody>
        </p:sp>
        <p:sp>
          <p:nvSpPr>
            <p:cNvPr id="4859" name="Freeform 747"/>
            <p:cNvSpPr>
              <a:spLocks/>
            </p:cNvSpPr>
            <p:nvPr/>
          </p:nvSpPr>
          <p:spPr bwMode="auto">
            <a:xfrm>
              <a:off x="4614" y="1895"/>
              <a:ext cx="118" cy="27"/>
            </a:xfrm>
            <a:custGeom>
              <a:avLst/>
              <a:gdLst>
                <a:gd name="T0" fmla="*/ 5 w 118"/>
                <a:gd name="T1" fmla="*/ 7 h 53"/>
                <a:gd name="T2" fmla="*/ 114 w 118"/>
                <a:gd name="T3" fmla="*/ 0 h 53"/>
                <a:gd name="T4" fmla="*/ 115 w 118"/>
                <a:gd name="T5" fmla="*/ 4 h 53"/>
                <a:gd name="T6" fmla="*/ 116 w 118"/>
                <a:gd name="T7" fmla="*/ 15 h 53"/>
                <a:gd name="T8" fmla="*/ 118 w 118"/>
                <a:gd name="T9" fmla="*/ 26 h 53"/>
                <a:gd name="T10" fmla="*/ 118 w 118"/>
                <a:gd name="T11" fmla="*/ 39 h 53"/>
                <a:gd name="T12" fmla="*/ 117 w 118"/>
                <a:gd name="T13" fmla="*/ 53 h 53"/>
                <a:gd name="T14" fmla="*/ 0 w 118"/>
                <a:gd name="T15" fmla="*/ 50 h 53"/>
                <a:gd name="T16" fmla="*/ 1 w 118"/>
                <a:gd name="T17" fmla="*/ 49 h 53"/>
                <a:gd name="T18" fmla="*/ 1 w 118"/>
                <a:gd name="T19" fmla="*/ 37 h 53"/>
                <a:gd name="T20" fmla="*/ 3 w 118"/>
                <a:gd name="T21" fmla="*/ 28 h 53"/>
                <a:gd name="T22" fmla="*/ 5 w 118"/>
                <a:gd name="T23" fmla="*/ 16 h 53"/>
                <a:gd name="T24" fmla="*/ 5 w 118"/>
                <a:gd name="T25" fmla="*/ 7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
                <a:gd name="T40" fmla="*/ 0 h 53"/>
                <a:gd name="T41" fmla="*/ 118 w 118"/>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 h="53">
                  <a:moveTo>
                    <a:pt x="5" y="7"/>
                  </a:moveTo>
                  <a:lnTo>
                    <a:pt x="114" y="0"/>
                  </a:lnTo>
                  <a:lnTo>
                    <a:pt x="115" y="4"/>
                  </a:lnTo>
                  <a:lnTo>
                    <a:pt x="116" y="15"/>
                  </a:lnTo>
                  <a:lnTo>
                    <a:pt x="118" y="26"/>
                  </a:lnTo>
                  <a:lnTo>
                    <a:pt x="118" y="39"/>
                  </a:lnTo>
                  <a:lnTo>
                    <a:pt x="117" y="53"/>
                  </a:lnTo>
                  <a:lnTo>
                    <a:pt x="0" y="50"/>
                  </a:lnTo>
                  <a:lnTo>
                    <a:pt x="1" y="49"/>
                  </a:lnTo>
                  <a:lnTo>
                    <a:pt x="1" y="37"/>
                  </a:lnTo>
                  <a:lnTo>
                    <a:pt x="3" y="28"/>
                  </a:lnTo>
                  <a:lnTo>
                    <a:pt x="5" y="16"/>
                  </a:lnTo>
                  <a:lnTo>
                    <a:pt x="5" y="7"/>
                  </a:lnTo>
                  <a:close/>
                </a:path>
              </a:pathLst>
            </a:custGeom>
            <a:solidFill>
              <a:srgbClr val="191919"/>
            </a:solidFill>
            <a:ln w="9525">
              <a:solidFill>
                <a:srgbClr val="777777"/>
              </a:solidFill>
              <a:round/>
              <a:headEnd/>
              <a:tailEnd/>
            </a:ln>
          </p:spPr>
          <p:txBody>
            <a:bodyPr/>
            <a:lstStyle/>
            <a:p>
              <a:endParaRPr lang="en-US"/>
            </a:p>
          </p:txBody>
        </p:sp>
        <p:sp>
          <p:nvSpPr>
            <p:cNvPr id="4860" name="Freeform 748"/>
            <p:cNvSpPr>
              <a:spLocks/>
            </p:cNvSpPr>
            <p:nvPr/>
          </p:nvSpPr>
          <p:spPr bwMode="auto">
            <a:xfrm>
              <a:off x="4557" y="1955"/>
              <a:ext cx="137" cy="55"/>
            </a:xfrm>
            <a:custGeom>
              <a:avLst/>
              <a:gdLst>
                <a:gd name="T0" fmla="*/ 75 w 137"/>
                <a:gd name="T1" fmla="*/ 57 h 109"/>
                <a:gd name="T2" fmla="*/ 61 w 137"/>
                <a:gd name="T3" fmla="*/ 69 h 109"/>
                <a:gd name="T4" fmla="*/ 49 w 137"/>
                <a:gd name="T5" fmla="*/ 78 h 109"/>
                <a:gd name="T6" fmla="*/ 38 w 137"/>
                <a:gd name="T7" fmla="*/ 88 h 109"/>
                <a:gd name="T8" fmla="*/ 27 w 137"/>
                <a:gd name="T9" fmla="*/ 94 h 109"/>
                <a:gd name="T10" fmla="*/ 19 w 137"/>
                <a:gd name="T11" fmla="*/ 99 h 109"/>
                <a:gd name="T12" fmla="*/ 12 w 137"/>
                <a:gd name="T13" fmla="*/ 102 h 109"/>
                <a:gd name="T14" fmla="*/ 7 w 137"/>
                <a:gd name="T15" fmla="*/ 107 h 109"/>
                <a:gd name="T16" fmla="*/ 3 w 137"/>
                <a:gd name="T17" fmla="*/ 109 h 109"/>
                <a:gd name="T18" fmla="*/ 1 w 137"/>
                <a:gd name="T19" fmla="*/ 109 h 109"/>
                <a:gd name="T20" fmla="*/ 0 w 137"/>
                <a:gd name="T21" fmla="*/ 109 h 109"/>
                <a:gd name="T22" fmla="*/ 2 w 137"/>
                <a:gd name="T23" fmla="*/ 109 h 109"/>
                <a:gd name="T24" fmla="*/ 5 w 137"/>
                <a:gd name="T25" fmla="*/ 106 h 109"/>
                <a:gd name="T26" fmla="*/ 10 w 137"/>
                <a:gd name="T27" fmla="*/ 102 h 109"/>
                <a:gd name="T28" fmla="*/ 18 w 137"/>
                <a:gd name="T29" fmla="*/ 96 h 109"/>
                <a:gd name="T30" fmla="*/ 26 w 137"/>
                <a:gd name="T31" fmla="*/ 90 h 109"/>
                <a:gd name="T32" fmla="*/ 35 w 137"/>
                <a:gd name="T33" fmla="*/ 83 h 109"/>
                <a:gd name="T34" fmla="*/ 43 w 137"/>
                <a:gd name="T35" fmla="*/ 73 h 109"/>
                <a:gd name="T36" fmla="*/ 52 w 137"/>
                <a:gd name="T37" fmla="*/ 67 h 109"/>
                <a:gd name="T38" fmla="*/ 59 w 137"/>
                <a:gd name="T39" fmla="*/ 61 h 109"/>
                <a:gd name="T40" fmla="*/ 67 w 137"/>
                <a:gd name="T41" fmla="*/ 56 h 109"/>
                <a:gd name="T42" fmla="*/ 73 w 137"/>
                <a:gd name="T43" fmla="*/ 49 h 109"/>
                <a:gd name="T44" fmla="*/ 81 w 137"/>
                <a:gd name="T45" fmla="*/ 43 h 109"/>
                <a:gd name="T46" fmla="*/ 91 w 137"/>
                <a:gd name="T47" fmla="*/ 37 h 109"/>
                <a:gd name="T48" fmla="*/ 99 w 137"/>
                <a:gd name="T49" fmla="*/ 30 h 109"/>
                <a:gd name="T50" fmla="*/ 110 w 137"/>
                <a:gd name="T51" fmla="*/ 21 h 109"/>
                <a:gd name="T52" fmla="*/ 119 w 137"/>
                <a:gd name="T53" fmla="*/ 14 h 109"/>
                <a:gd name="T54" fmla="*/ 126 w 137"/>
                <a:gd name="T55" fmla="*/ 8 h 109"/>
                <a:gd name="T56" fmla="*/ 132 w 137"/>
                <a:gd name="T57" fmla="*/ 3 h 109"/>
                <a:gd name="T58" fmla="*/ 136 w 137"/>
                <a:gd name="T59" fmla="*/ 0 h 109"/>
                <a:gd name="T60" fmla="*/ 137 w 137"/>
                <a:gd name="T61" fmla="*/ 0 h 109"/>
                <a:gd name="T62" fmla="*/ 136 w 137"/>
                <a:gd name="T63" fmla="*/ 1 h 109"/>
                <a:gd name="T64" fmla="*/ 134 w 137"/>
                <a:gd name="T65" fmla="*/ 3 h 109"/>
                <a:gd name="T66" fmla="*/ 131 w 137"/>
                <a:gd name="T67" fmla="*/ 8 h 109"/>
                <a:gd name="T68" fmla="*/ 126 w 137"/>
                <a:gd name="T69" fmla="*/ 11 h 109"/>
                <a:gd name="T70" fmla="*/ 120 w 137"/>
                <a:gd name="T71" fmla="*/ 17 h 109"/>
                <a:gd name="T72" fmla="*/ 112 w 137"/>
                <a:gd name="T73" fmla="*/ 25 h 109"/>
                <a:gd name="T74" fmla="*/ 101 w 137"/>
                <a:gd name="T75" fmla="*/ 37 h 109"/>
                <a:gd name="T76" fmla="*/ 89 w 137"/>
                <a:gd name="T77" fmla="*/ 46 h 109"/>
                <a:gd name="T78" fmla="*/ 75 w 137"/>
                <a:gd name="T79" fmla="*/ 57 h 10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7"/>
                <a:gd name="T121" fmla="*/ 0 h 109"/>
                <a:gd name="T122" fmla="*/ 137 w 137"/>
                <a:gd name="T123" fmla="*/ 109 h 10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7" h="109">
                  <a:moveTo>
                    <a:pt x="75" y="57"/>
                  </a:moveTo>
                  <a:lnTo>
                    <a:pt x="61" y="69"/>
                  </a:lnTo>
                  <a:lnTo>
                    <a:pt x="49" y="78"/>
                  </a:lnTo>
                  <a:lnTo>
                    <a:pt x="38" y="88"/>
                  </a:lnTo>
                  <a:lnTo>
                    <a:pt x="27" y="94"/>
                  </a:lnTo>
                  <a:lnTo>
                    <a:pt x="19" y="99"/>
                  </a:lnTo>
                  <a:lnTo>
                    <a:pt x="12" y="102"/>
                  </a:lnTo>
                  <a:lnTo>
                    <a:pt x="7" y="107"/>
                  </a:lnTo>
                  <a:lnTo>
                    <a:pt x="3" y="109"/>
                  </a:lnTo>
                  <a:lnTo>
                    <a:pt x="1" y="109"/>
                  </a:lnTo>
                  <a:lnTo>
                    <a:pt x="0" y="109"/>
                  </a:lnTo>
                  <a:lnTo>
                    <a:pt x="2" y="109"/>
                  </a:lnTo>
                  <a:lnTo>
                    <a:pt x="5" y="106"/>
                  </a:lnTo>
                  <a:lnTo>
                    <a:pt x="10" y="102"/>
                  </a:lnTo>
                  <a:lnTo>
                    <a:pt x="18" y="96"/>
                  </a:lnTo>
                  <a:lnTo>
                    <a:pt x="26" y="90"/>
                  </a:lnTo>
                  <a:lnTo>
                    <a:pt x="35" y="83"/>
                  </a:lnTo>
                  <a:lnTo>
                    <a:pt x="43" y="73"/>
                  </a:lnTo>
                  <a:lnTo>
                    <a:pt x="52" y="67"/>
                  </a:lnTo>
                  <a:lnTo>
                    <a:pt x="59" y="61"/>
                  </a:lnTo>
                  <a:lnTo>
                    <a:pt x="67" y="56"/>
                  </a:lnTo>
                  <a:lnTo>
                    <a:pt x="73" y="49"/>
                  </a:lnTo>
                  <a:lnTo>
                    <a:pt x="81" y="43"/>
                  </a:lnTo>
                  <a:lnTo>
                    <a:pt x="91" y="37"/>
                  </a:lnTo>
                  <a:lnTo>
                    <a:pt x="99" y="30"/>
                  </a:lnTo>
                  <a:lnTo>
                    <a:pt x="110" y="21"/>
                  </a:lnTo>
                  <a:lnTo>
                    <a:pt x="119" y="14"/>
                  </a:lnTo>
                  <a:lnTo>
                    <a:pt x="126" y="8"/>
                  </a:lnTo>
                  <a:lnTo>
                    <a:pt x="132" y="3"/>
                  </a:lnTo>
                  <a:lnTo>
                    <a:pt x="136" y="0"/>
                  </a:lnTo>
                  <a:lnTo>
                    <a:pt x="137" y="0"/>
                  </a:lnTo>
                  <a:lnTo>
                    <a:pt x="136" y="1"/>
                  </a:lnTo>
                  <a:lnTo>
                    <a:pt x="134" y="3"/>
                  </a:lnTo>
                  <a:lnTo>
                    <a:pt x="131" y="8"/>
                  </a:lnTo>
                  <a:lnTo>
                    <a:pt x="126" y="11"/>
                  </a:lnTo>
                  <a:lnTo>
                    <a:pt x="120" y="17"/>
                  </a:lnTo>
                  <a:lnTo>
                    <a:pt x="112" y="25"/>
                  </a:lnTo>
                  <a:lnTo>
                    <a:pt x="101" y="37"/>
                  </a:lnTo>
                  <a:lnTo>
                    <a:pt x="89" y="46"/>
                  </a:lnTo>
                  <a:lnTo>
                    <a:pt x="75" y="57"/>
                  </a:lnTo>
                  <a:close/>
                </a:path>
              </a:pathLst>
            </a:custGeom>
            <a:solidFill>
              <a:srgbClr val="656565"/>
            </a:solidFill>
            <a:ln w="9525">
              <a:solidFill>
                <a:srgbClr val="777777"/>
              </a:solidFill>
              <a:round/>
              <a:headEnd/>
              <a:tailEnd/>
            </a:ln>
          </p:spPr>
          <p:txBody>
            <a:bodyPr/>
            <a:lstStyle/>
            <a:p>
              <a:endParaRPr lang="en-US"/>
            </a:p>
          </p:txBody>
        </p:sp>
        <p:sp>
          <p:nvSpPr>
            <p:cNvPr id="4861" name="Freeform 749"/>
            <p:cNvSpPr>
              <a:spLocks/>
            </p:cNvSpPr>
            <p:nvPr/>
          </p:nvSpPr>
          <p:spPr bwMode="auto">
            <a:xfrm>
              <a:off x="4615" y="1864"/>
              <a:ext cx="75" cy="14"/>
            </a:xfrm>
            <a:custGeom>
              <a:avLst/>
              <a:gdLst>
                <a:gd name="T0" fmla="*/ 0 w 75"/>
                <a:gd name="T1" fmla="*/ 0 h 27"/>
                <a:gd name="T2" fmla="*/ 4 w 75"/>
                <a:gd name="T3" fmla="*/ 0 h 27"/>
                <a:gd name="T4" fmla="*/ 16 w 75"/>
                <a:gd name="T5" fmla="*/ 3 h 27"/>
                <a:gd name="T6" fmla="*/ 33 w 75"/>
                <a:gd name="T7" fmla="*/ 8 h 27"/>
                <a:gd name="T8" fmla="*/ 49 w 75"/>
                <a:gd name="T9" fmla="*/ 11 h 27"/>
                <a:gd name="T10" fmla="*/ 59 w 75"/>
                <a:gd name="T11" fmla="*/ 14 h 27"/>
                <a:gd name="T12" fmla="*/ 66 w 75"/>
                <a:gd name="T13" fmla="*/ 14 h 27"/>
                <a:gd name="T14" fmla="*/ 70 w 75"/>
                <a:gd name="T15" fmla="*/ 18 h 27"/>
                <a:gd name="T16" fmla="*/ 73 w 75"/>
                <a:gd name="T17" fmla="*/ 19 h 27"/>
                <a:gd name="T18" fmla="*/ 74 w 75"/>
                <a:gd name="T19" fmla="*/ 19 h 27"/>
                <a:gd name="T20" fmla="*/ 75 w 75"/>
                <a:gd name="T21" fmla="*/ 27 h 27"/>
                <a:gd name="T22" fmla="*/ 74 w 75"/>
                <a:gd name="T23" fmla="*/ 26 h 27"/>
                <a:gd name="T24" fmla="*/ 68 w 75"/>
                <a:gd name="T25" fmla="*/ 24 h 27"/>
                <a:gd name="T26" fmla="*/ 61 w 75"/>
                <a:gd name="T27" fmla="*/ 22 h 27"/>
                <a:gd name="T28" fmla="*/ 51 w 75"/>
                <a:gd name="T29" fmla="*/ 19 h 27"/>
                <a:gd name="T30" fmla="*/ 41 w 75"/>
                <a:gd name="T31" fmla="*/ 16 h 27"/>
                <a:gd name="T32" fmla="*/ 32 w 75"/>
                <a:gd name="T33" fmla="*/ 14 h 27"/>
                <a:gd name="T34" fmla="*/ 21 w 75"/>
                <a:gd name="T35" fmla="*/ 14 h 27"/>
                <a:gd name="T36" fmla="*/ 11 w 75"/>
                <a:gd name="T37" fmla="*/ 13 h 27"/>
                <a:gd name="T38" fmla="*/ 4 w 75"/>
                <a:gd name="T39" fmla="*/ 11 h 27"/>
                <a:gd name="T40" fmla="*/ 1 w 75"/>
                <a:gd name="T41" fmla="*/ 11 h 27"/>
                <a:gd name="T42" fmla="*/ 0 w 75"/>
                <a:gd name="T43" fmla="*/ 0 h 2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5"/>
                <a:gd name="T67" fmla="*/ 0 h 27"/>
                <a:gd name="T68" fmla="*/ 75 w 75"/>
                <a:gd name="T69" fmla="*/ 27 h 2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5" h="27">
                  <a:moveTo>
                    <a:pt x="0" y="0"/>
                  </a:moveTo>
                  <a:lnTo>
                    <a:pt x="4" y="0"/>
                  </a:lnTo>
                  <a:lnTo>
                    <a:pt x="16" y="3"/>
                  </a:lnTo>
                  <a:lnTo>
                    <a:pt x="33" y="8"/>
                  </a:lnTo>
                  <a:lnTo>
                    <a:pt x="49" y="11"/>
                  </a:lnTo>
                  <a:lnTo>
                    <a:pt x="59" y="14"/>
                  </a:lnTo>
                  <a:lnTo>
                    <a:pt x="66" y="14"/>
                  </a:lnTo>
                  <a:lnTo>
                    <a:pt x="70" y="18"/>
                  </a:lnTo>
                  <a:lnTo>
                    <a:pt x="73" y="19"/>
                  </a:lnTo>
                  <a:lnTo>
                    <a:pt x="74" y="19"/>
                  </a:lnTo>
                  <a:lnTo>
                    <a:pt x="75" y="27"/>
                  </a:lnTo>
                  <a:lnTo>
                    <a:pt x="74" y="26"/>
                  </a:lnTo>
                  <a:lnTo>
                    <a:pt x="68" y="24"/>
                  </a:lnTo>
                  <a:lnTo>
                    <a:pt x="61" y="22"/>
                  </a:lnTo>
                  <a:lnTo>
                    <a:pt x="51" y="19"/>
                  </a:lnTo>
                  <a:lnTo>
                    <a:pt x="41" y="16"/>
                  </a:lnTo>
                  <a:lnTo>
                    <a:pt x="32" y="14"/>
                  </a:lnTo>
                  <a:lnTo>
                    <a:pt x="21" y="14"/>
                  </a:lnTo>
                  <a:lnTo>
                    <a:pt x="11" y="13"/>
                  </a:lnTo>
                  <a:lnTo>
                    <a:pt x="4" y="11"/>
                  </a:lnTo>
                  <a:lnTo>
                    <a:pt x="1" y="11"/>
                  </a:lnTo>
                  <a:lnTo>
                    <a:pt x="0" y="0"/>
                  </a:lnTo>
                  <a:close/>
                </a:path>
              </a:pathLst>
            </a:custGeom>
            <a:solidFill>
              <a:srgbClr val="656565"/>
            </a:solidFill>
            <a:ln w="9525">
              <a:solidFill>
                <a:srgbClr val="777777"/>
              </a:solidFill>
              <a:round/>
              <a:headEnd/>
              <a:tailEnd/>
            </a:ln>
          </p:spPr>
          <p:txBody>
            <a:bodyPr/>
            <a:lstStyle/>
            <a:p>
              <a:endParaRPr lang="en-US"/>
            </a:p>
          </p:txBody>
        </p:sp>
        <p:sp>
          <p:nvSpPr>
            <p:cNvPr id="4862" name="Freeform 750"/>
            <p:cNvSpPr>
              <a:spLocks/>
            </p:cNvSpPr>
            <p:nvPr/>
          </p:nvSpPr>
          <p:spPr bwMode="auto">
            <a:xfrm>
              <a:off x="4573" y="1944"/>
              <a:ext cx="105" cy="43"/>
            </a:xfrm>
            <a:custGeom>
              <a:avLst/>
              <a:gdLst>
                <a:gd name="T0" fmla="*/ 6 w 105"/>
                <a:gd name="T1" fmla="*/ 76 h 87"/>
                <a:gd name="T2" fmla="*/ 11 w 105"/>
                <a:gd name="T3" fmla="*/ 74 h 87"/>
                <a:gd name="T4" fmla="*/ 23 w 105"/>
                <a:gd name="T5" fmla="*/ 63 h 87"/>
                <a:gd name="T6" fmla="*/ 40 w 105"/>
                <a:gd name="T7" fmla="*/ 53 h 87"/>
                <a:gd name="T8" fmla="*/ 56 w 105"/>
                <a:gd name="T9" fmla="*/ 42 h 87"/>
                <a:gd name="T10" fmla="*/ 68 w 105"/>
                <a:gd name="T11" fmla="*/ 34 h 87"/>
                <a:gd name="T12" fmla="*/ 78 w 105"/>
                <a:gd name="T13" fmla="*/ 28 h 87"/>
                <a:gd name="T14" fmla="*/ 89 w 105"/>
                <a:gd name="T15" fmla="*/ 16 h 87"/>
                <a:gd name="T16" fmla="*/ 97 w 105"/>
                <a:gd name="T17" fmla="*/ 8 h 87"/>
                <a:gd name="T18" fmla="*/ 103 w 105"/>
                <a:gd name="T19" fmla="*/ 3 h 87"/>
                <a:gd name="T20" fmla="*/ 105 w 105"/>
                <a:gd name="T21" fmla="*/ 0 h 87"/>
                <a:gd name="T22" fmla="*/ 104 w 105"/>
                <a:gd name="T23" fmla="*/ 13 h 87"/>
                <a:gd name="T24" fmla="*/ 101 w 105"/>
                <a:gd name="T25" fmla="*/ 15 h 87"/>
                <a:gd name="T26" fmla="*/ 95 w 105"/>
                <a:gd name="T27" fmla="*/ 20 h 87"/>
                <a:gd name="T28" fmla="*/ 85 w 105"/>
                <a:gd name="T29" fmla="*/ 28 h 87"/>
                <a:gd name="T30" fmla="*/ 74 w 105"/>
                <a:gd name="T31" fmla="*/ 36 h 87"/>
                <a:gd name="T32" fmla="*/ 63 w 105"/>
                <a:gd name="T33" fmla="*/ 47 h 87"/>
                <a:gd name="T34" fmla="*/ 56 w 105"/>
                <a:gd name="T35" fmla="*/ 50 h 87"/>
                <a:gd name="T36" fmla="*/ 49 w 105"/>
                <a:gd name="T37" fmla="*/ 56 h 87"/>
                <a:gd name="T38" fmla="*/ 41 w 105"/>
                <a:gd name="T39" fmla="*/ 61 h 87"/>
                <a:gd name="T40" fmla="*/ 33 w 105"/>
                <a:gd name="T41" fmla="*/ 68 h 87"/>
                <a:gd name="T42" fmla="*/ 24 w 105"/>
                <a:gd name="T43" fmla="*/ 74 h 87"/>
                <a:gd name="T44" fmla="*/ 17 w 105"/>
                <a:gd name="T45" fmla="*/ 77 h 87"/>
                <a:gd name="T46" fmla="*/ 10 w 105"/>
                <a:gd name="T47" fmla="*/ 80 h 87"/>
                <a:gd name="T48" fmla="*/ 5 w 105"/>
                <a:gd name="T49" fmla="*/ 84 h 87"/>
                <a:gd name="T50" fmla="*/ 2 w 105"/>
                <a:gd name="T51" fmla="*/ 87 h 87"/>
                <a:gd name="T52" fmla="*/ 0 w 105"/>
                <a:gd name="T53" fmla="*/ 87 h 87"/>
                <a:gd name="T54" fmla="*/ 6 w 105"/>
                <a:gd name="T55" fmla="*/ 76 h 8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5"/>
                <a:gd name="T85" fmla="*/ 0 h 87"/>
                <a:gd name="T86" fmla="*/ 105 w 105"/>
                <a:gd name="T87" fmla="*/ 87 h 8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5" h="87">
                  <a:moveTo>
                    <a:pt x="6" y="76"/>
                  </a:moveTo>
                  <a:lnTo>
                    <a:pt x="11" y="74"/>
                  </a:lnTo>
                  <a:lnTo>
                    <a:pt x="23" y="63"/>
                  </a:lnTo>
                  <a:lnTo>
                    <a:pt x="40" y="53"/>
                  </a:lnTo>
                  <a:lnTo>
                    <a:pt x="56" y="42"/>
                  </a:lnTo>
                  <a:lnTo>
                    <a:pt x="68" y="34"/>
                  </a:lnTo>
                  <a:lnTo>
                    <a:pt x="78" y="28"/>
                  </a:lnTo>
                  <a:lnTo>
                    <a:pt x="89" y="16"/>
                  </a:lnTo>
                  <a:lnTo>
                    <a:pt x="97" y="8"/>
                  </a:lnTo>
                  <a:lnTo>
                    <a:pt x="103" y="3"/>
                  </a:lnTo>
                  <a:lnTo>
                    <a:pt x="105" y="0"/>
                  </a:lnTo>
                  <a:lnTo>
                    <a:pt x="104" y="13"/>
                  </a:lnTo>
                  <a:lnTo>
                    <a:pt x="101" y="15"/>
                  </a:lnTo>
                  <a:lnTo>
                    <a:pt x="95" y="20"/>
                  </a:lnTo>
                  <a:lnTo>
                    <a:pt x="85" y="28"/>
                  </a:lnTo>
                  <a:lnTo>
                    <a:pt x="74" y="36"/>
                  </a:lnTo>
                  <a:lnTo>
                    <a:pt x="63" y="47"/>
                  </a:lnTo>
                  <a:lnTo>
                    <a:pt x="56" y="50"/>
                  </a:lnTo>
                  <a:lnTo>
                    <a:pt x="49" y="56"/>
                  </a:lnTo>
                  <a:lnTo>
                    <a:pt x="41" y="61"/>
                  </a:lnTo>
                  <a:lnTo>
                    <a:pt x="33" y="68"/>
                  </a:lnTo>
                  <a:lnTo>
                    <a:pt x="24" y="74"/>
                  </a:lnTo>
                  <a:lnTo>
                    <a:pt x="17" y="77"/>
                  </a:lnTo>
                  <a:lnTo>
                    <a:pt x="10" y="80"/>
                  </a:lnTo>
                  <a:lnTo>
                    <a:pt x="5" y="84"/>
                  </a:lnTo>
                  <a:lnTo>
                    <a:pt x="2" y="87"/>
                  </a:lnTo>
                  <a:lnTo>
                    <a:pt x="0" y="87"/>
                  </a:lnTo>
                  <a:lnTo>
                    <a:pt x="6" y="76"/>
                  </a:lnTo>
                  <a:close/>
                </a:path>
              </a:pathLst>
            </a:custGeom>
            <a:solidFill>
              <a:srgbClr val="323232"/>
            </a:solidFill>
            <a:ln w="9525">
              <a:solidFill>
                <a:srgbClr val="777777"/>
              </a:solidFill>
              <a:round/>
              <a:headEnd/>
              <a:tailEnd/>
            </a:ln>
          </p:spPr>
          <p:txBody>
            <a:bodyPr/>
            <a:lstStyle/>
            <a:p>
              <a:endParaRPr lang="en-US"/>
            </a:p>
          </p:txBody>
        </p:sp>
        <p:sp>
          <p:nvSpPr>
            <p:cNvPr id="4863" name="Freeform 751"/>
            <p:cNvSpPr>
              <a:spLocks/>
            </p:cNvSpPr>
            <p:nvPr/>
          </p:nvSpPr>
          <p:spPr bwMode="auto">
            <a:xfrm>
              <a:off x="4607" y="1918"/>
              <a:ext cx="83" cy="24"/>
            </a:xfrm>
            <a:custGeom>
              <a:avLst/>
              <a:gdLst>
                <a:gd name="T0" fmla="*/ 0 w 83"/>
                <a:gd name="T1" fmla="*/ 48 h 48"/>
                <a:gd name="T2" fmla="*/ 4 w 83"/>
                <a:gd name="T3" fmla="*/ 47 h 48"/>
                <a:gd name="T4" fmla="*/ 16 w 83"/>
                <a:gd name="T5" fmla="*/ 42 h 48"/>
                <a:gd name="T6" fmla="*/ 33 w 83"/>
                <a:gd name="T7" fmla="*/ 34 h 48"/>
                <a:gd name="T8" fmla="*/ 47 w 83"/>
                <a:gd name="T9" fmla="*/ 28 h 48"/>
                <a:gd name="T10" fmla="*/ 57 w 83"/>
                <a:gd name="T11" fmla="*/ 23 h 48"/>
                <a:gd name="T12" fmla="*/ 66 w 83"/>
                <a:gd name="T13" fmla="*/ 18 h 48"/>
                <a:gd name="T14" fmla="*/ 72 w 83"/>
                <a:gd name="T15" fmla="*/ 15 h 48"/>
                <a:gd name="T16" fmla="*/ 78 w 83"/>
                <a:gd name="T17" fmla="*/ 8 h 48"/>
                <a:gd name="T18" fmla="*/ 82 w 83"/>
                <a:gd name="T19" fmla="*/ 7 h 48"/>
                <a:gd name="T20" fmla="*/ 83 w 83"/>
                <a:gd name="T21" fmla="*/ 0 h 48"/>
                <a:gd name="T22" fmla="*/ 80 w 83"/>
                <a:gd name="T23" fmla="*/ 2 h 48"/>
                <a:gd name="T24" fmla="*/ 73 w 83"/>
                <a:gd name="T25" fmla="*/ 7 h 48"/>
                <a:gd name="T26" fmla="*/ 61 w 83"/>
                <a:gd name="T27" fmla="*/ 13 h 48"/>
                <a:gd name="T28" fmla="*/ 51 w 83"/>
                <a:gd name="T29" fmla="*/ 18 h 48"/>
                <a:gd name="T30" fmla="*/ 41 w 83"/>
                <a:gd name="T31" fmla="*/ 23 h 48"/>
                <a:gd name="T32" fmla="*/ 31 w 83"/>
                <a:gd name="T33" fmla="*/ 26 h 48"/>
                <a:gd name="T34" fmla="*/ 20 w 83"/>
                <a:gd name="T35" fmla="*/ 29 h 48"/>
                <a:gd name="T36" fmla="*/ 11 w 83"/>
                <a:gd name="T37" fmla="*/ 34 h 48"/>
                <a:gd name="T38" fmla="*/ 4 w 83"/>
                <a:gd name="T39" fmla="*/ 37 h 48"/>
                <a:gd name="T40" fmla="*/ 1 w 83"/>
                <a:gd name="T41" fmla="*/ 39 h 48"/>
                <a:gd name="T42" fmla="*/ 0 w 83"/>
                <a:gd name="T43" fmla="*/ 48 h 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3"/>
                <a:gd name="T67" fmla="*/ 0 h 48"/>
                <a:gd name="T68" fmla="*/ 83 w 83"/>
                <a:gd name="T69" fmla="*/ 48 h 4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3" h="48">
                  <a:moveTo>
                    <a:pt x="0" y="48"/>
                  </a:moveTo>
                  <a:lnTo>
                    <a:pt x="4" y="47"/>
                  </a:lnTo>
                  <a:lnTo>
                    <a:pt x="16" y="42"/>
                  </a:lnTo>
                  <a:lnTo>
                    <a:pt x="33" y="34"/>
                  </a:lnTo>
                  <a:lnTo>
                    <a:pt x="47" y="28"/>
                  </a:lnTo>
                  <a:lnTo>
                    <a:pt x="57" y="23"/>
                  </a:lnTo>
                  <a:lnTo>
                    <a:pt x="66" y="18"/>
                  </a:lnTo>
                  <a:lnTo>
                    <a:pt x="72" y="15"/>
                  </a:lnTo>
                  <a:lnTo>
                    <a:pt x="78" y="8"/>
                  </a:lnTo>
                  <a:lnTo>
                    <a:pt x="82" y="7"/>
                  </a:lnTo>
                  <a:lnTo>
                    <a:pt x="83" y="0"/>
                  </a:lnTo>
                  <a:lnTo>
                    <a:pt x="80" y="2"/>
                  </a:lnTo>
                  <a:lnTo>
                    <a:pt x="73" y="7"/>
                  </a:lnTo>
                  <a:lnTo>
                    <a:pt x="61" y="13"/>
                  </a:lnTo>
                  <a:lnTo>
                    <a:pt x="51" y="18"/>
                  </a:lnTo>
                  <a:lnTo>
                    <a:pt x="41" y="23"/>
                  </a:lnTo>
                  <a:lnTo>
                    <a:pt x="31" y="26"/>
                  </a:lnTo>
                  <a:lnTo>
                    <a:pt x="20" y="29"/>
                  </a:lnTo>
                  <a:lnTo>
                    <a:pt x="11" y="34"/>
                  </a:lnTo>
                  <a:lnTo>
                    <a:pt x="4" y="37"/>
                  </a:lnTo>
                  <a:lnTo>
                    <a:pt x="1" y="39"/>
                  </a:lnTo>
                  <a:lnTo>
                    <a:pt x="0" y="48"/>
                  </a:lnTo>
                  <a:close/>
                </a:path>
              </a:pathLst>
            </a:custGeom>
            <a:solidFill>
              <a:srgbClr val="4C4C4C"/>
            </a:solidFill>
            <a:ln w="9525">
              <a:solidFill>
                <a:srgbClr val="777777"/>
              </a:solidFill>
              <a:round/>
              <a:headEnd/>
              <a:tailEnd/>
            </a:ln>
          </p:spPr>
          <p:txBody>
            <a:bodyPr/>
            <a:lstStyle/>
            <a:p>
              <a:endParaRPr lang="en-US"/>
            </a:p>
          </p:txBody>
        </p:sp>
        <p:sp>
          <p:nvSpPr>
            <p:cNvPr id="4864" name="Freeform 752"/>
            <p:cNvSpPr>
              <a:spLocks/>
            </p:cNvSpPr>
            <p:nvPr/>
          </p:nvSpPr>
          <p:spPr bwMode="auto">
            <a:xfrm>
              <a:off x="3950" y="1728"/>
              <a:ext cx="537" cy="262"/>
            </a:xfrm>
            <a:custGeom>
              <a:avLst/>
              <a:gdLst>
                <a:gd name="T0" fmla="*/ 334 w 537"/>
                <a:gd name="T1" fmla="*/ 459 h 525"/>
                <a:gd name="T2" fmla="*/ 355 w 537"/>
                <a:gd name="T3" fmla="*/ 404 h 525"/>
                <a:gd name="T4" fmla="*/ 369 w 537"/>
                <a:gd name="T5" fmla="*/ 385 h 525"/>
                <a:gd name="T6" fmla="*/ 412 w 537"/>
                <a:gd name="T7" fmla="*/ 369 h 525"/>
                <a:gd name="T8" fmla="*/ 444 w 537"/>
                <a:gd name="T9" fmla="*/ 355 h 525"/>
                <a:gd name="T10" fmla="*/ 471 w 537"/>
                <a:gd name="T11" fmla="*/ 339 h 525"/>
                <a:gd name="T12" fmla="*/ 486 w 537"/>
                <a:gd name="T13" fmla="*/ 327 h 525"/>
                <a:gd name="T14" fmla="*/ 486 w 537"/>
                <a:gd name="T15" fmla="*/ 315 h 525"/>
                <a:gd name="T16" fmla="*/ 480 w 537"/>
                <a:gd name="T17" fmla="*/ 267 h 525"/>
                <a:gd name="T18" fmla="*/ 475 w 537"/>
                <a:gd name="T19" fmla="*/ 217 h 525"/>
                <a:gd name="T20" fmla="*/ 482 w 537"/>
                <a:gd name="T21" fmla="*/ 198 h 525"/>
                <a:gd name="T22" fmla="*/ 522 w 537"/>
                <a:gd name="T23" fmla="*/ 172 h 525"/>
                <a:gd name="T24" fmla="*/ 526 w 537"/>
                <a:gd name="T25" fmla="*/ 154 h 525"/>
                <a:gd name="T26" fmla="*/ 524 w 537"/>
                <a:gd name="T27" fmla="*/ 124 h 525"/>
                <a:gd name="T28" fmla="*/ 535 w 537"/>
                <a:gd name="T29" fmla="*/ 106 h 525"/>
                <a:gd name="T30" fmla="*/ 534 w 537"/>
                <a:gd name="T31" fmla="*/ 90 h 525"/>
                <a:gd name="T32" fmla="*/ 510 w 537"/>
                <a:gd name="T33" fmla="*/ 72 h 525"/>
                <a:gd name="T34" fmla="*/ 480 w 537"/>
                <a:gd name="T35" fmla="*/ 44 h 525"/>
                <a:gd name="T36" fmla="*/ 449 w 537"/>
                <a:gd name="T37" fmla="*/ 23 h 525"/>
                <a:gd name="T38" fmla="*/ 396 w 537"/>
                <a:gd name="T39" fmla="*/ 5 h 525"/>
                <a:gd name="T40" fmla="*/ 323 w 537"/>
                <a:gd name="T41" fmla="*/ 0 h 525"/>
                <a:gd name="T42" fmla="*/ 269 w 537"/>
                <a:gd name="T43" fmla="*/ 4 h 525"/>
                <a:gd name="T44" fmla="*/ 130 w 537"/>
                <a:gd name="T45" fmla="*/ 28 h 525"/>
                <a:gd name="T46" fmla="*/ 173 w 537"/>
                <a:gd name="T47" fmla="*/ 20 h 525"/>
                <a:gd name="T48" fmla="*/ 272 w 537"/>
                <a:gd name="T49" fmla="*/ 8 h 525"/>
                <a:gd name="T50" fmla="*/ 389 w 537"/>
                <a:gd name="T51" fmla="*/ 10 h 525"/>
                <a:gd name="T52" fmla="*/ 459 w 537"/>
                <a:gd name="T53" fmla="*/ 31 h 525"/>
                <a:gd name="T54" fmla="*/ 483 w 537"/>
                <a:gd name="T55" fmla="*/ 55 h 525"/>
                <a:gd name="T56" fmla="*/ 490 w 537"/>
                <a:gd name="T57" fmla="*/ 77 h 525"/>
                <a:gd name="T58" fmla="*/ 493 w 537"/>
                <a:gd name="T59" fmla="*/ 93 h 525"/>
                <a:gd name="T60" fmla="*/ 486 w 537"/>
                <a:gd name="T61" fmla="*/ 125 h 525"/>
                <a:gd name="T62" fmla="*/ 474 w 537"/>
                <a:gd name="T63" fmla="*/ 165 h 525"/>
                <a:gd name="T64" fmla="*/ 462 w 537"/>
                <a:gd name="T65" fmla="*/ 191 h 525"/>
                <a:gd name="T66" fmla="*/ 439 w 537"/>
                <a:gd name="T67" fmla="*/ 230 h 525"/>
                <a:gd name="T68" fmla="*/ 401 w 537"/>
                <a:gd name="T69" fmla="*/ 291 h 525"/>
                <a:gd name="T70" fmla="*/ 366 w 537"/>
                <a:gd name="T71" fmla="*/ 339 h 525"/>
                <a:gd name="T72" fmla="*/ 345 w 537"/>
                <a:gd name="T73" fmla="*/ 356 h 525"/>
                <a:gd name="T74" fmla="*/ 318 w 537"/>
                <a:gd name="T75" fmla="*/ 377 h 525"/>
                <a:gd name="T76" fmla="*/ 281 w 537"/>
                <a:gd name="T77" fmla="*/ 404 h 525"/>
                <a:gd name="T78" fmla="*/ 228 w 537"/>
                <a:gd name="T79" fmla="*/ 432 h 525"/>
                <a:gd name="T80" fmla="*/ 137 w 537"/>
                <a:gd name="T81" fmla="*/ 470 h 525"/>
                <a:gd name="T82" fmla="*/ 42 w 537"/>
                <a:gd name="T83" fmla="*/ 507 h 525"/>
                <a:gd name="T84" fmla="*/ 0 w 537"/>
                <a:gd name="T85" fmla="*/ 525 h 5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37"/>
                <a:gd name="T130" fmla="*/ 0 h 525"/>
                <a:gd name="T131" fmla="*/ 537 w 537"/>
                <a:gd name="T132" fmla="*/ 525 h 5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37" h="525">
                  <a:moveTo>
                    <a:pt x="0" y="525"/>
                  </a:moveTo>
                  <a:lnTo>
                    <a:pt x="332" y="465"/>
                  </a:lnTo>
                  <a:lnTo>
                    <a:pt x="334" y="459"/>
                  </a:lnTo>
                  <a:lnTo>
                    <a:pt x="340" y="443"/>
                  </a:lnTo>
                  <a:lnTo>
                    <a:pt x="348" y="422"/>
                  </a:lnTo>
                  <a:lnTo>
                    <a:pt x="355" y="404"/>
                  </a:lnTo>
                  <a:lnTo>
                    <a:pt x="359" y="392"/>
                  </a:lnTo>
                  <a:lnTo>
                    <a:pt x="362" y="390"/>
                  </a:lnTo>
                  <a:lnTo>
                    <a:pt x="369" y="385"/>
                  </a:lnTo>
                  <a:lnTo>
                    <a:pt x="378" y="380"/>
                  </a:lnTo>
                  <a:lnTo>
                    <a:pt x="392" y="376"/>
                  </a:lnTo>
                  <a:lnTo>
                    <a:pt x="412" y="369"/>
                  </a:lnTo>
                  <a:lnTo>
                    <a:pt x="422" y="364"/>
                  </a:lnTo>
                  <a:lnTo>
                    <a:pt x="434" y="360"/>
                  </a:lnTo>
                  <a:lnTo>
                    <a:pt x="444" y="355"/>
                  </a:lnTo>
                  <a:lnTo>
                    <a:pt x="454" y="350"/>
                  </a:lnTo>
                  <a:lnTo>
                    <a:pt x="463" y="343"/>
                  </a:lnTo>
                  <a:lnTo>
                    <a:pt x="471" y="339"/>
                  </a:lnTo>
                  <a:lnTo>
                    <a:pt x="478" y="334"/>
                  </a:lnTo>
                  <a:lnTo>
                    <a:pt x="482" y="331"/>
                  </a:lnTo>
                  <a:lnTo>
                    <a:pt x="486" y="327"/>
                  </a:lnTo>
                  <a:lnTo>
                    <a:pt x="487" y="326"/>
                  </a:lnTo>
                  <a:lnTo>
                    <a:pt x="486" y="324"/>
                  </a:lnTo>
                  <a:lnTo>
                    <a:pt x="486" y="315"/>
                  </a:lnTo>
                  <a:lnTo>
                    <a:pt x="484" y="300"/>
                  </a:lnTo>
                  <a:lnTo>
                    <a:pt x="482" y="284"/>
                  </a:lnTo>
                  <a:lnTo>
                    <a:pt x="480" y="267"/>
                  </a:lnTo>
                  <a:lnTo>
                    <a:pt x="478" y="249"/>
                  </a:lnTo>
                  <a:lnTo>
                    <a:pt x="476" y="231"/>
                  </a:lnTo>
                  <a:lnTo>
                    <a:pt x="475" y="217"/>
                  </a:lnTo>
                  <a:lnTo>
                    <a:pt x="474" y="209"/>
                  </a:lnTo>
                  <a:lnTo>
                    <a:pt x="475" y="204"/>
                  </a:lnTo>
                  <a:lnTo>
                    <a:pt x="482" y="198"/>
                  </a:lnTo>
                  <a:lnTo>
                    <a:pt x="496" y="190"/>
                  </a:lnTo>
                  <a:lnTo>
                    <a:pt x="510" y="178"/>
                  </a:lnTo>
                  <a:lnTo>
                    <a:pt x="522" y="172"/>
                  </a:lnTo>
                  <a:lnTo>
                    <a:pt x="527" y="169"/>
                  </a:lnTo>
                  <a:lnTo>
                    <a:pt x="527" y="165"/>
                  </a:lnTo>
                  <a:lnTo>
                    <a:pt x="526" y="154"/>
                  </a:lnTo>
                  <a:lnTo>
                    <a:pt x="525" y="143"/>
                  </a:lnTo>
                  <a:lnTo>
                    <a:pt x="524" y="130"/>
                  </a:lnTo>
                  <a:lnTo>
                    <a:pt x="524" y="124"/>
                  </a:lnTo>
                  <a:lnTo>
                    <a:pt x="526" y="119"/>
                  </a:lnTo>
                  <a:lnTo>
                    <a:pt x="531" y="113"/>
                  </a:lnTo>
                  <a:lnTo>
                    <a:pt x="535" y="106"/>
                  </a:lnTo>
                  <a:lnTo>
                    <a:pt x="537" y="100"/>
                  </a:lnTo>
                  <a:lnTo>
                    <a:pt x="537" y="93"/>
                  </a:lnTo>
                  <a:lnTo>
                    <a:pt x="534" y="90"/>
                  </a:lnTo>
                  <a:lnTo>
                    <a:pt x="526" y="85"/>
                  </a:lnTo>
                  <a:lnTo>
                    <a:pt x="519" y="80"/>
                  </a:lnTo>
                  <a:lnTo>
                    <a:pt x="510" y="72"/>
                  </a:lnTo>
                  <a:lnTo>
                    <a:pt x="504" y="66"/>
                  </a:lnTo>
                  <a:lnTo>
                    <a:pt x="494" y="55"/>
                  </a:lnTo>
                  <a:lnTo>
                    <a:pt x="480" y="44"/>
                  </a:lnTo>
                  <a:lnTo>
                    <a:pt x="465" y="34"/>
                  </a:lnTo>
                  <a:lnTo>
                    <a:pt x="454" y="24"/>
                  </a:lnTo>
                  <a:lnTo>
                    <a:pt x="449" y="23"/>
                  </a:lnTo>
                  <a:lnTo>
                    <a:pt x="442" y="18"/>
                  </a:lnTo>
                  <a:lnTo>
                    <a:pt x="420" y="10"/>
                  </a:lnTo>
                  <a:lnTo>
                    <a:pt x="396" y="5"/>
                  </a:lnTo>
                  <a:lnTo>
                    <a:pt x="371" y="2"/>
                  </a:lnTo>
                  <a:lnTo>
                    <a:pt x="347" y="0"/>
                  </a:lnTo>
                  <a:lnTo>
                    <a:pt x="323" y="0"/>
                  </a:lnTo>
                  <a:lnTo>
                    <a:pt x="301" y="2"/>
                  </a:lnTo>
                  <a:lnTo>
                    <a:pt x="284" y="4"/>
                  </a:lnTo>
                  <a:lnTo>
                    <a:pt x="269" y="4"/>
                  </a:lnTo>
                  <a:lnTo>
                    <a:pt x="260" y="5"/>
                  </a:lnTo>
                  <a:lnTo>
                    <a:pt x="256" y="7"/>
                  </a:lnTo>
                  <a:lnTo>
                    <a:pt x="130" y="28"/>
                  </a:lnTo>
                  <a:lnTo>
                    <a:pt x="136" y="28"/>
                  </a:lnTo>
                  <a:lnTo>
                    <a:pt x="151" y="23"/>
                  </a:lnTo>
                  <a:lnTo>
                    <a:pt x="173" y="20"/>
                  </a:lnTo>
                  <a:lnTo>
                    <a:pt x="201" y="16"/>
                  </a:lnTo>
                  <a:lnTo>
                    <a:pt x="235" y="12"/>
                  </a:lnTo>
                  <a:lnTo>
                    <a:pt x="272" y="8"/>
                  </a:lnTo>
                  <a:lnTo>
                    <a:pt x="310" y="7"/>
                  </a:lnTo>
                  <a:lnTo>
                    <a:pt x="350" y="7"/>
                  </a:lnTo>
                  <a:lnTo>
                    <a:pt x="389" y="10"/>
                  </a:lnTo>
                  <a:lnTo>
                    <a:pt x="426" y="18"/>
                  </a:lnTo>
                  <a:lnTo>
                    <a:pt x="445" y="24"/>
                  </a:lnTo>
                  <a:lnTo>
                    <a:pt x="459" y="31"/>
                  </a:lnTo>
                  <a:lnTo>
                    <a:pt x="470" y="39"/>
                  </a:lnTo>
                  <a:lnTo>
                    <a:pt x="478" y="47"/>
                  </a:lnTo>
                  <a:lnTo>
                    <a:pt x="483" y="55"/>
                  </a:lnTo>
                  <a:lnTo>
                    <a:pt x="486" y="61"/>
                  </a:lnTo>
                  <a:lnTo>
                    <a:pt x="489" y="69"/>
                  </a:lnTo>
                  <a:lnTo>
                    <a:pt x="490" y="77"/>
                  </a:lnTo>
                  <a:lnTo>
                    <a:pt x="490" y="82"/>
                  </a:lnTo>
                  <a:lnTo>
                    <a:pt x="492" y="89"/>
                  </a:lnTo>
                  <a:lnTo>
                    <a:pt x="493" y="93"/>
                  </a:lnTo>
                  <a:lnTo>
                    <a:pt x="492" y="103"/>
                  </a:lnTo>
                  <a:lnTo>
                    <a:pt x="490" y="114"/>
                  </a:lnTo>
                  <a:lnTo>
                    <a:pt x="486" y="125"/>
                  </a:lnTo>
                  <a:lnTo>
                    <a:pt x="483" y="140"/>
                  </a:lnTo>
                  <a:lnTo>
                    <a:pt x="479" y="153"/>
                  </a:lnTo>
                  <a:lnTo>
                    <a:pt x="474" y="165"/>
                  </a:lnTo>
                  <a:lnTo>
                    <a:pt x="470" y="177"/>
                  </a:lnTo>
                  <a:lnTo>
                    <a:pt x="466" y="185"/>
                  </a:lnTo>
                  <a:lnTo>
                    <a:pt x="462" y="191"/>
                  </a:lnTo>
                  <a:lnTo>
                    <a:pt x="458" y="199"/>
                  </a:lnTo>
                  <a:lnTo>
                    <a:pt x="450" y="212"/>
                  </a:lnTo>
                  <a:lnTo>
                    <a:pt x="439" y="230"/>
                  </a:lnTo>
                  <a:lnTo>
                    <a:pt x="427" y="249"/>
                  </a:lnTo>
                  <a:lnTo>
                    <a:pt x="414" y="270"/>
                  </a:lnTo>
                  <a:lnTo>
                    <a:pt x="401" y="291"/>
                  </a:lnTo>
                  <a:lnTo>
                    <a:pt x="388" y="311"/>
                  </a:lnTo>
                  <a:lnTo>
                    <a:pt x="376" y="327"/>
                  </a:lnTo>
                  <a:lnTo>
                    <a:pt x="366" y="339"/>
                  </a:lnTo>
                  <a:lnTo>
                    <a:pt x="359" y="347"/>
                  </a:lnTo>
                  <a:lnTo>
                    <a:pt x="353" y="351"/>
                  </a:lnTo>
                  <a:lnTo>
                    <a:pt x="345" y="356"/>
                  </a:lnTo>
                  <a:lnTo>
                    <a:pt x="337" y="363"/>
                  </a:lnTo>
                  <a:lnTo>
                    <a:pt x="328" y="371"/>
                  </a:lnTo>
                  <a:lnTo>
                    <a:pt x="318" y="377"/>
                  </a:lnTo>
                  <a:lnTo>
                    <a:pt x="307" y="385"/>
                  </a:lnTo>
                  <a:lnTo>
                    <a:pt x="295" y="396"/>
                  </a:lnTo>
                  <a:lnTo>
                    <a:pt x="281" y="404"/>
                  </a:lnTo>
                  <a:lnTo>
                    <a:pt x="266" y="412"/>
                  </a:lnTo>
                  <a:lnTo>
                    <a:pt x="249" y="422"/>
                  </a:lnTo>
                  <a:lnTo>
                    <a:pt x="228" y="432"/>
                  </a:lnTo>
                  <a:lnTo>
                    <a:pt x="202" y="443"/>
                  </a:lnTo>
                  <a:lnTo>
                    <a:pt x="171" y="456"/>
                  </a:lnTo>
                  <a:lnTo>
                    <a:pt x="137" y="470"/>
                  </a:lnTo>
                  <a:lnTo>
                    <a:pt x="102" y="483"/>
                  </a:lnTo>
                  <a:lnTo>
                    <a:pt x="70" y="496"/>
                  </a:lnTo>
                  <a:lnTo>
                    <a:pt x="42" y="507"/>
                  </a:lnTo>
                  <a:lnTo>
                    <a:pt x="20" y="517"/>
                  </a:lnTo>
                  <a:lnTo>
                    <a:pt x="5" y="521"/>
                  </a:lnTo>
                  <a:lnTo>
                    <a:pt x="0" y="525"/>
                  </a:lnTo>
                  <a:close/>
                </a:path>
              </a:pathLst>
            </a:custGeom>
            <a:solidFill>
              <a:srgbClr val="CBCBCB"/>
            </a:solidFill>
            <a:ln w="9525">
              <a:solidFill>
                <a:srgbClr val="777777"/>
              </a:solidFill>
              <a:round/>
              <a:headEnd/>
              <a:tailEnd/>
            </a:ln>
          </p:spPr>
          <p:txBody>
            <a:bodyPr/>
            <a:lstStyle/>
            <a:p>
              <a:endParaRPr lang="en-US"/>
            </a:p>
          </p:txBody>
        </p:sp>
        <p:sp>
          <p:nvSpPr>
            <p:cNvPr id="4865" name="Freeform 753"/>
            <p:cNvSpPr>
              <a:spLocks/>
            </p:cNvSpPr>
            <p:nvPr/>
          </p:nvSpPr>
          <p:spPr bwMode="auto">
            <a:xfrm>
              <a:off x="1066" y="2050"/>
              <a:ext cx="591" cy="120"/>
            </a:xfrm>
            <a:custGeom>
              <a:avLst/>
              <a:gdLst>
                <a:gd name="T0" fmla="*/ 70 w 591"/>
                <a:gd name="T1" fmla="*/ 191 h 240"/>
                <a:gd name="T2" fmla="*/ 17 w 591"/>
                <a:gd name="T3" fmla="*/ 123 h 240"/>
                <a:gd name="T4" fmla="*/ 16 w 591"/>
                <a:gd name="T5" fmla="*/ 120 h 240"/>
                <a:gd name="T6" fmla="*/ 13 w 591"/>
                <a:gd name="T7" fmla="*/ 117 h 240"/>
                <a:gd name="T8" fmla="*/ 9 w 591"/>
                <a:gd name="T9" fmla="*/ 114 h 240"/>
                <a:gd name="T10" fmla="*/ 5 w 591"/>
                <a:gd name="T11" fmla="*/ 111 h 240"/>
                <a:gd name="T12" fmla="*/ 0 w 591"/>
                <a:gd name="T13" fmla="*/ 107 h 240"/>
                <a:gd name="T14" fmla="*/ 5 w 591"/>
                <a:gd name="T15" fmla="*/ 104 h 240"/>
                <a:gd name="T16" fmla="*/ 22 w 591"/>
                <a:gd name="T17" fmla="*/ 98 h 240"/>
                <a:gd name="T18" fmla="*/ 51 w 591"/>
                <a:gd name="T19" fmla="*/ 88 h 240"/>
                <a:gd name="T20" fmla="*/ 87 w 591"/>
                <a:gd name="T21" fmla="*/ 75 h 240"/>
                <a:gd name="T22" fmla="*/ 130 w 591"/>
                <a:gd name="T23" fmla="*/ 61 h 240"/>
                <a:gd name="T24" fmla="*/ 176 w 591"/>
                <a:gd name="T25" fmla="*/ 45 h 240"/>
                <a:gd name="T26" fmla="*/ 220 w 591"/>
                <a:gd name="T27" fmla="*/ 32 h 240"/>
                <a:gd name="T28" fmla="*/ 262 w 591"/>
                <a:gd name="T29" fmla="*/ 21 h 240"/>
                <a:gd name="T30" fmla="*/ 300 w 591"/>
                <a:gd name="T31" fmla="*/ 13 h 240"/>
                <a:gd name="T32" fmla="*/ 330 w 591"/>
                <a:gd name="T33" fmla="*/ 6 h 240"/>
                <a:gd name="T34" fmla="*/ 354 w 591"/>
                <a:gd name="T35" fmla="*/ 5 h 240"/>
                <a:gd name="T36" fmla="*/ 376 w 591"/>
                <a:gd name="T37" fmla="*/ 2 h 240"/>
                <a:gd name="T38" fmla="*/ 394 w 591"/>
                <a:gd name="T39" fmla="*/ 0 h 240"/>
                <a:gd name="T40" fmla="*/ 410 w 591"/>
                <a:gd name="T41" fmla="*/ 0 h 240"/>
                <a:gd name="T42" fmla="*/ 424 w 591"/>
                <a:gd name="T43" fmla="*/ 0 h 240"/>
                <a:gd name="T44" fmla="*/ 435 w 591"/>
                <a:gd name="T45" fmla="*/ 0 h 240"/>
                <a:gd name="T46" fmla="*/ 444 w 591"/>
                <a:gd name="T47" fmla="*/ 0 h 240"/>
                <a:gd name="T48" fmla="*/ 450 w 591"/>
                <a:gd name="T49" fmla="*/ 2 h 240"/>
                <a:gd name="T50" fmla="*/ 454 w 591"/>
                <a:gd name="T51" fmla="*/ 2 h 240"/>
                <a:gd name="T52" fmla="*/ 455 w 591"/>
                <a:gd name="T53" fmla="*/ 2 h 240"/>
                <a:gd name="T54" fmla="*/ 450 w 591"/>
                <a:gd name="T55" fmla="*/ 21 h 240"/>
                <a:gd name="T56" fmla="*/ 466 w 591"/>
                <a:gd name="T57" fmla="*/ 24 h 240"/>
                <a:gd name="T58" fmla="*/ 466 w 591"/>
                <a:gd name="T59" fmla="*/ 26 h 240"/>
                <a:gd name="T60" fmla="*/ 466 w 591"/>
                <a:gd name="T61" fmla="*/ 30 h 240"/>
                <a:gd name="T62" fmla="*/ 467 w 591"/>
                <a:gd name="T63" fmla="*/ 35 h 240"/>
                <a:gd name="T64" fmla="*/ 468 w 591"/>
                <a:gd name="T65" fmla="*/ 42 h 240"/>
                <a:gd name="T66" fmla="*/ 469 w 591"/>
                <a:gd name="T67" fmla="*/ 50 h 240"/>
                <a:gd name="T68" fmla="*/ 471 w 591"/>
                <a:gd name="T69" fmla="*/ 53 h 240"/>
                <a:gd name="T70" fmla="*/ 475 w 591"/>
                <a:gd name="T71" fmla="*/ 64 h 240"/>
                <a:gd name="T72" fmla="*/ 482 w 591"/>
                <a:gd name="T73" fmla="*/ 75 h 240"/>
                <a:gd name="T74" fmla="*/ 490 w 591"/>
                <a:gd name="T75" fmla="*/ 88 h 240"/>
                <a:gd name="T76" fmla="*/ 500 w 591"/>
                <a:gd name="T77" fmla="*/ 104 h 240"/>
                <a:gd name="T78" fmla="*/ 511 w 591"/>
                <a:gd name="T79" fmla="*/ 120 h 240"/>
                <a:gd name="T80" fmla="*/ 522 w 591"/>
                <a:gd name="T81" fmla="*/ 138 h 240"/>
                <a:gd name="T82" fmla="*/ 533 w 591"/>
                <a:gd name="T83" fmla="*/ 155 h 240"/>
                <a:gd name="T84" fmla="*/ 544 w 591"/>
                <a:gd name="T85" fmla="*/ 173 h 240"/>
                <a:gd name="T86" fmla="*/ 555 w 591"/>
                <a:gd name="T87" fmla="*/ 191 h 240"/>
                <a:gd name="T88" fmla="*/ 563 w 591"/>
                <a:gd name="T89" fmla="*/ 202 h 240"/>
                <a:gd name="T90" fmla="*/ 571 w 591"/>
                <a:gd name="T91" fmla="*/ 213 h 240"/>
                <a:gd name="T92" fmla="*/ 578 w 591"/>
                <a:gd name="T93" fmla="*/ 221 h 240"/>
                <a:gd name="T94" fmla="*/ 584 w 591"/>
                <a:gd name="T95" fmla="*/ 232 h 240"/>
                <a:gd name="T96" fmla="*/ 591 w 591"/>
                <a:gd name="T97" fmla="*/ 240 h 240"/>
                <a:gd name="T98" fmla="*/ 70 w 591"/>
                <a:gd name="T99" fmla="*/ 191 h 2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91"/>
                <a:gd name="T151" fmla="*/ 0 h 240"/>
                <a:gd name="T152" fmla="*/ 591 w 591"/>
                <a:gd name="T153" fmla="*/ 240 h 24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91" h="240">
                  <a:moveTo>
                    <a:pt x="70" y="191"/>
                  </a:moveTo>
                  <a:lnTo>
                    <a:pt x="17" y="123"/>
                  </a:lnTo>
                  <a:lnTo>
                    <a:pt x="16" y="120"/>
                  </a:lnTo>
                  <a:lnTo>
                    <a:pt x="13" y="117"/>
                  </a:lnTo>
                  <a:lnTo>
                    <a:pt x="9" y="114"/>
                  </a:lnTo>
                  <a:lnTo>
                    <a:pt x="5" y="111"/>
                  </a:lnTo>
                  <a:lnTo>
                    <a:pt x="0" y="107"/>
                  </a:lnTo>
                  <a:lnTo>
                    <a:pt x="5" y="104"/>
                  </a:lnTo>
                  <a:lnTo>
                    <a:pt x="22" y="98"/>
                  </a:lnTo>
                  <a:lnTo>
                    <a:pt x="51" y="88"/>
                  </a:lnTo>
                  <a:lnTo>
                    <a:pt x="87" y="75"/>
                  </a:lnTo>
                  <a:lnTo>
                    <a:pt x="130" y="61"/>
                  </a:lnTo>
                  <a:lnTo>
                    <a:pt x="176" y="45"/>
                  </a:lnTo>
                  <a:lnTo>
                    <a:pt x="220" y="32"/>
                  </a:lnTo>
                  <a:lnTo>
                    <a:pt x="262" y="21"/>
                  </a:lnTo>
                  <a:lnTo>
                    <a:pt x="300" y="13"/>
                  </a:lnTo>
                  <a:lnTo>
                    <a:pt x="330" y="6"/>
                  </a:lnTo>
                  <a:lnTo>
                    <a:pt x="354" y="5"/>
                  </a:lnTo>
                  <a:lnTo>
                    <a:pt x="376" y="2"/>
                  </a:lnTo>
                  <a:lnTo>
                    <a:pt x="394" y="0"/>
                  </a:lnTo>
                  <a:lnTo>
                    <a:pt x="410" y="0"/>
                  </a:lnTo>
                  <a:lnTo>
                    <a:pt x="424" y="0"/>
                  </a:lnTo>
                  <a:lnTo>
                    <a:pt x="435" y="0"/>
                  </a:lnTo>
                  <a:lnTo>
                    <a:pt x="444" y="0"/>
                  </a:lnTo>
                  <a:lnTo>
                    <a:pt x="450" y="2"/>
                  </a:lnTo>
                  <a:lnTo>
                    <a:pt x="454" y="2"/>
                  </a:lnTo>
                  <a:lnTo>
                    <a:pt x="455" y="2"/>
                  </a:lnTo>
                  <a:lnTo>
                    <a:pt x="450" y="21"/>
                  </a:lnTo>
                  <a:lnTo>
                    <a:pt x="466" y="24"/>
                  </a:lnTo>
                  <a:lnTo>
                    <a:pt x="466" y="26"/>
                  </a:lnTo>
                  <a:lnTo>
                    <a:pt x="466" y="30"/>
                  </a:lnTo>
                  <a:lnTo>
                    <a:pt x="467" y="35"/>
                  </a:lnTo>
                  <a:lnTo>
                    <a:pt x="468" y="42"/>
                  </a:lnTo>
                  <a:lnTo>
                    <a:pt x="469" y="50"/>
                  </a:lnTo>
                  <a:lnTo>
                    <a:pt x="471" y="53"/>
                  </a:lnTo>
                  <a:lnTo>
                    <a:pt x="475" y="64"/>
                  </a:lnTo>
                  <a:lnTo>
                    <a:pt x="482" y="75"/>
                  </a:lnTo>
                  <a:lnTo>
                    <a:pt x="490" y="88"/>
                  </a:lnTo>
                  <a:lnTo>
                    <a:pt x="500" y="104"/>
                  </a:lnTo>
                  <a:lnTo>
                    <a:pt x="511" y="120"/>
                  </a:lnTo>
                  <a:lnTo>
                    <a:pt x="522" y="138"/>
                  </a:lnTo>
                  <a:lnTo>
                    <a:pt x="533" y="155"/>
                  </a:lnTo>
                  <a:lnTo>
                    <a:pt x="544" y="173"/>
                  </a:lnTo>
                  <a:lnTo>
                    <a:pt x="555" y="191"/>
                  </a:lnTo>
                  <a:lnTo>
                    <a:pt x="563" y="202"/>
                  </a:lnTo>
                  <a:lnTo>
                    <a:pt x="571" y="213"/>
                  </a:lnTo>
                  <a:lnTo>
                    <a:pt x="578" y="221"/>
                  </a:lnTo>
                  <a:lnTo>
                    <a:pt x="584" y="232"/>
                  </a:lnTo>
                  <a:lnTo>
                    <a:pt x="591" y="240"/>
                  </a:lnTo>
                  <a:lnTo>
                    <a:pt x="70" y="191"/>
                  </a:lnTo>
                  <a:close/>
                </a:path>
              </a:pathLst>
            </a:custGeom>
            <a:solidFill>
              <a:srgbClr val="989898"/>
            </a:solidFill>
            <a:ln w="9525">
              <a:solidFill>
                <a:srgbClr val="777777"/>
              </a:solidFill>
              <a:round/>
              <a:headEnd/>
              <a:tailEnd/>
            </a:ln>
          </p:spPr>
          <p:txBody>
            <a:bodyPr/>
            <a:lstStyle/>
            <a:p>
              <a:endParaRPr lang="en-US"/>
            </a:p>
          </p:txBody>
        </p:sp>
        <p:sp>
          <p:nvSpPr>
            <p:cNvPr id="4866" name="Freeform 754"/>
            <p:cNvSpPr>
              <a:spLocks/>
            </p:cNvSpPr>
            <p:nvPr/>
          </p:nvSpPr>
          <p:spPr bwMode="auto">
            <a:xfrm>
              <a:off x="1066" y="2050"/>
              <a:ext cx="579" cy="112"/>
            </a:xfrm>
            <a:custGeom>
              <a:avLst/>
              <a:gdLst>
                <a:gd name="T0" fmla="*/ 579 w 579"/>
                <a:gd name="T1" fmla="*/ 224 h 224"/>
                <a:gd name="T2" fmla="*/ 65 w 579"/>
                <a:gd name="T3" fmla="*/ 184 h 224"/>
                <a:gd name="T4" fmla="*/ 17 w 579"/>
                <a:gd name="T5" fmla="*/ 123 h 224"/>
                <a:gd name="T6" fmla="*/ 16 w 579"/>
                <a:gd name="T7" fmla="*/ 120 h 224"/>
                <a:gd name="T8" fmla="*/ 13 w 579"/>
                <a:gd name="T9" fmla="*/ 117 h 224"/>
                <a:gd name="T10" fmla="*/ 9 w 579"/>
                <a:gd name="T11" fmla="*/ 114 h 224"/>
                <a:gd name="T12" fmla="*/ 5 w 579"/>
                <a:gd name="T13" fmla="*/ 111 h 224"/>
                <a:gd name="T14" fmla="*/ 0 w 579"/>
                <a:gd name="T15" fmla="*/ 107 h 224"/>
                <a:gd name="T16" fmla="*/ 5 w 579"/>
                <a:gd name="T17" fmla="*/ 104 h 224"/>
                <a:gd name="T18" fmla="*/ 22 w 579"/>
                <a:gd name="T19" fmla="*/ 98 h 224"/>
                <a:gd name="T20" fmla="*/ 51 w 579"/>
                <a:gd name="T21" fmla="*/ 88 h 224"/>
                <a:gd name="T22" fmla="*/ 87 w 579"/>
                <a:gd name="T23" fmla="*/ 75 h 224"/>
                <a:gd name="T24" fmla="*/ 130 w 579"/>
                <a:gd name="T25" fmla="*/ 61 h 224"/>
                <a:gd name="T26" fmla="*/ 176 w 579"/>
                <a:gd name="T27" fmla="*/ 45 h 224"/>
                <a:gd name="T28" fmla="*/ 220 w 579"/>
                <a:gd name="T29" fmla="*/ 32 h 224"/>
                <a:gd name="T30" fmla="*/ 262 w 579"/>
                <a:gd name="T31" fmla="*/ 21 h 224"/>
                <a:gd name="T32" fmla="*/ 300 w 579"/>
                <a:gd name="T33" fmla="*/ 13 h 224"/>
                <a:gd name="T34" fmla="*/ 330 w 579"/>
                <a:gd name="T35" fmla="*/ 6 h 224"/>
                <a:gd name="T36" fmla="*/ 354 w 579"/>
                <a:gd name="T37" fmla="*/ 5 h 224"/>
                <a:gd name="T38" fmla="*/ 376 w 579"/>
                <a:gd name="T39" fmla="*/ 2 h 224"/>
                <a:gd name="T40" fmla="*/ 394 w 579"/>
                <a:gd name="T41" fmla="*/ 0 h 224"/>
                <a:gd name="T42" fmla="*/ 410 w 579"/>
                <a:gd name="T43" fmla="*/ 0 h 224"/>
                <a:gd name="T44" fmla="*/ 424 w 579"/>
                <a:gd name="T45" fmla="*/ 0 h 224"/>
                <a:gd name="T46" fmla="*/ 436 w 579"/>
                <a:gd name="T47" fmla="*/ 0 h 224"/>
                <a:gd name="T48" fmla="*/ 444 w 579"/>
                <a:gd name="T49" fmla="*/ 0 h 224"/>
                <a:gd name="T50" fmla="*/ 450 w 579"/>
                <a:gd name="T51" fmla="*/ 2 h 224"/>
                <a:gd name="T52" fmla="*/ 454 w 579"/>
                <a:gd name="T53" fmla="*/ 2 h 224"/>
                <a:gd name="T54" fmla="*/ 455 w 579"/>
                <a:gd name="T55" fmla="*/ 2 h 224"/>
                <a:gd name="T56" fmla="*/ 450 w 579"/>
                <a:gd name="T57" fmla="*/ 21 h 224"/>
                <a:gd name="T58" fmla="*/ 466 w 579"/>
                <a:gd name="T59" fmla="*/ 24 h 224"/>
                <a:gd name="T60" fmla="*/ 466 w 579"/>
                <a:gd name="T61" fmla="*/ 26 h 224"/>
                <a:gd name="T62" fmla="*/ 466 w 579"/>
                <a:gd name="T63" fmla="*/ 29 h 224"/>
                <a:gd name="T64" fmla="*/ 466 w 579"/>
                <a:gd name="T65" fmla="*/ 34 h 224"/>
                <a:gd name="T66" fmla="*/ 466 w 579"/>
                <a:gd name="T67" fmla="*/ 40 h 224"/>
                <a:gd name="T68" fmla="*/ 467 w 579"/>
                <a:gd name="T69" fmla="*/ 46 h 224"/>
                <a:gd name="T70" fmla="*/ 469 w 579"/>
                <a:gd name="T71" fmla="*/ 51 h 224"/>
                <a:gd name="T72" fmla="*/ 473 w 579"/>
                <a:gd name="T73" fmla="*/ 61 h 224"/>
                <a:gd name="T74" fmla="*/ 478 w 579"/>
                <a:gd name="T75" fmla="*/ 72 h 224"/>
                <a:gd name="T76" fmla="*/ 486 w 579"/>
                <a:gd name="T77" fmla="*/ 85 h 224"/>
                <a:gd name="T78" fmla="*/ 495 w 579"/>
                <a:gd name="T79" fmla="*/ 98 h 224"/>
                <a:gd name="T80" fmla="*/ 505 w 579"/>
                <a:gd name="T81" fmla="*/ 114 h 224"/>
                <a:gd name="T82" fmla="*/ 515 w 579"/>
                <a:gd name="T83" fmla="*/ 130 h 224"/>
                <a:gd name="T84" fmla="*/ 525 w 579"/>
                <a:gd name="T85" fmla="*/ 144 h 224"/>
                <a:gd name="T86" fmla="*/ 535 w 579"/>
                <a:gd name="T87" fmla="*/ 162 h 224"/>
                <a:gd name="T88" fmla="*/ 546 w 579"/>
                <a:gd name="T89" fmla="*/ 176 h 224"/>
                <a:gd name="T90" fmla="*/ 553 w 579"/>
                <a:gd name="T91" fmla="*/ 188 h 224"/>
                <a:gd name="T92" fmla="*/ 560 w 579"/>
                <a:gd name="T93" fmla="*/ 197 h 224"/>
                <a:gd name="T94" fmla="*/ 567 w 579"/>
                <a:gd name="T95" fmla="*/ 207 h 224"/>
                <a:gd name="T96" fmla="*/ 573 w 579"/>
                <a:gd name="T97" fmla="*/ 215 h 224"/>
                <a:gd name="T98" fmla="*/ 579 w 579"/>
                <a:gd name="T99" fmla="*/ 224 h 2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9"/>
                <a:gd name="T151" fmla="*/ 0 h 224"/>
                <a:gd name="T152" fmla="*/ 579 w 579"/>
                <a:gd name="T153" fmla="*/ 224 h 22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9" h="224">
                  <a:moveTo>
                    <a:pt x="579" y="224"/>
                  </a:moveTo>
                  <a:lnTo>
                    <a:pt x="65" y="184"/>
                  </a:lnTo>
                  <a:lnTo>
                    <a:pt x="17" y="123"/>
                  </a:lnTo>
                  <a:lnTo>
                    <a:pt x="16" y="120"/>
                  </a:lnTo>
                  <a:lnTo>
                    <a:pt x="13" y="117"/>
                  </a:lnTo>
                  <a:lnTo>
                    <a:pt x="9" y="114"/>
                  </a:lnTo>
                  <a:lnTo>
                    <a:pt x="5" y="111"/>
                  </a:lnTo>
                  <a:lnTo>
                    <a:pt x="0" y="107"/>
                  </a:lnTo>
                  <a:lnTo>
                    <a:pt x="5" y="104"/>
                  </a:lnTo>
                  <a:lnTo>
                    <a:pt x="22" y="98"/>
                  </a:lnTo>
                  <a:lnTo>
                    <a:pt x="51" y="88"/>
                  </a:lnTo>
                  <a:lnTo>
                    <a:pt x="87" y="75"/>
                  </a:lnTo>
                  <a:lnTo>
                    <a:pt x="130" y="61"/>
                  </a:lnTo>
                  <a:lnTo>
                    <a:pt x="176" y="45"/>
                  </a:lnTo>
                  <a:lnTo>
                    <a:pt x="220" y="32"/>
                  </a:lnTo>
                  <a:lnTo>
                    <a:pt x="262" y="21"/>
                  </a:lnTo>
                  <a:lnTo>
                    <a:pt x="300" y="13"/>
                  </a:lnTo>
                  <a:lnTo>
                    <a:pt x="330" y="6"/>
                  </a:lnTo>
                  <a:lnTo>
                    <a:pt x="354" y="5"/>
                  </a:lnTo>
                  <a:lnTo>
                    <a:pt x="376" y="2"/>
                  </a:lnTo>
                  <a:lnTo>
                    <a:pt x="394" y="0"/>
                  </a:lnTo>
                  <a:lnTo>
                    <a:pt x="410" y="0"/>
                  </a:lnTo>
                  <a:lnTo>
                    <a:pt x="424" y="0"/>
                  </a:lnTo>
                  <a:lnTo>
                    <a:pt x="436" y="0"/>
                  </a:lnTo>
                  <a:lnTo>
                    <a:pt x="444" y="0"/>
                  </a:lnTo>
                  <a:lnTo>
                    <a:pt x="450" y="2"/>
                  </a:lnTo>
                  <a:lnTo>
                    <a:pt x="454" y="2"/>
                  </a:lnTo>
                  <a:lnTo>
                    <a:pt x="455" y="2"/>
                  </a:lnTo>
                  <a:lnTo>
                    <a:pt x="450" y="21"/>
                  </a:lnTo>
                  <a:lnTo>
                    <a:pt x="466" y="24"/>
                  </a:lnTo>
                  <a:lnTo>
                    <a:pt x="466" y="26"/>
                  </a:lnTo>
                  <a:lnTo>
                    <a:pt x="466" y="29"/>
                  </a:lnTo>
                  <a:lnTo>
                    <a:pt x="466" y="34"/>
                  </a:lnTo>
                  <a:lnTo>
                    <a:pt x="466" y="40"/>
                  </a:lnTo>
                  <a:lnTo>
                    <a:pt x="467" y="46"/>
                  </a:lnTo>
                  <a:lnTo>
                    <a:pt x="469" y="51"/>
                  </a:lnTo>
                  <a:lnTo>
                    <a:pt x="473" y="61"/>
                  </a:lnTo>
                  <a:lnTo>
                    <a:pt x="478" y="72"/>
                  </a:lnTo>
                  <a:lnTo>
                    <a:pt x="486" y="85"/>
                  </a:lnTo>
                  <a:lnTo>
                    <a:pt x="495" y="98"/>
                  </a:lnTo>
                  <a:lnTo>
                    <a:pt x="505" y="114"/>
                  </a:lnTo>
                  <a:lnTo>
                    <a:pt x="515" y="130"/>
                  </a:lnTo>
                  <a:lnTo>
                    <a:pt x="525" y="144"/>
                  </a:lnTo>
                  <a:lnTo>
                    <a:pt x="535" y="162"/>
                  </a:lnTo>
                  <a:lnTo>
                    <a:pt x="546" y="176"/>
                  </a:lnTo>
                  <a:lnTo>
                    <a:pt x="553" y="188"/>
                  </a:lnTo>
                  <a:lnTo>
                    <a:pt x="560" y="197"/>
                  </a:lnTo>
                  <a:lnTo>
                    <a:pt x="567" y="207"/>
                  </a:lnTo>
                  <a:lnTo>
                    <a:pt x="573" y="215"/>
                  </a:lnTo>
                  <a:lnTo>
                    <a:pt x="579" y="224"/>
                  </a:lnTo>
                  <a:close/>
                </a:path>
              </a:pathLst>
            </a:custGeom>
            <a:solidFill>
              <a:srgbClr val="939393"/>
            </a:solidFill>
            <a:ln w="9525">
              <a:solidFill>
                <a:srgbClr val="777777"/>
              </a:solidFill>
              <a:round/>
              <a:headEnd/>
              <a:tailEnd/>
            </a:ln>
          </p:spPr>
          <p:txBody>
            <a:bodyPr/>
            <a:lstStyle/>
            <a:p>
              <a:endParaRPr lang="en-US"/>
            </a:p>
          </p:txBody>
        </p:sp>
        <p:sp>
          <p:nvSpPr>
            <p:cNvPr id="4867" name="Freeform 755"/>
            <p:cNvSpPr>
              <a:spLocks/>
            </p:cNvSpPr>
            <p:nvPr/>
          </p:nvSpPr>
          <p:spPr bwMode="auto">
            <a:xfrm>
              <a:off x="1066" y="2050"/>
              <a:ext cx="567" cy="103"/>
            </a:xfrm>
            <a:custGeom>
              <a:avLst/>
              <a:gdLst>
                <a:gd name="T0" fmla="*/ 567 w 567"/>
                <a:gd name="T1" fmla="*/ 207 h 207"/>
                <a:gd name="T2" fmla="*/ 60 w 567"/>
                <a:gd name="T3" fmla="*/ 180 h 207"/>
                <a:gd name="T4" fmla="*/ 17 w 567"/>
                <a:gd name="T5" fmla="*/ 123 h 207"/>
                <a:gd name="T6" fmla="*/ 16 w 567"/>
                <a:gd name="T7" fmla="*/ 120 h 207"/>
                <a:gd name="T8" fmla="*/ 13 w 567"/>
                <a:gd name="T9" fmla="*/ 117 h 207"/>
                <a:gd name="T10" fmla="*/ 9 w 567"/>
                <a:gd name="T11" fmla="*/ 114 h 207"/>
                <a:gd name="T12" fmla="*/ 5 w 567"/>
                <a:gd name="T13" fmla="*/ 111 h 207"/>
                <a:gd name="T14" fmla="*/ 0 w 567"/>
                <a:gd name="T15" fmla="*/ 107 h 207"/>
                <a:gd name="T16" fmla="*/ 5 w 567"/>
                <a:gd name="T17" fmla="*/ 104 h 207"/>
                <a:gd name="T18" fmla="*/ 22 w 567"/>
                <a:gd name="T19" fmla="*/ 98 h 207"/>
                <a:gd name="T20" fmla="*/ 51 w 567"/>
                <a:gd name="T21" fmla="*/ 88 h 207"/>
                <a:gd name="T22" fmla="*/ 87 w 567"/>
                <a:gd name="T23" fmla="*/ 75 h 207"/>
                <a:gd name="T24" fmla="*/ 130 w 567"/>
                <a:gd name="T25" fmla="*/ 61 h 207"/>
                <a:gd name="T26" fmla="*/ 176 w 567"/>
                <a:gd name="T27" fmla="*/ 45 h 207"/>
                <a:gd name="T28" fmla="*/ 220 w 567"/>
                <a:gd name="T29" fmla="*/ 32 h 207"/>
                <a:gd name="T30" fmla="*/ 262 w 567"/>
                <a:gd name="T31" fmla="*/ 21 h 207"/>
                <a:gd name="T32" fmla="*/ 300 w 567"/>
                <a:gd name="T33" fmla="*/ 13 h 207"/>
                <a:gd name="T34" fmla="*/ 330 w 567"/>
                <a:gd name="T35" fmla="*/ 6 h 207"/>
                <a:gd name="T36" fmla="*/ 354 w 567"/>
                <a:gd name="T37" fmla="*/ 5 h 207"/>
                <a:gd name="T38" fmla="*/ 376 w 567"/>
                <a:gd name="T39" fmla="*/ 2 h 207"/>
                <a:gd name="T40" fmla="*/ 394 w 567"/>
                <a:gd name="T41" fmla="*/ 0 h 207"/>
                <a:gd name="T42" fmla="*/ 410 w 567"/>
                <a:gd name="T43" fmla="*/ 0 h 207"/>
                <a:gd name="T44" fmla="*/ 424 w 567"/>
                <a:gd name="T45" fmla="*/ 0 h 207"/>
                <a:gd name="T46" fmla="*/ 436 w 567"/>
                <a:gd name="T47" fmla="*/ 0 h 207"/>
                <a:gd name="T48" fmla="*/ 444 w 567"/>
                <a:gd name="T49" fmla="*/ 0 h 207"/>
                <a:gd name="T50" fmla="*/ 450 w 567"/>
                <a:gd name="T51" fmla="*/ 2 h 207"/>
                <a:gd name="T52" fmla="*/ 454 w 567"/>
                <a:gd name="T53" fmla="*/ 2 h 207"/>
                <a:gd name="T54" fmla="*/ 455 w 567"/>
                <a:gd name="T55" fmla="*/ 2 h 207"/>
                <a:gd name="T56" fmla="*/ 450 w 567"/>
                <a:gd name="T57" fmla="*/ 21 h 207"/>
                <a:gd name="T58" fmla="*/ 466 w 567"/>
                <a:gd name="T59" fmla="*/ 24 h 207"/>
                <a:gd name="T60" fmla="*/ 465 w 567"/>
                <a:gd name="T61" fmla="*/ 26 h 207"/>
                <a:gd name="T62" fmla="*/ 465 w 567"/>
                <a:gd name="T63" fmla="*/ 29 h 207"/>
                <a:gd name="T64" fmla="*/ 465 w 567"/>
                <a:gd name="T65" fmla="*/ 34 h 207"/>
                <a:gd name="T66" fmla="*/ 465 w 567"/>
                <a:gd name="T67" fmla="*/ 38 h 207"/>
                <a:gd name="T68" fmla="*/ 466 w 567"/>
                <a:gd name="T69" fmla="*/ 45 h 207"/>
                <a:gd name="T70" fmla="*/ 467 w 567"/>
                <a:gd name="T71" fmla="*/ 53 h 207"/>
                <a:gd name="T72" fmla="*/ 470 w 567"/>
                <a:gd name="T73" fmla="*/ 59 h 207"/>
                <a:gd name="T74" fmla="*/ 476 w 567"/>
                <a:gd name="T75" fmla="*/ 69 h 207"/>
                <a:gd name="T76" fmla="*/ 482 w 567"/>
                <a:gd name="T77" fmla="*/ 80 h 207"/>
                <a:gd name="T78" fmla="*/ 490 w 567"/>
                <a:gd name="T79" fmla="*/ 93 h 207"/>
                <a:gd name="T80" fmla="*/ 499 w 567"/>
                <a:gd name="T81" fmla="*/ 106 h 207"/>
                <a:gd name="T82" fmla="*/ 508 w 567"/>
                <a:gd name="T83" fmla="*/ 120 h 207"/>
                <a:gd name="T84" fmla="*/ 517 w 567"/>
                <a:gd name="T85" fmla="*/ 135 h 207"/>
                <a:gd name="T86" fmla="*/ 527 w 567"/>
                <a:gd name="T87" fmla="*/ 149 h 207"/>
                <a:gd name="T88" fmla="*/ 535 w 567"/>
                <a:gd name="T89" fmla="*/ 164 h 207"/>
                <a:gd name="T90" fmla="*/ 543 w 567"/>
                <a:gd name="T91" fmla="*/ 173 h 207"/>
                <a:gd name="T92" fmla="*/ 549 w 567"/>
                <a:gd name="T93" fmla="*/ 183 h 207"/>
                <a:gd name="T94" fmla="*/ 555 w 567"/>
                <a:gd name="T95" fmla="*/ 191 h 207"/>
                <a:gd name="T96" fmla="*/ 561 w 567"/>
                <a:gd name="T97" fmla="*/ 199 h 207"/>
                <a:gd name="T98" fmla="*/ 567 w 567"/>
                <a:gd name="T99" fmla="*/ 207 h 2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7"/>
                <a:gd name="T151" fmla="*/ 0 h 207"/>
                <a:gd name="T152" fmla="*/ 567 w 567"/>
                <a:gd name="T153" fmla="*/ 207 h 2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7" h="207">
                  <a:moveTo>
                    <a:pt x="567" y="207"/>
                  </a:moveTo>
                  <a:lnTo>
                    <a:pt x="60" y="180"/>
                  </a:lnTo>
                  <a:lnTo>
                    <a:pt x="17" y="123"/>
                  </a:lnTo>
                  <a:lnTo>
                    <a:pt x="16" y="120"/>
                  </a:lnTo>
                  <a:lnTo>
                    <a:pt x="13" y="117"/>
                  </a:lnTo>
                  <a:lnTo>
                    <a:pt x="9" y="114"/>
                  </a:lnTo>
                  <a:lnTo>
                    <a:pt x="5" y="111"/>
                  </a:lnTo>
                  <a:lnTo>
                    <a:pt x="0" y="107"/>
                  </a:lnTo>
                  <a:lnTo>
                    <a:pt x="5" y="104"/>
                  </a:lnTo>
                  <a:lnTo>
                    <a:pt x="22" y="98"/>
                  </a:lnTo>
                  <a:lnTo>
                    <a:pt x="51" y="88"/>
                  </a:lnTo>
                  <a:lnTo>
                    <a:pt x="87" y="75"/>
                  </a:lnTo>
                  <a:lnTo>
                    <a:pt x="130" y="61"/>
                  </a:lnTo>
                  <a:lnTo>
                    <a:pt x="176" y="45"/>
                  </a:lnTo>
                  <a:lnTo>
                    <a:pt x="220" y="32"/>
                  </a:lnTo>
                  <a:lnTo>
                    <a:pt x="262" y="21"/>
                  </a:lnTo>
                  <a:lnTo>
                    <a:pt x="300" y="13"/>
                  </a:lnTo>
                  <a:lnTo>
                    <a:pt x="330" y="6"/>
                  </a:lnTo>
                  <a:lnTo>
                    <a:pt x="354" y="5"/>
                  </a:lnTo>
                  <a:lnTo>
                    <a:pt x="376" y="2"/>
                  </a:lnTo>
                  <a:lnTo>
                    <a:pt x="394" y="0"/>
                  </a:lnTo>
                  <a:lnTo>
                    <a:pt x="410" y="0"/>
                  </a:lnTo>
                  <a:lnTo>
                    <a:pt x="424" y="0"/>
                  </a:lnTo>
                  <a:lnTo>
                    <a:pt x="436" y="0"/>
                  </a:lnTo>
                  <a:lnTo>
                    <a:pt x="444" y="0"/>
                  </a:lnTo>
                  <a:lnTo>
                    <a:pt x="450" y="2"/>
                  </a:lnTo>
                  <a:lnTo>
                    <a:pt x="454" y="2"/>
                  </a:lnTo>
                  <a:lnTo>
                    <a:pt x="455" y="2"/>
                  </a:lnTo>
                  <a:lnTo>
                    <a:pt x="450" y="21"/>
                  </a:lnTo>
                  <a:lnTo>
                    <a:pt x="466" y="24"/>
                  </a:lnTo>
                  <a:lnTo>
                    <a:pt x="465" y="26"/>
                  </a:lnTo>
                  <a:lnTo>
                    <a:pt x="465" y="29"/>
                  </a:lnTo>
                  <a:lnTo>
                    <a:pt x="465" y="34"/>
                  </a:lnTo>
                  <a:lnTo>
                    <a:pt x="465" y="38"/>
                  </a:lnTo>
                  <a:lnTo>
                    <a:pt x="466" y="45"/>
                  </a:lnTo>
                  <a:lnTo>
                    <a:pt x="467" y="53"/>
                  </a:lnTo>
                  <a:lnTo>
                    <a:pt x="470" y="59"/>
                  </a:lnTo>
                  <a:lnTo>
                    <a:pt x="476" y="69"/>
                  </a:lnTo>
                  <a:lnTo>
                    <a:pt x="482" y="80"/>
                  </a:lnTo>
                  <a:lnTo>
                    <a:pt x="490" y="93"/>
                  </a:lnTo>
                  <a:lnTo>
                    <a:pt x="499" y="106"/>
                  </a:lnTo>
                  <a:lnTo>
                    <a:pt x="508" y="120"/>
                  </a:lnTo>
                  <a:lnTo>
                    <a:pt x="517" y="135"/>
                  </a:lnTo>
                  <a:lnTo>
                    <a:pt x="527" y="149"/>
                  </a:lnTo>
                  <a:lnTo>
                    <a:pt x="535" y="164"/>
                  </a:lnTo>
                  <a:lnTo>
                    <a:pt x="543" y="173"/>
                  </a:lnTo>
                  <a:lnTo>
                    <a:pt x="549" y="183"/>
                  </a:lnTo>
                  <a:lnTo>
                    <a:pt x="555" y="191"/>
                  </a:lnTo>
                  <a:lnTo>
                    <a:pt x="561" y="199"/>
                  </a:lnTo>
                  <a:lnTo>
                    <a:pt x="567" y="207"/>
                  </a:lnTo>
                  <a:close/>
                </a:path>
              </a:pathLst>
            </a:custGeom>
            <a:solidFill>
              <a:srgbClr val="8D8D8D"/>
            </a:solidFill>
            <a:ln w="9525">
              <a:solidFill>
                <a:srgbClr val="777777"/>
              </a:solidFill>
              <a:round/>
              <a:headEnd/>
              <a:tailEnd/>
            </a:ln>
          </p:spPr>
          <p:txBody>
            <a:bodyPr/>
            <a:lstStyle/>
            <a:p>
              <a:endParaRPr lang="en-US"/>
            </a:p>
          </p:txBody>
        </p:sp>
        <p:sp>
          <p:nvSpPr>
            <p:cNvPr id="4868" name="Freeform 756"/>
            <p:cNvSpPr>
              <a:spLocks/>
            </p:cNvSpPr>
            <p:nvPr/>
          </p:nvSpPr>
          <p:spPr bwMode="auto">
            <a:xfrm>
              <a:off x="1066" y="2050"/>
              <a:ext cx="555" cy="95"/>
            </a:xfrm>
            <a:custGeom>
              <a:avLst/>
              <a:gdLst>
                <a:gd name="T0" fmla="*/ 555 w 555"/>
                <a:gd name="T1" fmla="*/ 189 h 189"/>
                <a:gd name="T2" fmla="*/ 55 w 555"/>
                <a:gd name="T3" fmla="*/ 173 h 189"/>
                <a:gd name="T4" fmla="*/ 17 w 555"/>
                <a:gd name="T5" fmla="*/ 123 h 189"/>
                <a:gd name="T6" fmla="*/ 16 w 555"/>
                <a:gd name="T7" fmla="*/ 120 h 189"/>
                <a:gd name="T8" fmla="*/ 13 w 555"/>
                <a:gd name="T9" fmla="*/ 117 h 189"/>
                <a:gd name="T10" fmla="*/ 9 w 555"/>
                <a:gd name="T11" fmla="*/ 114 h 189"/>
                <a:gd name="T12" fmla="*/ 5 w 555"/>
                <a:gd name="T13" fmla="*/ 111 h 189"/>
                <a:gd name="T14" fmla="*/ 0 w 555"/>
                <a:gd name="T15" fmla="*/ 107 h 189"/>
                <a:gd name="T16" fmla="*/ 5 w 555"/>
                <a:gd name="T17" fmla="*/ 104 h 189"/>
                <a:gd name="T18" fmla="*/ 22 w 555"/>
                <a:gd name="T19" fmla="*/ 98 h 189"/>
                <a:gd name="T20" fmla="*/ 51 w 555"/>
                <a:gd name="T21" fmla="*/ 88 h 189"/>
                <a:gd name="T22" fmla="*/ 87 w 555"/>
                <a:gd name="T23" fmla="*/ 75 h 189"/>
                <a:gd name="T24" fmla="*/ 130 w 555"/>
                <a:gd name="T25" fmla="*/ 61 h 189"/>
                <a:gd name="T26" fmla="*/ 176 w 555"/>
                <a:gd name="T27" fmla="*/ 45 h 189"/>
                <a:gd name="T28" fmla="*/ 220 w 555"/>
                <a:gd name="T29" fmla="*/ 32 h 189"/>
                <a:gd name="T30" fmla="*/ 262 w 555"/>
                <a:gd name="T31" fmla="*/ 21 h 189"/>
                <a:gd name="T32" fmla="*/ 300 w 555"/>
                <a:gd name="T33" fmla="*/ 13 h 189"/>
                <a:gd name="T34" fmla="*/ 330 w 555"/>
                <a:gd name="T35" fmla="*/ 6 h 189"/>
                <a:gd name="T36" fmla="*/ 354 w 555"/>
                <a:gd name="T37" fmla="*/ 5 h 189"/>
                <a:gd name="T38" fmla="*/ 376 w 555"/>
                <a:gd name="T39" fmla="*/ 2 h 189"/>
                <a:gd name="T40" fmla="*/ 394 w 555"/>
                <a:gd name="T41" fmla="*/ 0 h 189"/>
                <a:gd name="T42" fmla="*/ 410 w 555"/>
                <a:gd name="T43" fmla="*/ 0 h 189"/>
                <a:gd name="T44" fmla="*/ 425 w 555"/>
                <a:gd name="T45" fmla="*/ 0 h 189"/>
                <a:gd name="T46" fmla="*/ 436 w 555"/>
                <a:gd name="T47" fmla="*/ 0 h 189"/>
                <a:gd name="T48" fmla="*/ 444 w 555"/>
                <a:gd name="T49" fmla="*/ 0 h 189"/>
                <a:gd name="T50" fmla="*/ 450 w 555"/>
                <a:gd name="T51" fmla="*/ 2 h 189"/>
                <a:gd name="T52" fmla="*/ 454 w 555"/>
                <a:gd name="T53" fmla="*/ 2 h 189"/>
                <a:gd name="T54" fmla="*/ 455 w 555"/>
                <a:gd name="T55" fmla="*/ 2 h 189"/>
                <a:gd name="T56" fmla="*/ 450 w 555"/>
                <a:gd name="T57" fmla="*/ 21 h 189"/>
                <a:gd name="T58" fmla="*/ 466 w 555"/>
                <a:gd name="T59" fmla="*/ 24 h 189"/>
                <a:gd name="T60" fmla="*/ 465 w 555"/>
                <a:gd name="T61" fmla="*/ 26 h 189"/>
                <a:gd name="T62" fmla="*/ 464 w 555"/>
                <a:gd name="T63" fmla="*/ 27 h 189"/>
                <a:gd name="T64" fmla="*/ 463 w 555"/>
                <a:gd name="T65" fmla="*/ 32 h 189"/>
                <a:gd name="T66" fmla="*/ 463 w 555"/>
                <a:gd name="T67" fmla="*/ 38 h 189"/>
                <a:gd name="T68" fmla="*/ 463 w 555"/>
                <a:gd name="T69" fmla="*/ 45 h 189"/>
                <a:gd name="T70" fmla="*/ 465 w 555"/>
                <a:gd name="T71" fmla="*/ 51 h 189"/>
                <a:gd name="T72" fmla="*/ 468 w 555"/>
                <a:gd name="T73" fmla="*/ 58 h 189"/>
                <a:gd name="T74" fmla="*/ 473 w 555"/>
                <a:gd name="T75" fmla="*/ 66 h 189"/>
                <a:gd name="T76" fmla="*/ 478 w 555"/>
                <a:gd name="T77" fmla="*/ 75 h 189"/>
                <a:gd name="T78" fmla="*/ 485 w 555"/>
                <a:gd name="T79" fmla="*/ 87 h 189"/>
                <a:gd name="T80" fmla="*/ 492 w 555"/>
                <a:gd name="T81" fmla="*/ 99 h 189"/>
                <a:gd name="T82" fmla="*/ 501 w 555"/>
                <a:gd name="T83" fmla="*/ 111 h 189"/>
                <a:gd name="T84" fmla="*/ 509 w 555"/>
                <a:gd name="T85" fmla="*/ 123 h 189"/>
                <a:gd name="T86" fmla="*/ 518 w 555"/>
                <a:gd name="T87" fmla="*/ 136 h 189"/>
                <a:gd name="T88" fmla="*/ 526 w 555"/>
                <a:gd name="T89" fmla="*/ 151 h 189"/>
                <a:gd name="T90" fmla="*/ 532 w 555"/>
                <a:gd name="T91" fmla="*/ 159 h 189"/>
                <a:gd name="T92" fmla="*/ 539 w 555"/>
                <a:gd name="T93" fmla="*/ 168 h 189"/>
                <a:gd name="T94" fmla="*/ 544 w 555"/>
                <a:gd name="T95" fmla="*/ 176 h 189"/>
                <a:gd name="T96" fmla="*/ 550 w 555"/>
                <a:gd name="T97" fmla="*/ 183 h 189"/>
                <a:gd name="T98" fmla="*/ 555 w 555"/>
                <a:gd name="T99" fmla="*/ 189 h 1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55"/>
                <a:gd name="T151" fmla="*/ 0 h 189"/>
                <a:gd name="T152" fmla="*/ 555 w 555"/>
                <a:gd name="T153" fmla="*/ 189 h 1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55" h="189">
                  <a:moveTo>
                    <a:pt x="555" y="189"/>
                  </a:moveTo>
                  <a:lnTo>
                    <a:pt x="55" y="173"/>
                  </a:lnTo>
                  <a:lnTo>
                    <a:pt x="17" y="123"/>
                  </a:lnTo>
                  <a:lnTo>
                    <a:pt x="16" y="120"/>
                  </a:lnTo>
                  <a:lnTo>
                    <a:pt x="13" y="117"/>
                  </a:lnTo>
                  <a:lnTo>
                    <a:pt x="9" y="114"/>
                  </a:lnTo>
                  <a:lnTo>
                    <a:pt x="5" y="111"/>
                  </a:lnTo>
                  <a:lnTo>
                    <a:pt x="0" y="107"/>
                  </a:lnTo>
                  <a:lnTo>
                    <a:pt x="5" y="104"/>
                  </a:lnTo>
                  <a:lnTo>
                    <a:pt x="22" y="98"/>
                  </a:lnTo>
                  <a:lnTo>
                    <a:pt x="51" y="88"/>
                  </a:lnTo>
                  <a:lnTo>
                    <a:pt x="87" y="75"/>
                  </a:lnTo>
                  <a:lnTo>
                    <a:pt x="130" y="61"/>
                  </a:lnTo>
                  <a:lnTo>
                    <a:pt x="176" y="45"/>
                  </a:lnTo>
                  <a:lnTo>
                    <a:pt x="220" y="32"/>
                  </a:lnTo>
                  <a:lnTo>
                    <a:pt x="262" y="21"/>
                  </a:lnTo>
                  <a:lnTo>
                    <a:pt x="300" y="13"/>
                  </a:lnTo>
                  <a:lnTo>
                    <a:pt x="330" y="6"/>
                  </a:lnTo>
                  <a:lnTo>
                    <a:pt x="354" y="5"/>
                  </a:lnTo>
                  <a:lnTo>
                    <a:pt x="376" y="2"/>
                  </a:lnTo>
                  <a:lnTo>
                    <a:pt x="394" y="0"/>
                  </a:lnTo>
                  <a:lnTo>
                    <a:pt x="410" y="0"/>
                  </a:lnTo>
                  <a:lnTo>
                    <a:pt x="425" y="0"/>
                  </a:lnTo>
                  <a:lnTo>
                    <a:pt x="436" y="0"/>
                  </a:lnTo>
                  <a:lnTo>
                    <a:pt x="444" y="0"/>
                  </a:lnTo>
                  <a:lnTo>
                    <a:pt x="450" y="2"/>
                  </a:lnTo>
                  <a:lnTo>
                    <a:pt x="454" y="2"/>
                  </a:lnTo>
                  <a:lnTo>
                    <a:pt x="455" y="2"/>
                  </a:lnTo>
                  <a:lnTo>
                    <a:pt x="450" y="21"/>
                  </a:lnTo>
                  <a:lnTo>
                    <a:pt x="466" y="24"/>
                  </a:lnTo>
                  <a:lnTo>
                    <a:pt x="465" y="26"/>
                  </a:lnTo>
                  <a:lnTo>
                    <a:pt x="464" y="27"/>
                  </a:lnTo>
                  <a:lnTo>
                    <a:pt x="463" y="32"/>
                  </a:lnTo>
                  <a:lnTo>
                    <a:pt x="463" y="38"/>
                  </a:lnTo>
                  <a:lnTo>
                    <a:pt x="463" y="45"/>
                  </a:lnTo>
                  <a:lnTo>
                    <a:pt x="465" y="51"/>
                  </a:lnTo>
                  <a:lnTo>
                    <a:pt x="468" y="58"/>
                  </a:lnTo>
                  <a:lnTo>
                    <a:pt x="473" y="66"/>
                  </a:lnTo>
                  <a:lnTo>
                    <a:pt x="478" y="75"/>
                  </a:lnTo>
                  <a:lnTo>
                    <a:pt x="485" y="87"/>
                  </a:lnTo>
                  <a:lnTo>
                    <a:pt x="492" y="99"/>
                  </a:lnTo>
                  <a:lnTo>
                    <a:pt x="501" y="111"/>
                  </a:lnTo>
                  <a:lnTo>
                    <a:pt x="509" y="123"/>
                  </a:lnTo>
                  <a:lnTo>
                    <a:pt x="518" y="136"/>
                  </a:lnTo>
                  <a:lnTo>
                    <a:pt x="526" y="151"/>
                  </a:lnTo>
                  <a:lnTo>
                    <a:pt x="532" y="159"/>
                  </a:lnTo>
                  <a:lnTo>
                    <a:pt x="539" y="168"/>
                  </a:lnTo>
                  <a:lnTo>
                    <a:pt x="544" y="176"/>
                  </a:lnTo>
                  <a:lnTo>
                    <a:pt x="550" y="183"/>
                  </a:lnTo>
                  <a:lnTo>
                    <a:pt x="555" y="189"/>
                  </a:lnTo>
                  <a:close/>
                </a:path>
              </a:pathLst>
            </a:custGeom>
            <a:solidFill>
              <a:srgbClr val="878787"/>
            </a:solidFill>
            <a:ln w="9525">
              <a:solidFill>
                <a:srgbClr val="777777"/>
              </a:solidFill>
              <a:round/>
              <a:headEnd/>
              <a:tailEnd/>
            </a:ln>
          </p:spPr>
          <p:txBody>
            <a:bodyPr/>
            <a:lstStyle/>
            <a:p>
              <a:endParaRPr lang="en-US"/>
            </a:p>
          </p:txBody>
        </p:sp>
        <p:sp>
          <p:nvSpPr>
            <p:cNvPr id="4869" name="Freeform 757"/>
            <p:cNvSpPr>
              <a:spLocks/>
            </p:cNvSpPr>
            <p:nvPr/>
          </p:nvSpPr>
          <p:spPr bwMode="auto">
            <a:xfrm>
              <a:off x="1066" y="2050"/>
              <a:ext cx="543" cy="87"/>
            </a:xfrm>
            <a:custGeom>
              <a:avLst/>
              <a:gdLst>
                <a:gd name="T0" fmla="*/ 543 w 543"/>
                <a:gd name="T1" fmla="*/ 173 h 173"/>
                <a:gd name="T2" fmla="*/ 51 w 543"/>
                <a:gd name="T3" fmla="*/ 167 h 173"/>
                <a:gd name="T4" fmla="*/ 17 w 543"/>
                <a:gd name="T5" fmla="*/ 123 h 173"/>
                <a:gd name="T6" fmla="*/ 16 w 543"/>
                <a:gd name="T7" fmla="*/ 120 h 173"/>
                <a:gd name="T8" fmla="*/ 13 w 543"/>
                <a:gd name="T9" fmla="*/ 117 h 173"/>
                <a:gd name="T10" fmla="*/ 9 w 543"/>
                <a:gd name="T11" fmla="*/ 114 h 173"/>
                <a:gd name="T12" fmla="*/ 5 w 543"/>
                <a:gd name="T13" fmla="*/ 111 h 173"/>
                <a:gd name="T14" fmla="*/ 0 w 543"/>
                <a:gd name="T15" fmla="*/ 107 h 173"/>
                <a:gd name="T16" fmla="*/ 5 w 543"/>
                <a:gd name="T17" fmla="*/ 104 h 173"/>
                <a:gd name="T18" fmla="*/ 22 w 543"/>
                <a:gd name="T19" fmla="*/ 98 h 173"/>
                <a:gd name="T20" fmla="*/ 51 w 543"/>
                <a:gd name="T21" fmla="*/ 88 h 173"/>
                <a:gd name="T22" fmla="*/ 87 w 543"/>
                <a:gd name="T23" fmla="*/ 75 h 173"/>
                <a:gd name="T24" fmla="*/ 130 w 543"/>
                <a:gd name="T25" fmla="*/ 61 h 173"/>
                <a:gd name="T26" fmla="*/ 176 w 543"/>
                <a:gd name="T27" fmla="*/ 46 h 173"/>
                <a:gd name="T28" fmla="*/ 220 w 543"/>
                <a:gd name="T29" fmla="*/ 32 h 173"/>
                <a:gd name="T30" fmla="*/ 262 w 543"/>
                <a:gd name="T31" fmla="*/ 21 h 173"/>
                <a:gd name="T32" fmla="*/ 300 w 543"/>
                <a:gd name="T33" fmla="*/ 13 h 173"/>
                <a:gd name="T34" fmla="*/ 330 w 543"/>
                <a:gd name="T35" fmla="*/ 6 h 173"/>
                <a:gd name="T36" fmla="*/ 354 w 543"/>
                <a:gd name="T37" fmla="*/ 5 h 173"/>
                <a:gd name="T38" fmla="*/ 376 w 543"/>
                <a:gd name="T39" fmla="*/ 2 h 173"/>
                <a:gd name="T40" fmla="*/ 394 w 543"/>
                <a:gd name="T41" fmla="*/ 0 h 173"/>
                <a:gd name="T42" fmla="*/ 411 w 543"/>
                <a:gd name="T43" fmla="*/ 0 h 173"/>
                <a:gd name="T44" fmla="*/ 425 w 543"/>
                <a:gd name="T45" fmla="*/ 0 h 173"/>
                <a:gd name="T46" fmla="*/ 436 w 543"/>
                <a:gd name="T47" fmla="*/ 0 h 173"/>
                <a:gd name="T48" fmla="*/ 444 w 543"/>
                <a:gd name="T49" fmla="*/ 0 h 173"/>
                <a:gd name="T50" fmla="*/ 450 w 543"/>
                <a:gd name="T51" fmla="*/ 2 h 173"/>
                <a:gd name="T52" fmla="*/ 454 w 543"/>
                <a:gd name="T53" fmla="*/ 2 h 173"/>
                <a:gd name="T54" fmla="*/ 455 w 543"/>
                <a:gd name="T55" fmla="*/ 2 h 173"/>
                <a:gd name="T56" fmla="*/ 450 w 543"/>
                <a:gd name="T57" fmla="*/ 21 h 173"/>
                <a:gd name="T58" fmla="*/ 466 w 543"/>
                <a:gd name="T59" fmla="*/ 24 h 173"/>
                <a:gd name="T60" fmla="*/ 465 w 543"/>
                <a:gd name="T61" fmla="*/ 26 h 173"/>
                <a:gd name="T62" fmla="*/ 463 w 543"/>
                <a:gd name="T63" fmla="*/ 27 h 173"/>
                <a:gd name="T64" fmla="*/ 462 w 543"/>
                <a:gd name="T65" fmla="*/ 32 h 173"/>
                <a:gd name="T66" fmla="*/ 462 w 543"/>
                <a:gd name="T67" fmla="*/ 37 h 173"/>
                <a:gd name="T68" fmla="*/ 462 w 543"/>
                <a:gd name="T69" fmla="*/ 45 h 173"/>
                <a:gd name="T70" fmla="*/ 466 w 543"/>
                <a:gd name="T71" fmla="*/ 54 h 173"/>
                <a:gd name="T72" fmla="*/ 474 w 543"/>
                <a:gd name="T73" fmla="*/ 72 h 173"/>
                <a:gd name="T74" fmla="*/ 486 w 543"/>
                <a:gd name="T75" fmla="*/ 91 h 173"/>
                <a:gd name="T76" fmla="*/ 501 w 543"/>
                <a:gd name="T77" fmla="*/ 114 h 173"/>
                <a:gd name="T78" fmla="*/ 515 w 543"/>
                <a:gd name="T79" fmla="*/ 138 h 173"/>
                <a:gd name="T80" fmla="*/ 523 w 543"/>
                <a:gd name="T81" fmla="*/ 144 h 173"/>
                <a:gd name="T82" fmla="*/ 528 w 543"/>
                <a:gd name="T83" fmla="*/ 152 h 173"/>
                <a:gd name="T84" fmla="*/ 533 w 543"/>
                <a:gd name="T85" fmla="*/ 160 h 173"/>
                <a:gd name="T86" fmla="*/ 538 w 543"/>
                <a:gd name="T87" fmla="*/ 167 h 173"/>
                <a:gd name="T88" fmla="*/ 543 w 543"/>
                <a:gd name="T89" fmla="*/ 173 h 1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43"/>
                <a:gd name="T136" fmla="*/ 0 h 173"/>
                <a:gd name="T137" fmla="*/ 543 w 543"/>
                <a:gd name="T138" fmla="*/ 173 h 17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43" h="173">
                  <a:moveTo>
                    <a:pt x="543" y="173"/>
                  </a:moveTo>
                  <a:lnTo>
                    <a:pt x="51" y="167"/>
                  </a:lnTo>
                  <a:lnTo>
                    <a:pt x="17" y="123"/>
                  </a:lnTo>
                  <a:lnTo>
                    <a:pt x="16" y="120"/>
                  </a:lnTo>
                  <a:lnTo>
                    <a:pt x="13" y="117"/>
                  </a:lnTo>
                  <a:lnTo>
                    <a:pt x="9" y="114"/>
                  </a:lnTo>
                  <a:lnTo>
                    <a:pt x="5" y="111"/>
                  </a:lnTo>
                  <a:lnTo>
                    <a:pt x="0" y="107"/>
                  </a:lnTo>
                  <a:lnTo>
                    <a:pt x="5" y="104"/>
                  </a:lnTo>
                  <a:lnTo>
                    <a:pt x="22" y="98"/>
                  </a:lnTo>
                  <a:lnTo>
                    <a:pt x="51" y="88"/>
                  </a:lnTo>
                  <a:lnTo>
                    <a:pt x="87" y="75"/>
                  </a:lnTo>
                  <a:lnTo>
                    <a:pt x="130" y="61"/>
                  </a:lnTo>
                  <a:lnTo>
                    <a:pt x="176" y="46"/>
                  </a:lnTo>
                  <a:lnTo>
                    <a:pt x="220" y="32"/>
                  </a:lnTo>
                  <a:lnTo>
                    <a:pt x="262" y="21"/>
                  </a:lnTo>
                  <a:lnTo>
                    <a:pt x="300" y="13"/>
                  </a:lnTo>
                  <a:lnTo>
                    <a:pt x="330" y="6"/>
                  </a:lnTo>
                  <a:lnTo>
                    <a:pt x="354" y="5"/>
                  </a:lnTo>
                  <a:lnTo>
                    <a:pt x="376" y="2"/>
                  </a:lnTo>
                  <a:lnTo>
                    <a:pt x="394" y="0"/>
                  </a:lnTo>
                  <a:lnTo>
                    <a:pt x="411" y="0"/>
                  </a:lnTo>
                  <a:lnTo>
                    <a:pt x="425" y="0"/>
                  </a:lnTo>
                  <a:lnTo>
                    <a:pt x="436" y="0"/>
                  </a:lnTo>
                  <a:lnTo>
                    <a:pt x="444" y="0"/>
                  </a:lnTo>
                  <a:lnTo>
                    <a:pt x="450" y="2"/>
                  </a:lnTo>
                  <a:lnTo>
                    <a:pt x="454" y="2"/>
                  </a:lnTo>
                  <a:lnTo>
                    <a:pt x="455" y="2"/>
                  </a:lnTo>
                  <a:lnTo>
                    <a:pt x="450" y="21"/>
                  </a:lnTo>
                  <a:lnTo>
                    <a:pt x="466" y="24"/>
                  </a:lnTo>
                  <a:lnTo>
                    <a:pt x="465" y="26"/>
                  </a:lnTo>
                  <a:lnTo>
                    <a:pt x="463" y="27"/>
                  </a:lnTo>
                  <a:lnTo>
                    <a:pt x="462" y="32"/>
                  </a:lnTo>
                  <a:lnTo>
                    <a:pt x="462" y="37"/>
                  </a:lnTo>
                  <a:lnTo>
                    <a:pt x="462" y="45"/>
                  </a:lnTo>
                  <a:lnTo>
                    <a:pt x="466" y="54"/>
                  </a:lnTo>
                  <a:lnTo>
                    <a:pt x="474" y="72"/>
                  </a:lnTo>
                  <a:lnTo>
                    <a:pt x="486" y="91"/>
                  </a:lnTo>
                  <a:lnTo>
                    <a:pt x="501" y="114"/>
                  </a:lnTo>
                  <a:lnTo>
                    <a:pt x="515" y="138"/>
                  </a:lnTo>
                  <a:lnTo>
                    <a:pt x="523" y="144"/>
                  </a:lnTo>
                  <a:lnTo>
                    <a:pt x="528" y="152"/>
                  </a:lnTo>
                  <a:lnTo>
                    <a:pt x="533" y="160"/>
                  </a:lnTo>
                  <a:lnTo>
                    <a:pt x="538" y="167"/>
                  </a:lnTo>
                  <a:lnTo>
                    <a:pt x="543" y="173"/>
                  </a:lnTo>
                  <a:close/>
                </a:path>
              </a:pathLst>
            </a:custGeom>
            <a:solidFill>
              <a:srgbClr val="828282"/>
            </a:solidFill>
            <a:ln w="9525">
              <a:solidFill>
                <a:srgbClr val="777777"/>
              </a:solidFill>
              <a:round/>
              <a:headEnd/>
              <a:tailEnd/>
            </a:ln>
          </p:spPr>
          <p:txBody>
            <a:bodyPr/>
            <a:lstStyle/>
            <a:p>
              <a:endParaRPr lang="en-US"/>
            </a:p>
          </p:txBody>
        </p:sp>
        <p:sp>
          <p:nvSpPr>
            <p:cNvPr id="4870" name="Freeform 758"/>
            <p:cNvSpPr>
              <a:spLocks/>
            </p:cNvSpPr>
            <p:nvPr/>
          </p:nvSpPr>
          <p:spPr bwMode="auto">
            <a:xfrm>
              <a:off x="1066" y="2050"/>
              <a:ext cx="531" cy="81"/>
            </a:xfrm>
            <a:custGeom>
              <a:avLst/>
              <a:gdLst>
                <a:gd name="T0" fmla="*/ 531 w 531"/>
                <a:gd name="T1" fmla="*/ 157 h 162"/>
                <a:gd name="T2" fmla="*/ 46 w 531"/>
                <a:gd name="T3" fmla="*/ 162 h 162"/>
                <a:gd name="T4" fmla="*/ 17 w 531"/>
                <a:gd name="T5" fmla="*/ 125 h 162"/>
                <a:gd name="T6" fmla="*/ 16 w 531"/>
                <a:gd name="T7" fmla="*/ 120 h 162"/>
                <a:gd name="T8" fmla="*/ 13 w 531"/>
                <a:gd name="T9" fmla="*/ 117 h 162"/>
                <a:gd name="T10" fmla="*/ 9 w 531"/>
                <a:gd name="T11" fmla="*/ 114 h 162"/>
                <a:gd name="T12" fmla="*/ 5 w 531"/>
                <a:gd name="T13" fmla="*/ 111 h 162"/>
                <a:gd name="T14" fmla="*/ 0 w 531"/>
                <a:gd name="T15" fmla="*/ 107 h 162"/>
                <a:gd name="T16" fmla="*/ 5 w 531"/>
                <a:gd name="T17" fmla="*/ 104 h 162"/>
                <a:gd name="T18" fmla="*/ 22 w 531"/>
                <a:gd name="T19" fmla="*/ 98 h 162"/>
                <a:gd name="T20" fmla="*/ 51 w 531"/>
                <a:gd name="T21" fmla="*/ 88 h 162"/>
                <a:gd name="T22" fmla="*/ 87 w 531"/>
                <a:gd name="T23" fmla="*/ 75 h 162"/>
                <a:gd name="T24" fmla="*/ 130 w 531"/>
                <a:gd name="T25" fmla="*/ 61 h 162"/>
                <a:gd name="T26" fmla="*/ 176 w 531"/>
                <a:gd name="T27" fmla="*/ 46 h 162"/>
                <a:gd name="T28" fmla="*/ 220 w 531"/>
                <a:gd name="T29" fmla="*/ 32 h 162"/>
                <a:gd name="T30" fmla="*/ 262 w 531"/>
                <a:gd name="T31" fmla="*/ 21 h 162"/>
                <a:gd name="T32" fmla="*/ 300 w 531"/>
                <a:gd name="T33" fmla="*/ 13 h 162"/>
                <a:gd name="T34" fmla="*/ 330 w 531"/>
                <a:gd name="T35" fmla="*/ 6 h 162"/>
                <a:gd name="T36" fmla="*/ 354 w 531"/>
                <a:gd name="T37" fmla="*/ 5 h 162"/>
                <a:gd name="T38" fmla="*/ 376 w 531"/>
                <a:gd name="T39" fmla="*/ 2 h 162"/>
                <a:gd name="T40" fmla="*/ 394 w 531"/>
                <a:gd name="T41" fmla="*/ 0 h 162"/>
                <a:gd name="T42" fmla="*/ 411 w 531"/>
                <a:gd name="T43" fmla="*/ 0 h 162"/>
                <a:gd name="T44" fmla="*/ 425 w 531"/>
                <a:gd name="T45" fmla="*/ 0 h 162"/>
                <a:gd name="T46" fmla="*/ 436 w 531"/>
                <a:gd name="T47" fmla="*/ 0 h 162"/>
                <a:gd name="T48" fmla="*/ 444 w 531"/>
                <a:gd name="T49" fmla="*/ 0 h 162"/>
                <a:gd name="T50" fmla="*/ 450 w 531"/>
                <a:gd name="T51" fmla="*/ 2 h 162"/>
                <a:gd name="T52" fmla="*/ 454 w 531"/>
                <a:gd name="T53" fmla="*/ 2 h 162"/>
                <a:gd name="T54" fmla="*/ 455 w 531"/>
                <a:gd name="T55" fmla="*/ 2 h 162"/>
                <a:gd name="T56" fmla="*/ 450 w 531"/>
                <a:gd name="T57" fmla="*/ 21 h 162"/>
                <a:gd name="T58" fmla="*/ 466 w 531"/>
                <a:gd name="T59" fmla="*/ 24 h 162"/>
                <a:gd name="T60" fmla="*/ 465 w 531"/>
                <a:gd name="T61" fmla="*/ 26 h 162"/>
                <a:gd name="T62" fmla="*/ 463 w 531"/>
                <a:gd name="T63" fmla="*/ 27 h 162"/>
                <a:gd name="T64" fmla="*/ 461 w 531"/>
                <a:gd name="T65" fmla="*/ 30 h 162"/>
                <a:gd name="T66" fmla="*/ 460 w 531"/>
                <a:gd name="T67" fmla="*/ 35 h 162"/>
                <a:gd name="T68" fmla="*/ 460 w 531"/>
                <a:gd name="T69" fmla="*/ 43 h 162"/>
                <a:gd name="T70" fmla="*/ 463 w 531"/>
                <a:gd name="T71" fmla="*/ 53 h 162"/>
                <a:gd name="T72" fmla="*/ 470 w 531"/>
                <a:gd name="T73" fmla="*/ 67 h 162"/>
                <a:gd name="T74" fmla="*/ 481 w 531"/>
                <a:gd name="T75" fmla="*/ 85 h 162"/>
                <a:gd name="T76" fmla="*/ 492 w 531"/>
                <a:gd name="T77" fmla="*/ 104 h 162"/>
                <a:gd name="T78" fmla="*/ 506 w 531"/>
                <a:gd name="T79" fmla="*/ 123 h 162"/>
                <a:gd name="T80" fmla="*/ 512 w 531"/>
                <a:gd name="T81" fmla="*/ 131 h 162"/>
                <a:gd name="T82" fmla="*/ 517 w 531"/>
                <a:gd name="T83" fmla="*/ 138 h 162"/>
                <a:gd name="T84" fmla="*/ 522 w 531"/>
                <a:gd name="T85" fmla="*/ 144 h 162"/>
                <a:gd name="T86" fmla="*/ 527 w 531"/>
                <a:gd name="T87" fmla="*/ 151 h 162"/>
                <a:gd name="T88" fmla="*/ 531 w 531"/>
                <a:gd name="T89" fmla="*/ 157 h 16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1"/>
                <a:gd name="T136" fmla="*/ 0 h 162"/>
                <a:gd name="T137" fmla="*/ 531 w 531"/>
                <a:gd name="T138" fmla="*/ 162 h 16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1" h="162">
                  <a:moveTo>
                    <a:pt x="531" y="157"/>
                  </a:moveTo>
                  <a:lnTo>
                    <a:pt x="46" y="162"/>
                  </a:lnTo>
                  <a:lnTo>
                    <a:pt x="17" y="125"/>
                  </a:lnTo>
                  <a:lnTo>
                    <a:pt x="16" y="120"/>
                  </a:lnTo>
                  <a:lnTo>
                    <a:pt x="13" y="117"/>
                  </a:lnTo>
                  <a:lnTo>
                    <a:pt x="9" y="114"/>
                  </a:lnTo>
                  <a:lnTo>
                    <a:pt x="5" y="111"/>
                  </a:lnTo>
                  <a:lnTo>
                    <a:pt x="0" y="107"/>
                  </a:lnTo>
                  <a:lnTo>
                    <a:pt x="5" y="104"/>
                  </a:lnTo>
                  <a:lnTo>
                    <a:pt x="22" y="98"/>
                  </a:lnTo>
                  <a:lnTo>
                    <a:pt x="51" y="88"/>
                  </a:lnTo>
                  <a:lnTo>
                    <a:pt x="87" y="75"/>
                  </a:lnTo>
                  <a:lnTo>
                    <a:pt x="130" y="61"/>
                  </a:lnTo>
                  <a:lnTo>
                    <a:pt x="176" y="46"/>
                  </a:lnTo>
                  <a:lnTo>
                    <a:pt x="220" y="32"/>
                  </a:lnTo>
                  <a:lnTo>
                    <a:pt x="262" y="21"/>
                  </a:lnTo>
                  <a:lnTo>
                    <a:pt x="300" y="13"/>
                  </a:lnTo>
                  <a:lnTo>
                    <a:pt x="330" y="6"/>
                  </a:lnTo>
                  <a:lnTo>
                    <a:pt x="354" y="5"/>
                  </a:lnTo>
                  <a:lnTo>
                    <a:pt x="376" y="2"/>
                  </a:lnTo>
                  <a:lnTo>
                    <a:pt x="394" y="0"/>
                  </a:lnTo>
                  <a:lnTo>
                    <a:pt x="411" y="0"/>
                  </a:lnTo>
                  <a:lnTo>
                    <a:pt x="425" y="0"/>
                  </a:lnTo>
                  <a:lnTo>
                    <a:pt x="436" y="0"/>
                  </a:lnTo>
                  <a:lnTo>
                    <a:pt x="444" y="0"/>
                  </a:lnTo>
                  <a:lnTo>
                    <a:pt x="450" y="2"/>
                  </a:lnTo>
                  <a:lnTo>
                    <a:pt x="454" y="2"/>
                  </a:lnTo>
                  <a:lnTo>
                    <a:pt x="455" y="2"/>
                  </a:lnTo>
                  <a:lnTo>
                    <a:pt x="450" y="21"/>
                  </a:lnTo>
                  <a:lnTo>
                    <a:pt x="466" y="24"/>
                  </a:lnTo>
                  <a:lnTo>
                    <a:pt x="465" y="26"/>
                  </a:lnTo>
                  <a:lnTo>
                    <a:pt x="463" y="27"/>
                  </a:lnTo>
                  <a:lnTo>
                    <a:pt x="461" y="30"/>
                  </a:lnTo>
                  <a:lnTo>
                    <a:pt x="460" y="35"/>
                  </a:lnTo>
                  <a:lnTo>
                    <a:pt x="460" y="43"/>
                  </a:lnTo>
                  <a:lnTo>
                    <a:pt x="463" y="53"/>
                  </a:lnTo>
                  <a:lnTo>
                    <a:pt x="470" y="67"/>
                  </a:lnTo>
                  <a:lnTo>
                    <a:pt x="481" y="85"/>
                  </a:lnTo>
                  <a:lnTo>
                    <a:pt x="492" y="104"/>
                  </a:lnTo>
                  <a:lnTo>
                    <a:pt x="506" y="123"/>
                  </a:lnTo>
                  <a:lnTo>
                    <a:pt x="512" y="131"/>
                  </a:lnTo>
                  <a:lnTo>
                    <a:pt x="517" y="138"/>
                  </a:lnTo>
                  <a:lnTo>
                    <a:pt x="522" y="144"/>
                  </a:lnTo>
                  <a:lnTo>
                    <a:pt x="527" y="151"/>
                  </a:lnTo>
                  <a:lnTo>
                    <a:pt x="531" y="157"/>
                  </a:lnTo>
                  <a:close/>
                </a:path>
              </a:pathLst>
            </a:custGeom>
            <a:solidFill>
              <a:srgbClr val="7C7C7C"/>
            </a:solidFill>
            <a:ln w="9525">
              <a:solidFill>
                <a:srgbClr val="777777"/>
              </a:solidFill>
              <a:round/>
              <a:headEnd/>
              <a:tailEnd/>
            </a:ln>
          </p:spPr>
          <p:txBody>
            <a:bodyPr/>
            <a:lstStyle/>
            <a:p>
              <a:endParaRPr lang="en-US"/>
            </a:p>
          </p:txBody>
        </p:sp>
        <p:sp>
          <p:nvSpPr>
            <p:cNvPr id="4871" name="Freeform 759"/>
            <p:cNvSpPr>
              <a:spLocks/>
            </p:cNvSpPr>
            <p:nvPr/>
          </p:nvSpPr>
          <p:spPr bwMode="auto">
            <a:xfrm>
              <a:off x="1066" y="2050"/>
              <a:ext cx="520" cy="78"/>
            </a:xfrm>
            <a:custGeom>
              <a:avLst/>
              <a:gdLst>
                <a:gd name="T0" fmla="*/ 520 w 520"/>
                <a:gd name="T1" fmla="*/ 139 h 155"/>
                <a:gd name="T2" fmla="*/ 42 w 520"/>
                <a:gd name="T3" fmla="*/ 155 h 155"/>
                <a:gd name="T4" fmla="*/ 17 w 520"/>
                <a:gd name="T5" fmla="*/ 125 h 155"/>
                <a:gd name="T6" fmla="*/ 16 w 520"/>
                <a:gd name="T7" fmla="*/ 122 h 155"/>
                <a:gd name="T8" fmla="*/ 13 w 520"/>
                <a:gd name="T9" fmla="*/ 119 h 155"/>
                <a:gd name="T10" fmla="*/ 9 w 520"/>
                <a:gd name="T11" fmla="*/ 114 h 155"/>
                <a:gd name="T12" fmla="*/ 5 w 520"/>
                <a:gd name="T13" fmla="*/ 111 h 155"/>
                <a:gd name="T14" fmla="*/ 0 w 520"/>
                <a:gd name="T15" fmla="*/ 107 h 155"/>
                <a:gd name="T16" fmla="*/ 5 w 520"/>
                <a:gd name="T17" fmla="*/ 104 h 155"/>
                <a:gd name="T18" fmla="*/ 22 w 520"/>
                <a:gd name="T19" fmla="*/ 98 h 155"/>
                <a:gd name="T20" fmla="*/ 51 w 520"/>
                <a:gd name="T21" fmla="*/ 88 h 155"/>
                <a:gd name="T22" fmla="*/ 87 w 520"/>
                <a:gd name="T23" fmla="*/ 75 h 155"/>
                <a:gd name="T24" fmla="*/ 131 w 520"/>
                <a:gd name="T25" fmla="*/ 61 h 155"/>
                <a:gd name="T26" fmla="*/ 176 w 520"/>
                <a:gd name="T27" fmla="*/ 46 h 155"/>
                <a:gd name="T28" fmla="*/ 220 w 520"/>
                <a:gd name="T29" fmla="*/ 32 h 155"/>
                <a:gd name="T30" fmla="*/ 262 w 520"/>
                <a:gd name="T31" fmla="*/ 21 h 155"/>
                <a:gd name="T32" fmla="*/ 300 w 520"/>
                <a:gd name="T33" fmla="*/ 13 h 155"/>
                <a:gd name="T34" fmla="*/ 330 w 520"/>
                <a:gd name="T35" fmla="*/ 6 h 155"/>
                <a:gd name="T36" fmla="*/ 354 w 520"/>
                <a:gd name="T37" fmla="*/ 5 h 155"/>
                <a:gd name="T38" fmla="*/ 376 w 520"/>
                <a:gd name="T39" fmla="*/ 2 h 155"/>
                <a:gd name="T40" fmla="*/ 395 w 520"/>
                <a:gd name="T41" fmla="*/ 0 h 155"/>
                <a:gd name="T42" fmla="*/ 411 w 520"/>
                <a:gd name="T43" fmla="*/ 0 h 155"/>
                <a:gd name="T44" fmla="*/ 425 w 520"/>
                <a:gd name="T45" fmla="*/ 0 h 155"/>
                <a:gd name="T46" fmla="*/ 436 w 520"/>
                <a:gd name="T47" fmla="*/ 0 h 155"/>
                <a:gd name="T48" fmla="*/ 444 w 520"/>
                <a:gd name="T49" fmla="*/ 0 h 155"/>
                <a:gd name="T50" fmla="*/ 450 w 520"/>
                <a:gd name="T51" fmla="*/ 2 h 155"/>
                <a:gd name="T52" fmla="*/ 454 w 520"/>
                <a:gd name="T53" fmla="*/ 2 h 155"/>
                <a:gd name="T54" fmla="*/ 455 w 520"/>
                <a:gd name="T55" fmla="*/ 2 h 155"/>
                <a:gd name="T56" fmla="*/ 450 w 520"/>
                <a:gd name="T57" fmla="*/ 21 h 155"/>
                <a:gd name="T58" fmla="*/ 466 w 520"/>
                <a:gd name="T59" fmla="*/ 24 h 155"/>
                <a:gd name="T60" fmla="*/ 464 w 520"/>
                <a:gd name="T61" fmla="*/ 26 h 155"/>
                <a:gd name="T62" fmla="*/ 462 w 520"/>
                <a:gd name="T63" fmla="*/ 26 h 155"/>
                <a:gd name="T64" fmla="*/ 460 w 520"/>
                <a:gd name="T65" fmla="*/ 30 h 155"/>
                <a:gd name="T66" fmla="*/ 458 w 520"/>
                <a:gd name="T67" fmla="*/ 34 h 155"/>
                <a:gd name="T68" fmla="*/ 458 w 520"/>
                <a:gd name="T69" fmla="*/ 42 h 155"/>
                <a:gd name="T70" fmla="*/ 461 w 520"/>
                <a:gd name="T71" fmla="*/ 51 h 155"/>
                <a:gd name="T72" fmla="*/ 466 w 520"/>
                <a:gd name="T73" fmla="*/ 62 h 155"/>
                <a:gd name="T74" fmla="*/ 474 w 520"/>
                <a:gd name="T75" fmla="*/ 79 h 155"/>
                <a:gd name="T76" fmla="*/ 484 w 520"/>
                <a:gd name="T77" fmla="*/ 93 h 155"/>
                <a:gd name="T78" fmla="*/ 495 w 520"/>
                <a:gd name="T79" fmla="*/ 109 h 155"/>
                <a:gd name="T80" fmla="*/ 502 w 520"/>
                <a:gd name="T81" fmla="*/ 115 h 155"/>
                <a:gd name="T82" fmla="*/ 507 w 520"/>
                <a:gd name="T83" fmla="*/ 123 h 155"/>
                <a:gd name="T84" fmla="*/ 511 w 520"/>
                <a:gd name="T85" fmla="*/ 128 h 155"/>
                <a:gd name="T86" fmla="*/ 515 w 520"/>
                <a:gd name="T87" fmla="*/ 133 h 155"/>
                <a:gd name="T88" fmla="*/ 520 w 520"/>
                <a:gd name="T89" fmla="*/ 139 h 15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20"/>
                <a:gd name="T136" fmla="*/ 0 h 155"/>
                <a:gd name="T137" fmla="*/ 520 w 520"/>
                <a:gd name="T138" fmla="*/ 155 h 15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20" h="155">
                  <a:moveTo>
                    <a:pt x="520" y="139"/>
                  </a:moveTo>
                  <a:lnTo>
                    <a:pt x="42" y="155"/>
                  </a:lnTo>
                  <a:lnTo>
                    <a:pt x="17" y="125"/>
                  </a:lnTo>
                  <a:lnTo>
                    <a:pt x="16" y="122"/>
                  </a:lnTo>
                  <a:lnTo>
                    <a:pt x="13" y="119"/>
                  </a:lnTo>
                  <a:lnTo>
                    <a:pt x="9" y="114"/>
                  </a:lnTo>
                  <a:lnTo>
                    <a:pt x="5" y="111"/>
                  </a:lnTo>
                  <a:lnTo>
                    <a:pt x="0" y="107"/>
                  </a:lnTo>
                  <a:lnTo>
                    <a:pt x="5" y="104"/>
                  </a:lnTo>
                  <a:lnTo>
                    <a:pt x="22" y="98"/>
                  </a:lnTo>
                  <a:lnTo>
                    <a:pt x="51" y="88"/>
                  </a:lnTo>
                  <a:lnTo>
                    <a:pt x="87" y="75"/>
                  </a:lnTo>
                  <a:lnTo>
                    <a:pt x="131" y="61"/>
                  </a:lnTo>
                  <a:lnTo>
                    <a:pt x="176" y="46"/>
                  </a:lnTo>
                  <a:lnTo>
                    <a:pt x="220" y="32"/>
                  </a:lnTo>
                  <a:lnTo>
                    <a:pt x="262" y="21"/>
                  </a:lnTo>
                  <a:lnTo>
                    <a:pt x="300" y="13"/>
                  </a:lnTo>
                  <a:lnTo>
                    <a:pt x="330" y="6"/>
                  </a:lnTo>
                  <a:lnTo>
                    <a:pt x="354" y="5"/>
                  </a:lnTo>
                  <a:lnTo>
                    <a:pt x="376" y="2"/>
                  </a:lnTo>
                  <a:lnTo>
                    <a:pt x="395" y="0"/>
                  </a:lnTo>
                  <a:lnTo>
                    <a:pt x="411" y="0"/>
                  </a:lnTo>
                  <a:lnTo>
                    <a:pt x="425" y="0"/>
                  </a:lnTo>
                  <a:lnTo>
                    <a:pt x="436" y="0"/>
                  </a:lnTo>
                  <a:lnTo>
                    <a:pt x="444" y="0"/>
                  </a:lnTo>
                  <a:lnTo>
                    <a:pt x="450" y="2"/>
                  </a:lnTo>
                  <a:lnTo>
                    <a:pt x="454" y="2"/>
                  </a:lnTo>
                  <a:lnTo>
                    <a:pt x="455" y="2"/>
                  </a:lnTo>
                  <a:lnTo>
                    <a:pt x="450" y="21"/>
                  </a:lnTo>
                  <a:lnTo>
                    <a:pt x="466" y="24"/>
                  </a:lnTo>
                  <a:lnTo>
                    <a:pt x="464" y="26"/>
                  </a:lnTo>
                  <a:lnTo>
                    <a:pt x="462" y="26"/>
                  </a:lnTo>
                  <a:lnTo>
                    <a:pt x="460" y="30"/>
                  </a:lnTo>
                  <a:lnTo>
                    <a:pt x="458" y="34"/>
                  </a:lnTo>
                  <a:lnTo>
                    <a:pt x="458" y="42"/>
                  </a:lnTo>
                  <a:lnTo>
                    <a:pt x="461" y="51"/>
                  </a:lnTo>
                  <a:lnTo>
                    <a:pt x="466" y="62"/>
                  </a:lnTo>
                  <a:lnTo>
                    <a:pt x="474" y="79"/>
                  </a:lnTo>
                  <a:lnTo>
                    <a:pt x="484" y="93"/>
                  </a:lnTo>
                  <a:lnTo>
                    <a:pt x="495" y="109"/>
                  </a:lnTo>
                  <a:lnTo>
                    <a:pt x="502" y="115"/>
                  </a:lnTo>
                  <a:lnTo>
                    <a:pt x="507" y="123"/>
                  </a:lnTo>
                  <a:lnTo>
                    <a:pt x="511" y="128"/>
                  </a:lnTo>
                  <a:lnTo>
                    <a:pt x="515" y="133"/>
                  </a:lnTo>
                  <a:lnTo>
                    <a:pt x="520" y="139"/>
                  </a:lnTo>
                  <a:close/>
                </a:path>
              </a:pathLst>
            </a:custGeom>
            <a:solidFill>
              <a:srgbClr val="777777"/>
            </a:solidFill>
            <a:ln w="9525">
              <a:solidFill>
                <a:srgbClr val="777777"/>
              </a:solidFill>
              <a:round/>
              <a:headEnd/>
              <a:tailEnd/>
            </a:ln>
          </p:spPr>
          <p:txBody>
            <a:bodyPr/>
            <a:lstStyle/>
            <a:p>
              <a:endParaRPr lang="en-US"/>
            </a:p>
          </p:txBody>
        </p:sp>
        <p:sp>
          <p:nvSpPr>
            <p:cNvPr id="4872" name="Freeform 760"/>
            <p:cNvSpPr>
              <a:spLocks/>
            </p:cNvSpPr>
            <p:nvPr/>
          </p:nvSpPr>
          <p:spPr bwMode="auto">
            <a:xfrm>
              <a:off x="1066" y="2050"/>
              <a:ext cx="508" cy="75"/>
            </a:xfrm>
            <a:custGeom>
              <a:avLst/>
              <a:gdLst>
                <a:gd name="T0" fmla="*/ 508 w 508"/>
                <a:gd name="T1" fmla="*/ 123 h 151"/>
                <a:gd name="T2" fmla="*/ 37 w 508"/>
                <a:gd name="T3" fmla="*/ 151 h 151"/>
                <a:gd name="T4" fmla="*/ 17 w 508"/>
                <a:gd name="T5" fmla="*/ 125 h 151"/>
                <a:gd name="T6" fmla="*/ 16 w 508"/>
                <a:gd name="T7" fmla="*/ 122 h 151"/>
                <a:gd name="T8" fmla="*/ 13 w 508"/>
                <a:gd name="T9" fmla="*/ 119 h 151"/>
                <a:gd name="T10" fmla="*/ 9 w 508"/>
                <a:gd name="T11" fmla="*/ 115 h 151"/>
                <a:gd name="T12" fmla="*/ 5 w 508"/>
                <a:gd name="T13" fmla="*/ 111 h 151"/>
                <a:gd name="T14" fmla="*/ 0 w 508"/>
                <a:gd name="T15" fmla="*/ 107 h 151"/>
                <a:gd name="T16" fmla="*/ 5 w 508"/>
                <a:gd name="T17" fmla="*/ 104 h 151"/>
                <a:gd name="T18" fmla="*/ 22 w 508"/>
                <a:gd name="T19" fmla="*/ 98 h 151"/>
                <a:gd name="T20" fmla="*/ 51 w 508"/>
                <a:gd name="T21" fmla="*/ 88 h 151"/>
                <a:gd name="T22" fmla="*/ 87 w 508"/>
                <a:gd name="T23" fmla="*/ 75 h 151"/>
                <a:gd name="T24" fmla="*/ 131 w 508"/>
                <a:gd name="T25" fmla="*/ 61 h 151"/>
                <a:gd name="T26" fmla="*/ 176 w 508"/>
                <a:gd name="T27" fmla="*/ 46 h 151"/>
                <a:gd name="T28" fmla="*/ 220 w 508"/>
                <a:gd name="T29" fmla="*/ 32 h 151"/>
                <a:gd name="T30" fmla="*/ 262 w 508"/>
                <a:gd name="T31" fmla="*/ 21 h 151"/>
                <a:gd name="T32" fmla="*/ 300 w 508"/>
                <a:gd name="T33" fmla="*/ 13 h 151"/>
                <a:gd name="T34" fmla="*/ 330 w 508"/>
                <a:gd name="T35" fmla="*/ 6 h 151"/>
                <a:gd name="T36" fmla="*/ 354 w 508"/>
                <a:gd name="T37" fmla="*/ 5 h 151"/>
                <a:gd name="T38" fmla="*/ 376 w 508"/>
                <a:gd name="T39" fmla="*/ 2 h 151"/>
                <a:gd name="T40" fmla="*/ 395 w 508"/>
                <a:gd name="T41" fmla="*/ 0 h 151"/>
                <a:gd name="T42" fmla="*/ 411 w 508"/>
                <a:gd name="T43" fmla="*/ 0 h 151"/>
                <a:gd name="T44" fmla="*/ 425 w 508"/>
                <a:gd name="T45" fmla="*/ 0 h 151"/>
                <a:gd name="T46" fmla="*/ 436 w 508"/>
                <a:gd name="T47" fmla="*/ 0 h 151"/>
                <a:gd name="T48" fmla="*/ 444 w 508"/>
                <a:gd name="T49" fmla="*/ 0 h 151"/>
                <a:gd name="T50" fmla="*/ 450 w 508"/>
                <a:gd name="T51" fmla="*/ 2 h 151"/>
                <a:gd name="T52" fmla="*/ 454 w 508"/>
                <a:gd name="T53" fmla="*/ 2 h 151"/>
                <a:gd name="T54" fmla="*/ 455 w 508"/>
                <a:gd name="T55" fmla="*/ 2 h 151"/>
                <a:gd name="T56" fmla="*/ 450 w 508"/>
                <a:gd name="T57" fmla="*/ 21 h 151"/>
                <a:gd name="T58" fmla="*/ 466 w 508"/>
                <a:gd name="T59" fmla="*/ 24 h 151"/>
                <a:gd name="T60" fmla="*/ 464 w 508"/>
                <a:gd name="T61" fmla="*/ 24 h 151"/>
                <a:gd name="T62" fmla="*/ 462 w 508"/>
                <a:gd name="T63" fmla="*/ 26 h 151"/>
                <a:gd name="T64" fmla="*/ 458 w 508"/>
                <a:gd name="T65" fmla="*/ 29 h 151"/>
                <a:gd name="T66" fmla="*/ 457 w 508"/>
                <a:gd name="T67" fmla="*/ 32 h 151"/>
                <a:gd name="T68" fmla="*/ 456 w 508"/>
                <a:gd name="T69" fmla="*/ 40 h 151"/>
                <a:gd name="T70" fmla="*/ 458 w 508"/>
                <a:gd name="T71" fmla="*/ 48 h 151"/>
                <a:gd name="T72" fmla="*/ 463 w 508"/>
                <a:gd name="T73" fmla="*/ 59 h 151"/>
                <a:gd name="T74" fmla="*/ 469 w 508"/>
                <a:gd name="T75" fmla="*/ 71 h 151"/>
                <a:gd name="T76" fmla="*/ 476 w 508"/>
                <a:gd name="T77" fmla="*/ 83 h 151"/>
                <a:gd name="T78" fmla="*/ 485 w 508"/>
                <a:gd name="T79" fmla="*/ 95 h 151"/>
                <a:gd name="T80" fmla="*/ 490 w 508"/>
                <a:gd name="T81" fmla="*/ 101 h 151"/>
                <a:gd name="T82" fmla="*/ 496 w 508"/>
                <a:gd name="T83" fmla="*/ 106 h 151"/>
                <a:gd name="T84" fmla="*/ 500 w 508"/>
                <a:gd name="T85" fmla="*/ 111 h 151"/>
                <a:gd name="T86" fmla="*/ 503 w 508"/>
                <a:gd name="T87" fmla="*/ 117 h 151"/>
                <a:gd name="T88" fmla="*/ 508 w 508"/>
                <a:gd name="T89" fmla="*/ 123 h 1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08"/>
                <a:gd name="T136" fmla="*/ 0 h 151"/>
                <a:gd name="T137" fmla="*/ 508 w 508"/>
                <a:gd name="T138" fmla="*/ 151 h 15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08" h="151">
                  <a:moveTo>
                    <a:pt x="508" y="123"/>
                  </a:moveTo>
                  <a:lnTo>
                    <a:pt x="37" y="151"/>
                  </a:lnTo>
                  <a:lnTo>
                    <a:pt x="17" y="125"/>
                  </a:lnTo>
                  <a:lnTo>
                    <a:pt x="16" y="122"/>
                  </a:lnTo>
                  <a:lnTo>
                    <a:pt x="13" y="119"/>
                  </a:lnTo>
                  <a:lnTo>
                    <a:pt x="9" y="115"/>
                  </a:lnTo>
                  <a:lnTo>
                    <a:pt x="5" y="111"/>
                  </a:lnTo>
                  <a:lnTo>
                    <a:pt x="0" y="107"/>
                  </a:lnTo>
                  <a:lnTo>
                    <a:pt x="5" y="104"/>
                  </a:lnTo>
                  <a:lnTo>
                    <a:pt x="22" y="98"/>
                  </a:lnTo>
                  <a:lnTo>
                    <a:pt x="51" y="88"/>
                  </a:lnTo>
                  <a:lnTo>
                    <a:pt x="87" y="75"/>
                  </a:lnTo>
                  <a:lnTo>
                    <a:pt x="131" y="61"/>
                  </a:lnTo>
                  <a:lnTo>
                    <a:pt x="176" y="46"/>
                  </a:lnTo>
                  <a:lnTo>
                    <a:pt x="220" y="32"/>
                  </a:lnTo>
                  <a:lnTo>
                    <a:pt x="262" y="21"/>
                  </a:lnTo>
                  <a:lnTo>
                    <a:pt x="300" y="13"/>
                  </a:lnTo>
                  <a:lnTo>
                    <a:pt x="330" y="6"/>
                  </a:lnTo>
                  <a:lnTo>
                    <a:pt x="354" y="5"/>
                  </a:lnTo>
                  <a:lnTo>
                    <a:pt x="376" y="2"/>
                  </a:lnTo>
                  <a:lnTo>
                    <a:pt x="395" y="0"/>
                  </a:lnTo>
                  <a:lnTo>
                    <a:pt x="411" y="0"/>
                  </a:lnTo>
                  <a:lnTo>
                    <a:pt x="425" y="0"/>
                  </a:lnTo>
                  <a:lnTo>
                    <a:pt x="436" y="0"/>
                  </a:lnTo>
                  <a:lnTo>
                    <a:pt x="444" y="0"/>
                  </a:lnTo>
                  <a:lnTo>
                    <a:pt x="450" y="2"/>
                  </a:lnTo>
                  <a:lnTo>
                    <a:pt x="454" y="2"/>
                  </a:lnTo>
                  <a:lnTo>
                    <a:pt x="455" y="2"/>
                  </a:lnTo>
                  <a:lnTo>
                    <a:pt x="450" y="21"/>
                  </a:lnTo>
                  <a:lnTo>
                    <a:pt x="466" y="24"/>
                  </a:lnTo>
                  <a:lnTo>
                    <a:pt x="464" y="24"/>
                  </a:lnTo>
                  <a:lnTo>
                    <a:pt x="462" y="26"/>
                  </a:lnTo>
                  <a:lnTo>
                    <a:pt x="458" y="29"/>
                  </a:lnTo>
                  <a:lnTo>
                    <a:pt x="457" y="32"/>
                  </a:lnTo>
                  <a:lnTo>
                    <a:pt x="456" y="40"/>
                  </a:lnTo>
                  <a:lnTo>
                    <a:pt x="458" y="48"/>
                  </a:lnTo>
                  <a:lnTo>
                    <a:pt x="463" y="59"/>
                  </a:lnTo>
                  <a:lnTo>
                    <a:pt x="469" y="71"/>
                  </a:lnTo>
                  <a:lnTo>
                    <a:pt x="476" y="83"/>
                  </a:lnTo>
                  <a:lnTo>
                    <a:pt x="485" y="95"/>
                  </a:lnTo>
                  <a:lnTo>
                    <a:pt x="490" y="101"/>
                  </a:lnTo>
                  <a:lnTo>
                    <a:pt x="496" y="106"/>
                  </a:lnTo>
                  <a:lnTo>
                    <a:pt x="500" y="111"/>
                  </a:lnTo>
                  <a:lnTo>
                    <a:pt x="503" y="117"/>
                  </a:lnTo>
                  <a:lnTo>
                    <a:pt x="508" y="123"/>
                  </a:lnTo>
                  <a:close/>
                </a:path>
              </a:pathLst>
            </a:custGeom>
            <a:solidFill>
              <a:srgbClr val="717171"/>
            </a:solidFill>
            <a:ln w="9525">
              <a:solidFill>
                <a:srgbClr val="777777"/>
              </a:solidFill>
              <a:round/>
              <a:headEnd/>
              <a:tailEnd/>
            </a:ln>
          </p:spPr>
          <p:txBody>
            <a:bodyPr/>
            <a:lstStyle/>
            <a:p>
              <a:endParaRPr lang="en-US"/>
            </a:p>
          </p:txBody>
        </p:sp>
        <p:sp>
          <p:nvSpPr>
            <p:cNvPr id="4873" name="Freeform 761"/>
            <p:cNvSpPr>
              <a:spLocks/>
            </p:cNvSpPr>
            <p:nvPr/>
          </p:nvSpPr>
          <p:spPr bwMode="auto">
            <a:xfrm>
              <a:off x="1066" y="2050"/>
              <a:ext cx="496" cy="72"/>
            </a:xfrm>
            <a:custGeom>
              <a:avLst/>
              <a:gdLst>
                <a:gd name="T0" fmla="*/ 496 w 496"/>
                <a:gd name="T1" fmla="*/ 104 h 144"/>
                <a:gd name="T2" fmla="*/ 32 w 496"/>
                <a:gd name="T3" fmla="*/ 144 h 144"/>
                <a:gd name="T4" fmla="*/ 17 w 496"/>
                <a:gd name="T5" fmla="*/ 125 h 144"/>
                <a:gd name="T6" fmla="*/ 16 w 496"/>
                <a:gd name="T7" fmla="*/ 122 h 144"/>
                <a:gd name="T8" fmla="*/ 13 w 496"/>
                <a:gd name="T9" fmla="*/ 119 h 144"/>
                <a:gd name="T10" fmla="*/ 9 w 496"/>
                <a:gd name="T11" fmla="*/ 115 h 144"/>
                <a:gd name="T12" fmla="*/ 5 w 496"/>
                <a:gd name="T13" fmla="*/ 112 h 144"/>
                <a:gd name="T14" fmla="*/ 0 w 496"/>
                <a:gd name="T15" fmla="*/ 109 h 144"/>
                <a:gd name="T16" fmla="*/ 5 w 496"/>
                <a:gd name="T17" fmla="*/ 104 h 144"/>
                <a:gd name="T18" fmla="*/ 22 w 496"/>
                <a:gd name="T19" fmla="*/ 98 h 144"/>
                <a:gd name="T20" fmla="*/ 51 w 496"/>
                <a:gd name="T21" fmla="*/ 88 h 144"/>
                <a:gd name="T22" fmla="*/ 87 w 496"/>
                <a:gd name="T23" fmla="*/ 75 h 144"/>
                <a:gd name="T24" fmla="*/ 131 w 496"/>
                <a:gd name="T25" fmla="*/ 61 h 144"/>
                <a:gd name="T26" fmla="*/ 176 w 496"/>
                <a:gd name="T27" fmla="*/ 46 h 144"/>
                <a:gd name="T28" fmla="*/ 220 w 496"/>
                <a:gd name="T29" fmla="*/ 32 h 144"/>
                <a:gd name="T30" fmla="*/ 262 w 496"/>
                <a:gd name="T31" fmla="*/ 21 h 144"/>
                <a:gd name="T32" fmla="*/ 300 w 496"/>
                <a:gd name="T33" fmla="*/ 13 h 144"/>
                <a:gd name="T34" fmla="*/ 330 w 496"/>
                <a:gd name="T35" fmla="*/ 6 h 144"/>
                <a:gd name="T36" fmla="*/ 354 w 496"/>
                <a:gd name="T37" fmla="*/ 5 h 144"/>
                <a:gd name="T38" fmla="*/ 377 w 496"/>
                <a:gd name="T39" fmla="*/ 2 h 144"/>
                <a:gd name="T40" fmla="*/ 395 w 496"/>
                <a:gd name="T41" fmla="*/ 0 h 144"/>
                <a:gd name="T42" fmla="*/ 411 w 496"/>
                <a:gd name="T43" fmla="*/ 0 h 144"/>
                <a:gd name="T44" fmla="*/ 425 w 496"/>
                <a:gd name="T45" fmla="*/ 0 h 144"/>
                <a:gd name="T46" fmla="*/ 436 w 496"/>
                <a:gd name="T47" fmla="*/ 0 h 144"/>
                <a:gd name="T48" fmla="*/ 444 w 496"/>
                <a:gd name="T49" fmla="*/ 0 h 144"/>
                <a:gd name="T50" fmla="*/ 450 w 496"/>
                <a:gd name="T51" fmla="*/ 2 h 144"/>
                <a:gd name="T52" fmla="*/ 454 w 496"/>
                <a:gd name="T53" fmla="*/ 2 h 144"/>
                <a:gd name="T54" fmla="*/ 455 w 496"/>
                <a:gd name="T55" fmla="*/ 2 h 144"/>
                <a:gd name="T56" fmla="*/ 450 w 496"/>
                <a:gd name="T57" fmla="*/ 21 h 144"/>
                <a:gd name="T58" fmla="*/ 466 w 496"/>
                <a:gd name="T59" fmla="*/ 24 h 144"/>
                <a:gd name="T60" fmla="*/ 464 w 496"/>
                <a:gd name="T61" fmla="*/ 24 h 144"/>
                <a:gd name="T62" fmla="*/ 461 w 496"/>
                <a:gd name="T63" fmla="*/ 26 h 144"/>
                <a:gd name="T64" fmla="*/ 458 w 496"/>
                <a:gd name="T65" fmla="*/ 27 h 144"/>
                <a:gd name="T66" fmla="*/ 455 w 496"/>
                <a:gd name="T67" fmla="*/ 32 h 144"/>
                <a:gd name="T68" fmla="*/ 454 w 496"/>
                <a:gd name="T69" fmla="*/ 40 h 144"/>
                <a:gd name="T70" fmla="*/ 456 w 496"/>
                <a:gd name="T71" fmla="*/ 46 h 144"/>
                <a:gd name="T72" fmla="*/ 459 w 496"/>
                <a:gd name="T73" fmla="*/ 54 h 144"/>
                <a:gd name="T74" fmla="*/ 463 w 496"/>
                <a:gd name="T75" fmla="*/ 64 h 144"/>
                <a:gd name="T76" fmla="*/ 468 w 496"/>
                <a:gd name="T77" fmla="*/ 72 h 144"/>
                <a:gd name="T78" fmla="*/ 475 w 496"/>
                <a:gd name="T79" fmla="*/ 82 h 144"/>
                <a:gd name="T80" fmla="*/ 481 w 496"/>
                <a:gd name="T81" fmla="*/ 87 h 144"/>
                <a:gd name="T82" fmla="*/ 485 w 496"/>
                <a:gd name="T83" fmla="*/ 91 h 144"/>
                <a:gd name="T84" fmla="*/ 488 w 496"/>
                <a:gd name="T85" fmla="*/ 96 h 144"/>
                <a:gd name="T86" fmla="*/ 491 w 496"/>
                <a:gd name="T87" fmla="*/ 99 h 144"/>
                <a:gd name="T88" fmla="*/ 496 w 496"/>
                <a:gd name="T89" fmla="*/ 104 h 1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96"/>
                <a:gd name="T136" fmla="*/ 0 h 144"/>
                <a:gd name="T137" fmla="*/ 496 w 496"/>
                <a:gd name="T138" fmla="*/ 144 h 14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96" h="144">
                  <a:moveTo>
                    <a:pt x="496" y="104"/>
                  </a:moveTo>
                  <a:lnTo>
                    <a:pt x="32" y="144"/>
                  </a:lnTo>
                  <a:lnTo>
                    <a:pt x="17" y="125"/>
                  </a:lnTo>
                  <a:lnTo>
                    <a:pt x="16" y="122"/>
                  </a:lnTo>
                  <a:lnTo>
                    <a:pt x="13" y="119"/>
                  </a:lnTo>
                  <a:lnTo>
                    <a:pt x="9" y="115"/>
                  </a:lnTo>
                  <a:lnTo>
                    <a:pt x="5" y="112"/>
                  </a:lnTo>
                  <a:lnTo>
                    <a:pt x="0" y="109"/>
                  </a:lnTo>
                  <a:lnTo>
                    <a:pt x="5" y="104"/>
                  </a:lnTo>
                  <a:lnTo>
                    <a:pt x="22" y="98"/>
                  </a:lnTo>
                  <a:lnTo>
                    <a:pt x="51" y="88"/>
                  </a:lnTo>
                  <a:lnTo>
                    <a:pt x="87" y="75"/>
                  </a:lnTo>
                  <a:lnTo>
                    <a:pt x="131" y="61"/>
                  </a:lnTo>
                  <a:lnTo>
                    <a:pt x="176" y="46"/>
                  </a:lnTo>
                  <a:lnTo>
                    <a:pt x="220" y="32"/>
                  </a:lnTo>
                  <a:lnTo>
                    <a:pt x="262" y="21"/>
                  </a:lnTo>
                  <a:lnTo>
                    <a:pt x="300" y="13"/>
                  </a:lnTo>
                  <a:lnTo>
                    <a:pt x="330" y="6"/>
                  </a:lnTo>
                  <a:lnTo>
                    <a:pt x="354" y="5"/>
                  </a:lnTo>
                  <a:lnTo>
                    <a:pt x="377" y="2"/>
                  </a:lnTo>
                  <a:lnTo>
                    <a:pt x="395" y="0"/>
                  </a:lnTo>
                  <a:lnTo>
                    <a:pt x="411" y="0"/>
                  </a:lnTo>
                  <a:lnTo>
                    <a:pt x="425" y="0"/>
                  </a:lnTo>
                  <a:lnTo>
                    <a:pt x="436" y="0"/>
                  </a:lnTo>
                  <a:lnTo>
                    <a:pt x="444" y="0"/>
                  </a:lnTo>
                  <a:lnTo>
                    <a:pt x="450" y="2"/>
                  </a:lnTo>
                  <a:lnTo>
                    <a:pt x="454" y="2"/>
                  </a:lnTo>
                  <a:lnTo>
                    <a:pt x="455" y="2"/>
                  </a:lnTo>
                  <a:lnTo>
                    <a:pt x="450" y="21"/>
                  </a:lnTo>
                  <a:lnTo>
                    <a:pt x="466" y="24"/>
                  </a:lnTo>
                  <a:lnTo>
                    <a:pt x="464" y="24"/>
                  </a:lnTo>
                  <a:lnTo>
                    <a:pt x="461" y="26"/>
                  </a:lnTo>
                  <a:lnTo>
                    <a:pt x="458" y="27"/>
                  </a:lnTo>
                  <a:lnTo>
                    <a:pt x="455" y="32"/>
                  </a:lnTo>
                  <a:lnTo>
                    <a:pt x="454" y="40"/>
                  </a:lnTo>
                  <a:lnTo>
                    <a:pt x="456" y="46"/>
                  </a:lnTo>
                  <a:lnTo>
                    <a:pt x="459" y="54"/>
                  </a:lnTo>
                  <a:lnTo>
                    <a:pt x="463" y="64"/>
                  </a:lnTo>
                  <a:lnTo>
                    <a:pt x="468" y="72"/>
                  </a:lnTo>
                  <a:lnTo>
                    <a:pt x="475" y="82"/>
                  </a:lnTo>
                  <a:lnTo>
                    <a:pt x="481" y="87"/>
                  </a:lnTo>
                  <a:lnTo>
                    <a:pt x="485" y="91"/>
                  </a:lnTo>
                  <a:lnTo>
                    <a:pt x="488" y="96"/>
                  </a:lnTo>
                  <a:lnTo>
                    <a:pt x="491" y="99"/>
                  </a:lnTo>
                  <a:lnTo>
                    <a:pt x="496" y="104"/>
                  </a:lnTo>
                  <a:close/>
                </a:path>
              </a:pathLst>
            </a:custGeom>
            <a:solidFill>
              <a:srgbClr val="6B6B6B"/>
            </a:solidFill>
            <a:ln w="9525">
              <a:solidFill>
                <a:srgbClr val="777777"/>
              </a:solidFill>
              <a:round/>
              <a:headEnd/>
              <a:tailEnd/>
            </a:ln>
          </p:spPr>
          <p:txBody>
            <a:bodyPr/>
            <a:lstStyle/>
            <a:p>
              <a:endParaRPr lang="en-US"/>
            </a:p>
          </p:txBody>
        </p:sp>
        <p:sp>
          <p:nvSpPr>
            <p:cNvPr id="4874" name="Freeform 762"/>
            <p:cNvSpPr>
              <a:spLocks/>
            </p:cNvSpPr>
            <p:nvPr/>
          </p:nvSpPr>
          <p:spPr bwMode="auto">
            <a:xfrm>
              <a:off x="1066" y="2050"/>
              <a:ext cx="484" cy="69"/>
            </a:xfrm>
            <a:custGeom>
              <a:avLst/>
              <a:gdLst>
                <a:gd name="T0" fmla="*/ 27 w 484"/>
                <a:gd name="T1" fmla="*/ 138 h 138"/>
                <a:gd name="T2" fmla="*/ 17 w 484"/>
                <a:gd name="T3" fmla="*/ 125 h 138"/>
                <a:gd name="T4" fmla="*/ 16 w 484"/>
                <a:gd name="T5" fmla="*/ 122 h 138"/>
                <a:gd name="T6" fmla="*/ 13 w 484"/>
                <a:gd name="T7" fmla="*/ 119 h 138"/>
                <a:gd name="T8" fmla="*/ 9 w 484"/>
                <a:gd name="T9" fmla="*/ 115 h 138"/>
                <a:gd name="T10" fmla="*/ 5 w 484"/>
                <a:gd name="T11" fmla="*/ 112 h 138"/>
                <a:gd name="T12" fmla="*/ 0 w 484"/>
                <a:gd name="T13" fmla="*/ 109 h 138"/>
                <a:gd name="T14" fmla="*/ 5 w 484"/>
                <a:gd name="T15" fmla="*/ 106 h 138"/>
                <a:gd name="T16" fmla="*/ 22 w 484"/>
                <a:gd name="T17" fmla="*/ 98 h 138"/>
                <a:gd name="T18" fmla="*/ 51 w 484"/>
                <a:gd name="T19" fmla="*/ 88 h 138"/>
                <a:gd name="T20" fmla="*/ 87 w 484"/>
                <a:gd name="T21" fmla="*/ 75 h 138"/>
                <a:gd name="T22" fmla="*/ 131 w 484"/>
                <a:gd name="T23" fmla="*/ 61 h 138"/>
                <a:gd name="T24" fmla="*/ 176 w 484"/>
                <a:gd name="T25" fmla="*/ 46 h 138"/>
                <a:gd name="T26" fmla="*/ 220 w 484"/>
                <a:gd name="T27" fmla="*/ 32 h 138"/>
                <a:gd name="T28" fmla="*/ 262 w 484"/>
                <a:gd name="T29" fmla="*/ 21 h 138"/>
                <a:gd name="T30" fmla="*/ 300 w 484"/>
                <a:gd name="T31" fmla="*/ 13 h 138"/>
                <a:gd name="T32" fmla="*/ 330 w 484"/>
                <a:gd name="T33" fmla="*/ 6 h 138"/>
                <a:gd name="T34" fmla="*/ 354 w 484"/>
                <a:gd name="T35" fmla="*/ 5 h 138"/>
                <a:gd name="T36" fmla="*/ 377 w 484"/>
                <a:gd name="T37" fmla="*/ 2 h 138"/>
                <a:gd name="T38" fmla="*/ 395 w 484"/>
                <a:gd name="T39" fmla="*/ 0 h 138"/>
                <a:gd name="T40" fmla="*/ 411 w 484"/>
                <a:gd name="T41" fmla="*/ 0 h 138"/>
                <a:gd name="T42" fmla="*/ 425 w 484"/>
                <a:gd name="T43" fmla="*/ 0 h 138"/>
                <a:gd name="T44" fmla="*/ 436 w 484"/>
                <a:gd name="T45" fmla="*/ 0 h 138"/>
                <a:gd name="T46" fmla="*/ 444 w 484"/>
                <a:gd name="T47" fmla="*/ 0 h 138"/>
                <a:gd name="T48" fmla="*/ 450 w 484"/>
                <a:gd name="T49" fmla="*/ 2 h 138"/>
                <a:gd name="T50" fmla="*/ 454 w 484"/>
                <a:gd name="T51" fmla="*/ 2 h 138"/>
                <a:gd name="T52" fmla="*/ 455 w 484"/>
                <a:gd name="T53" fmla="*/ 2 h 138"/>
                <a:gd name="T54" fmla="*/ 450 w 484"/>
                <a:gd name="T55" fmla="*/ 21 h 138"/>
                <a:gd name="T56" fmla="*/ 466 w 484"/>
                <a:gd name="T57" fmla="*/ 24 h 138"/>
                <a:gd name="T58" fmla="*/ 464 w 484"/>
                <a:gd name="T59" fmla="*/ 24 h 138"/>
                <a:gd name="T60" fmla="*/ 460 w 484"/>
                <a:gd name="T61" fmla="*/ 26 h 138"/>
                <a:gd name="T62" fmla="*/ 456 w 484"/>
                <a:gd name="T63" fmla="*/ 27 h 138"/>
                <a:gd name="T64" fmla="*/ 454 w 484"/>
                <a:gd name="T65" fmla="*/ 30 h 138"/>
                <a:gd name="T66" fmla="*/ 453 w 484"/>
                <a:gd name="T67" fmla="*/ 37 h 138"/>
                <a:gd name="T68" fmla="*/ 454 w 484"/>
                <a:gd name="T69" fmla="*/ 43 h 138"/>
                <a:gd name="T70" fmla="*/ 455 w 484"/>
                <a:gd name="T71" fmla="*/ 50 h 138"/>
                <a:gd name="T72" fmla="*/ 457 w 484"/>
                <a:gd name="T73" fmla="*/ 56 h 138"/>
                <a:gd name="T74" fmla="*/ 460 w 484"/>
                <a:gd name="T75" fmla="*/ 62 h 138"/>
                <a:gd name="T76" fmla="*/ 465 w 484"/>
                <a:gd name="T77" fmla="*/ 67 h 138"/>
                <a:gd name="T78" fmla="*/ 470 w 484"/>
                <a:gd name="T79" fmla="*/ 72 h 138"/>
                <a:gd name="T80" fmla="*/ 474 w 484"/>
                <a:gd name="T81" fmla="*/ 77 h 138"/>
                <a:gd name="T82" fmla="*/ 477 w 484"/>
                <a:gd name="T83" fmla="*/ 79 h 138"/>
                <a:gd name="T84" fmla="*/ 480 w 484"/>
                <a:gd name="T85" fmla="*/ 83 h 138"/>
                <a:gd name="T86" fmla="*/ 484 w 484"/>
                <a:gd name="T87" fmla="*/ 87 h 138"/>
                <a:gd name="T88" fmla="*/ 27 w 484"/>
                <a:gd name="T89" fmla="*/ 138 h 13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84"/>
                <a:gd name="T136" fmla="*/ 0 h 138"/>
                <a:gd name="T137" fmla="*/ 484 w 484"/>
                <a:gd name="T138" fmla="*/ 138 h 13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84" h="138">
                  <a:moveTo>
                    <a:pt x="27" y="138"/>
                  </a:moveTo>
                  <a:lnTo>
                    <a:pt x="17" y="125"/>
                  </a:lnTo>
                  <a:lnTo>
                    <a:pt x="16" y="122"/>
                  </a:lnTo>
                  <a:lnTo>
                    <a:pt x="13" y="119"/>
                  </a:lnTo>
                  <a:lnTo>
                    <a:pt x="9" y="115"/>
                  </a:lnTo>
                  <a:lnTo>
                    <a:pt x="5" y="112"/>
                  </a:lnTo>
                  <a:lnTo>
                    <a:pt x="0" y="109"/>
                  </a:lnTo>
                  <a:lnTo>
                    <a:pt x="5" y="106"/>
                  </a:lnTo>
                  <a:lnTo>
                    <a:pt x="22" y="98"/>
                  </a:lnTo>
                  <a:lnTo>
                    <a:pt x="51" y="88"/>
                  </a:lnTo>
                  <a:lnTo>
                    <a:pt x="87" y="75"/>
                  </a:lnTo>
                  <a:lnTo>
                    <a:pt x="131" y="61"/>
                  </a:lnTo>
                  <a:lnTo>
                    <a:pt x="176" y="46"/>
                  </a:lnTo>
                  <a:lnTo>
                    <a:pt x="220" y="32"/>
                  </a:lnTo>
                  <a:lnTo>
                    <a:pt x="262" y="21"/>
                  </a:lnTo>
                  <a:lnTo>
                    <a:pt x="300" y="13"/>
                  </a:lnTo>
                  <a:lnTo>
                    <a:pt x="330" y="6"/>
                  </a:lnTo>
                  <a:lnTo>
                    <a:pt x="354" y="5"/>
                  </a:lnTo>
                  <a:lnTo>
                    <a:pt x="377" y="2"/>
                  </a:lnTo>
                  <a:lnTo>
                    <a:pt x="395" y="0"/>
                  </a:lnTo>
                  <a:lnTo>
                    <a:pt x="411" y="0"/>
                  </a:lnTo>
                  <a:lnTo>
                    <a:pt x="425" y="0"/>
                  </a:lnTo>
                  <a:lnTo>
                    <a:pt x="436" y="0"/>
                  </a:lnTo>
                  <a:lnTo>
                    <a:pt x="444" y="0"/>
                  </a:lnTo>
                  <a:lnTo>
                    <a:pt x="450" y="2"/>
                  </a:lnTo>
                  <a:lnTo>
                    <a:pt x="454" y="2"/>
                  </a:lnTo>
                  <a:lnTo>
                    <a:pt x="455" y="2"/>
                  </a:lnTo>
                  <a:lnTo>
                    <a:pt x="450" y="21"/>
                  </a:lnTo>
                  <a:lnTo>
                    <a:pt x="466" y="24"/>
                  </a:lnTo>
                  <a:lnTo>
                    <a:pt x="464" y="24"/>
                  </a:lnTo>
                  <a:lnTo>
                    <a:pt x="460" y="26"/>
                  </a:lnTo>
                  <a:lnTo>
                    <a:pt x="456" y="27"/>
                  </a:lnTo>
                  <a:lnTo>
                    <a:pt x="454" y="30"/>
                  </a:lnTo>
                  <a:lnTo>
                    <a:pt x="453" y="37"/>
                  </a:lnTo>
                  <a:lnTo>
                    <a:pt x="454" y="43"/>
                  </a:lnTo>
                  <a:lnTo>
                    <a:pt x="455" y="50"/>
                  </a:lnTo>
                  <a:lnTo>
                    <a:pt x="457" y="56"/>
                  </a:lnTo>
                  <a:lnTo>
                    <a:pt x="460" y="62"/>
                  </a:lnTo>
                  <a:lnTo>
                    <a:pt x="465" y="67"/>
                  </a:lnTo>
                  <a:lnTo>
                    <a:pt x="470" y="72"/>
                  </a:lnTo>
                  <a:lnTo>
                    <a:pt x="474" y="77"/>
                  </a:lnTo>
                  <a:lnTo>
                    <a:pt x="477" y="79"/>
                  </a:lnTo>
                  <a:lnTo>
                    <a:pt x="480" y="83"/>
                  </a:lnTo>
                  <a:lnTo>
                    <a:pt x="484" y="87"/>
                  </a:lnTo>
                  <a:lnTo>
                    <a:pt x="27" y="138"/>
                  </a:lnTo>
                  <a:close/>
                </a:path>
              </a:pathLst>
            </a:custGeom>
            <a:solidFill>
              <a:srgbClr val="656565"/>
            </a:solidFill>
            <a:ln w="9525">
              <a:solidFill>
                <a:srgbClr val="777777"/>
              </a:solidFill>
              <a:round/>
              <a:headEnd/>
              <a:tailEnd/>
            </a:ln>
          </p:spPr>
          <p:txBody>
            <a:bodyPr/>
            <a:lstStyle/>
            <a:p>
              <a:endParaRPr lang="en-US"/>
            </a:p>
          </p:txBody>
        </p:sp>
        <p:sp>
          <p:nvSpPr>
            <p:cNvPr id="4875" name="Freeform 763"/>
            <p:cNvSpPr>
              <a:spLocks/>
            </p:cNvSpPr>
            <p:nvPr/>
          </p:nvSpPr>
          <p:spPr bwMode="auto">
            <a:xfrm>
              <a:off x="1051" y="2039"/>
              <a:ext cx="492" cy="72"/>
            </a:xfrm>
            <a:custGeom>
              <a:avLst/>
              <a:gdLst>
                <a:gd name="T0" fmla="*/ 460 w 492"/>
                <a:gd name="T1" fmla="*/ 66 h 145"/>
                <a:gd name="T2" fmla="*/ 463 w 492"/>
                <a:gd name="T3" fmla="*/ 65 h 145"/>
                <a:gd name="T4" fmla="*/ 471 w 492"/>
                <a:gd name="T5" fmla="*/ 60 h 145"/>
                <a:gd name="T6" fmla="*/ 481 w 492"/>
                <a:gd name="T7" fmla="*/ 53 h 145"/>
                <a:gd name="T8" fmla="*/ 489 w 492"/>
                <a:gd name="T9" fmla="*/ 44 h 145"/>
                <a:gd name="T10" fmla="*/ 492 w 492"/>
                <a:gd name="T11" fmla="*/ 29 h 145"/>
                <a:gd name="T12" fmla="*/ 490 w 492"/>
                <a:gd name="T13" fmla="*/ 23 h 145"/>
                <a:gd name="T14" fmla="*/ 485 w 492"/>
                <a:gd name="T15" fmla="*/ 17 h 145"/>
                <a:gd name="T16" fmla="*/ 478 w 492"/>
                <a:gd name="T17" fmla="*/ 12 h 145"/>
                <a:gd name="T18" fmla="*/ 467 w 492"/>
                <a:gd name="T19" fmla="*/ 7 h 145"/>
                <a:gd name="T20" fmla="*/ 453 w 492"/>
                <a:gd name="T21" fmla="*/ 4 h 145"/>
                <a:gd name="T22" fmla="*/ 435 w 492"/>
                <a:gd name="T23" fmla="*/ 0 h 145"/>
                <a:gd name="T24" fmla="*/ 414 w 492"/>
                <a:gd name="T25" fmla="*/ 0 h 145"/>
                <a:gd name="T26" fmla="*/ 389 w 492"/>
                <a:gd name="T27" fmla="*/ 0 h 145"/>
                <a:gd name="T28" fmla="*/ 359 w 492"/>
                <a:gd name="T29" fmla="*/ 4 h 145"/>
                <a:gd name="T30" fmla="*/ 325 w 492"/>
                <a:gd name="T31" fmla="*/ 7 h 145"/>
                <a:gd name="T32" fmla="*/ 287 w 492"/>
                <a:gd name="T33" fmla="*/ 15 h 145"/>
                <a:gd name="T34" fmla="*/ 246 w 492"/>
                <a:gd name="T35" fmla="*/ 25 h 145"/>
                <a:gd name="T36" fmla="*/ 203 w 492"/>
                <a:gd name="T37" fmla="*/ 39 h 145"/>
                <a:gd name="T38" fmla="*/ 159 w 492"/>
                <a:gd name="T39" fmla="*/ 55 h 145"/>
                <a:gd name="T40" fmla="*/ 116 w 492"/>
                <a:gd name="T41" fmla="*/ 69 h 145"/>
                <a:gd name="T42" fmla="*/ 77 w 492"/>
                <a:gd name="T43" fmla="*/ 85 h 145"/>
                <a:gd name="T44" fmla="*/ 45 w 492"/>
                <a:gd name="T45" fmla="*/ 100 h 145"/>
                <a:gd name="T46" fmla="*/ 21 w 492"/>
                <a:gd name="T47" fmla="*/ 114 h 145"/>
                <a:gd name="T48" fmla="*/ 5 w 492"/>
                <a:gd name="T49" fmla="*/ 122 h 145"/>
                <a:gd name="T50" fmla="*/ 0 w 492"/>
                <a:gd name="T51" fmla="*/ 129 h 145"/>
                <a:gd name="T52" fmla="*/ 4 w 492"/>
                <a:gd name="T53" fmla="*/ 137 h 145"/>
                <a:gd name="T54" fmla="*/ 11 w 492"/>
                <a:gd name="T55" fmla="*/ 142 h 145"/>
                <a:gd name="T56" fmla="*/ 18 w 492"/>
                <a:gd name="T57" fmla="*/ 143 h 145"/>
                <a:gd name="T58" fmla="*/ 24 w 492"/>
                <a:gd name="T59" fmla="*/ 145 h 145"/>
                <a:gd name="T60" fmla="*/ 26 w 492"/>
                <a:gd name="T61" fmla="*/ 145 h 145"/>
                <a:gd name="T62" fmla="*/ 460 w 492"/>
                <a:gd name="T63" fmla="*/ 66 h 1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92"/>
                <a:gd name="T97" fmla="*/ 0 h 145"/>
                <a:gd name="T98" fmla="*/ 492 w 492"/>
                <a:gd name="T99" fmla="*/ 145 h 1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92" h="145">
                  <a:moveTo>
                    <a:pt x="460" y="66"/>
                  </a:moveTo>
                  <a:lnTo>
                    <a:pt x="463" y="65"/>
                  </a:lnTo>
                  <a:lnTo>
                    <a:pt x="471" y="60"/>
                  </a:lnTo>
                  <a:lnTo>
                    <a:pt x="481" y="53"/>
                  </a:lnTo>
                  <a:lnTo>
                    <a:pt x="489" y="44"/>
                  </a:lnTo>
                  <a:lnTo>
                    <a:pt x="492" y="29"/>
                  </a:lnTo>
                  <a:lnTo>
                    <a:pt x="490" y="23"/>
                  </a:lnTo>
                  <a:lnTo>
                    <a:pt x="485" y="17"/>
                  </a:lnTo>
                  <a:lnTo>
                    <a:pt x="478" y="12"/>
                  </a:lnTo>
                  <a:lnTo>
                    <a:pt x="467" y="7"/>
                  </a:lnTo>
                  <a:lnTo>
                    <a:pt x="453" y="4"/>
                  </a:lnTo>
                  <a:lnTo>
                    <a:pt x="435" y="0"/>
                  </a:lnTo>
                  <a:lnTo>
                    <a:pt x="414" y="0"/>
                  </a:lnTo>
                  <a:lnTo>
                    <a:pt x="389" y="0"/>
                  </a:lnTo>
                  <a:lnTo>
                    <a:pt x="359" y="4"/>
                  </a:lnTo>
                  <a:lnTo>
                    <a:pt x="325" y="7"/>
                  </a:lnTo>
                  <a:lnTo>
                    <a:pt x="287" y="15"/>
                  </a:lnTo>
                  <a:lnTo>
                    <a:pt x="246" y="25"/>
                  </a:lnTo>
                  <a:lnTo>
                    <a:pt x="203" y="39"/>
                  </a:lnTo>
                  <a:lnTo>
                    <a:pt x="159" y="55"/>
                  </a:lnTo>
                  <a:lnTo>
                    <a:pt x="116" y="69"/>
                  </a:lnTo>
                  <a:lnTo>
                    <a:pt x="77" y="85"/>
                  </a:lnTo>
                  <a:lnTo>
                    <a:pt x="45" y="100"/>
                  </a:lnTo>
                  <a:lnTo>
                    <a:pt x="21" y="114"/>
                  </a:lnTo>
                  <a:lnTo>
                    <a:pt x="5" y="122"/>
                  </a:lnTo>
                  <a:lnTo>
                    <a:pt x="0" y="129"/>
                  </a:lnTo>
                  <a:lnTo>
                    <a:pt x="4" y="137"/>
                  </a:lnTo>
                  <a:lnTo>
                    <a:pt x="11" y="142"/>
                  </a:lnTo>
                  <a:lnTo>
                    <a:pt x="18" y="143"/>
                  </a:lnTo>
                  <a:lnTo>
                    <a:pt x="24" y="145"/>
                  </a:lnTo>
                  <a:lnTo>
                    <a:pt x="26" y="145"/>
                  </a:lnTo>
                  <a:lnTo>
                    <a:pt x="460" y="66"/>
                  </a:lnTo>
                  <a:close/>
                </a:path>
              </a:pathLst>
            </a:custGeom>
            <a:solidFill>
              <a:srgbClr val="E5E5E5"/>
            </a:solidFill>
            <a:ln w="9525">
              <a:solidFill>
                <a:srgbClr val="777777"/>
              </a:solidFill>
              <a:round/>
              <a:headEnd/>
              <a:tailEnd/>
            </a:ln>
          </p:spPr>
          <p:txBody>
            <a:bodyPr/>
            <a:lstStyle/>
            <a:p>
              <a:endParaRPr lang="en-US"/>
            </a:p>
          </p:txBody>
        </p:sp>
        <p:sp>
          <p:nvSpPr>
            <p:cNvPr id="4876" name="Freeform 764"/>
            <p:cNvSpPr>
              <a:spLocks/>
            </p:cNvSpPr>
            <p:nvPr/>
          </p:nvSpPr>
          <p:spPr bwMode="auto">
            <a:xfrm>
              <a:off x="1051" y="2039"/>
              <a:ext cx="490" cy="70"/>
            </a:xfrm>
            <a:custGeom>
              <a:avLst/>
              <a:gdLst>
                <a:gd name="T0" fmla="*/ 458 w 490"/>
                <a:gd name="T1" fmla="*/ 65 h 142"/>
                <a:gd name="T2" fmla="*/ 461 w 490"/>
                <a:gd name="T3" fmla="*/ 63 h 142"/>
                <a:gd name="T4" fmla="*/ 469 w 490"/>
                <a:gd name="T5" fmla="*/ 58 h 142"/>
                <a:gd name="T6" fmla="*/ 479 w 490"/>
                <a:gd name="T7" fmla="*/ 52 h 142"/>
                <a:gd name="T8" fmla="*/ 487 w 490"/>
                <a:gd name="T9" fmla="*/ 42 h 142"/>
                <a:gd name="T10" fmla="*/ 490 w 490"/>
                <a:gd name="T11" fmla="*/ 29 h 142"/>
                <a:gd name="T12" fmla="*/ 488 w 490"/>
                <a:gd name="T13" fmla="*/ 23 h 142"/>
                <a:gd name="T14" fmla="*/ 483 w 490"/>
                <a:gd name="T15" fmla="*/ 17 h 142"/>
                <a:gd name="T16" fmla="*/ 476 w 490"/>
                <a:gd name="T17" fmla="*/ 12 h 142"/>
                <a:gd name="T18" fmla="*/ 465 w 490"/>
                <a:gd name="T19" fmla="*/ 7 h 142"/>
                <a:gd name="T20" fmla="*/ 451 w 490"/>
                <a:gd name="T21" fmla="*/ 4 h 142"/>
                <a:gd name="T22" fmla="*/ 433 w 490"/>
                <a:gd name="T23" fmla="*/ 0 h 142"/>
                <a:gd name="T24" fmla="*/ 412 w 490"/>
                <a:gd name="T25" fmla="*/ 0 h 142"/>
                <a:gd name="T26" fmla="*/ 387 w 490"/>
                <a:gd name="T27" fmla="*/ 0 h 142"/>
                <a:gd name="T28" fmla="*/ 358 w 490"/>
                <a:gd name="T29" fmla="*/ 4 h 142"/>
                <a:gd name="T30" fmla="*/ 324 w 490"/>
                <a:gd name="T31" fmla="*/ 7 h 142"/>
                <a:gd name="T32" fmla="*/ 286 w 490"/>
                <a:gd name="T33" fmla="*/ 15 h 142"/>
                <a:gd name="T34" fmla="*/ 245 w 490"/>
                <a:gd name="T35" fmla="*/ 25 h 142"/>
                <a:gd name="T36" fmla="*/ 202 w 490"/>
                <a:gd name="T37" fmla="*/ 37 h 142"/>
                <a:gd name="T38" fmla="*/ 158 w 490"/>
                <a:gd name="T39" fmla="*/ 53 h 142"/>
                <a:gd name="T40" fmla="*/ 116 w 490"/>
                <a:gd name="T41" fmla="*/ 68 h 142"/>
                <a:gd name="T42" fmla="*/ 77 w 490"/>
                <a:gd name="T43" fmla="*/ 84 h 142"/>
                <a:gd name="T44" fmla="*/ 45 w 490"/>
                <a:gd name="T45" fmla="*/ 98 h 142"/>
                <a:gd name="T46" fmla="*/ 21 w 490"/>
                <a:gd name="T47" fmla="*/ 111 h 142"/>
                <a:gd name="T48" fmla="*/ 5 w 490"/>
                <a:gd name="T49" fmla="*/ 119 h 142"/>
                <a:gd name="T50" fmla="*/ 0 w 490"/>
                <a:gd name="T51" fmla="*/ 126 h 142"/>
                <a:gd name="T52" fmla="*/ 4 w 490"/>
                <a:gd name="T53" fmla="*/ 134 h 142"/>
                <a:gd name="T54" fmla="*/ 11 w 490"/>
                <a:gd name="T55" fmla="*/ 138 h 142"/>
                <a:gd name="T56" fmla="*/ 18 w 490"/>
                <a:gd name="T57" fmla="*/ 140 h 142"/>
                <a:gd name="T58" fmla="*/ 24 w 490"/>
                <a:gd name="T59" fmla="*/ 142 h 142"/>
                <a:gd name="T60" fmla="*/ 26 w 490"/>
                <a:gd name="T61" fmla="*/ 142 h 142"/>
                <a:gd name="T62" fmla="*/ 458 w 490"/>
                <a:gd name="T63" fmla="*/ 65 h 1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90"/>
                <a:gd name="T97" fmla="*/ 0 h 142"/>
                <a:gd name="T98" fmla="*/ 490 w 490"/>
                <a:gd name="T99" fmla="*/ 142 h 1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90" h="142">
                  <a:moveTo>
                    <a:pt x="458" y="65"/>
                  </a:moveTo>
                  <a:lnTo>
                    <a:pt x="461" y="63"/>
                  </a:lnTo>
                  <a:lnTo>
                    <a:pt x="469" y="58"/>
                  </a:lnTo>
                  <a:lnTo>
                    <a:pt x="479" y="52"/>
                  </a:lnTo>
                  <a:lnTo>
                    <a:pt x="487" y="42"/>
                  </a:lnTo>
                  <a:lnTo>
                    <a:pt x="490" y="29"/>
                  </a:lnTo>
                  <a:lnTo>
                    <a:pt x="488" y="23"/>
                  </a:lnTo>
                  <a:lnTo>
                    <a:pt x="483" y="17"/>
                  </a:lnTo>
                  <a:lnTo>
                    <a:pt x="476" y="12"/>
                  </a:lnTo>
                  <a:lnTo>
                    <a:pt x="465" y="7"/>
                  </a:lnTo>
                  <a:lnTo>
                    <a:pt x="451" y="4"/>
                  </a:lnTo>
                  <a:lnTo>
                    <a:pt x="433" y="0"/>
                  </a:lnTo>
                  <a:lnTo>
                    <a:pt x="412" y="0"/>
                  </a:lnTo>
                  <a:lnTo>
                    <a:pt x="387" y="0"/>
                  </a:lnTo>
                  <a:lnTo>
                    <a:pt x="358" y="4"/>
                  </a:lnTo>
                  <a:lnTo>
                    <a:pt x="324" y="7"/>
                  </a:lnTo>
                  <a:lnTo>
                    <a:pt x="286" y="15"/>
                  </a:lnTo>
                  <a:lnTo>
                    <a:pt x="245" y="25"/>
                  </a:lnTo>
                  <a:lnTo>
                    <a:pt x="202" y="37"/>
                  </a:lnTo>
                  <a:lnTo>
                    <a:pt x="158" y="53"/>
                  </a:lnTo>
                  <a:lnTo>
                    <a:pt x="116" y="68"/>
                  </a:lnTo>
                  <a:lnTo>
                    <a:pt x="77" y="84"/>
                  </a:lnTo>
                  <a:lnTo>
                    <a:pt x="45" y="98"/>
                  </a:lnTo>
                  <a:lnTo>
                    <a:pt x="21" y="111"/>
                  </a:lnTo>
                  <a:lnTo>
                    <a:pt x="5" y="119"/>
                  </a:lnTo>
                  <a:lnTo>
                    <a:pt x="0" y="126"/>
                  </a:lnTo>
                  <a:lnTo>
                    <a:pt x="4" y="134"/>
                  </a:lnTo>
                  <a:lnTo>
                    <a:pt x="11" y="138"/>
                  </a:lnTo>
                  <a:lnTo>
                    <a:pt x="18" y="140"/>
                  </a:lnTo>
                  <a:lnTo>
                    <a:pt x="24" y="142"/>
                  </a:lnTo>
                  <a:lnTo>
                    <a:pt x="26" y="142"/>
                  </a:lnTo>
                  <a:lnTo>
                    <a:pt x="458" y="65"/>
                  </a:lnTo>
                  <a:close/>
                </a:path>
              </a:pathLst>
            </a:custGeom>
            <a:noFill/>
            <a:ln w="14288">
              <a:solidFill>
                <a:srgbClr val="777777"/>
              </a:solidFill>
              <a:prstDash val="solid"/>
              <a:round/>
              <a:headEnd/>
              <a:tailEnd/>
            </a:ln>
          </p:spPr>
          <p:txBody>
            <a:bodyPr/>
            <a:lstStyle/>
            <a:p>
              <a:endParaRPr lang="en-US"/>
            </a:p>
          </p:txBody>
        </p:sp>
        <p:sp>
          <p:nvSpPr>
            <p:cNvPr id="4877" name="Freeform 765"/>
            <p:cNvSpPr>
              <a:spLocks/>
            </p:cNvSpPr>
            <p:nvPr/>
          </p:nvSpPr>
          <p:spPr bwMode="auto">
            <a:xfrm>
              <a:off x="1015" y="1452"/>
              <a:ext cx="1290" cy="578"/>
            </a:xfrm>
            <a:custGeom>
              <a:avLst/>
              <a:gdLst>
                <a:gd name="T0" fmla="*/ 9 w 1290"/>
                <a:gd name="T1" fmla="*/ 1072 h 1156"/>
                <a:gd name="T2" fmla="*/ 24 w 1290"/>
                <a:gd name="T3" fmla="*/ 914 h 1156"/>
                <a:gd name="T4" fmla="*/ 48 w 1290"/>
                <a:gd name="T5" fmla="*/ 667 h 1156"/>
                <a:gd name="T6" fmla="*/ 73 w 1290"/>
                <a:gd name="T7" fmla="*/ 415 h 1156"/>
                <a:gd name="T8" fmla="*/ 91 w 1290"/>
                <a:gd name="T9" fmla="*/ 234 h 1156"/>
                <a:gd name="T10" fmla="*/ 98 w 1290"/>
                <a:gd name="T11" fmla="*/ 181 h 1156"/>
                <a:gd name="T12" fmla="*/ 109 w 1290"/>
                <a:gd name="T13" fmla="*/ 144 h 1156"/>
                <a:gd name="T14" fmla="*/ 127 w 1290"/>
                <a:gd name="T15" fmla="*/ 107 h 1156"/>
                <a:gd name="T16" fmla="*/ 147 w 1290"/>
                <a:gd name="T17" fmla="*/ 73 h 1156"/>
                <a:gd name="T18" fmla="*/ 168 w 1290"/>
                <a:gd name="T19" fmla="*/ 46 h 1156"/>
                <a:gd name="T20" fmla="*/ 189 w 1290"/>
                <a:gd name="T21" fmla="*/ 27 h 1156"/>
                <a:gd name="T22" fmla="*/ 212 w 1290"/>
                <a:gd name="T23" fmla="*/ 13 h 1156"/>
                <a:gd name="T24" fmla="*/ 236 w 1290"/>
                <a:gd name="T25" fmla="*/ 3 h 1156"/>
                <a:gd name="T26" fmla="*/ 259 w 1290"/>
                <a:gd name="T27" fmla="*/ 0 h 1156"/>
                <a:gd name="T28" fmla="*/ 278 w 1290"/>
                <a:gd name="T29" fmla="*/ 0 h 1156"/>
                <a:gd name="T30" fmla="*/ 298 w 1290"/>
                <a:gd name="T31" fmla="*/ 13 h 1156"/>
                <a:gd name="T32" fmla="*/ 321 w 1290"/>
                <a:gd name="T33" fmla="*/ 54 h 1156"/>
                <a:gd name="T34" fmla="*/ 331 w 1290"/>
                <a:gd name="T35" fmla="*/ 78 h 1156"/>
                <a:gd name="T36" fmla="*/ 504 w 1290"/>
                <a:gd name="T37" fmla="*/ 585 h 1156"/>
                <a:gd name="T38" fmla="*/ 515 w 1290"/>
                <a:gd name="T39" fmla="*/ 601 h 1156"/>
                <a:gd name="T40" fmla="*/ 536 w 1290"/>
                <a:gd name="T41" fmla="*/ 628 h 1156"/>
                <a:gd name="T42" fmla="*/ 573 w 1290"/>
                <a:gd name="T43" fmla="*/ 667 h 1156"/>
                <a:gd name="T44" fmla="*/ 624 w 1290"/>
                <a:gd name="T45" fmla="*/ 710 h 1156"/>
                <a:gd name="T46" fmla="*/ 680 w 1290"/>
                <a:gd name="T47" fmla="*/ 749 h 1156"/>
                <a:gd name="T48" fmla="*/ 729 w 1290"/>
                <a:gd name="T49" fmla="*/ 773 h 1156"/>
                <a:gd name="T50" fmla="*/ 772 w 1290"/>
                <a:gd name="T51" fmla="*/ 789 h 1156"/>
                <a:gd name="T52" fmla="*/ 806 w 1290"/>
                <a:gd name="T53" fmla="*/ 798 h 1156"/>
                <a:gd name="T54" fmla="*/ 826 w 1290"/>
                <a:gd name="T55" fmla="*/ 803 h 1156"/>
                <a:gd name="T56" fmla="*/ 1236 w 1290"/>
                <a:gd name="T57" fmla="*/ 870 h 1156"/>
                <a:gd name="T58" fmla="*/ 1072 w 1290"/>
                <a:gd name="T59" fmla="*/ 923 h 1156"/>
                <a:gd name="T60" fmla="*/ 802 w 1290"/>
                <a:gd name="T61" fmla="*/ 975 h 1156"/>
                <a:gd name="T62" fmla="*/ 722 w 1290"/>
                <a:gd name="T63" fmla="*/ 1000 h 1156"/>
                <a:gd name="T64" fmla="*/ 593 w 1290"/>
                <a:gd name="T65" fmla="*/ 1044 h 1156"/>
                <a:gd name="T66" fmla="*/ 440 w 1290"/>
                <a:gd name="T67" fmla="*/ 1087 h 1156"/>
                <a:gd name="T68" fmla="*/ 295 w 1290"/>
                <a:gd name="T69" fmla="*/ 1122 h 1156"/>
                <a:gd name="T70" fmla="*/ 230 w 1290"/>
                <a:gd name="T71" fmla="*/ 1132 h 1156"/>
                <a:gd name="T72" fmla="*/ 188 w 1290"/>
                <a:gd name="T73" fmla="*/ 1137 h 1156"/>
                <a:gd name="T74" fmla="*/ 124 w 1290"/>
                <a:gd name="T75" fmla="*/ 1145 h 1156"/>
                <a:gd name="T76" fmla="*/ 60 w 1290"/>
                <a:gd name="T77" fmla="*/ 1153 h 1156"/>
                <a:gd name="T78" fmla="*/ 16 w 1290"/>
                <a:gd name="T79" fmla="*/ 1156 h 1156"/>
                <a:gd name="T80" fmla="*/ 5 w 1290"/>
                <a:gd name="T81" fmla="*/ 1154 h 1156"/>
                <a:gd name="T82" fmla="*/ 1 w 1290"/>
                <a:gd name="T83" fmla="*/ 1148 h 1156"/>
                <a:gd name="T84" fmla="*/ 6 w 1290"/>
                <a:gd name="T85" fmla="*/ 1097 h 11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90"/>
                <a:gd name="T130" fmla="*/ 0 h 1156"/>
                <a:gd name="T131" fmla="*/ 1290 w 1290"/>
                <a:gd name="T132" fmla="*/ 1156 h 11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90" h="1156">
                  <a:moveTo>
                    <a:pt x="6" y="1097"/>
                  </a:moveTo>
                  <a:lnTo>
                    <a:pt x="9" y="1072"/>
                  </a:lnTo>
                  <a:lnTo>
                    <a:pt x="15" y="1008"/>
                  </a:lnTo>
                  <a:lnTo>
                    <a:pt x="24" y="914"/>
                  </a:lnTo>
                  <a:lnTo>
                    <a:pt x="36" y="795"/>
                  </a:lnTo>
                  <a:lnTo>
                    <a:pt x="48" y="667"/>
                  </a:lnTo>
                  <a:lnTo>
                    <a:pt x="61" y="537"/>
                  </a:lnTo>
                  <a:lnTo>
                    <a:pt x="73" y="415"/>
                  </a:lnTo>
                  <a:lnTo>
                    <a:pt x="83" y="312"/>
                  </a:lnTo>
                  <a:lnTo>
                    <a:pt x="91" y="234"/>
                  </a:lnTo>
                  <a:lnTo>
                    <a:pt x="95" y="197"/>
                  </a:lnTo>
                  <a:lnTo>
                    <a:pt x="98" y="181"/>
                  </a:lnTo>
                  <a:lnTo>
                    <a:pt x="103" y="163"/>
                  </a:lnTo>
                  <a:lnTo>
                    <a:pt x="109" y="144"/>
                  </a:lnTo>
                  <a:lnTo>
                    <a:pt x="117" y="125"/>
                  </a:lnTo>
                  <a:lnTo>
                    <a:pt x="127" y="107"/>
                  </a:lnTo>
                  <a:lnTo>
                    <a:pt x="137" y="91"/>
                  </a:lnTo>
                  <a:lnTo>
                    <a:pt x="147" y="73"/>
                  </a:lnTo>
                  <a:lnTo>
                    <a:pt x="157" y="59"/>
                  </a:lnTo>
                  <a:lnTo>
                    <a:pt x="168" y="46"/>
                  </a:lnTo>
                  <a:lnTo>
                    <a:pt x="178" y="35"/>
                  </a:lnTo>
                  <a:lnTo>
                    <a:pt x="189" y="27"/>
                  </a:lnTo>
                  <a:lnTo>
                    <a:pt x="200" y="19"/>
                  </a:lnTo>
                  <a:lnTo>
                    <a:pt x="212" y="13"/>
                  </a:lnTo>
                  <a:lnTo>
                    <a:pt x="224" y="8"/>
                  </a:lnTo>
                  <a:lnTo>
                    <a:pt x="236" y="3"/>
                  </a:lnTo>
                  <a:lnTo>
                    <a:pt x="248" y="1"/>
                  </a:lnTo>
                  <a:lnTo>
                    <a:pt x="259" y="0"/>
                  </a:lnTo>
                  <a:lnTo>
                    <a:pt x="269" y="0"/>
                  </a:lnTo>
                  <a:lnTo>
                    <a:pt x="278" y="0"/>
                  </a:lnTo>
                  <a:lnTo>
                    <a:pt x="286" y="3"/>
                  </a:lnTo>
                  <a:lnTo>
                    <a:pt x="298" y="13"/>
                  </a:lnTo>
                  <a:lnTo>
                    <a:pt x="310" y="32"/>
                  </a:lnTo>
                  <a:lnTo>
                    <a:pt x="321" y="54"/>
                  </a:lnTo>
                  <a:lnTo>
                    <a:pt x="328" y="72"/>
                  </a:lnTo>
                  <a:lnTo>
                    <a:pt x="331" y="78"/>
                  </a:lnTo>
                  <a:lnTo>
                    <a:pt x="504" y="582"/>
                  </a:lnTo>
                  <a:lnTo>
                    <a:pt x="504" y="585"/>
                  </a:lnTo>
                  <a:lnTo>
                    <a:pt x="508" y="591"/>
                  </a:lnTo>
                  <a:lnTo>
                    <a:pt x="515" y="601"/>
                  </a:lnTo>
                  <a:lnTo>
                    <a:pt x="524" y="614"/>
                  </a:lnTo>
                  <a:lnTo>
                    <a:pt x="536" y="628"/>
                  </a:lnTo>
                  <a:lnTo>
                    <a:pt x="553" y="646"/>
                  </a:lnTo>
                  <a:lnTo>
                    <a:pt x="573" y="667"/>
                  </a:lnTo>
                  <a:lnTo>
                    <a:pt x="597" y="688"/>
                  </a:lnTo>
                  <a:lnTo>
                    <a:pt x="624" y="710"/>
                  </a:lnTo>
                  <a:lnTo>
                    <a:pt x="655" y="733"/>
                  </a:lnTo>
                  <a:lnTo>
                    <a:pt x="680" y="749"/>
                  </a:lnTo>
                  <a:lnTo>
                    <a:pt x="704" y="761"/>
                  </a:lnTo>
                  <a:lnTo>
                    <a:pt x="729" y="773"/>
                  </a:lnTo>
                  <a:lnTo>
                    <a:pt x="751" y="781"/>
                  </a:lnTo>
                  <a:lnTo>
                    <a:pt x="772" y="789"/>
                  </a:lnTo>
                  <a:lnTo>
                    <a:pt x="790" y="793"/>
                  </a:lnTo>
                  <a:lnTo>
                    <a:pt x="806" y="798"/>
                  </a:lnTo>
                  <a:lnTo>
                    <a:pt x="818" y="801"/>
                  </a:lnTo>
                  <a:lnTo>
                    <a:pt x="826" y="803"/>
                  </a:lnTo>
                  <a:lnTo>
                    <a:pt x="828" y="803"/>
                  </a:lnTo>
                  <a:lnTo>
                    <a:pt x="1236" y="870"/>
                  </a:lnTo>
                  <a:lnTo>
                    <a:pt x="1290" y="882"/>
                  </a:lnTo>
                  <a:lnTo>
                    <a:pt x="1072" y="923"/>
                  </a:lnTo>
                  <a:lnTo>
                    <a:pt x="814" y="970"/>
                  </a:lnTo>
                  <a:lnTo>
                    <a:pt x="802" y="975"/>
                  </a:lnTo>
                  <a:lnTo>
                    <a:pt x="771" y="986"/>
                  </a:lnTo>
                  <a:lnTo>
                    <a:pt x="722" y="1000"/>
                  </a:lnTo>
                  <a:lnTo>
                    <a:pt x="662" y="1021"/>
                  </a:lnTo>
                  <a:lnTo>
                    <a:pt x="593" y="1044"/>
                  </a:lnTo>
                  <a:lnTo>
                    <a:pt x="516" y="1066"/>
                  </a:lnTo>
                  <a:lnTo>
                    <a:pt x="440" y="1087"/>
                  </a:lnTo>
                  <a:lnTo>
                    <a:pt x="366" y="1106"/>
                  </a:lnTo>
                  <a:lnTo>
                    <a:pt x="295" y="1122"/>
                  </a:lnTo>
                  <a:lnTo>
                    <a:pt x="236" y="1130"/>
                  </a:lnTo>
                  <a:lnTo>
                    <a:pt x="230" y="1132"/>
                  </a:lnTo>
                  <a:lnTo>
                    <a:pt x="213" y="1135"/>
                  </a:lnTo>
                  <a:lnTo>
                    <a:pt x="188" y="1137"/>
                  </a:lnTo>
                  <a:lnTo>
                    <a:pt x="157" y="1141"/>
                  </a:lnTo>
                  <a:lnTo>
                    <a:pt x="124" y="1145"/>
                  </a:lnTo>
                  <a:lnTo>
                    <a:pt x="90" y="1148"/>
                  </a:lnTo>
                  <a:lnTo>
                    <a:pt x="60" y="1153"/>
                  </a:lnTo>
                  <a:lnTo>
                    <a:pt x="34" y="1154"/>
                  </a:lnTo>
                  <a:lnTo>
                    <a:pt x="16" y="1156"/>
                  </a:lnTo>
                  <a:lnTo>
                    <a:pt x="8" y="1156"/>
                  </a:lnTo>
                  <a:lnTo>
                    <a:pt x="5" y="1154"/>
                  </a:lnTo>
                  <a:lnTo>
                    <a:pt x="2" y="1149"/>
                  </a:lnTo>
                  <a:lnTo>
                    <a:pt x="1" y="1148"/>
                  </a:lnTo>
                  <a:lnTo>
                    <a:pt x="0" y="1143"/>
                  </a:lnTo>
                  <a:lnTo>
                    <a:pt x="6" y="1097"/>
                  </a:lnTo>
                  <a:close/>
                </a:path>
              </a:pathLst>
            </a:custGeom>
            <a:solidFill>
              <a:srgbClr val="CBCBCB"/>
            </a:solidFill>
            <a:ln w="9525">
              <a:solidFill>
                <a:srgbClr val="777777"/>
              </a:solidFill>
              <a:round/>
              <a:headEnd/>
              <a:tailEnd/>
            </a:ln>
          </p:spPr>
          <p:txBody>
            <a:bodyPr/>
            <a:lstStyle/>
            <a:p>
              <a:endParaRPr lang="en-US"/>
            </a:p>
          </p:txBody>
        </p:sp>
        <p:sp>
          <p:nvSpPr>
            <p:cNvPr id="4878" name="Freeform 766"/>
            <p:cNvSpPr>
              <a:spLocks/>
            </p:cNvSpPr>
            <p:nvPr/>
          </p:nvSpPr>
          <p:spPr bwMode="auto">
            <a:xfrm>
              <a:off x="1066" y="2050"/>
              <a:ext cx="455" cy="180"/>
            </a:xfrm>
            <a:custGeom>
              <a:avLst/>
              <a:gdLst>
                <a:gd name="T0" fmla="*/ 374 w 455"/>
                <a:gd name="T1" fmla="*/ 324 h 359"/>
                <a:gd name="T2" fmla="*/ 372 w 455"/>
                <a:gd name="T3" fmla="*/ 327 h 359"/>
                <a:gd name="T4" fmla="*/ 366 w 455"/>
                <a:gd name="T5" fmla="*/ 332 h 359"/>
                <a:gd name="T6" fmla="*/ 358 w 455"/>
                <a:gd name="T7" fmla="*/ 338 h 359"/>
                <a:gd name="T8" fmla="*/ 347 w 455"/>
                <a:gd name="T9" fmla="*/ 345 h 359"/>
                <a:gd name="T10" fmla="*/ 335 w 455"/>
                <a:gd name="T11" fmla="*/ 350 h 359"/>
                <a:gd name="T12" fmla="*/ 326 w 455"/>
                <a:gd name="T13" fmla="*/ 351 h 359"/>
                <a:gd name="T14" fmla="*/ 314 w 455"/>
                <a:gd name="T15" fmla="*/ 353 h 359"/>
                <a:gd name="T16" fmla="*/ 298 w 455"/>
                <a:gd name="T17" fmla="*/ 354 h 359"/>
                <a:gd name="T18" fmla="*/ 281 w 455"/>
                <a:gd name="T19" fmla="*/ 356 h 359"/>
                <a:gd name="T20" fmla="*/ 264 w 455"/>
                <a:gd name="T21" fmla="*/ 356 h 359"/>
                <a:gd name="T22" fmla="*/ 248 w 455"/>
                <a:gd name="T23" fmla="*/ 358 h 359"/>
                <a:gd name="T24" fmla="*/ 232 w 455"/>
                <a:gd name="T25" fmla="*/ 359 h 359"/>
                <a:gd name="T26" fmla="*/ 220 w 455"/>
                <a:gd name="T27" fmla="*/ 359 h 359"/>
                <a:gd name="T28" fmla="*/ 210 w 455"/>
                <a:gd name="T29" fmla="*/ 359 h 359"/>
                <a:gd name="T30" fmla="*/ 206 w 455"/>
                <a:gd name="T31" fmla="*/ 358 h 359"/>
                <a:gd name="T32" fmla="*/ 17 w 455"/>
                <a:gd name="T33" fmla="*/ 123 h 359"/>
                <a:gd name="T34" fmla="*/ 16 w 455"/>
                <a:gd name="T35" fmla="*/ 120 h 359"/>
                <a:gd name="T36" fmla="*/ 13 w 455"/>
                <a:gd name="T37" fmla="*/ 117 h 359"/>
                <a:gd name="T38" fmla="*/ 9 w 455"/>
                <a:gd name="T39" fmla="*/ 114 h 359"/>
                <a:gd name="T40" fmla="*/ 5 w 455"/>
                <a:gd name="T41" fmla="*/ 111 h 359"/>
                <a:gd name="T42" fmla="*/ 0 w 455"/>
                <a:gd name="T43" fmla="*/ 107 h 359"/>
                <a:gd name="T44" fmla="*/ 5 w 455"/>
                <a:gd name="T45" fmla="*/ 104 h 359"/>
                <a:gd name="T46" fmla="*/ 22 w 455"/>
                <a:gd name="T47" fmla="*/ 98 h 359"/>
                <a:gd name="T48" fmla="*/ 51 w 455"/>
                <a:gd name="T49" fmla="*/ 87 h 359"/>
                <a:gd name="T50" fmla="*/ 87 w 455"/>
                <a:gd name="T51" fmla="*/ 74 h 359"/>
                <a:gd name="T52" fmla="*/ 131 w 455"/>
                <a:gd name="T53" fmla="*/ 59 h 359"/>
                <a:gd name="T54" fmla="*/ 176 w 455"/>
                <a:gd name="T55" fmla="*/ 45 h 359"/>
                <a:gd name="T56" fmla="*/ 220 w 455"/>
                <a:gd name="T57" fmla="*/ 32 h 359"/>
                <a:gd name="T58" fmla="*/ 262 w 455"/>
                <a:gd name="T59" fmla="*/ 21 h 359"/>
                <a:gd name="T60" fmla="*/ 300 w 455"/>
                <a:gd name="T61" fmla="*/ 13 h 359"/>
                <a:gd name="T62" fmla="*/ 330 w 455"/>
                <a:gd name="T63" fmla="*/ 6 h 359"/>
                <a:gd name="T64" fmla="*/ 355 w 455"/>
                <a:gd name="T65" fmla="*/ 5 h 359"/>
                <a:gd name="T66" fmla="*/ 377 w 455"/>
                <a:gd name="T67" fmla="*/ 2 h 359"/>
                <a:gd name="T68" fmla="*/ 395 w 455"/>
                <a:gd name="T69" fmla="*/ 0 h 359"/>
                <a:gd name="T70" fmla="*/ 411 w 455"/>
                <a:gd name="T71" fmla="*/ 0 h 359"/>
                <a:gd name="T72" fmla="*/ 425 w 455"/>
                <a:gd name="T73" fmla="*/ 0 h 359"/>
                <a:gd name="T74" fmla="*/ 436 w 455"/>
                <a:gd name="T75" fmla="*/ 0 h 359"/>
                <a:gd name="T76" fmla="*/ 444 w 455"/>
                <a:gd name="T77" fmla="*/ 0 h 359"/>
                <a:gd name="T78" fmla="*/ 450 w 455"/>
                <a:gd name="T79" fmla="*/ 2 h 359"/>
                <a:gd name="T80" fmla="*/ 454 w 455"/>
                <a:gd name="T81" fmla="*/ 2 h 359"/>
                <a:gd name="T82" fmla="*/ 455 w 455"/>
                <a:gd name="T83" fmla="*/ 2 h 359"/>
                <a:gd name="T84" fmla="*/ 450 w 455"/>
                <a:gd name="T85" fmla="*/ 21 h 359"/>
                <a:gd name="T86" fmla="*/ 374 w 455"/>
                <a:gd name="T87" fmla="*/ 324 h 3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55"/>
                <a:gd name="T133" fmla="*/ 0 h 359"/>
                <a:gd name="T134" fmla="*/ 455 w 455"/>
                <a:gd name="T135" fmla="*/ 359 h 35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55" h="359">
                  <a:moveTo>
                    <a:pt x="374" y="324"/>
                  </a:moveTo>
                  <a:lnTo>
                    <a:pt x="372" y="327"/>
                  </a:lnTo>
                  <a:lnTo>
                    <a:pt x="366" y="332"/>
                  </a:lnTo>
                  <a:lnTo>
                    <a:pt x="358" y="338"/>
                  </a:lnTo>
                  <a:lnTo>
                    <a:pt x="347" y="345"/>
                  </a:lnTo>
                  <a:lnTo>
                    <a:pt x="335" y="350"/>
                  </a:lnTo>
                  <a:lnTo>
                    <a:pt x="326" y="351"/>
                  </a:lnTo>
                  <a:lnTo>
                    <a:pt x="314" y="353"/>
                  </a:lnTo>
                  <a:lnTo>
                    <a:pt x="298" y="354"/>
                  </a:lnTo>
                  <a:lnTo>
                    <a:pt x="281" y="356"/>
                  </a:lnTo>
                  <a:lnTo>
                    <a:pt x="264" y="356"/>
                  </a:lnTo>
                  <a:lnTo>
                    <a:pt x="248" y="358"/>
                  </a:lnTo>
                  <a:lnTo>
                    <a:pt x="232" y="359"/>
                  </a:lnTo>
                  <a:lnTo>
                    <a:pt x="220" y="359"/>
                  </a:lnTo>
                  <a:lnTo>
                    <a:pt x="210" y="359"/>
                  </a:lnTo>
                  <a:lnTo>
                    <a:pt x="206" y="358"/>
                  </a:lnTo>
                  <a:lnTo>
                    <a:pt x="17" y="123"/>
                  </a:lnTo>
                  <a:lnTo>
                    <a:pt x="16" y="120"/>
                  </a:lnTo>
                  <a:lnTo>
                    <a:pt x="13" y="117"/>
                  </a:lnTo>
                  <a:lnTo>
                    <a:pt x="9" y="114"/>
                  </a:lnTo>
                  <a:lnTo>
                    <a:pt x="5" y="111"/>
                  </a:lnTo>
                  <a:lnTo>
                    <a:pt x="0" y="107"/>
                  </a:lnTo>
                  <a:lnTo>
                    <a:pt x="5" y="104"/>
                  </a:lnTo>
                  <a:lnTo>
                    <a:pt x="22" y="98"/>
                  </a:lnTo>
                  <a:lnTo>
                    <a:pt x="51" y="87"/>
                  </a:lnTo>
                  <a:lnTo>
                    <a:pt x="87" y="74"/>
                  </a:lnTo>
                  <a:lnTo>
                    <a:pt x="131" y="59"/>
                  </a:lnTo>
                  <a:lnTo>
                    <a:pt x="176" y="45"/>
                  </a:lnTo>
                  <a:lnTo>
                    <a:pt x="220" y="32"/>
                  </a:lnTo>
                  <a:lnTo>
                    <a:pt x="262" y="21"/>
                  </a:lnTo>
                  <a:lnTo>
                    <a:pt x="300" y="13"/>
                  </a:lnTo>
                  <a:lnTo>
                    <a:pt x="330" y="6"/>
                  </a:lnTo>
                  <a:lnTo>
                    <a:pt x="355" y="5"/>
                  </a:lnTo>
                  <a:lnTo>
                    <a:pt x="377" y="2"/>
                  </a:lnTo>
                  <a:lnTo>
                    <a:pt x="395" y="0"/>
                  </a:lnTo>
                  <a:lnTo>
                    <a:pt x="411" y="0"/>
                  </a:lnTo>
                  <a:lnTo>
                    <a:pt x="425" y="0"/>
                  </a:lnTo>
                  <a:lnTo>
                    <a:pt x="436" y="0"/>
                  </a:lnTo>
                  <a:lnTo>
                    <a:pt x="444" y="0"/>
                  </a:lnTo>
                  <a:lnTo>
                    <a:pt x="450" y="2"/>
                  </a:lnTo>
                  <a:lnTo>
                    <a:pt x="454" y="2"/>
                  </a:lnTo>
                  <a:lnTo>
                    <a:pt x="455" y="2"/>
                  </a:lnTo>
                  <a:lnTo>
                    <a:pt x="450" y="21"/>
                  </a:lnTo>
                  <a:lnTo>
                    <a:pt x="374" y="324"/>
                  </a:lnTo>
                  <a:close/>
                </a:path>
              </a:pathLst>
            </a:custGeom>
            <a:solidFill>
              <a:srgbClr val="E5E5E5"/>
            </a:solidFill>
            <a:ln w="9525">
              <a:solidFill>
                <a:srgbClr val="777777"/>
              </a:solidFill>
              <a:round/>
              <a:headEnd/>
              <a:tailEnd/>
            </a:ln>
          </p:spPr>
          <p:txBody>
            <a:bodyPr/>
            <a:lstStyle/>
            <a:p>
              <a:endParaRPr lang="en-US"/>
            </a:p>
          </p:txBody>
        </p:sp>
        <p:sp>
          <p:nvSpPr>
            <p:cNvPr id="4879" name="Freeform 767"/>
            <p:cNvSpPr>
              <a:spLocks/>
            </p:cNvSpPr>
            <p:nvPr/>
          </p:nvSpPr>
          <p:spPr bwMode="auto">
            <a:xfrm>
              <a:off x="4390" y="1736"/>
              <a:ext cx="159" cy="159"/>
            </a:xfrm>
            <a:custGeom>
              <a:avLst/>
              <a:gdLst>
                <a:gd name="T0" fmla="*/ 153 w 159"/>
                <a:gd name="T1" fmla="*/ 175 h 317"/>
                <a:gd name="T2" fmla="*/ 114 w 159"/>
                <a:gd name="T3" fmla="*/ 103 h 317"/>
                <a:gd name="T4" fmla="*/ 99 w 159"/>
                <a:gd name="T5" fmla="*/ 71 h 317"/>
                <a:gd name="T6" fmla="*/ 98 w 159"/>
                <a:gd name="T7" fmla="*/ 69 h 317"/>
                <a:gd name="T8" fmla="*/ 95 w 159"/>
                <a:gd name="T9" fmla="*/ 67 h 317"/>
                <a:gd name="T10" fmla="*/ 90 w 159"/>
                <a:gd name="T11" fmla="*/ 62 h 317"/>
                <a:gd name="T12" fmla="*/ 83 w 159"/>
                <a:gd name="T13" fmla="*/ 56 h 317"/>
                <a:gd name="T14" fmla="*/ 74 w 159"/>
                <a:gd name="T15" fmla="*/ 48 h 317"/>
                <a:gd name="T16" fmla="*/ 64 w 159"/>
                <a:gd name="T17" fmla="*/ 40 h 317"/>
                <a:gd name="T18" fmla="*/ 51 w 159"/>
                <a:gd name="T19" fmla="*/ 30 h 317"/>
                <a:gd name="T20" fmla="*/ 36 w 159"/>
                <a:gd name="T21" fmla="*/ 21 h 317"/>
                <a:gd name="T22" fmla="*/ 19 w 159"/>
                <a:gd name="T23" fmla="*/ 11 h 317"/>
                <a:gd name="T24" fmla="*/ 0 w 159"/>
                <a:gd name="T25" fmla="*/ 0 h 317"/>
                <a:gd name="T26" fmla="*/ 7 w 159"/>
                <a:gd name="T27" fmla="*/ 5 h 317"/>
                <a:gd name="T28" fmla="*/ 12 w 159"/>
                <a:gd name="T29" fmla="*/ 6 h 317"/>
                <a:gd name="T30" fmla="*/ 23 w 159"/>
                <a:gd name="T31" fmla="*/ 16 h 317"/>
                <a:gd name="T32" fmla="*/ 38 w 159"/>
                <a:gd name="T33" fmla="*/ 26 h 317"/>
                <a:gd name="T34" fmla="*/ 53 w 159"/>
                <a:gd name="T35" fmla="*/ 37 h 317"/>
                <a:gd name="T36" fmla="*/ 63 w 159"/>
                <a:gd name="T37" fmla="*/ 48 h 317"/>
                <a:gd name="T38" fmla="*/ 69 w 159"/>
                <a:gd name="T39" fmla="*/ 54 h 317"/>
                <a:gd name="T40" fmla="*/ 78 w 159"/>
                <a:gd name="T41" fmla="*/ 62 h 317"/>
                <a:gd name="T42" fmla="*/ 85 w 159"/>
                <a:gd name="T43" fmla="*/ 67 h 317"/>
                <a:gd name="T44" fmla="*/ 93 w 159"/>
                <a:gd name="T45" fmla="*/ 72 h 317"/>
                <a:gd name="T46" fmla="*/ 96 w 159"/>
                <a:gd name="T47" fmla="*/ 75 h 317"/>
                <a:gd name="T48" fmla="*/ 96 w 159"/>
                <a:gd name="T49" fmla="*/ 83 h 317"/>
                <a:gd name="T50" fmla="*/ 94 w 159"/>
                <a:gd name="T51" fmla="*/ 90 h 317"/>
                <a:gd name="T52" fmla="*/ 90 w 159"/>
                <a:gd name="T53" fmla="*/ 96 h 317"/>
                <a:gd name="T54" fmla="*/ 85 w 159"/>
                <a:gd name="T55" fmla="*/ 103 h 317"/>
                <a:gd name="T56" fmla="*/ 83 w 159"/>
                <a:gd name="T57" fmla="*/ 107 h 317"/>
                <a:gd name="T58" fmla="*/ 83 w 159"/>
                <a:gd name="T59" fmla="*/ 114 h 317"/>
                <a:gd name="T60" fmla="*/ 84 w 159"/>
                <a:gd name="T61" fmla="*/ 125 h 317"/>
                <a:gd name="T62" fmla="*/ 85 w 159"/>
                <a:gd name="T63" fmla="*/ 136 h 317"/>
                <a:gd name="T64" fmla="*/ 86 w 159"/>
                <a:gd name="T65" fmla="*/ 147 h 317"/>
                <a:gd name="T66" fmla="*/ 86 w 159"/>
                <a:gd name="T67" fmla="*/ 151 h 317"/>
                <a:gd name="T68" fmla="*/ 81 w 159"/>
                <a:gd name="T69" fmla="*/ 154 h 317"/>
                <a:gd name="T70" fmla="*/ 69 w 159"/>
                <a:gd name="T71" fmla="*/ 160 h 317"/>
                <a:gd name="T72" fmla="*/ 55 w 159"/>
                <a:gd name="T73" fmla="*/ 172 h 317"/>
                <a:gd name="T74" fmla="*/ 41 w 159"/>
                <a:gd name="T75" fmla="*/ 180 h 317"/>
                <a:gd name="T76" fmla="*/ 33 w 159"/>
                <a:gd name="T77" fmla="*/ 186 h 317"/>
                <a:gd name="T78" fmla="*/ 32 w 159"/>
                <a:gd name="T79" fmla="*/ 191 h 317"/>
                <a:gd name="T80" fmla="*/ 33 w 159"/>
                <a:gd name="T81" fmla="*/ 199 h 317"/>
                <a:gd name="T82" fmla="*/ 34 w 159"/>
                <a:gd name="T83" fmla="*/ 213 h 317"/>
                <a:gd name="T84" fmla="*/ 36 w 159"/>
                <a:gd name="T85" fmla="*/ 231 h 317"/>
                <a:gd name="T86" fmla="*/ 38 w 159"/>
                <a:gd name="T87" fmla="*/ 250 h 317"/>
                <a:gd name="T88" fmla="*/ 41 w 159"/>
                <a:gd name="T89" fmla="*/ 268 h 317"/>
                <a:gd name="T90" fmla="*/ 43 w 159"/>
                <a:gd name="T91" fmla="*/ 284 h 317"/>
                <a:gd name="T92" fmla="*/ 45 w 159"/>
                <a:gd name="T93" fmla="*/ 298 h 317"/>
                <a:gd name="T94" fmla="*/ 45 w 159"/>
                <a:gd name="T95" fmla="*/ 308 h 317"/>
                <a:gd name="T96" fmla="*/ 46 w 159"/>
                <a:gd name="T97" fmla="*/ 309 h 317"/>
                <a:gd name="T98" fmla="*/ 48 w 159"/>
                <a:gd name="T99" fmla="*/ 317 h 317"/>
                <a:gd name="T100" fmla="*/ 143 w 159"/>
                <a:gd name="T101" fmla="*/ 257 h 317"/>
                <a:gd name="T102" fmla="*/ 159 w 159"/>
                <a:gd name="T103" fmla="*/ 175 h 317"/>
                <a:gd name="T104" fmla="*/ 153 w 159"/>
                <a:gd name="T105" fmla="*/ 175 h 3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9"/>
                <a:gd name="T160" fmla="*/ 0 h 317"/>
                <a:gd name="T161" fmla="*/ 159 w 159"/>
                <a:gd name="T162" fmla="*/ 317 h 31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9" h="317">
                  <a:moveTo>
                    <a:pt x="153" y="175"/>
                  </a:moveTo>
                  <a:lnTo>
                    <a:pt x="114" y="103"/>
                  </a:lnTo>
                  <a:lnTo>
                    <a:pt x="99" y="71"/>
                  </a:lnTo>
                  <a:lnTo>
                    <a:pt x="98" y="69"/>
                  </a:lnTo>
                  <a:lnTo>
                    <a:pt x="95" y="67"/>
                  </a:lnTo>
                  <a:lnTo>
                    <a:pt x="90" y="62"/>
                  </a:lnTo>
                  <a:lnTo>
                    <a:pt x="83" y="56"/>
                  </a:lnTo>
                  <a:lnTo>
                    <a:pt x="74" y="48"/>
                  </a:lnTo>
                  <a:lnTo>
                    <a:pt x="64" y="40"/>
                  </a:lnTo>
                  <a:lnTo>
                    <a:pt x="51" y="30"/>
                  </a:lnTo>
                  <a:lnTo>
                    <a:pt x="36" y="21"/>
                  </a:lnTo>
                  <a:lnTo>
                    <a:pt x="19" y="11"/>
                  </a:lnTo>
                  <a:lnTo>
                    <a:pt x="0" y="0"/>
                  </a:lnTo>
                  <a:lnTo>
                    <a:pt x="7" y="5"/>
                  </a:lnTo>
                  <a:lnTo>
                    <a:pt x="12" y="6"/>
                  </a:lnTo>
                  <a:lnTo>
                    <a:pt x="23" y="16"/>
                  </a:lnTo>
                  <a:lnTo>
                    <a:pt x="38" y="26"/>
                  </a:lnTo>
                  <a:lnTo>
                    <a:pt x="53" y="37"/>
                  </a:lnTo>
                  <a:lnTo>
                    <a:pt x="63" y="48"/>
                  </a:lnTo>
                  <a:lnTo>
                    <a:pt x="69" y="54"/>
                  </a:lnTo>
                  <a:lnTo>
                    <a:pt x="78" y="62"/>
                  </a:lnTo>
                  <a:lnTo>
                    <a:pt x="85" y="67"/>
                  </a:lnTo>
                  <a:lnTo>
                    <a:pt x="93" y="72"/>
                  </a:lnTo>
                  <a:lnTo>
                    <a:pt x="96" y="75"/>
                  </a:lnTo>
                  <a:lnTo>
                    <a:pt x="96" y="83"/>
                  </a:lnTo>
                  <a:lnTo>
                    <a:pt x="94" y="90"/>
                  </a:lnTo>
                  <a:lnTo>
                    <a:pt x="90" y="96"/>
                  </a:lnTo>
                  <a:lnTo>
                    <a:pt x="85" y="103"/>
                  </a:lnTo>
                  <a:lnTo>
                    <a:pt x="83" y="107"/>
                  </a:lnTo>
                  <a:lnTo>
                    <a:pt x="83" y="114"/>
                  </a:lnTo>
                  <a:lnTo>
                    <a:pt x="84" y="125"/>
                  </a:lnTo>
                  <a:lnTo>
                    <a:pt x="85" y="136"/>
                  </a:lnTo>
                  <a:lnTo>
                    <a:pt x="86" y="147"/>
                  </a:lnTo>
                  <a:lnTo>
                    <a:pt x="86" y="151"/>
                  </a:lnTo>
                  <a:lnTo>
                    <a:pt x="81" y="154"/>
                  </a:lnTo>
                  <a:lnTo>
                    <a:pt x="69" y="160"/>
                  </a:lnTo>
                  <a:lnTo>
                    <a:pt x="55" y="172"/>
                  </a:lnTo>
                  <a:lnTo>
                    <a:pt x="41" y="180"/>
                  </a:lnTo>
                  <a:lnTo>
                    <a:pt x="33" y="186"/>
                  </a:lnTo>
                  <a:lnTo>
                    <a:pt x="32" y="191"/>
                  </a:lnTo>
                  <a:lnTo>
                    <a:pt x="33" y="199"/>
                  </a:lnTo>
                  <a:lnTo>
                    <a:pt x="34" y="213"/>
                  </a:lnTo>
                  <a:lnTo>
                    <a:pt x="36" y="231"/>
                  </a:lnTo>
                  <a:lnTo>
                    <a:pt x="38" y="250"/>
                  </a:lnTo>
                  <a:lnTo>
                    <a:pt x="41" y="268"/>
                  </a:lnTo>
                  <a:lnTo>
                    <a:pt x="43" y="284"/>
                  </a:lnTo>
                  <a:lnTo>
                    <a:pt x="45" y="298"/>
                  </a:lnTo>
                  <a:lnTo>
                    <a:pt x="45" y="308"/>
                  </a:lnTo>
                  <a:lnTo>
                    <a:pt x="46" y="309"/>
                  </a:lnTo>
                  <a:lnTo>
                    <a:pt x="48" y="317"/>
                  </a:lnTo>
                  <a:lnTo>
                    <a:pt x="143" y="257"/>
                  </a:lnTo>
                  <a:lnTo>
                    <a:pt x="159" y="175"/>
                  </a:lnTo>
                  <a:lnTo>
                    <a:pt x="153" y="175"/>
                  </a:lnTo>
                  <a:close/>
                </a:path>
              </a:pathLst>
            </a:custGeom>
            <a:solidFill>
              <a:srgbClr val="989898"/>
            </a:solidFill>
            <a:ln w="9525">
              <a:solidFill>
                <a:srgbClr val="777777"/>
              </a:solidFill>
              <a:round/>
              <a:headEnd/>
              <a:tailEnd/>
            </a:ln>
          </p:spPr>
          <p:txBody>
            <a:bodyPr/>
            <a:lstStyle/>
            <a:p>
              <a:endParaRPr lang="en-US"/>
            </a:p>
          </p:txBody>
        </p:sp>
        <p:sp>
          <p:nvSpPr>
            <p:cNvPr id="4880" name="Freeform 768"/>
            <p:cNvSpPr>
              <a:spLocks/>
            </p:cNvSpPr>
            <p:nvPr/>
          </p:nvSpPr>
          <p:spPr bwMode="auto">
            <a:xfrm>
              <a:off x="2089" y="2092"/>
              <a:ext cx="348" cy="128"/>
            </a:xfrm>
            <a:custGeom>
              <a:avLst/>
              <a:gdLst>
                <a:gd name="T0" fmla="*/ 89 w 348"/>
                <a:gd name="T1" fmla="*/ 105 h 257"/>
                <a:gd name="T2" fmla="*/ 89 w 348"/>
                <a:gd name="T3" fmla="*/ 101 h 257"/>
                <a:gd name="T4" fmla="*/ 90 w 348"/>
                <a:gd name="T5" fmla="*/ 95 h 257"/>
                <a:gd name="T6" fmla="*/ 92 w 348"/>
                <a:gd name="T7" fmla="*/ 85 h 257"/>
                <a:gd name="T8" fmla="*/ 96 w 348"/>
                <a:gd name="T9" fmla="*/ 72 h 257"/>
                <a:gd name="T10" fmla="*/ 101 w 348"/>
                <a:gd name="T11" fmla="*/ 58 h 257"/>
                <a:gd name="T12" fmla="*/ 109 w 348"/>
                <a:gd name="T13" fmla="*/ 44 h 257"/>
                <a:gd name="T14" fmla="*/ 119 w 348"/>
                <a:gd name="T15" fmla="*/ 29 h 257"/>
                <a:gd name="T16" fmla="*/ 132 w 348"/>
                <a:gd name="T17" fmla="*/ 18 h 257"/>
                <a:gd name="T18" fmla="*/ 148 w 348"/>
                <a:gd name="T19" fmla="*/ 7 h 257"/>
                <a:gd name="T20" fmla="*/ 168 w 348"/>
                <a:gd name="T21" fmla="*/ 0 h 257"/>
                <a:gd name="T22" fmla="*/ 188 w 348"/>
                <a:gd name="T23" fmla="*/ 0 h 257"/>
                <a:gd name="T24" fmla="*/ 206 w 348"/>
                <a:gd name="T25" fmla="*/ 4 h 257"/>
                <a:gd name="T26" fmla="*/ 221 w 348"/>
                <a:gd name="T27" fmla="*/ 12 h 257"/>
                <a:gd name="T28" fmla="*/ 233 w 348"/>
                <a:gd name="T29" fmla="*/ 21 h 257"/>
                <a:gd name="T30" fmla="*/ 243 w 348"/>
                <a:gd name="T31" fmla="*/ 32 h 257"/>
                <a:gd name="T32" fmla="*/ 251 w 348"/>
                <a:gd name="T33" fmla="*/ 45 h 257"/>
                <a:gd name="T34" fmla="*/ 256 w 348"/>
                <a:gd name="T35" fmla="*/ 58 h 257"/>
                <a:gd name="T36" fmla="*/ 260 w 348"/>
                <a:gd name="T37" fmla="*/ 68 h 257"/>
                <a:gd name="T38" fmla="*/ 263 w 348"/>
                <a:gd name="T39" fmla="*/ 74 h 257"/>
                <a:gd name="T40" fmla="*/ 264 w 348"/>
                <a:gd name="T41" fmla="*/ 77 h 257"/>
                <a:gd name="T42" fmla="*/ 348 w 348"/>
                <a:gd name="T43" fmla="*/ 61 h 257"/>
                <a:gd name="T44" fmla="*/ 347 w 348"/>
                <a:gd name="T45" fmla="*/ 146 h 257"/>
                <a:gd name="T46" fmla="*/ 266 w 348"/>
                <a:gd name="T47" fmla="*/ 159 h 257"/>
                <a:gd name="T48" fmla="*/ 265 w 348"/>
                <a:gd name="T49" fmla="*/ 162 h 257"/>
                <a:gd name="T50" fmla="*/ 263 w 348"/>
                <a:gd name="T51" fmla="*/ 169 h 257"/>
                <a:gd name="T52" fmla="*/ 258 w 348"/>
                <a:gd name="T53" fmla="*/ 180 h 257"/>
                <a:gd name="T54" fmla="*/ 252 w 348"/>
                <a:gd name="T55" fmla="*/ 194 h 257"/>
                <a:gd name="T56" fmla="*/ 244 w 348"/>
                <a:gd name="T57" fmla="*/ 209 h 257"/>
                <a:gd name="T58" fmla="*/ 234 w 348"/>
                <a:gd name="T59" fmla="*/ 222 h 257"/>
                <a:gd name="T60" fmla="*/ 221 w 348"/>
                <a:gd name="T61" fmla="*/ 234 h 257"/>
                <a:gd name="T62" fmla="*/ 205 w 348"/>
                <a:gd name="T63" fmla="*/ 247 h 257"/>
                <a:gd name="T64" fmla="*/ 186 w 348"/>
                <a:gd name="T65" fmla="*/ 254 h 257"/>
                <a:gd name="T66" fmla="*/ 164 w 348"/>
                <a:gd name="T67" fmla="*/ 257 h 257"/>
                <a:gd name="T68" fmla="*/ 142 w 348"/>
                <a:gd name="T69" fmla="*/ 255 h 257"/>
                <a:gd name="T70" fmla="*/ 124 w 348"/>
                <a:gd name="T71" fmla="*/ 250 h 257"/>
                <a:gd name="T72" fmla="*/ 110 w 348"/>
                <a:gd name="T73" fmla="*/ 242 h 257"/>
                <a:gd name="T74" fmla="*/ 100 w 348"/>
                <a:gd name="T75" fmla="*/ 234 h 257"/>
                <a:gd name="T76" fmla="*/ 93 w 348"/>
                <a:gd name="T77" fmla="*/ 223 h 257"/>
                <a:gd name="T78" fmla="*/ 88 w 348"/>
                <a:gd name="T79" fmla="*/ 215 h 257"/>
                <a:gd name="T80" fmla="*/ 85 w 348"/>
                <a:gd name="T81" fmla="*/ 204 h 257"/>
                <a:gd name="T82" fmla="*/ 84 w 348"/>
                <a:gd name="T83" fmla="*/ 198 h 257"/>
                <a:gd name="T84" fmla="*/ 83 w 348"/>
                <a:gd name="T85" fmla="*/ 190 h 257"/>
                <a:gd name="T86" fmla="*/ 83 w 348"/>
                <a:gd name="T87" fmla="*/ 188 h 257"/>
                <a:gd name="T88" fmla="*/ 0 w 348"/>
                <a:gd name="T89" fmla="*/ 204 h 257"/>
                <a:gd name="T90" fmla="*/ 1 w 348"/>
                <a:gd name="T91" fmla="*/ 117 h 257"/>
                <a:gd name="T92" fmla="*/ 88 w 348"/>
                <a:gd name="T93" fmla="*/ 105 h 257"/>
                <a:gd name="T94" fmla="*/ 89 w 348"/>
                <a:gd name="T95" fmla="*/ 105 h 25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8"/>
                <a:gd name="T145" fmla="*/ 0 h 257"/>
                <a:gd name="T146" fmla="*/ 348 w 348"/>
                <a:gd name="T147" fmla="*/ 257 h 25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8" h="257">
                  <a:moveTo>
                    <a:pt x="89" y="105"/>
                  </a:moveTo>
                  <a:lnTo>
                    <a:pt x="89" y="101"/>
                  </a:lnTo>
                  <a:lnTo>
                    <a:pt x="90" y="95"/>
                  </a:lnTo>
                  <a:lnTo>
                    <a:pt x="92" y="85"/>
                  </a:lnTo>
                  <a:lnTo>
                    <a:pt x="96" y="72"/>
                  </a:lnTo>
                  <a:lnTo>
                    <a:pt x="101" y="58"/>
                  </a:lnTo>
                  <a:lnTo>
                    <a:pt x="109" y="44"/>
                  </a:lnTo>
                  <a:lnTo>
                    <a:pt x="119" y="29"/>
                  </a:lnTo>
                  <a:lnTo>
                    <a:pt x="132" y="18"/>
                  </a:lnTo>
                  <a:lnTo>
                    <a:pt x="148" y="7"/>
                  </a:lnTo>
                  <a:lnTo>
                    <a:pt x="168" y="0"/>
                  </a:lnTo>
                  <a:lnTo>
                    <a:pt x="188" y="0"/>
                  </a:lnTo>
                  <a:lnTo>
                    <a:pt x="206" y="4"/>
                  </a:lnTo>
                  <a:lnTo>
                    <a:pt x="221" y="12"/>
                  </a:lnTo>
                  <a:lnTo>
                    <a:pt x="233" y="21"/>
                  </a:lnTo>
                  <a:lnTo>
                    <a:pt x="243" y="32"/>
                  </a:lnTo>
                  <a:lnTo>
                    <a:pt x="251" y="45"/>
                  </a:lnTo>
                  <a:lnTo>
                    <a:pt x="256" y="58"/>
                  </a:lnTo>
                  <a:lnTo>
                    <a:pt x="260" y="68"/>
                  </a:lnTo>
                  <a:lnTo>
                    <a:pt x="263" y="74"/>
                  </a:lnTo>
                  <a:lnTo>
                    <a:pt x="264" y="77"/>
                  </a:lnTo>
                  <a:lnTo>
                    <a:pt x="348" y="61"/>
                  </a:lnTo>
                  <a:lnTo>
                    <a:pt x="347" y="146"/>
                  </a:lnTo>
                  <a:lnTo>
                    <a:pt x="266" y="159"/>
                  </a:lnTo>
                  <a:lnTo>
                    <a:pt x="265" y="162"/>
                  </a:lnTo>
                  <a:lnTo>
                    <a:pt x="263" y="169"/>
                  </a:lnTo>
                  <a:lnTo>
                    <a:pt x="258" y="180"/>
                  </a:lnTo>
                  <a:lnTo>
                    <a:pt x="252" y="194"/>
                  </a:lnTo>
                  <a:lnTo>
                    <a:pt x="244" y="209"/>
                  </a:lnTo>
                  <a:lnTo>
                    <a:pt x="234" y="222"/>
                  </a:lnTo>
                  <a:lnTo>
                    <a:pt x="221" y="234"/>
                  </a:lnTo>
                  <a:lnTo>
                    <a:pt x="205" y="247"/>
                  </a:lnTo>
                  <a:lnTo>
                    <a:pt x="186" y="254"/>
                  </a:lnTo>
                  <a:lnTo>
                    <a:pt x="164" y="257"/>
                  </a:lnTo>
                  <a:lnTo>
                    <a:pt x="142" y="255"/>
                  </a:lnTo>
                  <a:lnTo>
                    <a:pt x="124" y="250"/>
                  </a:lnTo>
                  <a:lnTo>
                    <a:pt x="110" y="242"/>
                  </a:lnTo>
                  <a:lnTo>
                    <a:pt x="100" y="234"/>
                  </a:lnTo>
                  <a:lnTo>
                    <a:pt x="93" y="223"/>
                  </a:lnTo>
                  <a:lnTo>
                    <a:pt x="88" y="215"/>
                  </a:lnTo>
                  <a:lnTo>
                    <a:pt x="85" y="204"/>
                  </a:lnTo>
                  <a:lnTo>
                    <a:pt x="84" y="198"/>
                  </a:lnTo>
                  <a:lnTo>
                    <a:pt x="83" y="190"/>
                  </a:lnTo>
                  <a:lnTo>
                    <a:pt x="83" y="188"/>
                  </a:lnTo>
                  <a:lnTo>
                    <a:pt x="0" y="204"/>
                  </a:lnTo>
                  <a:lnTo>
                    <a:pt x="1" y="117"/>
                  </a:lnTo>
                  <a:lnTo>
                    <a:pt x="88" y="105"/>
                  </a:lnTo>
                  <a:lnTo>
                    <a:pt x="89" y="105"/>
                  </a:lnTo>
                  <a:close/>
                </a:path>
              </a:pathLst>
            </a:custGeom>
            <a:solidFill>
              <a:srgbClr val="003265"/>
            </a:solidFill>
            <a:ln w="9525">
              <a:solidFill>
                <a:srgbClr val="777777"/>
              </a:solidFill>
              <a:round/>
              <a:headEnd/>
              <a:tailEnd/>
            </a:ln>
          </p:spPr>
          <p:txBody>
            <a:bodyPr/>
            <a:lstStyle/>
            <a:p>
              <a:endParaRPr lang="en-US"/>
            </a:p>
          </p:txBody>
        </p:sp>
        <p:sp>
          <p:nvSpPr>
            <p:cNvPr id="4881" name="Freeform 769"/>
            <p:cNvSpPr>
              <a:spLocks/>
            </p:cNvSpPr>
            <p:nvPr/>
          </p:nvSpPr>
          <p:spPr bwMode="auto">
            <a:xfrm>
              <a:off x="4406" y="1779"/>
              <a:ext cx="63" cy="39"/>
            </a:xfrm>
            <a:custGeom>
              <a:avLst/>
              <a:gdLst>
                <a:gd name="T0" fmla="*/ 0 w 63"/>
                <a:gd name="T1" fmla="*/ 0 h 79"/>
                <a:gd name="T2" fmla="*/ 9 w 63"/>
                <a:gd name="T3" fmla="*/ 2 h 79"/>
                <a:gd name="T4" fmla="*/ 14 w 63"/>
                <a:gd name="T5" fmla="*/ 3 h 79"/>
                <a:gd name="T6" fmla="*/ 26 w 63"/>
                <a:gd name="T7" fmla="*/ 6 h 79"/>
                <a:gd name="T8" fmla="*/ 40 w 63"/>
                <a:gd name="T9" fmla="*/ 13 h 79"/>
                <a:gd name="T10" fmla="*/ 53 w 63"/>
                <a:gd name="T11" fmla="*/ 18 h 79"/>
                <a:gd name="T12" fmla="*/ 58 w 63"/>
                <a:gd name="T13" fmla="*/ 24 h 79"/>
                <a:gd name="T14" fmla="*/ 60 w 63"/>
                <a:gd name="T15" fmla="*/ 29 h 79"/>
                <a:gd name="T16" fmla="*/ 61 w 63"/>
                <a:gd name="T17" fmla="*/ 34 h 79"/>
                <a:gd name="T18" fmla="*/ 62 w 63"/>
                <a:gd name="T19" fmla="*/ 38 h 79"/>
                <a:gd name="T20" fmla="*/ 62 w 63"/>
                <a:gd name="T21" fmla="*/ 43 h 79"/>
                <a:gd name="T22" fmla="*/ 63 w 63"/>
                <a:gd name="T23" fmla="*/ 48 h 79"/>
                <a:gd name="T24" fmla="*/ 63 w 63"/>
                <a:gd name="T25" fmla="*/ 50 h 79"/>
                <a:gd name="T26" fmla="*/ 62 w 63"/>
                <a:gd name="T27" fmla="*/ 51 h 79"/>
                <a:gd name="T28" fmla="*/ 59 w 63"/>
                <a:gd name="T29" fmla="*/ 53 h 79"/>
                <a:gd name="T30" fmla="*/ 58 w 63"/>
                <a:gd name="T31" fmla="*/ 54 h 79"/>
                <a:gd name="T32" fmla="*/ 57 w 63"/>
                <a:gd name="T33" fmla="*/ 54 h 79"/>
                <a:gd name="T34" fmla="*/ 54 w 63"/>
                <a:gd name="T35" fmla="*/ 56 h 79"/>
                <a:gd name="T36" fmla="*/ 45 w 63"/>
                <a:gd name="T37" fmla="*/ 62 h 79"/>
                <a:gd name="T38" fmla="*/ 36 w 63"/>
                <a:gd name="T39" fmla="*/ 69 h 79"/>
                <a:gd name="T40" fmla="*/ 28 w 63"/>
                <a:gd name="T41" fmla="*/ 75 h 79"/>
                <a:gd name="T42" fmla="*/ 23 w 63"/>
                <a:gd name="T43" fmla="*/ 77 h 79"/>
                <a:gd name="T44" fmla="*/ 21 w 63"/>
                <a:gd name="T45" fmla="*/ 79 h 79"/>
                <a:gd name="T46" fmla="*/ 18 w 63"/>
                <a:gd name="T47" fmla="*/ 79 h 79"/>
                <a:gd name="T48" fmla="*/ 14 w 63"/>
                <a:gd name="T49" fmla="*/ 77 h 79"/>
                <a:gd name="T50" fmla="*/ 12 w 63"/>
                <a:gd name="T51" fmla="*/ 75 h 79"/>
                <a:gd name="T52" fmla="*/ 11 w 63"/>
                <a:gd name="T53" fmla="*/ 70 h 79"/>
                <a:gd name="T54" fmla="*/ 10 w 63"/>
                <a:gd name="T55" fmla="*/ 64 h 79"/>
                <a:gd name="T56" fmla="*/ 9 w 63"/>
                <a:gd name="T57" fmla="*/ 56 h 79"/>
                <a:gd name="T58" fmla="*/ 8 w 63"/>
                <a:gd name="T59" fmla="*/ 50 h 79"/>
                <a:gd name="T60" fmla="*/ 8 w 63"/>
                <a:gd name="T61" fmla="*/ 43 h 79"/>
                <a:gd name="T62" fmla="*/ 7 w 63"/>
                <a:gd name="T63" fmla="*/ 37 h 79"/>
                <a:gd name="T64" fmla="*/ 5 w 63"/>
                <a:gd name="T65" fmla="*/ 29 h 79"/>
                <a:gd name="T66" fmla="*/ 3 w 63"/>
                <a:gd name="T67" fmla="*/ 18 h 79"/>
                <a:gd name="T68" fmla="*/ 0 w 63"/>
                <a:gd name="T69" fmla="*/ 10 h 79"/>
                <a:gd name="T70" fmla="*/ 0 w 63"/>
                <a:gd name="T71" fmla="*/ 3 h 79"/>
                <a:gd name="T72" fmla="*/ 0 w 63"/>
                <a:gd name="T73" fmla="*/ 0 h 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3"/>
                <a:gd name="T112" fmla="*/ 0 h 79"/>
                <a:gd name="T113" fmla="*/ 63 w 63"/>
                <a:gd name="T114" fmla="*/ 79 h 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3" h="79">
                  <a:moveTo>
                    <a:pt x="0" y="0"/>
                  </a:moveTo>
                  <a:lnTo>
                    <a:pt x="9" y="2"/>
                  </a:lnTo>
                  <a:lnTo>
                    <a:pt x="14" y="3"/>
                  </a:lnTo>
                  <a:lnTo>
                    <a:pt x="26" y="6"/>
                  </a:lnTo>
                  <a:lnTo>
                    <a:pt x="40" y="13"/>
                  </a:lnTo>
                  <a:lnTo>
                    <a:pt x="53" y="18"/>
                  </a:lnTo>
                  <a:lnTo>
                    <a:pt x="58" y="24"/>
                  </a:lnTo>
                  <a:lnTo>
                    <a:pt x="60" y="29"/>
                  </a:lnTo>
                  <a:lnTo>
                    <a:pt x="61" y="34"/>
                  </a:lnTo>
                  <a:lnTo>
                    <a:pt x="62" y="38"/>
                  </a:lnTo>
                  <a:lnTo>
                    <a:pt x="62" y="43"/>
                  </a:lnTo>
                  <a:lnTo>
                    <a:pt x="63" y="48"/>
                  </a:lnTo>
                  <a:lnTo>
                    <a:pt x="63" y="50"/>
                  </a:lnTo>
                  <a:lnTo>
                    <a:pt x="62" y="51"/>
                  </a:lnTo>
                  <a:lnTo>
                    <a:pt x="59" y="53"/>
                  </a:lnTo>
                  <a:lnTo>
                    <a:pt x="58" y="54"/>
                  </a:lnTo>
                  <a:lnTo>
                    <a:pt x="57" y="54"/>
                  </a:lnTo>
                  <a:lnTo>
                    <a:pt x="54" y="56"/>
                  </a:lnTo>
                  <a:lnTo>
                    <a:pt x="45" y="62"/>
                  </a:lnTo>
                  <a:lnTo>
                    <a:pt x="36" y="69"/>
                  </a:lnTo>
                  <a:lnTo>
                    <a:pt x="28" y="75"/>
                  </a:lnTo>
                  <a:lnTo>
                    <a:pt x="23" y="77"/>
                  </a:lnTo>
                  <a:lnTo>
                    <a:pt x="21" y="79"/>
                  </a:lnTo>
                  <a:lnTo>
                    <a:pt x="18" y="79"/>
                  </a:lnTo>
                  <a:lnTo>
                    <a:pt x="14" y="77"/>
                  </a:lnTo>
                  <a:lnTo>
                    <a:pt x="12" y="75"/>
                  </a:lnTo>
                  <a:lnTo>
                    <a:pt x="11" y="70"/>
                  </a:lnTo>
                  <a:lnTo>
                    <a:pt x="10" y="64"/>
                  </a:lnTo>
                  <a:lnTo>
                    <a:pt x="9" y="56"/>
                  </a:lnTo>
                  <a:lnTo>
                    <a:pt x="8" y="50"/>
                  </a:lnTo>
                  <a:lnTo>
                    <a:pt x="8" y="43"/>
                  </a:lnTo>
                  <a:lnTo>
                    <a:pt x="7" y="37"/>
                  </a:lnTo>
                  <a:lnTo>
                    <a:pt x="5" y="29"/>
                  </a:lnTo>
                  <a:lnTo>
                    <a:pt x="3" y="18"/>
                  </a:lnTo>
                  <a:lnTo>
                    <a:pt x="0" y="10"/>
                  </a:lnTo>
                  <a:lnTo>
                    <a:pt x="0" y="3"/>
                  </a:lnTo>
                  <a:lnTo>
                    <a:pt x="0" y="0"/>
                  </a:lnTo>
                  <a:close/>
                </a:path>
              </a:pathLst>
            </a:custGeom>
            <a:solidFill>
              <a:srgbClr val="4C4C4C"/>
            </a:solidFill>
            <a:ln w="9525">
              <a:solidFill>
                <a:srgbClr val="777777"/>
              </a:solidFill>
              <a:round/>
              <a:headEnd/>
              <a:tailEnd/>
            </a:ln>
          </p:spPr>
          <p:txBody>
            <a:bodyPr/>
            <a:lstStyle/>
            <a:p>
              <a:endParaRPr lang="en-US"/>
            </a:p>
          </p:txBody>
        </p:sp>
        <p:sp>
          <p:nvSpPr>
            <p:cNvPr id="4882" name="Freeform 770"/>
            <p:cNvSpPr>
              <a:spLocks/>
            </p:cNvSpPr>
            <p:nvPr/>
          </p:nvSpPr>
          <p:spPr bwMode="auto">
            <a:xfrm>
              <a:off x="4410" y="1783"/>
              <a:ext cx="56" cy="33"/>
            </a:xfrm>
            <a:custGeom>
              <a:avLst/>
              <a:gdLst>
                <a:gd name="T0" fmla="*/ 0 w 56"/>
                <a:gd name="T1" fmla="*/ 0 h 66"/>
                <a:gd name="T2" fmla="*/ 8 w 56"/>
                <a:gd name="T3" fmla="*/ 2 h 66"/>
                <a:gd name="T4" fmla="*/ 12 w 56"/>
                <a:gd name="T5" fmla="*/ 2 h 66"/>
                <a:gd name="T6" fmla="*/ 24 w 56"/>
                <a:gd name="T7" fmla="*/ 6 h 66"/>
                <a:gd name="T8" fmla="*/ 36 w 56"/>
                <a:gd name="T9" fmla="*/ 11 h 66"/>
                <a:gd name="T10" fmla="*/ 47 w 56"/>
                <a:gd name="T11" fmla="*/ 14 h 66"/>
                <a:gd name="T12" fmla="*/ 52 w 56"/>
                <a:gd name="T13" fmla="*/ 22 h 66"/>
                <a:gd name="T14" fmla="*/ 53 w 56"/>
                <a:gd name="T15" fmla="*/ 24 h 66"/>
                <a:gd name="T16" fmla="*/ 54 w 56"/>
                <a:gd name="T17" fmla="*/ 29 h 66"/>
                <a:gd name="T18" fmla="*/ 54 w 56"/>
                <a:gd name="T19" fmla="*/ 32 h 66"/>
                <a:gd name="T20" fmla="*/ 55 w 56"/>
                <a:gd name="T21" fmla="*/ 35 h 66"/>
                <a:gd name="T22" fmla="*/ 56 w 56"/>
                <a:gd name="T23" fmla="*/ 38 h 66"/>
                <a:gd name="T24" fmla="*/ 55 w 56"/>
                <a:gd name="T25" fmla="*/ 42 h 66"/>
                <a:gd name="T26" fmla="*/ 54 w 56"/>
                <a:gd name="T27" fmla="*/ 42 h 66"/>
                <a:gd name="T28" fmla="*/ 52 w 56"/>
                <a:gd name="T29" fmla="*/ 43 h 66"/>
                <a:gd name="T30" fmla="*/ 50 w 56"/>
                <a:gd name="T31" fmla="*/ 43 h 66"/>
                <a:gd name="T32" fmla="*/ 47 w 56"/>
                <a:gd name="T33" fmla="*/ 46 h 66"/>
                <a:gd name="T34" fmla="*/ 40 w 56"/>
                <a:gd name="T35" fmla="*/ 51 h 66"/>
                <a:gd name="T36" fmla="*/ 32 w 56"/>
                <a:gd name="T37" fmla="*/ 58 h 66"/>
                <a:gd name="T38" fmla="*/ 25 w 56"/>
                <a:gd name="T39" fmla="*/ 62 h 66"/>
                <a:gd name="T40" fmla="*/ 20 w 56"/>
                <a:gd name="T41" fmla="*/ 64 h 66"/>
                <a:gd name="T42" fmla="*/ 18 w 56"/>
                <a:gd name="T43" fmla="*/ 66 h 66"/>
                <a:gd name="T44" fmla="*/ 16 w 56"/>
                <a:gd name="T45" fmla="*/ 66 h 66"/>
                <a:gd name="T46" fmla="*/ 12 w 56"/>
                <a:gd name="T47" fmla="*/ 66 h 66"/>
                <a:gd name="T48" fmla="*/ 11 w 56"/>
                <a:gd name="T49" fmla="*/ 62 h 66"/>
                <a:gd name="T50" fmla="*/ 9 w 56"/>
                <a:gd name="T51" fmla="*/ 58 h 66"/>
                <a:gd name="T52" fmla="*/ 8 w 56"/>
                <a:gd name="T53" fmla="*/ 53 h 66"/>
                <a:gd name="T54" fmla="*/ 8 w 56"/>
                <a:gd name="T55" fmla="*/ 45 h 66"/>
                <a:gd name="T56" fmla="*/ 7 w 56"/>
                <a:gd name="T57" fmla="*/ 40 h 66"/>
                <a:gd name="T58" fmla="*/ 6 w 56"/>
                <a:gd name="T59" fmla="*/ 35 h 66"/>
                <a:gd name="T60" fmla="*/ 5 w 56"/>
                <a:gd name="T61" fmla="*/ 29 h 66"/>
                <a:gd name="T62" fmla="*/ 4 w 56"/>
                <a:gd name="T63" fmla="*/ 22 h 66"/>
                <a:gd name="T64" fmla="*/ 2 w 56"/>
                <a:gd name="T65" fmla="*/ 14 h 66"/>
                <a:gd name="T66" fmla="*/ 0 w 56"/>
                <a:gd name="T67" fmla="*/ 8 h 66"/>
                <a:gd name="T68" fmla="*/ 0 w 56"/>
                <a:gd name="T69" fmla="*/ 3 h 66"/>
                <a:gd name="T70" fmla="*/ 0 w 56"/>
                <a:gd name="T71" fmla="*/ 0 h 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6"/>
                <a:gd name="T109" fmla="*/ 0 h 66"/>
                <a:gd name="T110" fmla="*/ 56 w 56"/>
                <a:gd name="T111" fmla="*/ 66 h 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6" h="66">
                  <a:moveTo>
                    <a:pt x="0" y="0"/>
                  </a:moveTo>
                  <a:lnTo>
                    <a:pt x="8" y="2"/>
                  </a:lnTo>
                  <a:lnTo>
                    <a:pt x="12" y="2"/>
                  </a:lnTo>
                  <a:lnTo>
                    <a:pt x="24" y="6"/>
                  </a:lnTo>
                  <a:lnTo>
                    <a:pt x="36" y="11"/>
                  </a:lnTo>
                  <a:lnTo>
                    <a:pt x="47" y="14"/>
                  </a:lnTo>
                  <a:lnTo>
                    <a:pt x="52" y="22"/>
                  </a:lnTo>
                  <a:lnTo>
                    <a:pt x="53" y="24"/>
                  </a:lnTo>
                  <a:lnTo>
                    <a:pt x="54" y="29"/>
                  </a:lnTo>
                  <a:lnTo>
                    <a:pt x="54" y="32"/>
                  </a:lnTo>
                  <a:lnTo>
                    <a:pt x="55" y="35"/>
                  </a:lnTo>
                  <a:lnTo>
                    <a:pt x="56" y="38"/>
                  </a:lnTo>
                  <a:lnTo>
                    <a:pt x="55" y="42"/>
                  </a:lnTo>
                  <a:lnTo>
                    <a:pt x="54" y="42"/>
                  </a:lnTo>
                  <a:lnTo>
                    <a:pt x="52" y="43"/>
                  </a:lnTo>
                  <a:lnTo>
                    <a:pt x="50" y="43"/>
                  </a:lnTo>
                  <a:lnTo>
                    <a:pt x="47" y="46"/>
                  </a:lnTo>
                  <a:lnTo>
                    <a:pt x="40" y="51"/>
                  </a:lnTo>
                  <a:lnTo>
                    <a:pt x="32" y="58"/>
                  </a:lnTo>
                  <a:lnTo>
                    <a:pt x="25" y="62"/>
                  </a:lnTo>
                  <a:lnTo>
                    <a:pt x="20" y="64"/>
                  </a:lnTo>
                  <a:lnTo>
                    <a:pt x="18" y="66"/>
                  </a:lnTo>
                  <a:lnTo>
                    <a:pt x="16" y="66"/>
                  </a:lnTo>
                  <a:lnTo>
                    <a:pt x="12" y="66"/>
                  </a:lnTo>
                  <a:lnTo>
                    <a:pt x="11" y="62"/>
                  </a:lnTo>
                  <a:lnTo>
                    <a:pt x="9" y="58"/>
                  </a:lnTo>
                  <a:lnTo>
                    <a:pt x="8" y="53"/>
                  </a:lnTo>
                  <a:lnTo>
                    <a:pt x="8" y="45"/>
                  </a:lnTo>
                  <a:lnTo>
                    <a:pt x="7" y="40"/>
                  </a:lnTo>
                  <a:lnTo>
                    <a:pt x="6" y="35"/>
                  </a:lnTo>
                  <a:lnTo>
                    <a:pt x="5" y="29"/>
                  </a:lnTo>
                  <a:lnTo>
                    <a:pt x="4" y="22"/>
                  </a:lnTo>
                  <a:lnTo>
                    <a:pt x="2" y="14"/>
                  </a:lnTo>
                  <a:lnTo>
                    <a:pt x="0" y="8"/>
                  </a:lnTo>
                  <a:lnTo>
                    <a:pt x="0" y="3"/>
                  </a:lnTo>
                  <a:lnTo>
                    <a:pt x="0" y="0"/>
                  </a:lnTo>
                  <a:close/>
                </a:path>
              </a:pathLst>
            </a:custGeom>
            <a:solidFill>
              <a:srgbClr val="000000"/>
            </a:solidFill>
            <a:ln w="9525">
              <a:solidFill>
                <a:srgbClr val="777777"/>
              </a:solidFill>
              <a:round/>
              <a:headEnd/>
              <a:tailEnd/>
            </a:ln>
          </p:spPr>
          <p:txBody>
            <a:bodyPr/>
            <a:lstStyle/>
            <a:p>
              <a:endParaRPr lang="en-US"/>
            </a:p>
          </p:txBody>
        </p:sp>
        <p:sp>
          <p:nvSpPr>
            <p:cNvPr id="4883" name="Freeform 771"/>
            <p:cNvSpPr>
              <a:spLocks/>
            </p:cNvSpPr>
            <p:nvPr/>
          </p:nvSpPr>
          <p:spPr bwMode="auto">
            <a:xfrm>
              <a:off x="4430" y="1819"/>
              <a:ext cx="90" cy="69"/>
            </a:xfrm>
            <a:custGeom>
              <a:avLst/>
              <a:gdLst>
                <a:gd name="T0" fmla="*/ 12 w 90"/>
                <a:gd name="T1" fmla="*/ 138 h 138"/>
                <a:gd name="T2" fmla="*/ 0 w 90"/>
                <a:gd name="T3" fmla="*/ 31 h 138"/>
                <a:gd name="T4" fmla="*/ 47 w 90"/>
                <a:gd name="T5" fmla="*/ 0 h 138"/>
                <a:gd name="T6" fmla="*/ 90 w 90"/>
                <a:gd name="T7" fmla="*/ 85 h 138"/>
                <a:gd name="T8" fmla="*/ 87 w 90"/>
                <a:gd name="T9" fmla="*/ 87 h 138"/>
                <a:gd name="T10" fmla="*/ 85 w 90"/>
                <a:gd name="T11" fmla="*/ 88 h 138"/>
                <a:gd name="T12" fmla="*/ 83 w 90"/>
                <a:gd name="T13" fmla="*/ 88 h 138"/>
                <a:gd name="T14" fmla="*/ 79 w 90"/>
                <a:gd name="T15" fmla="*/ 85 h 138"/>
                <a:gd name="T16" fmla="*/ 78 w 90"/>
                <a:gd name="T17" fmla="*/ 85 h 138"/>
                <a:gd name="T18" fmla="*/ 78 w 90"/>
                <a:gd name="T19" fmla="*/ 87 h 138"/>
                <a:gd name="T20" fmla="*/ 78 w 90"/>
                <a:gd name="T21" fmla="*/ 92 h 138"/>
                <a:gd name="T22" fmla="*/ 77 w 90"/>
                <a:gd name="T23" fmla="*/ 95 h 138"/>
                <a:gd name="T24" fmla="*/ 75 w 90"/>
                <a:gd name="T25" fmla="*/ 98 h 138"/>
                <a:gd name="T26" fmla="*/ 73 w 90"/>
                <a:gd name="T27" fmla="*/ 96 h 138"/>
                <a:gd name="T28" fmla="*/ 70 w 90"/>
                <a:gd name="T29" fmla="*/ 95 h 138"/>
                <a:gd name="T30" fmla="*/ 66 w 90"/>
                <a:gd name="T31" fmla="*/ 93 h 138"/>
                <a:gd name="T32" fmla="*/ 63 w 90"/>
                <a:gd name="T33" fmla="*/ 92 h 138"/>
                <a:gd name="T34" fmla="*/ 61 w 90"/>
                <a:gd name="T35" fmla="*/ 92 h 138"/>
                <a:gd name="T36" fmla="*/ 58 w 90"/>
                <a:gd name="T37" fmla="*/ 93 h 138"/>
                <a:gd name="T38" fmla="*/ 56 w 90"/>
                <a:gd name="T39" fmla="*/ 98 h 138"/>
                <a:gd name="T40" fmla="*/ 54 w 90"/>
                <a:gd name="T41" fmla="*/ 104 h 138"/>
                <a:gd name="T42" fmla="*/ 53 w 90"/>
                <a:gd name="T43" fmla="*/ 109 h 138"/>
                <a:gd name="T44" fmla="*/ 53 w 90"/>
                <a:gd name="T45" fmla="*/ 111 h 138"/>
                <a:gd name="T46" fmla="*/ 52 w 90"/>
                <a:gd name="T47" fmla="*/ 109 h 138"/>
                <a:gd name="T48" fmla="*/ 51 w 90"/>
                <a:gd name="T49" fmla="*/ 108 h 138"/>
                <a:gd name="T50" fmla="*/ 50 w 90"/>
                <a:gd name="T51" fmla="*/ 106 h 138"/>
                <a:gd name="T52" fmla="*/ 47 w 90"/>
                <a:gd name="T53" fmla="*/ 106 h 138"/>
                <a:gd name="T54" fmla="*/ 45 w 90"/>
                <a:gd name="T55" fmla="*/ 106 h 138"/>
                <a:gd name="T56" fmla="*/ 42 w 90"/>
                <a:gd name="T57" fmla="*/ 108 h 138"/>
                <a:gd name="T58" fmla="*/ 41 w 90"/>
                <a:gd name="T59" fmla="*/ 111 h 138"/>
                <a:gd name="T60" fmla="*/ 40 w 90"/>
                <a:gd name="T61" fmla="*/ 112 h 138"/>
                <a:gd name="T62" fmla="*/ 40 w 90"/>
                <a:gd name="T63" fmla="*/ 116 h 138"/>
                <a:gd name="T64" fmla="*/ 39 w 90"/>
                <a:gd name="T65" fmla="*/ 114 h 138"/>
                <a:gd name="T66" fmla="*/ 38 w 90"/>
                <a:gd name="T67" fmla="*/ 112 h 138"/>
                <a:gd name="T68" fmla="*/ 37 w 90"/>
                <a:gd name="T69" fmla="*/ 108 h 138"/>
                <a:gd name="T70" fmla="*/ 35 w 90"/>
                <a:gd name="T71" fmla="*/ 106 h 138"/>
                <a:gd name="T72" fmla="*/ 33 w 90"/>
                <a:gd name="T73" fmla="*/ 108 h 138"/>
                <a:gd name="T74" fmla="*/ 32 w 90"/>
                <a:gd name="T75" fmla="*/ 112 h 138"/>
                <a:gd name="T76" fmla="*/ 30 w 90"/>
                <a:gd name="T77" fmla="*/ 119 h 138"/>
                <a:gd name="T78" fmla="*/ 30 w 90"/>
                <a:gd name="T79" fmla="*/ 125 h 138"/>
                <a:gd name="T80" fmla="*/ 29 w 90"/>
                <a:gd name="T81" fmla="*/ 128 h 138"/>
                <a:gd name="T82" fmla="*/ 29 w 90"/>
                <a:gd name="T83" fmla="*/ 130 h 138"/>
                <a:gd name="T84" fmla="*/ 19 w 90"/>
                <a:gd name="T85" fmla="*/ 128 h 138"/>
                <a:gd name="T86" fmla="*/ 12 w 90"/>
                <a:gd name="T87" fmla="*/ 138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0"/>
                <a:gd name="T133" fmla="*/ 0 h 138"/>
                <a:gd name="T134" fmla="*/ 90 w 90"/>
                <a:gd name="T135" fmla="*/ 138 h 13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0" h="138">
                  <a:moveTo>
                    <a:pt x="12" y="138"/>
                  </a:moveTo>
                  <a:lnTo>
                    <a:pt x="0" y="31"/>
                  </a:lnTo>
                  <a:lnTo>
                    <a:pt x="47" y="0"/>
                  </a:lnTo>
                  <a:lnTo>
                    <a:pt x="90" y="85"/>
                  </a:lnTo>
                  <a:lnTo>
                    <a:pt x="87" y="87"/>
                  </a:lnTo>
                  <a:lnTo>
                    <a:pt x="85" y="88"/>
                  </a:lnTo>
                  <a:lnTo>
                    <a:pt x="83" y="88"/>
                  </a:lnTo>
                  <a:lnTo>
                    <a:pt x="79" y="85"/>
                  </a:lnTo>
                  <a:lnTo>
                    <a:pt x="78" y="85"/>
                  </a:lnTo>
                  <a:lnTo>
                    <a:pt x="78" y="87"/>
                  </a:lnTo>
                  <a:lnTo>
                    <a:pt x="78" y="92"/>
                  </a:lnTo>
                  <a:lnTo>
                    <a:pt x="77" y="95"/>
                  </a:lnTo>
                  <a:lnTo>
                    <a:pt x="75" y="98"/>
                  </a:lnTo>
                  <a:lnTo>
                    <a:pt x="73" y="96"/>
                  </a:lnTo>
                  <a:lnTo>
                    <a:pt x="70" y="95"/>
                  </a:lnTo>
                  <a:lnTo>
                    <a:pt x="66" y="93"/>
                  </a:lnTo>
                  <a:lnTo>
                    <a:pt x="63" y="92"/>
                  </a:lnTo>
                  <a:lnTo>
                    <a:pt x="61" y="92"/>
                  </a:lnTo>
                  <a:lnTo>
                    <a:pt x="58" y="93"/>
                  </a:lnTo>
                  <a:lnTo>
                    <a:pt x="56" y="98"/>
                  </a:lnTo>
                  <a:lnTo>
                    <a:pt x="54" y="104"/>
                  </a:lnTo>
                  <a:lnTo>
                    <a:pt x="53" y="109"/>
                  </a:lnTo>
                  <a:lnTo>
                    <a:pt x="53" y="111"/>
                  </a:lnTo>
                  <a:lnTo>
                    <a:pt x="52" y="109"/>
                  </a:lnTo>
                  <a:lnTo>
                    <a:pt x="51" y="108"/>
                  </a:lnTo>
                  <a:lnTo>
                    <a:pt x="50" y="106"/>
                  </a:lnTo>
                  <a:lnTo>
                    <a:pt x="47" y="106"/>
                  </a:lnTo>
                  <a:lnTo>
                    <a:pt x="45" y="106"/>
                  </a:lnTo>
                  <a:lnTo>
                    <a:pt x="42" y="108"/>
                  </a:lnTo>
                  <a:lnTo>
                    <a:pt x="41" y="111"/>
                  </a:lnTo>
                  <a:lnTo>
                    <a:pt x="40" y="112"/>
                  </a:lnTo>
                  <a:lnTo>
                    <a:pt x="40" y="116"/>
                  </a:lnTo>
                  <a:lnTo>
                    <a:pt x="39" y="114"/>
                  </a:lnTo>
                  <a:lnTo>
                    <a:pt x="38" y="112"/>
                  </a:lnTo>
                  <a:lnTo>
                    <a:pt x="37" y="108"/>
                  </a:lnTo>
                  <a:lnTo>
                    <a:pt x="35" y="106"/>
                  </a:lnTo>
                  <a:lnTo>
                    <a:pt x="33" y="108"/>
                  </a:lnTo>
                  <a:lnTo>
                    <a:pt x="32" y="112"/>
                  </a:lnTo>
                  <a:lnTo>
                    <a:pt x="30" y="119"/>
                  </a:lnTo>
                  <a:lnTo>
                    <a:pt x="30" y="125"/>
                  </a:lnTo>
                  <a:lnTo>
                    <a:pt x="29" y="128"/>
                  </a:lnTo>
                  <a:lnTo>
                    <a:pt x="29" y="130"/>
                  </a:lnTo>
                  <a:lnTo>
                    <a:pt x="19" y="128"/>
                  </a:lnTo>
                  <a:lnTo>
                    <a:pt x="12" y="138"/>
                  </a:lnTo>
                  <a:close/>
                </a:path>
              </a:pathLst>
            </a:custGeom>
            <a:solidFill>
              <a:srgbClr val="000000"/>
            </a:solidFill>
            <a:ln w="9525">
              <a:solidFill>
                <a:srgbClr val="777777"/>
              </a:solidFill>
              <a:round/>
              <a:headEnd/>
              <a:tailEnd/>
            </a:ln>
          </p:spPr>
          <p:txBody>
            <a:bodyPr/>
            <a:lstStyle/>
            <a:p>
              <a:endParaRPr lang="en-US"/>
            </a:p>
          </p:txBody>
        </p:sp>
        <p:sp>
          <p:nvSpPr>
            <p:cNvPr id="4884" name="Freeform 772"/>
            <p:cNvSpPr>
              <a:spLocks/>
            </p:cNvSpPr>
            <p:nvPr/>
          </p:nvSpPr>
          <p:spPr bwMode="auto">
            <a:xfrm>
              <a:off x="4536" y="1844"/>
              <a:ext cx="15" cy="18"/>
            </a:xfrm>
            <a:custGeom>
              <a:avLst/>
              <a:gdLst>
                <a:gd name="T0" fmla="*/ 5 w 15"/>
                <a:gd name="T1" fmla="*/ 0 h 35"/>
                <a:gd name="T2" fmla="*/ 3 w 15"/>
                <a:gd name="T3" fmla="*/ 1 h 35"/>
                <a:gd name="T4" fmla="*/ 3 w 15"/>
                <a:gd name="T5" fmla="*/ 3 h 35"/>
                <a:gd name="T6" fmla="*/ 1 w 15"/>
                <a:gd name="T7" fmla="*/ 9 h 35"/>
                <a:gd name="T8" fmla="*/ 0 w 15"/>
                <a:gd name="T9" fmla="*/ 14 h 35"/>
                <a:gd name="T10" fmla="*/ 1 w 15"/>
                <a:gd name="T11" fmla="*/ 19 h 35"/>
                <a:gd name="T12" fmla="*/ 2 w 15"/>
                <a:gd name="T13" fmla="*/ 24 h 35"/>
                <a:gd name="T14" fmla="*/ 3 w 15"/>
                <a:gd name="T15" fmla="*/ 30 h 35"/>
                <a:gd name="T16" fmla="*/ 3 w 15"/>
                <a:gd name="T17" fmla="*/ 32 h 35"/>
                <a:gd name="T18" fmla="*/ 3 w 15"/>
                <a:gd name="T19" fmla="*/ 34 h 35"/>
                <a:gd name="T20" fmla="*/ 3 w 15"/>
                <a:gd name="T21" fmla="*/ 35 h 35"/>
                <a:gd name="T22" fmla="*/ 3 w 15"/>
                <a:gd name="T23" fmla="*/ 34 h 35"/>
                <a:gd name="T24" fmla="*/ 5 w 15"/>
                <a:gd name="T25" fmla="*/ 30 h 35"/>
                <a:gd name="T26" fmla="*/ 6 w 15"/>
                <a:gd name="T27" fmla="*/ 29 h 35"/>
                <a:gd name="T28" fmla="*/ 8 w 15"/>
                <a:gd name="T29" fmla="*/ 22 h 35"/>
                <a:gd name="T30" fmla="*/ 10 w 15"/>
                <a:gd name="T31" fmla="*/ 19 h 35"/>
                <a:gd name="T32" fmla="*/ 13 w 15"/>
                <a:gd name="T33" fmla="*/ 16 h 35"/>
                <a:gd name="T34" fmla="*/ 14 w 15"/>
                <a:gd name="T35" fmla="*/ 11 h 35"/>
                <a:gd name="T36" fmla="*/ 15 w 15"/>
                <a:gd name="T37" fmla="*/ 9 h 35"/>
                <a:gd name="T38" fmla="*/ 15 w 15"/>
                <a:gd name="T39" fmla="*/ 6 h 35"/>
                <a:gd name="T40" fmla="*/ 15 w 15"/>
                <a:gd name="T41" fmla="*/ 9 h 35"/>
                <a:gd name="T42" fmla="*/ 14 w 15"/>
                <a:gd name="T43" fmla="*/ 9 h 35"/>
                <a:gd name="T44" fmla="*/ 13 w 15"/>
                <a:gd name="T45" fmla="*/ 11 h 35"/>
                <a:gd name="T46" fmla="*/ 10 w 15"/>
                <a:gd name="T47" fmla="*/ 11 h 35"/>
                <a:gd name="T48" fmla="*/ 8 w 15"/>
                <a:gd name="T49" fmla="*/ 11 h 35"/>
                <a:gd name="T50" fmla="*/ 7 w 15"/>
                <a:gd name="T51" fmla="*/ 9 h 35"/>
                <a:gd name="T52" fmla="*/ 5 w 15"/>
                <a:gd name="T53" fmla="*/ 5 h 35"/>
                <a:gd name="T54" fmla="*/ 5 w 15"/>
                <a:gd name="T55" fmla="*/ 1 h 35"/>
                <a:gd name="T56" fmla="*/ 5 w 15"/>
                <a:gd name="T57" fmla="*/ 0 h 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
                <a:gd name="T88" fmla="*/ 0 h 35"/>
                <a:gd name="T89" fmla="*/ 15 w 15"/>
                <a:gd name="T90" fmla="*/ 35 h 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 h="35">
                  <a:moveTo>
                    <a:pt x="5" y="0"/>
                  </a:moveTo>
                  <a:lnTo>
                    <a:pt x="3" y="1"/>
                  </a:lnTo>
                  <a:lnTo>
                    <a:pt x="3" y="3"/>
                  </a:lnTo>
                  <a:lnTo>
                    <a:pt x="1" y="9"/>
                  </a:lnTo>
                  <a:lnTo>
                    <a:pt x="0" y="14"/>
                  </a:lnTo>
                  <a:lnTo>
                    <a:pt x="1" y="19"/>
                  </a:lnTo>
                  <a:lnTo>
                    <a:pt x="2" y="24"/>
                  </a:lnTo>
                  <a:lnTo>
                    <a:pt x="3" y="30"/>
                  </a:lnTo>
                  <a:lnTo>
                    <a:pt x="3" y="32"/>
                  </a:lnTo>
                  <a:lnTo>
                    <a:pt x="3" y="34"/>
                  </a:lnTo>
                  <a:lnTo>
                    <a:pt x="3" y="35"/>
                  </a:lnTo>
                  <a:lnTo>
                    <a:pt x="3" y="34"/>
                  </a:lnTo>
                  <a:lnTo>
                    <a:pt x="5" y="30"/>
                  </a:lnTo>
                  <a:lnTo>
                    <a:pt x="6" y="29"/>
                  </a:lnTo>
                  <a:lnTo>
                    <a:pt x="8" y="22"/>
                  </a:lnTo>
                  <a:lnTo>
                    <a:pt x="10" y="19"/>
                  </a:lnTo>
                  <a:lnTo>
                    <a:pt x="13" y="16"/>
                  </a:lnTo>
                  <a:lnTo>
                    <a:pt x="14" y="11"/>
                  </a:lnTo>
                  <a:lnTo>
                    <a:pt x="15" y="9"/>
                  </a:lnTo>
                  <a:lnTo>
                    <a:pt x="15" y="6"/>
                  </a:lnTo>
                  <a:lnTo>
                    <a:pt x="15" y="9"/>
                  </a:lnTo>
                  <a:lnTo>
                    <a:pt x="14" y="9"/>
                  </a:lnTo>
                  <a:lnTo>
                    <a:pt x="13" y="11"/>
                  </a:lnTo>
                  <a:lnTo>
                    <a:pt x="10" y="11"/>
                  </a:lnTo>
                  <a:lnTo>
                    <a:pt x="8" y="11"/>
                  </a:lnTo>
                  <a:lnTo>
                    <a:pt x="7" y="9"/>
                  </a:lnTo>
                  <a:lnTo>
                    <a:pt x="5" y="5"/>
                  </a:lnTo>
                  <a:lnTo>
                    <a:pt x="5" y="1"/>
                  </a:lnTo>
                  <a:lnTo>
                    <a:pt x="5" y="0"/>
                  </a:lnTo>
                  <a:close/>
                </a:path>
              </a:pathLst>
            </a:custGeom>
            <a:solidFill>
              <a:srgbClr val="7F7F7F"/>
            </a:solidFill>
            <a:ln w="9525">
              <a:solidFill>
                <a:srgbClr val="777777"/>
              </a:solidFill>
              <a:round/>
              <a:headEnd/>
              <a:tailEnd/>
            </a:ln>
          </p:spPr>
          <p:txBody>
            <a:bodyPr/>
            <a:lstStyle/>
            <a:p>
              <a:endParaRPr lang="en-US"/>
            </a:p>
          </p:txBody>
        </p:sp>
        <p:sp>
          <p:nvSpPr>
            <p:cNvPr id="4885" name="Freeform 773"/>
            <p:cNvSpPr>
              <a:spLocks/>
            </p:cNvSpPr>
            <p:nvPr/>
          </p:nvSpPr>
          <p:spPr bwMode="auto">
            <a:xfrm>
              <a:off x="4414" y="1733"/>
              <a:ext cx="13" cy="16"/>
            </a:xfrm>
            <a:custGeom>
              <a:avLst/>
              <a:gdLst>
                <a:gd name="T0" fmla="*/ 0 w 13"/>
                <a:gd name="T1" fmla="*/ 22 h 32"/>
                <a:gd name="T2" fmla="*/ 2 w 13"/>
                <a:gd name="T3" fmla="*/ 0 h 32"/>
                <a:gd name="T4" fmla="*/ 13 w 13"/>
                <a:gd name="T5" fmla="*/ 3 h 32"/>
                <a:gd name="T6" fmla="*/ 13 w 13"/>
                <a:gd name="T7" fmla="*/ 32 h 32"/>
                <a:gd name="T8" fmla="*/ 0 w 13"/>
                <a:gd name="T9" fmla="*/ 22 h 32"/>
                <a:gd name="T10" fmla="*/ 0 60000 65536"/>
                <a:gd name="T11" fmla="*/ 0 60000 65536"/>
                <a:gd name="T12" fmla="*/ 0 60000 65536"/>
                <a:gd name="T13" fmla="*/ 0 60000 65536"/>
                <a:gd name="T14" fmla="*/ 0 60000 65536"/>
                <a:gd name="T15" fmla="*/ 0 w 13"/>
                <a:gd name="T16" fmla="*/ 0 h 32"/>
                <a:gd name="T17" fmla="*/ 13 w 13"/>
                <a:gd name="T18" fmla="*/ 32 h 32"/>
              </a:gdLst>
              <a:ahLst/>
              <a:cxnLst>
                <a:cxn ang="T10">
                  <a:pos x="T0" y="T1"/>
                </a:cxn>
                <a:cxn ang="T11">
                  <a:pos x="T2" y="T3"/>
                </a:cxn>
                <a:cxn ang="T12">
                  <a:pos x="T4" y="T5"/>
                </a:cxn>
                <a:cxn ang="T13">
                  <a:pos x="T6" y="T7"/>
                </a:cxn>
                <a:cxn ang="T14">
                  <a:pos x="T8" y="T9"/>
                </a:cxn>
              </a:cxnLst>
              <a:rect l="T15" t="T16" r="T17" b="T18"/>
              <a:pathLst>
                <a:path w="13" h="32">
                  <a:moveTo>
                    <a:pt x="0" y="22"/>
                  </a:moveTo>
                  <a:lnTo>
                    <a:pt x="2" y="0"/>
                  </a:lnTo>
                  <a:lnTo>
                    <a:pt x="13" y="3"/>
                  </a:lnTo>
                  <a:lnTo>
                    <a:pt x="13" y="32"/>
                  </a:lnTo>
                  <a:lnTo>
                    <a:pt x="0" y="22"/>
                  </a:lnTo>
                  <a:close/>
                </a:path>
              </a:pathLst>
            </a:custGeom>
            <a:solidFill>
              <a:srgbClr val="E5E5E5"/>
            </a:solidFill>
            <a:ln w="9525">
              <a:solidFill>
                <a:srgbClr val="777777"/>
              </a:solidFill>
              <a:round/>
              <a:headEnd/>
              <a:tailEnd/>
            </a:ln>
          </p:spPr>
          <p:txBody>
            <a:bodyPr/>
            <a:lstStyle/>
            <a:p>
              <a:endParaRPr lang="en-US"/>
            </a:p>
          </p:txBody>
        </p:sp>
        <p:sp>
          <p:nvSpPr>
            <p:cNvPr id="4886" name="Freeform 774"/>
            <p:cNvSpPr>
              <a:spLocks/>
            </p:cNvSpPr>
            <p:nvPr/>
          </p:nvSpPr>
          <p:spPr bwMode="auto">
            <a:xfrm>
              <a:off x="4486" y="1793"/>
              <a:ext cx="53" cy="59"/>
            </a:xfrm>
            <a:custGeom>
              <a:avLst/>
              <a:gdLst>
                <a:gd name="T0" fmla="*/ 18 w 53"/>
                <a:gd name="T1" fmla="*/ 0 h 119"/>
                <a:gd name="T2" fmla="*/ 0 w 53"/>
                <a:gd name="T3" fmla="*/ 42 h 119"/>
                <a:gd name="T4" fmla="*/ 38 w 53"/>
                <a:gd name="T5" fmla="*/ 119 h 119"/>
                <a:gd name="T6" fmla="*/ 53 w 53"/>
                <a:gd name="T7" fmla="*/ 72 h 119"/>
                <a:gd name="T8" fmla="*/ 18 w 53"/>
                <a:gd name="T9" fmla="*/ 0 h 119"/>
                <a:gd name="T10" fmla="*/ 0 60000 65536"/>
                <a:gd name="T11" fmla="*/ 0 60000 65536"/>
                <a:gd name="T12" fmla="*/ 0 60000 65536"/>
                <a:gd name="T13" fmla="*/ 0 60000 65536"/>
                <a:gd name="T14" fmla="*/ 0 60000 65536"/>
                <a:gd name="T15" fmla="*/ 0 w 53"/>
                <a:gd name="T16" fmla="*/ 0 h 119"/>
                <a:gd name="T17" fmla="*/ 53 w 53"/>
                <a:gd name="T18" fmla="*/ 119 h 119"/>
              </a:gdLst>
              <a:ahLst/>
              <a:cxnLst>
                <a:cxn ang="T10">
                  <a:pos x="T0" y="T1"/>
                </a:cxn>
                <a:cxn ang="T11">
                  <a:pos x="T2" y="T3"/>
                </a:cxn>
                <a:cxn ang="T12">
                  <a:pos x="T4" y="T5"/>
                </a:cxn>
                <a:cxn ang="T13">
                  <a:pos x="T6" y="T7"/>
                </a:cxn>
                <a:cxn ang="T14">
                  <a:pos x="T8" y="T9"/>
                </a:cxn>
              </a:cxnLst>
              <a:rect l="T15" t="T16" r="T17" b="T18"/>
              <a:pathLst>
                <a:path w="53" h="119">
                  <a:moveTo>
                    <a:pt x="18" y="0"/>
                  </a:moveTo>
                  <a:lnTo>
                    <a:pt x="0" y="42"/>
                  </a:lnTo>
                  <a:lnTo>
                    <a:pt x="38" y="119"/>
                  </a:lnTo>
                  <a:lnTo>
                    <a:pt x="53" y="72"/>
                  </a:lnTo>
                  <a:lnTo>
                    <a:pt x="18" y="0"/>
                  </a:lnTo>
                  <a:close/>
                </a:path>
              </a:pathLst>
            </a:custGeom>
            <a:solidFill>
              <a:srgbClr val="656565"/>
            </a:solidFill>
            <a:ln w="9525">
              <a:solidFill>
                <a:srgbClr val="777777"/>
              </a:solidFill>
              <a:round/>
              <a:headEnd/>
              <a:tailEnd/>
            </a:ln>
          </p:spPr>
          <p:txBody>
            <a:bodyPr/>
            <a:lstStyle/>
            <a:p>
              <a:endParaRPr lang="en-US"/>
            </a:p>
          </p:txBody>
        </p:sp>
        <p:sp>
          <p:nvSpPr>
            <p:cNvPr id="4887" name="Freeform 775"/>
            <p:cNvSpPr>
              <a:spLocks/>
            </p:cNvSpPr>
            <p:nvPr/>
          </p:nvSpPr>
          <p:spPr bwMode="auto">
            <a:xfrm>
              <a:off x="4532" y="1817"/>
              <a:ext cx="11" cy="11"/>
            </a:xfrm>
            <a:custGeom>
              <a:avLst/>
              <a:gdLst>
                <a:gd name="T0" fmla="*/ 2 w 11"/>
                <a:gd name="T1" fmla="*/ 0 h 21"/>
                <a:gd name="T2" fmla="*/ 11 w 11"/>
                <a:gd name="T3" fmla="*/ 13 h 21"/>
                <a:gd name="T4" fmla="*/ 0 w 11"/>
                <a:gd name="T5" fmla="*/ 21 h 21"/>
                <a:gd name="T6" fmla="*/ 2 w 11"/>
                <a:gd name="T7" fmla="*/ 0 h 21"/>
                <a:gd name="T8" fmla="*/ 0 60000 65536"/>
                <a:gd name="T9" fmla="*/ 0 60000 65536"/>
                <a:gd name="T10" fmla="*/ 0 60000 65536"/>
                <a:gd name="T11" fmla="*/ 0 60000 65536"/>
                <a:gd name="T12" fmla="*/ 0 w 11"/>
                <a:gd name="T13" fmla="*/ 0 h 21"/>
                <a:gd name="T14" fmla="*/ 11 w 11"/>
                <a:gd name="T15" fmla="*/ 21 h 21"/>
              </a:gdLst>
              <a:ahLst/>
              <a:cxnLst>
                <a:cxn ang="T8">
                  <a:pos x="T0" y="T1"/>
                </a:cxn>
                <a:cxn ang="T9">
                  <a:pos x="T2" y="T3"/>
                </a:cxn>
                <a:cxn ang="T10">
                  <a:pos x="T4" y="T5"/>
                </a:cxn>
                <a:cxn ang="T11">
                  <a:pos x="T6" y="T7"/>
                </a:cxn>
              </a:cxnLst>
              <a:rect l="T12" t="T13" r="T14" b="T15"/>
              <a:pathLst>
                <a:path w="11" h="21">
                  <a:moveTo>
                    <a:pt x="2" y="0"/>
                  </a:moveTo>
                  <a:lnTo>
                    <a:pt x="11" y="13"/>
                  </a:lnTo>
                  <a:lnTo>
                    <a:pt x="0" y="21"/>
                  </a:lnTo>
                  <a:lnTo>
                    <a:pt x="2" y="0"/>
                  </a:lnTo>
                  <a:close/>
                </a:path>
              </a:pathLst>
            </a:custGeom>
            <a:solidFill>
              <a:srgbClr val="FFFFFF"/>
            </a:solidFill>
            <a:ln w="9525">
              <a:solidFill>
                <a:srgbClr val="777777"/>
              </a:solidFill>
              <a:round/>
              <a:headEnd/>
              <a:tailEnd/>
            </a:ln>
          </p:spPr>
          <p:txBody>
            <a:bodyPr/>
            <a:lstStyle/>
            <a:p>
              <a:endParaRPr lang="en-US"/>
            </a:p>
          </p:txBody>
        </p:sp>
        <p:sp>
          <p:nvSpPr>
            <p:cNvPr id="4888" name="Freeform 776"/>
            <p:cNvSpPr>
              <a:spLocks/>
            </p:cNvSpPr>
            <p:nvPr/>
          </p:nvSpPr>
          <p:spPr bwMode="auto">
            <a:xfrm>
              <a:off x="4429" y="1787"/>
              <a:ext cx="74" cy="42"/>
            </a:xfrm>
            <a:custGeom>
              <a:avLst/>
              <a:gdLst>
                <a:gd name="T0" fmla="*/ 74 w 74"/>
                <a:gd name="T1" fmla="*/ 0 h 85"/>
                <a:gd name="T2" fmla="*/ 51 w 74"/>
                <a:gd name="T3" fmla="*/ 51 h 85"/>
                <a:gd name="T4" fmla="*/ 0 w 74"/>
                <a:gd name="T5" fmla="*/ 85 h 85"/>
                <a:gd name="T6" fmla="*/ 0 60000 65536"/>
                <a:gd name="T7" fmla="*/ 0 60000 65536"/>
                <a:gd name="T8" fmla="*/ 0 60000 65536"/>
                <a:gd name="T9" fmla="*/ 0 w 74"/>
                <a:gd name="T10" fmla="*/ 0 h 85"/>
                <a:gd name="T11" fmla="*/ 74 w 74"/>
                <a:gd name="T12" fmla="*/ 85 h 85"/>
              </a:gdLst>
              <a:ahLst/>
              <a:cxnLst>
                <a:cxn ang="T6">
                  <a:pos x="T0" y="T1"/>
                </a:cxn>
                <a:cxn ang="T7">
                  <a:pos x="T2" y="T3"/>
                </a:cxn>
                <a:cxn ang="T8">
                  <a:pos x="T4" y="T5"/>
                </a:cxn>
              </a:cxnLst>
              <a:rect l="T9" t="T10" r="T11" b="T12"/>
              <a:pathLst>
                <a:path w="74" h="85">
                  <a:moveTo>
                    <a:pt x="74" y="0"/>
                  </a:moveTo>
                  <a:lnTo>
                    <a:pt x="51" y="51"/>
                  </a:lnTo>
                  <a:lnTo>
                    <a:pt x="0" y="85"/>
                  </a:lnTo>
                </a:path>
              </a:pathLst>
            </a:custGeom>
            <a:noFill/>
            <a:ln w="14288">
              <a:solidFill>
                <a:srgbClr val="777777"/>
              </a:solidFill>
              <a:prstDash val="solid"/>
              <a:round/>
              <a:headEnd/>
              <a:tailEnd/>
            </a:ln>
          </p:spPr>
          <p:txBody>
            <a:bodyPr/>
            <a:lstStyle/>
            <a:p>
              <a:endParaRPr lang="en-US"/>
            </a:p>
          </p:txBody>
        </p:sp>
        <p:sp>
          <p:nvSpPr>
            <p:cNvPr id="4889" name="Line 777"/>
            <p:cNvSpPr>
              <a:spLocks noChangeShapeType="1"/>
            </p:cNvSpPr>
            <p:nvPr/>
          </p:nvSpPr>
          <p:spPr bwMode="auto">
            <a:xfrm>
              <a:off x="4483" y="1815"/>
              <a:ext cx="42" cy="45"/>
            </a:xfrm>
            <a:prstGeom prst="line">
              <a:avLst/>
            </a:prstGeom>
            <a:noFill/>
            <a:ln w="14288">
              <a:solidFill>
                <a:srgbClr val="777777"/>
              </a:solidFill>
              <a:round/>
              <a:headEnd/>
              <a:tailEnd/>
            </a:ln>
          </p:spPr>
          <p:txBody>
            <a:bodyPr/>
            <a:lstStyle/>
            <a:p>
              <a:endParaRPr lang="en-US"/>
            </a:p>
          </p:txBody>
        </p:sp>
        <p:sp>
          <p:nvSpPr>
            <p:cNvPr id="4890" name="Freeform 778"/>
            <p:cNvSpPr>
              <a:spLocks/>
            </p:cNvSpPr>
            <p:nvPr/>
          </p:nvSpPr>
          <p:spPr bwMode="auto">
            <a:xfrm>
              <a:off x="4573" y="1944"/>
              <a:ext cx="105" cy="43"/>
            </a:xfrm>
            <a:custGeom>
              <a:avLst/>
              <a:gdLst>
                <a:gd name="T0" fmla="*/ 6 w 105"/>
                <a:gd name="T1" fmla="*/ 76 h 87"/>
                <a:gd name="T2" fmla="*/ 11 w 105"/>
                <a:gd name="T3" fmla="*/ 74 h 87"/>
                <a:gd name="T4" fmla="*/ 23 w 105"/>
                <a:gd name="T5" fmla="*/ 63 h 87"/>
                <a:gd name="T6" fmla="*/ 40 w 105"/>
                <a:gd name="T7" fmla="*/ 53 h 87"/>
                <a:gd name="T8" fmla="*/ 56 w 105"/>
                <a:gd name="T9" fmla="*/ 42 h 87"/>
                <a:gd name="T10" fmla="*/ 68 w 105"/>
                <a:gd name="T11" fmla="*/ 34 h 87"/>
                <a:gd name="T12" fmla="*/ 78 w 105"/>
                <a:gd name="T13" fmla="*/ 28 h 87"/>
                <a:gd name="T14" fmla="*/ 89 w 105"/>
                <a:gd name="T15" fmla="*/ 16 h 87"/>
                <a:gd name="T16" fmla="*/ 97 w 105"/>
                <a:gd name="T17" fmla="*/ 8 h 87"/>
                <a:gd name="T18" fmla="*/ 103 w 105"/>
                <a:gd name="T19" fmla="*/ 3 h 87"/>
                <a:gd name="T20" fmla="*/ 105 w 105"/>
                <a:gd name="T21" fmla="*/ 0 h 87"/>
                <a:gd name="T22" fmla="*/ 104 w 105"/>
                <a:gd name="T23" fmla="*/ 13 h 87"/>
                <a:gd name="T24" fmla="*/ 101 w 105"/>
                <a:gd name="T25" fmla="*/ 15 h 87"/>
                <a:gd name="T26" fmla="*/ 95 w 105"/>
                <a:gd name="T27" fmla="*/ 20 h 87"/>
                <a:gd name="T28" fmla="*/ 85 w 105"/>
                <a:gd name="T29" fmla="*/ 28 h 87"/>
                <a:gd name="T30" fmla="*/ 74 w 105"/>
                <a:gd name="T31" fmla="*/ 36 h 87"/>
                <a:gd name="T32" fmla="*/ 63 w 105"/>
                <a:gd name="T33" fmla="*/ 47 h 87"/>
                <a:gd name="T34" fmla="*/ 56 w 105"/>
                <a:gd name="T35" fmla="*/ 50 h 87"/>
                <a:gd name="T36" fmla="*/ 49 w 105"/>
                <a:gd name="T37" fmla="*/ 56 h 87"/>
                <a:gd name="T38" fmla="*/ 41 w 105"/>
                <a:gd name="T39" fmla="*/ 61 h 87"/>
                <a:gd name="T40" fmla="*/ 33 w 105"/>
                <a:gd name="T41" fmla="*/ 68 h 87"/>
                <a:gd name="T42" fmla="*/ 24 w 105"/>
                <a:gd name="T43" fmla="*/ 74 h 87"/>
                <a:gd name="T44" fmla="*/ 17 w 105"/>
                <a:gd name="T45" fmla="*/ 77 h 87"/>
                <a:gd name="T46" fmla="*/ 10 w 105"/>
                <a:gd name="T47" fmla="*/ 80 h 87"/>
                <a:gd name="T48" fmla="*/ 5 w 105"/>
                <a:gd name="T49" fmla="*/ 84 h 87"/>
                <a:gd name="T50" fmla="*/ 2 w 105"/>
                <a:gd name="T51" fmla="*/ 87 h 87"/>
                <a:gd name="T52" fmla="*/ 0 w 105"/>
                <a:gd name="T53" fmla="*/ 87 h 87"/>
                <a:gd name="T54" fmla="*/ 6 w 105"/>
                <a:gd name="T55" fmla="*/ 76 h 8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5"/>
                <a:gd name="T85" fmla="*/ 0 h 87"/>
                <a:gd name="T86" fmla="*/ 105 w 105"/>
                <a:gd name="T87" fmla="*/ 87 h 8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5" h="87">
                  <a:moveTo>
                    <a:pt x="6" y="76"/>
                  </a:moveTo>
                  <a:lnTo>
                    <a:pt x="11" y="74"/>
                  </a:lnTo>
                  <a:lnTo>
                    <a:pt x="23" y="63"/>
                  </a:lnTo>
                  <a:lnTo>
                    <a:pt x="40" y="53"/>
                  </a:lnTo>
                  <a:lnTo>
                    <a:pt x="56" y="42"/>
                  </a:lnTo>
                  <a:lnTo>
                    <a:pt x="68" y="34"/>
                  </a:lnTo>
                  <a:lnTo>
                    <a:pt x="78" y="28"/>
                  </a:lnTo>
                  <a:lnTo>
                    <a:pt x="89" y="16"/>
                  </a:lnTo>
                  <a:lnTo>
                    <a:pt x="97" y="8"/>
                  </a:lnTo>
                  <a:lnTo>
                    <a:pt x="103" y="3"/>
                  </a:lnTo>
                  <a:lnTo>
                    <a:pt x="105" y="0"/>
                  </a:lnTo>
                  <a:lnTo>
                    <a:pt x="104" y="13"/>
                  </a:lnTo>
                  <a:lnTo>
                    <a:pt x="101" y="15"/>
                  </a:lnTo>
                  <a:lnTo>
                    <a:pt x="95" y="20"/>
                  </a:lnTo>
                  <a:lnTo>
                    <a:pt x="85" y="28"/>
                  </a:lnTo>
                  <a:lnTo>
                    <a:pt x="74" y="36"/>
                  </a:lnTo>
                  <a:lnTo>
                    <a:pt x="63" y="47"/>
                  </a:lnTo>
                  <a:lnTo>
                    <a:pt x="56" y="50"/>
                  </a:lnTo>
                  <a:lnTo>
                    <a:pt x="49" y="56"/>
                  </a:lnTo>
                  <a:lnTo>
                    <a:pt x="41" y="61"/>
                  </a:lnTo>
                  <a:lnTo>
                    <a:pt x="33" y="68"/>
                  </a:lnTo>
                  <a:lnTo>
                    <a:pt x="24" y="74"/>
                  </a:lnTo>
                  <a:lnTo>
                    <a:pt x="17" y="77"/>
                  </a:lnTo>
                  <a:lnTo>
                    <a:pt x="10" y="80"/>
                  </a:lnTo>
                  <a:lnTo>
                    <a:pt x="5" y="84"/>
                  </a:lnTo>
                  <a:lnTo>
                    <a:pt x="2" y="87"/>
                  </a:lnTo>
                  <a:lnTo>
                    <a:pt x="0" y="87"/>
                  </a:lnTo>
                  <a:lnTo>
                    <a:pt x="6" y="76"/>
                  </a:lnTo>
                  <a:close/>
                </a:path>
              </a:pathLst>
            </a:custGeom>
            <a:solidFill>
              <a:srgbClr val="323232"/>
            </a:solidFill>
            <a:ln w="9525">
              <a:solidFill>
                <a:srgbClr val="777777"/>
              </a:solidFill>
              <a:round/>
              <a:headEnd/>
              <a:tailEnd/>
            </a:ln>
          </p:spPr>
          <p:txBody>
            <a:bodyPr/>
            <a:lstStyle/>
            <a:p>
              <a:endParaRPr lang="en-US"/>
            </a:p>
          </p:txBody>
        </p:sp>
        <p:sp>
          <p:nvSpPr>
            <p:cNvPr id="4891" name="Freeform 779"/>
            <p:cNvSpPr>
              <a:spLocks/>
            </p:cNvSpPr>
            <p:nvPr/>
          </p:nvSpPr>
          <p:spPr bwMode="auto">
            <a:xfrm>
              <a:off x="4277" y="1999"/>
              <a:ext cx="15" cy="26"/>
            </a:xfrm>
            <a:custGeom>
              <a:avLst/>
              <a:gdLst>
                <a:gd name="T0" fmla="*/ 3 w 15"/>
                <a:gd name="T1" fmla="*/ 5 h 51"/>
                <a:gd name="T2" fmla="*/ 15 w 15"/>
                <a:gd name="T3" fmla="*/ 0 h 51"/>
                <a:gd name="T4" fmla="*/ 13 w 15"/>
                <a:gd name="T5" fmla="*/ 46 h 51"/>
                <a:gd name="T6" fmla="*/ 0 w 15"/>
                <a:gd name="T7" fmla="*/ 51 h 51"/>
                <a:gd name="T8" fmla="*/ 3 w 15"/>
                <a:gd name="T9" fmla="*/ 5 h 51"/>
                <a:gd name="T10" fmla="*/ 0 60000 65536"/>
                <a:gd name="T11" fmla="*/ 0 60000 65536"/>
                <a:gd name="T12" fmla="*/ 0 60000 65536"/>
                <a:gd name="T13" fmla="*/ 0 60000 65536"/>
                <a:gd name="T14" fmla="*/ 0 60000 65536"/>
                <a:gd name="T15" fmla="*/ 0 w 15"/>
                <a:gd name="T16" fmla="*/ 0 h 51"/>
                <a:gd name="T17" fmla="*/ 15 w 15"/>
                <a:gd name="T18" fmla="*/ 51 h 51"/>
              </a:gdLst>
              <a:ahLst/>
              <a:cxnLst>
                <a:cxn ang="T10">
                  <a:pos x="T0" y="T1"/>
                </a:cxn>
                <a:cxn ang="T11">
                  <a:pos x="T2" y="T3"/>
                </a:cxn>
                <a:cxn ang="T12">
                  <a:pos x="T4" y="T5"/>
                </a:cxn>
                <a:cxn ang="T13">
                  <a:pos x="T6" y="T7"/>
                </a:cxn>
                <a:cxn ang="T14">
                  <a:pos x="T8" y="T9"/>
                </a:cxn>
              </a:cxnLst>
              <a:rect l="T15" t="T16" r="T17" b="T18"/>
              <a:pathLst>
                <a:path w="15" h="51">
                  <a:moveTo>
                    <a:pt x="3" y="5"/>
                  </a:moveTo>
                  <a:lnTo>
                    <a:pt x="15" y="0"/>
                  </a:lnTo>
                  <a:lnTo>
                    <a:pt x="13" y="46"/>
                  </a:lnTo>
                  <a:lnTo>
                    <a:pt x="0" y="51"/>
                  </a:lnTo>
                  <a:lnTo>
                    <a:pt x="3" y="5"/>
                  </a:lnTo>
                  <a:close/>
                </a:path>
              </a:pathLst>
            </a:custGeom>
            <a:solidFill>
              <a:srgbClr val="000000"/>
            </a:solidFill>
            <a:ln w="9525">
              <a:solidFill>
                <a:srgbClr val="777777"/>
              </a:solidFill>
              <a:round/>
              <a:headEnd/>
              <a:tailEnd/>
            </a:ln>
          </p:spPr>
          <p:txBody>
            <a:bodyPr/>
            <a:lstStyle/>
            <a:p>
              <a:endParaRPr lang="en-US"/>
            </a:p>
          </p:txBody>
        </p:sp>
        <p:sp>
          <p:nvSpPr>
            <p:cNvPr id="4892" name="Freeform 780"/>
            <p:cNvSpPr>
              <a:spLocks/>
            </p:cNvSpPr>
            <p:nvPr/>
          </p:nvSpPr>
          <p:spPr bwMode="auto">
            <a:xfrm>
              <a:off x="3779" y="1765"/>
              <a:ext cx="114" cy="303"/>
            </a:xfrm>
            <a:custGeom>
              <a:avLst/>
              <a:gdLst>
                <a:gd name="T0" fmla="*/ 8 w 114"/>
                <a:gd name="T1" fmla="*/ 0 h 606"/>
                <a:gd name="T2" fmla="*/ 9 w 114"/>
                <a:gd name="T3" fmla="*/ 0 h 606"/>
                <a:gd name="T4" fmla="*/ 13 w 114"/>
                <a:gd name="T5" fmla="*/ 3 h 606"/>
                <a:gd name="T6" fmla="*/ 19 w 114"/>
                <a:gd name="T7" fmla="*/ 8 h 606"/>
                <a:gd name="T8" fmla="*/ 26 w 114"/>
                <a:gd name="T9" fmla="*/ 19 h 606"/>
                <a:gd name="T10" fmla="*/ 37 w 114"/>
                <a:gd name="T11" fmla="*/ 32 h 606"/>
                <a:gd name="T12" fmla="*/ 46 w 114"/>
                <a:gd name="T13" fmla="*/ 51 h 606"/>
                <a:gd name="T14" fmla="*/ 57 w 114"/>
                <a:gd name="T15" fmla="*/ 79 h 606"/>
                <a:gd name="T16" fmla="*/ 69 w 114"/>
                <a:gd name="T17" fmla="*/ 114 h 606"/>
                <a:gd name="T18" fmla="*/ 81 w 114"/>
                <a:gd name="T19" fmla="*/ 159 h 606"/>
                <a:gd name="T20" fmla="*/ 93 w 114"/>
                <a:gd name="T21" fmla="*/ 212 h 606"/>
                <a:gd name="T22" fmla="*/ 102 w 114"/>
                <a:gd name="T23" fmla="*/ 271 h 606"/>
                <a:gd name="T24" fmla="*/ 109 w 114"/>
                <a:gd name="T25" fmla="*/ 327 h 606"/>
                <a:gd name="T26" fmla="*/ 112 w 114"/>
                <a:gd name="T27" fmla="*/ 382 h 606"/>
                <a:gd name="T28" fmla="*/ 114 w 114"/>
                <a:gd name="T29" fmla="*/ 433 h 606"/>
                <a:gd name="T30" fmla="*/ 114 w 114"/>
                <a:gd name="T31" fmla="*/ 483 h 606"/>
                <a:gd name="T32" fmla="*/ 112 w 114"/>
                <a:gd name="T33" fmla="*/ 523 h 606"/>
                <a:gd name="T34" fmla="*/ 110 w 114"/>
                <a:gd name="T35" fmla="*/ 557 h 606"/>
                <a:gd name="T36" fmla="*/ 108 w 114"/>
                <a:gd name="T37" fmla="*/ 582 h 606"/>
                <a:gd name="T38" fmla="*/ 106 w 114"/>
                <a:gd name="T39" fmla="*/ 600 h 606"/>
                <a:gd name="T40" fmla="*/ 106 w 114"/>
                <a:gd name="T41" fmla="*/ 606 h 606"/>
                <a:gd name="T42" fmla="*/ 98 w 114"/>
                <a:gd name="T43" fmla="*/ 606 h 606"/>
                <a:gd name="T44" fmla="*/ 98 w 114"/>
                <a:gd name="T45" fmla="*/ 600 h 606"/>
                <a:gd name="T46" fmla="*/ 99 w 114"/>
                <a:gd name="T47" fmla="*/ 584 h 606"/>
                <a:gd name="T48" fmla="*/ 102 w 114"/>
                <a:gd name="T49" fmla="*/ 558 h 606"/>
                <a:gd name="T50" fmla="*/ 103 w 114"/>
                <a:gd name="T51" fmla="*/ 523 h 606"/>
                <a:gd name="T52" fmla="*/ 105 w 114"/>
                <a:gd name="T53" fmla="*/ 483 h 606"/>
                <a:gd name="T54" fmla="*/ 106 w 114"/>
                <a:gd name="T55" fmla="*/ 435 h 606"/>
                <a:gd name="T56" fmla="*/ 104 w 114"/>
                <a:gd name="T57" fmla="*/ 382 h 606"/>
                <a:gd name="T58" fmla="*/ 100 w 114"/>
                <a:gd name="T59" fmla="*/ 329 h 606"/>
                <a:gd name="T60" fmla="*/ 94 w 114"/>
                <a:gd name="T61" fmla="*/ 271 h 606"/>
                <a:gd name="T62" fmla="*/ 84 w 114"/>
                <a:gd name="T63" fmla="*/ 213 h 606"/>
                <a:gd name="T64" fmla="*/ 72 w 114"/>
                <a:gd name="T65" fmla="*/ 157 h 606"/>
                <a:gd name="T66" fmla="*/ 60 w 114"/>
                <a:gd name="T67" fmla="*/ 112 h 606"/>
                <a:gd name="T68" fmla="*/ 49 w 114"/>
                <a:gd name="T69" fmla="*/ 77 h 606"/>
                <a:gd name="T70" fmla="*/ 37 w 114"/>
                <a:gd name="T71" fmla="*/ 51 h 606"/>
                <a:gd name="T72" fmla="*/ 27 w 114"/>
                <a:gd name="T73" fmla="*/ 32 h 606"/>
                <a:gd name="T74" fmla="*/ 18 w 114"/>
                <a:gd name="T75" fmla="*/ 18 h 606"/>
                <a:gd name="T76" fmla="*/ 10 w 114"/>
                <a:gd name="T77" fmla="*/ 8 h 606"/>
                <a:gd name="T78" fmla="*/ 4 w 114"/>
                <a:gd name="T79" fmla="*/ 3 h 606"/>
                <a:gd name="T80" fmla="*/ 1 w 114"/>
                <a:gd name="T81" fmla="*/ 2 h 606"/>
                <a:gd name="T82" fmla="*/ 0 w 114"/>
                <a:gd name="T83" fmla="*/ 0 h 606"/>
                <a:gd name="T84" fmla="*/ 8 w 114"/>
                <a:gd name="T85" fmla="*/ 0 h 60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4"/>
                <a:gd name="T130" fmla="*/ 0 h 606"/>
                <a:gd name="T131" fmla="*/ 114 w 114"/>
                <a:gd name="T132" fmla="*/ 606 h 60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4" h="606">
                  <a:moveTo>
                    <a:pt x="8" y="0"/>
                  </a:moveTo>
                  <a:lnTo>
                    <a:pt x="9" y="0"/>
                  </a:lnTo>
                  <a:lnTo>
                    <a:pt x="13" y="3"/>
                  </a:lnTo>
                  <a:lnTo>
                    <a:pt x="19" y="8"/>
                  </a:lnTo>
                  <a:lnTo>
                    <a:pt x="26" y="19"/>
                  </a:lnTo>
                  <a:lnTo>
                    <a:pt x="37" y="32"/>
                  </a:lnTo>
                  <a:lnTo>
                    <a:pt x="46" y="51"/>
                  </a:lnTo>
                  <a:lnTo>
                    <a:pt x="57" y="79"/>
                  </a:lnTo>
                  <a:lnTo>
                    <a:pt x="69" y="114"/>
                  </a:lnTo>
                  <a:lnTo>
                    <a:pt x="81" y="159"/>
                  </a:lnTo>
                  <a:lnTo>
                    <a:pt x="93" y="212"/>
                  </a:lnTo>
                  <a:lnTo>
                    <a:pt x="102" y="271"/>
                  </a:lnTo>
                  <a:lnTo>
                    <a:pt x="109" y="327"/>
                  </a:lnTo>
                  <a:lnTo>
                    <a:pt x="112" y="382"/>
                  </a:lnTo>
                  <a:lnTo>
                    <a:pt x="114" y="433"/>
                  </a:lnTo>
                  <a:lnTo>
                    <a:pt x="114" y="483"/>
                  </a:lnTo>
                  <a:lnTo>
                    <a:pt x="112" y="523"/>
                  </a:lnTo>
                  <a:lnTo>
                    <a:pt x="110" y="557"/>
                  </a:lnTo>
                  <a:lnTo>
                    <a:pt x="108" y="582"/>
                  </a:lnTo>
                  <a:lnTo>
                    <a:pt x="106" y="600"/>
                  </a:lnTo>
                  <a:lnTo>
                    <a:pt x="106" y="606"/>
                  </a:lnTo>
                  <a:lnTo>
                    <a:pt x="98" y="606"/>
                  </a:lnTo>
                  <a:lnTo>
                    <a:pt x="98" y="600"/>
                  </a:lnTo>
                  <a:lnTo>
                    <a:pt x="99" y="584"/>
                  </a:lnTo>
                  <a:lnTo>
                    <a:pt x="102" y="558"/>
                  </a:lnTo>
                  <a:lnTo>
                    <a:pt x="103" y="523"/>
                  </a:lnTo>
                  <a:lnTo>
                    <a:pt x="105" y="483"/>
                  </a:lnTo>
                  <a:lnTo>
                    <a:pt x="106" y="435"/>
                  </a:lnTo>
                  <a:lnTo>
                    <a:pt x="104" y="382"/>
                  </a:lnTo>
                  <a:lnTo>
                    <a:pt x="100" y="329"/>
                  </a:lnTo>
                  <a:lnTo>
                    <a:pt x="94" y="271"/>
                  </a:lnTo>
                  <a:lnTo>
                    <a:pt x="84" y="213"/>
                  </a:lnTo>
                  <a:lnTo>
                    <a:pt x="72" y="157"/>
                  </a:lnTo>
                  <a:lnTo>
                    <a:pt x="60" y="112"/>
                  </a:lnTo>
                  <a:lnTo>
                    <a:pt x="49" y="77"/>
                  </a:lnTo>
                  <a:lnTo>
                    <a:pt x="37" y="51"/>
                  </a:lnTo>
                  <a:lnTo>
                    <a:pt x="27" y="32"/>
                  </a:lnTo>
                  <a:lnTo>
                    <a:pt x="18" y="18"/>
                  </a:lnTo>
                  <a:lnTo>
                    <a:pt x="10" y="8"/>
                  </a:lnTo>
                  <a:lnTo>
                    <a:pt x="4" y="3"/>
                  </a:lnTo>
                  <a:lnTo>
                    <a:pt x="1" y="2"/>
                  </a:lnTo>
                  <a:lnTo>
                    <a:pt x="0" y="0"/>
                  </a:lnTo>
                  <a:lnTo>
                    <a:pt x="8" y="0"/>
                  </a:lnTo>
                  <a:close/>
                </a:path>
              </a:pathLst>
            </a:custGeom>
            <a:solidFill>
              <a:srgbClr val="4C0000"/>
            </a:solidFill>
            <a:ln w="9525">
              <a:solidFill>
                <a:srgbClr val="777777"/>
              </a:solidFill>
              <a:round/>
              <a:headEnd/>
              <a:tailEnd/>
            </a:ln>
          </p:spPr>
          <p:txBody>
            <a:bodyPr/>
            <a:lstStyle/>
            <a:p>
              <a:endParaRPr lang="en-US"/>
            </a:p>
          </p:txBody>
        </p:sp>
        <p:sp>
          <p:nvSpPr>
            <p:cNvPr id="4893" name="Freeform 781"/>
            <p:cNvSpPr>
              <a:spLocks/>
            </p:cNvSpPr>
            <p:nvPr/>
          </p:nvSpPr>
          <p:spPr bwMode="auto">
            <a:xfrm>
              <a:off x="2183" y="2100"/>
              <a:ext cx="161" cy="110"/>
            </a:xfrm>
            <a:custGeom>
              <a:avLst/>
              <a:gdLst>
                <a:gd name="T0" fmla="*/ 63 w 161"/>
                <a:gd name="T1" fmla="*/ 93 h 222"/>
                <a:gd name="T2" fmla="*/ 80 w 161"/>
                <a:gd name="T3" fmla="*/ 0 h 222"/>
                <a:gd name="T4" fmla="*/ 100 w 161"/>
                <a:gd name="T5" fmla="*/ 87 h 222"/>
                <a:gd name="T6" fmla="*/ 161 w 161"/>
                <a:gd name="T7" fmla="*/ 79 h 222"/>
                <a:gd name="T8" fmla="*/ 115 w 161"/>
                <a:gd name="T9" fmla="*/ 140 h 222"/>
                <a:gd name="T10" fmla="*/ 129 w 161"/>
                <a:gd name="T11" fmla="*/ 204 h 222"/>
                <a:gd name="T12" fmla="*/ 79 w 161"/>
                <a:gd name="T13" fmla="*/ 175 h 222"/>
                <a:gd name="T14" fmla="*/ 30 w 161"/>
                <a:gd name="T15" fmla="*/ 222 h 222"/>
                <a:gd name="T16" fmla="*/ 49 w 161"/>
                <a:gd name="T17" fmla="*/ 151 h 222"/>
                <a:gd name="T18" fmla="*/ 0 w 161"/>
                <a:gd name="T19" fmla="*/ 103 h 222"/>
                <a:gd name="T20" fmla="*/ 63 w 161"/>
                <a:gd name="T21" fmla="*/ 93 h 2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1"/>
                <a:gd name="T34" fmla="*/ 0 h 222"/>
                <a:gd name="T35" fmla="*/ 161 w 161"/>
                <a:gd name="T36" fmla="*/ 222 h 2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1" h="222">
                  <a:moveTo>
                    <a:pt x="63" y="93"/>
                  </a:moveTo>
                  <a:lnTo>
                    <a:pt x="80" y="0"/>
                  </a:lnTo>
                  <a:lnTo>
                    <a:pt x="100" y="87"/>
                  </a:lnTo>
                  <a:lnTo>
                    <a:pt x="161" y="79"/>
                  </a:lnTo>
                  <a:lnTo>
                    <a:pt x="115" y="140"/>
                  </a:lnTo>
                  <a:lnTo>
                    <a:pt x="129" y="204"/>
                  </a:lnTo>
                  <a:lnTo>
                    <a:pt x="79" y="175"/>
                  </a:lnTo>
                  <a:lnTo>
                    <a:pt x="30" y="222"/>
                  </a:lnTo>
                  <a:lnTo>
                    <a:pt x="49" y="151"/>
                  </a:lnTo>
                  <a:lnTo>
                    <a:pt x="0" y="103"/>
                  </a:lnTo>
                  <a:lnTo>
                    <a:pt x="63" y="93"/>
                  </a:lnTo>
                  <a:close/>
                </a:path>
              </a:pathLst>
            </a:custGeom>
            <a:solidFill>
              <a:srgbClr val="F2F2F2"/>
            </a:solidFill>
            <a:ln w="9525">
              <a:solidFill>
                <a:srgbClr val="777777"/>
              </a:solidFill>
              <a:round/>
              <a:headEnd/>
              <a:tailEnd/>
            </a:ln>
          </p:spPr>
          <p:txBody>
            <a:bodyPr/>
            <a:lstStyle/>
            <a:p>
              <a:endParaRPr lang="en-US"/>
            </a:p>
          </p:txBody>
        </p:sp>
        <p:sp>
          <p:nvSpPr>
            <p:cNvPr id="4894" name="Freeform 782"/>
            <p:cNvSpPr>
              <a:spLocks/>
            </p:cNvSpPr>
            <p:nvPr/>
          </p:nvSpPr>
          <p:spPr bwMode="auto">
            <a:xfrm>
              <a:off x="2528" y="1869"/>
              <a:ext cx="10" cy="6"/>
            </a:xfrm>
            <a:custGeom>
              <a:avLst/>
              <a:gdLst>
                <a:gd name="T0" fmla="*/ 0 w 10"/>
                <a:gd name="T1" fmla="*/ 12 h 12"/>
                <a:gd name="T2" fmla="*/ 1 w 10"/>
                <a:gd name="T3" fmla="*/ 1 h 12"/>
                <a:gd name="T4" fmla="*/ 10 w 10"/>
                <a:gd name="T5" fmla="*/ 0 h 12"/>
                <a:gd name="T6" fmla="*/ 9 w 10"/>
                <a:gd name="T7" fmla="*/ 12 h 12"/>
                <a:gd name="T8" fmla="*/ 0 w 10"/>
                <a:gd name="T9" fmla="*/ 12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0" y="12"/>
                  </a:moveTo>
                  <a:lnTo>
                    <a:pt x="1" y="1"/>
                  </a:lnTo>
                  <a:lnTo>
                    <a:pt x="10" y="0"/>
                  </a:lnTo>
                  <a:lnTo>
                    <a:pt x="9" y="12"/>
                  </a:lnTo>
                  <a:lnTo>
                    <a:pt x="0" y="12"/>
                  </a:lnTo>
                  <a:close/>
                </a:path>
              </a:pathLst>
            </a:custGeom>
            <a:solidFill>
              <a:srgbClr val="323232"/>
            </a:solidFill>
            <a:ln w="9525">
              <a:solidFill>
                <a:srgbClr val="777777"/>
              </a:solidFill>
              <a:round/>
              <a:headEnd/>
              <a:tailEnd/>
            </a:ln>
          </p:spPr>
          <p:txBody>
            <a:bodyPr/>
            <a:lstStyle/>
            <a:p>
              <a:endParaRPr lang="en-US"/>
            </a:p>
          </p:txBody>
        </p:sp>
        <p:sp>
          <p:nvSpPr>
            <p:cNvPr id="4895" name="Freeform 783"/>
            <p:cNvSpPr>
              <a:spLocks/>
            </p:cNvSpPr>
            <p:nvPr/>
          </p:nvSpPr>
          <p:spPr bwMode="auto">
            <a:xfrm>
              <a:off x="1949" y="1868"/>
              <a:ext cx="18" cy="57"/>
            </a:xfrm>
            <a:custGeom>
              <a:avLst/>
              <a:gdLst>
                <a:gd name="T0" fmla="*/ 6 w 18"/>
                <a:gd name="T1" fmla="*/ 114 h 114"/>
                <a:gd name="T2" fmla="*/ 18 w 18"/>
                <a:gd name="T3" fmla="*/ 111 h 114"/>
                <a:gd name="T4" fmla="*/ 12 w 18"/>
                <a:gd name="T5" fmla="*/ 0 h 114"/>
                <a:gd name="T6" fmla="*/ 0 w 18"/>
                <a:gd name="T7" fmla="*/ 2 h 114"/>
                <a:gd name="T8" fmla="*/ 6 w 18"/>
                <a:gd name="T9" fmla="*/ 114 h 114"/>
                <a:gd name="T10" fmla="*/ 0 60000 65536"/>
                <a:gd name="T11" fmla="*/ 0 60000 65536"/>
                <a:gd name="T12" fmla="*/ 0 60000 65536"/>
                <a:gd name="T13" fmla="*/ 0 60000 65536"/>
                <a:gd name="T14" fmla="*/ 0 60000 65536"/>
                <a:gd name="T15" fmla="*/ 0 w 18"/>
                <a:gd name="T16" fmla="*/ 0 h 114"/>
                <a:gd name="T17" fmla="*/ 18 w 18"/>
                <a:gd name="T18" fmla="*/ 114 h 114"/>
              </a:gdLst>
              <a:ahLst/>
              <a:cxnLst>
                <a:cxn ang="T10">
                  <a:pos x="T0" y="T1"/>
                </a:cxn>
                <a:cxn ang="T11">
                  <a:pos x="T2" y="T3"/>
                </a:cxn>
                <a:cxn ang="T12">
                  <a:pos x="T4" y="T5"/>
                </a:cxn>
                <a:cxn ang="T13">
                  <a:pos x="T6" y="T7"/>
                </a:cxn>
                <a:cxn ang="T14">
                  <a:pos x="T8" y="T9"/>
                </a:cxn>
              </a:cxnLst>
              <a:rect l="T15" t="T16" r="T17" b="T18"/>
              <a:pathLst>
                <a:path w="18" h="114">
                  <a:moveTo>
                    <a:pt x="6" y="114"/>
                  </a:moveTo>
                  <a:lnTo>
                    <a:pt x="18" y="111"/>
                  </a:lnTo>
                  <a:lnTo>
                    <a:pt x="12" y="0"/>
                  </a:lnTo>
                  <a:lnTo>
                    <a:pt x="0" y="2"/>
                  </a:lnTo>
                  <a:lnTo>
                    <a:pt x="6" y="114"/>
                  </a:lnTo>
                  <a:close/>
                </a:path>
              </a:pathLst>
            </a:custGeom>
            <a:solidFill>
              <a:srgbClr val="000000"/>
            </a:solidFill>
            <a:ln w="9525">
              <a:solidFill>
                <a:srgbClr val="777777"/>
              </a:solidFill>
              <a:round/>
              <a:headEnd/>
              <a:tailEnd/>
            </a:ln>
          </p:spPr>
          <p:txBody>
            <a:bodyPr/>
            <a:lstStyle/>
            <a:p>
              <a:endParaRPr lang="en-US"/>
            </a:p>
          </p:txBody>
        </p:sp>
        <p:sp>
          <p:nvSpPr>
            <p:cNvPr id="4896" name="Freeform 784"/>
            <p:cNvSpPr>
              <a:spLocks/>
            </p:cNvSpPr>
            <p:nvPr/>
          </p:nvSpPr>
          <p:spPr bwMode="auto">
            <a:xfrm>
              <a:off x="1430" y="2060"/>
              <a:ext cx="86" cy="152"/>
            </a:xfrm>
            <a:custGeom>
              <a:avLst/>
              <a:gdLst>
                <a:gd name="T0" fmla="*/ 86 w 86"/>
                <a:gd name="T1" fmla="*/ 0 h 303"/>
                <a:gd name="T2" fmla="*/ 77 w 86"/>
                <a:gd name="T3" fmla="*/ 1 h 303"/>
                <a:gd name="T4" fmla="*/ 0 w 86"/>
                <a:gd name="T5" fmla="*/ 296 h 303"/>
                <a:gd name="T6" fmla="*/ 8 w 86"/>
                <a:gd name="T7" fmla="*/ 303 h 303"/>
                <a:gd name="T8" fmla="*/ 86 w 86"/>
                <a:gd name="T9" fmla="*/ 0 h 303"/>
                <a:gd name="T10" fmla="*/ 0 60000 65536"/>
                <a:gd name="T11" fmla="*/ 0 60000 65536"/>
                <a:gd name="T12" fmla="*/ 0 60000 65536"/>
                <a:gd name="T13" fmla="*/ 0 60000 65536"/>
                <a:gd name="T14" fmla="*/ 0 60000 65536"/>
                <a:gd name="T15" fmla="*/ 0 w 86"/>
                <a:gd name="T16" fmla="*/ 0 h 303"/>
                <a:gd name="T17" fmla="*/ 86 w 86"/>
                <a:gd name="T18" fmla="*/ 303 h 303"/>
              </a:gdLst>
              <a:ahLst/>
              <a:cxnLst>
                <a:cxn ang="T10">
                  <a:pos x="T0" y="T1"/>
                </a:cxn>
                <a:cxn ang="T11">
                  <a:pos x="T2" y="T3"/>
                </a:cxn>
                <a:cxn ang="T12">
                  <a:pos x="T4" y="T5"/>
                </a:cxn>
                <a:cxn ang="T13">
                  <a:pos x="T6" y="T7"/>
                </a:cxn>
                <a:cxn ang="T14">
                  <a:pos x="T8" y="T9"/>
                </a:cxn>
              </a:cxnLst>
              <a:rect l="T15" t="T16" r="T17" b="T18"/>
              <a:pathLst>
                <a:path w="86" h="303">
                  <a:moveTo>
                    <a:pt x="86" y="0"/>
                  </a:moveTo>
                  <a:lnTo>
                    <a:pt x="77" y="1"/>
                  </a:lnTo>
                  <a:lnTo>
                    <a:pt x="0" y="296"/>
                  </a:lnTo>
                  <a:lnTo>
                    <a:pt x="8" y="303"/>
                  </a:lnTo>
                  <a:lnTo>
                    <a:pt x="86" y="0"/>
                  </a:lnTo>
                  <a:close/>
                </a:path>
              </a:pathLst>
            </a:custGeom>
            <a:solidFill>
              <a:srgbClr val="FF7F00"/>
            </a:solidFill>
            <a:ln w="9525">
              <a:solidFill>
                <a:srgbClr val="777777"/>
              </a:solidFill>
              <a:round/>
              <a:headEnd/>
              <a:tailEnd/>
            </a:ln>
          </p:spPr>
          <p:txBody>
            <a:bodyPr/>
            <a:lstStyle/>
            <a:p>
              <a:endParaRPr lang="en-US"/>
            </a:p>
          </p:txBody>
        </p:sp>
        <p:sp>
          <p:nvSpPr>
            <p:cNvPr id="4897" name="Line 785"/>
            <p:cNvSpPr>
              <a:spLocks noChangeShapeType="1"/>
            </p:cNvSpPr>
            <p:nvPr/>
          </p:nvSpPr>
          <p:spPr bwMode="auto">
            <a:xfrm flipH="1">
              <a:off x="1412" y="2066"/>
              <a:ext cx="18" cy="143"/>
            </a:xfrm>
            <a:prstGeom prst="line">
              <a:avLst/>
            </a:prstGeom>
            <a:noFill/>
            <a:ln w="12700">
              <a:solidFill>
                <a:srgbClr val="777777"/>
              </a:solidFill>
              <a:round/>
              <a:headEnd/>
              <a:tailEnd/>
            </a:ln>
          </p:spPr>
          <p:txBody>
            <a:bodyPr/>
            <a:lstStyle/>
            <a:p>
              <a:endParaRPr lang="en-US"/>
            </a:p>
          </p:txBody>
        </p:sp>
        <p:sp>
          <p:nvSpPr>
            <p:cNvPr id="4898" name="Line 786"/>
            <p:cNvSpPr>
              <a:spLocks noChangeShapeType="1"/>
            </p:cNvSpPr>
            <p:nvPr/>
          </p:nvSpPr>
          <p:spPr bwMode="auto">
            <a:xfrm>
              <a:off x="1340" y="2073"/>
              <a:ext cx="72" cy="99"/>
            </a:xfrm>
            <a:prstGeom prst="line">
              <a:avLst/>
            </a:prstGeom>
            <a:noFill/>
            <a:ln w="14288">
              <a:solidFill>
                <a:srgbClr val="777777"/>
              </a:solidFill>
              <a:round/>
              <a:headEnd/>
              <a:tailEnd/>
            </a:ln>
          </p:spPr>
          <p:txBody>
            <a:bodyPr/>
            <a:lstStyle/>
            <a:p>
              <a:endParaRPr lang="en-US"/>
            </a:p>
          </p:txBody>
        </p:sp>
        <p:sp>
          <p:nvSpPr>
            <p:cNvPr id="4899" name="Line 787"/>
            <p:cNvSpPr>
              <a:spLocks noChangeShapeType="1"/>
            </p:cNvSpPr>
            <p:nvPr/>
          </p:nvSpPr>
          <p:spPr bwMode="auto">
            <a:xfrm>
              <a:off x="1256" y="2084"/>
              <a:ext cx="92" cy="125"/>
            </a:xfrm>
            <a:prstGeom prst="line">
              <a:avLst/>
            </a:prstGeom>
            <a:noFill/>
            <a:ln w="14288">
              <a:solidFill>
                <a:srgbClr val="777777"/>
              </a:solidFill>
              <a:round/>
              <a:headEnd/>
              <a:tailEnd/>
            </a:ln>
          </p:spPr>
          <p:txBody>
            <a:bodyPr/>
            <a:lstStyle/>
            <a:p>
              <a:endParaRPr lang="en-US"/>
            </a:p>
          </p:txBody>
        </p:sp>
        <p:sp>
          <p:nvSpPr>
            <p:cNvPr id="4900" name="Freeform 788"/>
            <p:cNvSpPr>
              <a:spLocks/>
            </p:cNvSpPr>
            <p:nvPr/>
          </p:nvSpPr>
          <p:spPr bwMode="auto">
            <a:xfrm>
              <a:off x="1221" y="2088"/>
              <a:ext cx="104" cy="138"/>
            </a:xfrm>
            <a:custGeom>
              <a:avLst/>
              <a:gdLst>
                <a:gd name="T0" fmla="*/ 0 w 104"/>
                <a:gd name="T1" fmla="*/ 0 h 278"/>
                <a:gd name="T2" fmla="*/ 3 w 104"/>
                <a:gd name="T3" fmla="*/ 7 h 278"/>
                <a:gd name="T4" fmla="*/ 11 w 104"/>
                <a:gd name="T5" fmla="*/ 26 h 278"/>
                <a:gd name="T6" fmla="*/ 21 w 104"/>
                <a:gd name="T7" fmla="*/ 53 h 278"/>
                <a:gd name="T8" fmla="*/ 35 w 104"/>
                <a:gd name="T9" fmla="*/ 87 h 278"/>
                <a:gd name="T10" fmla="*/ 49 w 104"/>
                <a:gd name="T11" fmla="*/ 124 h 278"/>
                <a:gd name="T12" fmla="*/ 64 w 104"/>
                <a:gd name="T13" fmla="*/ 162 h 278"/>
                <a:gd name="T14" fmla="*/ 77 w 104"/>
                <a:gd name="T15" fmla="*/ 196 h 278"/>
                <a:gd name="T16" fmla="*/ 88 w 104"/>
                <a:gd name="T17" fmla="*/ 225 h 278"/>
                <a:gd name="T18" fmla="*/ 96 w 104"/>
                <a:gd name="T19" fmla="*/ 246 h 278"/>
                <a:gd name="T20" fmla="*/ 100 w 104"/>
                <a:gd name="T21" fmla="*/ 254 h 278"/>
                <a:gd name="T22" fmla="*/ 101 w 104"/>
                <a:gd name="T23" fmla="*/ 258 h 278"/>
                <a:gd name="T24" fmla="*/ 102 w 104"/>
                <a:gd name="T25" fmla="*/ 265 h 278"/>
                <a:gd name="T26" fmla="*/ 103 w 104"/>
                <a:gd name="T27" fmla="*/ 271 h 278"/>
                <a:gd name="T28" fmla="*/ 104 w 104"/>
                <a:gd name="T29" fmla="*/ 276 h 278"/>
                <a:gd name="T30" fmla="*/ 104 w 104"/>
                <a:gd name="T31" fmla="*/ 278 h 2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
                <a:gd name="T49" fmla="*/ 0 h 278"/>
                <a:gd name="T50" fmla="*/ 104 w 104"/>
                <a:gd name="T51" fmla="*/ 278 h 2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 h="278">
                  <a:moveTo>
                    <a:pt x="0" y="0"/>
                  </a:moveTo>
                  <a:lnTo>
                    <a:pt x="3" y="7"/>
                  </a:lnTo>
                  <a:lnTo>
                    <a:pt x="11" y="26"/>
                  </a:lnTo>
                  <a:lnTo>
                    <a:pt x="21" y="53"/>
                  </a:lnTo>
                  <a:lnTo>
                    <a:pt x="35" y="87"/>
                  </a:lnTo>
                  <a:lnTo>
                    <a:pt x="49" y="124"/>
                  </a:lnTo>
                  <a:lnTo>
                    <a:pt x="64" y="162"/>
                  </a:lnTo>
                  <a:lnTo>
                    <a:pt x="77" y="196"/>
                  </a:lnTo>
                  <a:lnTo>
                    <a:pt x="88" y="225"/>
                  </a:lnTo>
                  <a:lnTo>
                    <a:pt x="96" y="246"/>
                  </a:lnTo>
                  <a:lnTo>
                    <a:pt x="100" y="254"/>
                  </a:lnTo>
                  <a:lnTo>
                    <a:pt x="101" y="258"/>
                  </a:lnTo>
                  <a:lnTo>
                    <a:pt x="102" y="265"/>
                  </a:lnTo>
                  <a:lnTo>
                    <a:pt x="103" y="271"/>
                  </a:lnTo>
                  <a:lnTo>
                    <a:pt x="104" y="276"/>
                  </a:lnTo>
                  <a:lnTo>
                    <a:pt x="104" y="278"/>
                  </a:lnTo>
                </a:path>
              </a:pathLst>
            </a:custGeom>
            <a:noFill/>
            <a:ln w="15875">
              <a:solidFill>
                <a:srgbClr val="777777"/>
              </a:solidFill>
              <a:prstDash val="solid"/>
              <a:round/>
              <a:headEnd/>
              <a:tailEnd/>
            </a:ln>
          </p:spPr>
          <p:txBody>
            <a:bodyPr/>
            <a:lstStyle/>
            <a:p>
              <a:endParaRPr lang="en-US"/>
            </a:p>
          </p:txBody>
        </p:sp>
        <p:sp>
          <p:nvSpPr>
            <p:cNvPr id="4901" name="Freeform 789"/>
            <p:cNvSpPr>
              <a:spLocks/>
            </p:cNvSpPr>
            <p:nvPr/>
          </p:nvSpPr>
          <p:spPr bwMode="auto">
            <a:xfrm>
              <a:off x="1647" y="2227"/>
              <a:ext cx="20" cy="11"/>
            </a:xfrm>
            <a:custGeom>
              <a:avLst/>
              <a:gdLst>
                <a:gd name="T0" fmla="*/ 1 w 20"/>
                <a:gd name="T1" fmla="*/ 0 h 21"/>
                <a:gd name="T2" fmla="*/ 0 w 20"/>
                <a:gd name="T3" fmla="*/ 21 h 21"/>
                <a:gd name="T4" fmla="*/ 18 w 20"/>
                <a:gd name="T5" fmla="*/ 21 h 21"/>
                <a:gd name="T6" fmla="*/ 20 w 20"/>
                <a:gd name="T7" fmla="*/ 4 h 21"/>
                <a:gd name="T8" fmla="*/ 1 w 20"/>
                <a:gd name="T9" fmla="*/ 0 h 21"/>
                <a:gd name="T10" fmla="*/ 0 60000 65536"/>
                <a:gd name="T11" fmla="*/ 0 60000 65536"/>
                <a:gd name="T12" fmla="*/ 0 60000 65536"/>
                <a:gd name="T13" fmla="*/ 0 60000 65536"/>
                <a:gd name="T14" fmla="*/ 0 60000 65536"/>
                <a:gd name="T15" fmla="*/ 0 w 20"/>
                <a:gd name="T16" fmla="*/ 0 h 21"/>
                <a:gd name="T17" fmla="*/ 20 w 20"/>
                <a:gd name="T18" fmla="*/ 21 h 21"/>
              </a:gdLst>
              <a:ahLst/>
              <a:cxnLst>
                <a:cxn ang="T10">
                  <a:pos x="T0" y="T1"/>
                </a:cxn>
                <a:cxn ang="T11">
                  <a:pos x="T2" y="T3"/>
                </a:cxn>
                <a:cxn ang="T12">
                  <a:pos x="T4" y="T5"/>
                </a:cxn>
                <a:cxn ang="T13">
                  <a:pos x="T6" y="T7"/>
                </a:cxn>
                <a:cxn ang="T14">
                  <a:pos x="T8" y="T9"/>
                </a:cxn>
              </a:cxnLst>
              <a:rect l="T15" t="T16" r="T17" b="T18"/>
              <a:pathLst>
                <a:path w="20" h="21">
                  <a:moveTo>
                    <a:pt x="1" y="0"/>
                  </a:moveTo>
                  <a:lnTo>
                    <a:pt x="0" y="21"/>
                  </a:lnTo>
                  <a:lnTo>
                    <a:pt x="18" y="21"/>
                  </a:lnTo>
                  <a:lnTo>
                    <a:pt x="20" y="4"/>
                  </a:lnTo>
                  <a:lnTo>
                    <a:pt x="1" y="0"/>
                  </a:lnTo>
                  <a:close/>
                </a:path>
              </a:pathLst>
            </a:custGeom>
            <a:solidFill>
              <a:srgbClr val="191919"/>
            </a:solidFill>
            <a:ln w="9525">
              <a:solidFill>
                <a:srgbClr val="777777"/>
              </a:solidFill>
              <a:round/>
              <a:headEnd/>
              <a:tailEnd/>
            </a:ln>
          </p:spPr>
          <p:txBody>
            <a:bodyPr/>
            <a:lstStyle/>
            <a:p>
              <a:endParaRPr lang="en-US"/>
            </a:p>
          </p:txBody>
        </p:sp>
        <p:sp>
          <p:nvSpPr>
            <p:cNvPr id="4902" name="Freeform 790"/>
            <p:cNvSpPr>
              <a:spLocks/>
            </p:cNvSpPr>
            <p:nvPr/>
          </p:nvSpPr>
          <p:spPr bwMode="auto">
            <a:xfrm>
              <a:off x="1051" y="2101"/>
              <a:ext cx="34" cy="12"/>
            </a:xfrm>
            <a:custGeom>
              <a:avLst/>
              <a:gdLst>
                <a:gd name="T0" fmla="*/ 0 w 34"/>
                <a:gd name="T1" fmla="*/ 0 h 22"/>
                <a:gd name="T2" fmla="*/ 0 w 34"/>
                <a:gd name="T3" fmla="*/ 1 h 22"/>
                <a:gd name="T4" fmla="*/ 1 w 34"/>
                <a:gd name="T5" fmla="*/ 3 h 22"/>
                <a:gd name="T6" fmla="*/ 3 w 34"/>
                <a:gd name="T7" fmla="*/ 8 h 22"/>
                <a:gd name="T8" fmla="*/ 6 w 34"/>
                <a:gd name="T9" fmla="*/ 9 h 22"/>
                <a:gd name="T10" fmla="*/ 10 w 34"/>
                <a:gd name="T11" fmla="*/ 12 h 22"/>
                <a:gd name="T12" fmla="*/ 15 w 34"/>
                <a:gd name="T13" fmla="*/ 14 h 22"/>
                <a:gd name="T14" fmla="*/ 21 w 34"/>
                <a:gd name="T15" fmla="*/ 19 h 22"/>
                <a:gd name="T16" fmla="*/ 27 w 34"/>
                <a:gd name="T17" fmla="*/ 20 h 22"/>
                <a:gd name="T18" fmla="*/ 32 w 34"/>
                <a:gd name="T19" fmla="*/ 20 h 22"/>
                <a:gd name="T20" fmla="*/ 34 w 34"/>
                <a:gd name="T21" fmla="*/ 22 h 22"/>
                <a:gd name="T22" fmla="*/ 33 w 34"/>
                <a:gd name="T23" fmla="*/ 19 h 22"/>
                <a:gd name="T24" fmla="*/ 30 w 34"/>
                <a:gd name="T25" fmla="*/ 14 h 22"/>
                <a:gd name="T26" fmla="*/ 27 w 34"/>
                <a:gd name="T27" fmla="*/ 11 h 22"/>
                <a:gd name="T28" fmla="*/ 21 w 34"/>
                <a:gd name="T29" fmla="*/ 8 h 22"/>
                <a:gd name="T30" fmla="*/ 16 w 34"/>
                <a:gd name="T31" fmla="*/ 3 h 22"/>
                <a:gd name="T32" fmla="*/ 11 w 34"/>
                <a:gd name="T33" fmla="*/ 1 h 22"/>
                <a:gd name="T34" fmla="*/ 6 w 34"/>
                <a:gd name="T35" fmla="*/ 1 h 22"/>
                <a:gd name="T36" fmla="*/ 2 w 34"/>
                <a:gd name="T37" fmla="*/ 1 h 22"/>
                <a:gd name="T38" fmla="*/ 1 w 34"/>
                <a:gd name="T39" fmla="*/ 1 h 22"/>
                <a:gd name="T40" fmla="*/ 0 w 34"/>
                <a:gd name="T41" fmla="*/ 0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2"/>
                <a:gd name="T65" fmla="*/ 34 w 34"/>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2">
                  <a:moveTo>
                    <a:pt x="0" y="0"/>
                  </a:moveTo>
                  <a:lnTo>
                    <a:pt x="0" y="1"/>
                  </a:lnTo>
                  <a:lnTo>
                    <a:pt x="1" y="3"/>
                  </a:lnTo>
                  <a:lnTo>
                    <a:pt x="3" y="8"/>
                  </a:lnTo>
                  <a:lnTo>
                    <a:pt x="6" y="9"/>
                  </a:lnTo>
                  <a:lnTo>
                    <a:pt x="10" y="12"/>
                  </a:lnTo>
                  <a:lnTo>
                    <a:pt x="15" y="14"/>
                  </a:lnTo>
                  <a:lnTo>
                    <a:pt x="21" y="19"/>
                  </a:lnTo>
                  <a:lnTo>
                    <a:pt x="27" y="20"/>
                  </a:lnTo>
                  <a:lnTo>
                    <a:pt x="32" y="20"/>
                  </a:lnTo>
                  <a:lnTo>
                    <a:pt x="34" y="22"/>
                  </a:lnTo>
                  <a:lnTo>
                    <a:pt x="33" y="19"/>
                  </a:lnTo>
                  <a:lnTo>
                    <a:pt x="30" y="14"/>
                  </a:lnTo>
                  <a:lnTo>
                    <a:pt x="27" y="11"/>
                  </a:lnTo>
                  <a:lnTo>
                    <a:pt x="21" y="8"/>
                  </a:lnTo>
                  <a:lnTo>
                    <a:pt x="16" y="3"/>
                  </a:lnTo>
                  <a:lnTo>
                    <a:pt x="11" y="1"/>
                  </a:lnTo>
                  <a:lnTo>
                    <a:pt x="6" y="1"/>
                  </a:lnTo>
                  <a:lnTo>
                    <a:pt x="2" y="1"/>
                  </a:lnTo>
                  <a:lnTo>
                    <a:pt x="1" y="1"/>
                  </a:lnTo>
                  <a:lnTo>
                    <a:pt x="0" y="0"/>
                  </a:lnTo>
                  <a:close/>
                </a:path>
              </a:pathLst>
            </a:custGeom>
            <a:solidFill>
              <a:srgbClr val="7F7F7F"/>
            </a:solidFill>
            <a:ln w="9525">
              <a:solidFill>
                <a:srgbClr val="777777"/>
              </a:solidFill>
              <a:round/>
              <a:headEnd/>
              <a:tailEnd/>
            </a:ln>
          </p:spPr>
          <p:txBody>
            <a:bodyPr/>
            <a:lstStyle/>
            <a:p>
              <a:endParaRPr lang="en-US"/>
            </a:p>
          </p:txBody>
        </p:sp>
        <p:sp>
          <p:nvSpPr>
            <p:cNvPr id="4903" name="Freeform 791"/>
            <p:cNvSpPr>
              <a:spLocks/>
            </p:cNvSpPr>
            <p:nvPr/>
          </p:nvSpPr>
          <p:spPr bwMode="auto">
            <a:xfrm>
              <a:off x="915" y="2117"/>
              <a:ext cx="190" cy="8"/>
            </a:xfrm>
            <a:custGeom>
              <a:avLst/>
              <a:gdLst>
                <a:gd name="T0" fmla="*/ 0 w 190"/>
                <a:gd name="T1" fmla="*/ 0 h 16"/>
                <a:gd name="T2" fmla="*/ 180 w 190"/>
                <a:gd name="T3" fmla="*/ 0 h 16"/>
                <a:gd name="T4" fmla="*/ 190 w 190"/>
                <a:gd name="T5" fmla="*/ 16 h 16"/>
                <a:gd name="T6" fmla="*/ 0 w 190"/>
                <a:gd name="T7" fmla="*/ 16 h 16"/>
                <a:gd name="T8" fmla="*/ 0 w 190"/>
                <a:gd name="T9" fmla="*/ 0 h 16"/>
                <a:gd name="T10" fmla="*/ 0 60000 65536"/>
                <a:gd name="T11" fmla="*/ 0 60000 65536"/>
                <a:gd name="T12" fmla="*/ 0 60000 65536"/>
                <a:gd name="T13" fmla="*/ 0 60000 65536"/>
                <a:gd name="T14" fmla="*/ 0 60000 65536"/>
                <a:gd name="T15" fmla="*/ 0 w 190"/>
                <a:gd name="T16" fmla="*/ 0 h 16"/>
                <a:gd name="T17" fmla="*/ 190 w 190"/>
                <a:gd name="T18" fmla="*/ 16 h 16"/>
              </a:gdLst>
              <a:ahLst/>
              <a:cxnLst>
                <a:cxn ang="T10">
                  <a:pos x="T0" y="T1"/>
                </a:cxn>
                <a:cxn ang="T11">
                  <a:pos x="T2" y="T3"/>
                </a:cxn>
                <a:cxn ang="T12">
                  <a:pos x="T4" y="T5"/>
                </a:cxn>
                <a:cxn ang="T13">
                  <a:pos x="T6" y="T7"/>
                </a:cxn>
                <a:cxn ang="T14">
                  <a:pos x="T8" y="T9"/>
                </a:cxn>
              </a:cxnLst>
              <a:rect l="T15" t="T16" r="T17" b="T18"/>
              <a:pathLst>
                <a:path w="190" h="16">
                  <a:moveTo>
                    <a:pt x="0" y="0"/>
                  </a:moveTo>
                  <a:lnTo>
                    <a:pt x="180" y="0"/>
                  </a:lnTo>
                  <a:lnTo>
                    <a:pt x="190" y="16"/>
                  </a:lnTo>
                  <a:lnTo>
                    <a:pt x="0" y="16"/>
                  </a:lnTo>
                  <a:lnTo>
                    <a:pt x="0" y="0"/>
                  </a:lnTo>
                  <a:close/>
                </a:path>
              </a:pathLst>
            </a:custGeom>
            <a:solidFill>
              <a:srgbClr val="4C4C4C"/>
            </a:solidFill>
            <a:ln w="9525">
              <a:solidFill>
                <a:srgbClr val="777777"/>
              </a:solidFill>
              <a:round/>
              <a:headEnd/>
              <a:tailEnd/>
            </a:ln>
          </p:spPr>
          <p:txBody>
            <a:bodyPr/>
            <a:lstStyle/>
            <a:p>
              <a:endParaRPr lang="en-US"/>
            </a:p>
          </p:txBody>
        </p:sp>
        <p:sp>
          <p:nvSpPr>
            <p:cNvPr id="4904" name="Freeform 792"/>
            <p:cNvSpPr>
              <a:spLocks/>
            </p:cNvSpPr>
            <p:nvPr/>
          </p:nvSpPr>
          <p:spPr bwMode="auto">
            <a:xfrm>
              <a:off x="1047" y="1729"/>
              <a:ext cx="60" cy="137"/>
            </a:xfrm>
            <a:custGeom>
              <a:avLst/>
              <a:gdLst>
                <a:gd name="T0" fmla="*/ 0 w 60"/>
                <a:gd name="T1" fmla="*/ 274 h 274"/>
                <a:gd name="T2" fmla="*/ 33 w 60"/>
                <a:gd name="T3" fmla="*/ 274 h 274"/>
                <a:gd name="T4" fmla="*/ 60 w 60"/>
                <a:gd name="T5" fmla="*/ 1 h 274"/>
                <a:gd name="T6" fmla="*/ 29 w 60"/>
                <a:gd name="T7" fmla="*/ 0 h 274"/>
                <a:gd name="T8" fmla="*/ 0 60000 65536"/>
                <a:gd name="T9" fmla="*/ 0 60000 65536"/>
                <a:gd name="T10" fmla="*/ 0 60000 65536"/>
                <a:gd name="T11" fmla="*/ 0 60000 65536"/>
                <a:gd name="T12" fmla="*/ 0 w 60"/>
                <a:gd name="T13" fmla="*/ 0 h 274"/>
                <a:gd name="T14" fmla="*/ 60 w 60"/>
                <a:gd name="T15" fmla="*/ 274 h 274"/>
              </a:gdLst>
              <a:ahLst/>
              <a:cxnLst>
                <a:cxn ang="T8">
                  <a:pos x="T0" y="T1"/>
                </a:cxn>
                <a:cxn ang="T9">
                  <a:pos x="T2" y="T3"/>
                </a:cxn>
                <a:cxn ang="T10">
                  <a:pos x="T4" y="T5"/>
                </a:cxn>
                <a:cxn ang="T11">
                  <a:pos x="T6" y="T7"/>
                </a:cxn>
              </a:cxnLst>
              <a:rect l="T12" t="T13" r="T14" b="T15"/>
              <a:pathLst>
                <a:path w="60" h="274">
                  <a:moveTo>
                    <a:pt x="0" y="274"/>
                  </a:moveTo>
                  <a:lnTo>
                    <a:pt x="33" y="274"/>
                  </a:lnTo>
                  <a:lnTo>
                    <a:pt x="60" y="1"/>
                  </a:lnTo>
                  <a:lnTo>
                    <a:pt x="29" y="0"/>
                  </a:lnTo>
                </a:path>
              </a:pathLst>
            </a:custGeom>
            <a:noFill/>
            <a:ln w="15875">
              <a:solidFill>
                <a:srgbClr val="777777"/>
              </a:solidFill>
              <a:prstDash val="solid"/>
              <a:round/>
              <a:headEnd/>
              <a:tailEnd/>
            </a:ln>
          </p:spPr>
          <p:txBody>
            <a:bodyPr/>
            <a:lstStyle/>
            <a:p>
              <a:endParaRPr lang="en-US"/>
            </a:p>
          </p:txBody>
        </p:sp>
        <p:sp>
          <p:nvSpPr>
            <p:cNvPr id="4905" name="Freeform 793"/>
            <p:cNvSpPr>
              <a:spLocks/>
            </p:cNvSpPr>
            <p:nvPr/>
          </p:nvSpPr>
          <p:spPr bwMode="auto">
            <a:xfrm>
              <a:off x="2098" y="2149"/>
              <a:ext cx="82" cy="40"/>
            </a:xfrm>
            <a:custGeom>
              <a:avLst/>
              <a:gdLst>
                <a:gd name="T0" fmla="*/ 82 w 82"/>
                <a:gd name="T1" fmla="*/ 67 h 80"/>
                <a:gd name="T2" fmla="*/ 0 w 82"/>
                <a:gd name="T3" fmla="*/ 80 h 80"/>
                <a:gd name="T4" fmla="*/ 1 w 82"/>
                <a:gd name="T5" fmla="*/ 13 h 80"/>
                <a:gd name="T6" fmla="*/ 82 w 82"/>
                <a:gd name="T7" fmla="*/ 0 h 80"/>
                <a:gd name="T8" fmla="*/ 82 w 82"/>
                <a:gd name="T9" fmla="*/ 67 h 80"/>
                <a:gd name="T10" fmla="*/ 0 60000 65536"/>
                <a:gd name="T11" fmla="*/ 0 60000 65536"/>
                <a:gd name="T12" fmla="*/ 0 60000 65536"/>
                <a:gd name="T13" fmla="*/ 0 60000 65536"/>
                <a:gd name="T14" fmla="*/ 0 60000 65536"/>
                <a:gd name="T15" fmla="*/ 0 w 82"/>
                <a:gd name="T16" fmla="*/ 0 h 80"/>
                <a:gd name="T17" fmla="*/ 82 w 82"/>
                <a:gd name="T18" fmla="*/ 80 h 80"/>
              </a:gdLst>
              <a:ahLst/>
              <a:cxnLst>
                <a:cxn ang="T10">
                  <a:pos x="T0" y="T1"/>
                </a:cxn>
                <a:cxn ang="T11">
                  <a:pos x="T2" y="T3"/>
                </a:cxn>
                <a:cxn ang="T12">
                  <a:pos x="T4" y="T5"/>
                </a:cxn>
                <a:cxn ang="T13">
                  <a:pos x="T6" y="T7"/>
                </a:cxn>
                <a:cxn ang="T14">
                  <a:pos x="T8" y="T9"/>
                </a:cxn>
              </a:cxnLst>
              <a:rect l="T15" t="T16" r="T17" b="T18"/>
              <a:pathLst>
                <a:path w="82" h="80">
                  <a:moveTo>
                    <a:pt x="82" y="67"/>
                  </a:moveTo>
                  <a:lnTo>
                    <a:pt x="0" y="80"/>
                  </a:lnTo>
                  <a:lnTo>
                    <a:pt x="1" y="13"/>
                  </a:lnTo>
                  <a:lnTo>
                    <a:pt x="82" y="0"/>
                  </a:lnTo>
                  <a:lnTo>
                    <a:pt x="82" y="67"/>
                  </a:lnTo>
                  <a:close/>
                </a:path>
              </a:pathLst>
            </a:custGeom>
            <a:solidFill>
              <a:srgbClr val="F2F2F2"/>
            </a:solidFill>
            <a:ln w="9525">
              <a:solidFill>
                <a:srgbClr val="777777"/>
              </a:solidFill>
              <a:round/>
              <a:headEnd/>
              <a:tailEnd/>
            </a:ln>
          </p:spPr>
          <p:txBody>
            <a:bodyPr/>
            <a:lstStyle/>
            <a:p>
              <a:endParaRPr lang="en-US"/>
            </a:p>
          </p:txBody>
        </p:sp>
        <p:sp>
          <p:nvSpPr>
            <p:cNvPr id="4906" name="Freeform 794"/>
            <p:cNvSpPr>
              <a:spLocks/>
            </p:cNvSpPr>
            <p:nvPr/>
          </p:nvSpPr>
          <p:spPr bwMode="auto">
            <a:xfrm>
              <a:off x="2348" y="2130"/>
              <a:ext cx="80" cy="39"/>
            </a:xfrm>
            <a:custGeom>
              <a:avLst/>
              <a:gdLst>
                <a:gd name="T0" fmla="*/ 1 w 80"/>
                <a:gd name="T1" fmla="*/ 13 h 77"/>
                <a:gd name="T2" fmla="*/ 80 w 80"/>
                <a:gd name="T3" fmla="*/ 0 h 77"/>
                <a:gd name="T4" fmla="*/ 77 w 80"/>
                <a:gd name="T5" fmla="*/ 66 h 77"/>
                <a:gd name="T6" fmla="*/ 0 w 80"/>
                <a:gd name="T7" fmla="*/ 77 h 77"/>
                <a:gd name="T8" fmla="*/ 1 w 80"/>
                <a:gd name="T9" fmla="*/ 13 h 77"/>
                <a:gd name="T10" fmla="*/ 0 60000 65536"/>
                <a:gd name="T11" fmla="*/ 0 60000 65536"/>
                <a:gd name="T12" fmla="*/ 0 60000 65536"/>
                <a:gd name="T13" fmla="*/ 0 60000 65536"/>
                <a:gd name="T14" fmla="*/ 0 60000 65536"/>
                <a:gd name="T15" fmla="*/ 0 w 80"/>
                <a:gd name="T16" fmla="*/ 0 h 77"/>
                <a:gd name="T17" fmla="*/ 80 w 80"/>
                <a:gd name="T18" fmla="*/ 77 h 77"/>
              </a:gdLst>
              <a:ahLst/>
              <a:cxnLst>
                <a:cxn ang="T10">
                  <a:pos x="T0" y="T1"/>
                </a:cxn>
                <a:cxn ang="T11">
                  <a:pos x="T2" y="T3"/>
                </a:cxn>
                <a:cxn ang="T12">
                  <a:pos x="T4" y="T5"/>
                </a:cxn>
                <a:cxn ang="T13">
                  <a:pos x="T6" y="T7"/>
                </a:cxn>
                <a:cxn ang="T14">
                  <a:pos x="T8" y="T9"/>
                </a:cxn>
              </a:cxnLst>
              <a:rect l="T15" t="T16" r="T17" b="T18"/>
              <a:pathLst>
                <a:path w="80" h="77">
                  <a:moveTo>
                    <a:pt x="1" y="13"/>
                  </a:moveTo>
                  <a:lnTo>
                    <a:pt x="80" y="0"/>
                  </a:lnTo>
                  <a:lnTo>
                    <a:pt x="77" y="66"/>
                  </a:lnTo>
                  <a:lnTo>
                    <a:pt x="0" y="77"/>
                  </a:lnTo>
                  <a:lnTo>
                    <a:pt x="1" y="13"/>
                  </a:lnTo>
                  <a:close/>
                </a:path>
              </a:pathLst>
            </a:custGeom>
            <a:solidFill>
              <a:srgbClr val="F2F2F2"/>
            </a:solidFill>
            <a:ln w="9525">
              <a:solidFill>
                <a:srgbClr val="777777"/>
              </a:solidFill>
              <a:round/>
              <a:headEnd/>
              <a:tailEnd/>
            </a:ln>
          </p:spPr>
          <p:txBody>
            <a:bodyPr/>
            <a:lstStyle/>
            <a:p>
              <a:endParaRPr lang="en-US"/>
            </a:p>
          </p:txBody>
        </p:sp>
        <p:sp>
          <p:nvSpPr>
            <p:cNvPr id="4907" name="Freeform 795"/>
            <p:cNvSpPr>
              <a:spLocks/>
            </p:cNvSpPr>
            <p:nvPr/>
          </p:nvSpPr>
          <p:spPr bwMode="auto">
            <a:xfrm>
              <a:off x="2099" y="2160"/>
              <a:ext cx="81" cy="19"/>
            </a:xfrm>
            <a:custGeom>
              <a:avLst/>
              <a:gdLst>
                <a:gd name="T0" fmla="*/ 81 w 81"/>
                <a:gd name="T1" fmla="*/ 24 h 38"/>
                <a:gd name="T2" fmla="*/ 0 w 81"/>
                <a:gd name="T3" fmla="*/ 38 h 38"/>
                <a:gd name="T4" fmla="*/ 0 w 81"/>
                <a:gd name="T5" fmla="*/ 12 h 38"/>
                <a:gd name="T6" fmla="*/ 81 w 81"/>
                <a:gd name="T7" fmla="*/ 0 h 38"/>
                <a:gd name="T8" fmla="*/ 81 w 81"/>
                <a:gd name="T9" fmla="*/ 24 h 38"/>
                <a:gd name="T10" fmla="*/ 0 60000 65536"/>
                <a:gd name="T11" fmla="*/ 0 60000 65536"/>
                <a:gd name="T12" fmla="*/ 0 60000 65536"/>
                <a:gd name="T13" fmla="*/ 0 60000 65536"/>
                <a:gd name="T14" fmla="*/ 0 60000 65536"/>
                <a:gd name="T15" fmla="*/ 0 w 81"/>
                <a:gd name="T16" fmla="*/ 0 h 38"/>
                <a:gd name="T17" fmla="*/ 81 w 81"/>
                <a:gd name="T18" fmla="*/ 38 h 38"/>
              </a:gdLst>
              <a:ahLst/>
              <a:cxnLst>
                <a:cxn ang="T10">
                  <a:pos x="T0" y="T1"/>
                </a:cxn>
                <a:cxn ang="T11">
                  <a:pos x="T2" y="T3"/>
                </a:cxn>
                <a:cxn ang="T12">
                  <a:pos x="T4" y="T5"/>
                </a:cxn>
                <a:cxn ang="T13">
                  <a:pos x="T6" y="T7"/>
                </a:cxn>
                <a:cxn ang="T14">
                  <a:pos x="T8" y="T9"/>
                </a:cxn>
              </a:cxnLst>
              <a:rect l="T15" t="T16" r="T17" b="T18"/>
              <a:pathLst>
                <a:path w="81" h="38">
                  <a:moveTo>
                    <a:pt x="81" y="24"/>
                  </a:moveTo>
                  <a:lnTo>
                    <a:pt x="0" y="38"/>
                  </a:lnTo>
                  <a:lnTo>
                    <a:pt x="0" y="12"/>
                  </a:lnTo>
                  <a:lnTo>
                    <a:pt x="81" y="0"/>
                  </a:lnTo>
                  <a:lnTo>
                    <a:pt x="81" y="24"/>
                  </a:lnTo>
                  <a:close/>
                </a:path>
              </a:pathLst>
            </a:custGeom>
            <a:solidFill>
              <a:srgbClr val="B20000"/>
            </a:solidFill>
            <a:ln w="9525">
              <a:solidFill>
                <a:srgbClr val="777777"/>
              </a:solidFill>
              <a:round/>
              <a:headEnd/>
              <a:tailEnd/>
            </a:ln>
          </p:spPr>
          <p:txBody>
            <a:bodyPr/>
            <a:lstStyle/>
            <a:p>
              <a:endParaRPr lang="en-US"/>
            </a:p>
          </p:txBody>
        </p:sp>
        <p:sp>
          <p:nvSpPr>
            <p:cNvPr id="4908" name="Freeform 796"/>
            <p:cNvSpPr>
              <a:spLocks/>
            </p:cNvSpPr>
            <p:nvPr/>
          </p:nvSpPr>
          <p:spPr bwMode="auto">
            <a:xfrm>
              <a:off x="2348" y="2141"/>
              <a:ext cx="80" cy="17"/>
            </a:xfrm>
            <a:custGeom>
              <a:avLst/>
              <a:gdLst>
                <a:gd name="T0" fmla="*/ 1 w 80"/>
                <a:gd name="T1" fmla="*/ 13 h 35"/>
                <a:gd name="T2" fmla="*/ 80 w 80"/>
                <a:gd name="T3" fmla="*/ 0 h 35"/>
                <a:gd name="T4" fmla="*/ 79 w 80"/>
                <a:gd name="T5" fmla="*/ 23 h 35"/>
                <a:gd name="T6" fmla="*/ 0 w 80"/>
                <a:gd name="T7" fmla="*/ 35 h 35"/>
                <a:gd name="T8" fmla="*/ 1 w 80"/>
                <a:gd name="T9" fmla="*/ 13 h 35"/>
                <a:gd name="T10" fmla="*/ 0 60000 65536"/>
                <a:gd name="T11" fmla="*/ 0 60000 65536"/>
                <a:gd name="T12" fmla="*/ 0 60000 65536"/>
                <a:gd name="T13" fmla="*/ 0 60000 65536"/>
                <a:gd name="T14" fmla="*/ 0 60000 65536"/>
                <a:gd name="T15" fmla="*/ 0 w 80"/>
                <a:gd name="T16" fmla="*/ 0 h 35"/>
                <a:gd name="T17" fmla="*/ 80 w 80"/>
                <a:gd name="T18" fmla="*/ 35 h 35"/>
              </a:gdLst>
              <a:ahLst/>
              <a:cxnLst>
                <a:cxn ang="T10">
                  <a:pos x="T0" y="T1"/>
                </a:cxn>
                <a:cxn ang="T11">
                  <a:pos x="T2" y="T3"/>
                </a:cxn>
                <a:cxn ang="T12">
                  <a:pos x="T4" y="T5"/>
                </a:cxn>
                <a:cxn ang="T13">
                  <a:pos x="T6" y="T7"/>
                </a:cxn>
                <a:cxn ang="T14">
                  <a:pos x="T8" y="T9"/>
                </a:cxn>
              </a:cxnLst>
              <a:rect l="T15" t="T16" r="T17" b="T18"/>
              <a:pathLst>
                <a:path w="80" h="35">
                  <a:moveTo>
                    <a:pt x="1" y="13"/>
                  </a:moveTo>
                  <a:lnTo>
                    <a:pt x="80" y="0"/>
                  </a:lnTo>
                  <a:lnTo>
                    <a:pt x="79" y="23"/>
                  </a:lnTo>
                  <a:lnTo>
                    <a:pt x="0" y="35"/>
                  </a:lnTo>
                  <a:lnTo>
                    <a:pt x="1" y="13"/>
                  </a:lnTo>
                  <a:close/>
                </a:path>
              </a:pathLst>
            </a:custGeom>
            <a:solidFill>
              <a:srgbClr val="B20000"/>
            </a:solidFill>
            <a:ln w="9525">
              <a:solidFill>
                <a:srgbClr val="777777"/>
              </a:solidFill>
              <a:round/>
              <a:headEnd/>
              <a:tailEnd/>
            </a:ln>
          </p:spPr>
          <p:txBody>
            <a:bodyPr/>
            <a:lstStyle/>
            <a:p>
              <a:endParaRPr lang="en-US"/>
            </a:p>
          </p:txBody>
        </p:sp>
        <p:sp>
          <p:nvSpPr>
            <p:cNvPr id="4909" name="Freeform 797"/>
            <p:cNvSpPr>
              <a:spLocks/>
            </p:cNvSpPr>
            <p:nvPr/>
          </p:nvSpPr>
          <p:spPr bwMode="auto">
            <a:xfrm>
              <a:off x="4517" y="1823"/>
              <a:ext cx="214" cy="91"/>
            </a:xfrm>
            <a:custGeom>
              <a:avLst/>
              <a:gdLst>
                <a:gd name="T0" fmla="*/ 6 w 214"/>
                <a:gd name="T1" fmla="*/ 56 h 181"/>
                <a:gd name="T2" fmla="*/ 6 w 214"/>
                <a:gd name="T3" fmla="*/ 77 h 181"/>
                <a:gd name="T4" fmla="*/ 2 w 214"/>
                <a:gd name="T5" fmla="*/ 96 h 181"/>
                <a:gd name="T6" fmla="*/ 30 w 214"/>
                <a:gd name="T7" fmla="*/ 88 h 181"/>
                <a:gd name="T8" fmla="*/ 29 w 214"/>
                <a:gd name="T9" fmla="*/ 84 h 181"/>
                <a:gd name="T10" fmla="*/ 30 w 214"/>
                <a:gd name="T11" fmla="*/ 74 h 181"/>
                <a:gd name="T12" fmla="*/ 34 w 214"/>
                <a:gd name="T13" fmla="*/ 63 h 181"/>
                <a:gd name="T14" fmla="*/ 37 w 214"/>
                <a:gd name="T15" fmla="*/ 53 h 181"/>
                <a:gd name="T16" fmla="*/ 36 w 214"/>
                <a:gd name="T17" fmla="*/ 50 h 181"/>
                <a:gd name="T18" fmla="*/ 36 w 214"/>
                <a:gd name="T19" fmla="*/ 42 h 181"/>
                <a:gd name="T20" fmla="*/ 38 w 214"/>
                <a:gd name="T21" fmla="*/ 34 h 181"/>
                <a:gd name="T22" fmla="*/ 40 w 214"/>
                <a:gd name="T23" fmla="*/ 24 h 181"/>
                <a:gd name="T24" fmla="*/ 41 w 214"/>
                <a:gd name="T25" fmla="*/ 21 h 181"/>
                <a:gd name="T26" fmla="*/ 55 w 214"/>
                <a:gd name="T27" fmla="*/ 37 h 181"/>
                <a:gd name="T28" fmla="*/ 56 w 214"/>
                <a:gd name="T29" fmla="*/ 50 h 181"/>
                <a:gd name="T30" fmla="*/ 58 w 214"/>
                <a:gd name="T31" fmla="*/ 53 h 181"/>
                <a:gd name="T32" fmla="*/ 63 w 214"/>
                <a:gd name="T33" fmla="*/ 42 h 181"/>
                <a:gd name="T34" fmla="*/ 72 w 214"/>
                <a:gd name="T35" fmla="*/ 29 h 181"/>
                <a:gd name="T36" fmla="*/ 82 w 214"/>
                <a:gd name="T37" fmla="*/ 31 h 181"/>
                <a:gd name="T38" fmla="*/ 98 w 214"/>
                <a:gd name="T39" fmla="*/ 43 h 181"/>
                <a:gd name="T40" fmla="*/ 117 w 214"/>
                <a:gd name="T41" fmla="*/ 58 h 181"/>
                <a:gd name="T42" fmla="*/ 131 w 214"/>
                <a:gd name="T43" fmla="*/ 67 h 181"/>
                <a:gd name="T44" fmla="*/ 151 w 214"/>
                <a:gd name="T45" fmla="*/ 82 h 181"/>
                <a:gd name="T46" fmla="*/ 175 w 214"/>
                <a:gd name="T47" fmla="*/ 101 h 181"/>
                <a:gd name="T48" fmla="*/ 194 w 214"/>
                <a:gd name="T49" fmla="*/ 122 h 181"/>
                <a:gd name="T50" fmla="*/ 207 w 214"/>
                <a:gd name="T51" fmla="*/ 148 h 181"/>
                <a:gd name="T52" fmla="*/ 213 w 214"/>
                <a:gd name="T53" fmla="*/ 173 h 181"/>
                <a:gd name="T54" fmla="*/ 214 w 214"/>
                <a:gd name="T55" fmla="*/ 180 h 181"/>
                <a:gd name="T56" fmla="*/ 209 w 214"/>
                <a:gd name="T57" fmla="*/ 146 h 181"/>
                <a:gd name="T58" fmla="*/ 175 w 214"/>
                <a:gd name="T59" fmla="*/ 87 h 181"/>
                <a:gd name="T60" fmla="*/ 120 w 214"/>
                <a:gd name="T61" fmla="*/ 43 h 181"/>
                <a:gd name="T62" fmla="*/ 67 w 214"/>
                <a:gd name="T63" fmla="*/ 15 h 181"/>
                <a:gd name="T64" fmla="*/ 30 w 214"/>
                <a:gd name="T65" fmla="*/ 2 h 181"/>
                <a:gd name="T66" fmla="*/ 20 w 214"/>
                <a:gd name="T67" fmla="*/ 37 h 181"/>
                <a:gd name="T68" fmla="*/ 2 w 214"/>
                <a:gd name="T69" fmla="*/ 96 h 181"/>
                <a:gd name="T70" fmla="*/ 24 w 214"/>
                <a:gd name="T71" fmla="*/ 0 h 18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4"/>
                <a:gd name="T109" fmla="*/ 0 h 181"/>
                <a:gd name="T110" fmla="*/ 214 w 214"/>
                <a:gd name="T111" fmla="*/ 181 h 18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4" h="181">
                  <a:moveTo>
                    <a:pt x="24" y="0"/>
                  </a:moveTo>
                  <a:lnTo>
                    <a:pt x="6" y="56"/>
                  </a:lnTo>
                  <a:lnTo>
                    <a:pt x="10" y="67"/>
                  </a:lnTo>
                  <a:lnTo>
                    <a:pt x="6" y="77"/>
                  </a:lnTo>
                  <a:lnTo>
                    <a:pt x="0" y="84"/>
                  </a:lnTo>
                  <a:lnTo>
                    <a:pt x="2" y="96"/>
                  </a:lnTo>
                  <a:lnTo>
                    <a:pt x="30" y="90"/>
                  </a:lnTo>
                  <a:lnTo>
                    <a:pt x="30" y="88"/>
                  </a:lnTo>
                  <a:lnTo>
                    <a:pt x="29" y="87"/>
                  </a:lnTo>
                  <a:lnTo>
                    <a:pt x="29" y="84"/>
                  </a:lnTo>
                  <a:lnTo>
                    <a:pt x="29" y="79"/>
                  </a:lnTo>
                  <a:lnTo>
                    <a:pt x="30" y="74"/>
                  </a:lnTo>
                  <a:lnTo>
                    <a:pt x="33" y="69"/>
                  </a:lnTo>
                  <a:lnTo>
                    <a:pt x="34" y="63"/>
                  </a:lnTo>
                  <a:lnTo>
                    <a:pt x="36" y="58"/>
                  </a:lnTo>
                  <a:lnTo>
                    <a:pt x="37" y="53"/>
                  </a:lnTo>
                  <a:lnTo>
                    <a:pt x="37" y="51"/>
                  </a:lnTo>
                  <a:lnTo>
                    <a:pt x="36" y="50"/>
                  </a:lnTo>
                  <a:lnTo>
                    <a:pt x="36" y="47"/>
                  </a:lnTo>
                  <a:lnTo>
                    <a:pt x="36" y="42"/>
                  </a:lnTo>
                  <a:lnTo>
                    <a:pt x="38" y="37"/>
                  </a:lnTo>
                  <a:lnTo>
                    <a:pt x="38" y="34"/>
                  </a:lnTo>
                  <a:lnTo>
                    <a:pt x="40" y="29"/>
                  </a:lnTo>
                  <a:lnTo>
                    <a:pt x="40" y="24"/>
                  </a:lnTo>
                  <a:lnTo>
                    <a:pt x="41" y="23"/>
                  </a:lnTo>
                  <a:lnTo>
                    <a:pt x="41" y="21"/>
                  </a:lnTo>
                  <a:lnTo>
                    <a:pt x="56" y="29"/>
                  </a:lnTo>
                  <a:lnTo>
                    <a:pt x="55" y="37"/>
                  </a:lnTo>
                  <a:lnTo>
                    <a:pt x="55" y="43"/>
                  </a:lnTo>
                  <a:lnTo>
                    <a:pt x="56" y="50"/>
                  </a:lnTo>
                  <a:lnTo>
                    <a:pt x="57" y="51"/>
                  </a:lnTo>
                  <a:lnTo>
                    <a:pt x="58" y="53"/>
                  </a:lnTo>
                  <a:lnTo>
                    <a:pt x="59" y="51"/>
                  </a:lnTo>
                  <a:lnTo>
                    <a:pt x="63" y="42"/>
                  </a:lnTo>
                  <a:lnTo>
                    <a:pt x="67" y="34"/>
                  </a:lnTo>
                  <a:lnTo>
                    <a:pt x="72" y="29"/>
                  </a:lnTo>
                  <a:lnTo>
                    <a:pt x="76" y="27"/>
                  </a:lnTo>
                  <a:lnTo>
                    <a:pt x="82" y="31"/>
                  </a:lnTo>
                  <a:lnTo>
                    <a:pt x="89" y="37"/>
                  </a:lnTo>
                  <a:lnTo>
                    <a:pt x="98" y="43"/>
                  </a:lnTo>
                  <a:lnTo>
                    <a:pt x="107" y="51"/>
                  </a:lnTo>
                  <a:lnTo>
                    <a:pt x="117" y="58"/>
                  </a:lnTo>
                  <a:lnTo>
                    <a:pt x="123" y="61"/>
                  </a:lnTo>
                  <a:lnTo>
                    <a:pt x="131" y="67"/>
                  </a:lnTo>
                  <a:lnTo>
                    <a:pt x="141" y="74"/>
                  </a:lnTo>
                  <a:lnTo>
                    <a:pt x="151" y="82"/>
                  </a:lnTo>
                  <a:lnTo>
                    <a:pt x="164" y="90"/>
                  </a:lnTo>
                  <a:lnTo>
                    <a:pt x="175" y="101"/>
                  </a:lnTo>
                  <a:lnTo>
                    <a:pt x="185" y="111"/>
                  </a:lnTo>
                  <a:lnTo>
                    <a:pt x="194" y="122"/>
                  </a:lnTo>
                  <a:lnTo>
                    <a:pt x="201" y="135"/>
                  </a:lnTo>
                  <a:lnTo>
                    <a:pt x="207" y="148"/>
                  </a:lnTo>
                  <a:lnTo>
                    <a:pt x="211" y="162"/>
                  </a:lnTo>
                  <a:lnTo>
                    <a:pt x="213" y="173"/>
                  </a:lnTo>
                  <a:lnTo>
                    <a:pt x="214" y="178"/>
                  </a:lnTo>
                  <a:lnTo>
                    <a:pt x="214" y="180"/>
                  </a:lnTo>
                  <a:lnTo>
                    <a:pt x="214" y="181"/>
                  </a:lnTo>
                  <a:lnTo>
                    <a:pt x="209" y="146"/>
                  </a:lnTo>
                  <a:lnTo>
                    <a:pt x="196" y="114"/>
                  </a:lnTo>
                  <a:lnTo>
                    <a:pt x="175" y="87"/>
                  </a:lnTo>
                  <a:lnTo>
                    <a:pt x="148" y="64"/>
                  </a:lnTo>
                  <a:lnTo>
                    <a:pt x="120" y="43"/>
                  </a:lnTo>
                  <a:lnTo>
                    <a:pt x="92" y="27"/>
                  </a:lnTo>
                  <a:lnTo>
                    <a:pt x="67" y="15"/>
                  </a:lnTo>
                  <a:lnTo>
                    <a:pt x="44" y="7"/>
                  </a:lnTo>
                  <a:lnTo>
                    <a:pt x="30" y="2"/>
                  </a:lnTo>
                  <a:lnTo>
                    <a:pt x="24" y="0"/>
                  </a:lnTo>
                  <a:lnTo>
                    <a:pt x="20" y="37"/>
                  </a:lnTo>
                  <a:lnTo>
                    <a:pt x="15" y="77"/>
                  </a:lnTo>
                  <a:lnTo>
                    <a:pt x="2" y="96"/>
                  </a:lnTo>
                  <a:lnTo>
                    <a:pt x="30" y="90"/>
                  </a:lnTo>
                  <a:lnTo>
                    <a:pt x="24" y="0"/>
                  </a:lnTo>
                  <a:close/>
                </a:path>
              </a:pathLst>
            </a:custGeom>
            <a:solidFill>
              <a:srgbClr val="323232"/>
            </a:solidFill>
            <a:ln w="9525">
              <a:solidFill>
                <a:srgbClr val="777777"/>
              </a:solidFill>
              <a:round/>
              <a:headEnd/>
              <a:tailEnd/>
            </a:ln>
          </p:spPr>
          <p:txBody>
            <a:bodyPr/>
            <a:lstStyle/>
            <a:p>
              <a:endParaRPr lang="en-US"/>
            </a:p>
          </p:txBody>
        </p:sp>
        <p:sp>
          <p:nvSpPr>
            <p:cNvPr id="4910" name="Freeform 798"/>
            <p:cNvSpPr>
              <a:spLocks/>
            </p:cNvSpPr>
            <p:nvPr/>
          </p:nvSpPr>
          <p:spPr bwMode="auto">
            <a:xfrm>
              <a:off x="1271" y="2210"/>
              <a:ext cx="169" cy="20"/>
            </a:xfrm>
            <a:custGeom>
              <a:avLst/>
              <a:gdLst>
                <a:gd name="T0" fmla="*/ 55 w 169"/>
                <a:gd name="T1" fmla="*/ 24 h 40"/>
                <a:gd name="T2" fmla="*/ 63 w 169"/>
                <a:gd name="T3" fmla="*/ 24 h 40"/>
                <a:gd name="T4" fmla="*/ 74 w 169"/>
                <a:gd name="T5" fmla="*/ 23 h 40"/>
                <a:gd name="T6" fmla="*/ 87 w 169"/>
                <a:gd name="T7" fmla="*/ 23 h 40"/>
                <a:gd name="T8" fmla="*/ 100 w 169"/>
                <a:gd name="T9" fmla="*/ 23 h 40"/>
                <a:gd name="T10" fmla="*/ 113 w 169"/>
                <a:gd name="T11" fmla="*/ 19 h 40"/>
                <a:gd name="T12" fmla="*/ 124 w 169"/>
                <a:gd name="T13" fmla="*/ 16 h 40"/>
                <a:gd name="T14" fmla="*/ 138 w 169"/>
                <a:gd name="T15" fmla="*/ 11 h 40"/>
                <a:gd name="T16" fmla="*/ 149 w 169"/>
                <a:gd name="T17" fmla="*/ 5 h 40"/>
                <a:gd name="T18" fmla="*/ 157 w 169"/>
                <a:gd name="T19" fmla="*/ 2 h 40"/>
                <a:gd name="T20" fmla="*/ 162 w 169"/>
                <a:gd name="T21" fmla="*/ 0 h 40"/>
                <a:gd name="T22" fmla="*/ 164 w 169"/>
                <a:gd name="T23" fmla="*/ 0 h 40"/>
                <a:gd name="T24" fmla="*/ 165 w 169"/>
                <a:gd name="T25" fmla="*/ 0 h 40"/>
                <a:gd name="T26" fmla="*/ 167 w 169"/>
                <a:gd name="T27" fmla="*/ 2 h 40"/>
                <a:gd name="T28" fmla="*/ 169 w 169"/>
                <a:gd name="T29" fmla="*/ 2 h 40"/>
                <a:gd name="T30" fmla="*/ 167 w 169"/>
                <a:gd name="T31" fmla="*/ 5 h 40"/>
                <a:gd name="T32" fmla="*/ 161 w 169"/>
                <a:gd name="T33" fmla="*/ 11 h 40"/>
                <a:gd name="T34" fmla="*/ 153 w 169"/>
                <a:gd name="T35" fmla="*/ 18 h 40"/>
                <a:gd name="T36" fmla="*/ 142 w 169"/>
                <a:gd name="T37" fmla="*/ 24 h 40"/>
                <a:gd name="T38" fmla="*/ 131 w 169"/>
                <a:gd name="T39" fmla="*/ 29 h 40"/>
                <a:gd name="T40" fmla="*/ 121 w 169"/>
                <a:gd name="T41" fmla="*/ 32 h 40"/>
                <a:gd name="T42" fmla="*/ 109 w 169"/>
                <a:gd name="T43" fmla="*/ 34 h 40"/>
                <a:gd name="T44" fmla="*/ 93 w 169"/>
                <a:gd name="T45" fmla="*/ 35 h 40"/>
                <a:gd name="T46" fmla="*/ 76 w 169"/>
                <a:gd name="T47" fmla="*/ 37 h 40"/>
                <a:gd name="T48" fmla="*/ 59 w 169"/>
                <a:gd name="T49" fmla="*/ 37 h 40"/>
                <a:gd name="T50" fmla="*/ 43 w 169"/>
                <a:gd name="T51" fmla="*/ 39 h 40"/>
                <a:gd name="T52" fmla="*/ 26 w 169"/>
                <a:gd name="T53" fmla="*/ 40 h 40"/>
                <a:gd name="T54" fmla="*/ 14 w 169"/>
                <a:gd name="T55" fmla="*/ 40 h 40"/>
                <a:gd name="T56" fmla="*/ 4 w 169"/>
                <a:gd name="T57" fmla="*/ 40 h 40"/>
                <a:gd name="T58" fmla="*/ 0 w 169"/>
                <a:gd name="T59" fmla="*/ 39 h 40"/>
                <a:gd name="T60" fmla="*/ 5 w 169"/>
                <a:gd name="T61" fmla="*/ 37 h 40"/>
                <a:gd name="T62" fmla="*/ 17 w 169"/>
                <a:gd name="T63" fmla="*/ 35 h 40"/>
                <a:gd name="T64" fmla="*/ 31 w 169"/>
                <a:gd name="T65" fmla="*/ 29 h 40"/>
                <a:gd name="T66" fmla="*/ 46 w 169"/>
                <a:gd name="T67" fmla="*/ 26 h 40"/>
                <a:gd name="T68" fmla="*/ 55 w 169"/>
                <a:gd name="T69" fmla="*/ 24 h 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9"/>
                <a:gd name="T106" fmla="*/ 0 h 40"/>
                <a:gd name="T107" fmla="*/ 169 w 169"/>
                <a:gd name="T108" fmla="*/ 40 h 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9" h="40">
                  <a:moveTo>
                    <a:pt x="55" y="24"/>
                  </a:moveTo>
                  <a:lnTo>
                    <a:pt x="63" y="24"/>
                  </a:lnTo>
                  <a:lnTo>
                    <a:pt x="74" y="23"/>
                  </a:lnTo>
                  <a:lnTo>
                    <a:pt x="87" y="23"/>
                  </a:lnTo>
                  <a:lnTo>
                    <a:pt x="100" y="23"/>
                  </a:lnTo>
                  <a:lnTo>
                    <a:pt x="113" y="19"/>
                  </a:lnTo>
                  <a:lnTo>
                    <a:pt x="124" y="16"/>
                  </a:lnTo>
                  <a:lnTo>
                    <a:pt x="138" y="11"/>
                  </a:lnTo>
                  <a:lnTo>
                    <a:pt x="149" y="5"/>
                  </a:lnTo>
                  <a:lnTo>
                    <a:pt x="157" y="2"/>
                  </a:lnTo>
                  <a:lnTo>
                    <a:pt x="162" y="0"/>
                  </a:lnTo>
                  <a:lnTo>
                    <a:pt x="164" y="0"/>
                  </a:lnTo>
                  <a:lnTo>
                    <a:pt x="165" y="0"/>
                  </a:lnTo>
                  <a:lnTo>
                    <a:pt x="167" y="2"/>
                  </a:lnTo>
                  <a:lnTo>
                    <a:pt x="169" y="2"/>
                  </a:lnTo>
                  <a:lnTo>
                    <a:pt x="167" y="5"/>
                  </a:lnTo>
                  <a:lnTo>
                    <a:pt x="161" y="11"/>
                  </a:lnTo>
                  <a:lnTo>
                    <a:pt x="153" y="18"/>
                  </a:lnTo>
                  <a:lnTo>
                    <a:pt x="142" y="24"/>
                  </a:lnTo>
                  <a:lnTo>
                    <a:pt x="131" y="29"/>
                  </a:lnTo>
                  <a:lnTo>
                    <a:pt x="121" y="32"/>
                  </a:lnTo>
                  <a:lnTo>
                    <a:pt x="109" y="34"/>
                  </a:lnTo>
                  <a:lnTo>
                    <a:pt x="93" y="35"/>
                  </a:lnTo>
                  <a:lnTo>
                    <a:pt x="76" y="37"/>
                  </a:lnTo>
                  <a:lnTo>
                    <a:pt x="59" y="37"/>
                  </a:lnTo>
                  <a:lnTo>
                    <a:pt x="43" y="39"/>
                  </a:lnTo>
                  <a:lnTo>
                    <a:pt x="26" y="40"/>
                  </a:lnTo>
                  <a:lnTo>
                    <a:pt x="14" y="40"/>
                  </a:lnTo>
                  <a:lnTo>
                    <a:pt x="4" y="40"/>
                  </a:lnTo>
                  <a:lnTo>
                    <a:pt x="0" y="39"/>
                  </a:lnTo>
                  <a:lnTo>
                    <a:pt x="5" y="37"/>
                  </a:lnTo>
                  <a:lnTo>
                    <a:pt x="17" y="35"/>
                  </a:lnTo>
                  <a:lnTo>
                    <a:pt x="31" y="29"/>
                  </a:lnTo>
                  <a:lnTo>
                    <a:pt x="46" y="26"/>
                  </a:lnTo>
                  <a:lnTo>
                    <a:pt x="55" y="24"/>
                  </a:lnTo>
                  <a:close/>
                </a:path>
              </a:pathLst>
            </a:custGeom>
            <a:solidFill>
              <a:srgbClr val="4C4C4C"/>
            </a:solidFill>
            <a:ln w="9525">
              <a:solidFill>
                <a:srgbClr val="777777"/>
              </a:solidFill>
              <a:round/>
              <a:headEnd/>
              <a:tailEnd/>
            </a:ln>
          </p:spPr>
          <p:txBody>
            <a:bodyPr/>
            <a:lstStyle/>
            <a:p>
              <a:endParaRPr lang="en-US"/>
            </a:p>
          </p:txBody>
        </p:sp>
        <p:sp>
          <p:nvSpPr>
            <p:cNvPr id="4911" name="Freeform 799"/>
            <p:cNvSpPr>
              <a:spLocks/>
            </p:cNvSpPr>
            <p:nvPr/>
          </p:nvSpPr>
          <p:spPr bwMode="auto">
            <a:xfrm>
              <a:off x="1083" y="2110"/>
              <a:ext cx="70" cy="19"/>
            </a:xfrm>
            <a:custGeom>
              <a:avLst/>
              <a:gdLst>
                <a:gd name="T0" fmla="*/ 0 w 70"/>
                <a:gd name="T1" fmla="*/ 2 h 39"/>
                <a:gd name="T2" fmla="*/ 28 w 70"/>
                <a:gd name="T3" fmla="*/ 39 h 39"/>
                <a:gd name="T4" fmla="*/ 70 w 70"/>
                <a:gd name="T5" fmla="*/ 18 h 39"/>
                <a:gd name="T6" fmla="*/ 24 w 70"/>
                <a:gd name="T7" fmla="*/ 27 h 39"/>
                <a:gd name="T8" fmla="*/ 3 w 70"/>
                <a:gd name="T9" fmla="*/ 0 h 39"/>
                <a:gd name="T10" fmla="*/ 0 w 70"/>
                <a:gd name="T11" fmla="*/ 2 h 39"/>
                <a:gd name="T12" fmla="*/ 0 60000 65536"/>
                <a:gd name="T13" fmla="*/ 0 60000 65536"/>
                <a:gd name="T14" fmla="*/ 0 60000 65536"/>
                <a:gd name="T15" fmla="*/ 0 60000 65536"/>
                <a:gd name="T16" fmla="*/ 0 60000 65536"/>
                <a:gd name="T17" fmla="*/ 0 60000 65536"/>
                <a:gd name="T18" fmla="*/ 0 w 70"/>
                <a:gd name="T19" fmla="*/ 0 h 39"/>
                <a:gd name="T20" fmla="*/ 70 w 70"/>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70" h="39">
                  <a:moveTo>
                    <a:pt x="0" y="2"/>
                  </a:moveTo>
                  <a:lnTo>
                    <a:pt x="28" y="39"/>
                  </a:lnTo>
                  <a:lnTo>
                    <a:pt x="70" y="18"/>
                  </a:lnTo>
                  <a:lnTo>
                    <a:pt x="24" y="27"/>
                  </a:lnTo>
                  <a:lnTo>
                    <a:pt x="3" y="0"/>
                  </a:lnTo>
                  <a:lnTo>
                    <a:pt x="0" y="2"/>
                  </a:lnTo>
                  <a:close/>
                </a:path>
              </a:pathLst>
            </a:custGeom>
            <a:solidFill>
              <a:srgbClr val="B2B2B2"/>
            </a:solidFill>
            <a:ln w="9525">
              <a:solidFill>
                <a:srgbClr val="777777"/>
              </a:solidFill>
              <a:round/>
              <a:headEnd/>
              <a:tailEnd/>
            </a:ln>
          </p:spPr>
          <p:txBody>
            <a:bodyPr/>
            <a:lstStyle/>
            <a:p>
              <a:endParaRPr lang="en-US"/>
            </a:p>
          </p:txBody>
        </p:sp>
        <p:sp>
          <p:nvSpPr>
            <p:cNvPr id="4912" name="Freeform 800"/>
            <p:cNvSpPr>
              <a:spLocks/>
            </p:cNvSpPr>
            <p:nvPr/>
          </p:nvSpPr>
          <p:spPr bwMode="auto">
            <a:xfrm>
              <a:off x="1161" y="2159"/>
              <a:ext cx="112" cy="70"/>
            </a:xfrm>
            <a:custGeom>
              <a:avLst/>
              <a:gdLst>
                <a:gd name="T0" fmla="*/ 0 w 112"/>
                <a:gd name="T1" fmla="*/ 2 h 140"/>
                <a:gd name="T2" fmla="*/ 3 w 112"/>
                <a:gd name="T3" fmla="*/ 0 h 140"/>
                <a:gd name="T4" fmla="*/ 111 w 112"/>
                <a:gd name="T5" fmla="*/ 136 h 140"/>
                <a:gd name="T6" fmla="*/ 112 w 112"/>
                <a:gd name="T7" fmla="*/ 140 h 140"/>
                <a:gd name="T8" fmla="*/ 0 w 112"/>
                <a:gd name="T9" fmla="*/ 2 h 140"/>
                <a:gd name="T10" fmla="*/ 0 60000 65536"/>
                <a:gd name="T11" fmla="*/ 0 60000 65536"/>
                <a:gd name="T12" fmla="*/ 0 60000 65536"/>
                <a:gd name="T13" fmla="*/ 0 60000 65536"/>
                <a:gd name="T14" fmla="*/ 0 60000 65536"/>
                <a:gd name="T15" fmla="*/ 0 w 112"/>
                <a:gd name="T16" fmla="*/ 0 h 140"/>
                <a:gd name="T17" fmla="*/ 112 w 112"/>
                <a:gd name="T18" fmla="*/ 140 h 140"/>
              </a:gdLst>
              <a:ahLst/>
              <a:cxnLst>
                <a:cxn ang="T10">
                  <a:pos x="T0" y="T1"/>
                </a:cxn>
                <a:cxn ang="T11">
                  <a:pos x="T2" y="T3"/>
                </a:cxn>
                <a:cxn ang="T12">
                  <a:pos x="T4" y="T5"/>
                </a:cxn>
                <a:cxn ang="T13">
                  <a:pos x="T6" y="T7"/>
                </a:cxn>
                <a:cxn ang="T14">
                  <a:pos x="T8" y="T9"/>
                </a:cxn>
              </a:cxnLst>
              <a:rect l="T15" t="T16" r="T17" b="T18"/>
              <a:pathLst>
                <a:path w="112" h="140">
                  <a:moveTo>
                    <a:pt x="0" y="2"/>
                  </a:moveTo>
                  <a:lnTo>
                    <a:pt x="3" y="0"/>
                  </a:lnTo>
                  <a:lnTo>
                    <a:pt x="111" y="136"/>
                  </a:lnTo>
                  <a:lnTo>
                    <a:pt x="112" y="140"/>
                  </a:lnTo>
                  <a:lnTo>
                    <a:pt x="0" y="2"/>
                  </a:lnTo>
                  <a:close/>
                </a:path>
              </a:pathLst>
            </a:custGeom>
            <a:solidFill>
              <a:srgbClr val="B2B2B2"/>
            </a:solidFill>
            <a:ln w="9525">
              <a:solidFill>
                <a:srgbClr val="777777"/>
              </a:solidFill>
              <a:round/>
              <a:headEnd/>
              <a:tailEnd/>
            </a:ln>
          </p:spPr>
          <p:txBody>
            <a:bodyPr/>
            <a:lstStyle/>
            <a:p>
              <a:endParaRPr lang="en-US"/>
            </a:p>
          </p:txBody>
        </p:sp>
        <p:sp>
          <p:nvSpPr>
            <p:cNvPr id="4913" name="Freeform 801"/>
            <p:cNvSpPr>
              <a:spLocks/>
            </p:cNvSpPr>
            <p:nvPr/>
          </p:nvSpPr>
          <p:spPr bwMode="auto">
            <a:xfrm>
              <a:off x="4174" y="1727"/>
              <a:ext cx="17" cy="17"/>
            </a:xfrm>
            <a:custGeom>
              <a:avLst/>
              <a:gdLst>
                <a:gd name="T0" fmla="*/ 0 w 17"/>
                <a:gd name="T1" fmla="*/ 33 h 33"/>
                <a:gd name="T2" fmla="*/ 0 w 17"/>
                <a:gd name="T3" fmla="*/ 30 h 33"/>
                <a:gd name="T4" fmla="*/ 0 w 17"/>
                <a:gd name="T5" fmla="*/ 27 h 33"/>
                <a:gd name="T6" fmla="*/ 1 w 17"/>
                <a:gd name="T7" fmla="*/ 19 h 33"/>
                <a:gd name="T8" fmla="*/ 2 w 17"/>
                <a:gd name="T9" fmla="*/ 13 h 33"/>
                <a:gd name="T10" fmla="*/ 3 w 17"/>
                <a:gd name="T11" fmla="*/ 5 h 33"/>
                <a:gd name="T12" fmla="*/ 5 w 17"/>
                <a:gd name="T13" fmla="*/ 1 h 33"/>
                <a:gd name="T14" fmla="*/ 8 w 17"/>
                <a:gd name="T15" fmla="*/ 0 h 33"/>
                <a:gd name="T16" fmla="*/ 12 w 17"/>
                <a:gd name="T17" fmla="*/ 0 h 33"/>
                <a:gd name="T18" fmla="*/ 17 w 17"/>
                <a:gd name="T19" fmla="*/ 1 h 33"/>
                <a:gd name="T20" fmla="*/ 17 w 17"/>
                <a:gd name="T21" fmla="*/ 5 h 33"/>
                <a:gd name="T22" fmla="*/ 17 w 17"/>
                <a:gd name="T23" fmla="*/ 13 h 33"/>
                <a:gd name="T24" fmla="*/ 17 w 17"/>
                <a:gd name="T25" fmla="*/ 19 h 33"/>
                <a:gd name="T26" fmla="*/ 17 w 17"/>
                <a:gd name="T27" fmla="*/ 27 h 33"/>
                <a:gd name="T28" fmla="*/ 16 w 17"/>
                <a:gd name="T29" fmla="*/ 32 h 33"/>
                <a:gd name="T30" fmla="*/ 16 w 17"/>
                <a:gd name="T31" fmla="*/ 33 h 33"/>
                <a:gd name="T32" fmla="*/ 0 w 17"/>
                <a:gd name="T33" fmla="*/ 33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33"/>
                <a:gd name="T53" fmla="*/ 17 w 17"/>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33">
                  <a:moveTo>
                    <a:pt x="0" y="33"/>
                  </a:moveTo>
                  <a:lnTo>
                    <a:pt x="0" y="30"/>
                  </a:lnTo>
                  <a:lnTo>
                    <a:pt x="0" y="27"/>
                  </a:lnTo>
                  <a:lnTo>
                    <a:pt x="1" y="19"/>
                  </a:lnTo>
                  <a:lnTo>
                    <a:pt x="2" y="13"/>
                  </a:lnTo>
                  <a:lnTo>
                    <a:pt x="3" y="5"/>
                  </a:lnTo>
                  <a:lnTo>
                    <a:pt x="5" y="1"/>
                  </a:lnTo>
                  <a:lnTo>
                    <a:pt x="8" y="0"/>
                  </a:lnTo>
                  <a:lnTo>
                    <a:pt x="12" y="0"/>
                  </a:lnTo>
                  <a:lnTo>
                    <a:pt x="17" y="1"/>
                  </a:lnTo>
                  <a:lnTo>
                    <a:pt x="17" y="5"/>
                  </a:lnTo>
                  <a:lnTo>
                    <a:pt x="17" y="13"/>
                  </a:lnTo>
                  <a:lnTo>
                    <a:pt x="17" y="19"/>
                  </a:lnTo>
                  <a:lnTo>
                    <a:pt x="17" y="27"/>
                  </a:lnTo>
                  <a:lnTo>
                    <a:pt x="16" y="32"/>
                  </a:lnTo>
                  <a:lnTo>
                    <a:pt x="16" y="33"/>
                  </a:lnTo>
                  <a:lnTo>
                    <a:pt x="0" y="33"/>
                  </a:lnTo>
                  <a:close/>
                </a:path>
              </a:pathLst>
            </a:custGeom>
            <a:solidFill>
              <a:srgbClr val="191919"/>
            </a:solidFill>
            <a:ln w="9525">
              <a:solidFill>
                <a:srgbClr val="777777"/>
              </a:solidFill>
              <a:round/>
              <a:headEnd/>
              <a:tailEnd/>
            </a:ln>
          </p:spPr>
          <p:txBody>
            <a:bodyPr/>
            <a:lstStyle/>
            <a:p>
              <a:endParaRPr lang="en-US"/>
            </a:p>
          </p:txBody>
        </p:sp>
        <p:sp>
          <p:nvSpPr>
            <p:cNvPr id="4914" name="Freeform 802"/>
            <p:cNvSpPr>
              <a:spLocks/>
            </p:cNvSpPr>
            <p:nvPr/>
          </p:nvSpPr>
          <p:spPr bwMode="auto">
            <a:xfrm>
              <a:off x="4442" y="1861"/>
              <a:ext cx="78" cy="27"/>
            </a:xfrm>
            <a:custGeom>
              <a:avLst/>
              <a:gdLst>
                <a:gd name="T0" fmla="*/ 0 w 78"/>
                <a:gd name="T1" fmla="*/ 54 h 54"/>
                <a:gd name="T2" fmla="*/ 78 w 78"/>
                <a:gd name="T3" fmla="*/ 0 h 54"/>
                <a:gd name="T4" fmla="*/ 75 w 78"/>
                <a:gd name="T5" fmla="*/ 1 h 54"/>
                <a:gd name="T6" fmla="*/ 73 w 78"/>
                <a:gd name="T7" fmla="*/ 3 h 54"/>
                <a:gd name="T8" fmla="*/ 71 w 78"/>
                <a:gd name="T9" fmla="*/ 3 h 54"/>
                <a:gd name="T10" fmla="*/ 67 w 78"/>
                <a:gd name="T11" fmla="*/ 0 h 54"/>
                <a:gd name="T12" fmla="*/ 66 w 78"/>
                <a:gd name="T13" fmla="*/ 0 h 54"/>
                <a:gd name="T14" fmla="*/ 66 w 78"/>
                <a:gd name="T15" fmla="*/ 1 h 54"/>
                <a:gd name="T16" fmla="*/ 66 w 78"/>
                <a:gd name="T17" fmla="*/ 6 h 54"/>
                <a:gd name="T18" fmla="*/ 65 w 78"/>
                <a:gd name="T19" fmla="*/ 9 h 54"/>
                <a:gd name="T20" fmla="*/ 63 w 78"/>
                <a:gd name="T21" fmla="*/ 14 h 54"/>
                <a:gd name="T22" fmla="*/ 61 w 78"/>
                <a:gd name="T23" fmla="*/ 11 h 54"/>
                <a:gd name="T24" fmla="*/ 57 w 78"/>
                <a:gd name="T25" fmla="*/ 9 h 54"/>
                <a:gd name="T26" fmla="*/ 54 w 78"/>
                <a:gd name="T27" fmla="*/ 8 h 54"/>
                <a:gd name="T28" fmla="*/ 51 w 78"/>
                <a:gd name="T29" fmla="*/ 6 h 54"/>
                <a:gd name="T30" fmla="*/ 49 w 78"/>
                <a:gd name="T31" fmla="*/ 6 h 54"/>
                <a:gd name="T32" fmla="*/ 46 w 78"/>
                <a:gd name="T33" fmla="*/ 8 h 54"/>
                <a:gd name="T34" fmla="*/ 44 w 78"/>
                <a:gd name="T35" fmla="*/ 14 h 54"/>
                <a:gd name="T36" fmla="*/ 42 w 78"/>
                <a:gd name="T37" fmla="*/ 19 h 54"/>
                <a:gd name="T38" fmla="*/ 41 w 78"/>
                <a:gd name="T39" fmla="*/ 24 h 54"/>
                <a:gd name="T40" fmla="*/ 41 w 78"/>
                <a:gd name="T41" fmla="*/ 25 h 54"/>
                <a:gd name="T42" fmla="*/ 40 w 78"/>
                <a:gd name="T43" fmla="*/ 24 h 54"/>
                <a:gd name="T44" fmla="*/ 39 w 78"/>
                <a:gd name="T45" fmla="*/ 22 h 54"/>
                <a:gd name="T46" fmla="*/ 38 w 78"/>
                <a:gd name="T47" fmla="*/ 20 h 54"/>
                <a:gd name="T48" fmla="*/ 35 w 78"/>
                <a:gd name="T49" fmla="*/ 20 h 54"/>
                <a:gd name="T50" fmla="*/ 33 w 78"/>
                <a:gd name="T51" fmla="*/ 20 h 54"/>
                <a:gd name="T52" fmla="*/ 30 w 78"/>
                <a:gd name="T53" fmla="*/ 22 h 54"/>
                <a:gd name="T54" fmla="*/ 29 w 78"/>
                <a:gd name="T55" fmla="*/ 25 h 54"/>
                <a:gd name="T56" fmla="*/ 28 w 78"/>
                <a:gd name="T57" fmla="*/ 27 h 54"/>
                <a:gd name="T58" fmla="*/ 28 w 78"/>
                <a:gd name="T59" fmla="*/ 30 h 54"/>
                <a:gd name="T60" fmla="*/ 27 w 78"/>
                <a:gd name="T61" fmla="*/ 28 h 54"/>
                <a:gd name="T62" fmla="*/ 26 w 78"/>
                <a:gd name="T63" fmla="*/ 27 h 54"/>
                <a:gd name="T64" fmla="*/ 25 w 78"/>
                <a:gd name="T65" fmla="*/ 22 h 54"/>
                <a:gd name="T66" fmla="*/ 23 w 78"/>
                <a:gd name="T67" fmla="*/ 20 h 54"/>
                <a:gd name="T68" fmla="*/ 21 w 78"/>
                <a:gd name="T69" fmla="*/ 22 h 54"/>
                <a:gd name="T70" fmla="*/ 20 w 78"/>
                <a:gd name="T71" fmla="*/ 27 h 54"/>
                <a:gd name="T72" fmla="*/ 17 w 78"/>
                <a:gd name="T73" fmla="*/ 33 h 54"/>
                <a:gd name="T74" fmla="*/ 17 w 78"/>
                <a:gd name="T75" fmla="*/ 41 h 54"/>
                <a:gd name="T76" fmla="*/ 16 w 78"/>
                <a:gd name="T77" fmla="*/ 44 h 54"/>
                <a:gd name="T78" fmla="*/ 16 w 78"/>
                <a:gd name="T79" fmla="*/ 46 h 54"/>
                <a:gd name="T80" fmla="*/ 7 w 78"/>
                <a:gd name="T81" fmla="*/ 44 h 54"/>
                <a:gd name="T82" fmla="*/ 0 w 78"/>
                <a:gd name="T83" fmla="*/ 54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
                <a:gd name="T127" fmla="*/ 0 h 54"/>
                <a:gd name="T128" fmla="*/ 78 w 7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 h="54">
                  <a:moveTo>
                    <a:pt x="0" y="54"/>
                  </a:moveTo>
                  <a:lnTo>
                    <a:pt x="78" y="0"/>
                  </a:lnTo>
                  <a:lnTo>
                    <a:pt x="75" y="1"/>
                  </a:lnTo>
                  <a:lnTo>
                    <a:pt x="73" y="3"/>
                  </a:lnTo>
                  <a:lnTo>
                    <a:pt x="71" y="3"/>
                  </a:lnTo>
                  <a:lnTo>
                    <a:pt x="67" y="0"/>
                  </a:lnTo>
                  <a:lnTo>
                    <a:pt x="66" y="0"/>
                  </a:lnTo>
                  <a:lnTo>
                    <a:pt x="66" y="1"/>
                  </a:lnTo>
                  <a:lnTo>
                    <a:pt x="66" y="6"/>
                  </a:lnTo>
                  <a:lnTo>
                    <a:pt x="65" y="9"/>
                  </a:lnTo>
                  <a:lnTo>
                    <a:pt x="63" y="14"/>
                  </a:lnTo>
                  <a:lnTo>
                    <a:pt x="61" y="11"/>
                  </a:lnTo>
                  <a:lnTo>
                    <a:pt x="57" y="9"/>
                  </a:lnTo>
                  <a:lnTo>
                    <a:pt x="54" y="8"/>
                  </a:lnTo>
                  <a:lnTo>
                    <a:pt x="51" y="6"/>
                  </a:lnTo>
                  <a:lnTo>
                    <a:pt x="49" y="6"/>
                  </a:lnTo>
                  <a:lnTo>
                    <a:pt x="46" y="8"/>
                  </a:lnTo>
                  <a:lnTo>
                    <a:pt x="44" y="14"/>
                  </a:lnTo>
                  <a:lnTo>
                    <a:pt x="42" y="19"/>
                  </a:lnTo>
                  <a:lnTo>
                    <a:pt x="41" y="24"/>
                  </a:lnTo>
                  <a:lnTo>
                    <a:pt x="41" y="25"/>
                  </a:lnTo>
                  <a:lnTo>
                    <a:pt x="40" y="24"/>
                  </a:lnTo>
                  <a:lnTo>
                    <a:pt x="39" y="22"/>
                  </a:lnTo>
                  <a:lnTo>
                    <a:pt x="38" y="20"/>
                  </a:lnTo>
                  <a:lnTo>
                    <a:pt x="35" y="20"/>
                  </a:lnTo>
                  <a:lnTo>
                    <a:pt x="33" y="20"/>
                  </a:lnTo>
                  <a:lnTo>
                    <a:pt x="30" y="22"/>
                  </a:lnTo>
                  <a:lnTo>
                    <a:pt x="29" y="25"/>
                  </a:lnTo>
                  <a:lnTo>
                    <a:pt x="28" y="27"/>
                  </a:lnTo>
                  <a:lnTo>
                    <a:pt x="28" y="30"/>
                  </a:lnTo>
                  <a:lnTo>
                    <a:pt x="27" y="28"/>
                  </a:lnTo>
                  <a:lnTo>
                    <a:pt x="26" y="27"/>
                  </a:lnTo>
                  <a:lnTo>
                    <a:pt x="25" y="22"/>
                  </a:lnTo>
                  <a:lnTo>
                    <a:pt x="23" y="20"/>
                  </a:lnTo>
                  <a:lnTo>
                    <a:pt x="21" y="22"/>
                  </a:lnTo>
                  <a:lnTo>
                    <a:pt x="20" y="27"/>
                  </a:lnTo>
                  <a:lnTo>
                    <a:pt x="17" y="33"/>
                  </a:lnTo>
                  <a:lnTo>
                    <a:pt x="17" y="41"/>
                  </a:lnTo>
                  <a:lnTo>
                    <a:pt x="16" y="44"/>
                  </a:lnTo>
                  <a:lnTo>
                    <a:pt x="16" y="46"/>
                  </a:lnTo>
                  <a:lnTo>
                    <a:pt x="7" y="44"/>
                  </a:lnTo>
                  <a:lnTo>
                    <a:pt x="0" y="54"/>
                  </a:lnTo>
                  <a:close/>
                </a:path>
              </a:pathLst>
            </a:custGeom>
            <a:solidFill>
              <a:srgbClr val="4C4C4C"/>
            </a:solidFill>
            <a:ln w="9525">
              <a:solidFill>
                <a:srgbClr val="777777"/>
              </a:solidFill>
              <a:round/>
              <a:headEnd/>
              <a:tailEnd/>
            </a:ln>
          </p:spPr>
          <p:txBody>
            <a:bodyPr/>
            <a:lstStyle/>
            <a:p>
              <a:endParaRPr lang="en-US"/>
            </a:p>
          </p:txBody>
        </p:sp>
        <p:sp>
          <p:nvSpPr>
            <p:cNvPr id="4915" name="Freeform 803"/>
            <p:cNvSpPr>
              <a:spLocks/>
            </p:cNvSpPr>
            <p:nvPr/>
          </p:nvSpPr>
          <p:spPr bwMode="auto">
            <a:xfrm>
              <a:off x="1066" y="2050"/>
              <a:ext cx="455" cy="162"/>
            </a:xfrm>
            <a:custGeom>
              <a:avLst/>
              <a:gdLst>
                <a:gd name="T0" fmla="*/ 374 w 455"/>
                <a:gd name="T1" fmla="*/ 324 h 324"/>
                <a:gd name="T2" fmla="*/ 450 w 455"/>
                <a:gd name="T3" fmla="*/ 21 h 324"/>
                <a:gd name="T4" fmla="*/ 448 w 455"/>
                <a:gd name="T5" fmla="*/ 21 h 324"/>
                <a:gd name="T6" fmla="*/ 443 w 455"/>
                <a:gd name="T7" fmla="*/ 21 h 324"/>
                <a:gd name="T8" fmla="*/ 435 w 455"/>
                <a:gd name="T9" fmla="*/ 19 h 324"/>
                <a:gd name="T10" fmla="*/ 424 w 455"/>
                <a:gd name="T11" fmla="*/ 19 h 324"/>
                <a:gd name="T12" fmla="*/ 412 w 455"/>
                <a:gd name="T13" fmla="*/ 19 h 324"/>
                <a:gd name="T14" fmla="*/ 398 w 455"/>
                <a:gd name="T15" fmla="*/ 19 h 324"/>
                <a:gd name="T16" fmla="*/ 383 w 455"/>
                <a:gd name="T17" fmla="*/ 19 h 324"/>
                <a:gd name="T18" fmla="*/ 368 w 455"/>
                <a:gd name="T19" fmla="*/ 19 h 324"/>
                <a:gd name="T20" fmla="*/ 353 w 455"/>
                <a:gd name="T21" fmla="*/ 22 h 324"/>
                <a:gd name="T22" fmla="*/ 337 w 455"/>
                <a:gd name="T23" fmla="*/ 24 h 324"/>
                <a:gd name="T24" fmla="*/ 321 w 455"/>
                <a:gd name="T25" fmla="*/ 27 h 324"/>
                <a:gd name="T26" fmla="*/ 302 w 455"/>
                <a:gd name="T27" fmla="*/ 32 h 324"/>
                <a:gd name="T28" fmla="*/ 283 w 455"/>
                <a:gd name="T29" fmla="*/ 38 h 324"/>
                <a:gd name="T30" fmla="*/ 263 w 455"/>
                <a:gd name="T31" fmla="*/ 43 h 324"/>
                <a:gd name="T32" fmla="*/ 244 w 455"/>
                <a:gd name="T33" fmla="*/ 48 h 324"/>
                <a:gd name="T34" fmla="*/ 226 w 455"/>
                <a:gd name="T35" fmla="*/ 53 h 324"/>
                <a:gd name="T36" fmla="*/ 211 w 455"/>
                <a:gd name="T37" fmla="*/ 58 h 324"/>
                <a:gd name="T38" fmla="*/ 198 w 455"/>
                <a:gd name="T39" fmla="*/ 61 h 324"/>
                <a:gd name="T40" fmla="*/ 190 w 455"/>
                <a:gd name="T41" fmla="*/ 64 h 324"/>
                <a:gd name="T42" fmla="*/ 188 w 455"/>
                <a:gd name="T43" fmla="*/ 64 h 324"/>
                <a:gd name="T44" fmla="*/ 17 w 455"/>
                <a:gd name="T45" fmla="*/ 123 h 324"/>
                <a:gd name="T46" fmla="*/ 16 w 455"/>
                <a:gd name="T47" fmla="*/ 120 h 324"/>
                <a:gd name="T48" fmla="*/ 13 w 455"/>
                <a:gd name="T49" fmla="*/ 117 h 324"/>
                <a:gd name="T50" fmla="*/ 9 w 455"/>
                <a:gd name="T51" fmla="*/ 114 h 324"/>
                <a:gd name="T52" fmla="*/ 5 w 455"/>
                <a:gd name="T53" fmla="*/ 111 h 324"/>
                <a:gd name="T54" fmla="*/ 0 w 455"/>
                <a:gd name="T55" fmla="*/ 107 h 324"/>
                <a:gd name="T56" fmla="*/ 5 w 455"/>
                <a:gd name="T57" fmla="*/ 104 h 324"/>
                <a:gd name="T58" fmla="*/ 22 w 455"/>
                <a:gd name="T59" fmla="*/ 98 h 324"/>
                <a:gd name="T60" fmla="*/ 51 w 455"/>
                <a:gd name="T61" fmla="*/ 88 h 324"/>
                <a:gd name="T62" fmla="*/ 87 w 455"/>
                <a:gd name="T63" fmla="*/ 74 h 324"/>
                <a:gd name="T64" fmla="*/ 131 w 455"/>
                <a:gd name="T65" fmla="*/ 59 h 324"/>
                <a:gd name="T66" fmla="*/ 176 w 455"/>
                <a:gd name="T67" fmla="*/ 45 h 324"/>
                <a:gd name="T68" fmla="*/ 220 w 455"/>
                <a:gd name="T69" fmla="*/ 32 h 324"/>
                <a:gd name="T70" fmla="*/ 262 w 455"/>
                <a:gd name="T71" fmla="*/ 21 h 324"/>
                <a:gd name="T72" fmla="*/ 300 w 455"/>
                <a:gd name="T73" fmla="*/ 13 h 324"/>
                <a:gd name="T74" fmla="*/ 330 w 455"/>
                <a:gd name="T75" fmla="*/ 6 h 324"/>
                <a:gd name="T76" fmla="*/ 355 w 455"/>
                <a:gd name="T77" fmla="*/ 5 h 324"/>
                <a:gd name="T78" fmla="*/ 377 w 455"/>
                <a:gd name="T79" fmla="*/ 2 h 324"/>
                <a:gd name="T80" fmla="*/ 395 w 455"/>
                <a:gd name="T81" fmla="*/ 0 h 324"/>
                <a:gd name="T82" fmla="*/ 411 w 455"/>
                <a:gd name="T83" fmla="*/ 0 h 324"/>
                <a:gd name="T84" fmla="*/ 425 w 455"/>
                <a:gd name="T85" fmla="*/ 0 h 324"/>
                <a:gd name="T86" fmla="*/ 436 w 455"/>
                <a:gd name="T87" fmla="*/ 0 h 324"/>
                <a:gd name="T88" fmla="*/ 444 w 455"/>
                <a:gd name="T89" fmla="*/ 0 h 324"/>
                <a:gd name="T90" fmla="*/ 450 w 455"/>
                <a:gd name="T91" fmla="*/ 2 h 324"/>
                <a:gd name="T92" fmla="*/ 454 w 455"/>
                <a:gd name="T93" fmla="*/ 2 h 324"/>
                <a:gd name="T94" fmla="*/ 455 w 455"/>
                <a:gd name="T95" fmla="*/ 2 h 324"/>
                <a:gd name="T96" fmla="*/ 450 w 455"/>
                <a:gd name="T97" fmla="*/ 21 h 324"/>
                <a:gd name="T98" fmla="*/ 374 w 455"/>
                <a:gd name="T99" fmla="*/ 324 h 3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55"/>
                <a:gd name="T151" fmla="*/ 0 h 324"/>
                <a:gd name="T152" fmla="*/ 455 w 455"/>
                <a:gd name="T153" fmla="*/ 324 h 32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55" h="324">
                  <a:moveTo>
                    <a:pt x="374" y="324"/>
                  </a:moveTo>
                  <a:lnTo>
                    <a:pt x="450" y="21"/>
                  </a:lnTo>
                  <a:lnTo>
                    <a:pt x="448" y="21"/>
                  </a:lnTo>
                  <a:lnTo>
                    <a:pt x="443" y="21"/>
                  </a:lnTo>
                  <a:lnTo>
                    <a:pt x="435" y="19"/>
                  </a:lnTo>
                  <a:lnTo>
                    <a:pt x="424" y="19"/>
                  </a:lnTo>
                  <a:lnTo>
                    <a:pt x="412" y="19"/>
                  </a:lnTo>
                  <a:lnTo>
                    <a:pt x="398" y="19"/>
                  </a:lnTo>
                  <a:lnTo>
                    <a:pt x="383" y="19"/>
                  </a:lnTo>
                  <a:lnTo>
                    <a:pt x="368" y="19"/>
                  </a:lnTo>
                  <a:lnTo>
                    <a:pt x="353" y="22"/>
                  </a:lnTo>
                  <a:lnTo>
                    <a:pt x="337" y="24"/>
                  </a:lnTo>
                  <a:lnTo>
                    <a:pt x="321" y="27"/>
                  </a:lnTo>
                  <a:lnTo>
                    <a:pt x="302" y="32"/>
                  </a:lnTo>
                  <a:lnTo>
                    <a:pt x="283" y="38"/>
                  </a:lnTo>
                  <a:lnTo>
                    <a:pt x="263" y="43"/>
                  </a:lnTo>
                  <a:lnTo>
                    <a:pt x="244" y="48"/>
                  </a:lnTo>
                  <a:lnTo>
                    <a:pt x="226" y="53"/>
                  </a:lnTo>
                  <a:lnTo>
                    <a:pt x="211" y="58"/>
                  </a:lnTo>
                  <a:lnTo>
                    <a:pt x="198" y="61"/>
                  </a:lnTo>
                  <a:lnTo>
                    <a:pt x="190" y="64"/>
                  </a:lnTo>
                  <a:lnTo>
                    <a:pt x="188" y="64"/>
                  </a:lnTo>
                  <a:lnTo>
                    <a:pt x="17" y="123"/>
                  </a:lnTo>
                  <a:lnTo>
                    <a:pt x="16" y="120"/>
                  </a:lnTo>
                  <a:lnTo>
                    <a:pt x="13" y="117"/>
                  </a:lnTo>
                  <a:lnTo>
                    <a:pt x="9" y="114"/>
                  </a:lnTo>
                  <a:lnTo>
                    <a:pt x="5" y="111"/>
                  </a:lnTo>
                  <a:lnTo>
                    <a:pt x="0" y="107"/>
                  </a:lnTo>
                  <a:lnTo>
                    <a:pt x="5" y="104"/>
                  </a:lnTo>
                  <a:lnTo>
                    <a:pt x="22" y="98"/>
                  </a:lnTo>
                  <a:lnTo>
                    <a:pt x="51" y="88"/>
                  </a:lnTo>
                  <a:lnTo>
                    <a:pt x="87" y="74"/>
                  </a:lnTo>
                  <a:lnTo>
                    <a:pt x="131" y="59"/>
                  </a:lnTo>
                  <a:lnTo>
                    <a:pt x="176" y="45"/>
                  </a:lnTo>
                  <a:lnTo>
                    <a:pt x="220" y="32"/>
                  </a:lnTo>
                  <a:lnTo>
                    <a:pt x="262" y="21"/>
                  </a:lnTo>
                  <a:lnTo>
                    <a:pt x="300" y="13"/>
                  </a:lnTo>
                  <a:lnTo>
                    <a:pt x="330" y="6"/>
                  </a:lnTo>
                  <a:lnTo>
                    <a:pt x="355" y="5"/>
                  </a:lnTo>
                  <a:lnTo>
                    <a:pt x="377" y="2"/>
                  </a:lnTo>
                  <a:lnTo>
                    <a:pt x="395" y="0"/>
                  </a:lnTo>
                  <a:lnTo>
                    <a:pt x="411" y="0"/>
                  </a:lnTo>
                  <a:lnTo>
                    <a:pt x="425" y="0"/>
                  </a:lnTo>
                  <a:lnTo>
                    <a:pt x="436" y="0"/>
                  </a:lnTo>
                  <a:lnTo>
                    <a:pt x="444" y="0"/>
                  </a:lnTo>
                  <a:lnTo>
                    <a:pt x="450" y="2"/>
                  </a:lnTo>
                  <a:lnTo>
                    <a:pt x="454" y="2"/>
                  </a:lnTo>
                  <a:lnTo>
                    <a:pt x="455" y="2"/>
                  </a:lnTo>
                  <a:lnTo>
                    <a:pt x="450" y="21"/>
                  </a:lnTo>
                  <a:lnTo>
                    <a:pt x="374" y="324"/>
                  </a:lnTo>
                  <a:close/>
                </a:path>
              </a:pathLst>
            </a:custGeom>
            <a:solidFill>
              <a:srgbClr val="FFFFFF"/>
            </a:solidFill>
            <a:ln w="9525">
              <a:solidFill>
                <a:srgbClr val="777777"/>
              </a:solidFill>
              <a:round/>
              <a:headEnd/>
              <a:tailEnd/>
            </a:ln>
          </p:spPr>
          <p:txBody>
            <a:bodyPr/>
            <a:lstStyle/>
            <a:p>
              <a:endParaRPr lang="en-US"/>
            </a:p>
          </p:txBody>
        </p:sp>
        <p:sp>
          <p:nvSpPr>
            <p:cNvPr id="4916" name="Freeform 804"/>
            <p:cNvSpPr>
              <a:spLocks/>
            </p:cNvSpPr>
            <p:nvPr/>
          </p:nvSpPr>
          <p:spPr bwMode="auto">
            <a:xfrm>
              <a:off x="1066" y="2050"/>
              <a:ext cx="453" cy="160"/>
            </a:xfrm>
            <a:custGeom>
              <a:avLst/>
              <a:gdLst>
                <a:gd name="T0" fmla="*/ 372 w 453"/>
                <a:gd name="T1" fmla="*/ 321 h 321"/>
                <a:gd name="T2" fmla="*/ 448 w 453"/>
                <a:gd name="T3" fmla="*/ 21 h 321"/>
                <a:gd name="T4" fmla="*/ 446 w 453"/>
                <a:gd name="T5" fmla="*/ 21 h 321"/>
                <a:gd name="T6" fmla="*/ 441 w 453"/>
                <a:gd name="T7" fmla="*/ 21 h 321"/>
                <a:gd name="T8" fmla="*/ 433 w 453"/>
                <a:gd name="T9" fmla="*/ 19 h 321"/>
                <a:gd name="T10" fmla="*/ 422 w 453"/>
                <a:gd name="T11" fmla="*/ 19 h 321"/>
                <a:gd name="T12" fmla="*/ 410 w 453"/>
                <a:gd name="T13" fmla="*/ 19 h 321"/>
                <a:gd name="T14" fmla="*/ 396 w 453"/>
                <a:gd name="T15" fmla="*/ 19 h 321"/>
                <a:gd name="T16" fmla="*/ 381 w 453"/>
                <a:gd name="T17" fmla="*/ 19 h 321"/>
                <a:gd name="T18" fmla="*/ 366 w 453"/>
                <a:gd name="T19" fmla="*/ 19 h 321"/>
                <a:gd name="T20" fmla="*/ 351 w 453"/>
                <a:gd name="T21" fmla="*/ 22 h 321"/>
                <a:gd name="T22" fmla="*/ 336 w 453"/>
                <a:gd name="T23" fmla="*/ 24 h 321"/>
                <a:gd name="T24" fmla="*/ 320 w 453"/>
                <a:gd name="T25" fmla="*/ 27 h 321"/>
                <a:gd name="T26" fmla="*/ 301 w 453"/>
                <a:gd name="T27" fmla="*/ 32 h 321"/>
                <a:gd name="T28" fmla="*/ 282 w 453"/>
                <a:gd name="T29" fmla="*/ 38 h 321"/>
                <a:gd name="T30" fmla="*/ 262 w 453"/>
                <a:gd name="T31" fmla="*/ 43 h 321"/>
                <a:gd name="T32" fmla="*/ 243 w 453"/>
                <a:gd name="T33" fmla="*/ 48 h 321"/>
                <a:gd name="T34" fmla="*/ 225 w 453"/>
                <a:gd name="T35" fmla="*/ 53 h 321"/>
                <a:gd name="T36" fmla="*/ 210 w 453"/>
                <a:gd name="T37" fmla="*/ 58 h 321"/>
                <a:gd name="T38" fmla="*/ 197 w 453"/>
                <a:gd name="T39" fmla="*/ 61 h 321"/>
                <a:gd name="T40" fmla="*/ 189 w 453"/>
                <a:gd name="T41" fmla="*/ 64 h 321"/>
                <a:gd name="T42" fmla="*/ 187 w 453"/>
                <a:gd name="T43" fmla="*/ 64 h 321"/>
                <a:gd name="T44" fmla="*/ 17 w 453"/>
                <a:gd name="T45" fmla="*/ 122 h 321"/>
                <a:gd name="T46" fmla="*/ 16 w 453"/>
                <a:gd name="T47" fmla="*/ 119 h 321"/>
                <a:gd name="T48" fmla="*/ 13 w 453"/>
                <a:gd name="T49" fmla="*/ 115 h 321"/>
                <a:gd name="T50" fmla="*/ 9 w 453"/>
                <a:gd name="T51" fmla="*/ 112 h 321"/>
                <a:gd name="T52" fmla="*/ 5 w 453"/>
                <a:gd name="T53" fmla="*/ 109 h 321"/>
                <a:gd name="T54" fmla="*/ 0 w 453"/>
                <a:gd name="T55" fmla="*/ 106 h 321"/>
                <a:gd name="T56" fmla="*/ 5 w 453"/>
                <a:gd name="T57" fmla="*/ 103 h 321"/>
                <a:gd name="T58" fmla="*/ 22 w 453"/>
                <a:gd name="T59" fmla="*/ 96 h 321"/>
                <a:gd name="T60" fmla="*/ 51 w 453"/>
                <a:gd name="T61" fmla="*/ 87 h 321"/>
                <a:gd name="T62" fmla="*/ 87 w 453"/>
                <a:gd name="T63" fmla="*/ 74 h 321"/>
                <a:gd name="T64" fmla="*/ 130 w 453"/>
                <a:gd name="T65" fmla="*/ 59 h 321"/>
                <a:gd name="T66" fmla="*/ 175 w 453"/>
                <a:gd name="T67" fmla="*/ 45 h 321"/>
                <a:gd name="T68" fmla="*/ 219 w 453"/>
                <a:gd name="T69" fmla="*/ 32 h 321"/>
                <a:gd name="T70" fmla="*/ 261 w 453"/>
                <a:gd name="T71" fmla="*/ 21 h 321"/>
                <a:gd name="T72" fmla="*/ 299 w 453"/>
                <a:gd name="T73" fmla="*/ 13 h 321"/>
                <a:gd name="T74" fmla="*/ 329 w 453"/>
                <a:gd name="T75" fmla="*/ 6 h 321"/>
                <a:gd name="T76" fmla="*/ 353 w 453"/>
                <a:gd name="T77" fmla="*/ 5 h 321"/>
                <a:gd name="T78" fmla="*/ 375 w 453"/>
                <a:gd name="T79" fmla="*/ 2 h 321"/>
                <a:gd name="T80" fmla="*/ 393 w 453"/>
                <a:gd name="T81" fmla="*/ 0 h 321"/>
                <a:gd name="T82" fmla="*/ 409 w 453"/>
                <a:gd name="T83" fmla="*/ 0 h 321"/>
                <a:gd name="T84" fmla="*/ 423 w 453"/>
                <a:gd name="T85" fmla="*/ 0 h 321"/>
                <a:gd name="T86" fmla="*/ 434 w 453"/>
                <a:gd name="T87" fmla="*/ 0 h 321"/>
                <a:gd name="T88" fmla="*/ 442 w 453"/>
                <a:gd name="T89" fmla="*/ 0 h 321"/>
                <a:gd name="T90" fmla="*/ 448 w 453"/>
                <a:gd name="T91" fmla="*/ 2 h 321"/>
                <a:gd name="T92" fmla="*/ 452 w 453"/>
                <a:gd name="T93" fmla="*/ 2 h 321"/>
                <a:gd name="T94" fmla="*/ 453 w 453"/>
                <a:gd name="T95" fmla="*/ 2 h 321"/>
                <a:gd name="T96" fmla="*/ 448 w 453"/>
                <a:gd name="T97" fmla="*/ 21 h 321"/>
                <a:gd name="T98" fmla="*/ 372 w 453"/>
                <a:gd name="T99" fmla="*/ 321 h 3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53"/>
                <a:gd name="T151" fmla="*/ 0 h 321"/>
                <a:gd name="T152" fmla="*/ 453 w 453"/>
                <a:gd name="T153" fmla="*/ 321 h 3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53" h="321">
                  <a:moveTo>
                    <a:pt x="372" y="321"/>
                  </a:moveTo>
                  <a:lnTo>
                    <a:pt x="448" y="21"/>
                  </a:lnTo>
                  <a:lnTo>
                    <a:pt x="446" y="21"/>
                  </a:lnTo>
                  <a:lnTo>
                    <a:pt x="441" y="21"/>
                  </a:lnTo>
                  <a:lnTo>
                    <a:pt x="433" y="19"/>
                  </a:lnTo>
                  <a:lnTo>
                    <a:pt x="422" y="19"/>
                  </a:lnTo>
                  <a:lnTo>
                    <a:pt x="410" y="19"/>
                  </a:lnTo>
                  <a:lnTo>
                    <a:pt x="396" y="19"/>
                  </a:lnTo>
                  <a:lnTo>
                    <a:pt x="381" y="19"/>
                  </a:lnTo>
                  <a:lnTo>
                    <a:pt x="366" y="19"/>
                  </a:lnTo>
                  <a:lnTo>
                    <a:pt x="351" y="22"/>
                  </a:lnTo>
                  <a:lnTo>
                    <a:pt x="336" y="24"/>
                  </a:lnTo>
                  <a:lnTo>
                    <a:pt x="320" y="27"/>
                  </a:lnTo>
                  <a:lnTo>
                    <a:pt x="301" y="32"/>
                  </a:lnTo>
                  <a:lnTo>
                    <a:pt x="282" y="38"/>
                  </a:lnTo>
                  <a:lnTo>
                    <a:pt x="262" y="43"/>
                  </a:lnTo>
                  <a:lnTo>
                    <a:pt x="243" y="48"/>
                  </a:lnTo>
                  <a:lnTo>
                    <a:pt x="225" y="53"/>
                  </a:lnTo>
                  <a:lnTo>
                    <a:pt x="210" y="58"/>
                  </a:lnTo>
                  <a:lnTo>
                    <a:pt x="197" y="61"/>
                  </a:lnTo>
                  <a:lnTo>
                    <a:pt x="189" y="64"/>
                  </a:lnTo>
                  <a:lnTo>
                    <a:pt x="187" y="64"/>
                  </a:lnTo>
                  <a:lnTo>
                    <a:pt x="17" y="122"/>
                  </a:lnTo>
                  <a:lnTo>
                    <a:pt x="16" y="119"/>
                  </a:lnTo>
                  <a:lnTo>
                    <a:pt x="13" y="115"/>
                  </a:lnTo>
                  <a:lnTo>
                    <a:pt x="9" y="112"/>
                  </a:lnTo>
                  <a:lnTo>
                    <a:pt x="5" y="109"/>
                  </a:lnTo>
                  <a:lnTo>
                    <a:pt x="0" y="106"/>
                  </a:lnTo>
                  <a:lnTo>
                    <a:pt x="5" y="103"/>
                  </a:lnTo>
                  <a:lnTo>
                    <a:pt x="22" y="96"/>
                  </a:lnTo>
                  <a:lnTo>
                    <a:pt x="51" y="87"/>
                  </a:lnTo>
                  <a:lnTo>
                    <a:pt x="87" y="74"/>
                  </a:lnTo>
                  <a:lnTo>
                    <a:pt x="130" y="59"/>
                  </a:lnTo>
                  <a:lnTo>
                    <a:pt x="175" y="45"/>
                  </a:lnTo>
                  <a:lnTo>
                    <a:pt x="219" y="32"/>
                  </a:lnTo>
                  <a:lnTo>
                    <a:pt x="261" y="21"/>
                  </a:lnTo>
                  <a:lnTo>
                    <a:pt x="299" y="13"/>
                  </a:lnTo>
                  <a:lnTo>
                    <a:pt x="329" y="6"/>
                  </a:lnTo>
                  <a:lnTo>
                    <a:pt x="353" y="5"/>
                  </a:lnTo>
                  <a:lnTo>
                    <a:pt x="375" y="2"/>
                  </a:lnTo>
                  <a:lnTo>
                    <a:pt x="393" y="0"/>
                  </a:lnTo>
                  <a:lnTo>
                    <a:pt x="409" y="0"/>
                  </a:lnTo>
                  <a:lnTo>
                    <a:pt x="423" y="0"/>
                  </a:lnTo>
                  <a:lnTo>
                    <a:pt x="434" y="0"/>
                  </a:lnTo>
                  <a:lnTo>
                    <a:pt x="442" y="0"/>
                  </a:lnTo>
                  <a:lnTo>
                    <a:pt x="448" y="2"/>
                  </a:lnTo>
                  <a:lnTo>
                    <a:pt x="452" y="2"/>
                  </a:lnTo>
                  <a:lnTo>
                    <a:pt x="453" y="2"/>
                  </a:lnTo>
                  <a:lnTo>
                    <a:pt x="448" y="21"/>
                  </a:lnTo>
                  <a:lnTo>
                    <a:pt x="372" y="321"/>
                  </a:lnTo>
                  <a:close/>
                </a:path>
              </a:pathLst>
            </a:custGeom>
            <a:noFill/>
            <a:ln w="15875">
              <a:solidFill>
                <a:srgbClr val="777777"/>
              </a:solidFill>
              <a:prstDash val="solid"/>
              <a:round/>
              <a:headEnd/>
              <a:tailEnd/>
            </a:ln>
          </p:spPr>
          <p:txBody>
            <a:bodyPr/>
            <a:lstStyle/>
            <a:p>
              <a:endParaRPr lang="en-US"/>
            </a:p>
          </p:txBody>
        </p:sp>
        <p:sp>
          <p:nvSpPr>
            <p:cNvPr id="4917" name="Freeform 805"/>
            <p:cNvSpPr>
              <a:spLocks/>
            </p:cNvSpPr>
            <p:nvPr/>
          </p:nvSpPr>
          <p:spPr bwMode="auto">
            <a:xfrm>
              <a:off x="1015" y="1935"/>
              <a:ext cx="815" cy="95"/>
            </a:xfrm>
            <a:custGeom>
              <a:avLst/>
              <a:gdLst>
                <a:gd name="T0" fmla="*/ 8 w 815"/>
                <a:gd name="T1" fmla="*/ 189 h 189"/>
                <a:gd name="T2" fmla="*/ 16 w 815"/>
                <a:gd name="T3" fmla="*/ 189 h 189"/>
                <a:gd name="T4" fmla="*/ 34 w 815"/>
                <a:gd name="T5" fmla="*/ 187 h 189"/>
                <a:gd name="T6" fmla="*/ 60 w 815"/>
                <a:gd name="T7" fmla="*/ 186 h 189"/>
                <a:gd name="T8" fmla="*/ 90 w 815"/>
                <a:gd name="T9" fmla="*/ 181 h 189"/>
                <a:gd name="T10" fmla="*/ 124 w 815"/>
                <a:gd name="T11" fmla="*/ 178 h 189"/>
                <a:gd name="T12" fmla="*/ 157 w 815"/>
                <a:gd name="T13" fmla="*/ 174 h 189"/>
                <a:gd name="T14" fmla="*/ 188 w 815"/>
                <a:gd name="T15" fmla="*/ 170 h 189"/>
                <a:gd name="T16" fmla="*/ 214 w 815"/>
                <a:gd name="T17" fmla="*/ 168 h 189"/>
                <a:gd name="T18" fmla="*/ 231 w 815"/>
                <a:gd name="T19" fmla="*/ 165 h 189"/>
                <a:gd name="T20" fmla="*/ 237 w 815"/>
                <a:gd name="T21" fmla="*/ 163 h 189"/>
                <a:gd name="T22" fmla="*/ 296 w 815"/>
                <a:gd name="T23" fmla="*/ 155 h 189"/>
                <a:gd name="T24" fmla="*/ 366 w 815"/>
                <a:gd name="T25" fmla="*/ 138 h 189"/>
                <a:gd name="T26" fmla="*/ 440 w 815"/>
                <a:gd name="T27" fmla="*/ 118 h 189"/>
                <a:gd name="T28" fmla="*/ 516 w 815"/>
                <a:gd name="T29" fmla="*/ 97 h 189"/>
                <a:gd name="T30" fmla="*/ 593 w 815"/>
                <a:gd name="T31" fmla="*/ 75 h 189"/>
                <a:gd name="T32" fmla="*/ 663 w 815"/>
                <a:gd name="T33" fmla="*/ 53 h 189"/>
                <a:gd name="T34" fmla="*/ 723 w 815"/>
                <a:gd name="T35" fmla="*/ 30 h 189"/>
                <a:gd name="T36" fmla="*/ 772 w 815"/>
                <a:gd name="T37" fmla="*/ 16 h 189"/>
                <a:gd name="T38" fmla="*/ 803 w 815"/>
                <a:gd name="T39" fmla="*/ 4 h 189"/>
                <a:gd name="T40" fmla="*/ 815 w 815"/>
                <a:gd name="T41" fmla="*/ 0 h 189"/>
                <a:gd name="T42" fmla="*/ 805 w 815"/>
                <a:gd name="T43" fmla="*/ 3 h 189"/>
                <a:gd name="T44" fmla="*/ 779 w 815"/>
                <a:gd name="T45" fmla="*/ 8 h 189"/>
                <a:gd name="T46" fmla="*/ 739 w 815"/>
                <a:gd name="T47" fmla="*/ 16 h 189"/>
                <a:gd name="T48" fmla="*/ 689 w 815"/>
                <a:gd name="T49" fmla="*/ 25 h 189"/>
                <a:gd name="T50" fmla="*/ 631 w 815"/>
                <a:gd name="T51" fmla="*/ 37 h 189"/>
                <a:gd name="T52" fmla="*/ 568 w 815"/>
                <a:gd name="T53" fmla="*/ 49 h 189"/>
                <a:gd name="T54" fmla="*/ 504 w 815"/>
                <a:gd name="T55" fmla="*/ 62 h 189"/>
                <a:gd name="T56" fmla="*/ 441 w 815"/>
                <a:gd name="T57" fmla="*/ 72 h 189"/>
                <a:gd name="T58" fmla="*/ 384 w 815"/>
                <a:gd name="T59" fmla="*/ 83 h 189"/>
                <a:gd name="T60" fmla="*/ 334 w 815"/>
                <a:gd name="T61" fmla="*/ 89 h 189"/>
                <a:gd name="T62" fmla="*/ 288 w 815"/>
                <a:gd name="T63" fmla="*/ 96 h 189"/>
                <a:gd name="T64" fmla="*/ 243 w 815"/>
                <a:gd name="T65" fmla="*/ 102 h 189"/>
                <a:gd name="T66" fmla="*/ 197 w 815"/>
                <a:gd name="T67" fmla="*/ 109 h 189"/>
                <a:gd name="T68" fmla="*/ 153 w 815"/>
                <a:gd name="T69" fmla="*/ 113 h 189"/>
                <a:gd name="T70" fmla="*/ 113 w 815"/>
                <a:gd name="T71" fmla="*/ 117 h 189"/>
                <a:gd name="T72" fmla="*/ 77 w 815"/>
                <a:gd name="T73" fmla="*/ 122 h 189"/>
                <a:gd name="T74" fmla="*/ 49 w 815"/>
                <a:gd name="T75" fmla="*/ 125 h 189"/>
                <a:gd name="T76" fmla="*/ 25 w 815"/>
                <a:gd name="T77" fmla="*/ 126 h 189"/>
                <a:gd name="T78" fmla="*/ 11 w 815"/>
                <a:gd name="T79" fmla="*/ 128 h 189"/>
                <a:gd name="T80" fmla="*/ 6 w 815"/>
                <a:gd name="T81" fmla="*/ 128 h 189"/>
                <a:gd name="T82" fmla="*/ 0 w 815"/>
                <a:gd name="T83" fmla="*/ 176 h 189"/>
                <a:gd name="T84" fmla="*/ 8 w 815"/>
                <a:gd name="T85" fmla="*/ 189 h 18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5"/>
                <a:gd name="T130" fmla="*/ 0 h 189"/>
                <a:gd name="T131" fmla="*/ 815 w 815"/>
                <a:gd name="T132" fmla="*/ 189 h 18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5" h="189">
                  <a:moveTo>
                    <a:pt x="8" y="189"/>
                  </a:moveTo>
                  <a:lnTo>
                    <a:pt x="16" y="189"/>
                  </a:lnTo>
                  <a:lnTo>
                    <a:pt x="34" y="187"/>
                  </a:lnTo>
                  <a:lnTo>
                    <a:pt x="60" y="186"/>
                  </a:lnTo>
                  <a:lnTo>
                    <a:pt x="90" y="181"/>
                  </a:lnTo>
                  <a:lnTo>
                    <a:pt x="124" y="178"/>
                  </a:lnTo>
                  <a:lnTo>
                    <a:pt x="157" y="174"/>
                  </a:lnTo>
                  <a:lnTo>
                    <a:pt x="188" y="170"/>
                  </a:lnTo>
                  <a:lnTo>
                    <a:pt x="214" y="168"/>
                  </a:lnTo>
                  <a:lnTo>
                    <a:pt x="231" y="165"/>
                  </a:lnTo>
                  <a:lnTo>
                    <a:pt x="237" y="163"/>
                  </a:lnTo>
                  <a:lnTo>
                    <a:pt x="296" y="155"/>
                  </a:lnTo>
                  <a:lnTo>
                    <a:pt x="366" y="138"/>
                  </a:lnTo>
                  <a:lnTo>
                    <a:pt x="440" y="118"/>
                  </a:lnTo>
                  <a:lnTo>
                    <a:pt x="516" y="97"/>
                  </a:lnTo>
                  <a:lnTo>
                    <a:pt x="593" y="75"/>
                  </a:lnTo>
                  <a:lnTo>
                    <a:pt x="663" y="53"/>
                  </a:lnTo>
                  <a:lnTo>
                    <a:pt x="723" y="30"/>
                  </a:lnTo>
                  <a:lnTo>
                    <a:pt x="772" y="16"/>
                  </a:lnTo>
                  <a:lnTo>
                    <a:pt x="803" y="4"/>
                  </a:lnTo>
                  <a:lnTo>
                    <a:pt x="815" y="0"/>
                  </a:lnTo>
                  <a:lnTo>
                    <a:pt x="805" y="3"/>
                  </a:lnTo>
                  <a:lnTo>
                    <a:pt x="779" y="8"/>
                  </a:lnTo>
                  <a:lnTo>
                    <a:pt x="739" y="16"/>
                  </a:lnTo>
                  <a:lnTo>
                    <a:pt x="689" y="25"/>
                  </a:lnTo>
                  <a:lnTo>
                    <a:pt x="631" y="37"/>
                  </a:lnTo>
                  <a:lnTo>
                    <a:pt x="568" y="49"/>
                  </a:lnTo>
                  <a:lnTo>
                    <a:pt x="504" y="62"/>
                  </a:lnTo>
                  <a:lnTo>
                    <a:pt x="441" y="72"/>
                  </a:lnTo>
                  <a:lnTo>
                    <a:pt x="384" y="83"/>
                  </a:lnTo>
                  <a:lnTo>
                    <a:pt x="334" y="89"/>
                  </a:lnTo>
                  <a:lnTo>
                    <a:pt x="288" y="96"/>
                  </a:lnTo>
                  <a:lnTo>
                    <a:pt x="243" y="102"/>
                  </a:lnTo>
                  <a:lnTo>
                    <a:pt x="197" y="109"/>
                  </a:lnTo>
                  <a:lnTo>
                    <a:pt x="153" y="113"/>
                  </a:lnTo>
                  <a:lnTo>
                    <a:pt x="113" y="117"/>
                  </a:lnTo>
                  <a:lnTo>
                    <a:pt x="77" y="122"/>
                  </a:lnTo>
                  <a:lnTo>
                    <a:pt x="49" y="125"/>
                  </a:lnTo>
                  <a:lnTo>
                    <a:pt x="25" y="126"/>
                  </a:lnTo>
                  <a:lnTo>
                    <a:pt x="11" y="128"/>
                  </a:lnTo>
                  <a:lnTo>
                    <a:pt x="6" y="128"/>
                  </a:lnTo>
                  <a:lnTo>
                    <a:pt x="0" y="176"/>
                  </a:lnTo>
                  <a:lnTo>
                    <a:pt x="8" y="189"/>
                  </a:lnTo>
                  <a:close/>
                </a:path>
              </a:pathLst>
            </a:custGeom>
            <a:solidFill>
              <a:srgbClr val="E5E5E5"/>
            </a:solidFill>
            <a:ln w="9525">
              <a:solidFill>
                <a:srgbClr val="777777"/>
              </a:solidFill>
              <a:round/>
              <a:headEnd/>
              <a:tailEnd/>
            </a:ln>
          </p:spPr>
          <p:txBody>
            <a:bodyPr/>
            <a:lstStyle/>
            <a:p>
              <a:endParaRPr lang="en-US"/>
            </a:p>
          </p:txBody>
        </p:sp>
        <p:sp>
          <p:nvSpPr>
            <p:cNvPr id="4918" name="Freeform 806"/>
            <p:cNvSpPr>
              <a:spLocks/>
            </p:cNvSpPr>
            <p:nvPr/>
          </p:nvSpPr>
          <p:spPr bwMode="auto">
            <a:xfrm>
              <a:off x="1015" y="1935"/>
              <a:ext cx="813" cy="93"/>
            </a:xfrm>
            <a:custGeom>
              <a:avLst/>
              <a:gdLst>
                <a:gd name="T0" fmla="*/ 8 w 813"/>
                <a:gd name="T1" fmla="*/ 186 h 186"/>
                <a:gd name="T2" fmla="*/ 16 w 813"/>
                <a:gd name="T3" fmla="*/ 186 h 186"/>
                <a:gd name="T4" fmla="*/ 34 w 813"/>
                <a:gd name="T5" fmla="*/ 184 h 186"/>
                <a:gd name="T6" fmla="*/ 60 w 813"/>
                <a:gd name="T7" fmla="*/ 182 h 186"/>
                <a:gd name="T8" fmla="*/ 90 w 813"/>
                <a:gd name="T9" fmla="*/ 178 h 186"/>
                <a:gd name="T10" fmla="*/ 124 w 813"/>
                <a:gd name="T11" fmla="*/ 174 h 186"/>
                <a:gd name="T12" fmla="*/ 157 w 813"/>
                <a:gd name="T13" fmla="*/ 171 h 186"/>
                <a:gd name="T14" fmla="*/ 188 w 813"/>
                <a:gd name="T15" fmla="*/ 166 h 186"/>
                <a:gd name="T16" fmla="*/ 213 w 813"/>
                <a:gd name="T17" fmla="*/ 165 h 186"/>
                <a:gd name="T18" fmla="*/ 230 w 813"/>
                <a:gd name="T19" fmla="*/ 162 h 186"/>
                <a:gd name="T20" fmla="*/ 236 w 813"/>
                <a:gd name="T21" fmla="*/ 160 h 186"/>
                <a:gd name="T22" fmla="*/ 295 w 813"/>
                <a:gd name="T23" fmla="*/ 152 h 186"/>
                <a:gd name="T24" fmla="*/ 365 w 813"/>
                <a:gd name="T25" fmla="*/ 136 h 186"/>
                <a:gd name="T26" fmla="*/ 439 w 813"/>
                <a:gd name="T27" fmla="*/ 117 h 186"/>
                <a:gd name="T28" fmla="*/ 515 w 813"/>
                <a:gd name="T29" fmla="*/ 96 h 186"/>
                <a:gd name="T30" fmla="*/ 592 w 813"/>
                <a:gd name="T31" fmla="*/ 73 h 186"/>
                <a:gd name="T32" fmla="*/ 661 w 813"/>
                <a:gd name="T33" fmla="*/ 51 h 186"/>
                <a:gd name="T34" fmla="*/ 721 w 813"/>
                <a:gd name="T35" fmla="*/ 30 h 186"/>
                <a:gd name="T36" fmla="*/ 770 w 813"/>
                <a:gd name="T37" fmla="*/ 16 h 186"/>
                <a:gd name="T38" fmla="*/ 801 w 813"/>
                <a:gd name="T39" fmla="*/ 4 h 186"/>
                <a:gd name="T40" fmla="*/ 813 w 813"/>
                <a:gd name="T41" fmla="*/ 0 h 186"/>
                <a:gd name="T42" fmla="*/ 803 w 813"/>
                <a:gd name="T43" fmla="*/ 3 h 186"/>
                <a:gd name="T44" fmla="*/ 777 w 813"/>
                <a:gd name="T45" fmla="*/ 8 h 186"/>
                <a:gd name="T46" fmla="*/ 737 w 813"/>
                <a:gd name="T47" fmla="*/ 16 h 186"/>
                <a:gd name="T48" fmla="*/ 687 w 813"/>
                <a:gd name="T49" fmla="*/ 25 h 186"/>
                <a:gd name="T50" fmla="*/ 629 w 813"/>
                <a:gd name="T51" fmla="*/ 37 h 186"/>
                <a:gd name="T52" fmla="*/ 567 w 813"/>
                <a:gd name="T53" fmla="*/ 48 h 186"/>
                <a:gd name="T54" fmla="*/ 503 w 813"/>
                <a:gd name="T55" fmla="*/ 61 h 186"/>
                <a:gd name="T56" fmla="*/ 440 w 813"/>
                <a:gd name="T57" fmla="*/ 70 h 186"/>
                <a:gd name="T58" fmla="*/ 383 w 813"/>
                <a:gd name="T59" fmla="*/ 81 h 186"/>
                <a:gd name="T60" fmla="*/ 333 w 813"/>
                <a:gd name="T61" fmla="*/ 88 h 186"/>
                <a:gd name="T62" fmla="*/ 287 w 813"/>
                <a:gd name="T63" fmla="*/ 94 h 186"/>
                <a:gd name="T64" fmla="*/ 242 w 813"/>
                <a:gd name="T65" fmla="*/ 101 h 186"/>
                <a:gd name="T66" fmla="*/ 197 w 813"/>
                <a:gd name="T67" fmla="*/ 107 h 186"/>
                <a:gd name="T68" fmla="*/ 153 w 813"/>
                <a:gd name="T69" fmla="*/ 112 h 186"/>
                <a:gd name="T70" fmla="*/ 113 w 813"/>
                <a:gd name="T71" fmla="*/ 115 h 186"/>
                <a:gd name="T72" fmla="*/ 77 w 813"/>
                <a:gd name="T73" fmla="*/ 120 h 186"/>
                <a:gd name="T74" fmla="*/ 49 w 813"/>
                <a:gd name="T75" fmla="*/ 123 h 186"/>
                <a:gd name="T76" fmla="*/ 25 w 813"/>
                <a:gd name="T77" fmla="*/ 125 h 186"/>
                <a:gd name="T78" fmla="*/ 11 w 813"/>
                <a:gd name="T79" fmla="*/ 126 h 186"/>
                <a:gd name="T80" fmla="*/ 6 w 813"/>
                <a:gd name="T81" fmla="*/ 126 h 186"/>
                <a:gd name="T82" fmla="*/ 0 w 813"/>
                <a:gd name="T83" fmla="*/ 173 h 186"/>
                <a:gd name="T84" fmla="*/ 8 w 813"/>
                <a:gd name="T85" fmla="*/ 186 h 1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3"/>
                <a:gd name="T130" fmla="*/ 0 h 186"/>
                <a:gd name="T131" fmla="*/ 813 w 813"/>
                <a:gd name="T132" fmla="*/ 186 h 18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3" h="186">
                  <a:moveTo>
                    <a:pt x="8" y="186"/>
                  </a:moveTo>
                  <a:lnTo>
                    <a:pt x="16" y="186"/>
                  </a:lnTo>
                  <a:lnTo>
                    <a:pt x="34" y="184"/>
                  </a:lnTo>
                  <a:lnTo>
                    <a:pt x="60" y="182"/>
                  </a:lnTo>
                  <a:lnTo>
                    <a:pt x="90" y="178"/>
                  </a:lnTo>
                  <a:lnTo>
                    <a:pt x="124" y="174"/>
                  </a:lnTo>
                  <a:lnTo>
                    <a:pt x="157" y="171"/>
                  </a:lnTo>
                  <a:lnTo>
                    <a:pt x="188" y="166"/>
                  </a:lnTo>
                  <a:lnTo>
                    <a:pt x="213" y="165"/>
                  </a:lnTo>
                  <a:lnTo>
                    <a:pt x="230" y="162"/>
                  </a:lnTo>
                  <a:lnTo>
                    <a:pt x="236" y="160"/>
                  </a:lnTo>
                  <a:lnTo>
                    <a:pt x="295" y="152"/>
                  </a:lnTo>
                  <a:lnTo>
                    <a:pt x="365" y="136"/>
                  </a:lnTo>
                  <a:lnTo>
                    <a:pt x="439" y="117"/>
                  </a:lnTo>
                  <a:lnTo>
                    <a:pt x="515" y="96"/>
                  </a:lnTo>
                  <a:lnTo>
                    <a:pt x="592" y="73"/>
                  </a:lnTo>
                  <a:lnTo>
                    <a:pt x="661" y="51"/>
                  </a:lnTo>
                  <a:lnTo>
                    <a:pt x="721" y="30"/>
                  </a:lnTo>
                  <a:lnTo>
                    <a:pt x="770" y="16"/>
                  </a:lnTo>
                  <a:lnTo>
                    <a:pt x="801" y="4"/>
                  </a:lnTo>
                  <a:lnTo>
                    <a:pt x="813" y="0"/>
                  </a:lnTo>
                  <a:lnTo>
                    <a:pt x="803" y="3"/>
                  </a:lnTo>
                  <a:lnTo>
                    <a:pt x="777" y="8"/>
                  </a:lnTo>
                  <a:lnTo>
                    <a:pt x="737" y="16"/>
                  </a:lnTo>
                  <a:lnTo>
                    <a:pt x="687" y="25"/>
                  </a:lnTo>
                  <a:lnTo>
                    <a:pt x="629" y="37"/>
                  </a:lnTo>
                  <a:lnTo>
                    <a:pt x="567" y="48"/>
                  </a:lnTo>
                  <a:lnTo>
                    <a:pt x="503" y="61"/>
                  </a:lnTo>
                  <a:lnTo>
                    <a:pt x="440" y="70"/>
                  </a:lnTo>
                  <a:lnTo>
                    <a:pt x="383" y="81"/>
                  </a:lnTo>
                  <a:lnTo>
                    <a:pt x="333" y="88"/>
                  </a:lnTo>
                  <a:lnTo>
                    <a:pt x="287" y="94"/>
                  </a:lnTo>
                  <a:lnTo>
                    <a:pt x="242" y="101"/>
                  </a:lnTo>
                  <a:lnTo>
                    <a:pt x="197" y="107"/>
                  </a:lnTo>
                  <a:lnTo>
                    <a:pt x="153" y="112"/>
                  </a:lnTo>
                  <a:lnTo>
                    <a:pt x="113" y="115"/>
                  </a:lnTo>
                  <a:lnTo>
                    <a:pt x="77" y="120"/>
                  </a:lnTo>
                  <a:lnTo>
                    <a:pt x="49" y="123"/>
                  </a:lnTo>
                  <a:lnTo>
                    <a:pt x="25" y="125"/>
                  </a:lnTo>
                  <a:lnTo>
                    <a:pt x="11" y="126"/>
                  </a:lnTo>
                  <a:lnTo>
                    <a:pt x="6" y="126"/>
                  </a:lnTo>
                  <a:lnTo>
                    <a:pt x="0" y="173"/>
                  </a:lnTo>
                  <a:lnTo>
                    <a:pt x="8" y="186"/>
                  </a:lnTo>
                  <a:close/>
                </a:path>
              </a:pathLst>
            </a:custGeom>
            <a:noFill/>
            <a:ln w="15875">
              <a:solidFill>
                <a:srgbClr val="777777"/>
              </a:solidFill>
              <a:prstDash val="solid"/>
              <a:round/>
              <a:headEnd/>
              <a:tailEnd/>
            </a:ln>
          </p:spPr>
          <p:txBody>
            <a:bodyPr/>
            <a:lstStyle/>
            <a:p>
              <a:endParaRPr lang="en-US"/>
            </a:p>
          </p:txBody>
        </p:sp>
        <p:sp>
          <p:nvSpPr>
            <p:cNvPr id="4919" name="Freeform 807"/>
            <p:cNvSpPr>
              <a:spLocks/>
            </p:cNvSpPr>
            <p:nvPr/>
          </p:nvSpPr>
          <p:spPr bwMode="auto">
            <a:xfrm>
              <a:off x="4517" y="1823"/>
              <a:ext cx="26" cy="49"/>
            </a:xfrm>
            <a:custGeom>
              <a:avLst/>
              <a:gdLst>
                <a:gd name="T0" fmla="*/ 26 w 26"/>
                <a:gd name="T1" fmla="*/ 0 h 98"/>
                <a:gd name="T2" fmla="*/ 11 w 26"/>
                <a:gd name="T3" fmla="*/ 67 h 98"/>
                <a:gd name="T4" fmla="*/ 7 w 26"/>
                <a:gd name="T5" fmla="*/ 79 h 98"/>
                <a:gd name="T6" fmla="*/ 0 w 26"/>
                <a:gd name="T7" fmla="*/ 85 h 98"/>
                <a:gd name="T8" fmla="*/ 2 w 26"/>
                <a:gd name="T9" fmla="*/ 98 h 98"/>
                <a:gd name="T10" fmla="*/ 11 w 26"/>
                <a:gd name="T11" fmla="*/ 90 h 98"/>
                <a:gd name="T12" fmla="*/ 16 w 26"/>
                <a:gd name="T13" fmla="*/ 79 h 98"/>
                <a:gd name="T14" fmla="*/ 26 w 26"/>
                <a:gd name="T15" fmla="*/ 0 h 98"/>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98"/>
                <a:gd name="T26" fmla="*/ 26 w 26"/>
                <a:gd name="T27" fmla="*/ 98 h 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98">
                  <a:moveTo>
                    <a:pt x="26" y="0"/>
                  </a:moveTo>
                  <a:lnTo>
                    <a:pt x="11" y="67"/>
                  </a:lnTo>
                  <a:lnTo>
                    <a:pt x="7" y="79"/>
                  </a:lnTo>
                  <a:lnTo>
                    <a:pt x="0" y="85"/>
                  </a:lnTo>
                  <a:lnTo>
                    <a:pt x="2" y="98"/>
                  </a:lnTo>
                  <a:lnTo>
                    <a:pt x="11" y="90"/>
                  </a:lnTo>
                  <a:lnTo>
                    <a:pt x="16" y="79"/>
                  </a:lnTo>
                  <a:lnTo>
                    <a:pt x="26" y="0"/>
                  </a:lnTo>
                  <a:close/>
                </a:path>
              </a:pathLst>
            </a:custGeom>
            <a:solidFill>
              <a:srgbClr val="000000"/>
            </a:solidFill>
            <a:ln w="9525">
              <a:solidFill>
                <a:srgbClr val="777777"/>
              </a:solidFill>
              <a:round/>
              <a:headEnd/>
              <a:tailEnd/>
            </a:ln>
          </p:spPr>
          <p:txBody>
            <a:bodyPr/>
            <a:lstStyle/>
            <a:p>
              <a:endParaRPr lang="en-US"/>
            </a:p>
          </p:txBody>
        </p:sp>
        <p:sp>
          <p:nvSpPr>
            <p:cNvPr id="4920" name="Freeform 808"/>
            <p:cNvSpPr>
              <a:spLocks/>
            </p:cNvSpPr>
            <p:nvPr/>
          </p:nvSpPr>
          <p:spPr bwMode="auto">
            <a:xfrm>
              <a:off x="1110" y="2118"/>
              <a:ext cx="89" cy="42"/>
            </a:xfrm>
            <a:custGeom>
              <a:avLst/>
              <a:gdLst>
                <a:gd name="T0" fmla="*/ 51 w 89"/>
                <a:gd name="T1" fmla="*/ 84 h 84"/>
                <a:gd name="T2" fmla="*/ 40 w 89"/>
                <a:gd name="T3" fmla="*/ 69 h 84"/>
                <a:gd name="T4" fmla="*/ 29 w 89"/>
                <a:gd name="T5" fmla="*/ 56 h 84"/>
                <a:gd name="T6" fmla="*/ 18 w 89"/>
                <a:gd name="T7" fmla="*/ 44 h 84"/>
                <a:gd name="T8" fmla="*/ 9 w 89"/>
                <a:gd name="T9" fmla="*/ 31 h 84"/>
                <a:gd name="T10" fmla="*/ 0 w 89"/>
                <a:gd name="T11" fmla="*/ 19 h 84"/>
                <a:gd name="T12" fmla="*/ 41 w 89"/>
                <a:gd name="T13" fmla="*/ 0 h 84"/>
                <a:gd name="T14" fmla="*/ 89 w 89"/>
                <a:gd name="T15" fmla="*/ 61 h 84"/>
                <a:gd name="T16" fmla="*/ 51 w 89"/>
                <a:gd name="T17" fmla="*/ 84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9"/>
                <a:gd name="T28" fmla="*/ 0 h 84"/>
                <a:gd name="T29" fmla="*/ 89 w 89"/>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9" h="84">
                  <a:moveTo>
                    <a:pt x="51" y="84"/>
                  </a:moveTo>
                  <a:lnTo>
                    <a:pt x="40" y="69"/>
                  </a:lnTo>
                  <a:lnTo>
                    <a:pt x="29" y="56"/>
                  </a:lnTo>
                  <a:lnTo>
                    <a:pt x="18" y="44"/>
                  </a:lnTo>
                  <a:lnTo>
                    <a:pt x="9" y="31"/>
                  </a:lnTo>
                  <a:lnTo>
                    <a:pt x="0" y="19"/>
                  </a:lnTo>
                  <a:lnTo>
                    <a:pt x="41" y="0"/>
                  </a:lnTo>
                  <a:lnTo>
                    <a:pt x="89" y="61"/>
                  </a:lnTo>
                  <a:lnTo>
                    <a:pt x="51" y="84"/>
                  </a:lnTo>
                  <a:close/>
                </a:path>
              </a:pathLst>
            </a:custGeom>
            <a:noFill/>
            <a:ln w="15875">
              <a:solidFill>
                <a:srgbClr val="777777"/>
              </a:solidFill>
              <a:prstDash val="solid"/>
              <a:round/>
              <a:headEnd/>
              <a:tailEnd/>
            </a:ln>
          </p:spPr>
          <p:txBody>
            <a:bodyPr/>
            <a:lstStyle/>
            <a:p>
              <a:endParaRPr lang="en-US"/>
            </a:p>
          </p:txBody>
        </p:sp>
        <p:sp>
          <p:nvSpPr>
            <p:cNvPr id="4921" name="Freeform 809"/>
            <p:cNvSpPr>
              <a:spLocks/>
            </p:cNvSpPr>
            <p:nvPr/>
          </p:nvSpPr>
          <p:spPr bwMode="auto">
            <a:xfrm>
              <a:off x="1110" y="2127"/>
              <a:ext cx="56" cy="34"/>
            </a:xfrm>
            <a:custGeom>
              <a:avLst/>
              <a:gdLst>
                <a:gd name="T0" fmla="*/ 0 w 56"/>
                <a:gd name="T1" fmla="*/ 1 h 69"/>
                <a:gd name="T2" fmla="*/ 2 w 56"/>
                <a:gd name="T3" fmla="*/ 0 h 69"/>
                <a:gd name="T4" fmla="*/ 56 w 56"/>
                <a:gd name="T5" fmla="*/ 67 h 69"/>
                <a:gd name="T6" fmla="*/ 53 w 56"/>
                <a:gd name="T7" fmla="*/ 69 h 69"/>
                <a:gd name="T8" fmla="*/ 0 w 56"/>
                <a:gd name="T9" fmla="*/ 1 h 69"/>
                <a:gd name="T10" fmla="*/ 0 60000 65536"/>
                <a:gd name="T11" fmla="*/ 0 60000 65536"/>
                <a:gd name="T12" fmla="*/ 0 60000 65536"/>
                <a:gd name="T13" fmla="*/ 0 60000 65536"/>
                <a:gd name="T14" fmla="*/ 0 60000 65536"/>
                <a:gd name="T15" fmla="*/ 0 w 56"/>
                <a:gd name="T16" fmla="*/ 0 h 69"/>
                <a:gd name="T17" fmla="*/ 56 w 56"/>
                <a:gd name="T18" fmla="*/ 69 h 69"/>
              </a:gdLst>
              <a:ahLst/>
              <a:cxnLst>
                <a:cxn ang="T10">
                  <a:pos x="T0" y="T1"/>
                </a:cxn>
                <a:cxn ang="T11">
                  <a:pos x="T2" y="T3"/>
                </a:cxn>
                <a:cxn ang="T12">
                  <a:pos x="T4" y="T5"/>
                </a:cxn>
                <a:cxn ang="T13">
                  <a:pos x="T6" y="T7"/>
                </a:cxn>
                <a:cxn ang="T14">
                  <a:pos x="T8" y="T9"/>
                </a:cxn>
              </a:cxnLst>
              <a:rect l="T15" t="T16" r="T17" b="T18"/>
              <a:pathLst>
                <a:path w="56" h="69">
                  <a:moveTo>
                    <a:pt x="0" y="1"/>
                  </a:moveTo>
                  <a:lnTo>
                    <a:pt x="2" y="0"/>
                  </a:lnTo>
                  <a:lnTo>
                    <a:pt x="56" y="67"/>
                  </a:lnTo>
                  <a:lnTo>
                    <a:pt x="53" y="69"/>
                  </a:lnTo>
                  <a:lnTo>
                    <a:pt x="0" y="1"/>
                  </a:lnTo>
                  <a:close/>
                </a:path>
              </a:pathLst>
            </a:custGeom>
            <a:solidFill>
              <a:srgbClr val="B2B2B2"/>
            </a:solidFill>
            <a:ln w="9525">
              <a:solidFill>
                <a:srgbClr val="777777"/>
              </a:solidFill>
              <a:round/>
              <a:headEnd/>
              <a:tailEnd/>
            </a:ln>
          </p:spPr>
          <p:txBody>
            <a:bodyPr/>
            <a:lstStyle/>
            <a:p>
              <a:endParaRPr lang="en-US"/>
            </a:p>
          </p:txBody>
        </p:sp>
        <p:sp>
          <p:nvSpPr>
            <p:cNvPr id="4922" name="Freeform 810"/>
            <p:cNvSpPr>
              <a:spLocks/>
            </p:cNvSpPr>
            <p:nvPr/>
          </p:nvSpPr>
          <p:spPr bwMode="auto">
            <a:xfrm>
              <a:off x="1267" y="1437"/>
              <a:ext cx="20" cy="16"/>
            </a:xfrm>
            <a:custGeom>
              <a:avLst/>
              <a:gdLst>
                <a:gd name="T0" fmla="*/ 0 w 20"/>
                <a:gd name="T1" fmla="*/ 30 h 30"/>
                <a:gd name="T2" fmla="*/ 2 w 20"/>
                <a:gd name="T3" fmla="*/ 0 h 30"/>
                <a:gd name="T4" fmla="*/ 16 w 20"/>
                <a:gd name="T5" fmla="*/ 0 h 30"/>
                <a:gd name="T6" fmla="*/ 20 w 20"/>
                <a:gd name="T7" fmla="*/ 29 h 30"/>
                <a:gd name="T8" fmla="*/ 0 w 20"/>
                <a:gd name="T9" fmla="*/ 30 h 30"/>
                <a:gd name="T10" fmla="*/ 0 60000 65536"/>
                <a:gd name="T11" fmla="*/ 0 60000 65536"/>
                <a:gd name="T12" fmla="*/ 0 60000 65536"/>
                <a:gd name="T13" fmla="*/ 0 60000 65536"/>
                <a:gd name="T14" fmla="*/ 0 60000 65536"/>
                <a:gd name="T15" fmla="*/ 0 w 20"/>
                <a:gd name="T16" fmla="*/ 0 h 30"/>
                <a:gd name="T17" fmla="*/ 20 w 20"/>
                <a:gd name="T18" fmla="*/ 30 h 30"/>
              </a:gdLst>
              <a:ahLst/>
              <a:cxnLst>
                <a:cxn ang="T10">
                  <a:pos x="T0" y="T1"/>
                </a:cxn>
                <a:cxn ang="T11">
                  <a:pos x="T2" y="T3"/>
                </a:cxn>
                <a:cxn ang="T12">
                  <a:pos x="T4" y="T5"/>
                </a:cxn>
                <a:cxn ang="T13">
                  <a:pos x="T6" y="T7"/>
                </a:cxn>
                <a:cxn ang="T14">
                  <a:pos x="T8" y="T9"/>
                </a:cxn>
              </a:cxnLst>
              <a:rect l="T15" t="T16" r="T17" b="T18"/>
              <a:pathLst>
                <a:path w="20" h="30">
                  <a:moveTo>
                    <a:pt x="0" y="30"/>
                  </a:moveTo>
                  <a:lnTo>
                    <a:pt x="2" y="0"/>
                  </a:lnTo>
                  <a:lnTo>
                    <a:pt x="16" y="0"/>
                  </a:lnTo>
                  <a:lnTo>
                    <a:pt x="20" y="29"/>
                  </a:lnTo>
                  <a:lnTo>
                    <a:pt x="0" y="30"/>
                  </a:lnTo>
                  <a:close/>
                </a:path>
              </a:pathLst>
            </a:custGeom>
            <a:solidFill>
              <a:srgbClr val="191919"/>
            </a:solidFill>
            <a:ln w="9525">
              <a:solidFill>
                <a:srgbClr val="777777"/>
              </a:solidFill>
              <a:round/>
              <a:headEnd/>
              <a:tailEnd/>
            </a:ln>
          </p:spPr>
          <p:txBody>
            <a:bodyPr/>
            <a:lstStyle/>
            <a:p>
              <a:endParaRPr lang="en-US"/>
            </a:p>
          </p:txBody>
        </p:sp>
        <p:sp>
          <p:nvSpPr>
            <p:cNvPr id="4923" name="Freeform 811"/>
            <p:cNvSpPr>
              <a:spLocks/>
            </p:cNvSpPr>
            <p:nvPr/>
          </p:nvSpPr>
          <p:spPr bwMode="auto">
            <a:xfrm>
              <a:off x="1332" y="1490"/>
              <a:ext cx="31" cy="7"/>
            </a:xfrm>
            <a:custGeom>
              <a:avLst/>
              <a:gdLst>
                <a:gd name="T0" fmla="*/ 0 w 31"/>
                <a:gd name="T1" fmla="*/ 12 h 12"/>
                <a:gd name="T2" fmla="*/ 1 w 31"/>
                <a:gd name="T3" fmla="*/ 12 h 12"/>
                <a:gd name="T4" fmla="*/ 1 w 31"/>
                <a:gd name="T5" fmla="*/ 11 h 12"/>
                <a:gd name="T6" fmla="*/ 4 w 31"/>
                <a:gd name="T7" fmla="*/ 6 h 12"/>
                <a:gd name="T8" fmla="*/ 9 w 31"/>
                <a:gd name="T9" fmla="*/ 4 h 12"/>
                <a:gd name="T10" fmla="*/ 14 w 31"/>
                <a:gd name="T11" fmla="*/ 0 h 12"/>
                <a:gd name="T12" fmla="*/ 21 w 31"/>
                <a:gd name="T13" fmla="*/ 0 h 12"/>
                <a:gd name="T14" fmla="*/ 27 w 31"/>
                <a:gd name="T15" fmla="*/ 1 h 12"/>
                <a:gd name="T16" fmla="*/ 29 w 31"/>
                <a:gd name="T17" fmla="*/ 4 h 12"/>
                <a:gd name="T18" fmla="*/ 31 w 31"/>
                <a:gd name="T19" fmla="*/ 6 h 12"/>
                <a:gd name="T20" fmla="*/ 31 w 31"/>
                <a:gd name="T21" fmla="*/ 8 h 12"/>
                <a:gd name="T22" fmla="*/ 0 w 31"/>
                <a:gd name="T23" fmla="*/ 12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
                <a:gd name="T37" fmla="*/ 0 h 12"/>
                <a:gd name="T38" fmla="*/ 31 w 31"/>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 h="12">
                  <a:moveTo>
                    <a:pt x="0" y="12"/>
                  </a:moveTo>
                  <a:lnTo>
                    <a:pt x="1" y="12"/>
                  </a:lnTo>
                  <a:lnTo>
                    <a:pt x="1" y="11"/>
                  </a:lnTo>
                  <a:lnTo>
                    <a:pt x="4" y="6"/>
                  </a:lnTo>
                  <a:lnTo>
                    <a:pt x="9" y="4"/>
                  </a:lnTo>
                  <a:lnTo>
                    <a:pt x="14" y="0"/>
                  </a:lnTo>
                  <a:lnTo>
                    <a:pt x="21" y="0"/>
                  </a:lnTo>
                  <a:lnTo>
                    <a:pt x="27" y="1"/>
                  </a:lnTo>
                  <a:lnTo>
                    <a:pt x="29" y="4"/>
                  </a:lnTo>
                  <a:lnTo>
                    <a:pt x="31" y="6"/>
                  </a:lnTo>
                  <a:lnTo>
                    <a:pt x="31" y="8"/>
                  </a:lnTo>
                  <a:lnTo>
                    <a:pt x="0" y="12"/>
                  </a:lnTo>
                  <a:close/>
                </a:path>
              </a:pathLst>
            </a:custGeom>
            <a:solidFill>
              <a:srgbClr val="B2B2B2"/>
            </a:solidFill>
            <a:ln w="9525">
              <a:solidFill>
                <a:srgbClr val="777777"/>
              </a:solidFill>
              <a:round/>
              <a:headEnd/>
              <a:tailEnd/>
            </a:ln>
          </p:spPr>
          <p:txBody>
            <a:bodyPr/>
            <a:lstStyle/>
            <a:p>
              <a:endParaRPr lang="en-US"/>
            </a:p>
          </p:txBody>
        </p:sp>
        <p:sp>
          <p:nvSpPr>
            <p:cNvPr id="4924" name="Freeform 812"/>
            <p:cNvSpPr>
              <a:spLocks/>
            </p:cNvSpPr>
            <p:nvPr/>
          </p:nvSpPr>
          <p:spPr bwMode="auto">
            <a:xfrm>
              <a:off x="1332" y="1494"/>
              <a:ext cx="31" cy="7"/>
            </a:xfrm>
            <a:custGeom>
              <a:avLst/>
              <a:gdLst>
                <a:gd name="T0" fmla="*/ 0 w 31"/>
                <a:gd name="T1" fmla="*/ 5 h 15"/>
                <a:gd name="T2" fmla="*/ 31 w 31"/>
                <a:gd name="T3" fmla="*/ 0 h 15"/>
                <a:gd name="T4" fmla="*/ 31 w 31"/>
                <a:gd name="T5" fmla="*/ 2 h 15"/>
                <a:gd name="T6" fmla="*/ 30 w 31"/>
                <a:gd name="T7" fmla="*/ 5 h 15"/>
                <a:gd name="T8" fmla="*/ 28 w 31"/>
                <a:gd name="T9" fmla="*/ 10 h 15"/>
                <a:gd name="T10" fmla="*/ 24 w 31"/>
                <a:gd name="T11" fmla="*/ 13 h 15"/>
                <a:gd name="T12" fmla="*/ 18 w 31"/>
                <a:gd name="T13" fmla="*/ 15 h 15"/>
                <a:gd name="T14" fmla="*/ 13 w 31"/>
                <a:gd name="T15" fmla="*/ 15 h 15"/>
                <a:gd name="T16" fmla="*/ 7 w 31"/>
                <a:gd name="T17" fmla="*/ 13 h 15"/>
                <a:gd name="T18" fmla="*/ 3 w 31"/>
                <a:gd name="T19" fmla="*/ 8 h 15"/>
                <a:gd name="T20" fmla="*/ 1 w 31"/>
                <a:gd name="T21" fmla="*/ 6 h 15"/>
                <a:gd name="T22" fmla="*/ 0 w 31"/>
                <a:gd name="T23" fmla="*/ 5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
                <a:gd name="T37" fmla="*/ 0 h 15"/>
                <a:gd name="T38" fmla="*/ 31 w 31"/>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 h="15">
                  <a:moveTo>
                    <a:pt x="0" y="5"/>
                  </a:moveTo>
                  <a:lnTo>
                    <a:pt x="31" y="0"/>
                  </a:lnTo>
                  <a:lnTo>
                    <a:pt x="31" y="2"/>
                  </a:lnTo>
                  <a:lnTo>
                    <a:pt x="30" y="5"/>
                  </a:lnTo>
                  <a:lnTo>
                    <a:pt x="28" y="10"/>
                  </a:lnTo>
                  <a:lnTo>
                    <a:pt x="24" y="13"/>
                  </a:lnTo>
                  <a:lnTo>
                    <a:pt x="18" y="15"/>
                  </a:lnTo>
                  <a:lnTo>
                    <a:pt x="13" y="15"/>
                  </a:lnTo>
                  <a:lnTo>
                    <a:pt x="7" y="13"/>
                  </a:lnTo>
                  <a:lnTo>
                    <a:pt x="3" y="8"/>
                  </a:lnTo>
                  <a:lnTo>
                    <a:pt x="1" y="6"/>
                  </a:lnTo>
                  <a:lnTo>
                    <a:pt x="0" y="5"/>
                  </a:lnTo>
                  <a:close/>
                </a:path>
              </a:pathLst>
            </a:custGeom>
            <a:solidFill>
              <a:srgbClr val="323232"/>
            </a:solidFill>
            <a:ln w="9525">
              <a:solidFill>
                <a:srgbClr val="777777"/>
              </a:solidFill>
              <a:round/>
              <a:headEnd/>
              <a:tailEnd/>
            </a:ln>
          </p:spPr>
          <p:txBody>
            <a:bodyPr/>
            <a:lstStyle/>
            <a:p>
              <a:endParaRPr lang="en-US"/>
            </a:p>
          </p:txBody>
        </p:sp>
        <p:sp>
          <p:nvSpPr>
            <p:cNvPr id="4925" name="Freeform 813"/>
            <p:cNvSpPr>
              <a:spLocks/>
            </p:cNvSpPr>
            <p:nvPr/>
          </p:nvSpPr>
          <p:spPr bwMode="auto">
            <a:xfrm>
              <a:off x="1076" y="1795"/>
              <a:ext cx="31" cy="6"/>
            </a:xfrm>
            <a:custGeom>
              <a:avLst/>
              <a:gdLst>
                <a:gd name="T0" fmla="*/ 0 w 31"/>
                <a:gd name="T1" fmla="*/ 13 h 13"/>
                <a:gd name="T2" fmla="*/ 0 w 31"/>
                <a:gd name="T3" fmla="*/ 13 h 13"/>
                <a:gd name="T4" fmla="*/ 1 w 31"/>
                <a:gd name="T5" fmla="*/ 11 h 13"/>
                <a:gd name="T6" fmla="*/ 4 w 31"/>
                <a:gd name="T7" fmla="*/ 6 h 13"/>
                <a:gd name="T8" fmla="*/ 9 w 31"/>
                <a:gd name="T9" fmla="*/ 5 h 13"/>
                <a:gd name="T10" fmla="*/ 15 w 31"/>
                <a:gd name="T11" fmla="*/ 0 h 13"/>
                <a:gd name="T12" fmla="*/ 21 w 31"/>
                <a:gd name="T13" fmla="*/ 0 h 13"/>
                <a:gd name="T14" fmla="*/ 26 w 31"/>
                <a:gd name="T15" fmla="*/ 2 h 13"/>
                <a:gd name="T16" fmla="*/ 30 w 31"/>
                <a:gd name="T17" fmla="*/ 5 h 13"/>
                <a:gd name="T18" fmla="*/ 30 w 31"/>
                <a:gd name="T19" fmla="*/ 8 h 13"/>
                <a:gd name="T20" fmla="*/ 31 w 31"/>
                <a:gd name="T21" fmla="*/ 8 h 13"/>
                <a:gd name="T22" fmla="*/ 0 w 31"/>
                <a:gd name="T23" fmla="*/ 13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
                <a:gd name="T37" fmla="*/ 0 h 13"/>
                <a:gd name="T38" fmla="*/ 31 w 31"/>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 h="13">
                  <a:moveTo>
                    <a:pt x="0" y="13"/>
                  </a:moveTo>
                  <a:lnTo>
                    <a:pt x="0" y="13"/>
                  </a:lnTo>
                  <a:lnTo>
                    <a:pt x="1" y="11"/>
                  </a:lnTo>
                  <a:lnTo>
                    <a:pt x="4" y="6"/>
                  </a:lnTo>
                  <a:lnTo>
                    <a:pt x="9" y="5"/>
                  </a:lnTo>
                  <a:lnTo>
                    <a:pt x="15" y="0"/>
                  </a:lnTo>
                  <a:lnTo>
                    <a:pt x="21" y="0"/>
                  </a:lnTo>
                  <a:lnTo>
                    <a:pt x="26" y="2"/>
                  </a:lnTo>
                  <a:lnTo>
                    <a:pt x="30" y="5"/>
                  </a:lnTo>
                  <a:lnTo>
                    <a:pt x="30" y="8"/>
                  </a:lnTo>
                  <a:lnTo>
                    <a:pt x="31" y="8"/>
                  </a:lnTo>
                  <a:lnTo>
                    <a:pt x="0" y="13"/>
                  </a:lnTo>
                  <a:close/>
                </a:path>
              </a:pathLst>
            </a:custGeom>
            <a:solidFill>
              <a:srgbClr val="CBCBCB"/>
            </a:solidFill>
            <a:ln w="9525">
              <a:solidFill>
                <a:srgbClr val="777777"/>
              </a:solidFill>
              <a:round/>
              <a:headEnd/>
              <a:tailEnd/>
            </a:ln>
          </p:spPr>
          <p:txBody>
            <a:bodyPr/>
            <a:lstStyle/>
            <a:p>
              <a:endParaRPr lang="en-US"/>
            </a:p>
          </p:txBody>
        </p:sp>
        <p:sp>
          <p:nvSpPr>
            <p:cNvPr id="4926" name="Freeform 814"/>
            <p:cNvSpPr>
              <a:spLocks/>
            </p:cNvSpPr>
            <p:nvPr/>
          </p:nvSpPr>
          <p:spPr bwMode="auto">
            <a:xfrm>
              <a:off x="1076" y="1798"/>
              <a:ext cx="31" cy="7"/>
            </a:xfrm>
            <a:custGeom>
              <a:avLst/>
              <a:gdLst>
                <a:gd name="T0" fmla="*/ 0 w 31"/>
                <a:gd name="T1" fmla="*/ 5 h 15"/>
                <a:gd name="T2" fmla="*/ 31 w 31"/>
                <a:gd name="T3" fmla="*/ 0 h 15"/>
                <a:gd name="T4" fmla="*/ 31 w 31"/>
                <a:gd name="T5" fmla="*/ 2 h 15"/>
                <a:gd name="T6" fmla="*/ 30 w 31"/>
                <a:gd name="T7" fmla="*/ 5 h 15"/>
                <a:gd name="T8" fmla="*/ 28 w 31"/>
                <a:gd name="T9" fmla="*/ 10 h 15"/>
                <a:gd name="T10" fmla="*/ 25 w 31"/>
                <a:gd name="T11" fmla="*/ 13 h 15"/>
                <a:gd name="T12" fmla="*/ 19 w 31"/>
                <a:gd name="T13" fmla="*/ 15 h 15"/>
                <a:gd name="T14" fmla="*/ 13 w 31"/>
                <a:gd name="T15" fmla="*/ 15 h 15"/>
                <a:gd name="T16" fmla="*/ 9 w 31"/>
                <a:gd name="T17" fmla="*/ 13 h 15"/>
                <a:gd name="T18" fmla="*/ 4 w 31"/>
                <a:gd name="T19" fmla="*/ 8 h 15"/>
                <a:gd name="T20" fmla="*/ 1 w 31"/>
                <a:gd name="T21" fmla="*/ 7 h 15"/>
                <a:gd name="T22" fmla="*/ 0 w 31"/>
                <a:gd name="T23" fmla="*/ 5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
                <a:gd name="T37" fmla="*/ 0 h 15"/>
                <a:gd name="T38" fmla="*/ 31 w 31"/>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 h="15">
                  <a:moveTo>
                    <a:pt x="0" y="5"/>
                  </a:moveTo>
                  <a:lnTo>
                    <a:pt x="31" y="0"/>
                  </a:lnTo>
                  <a:lnTo>
                    <a:pt x="31" y="2"/>
                  </a:lnTo>
                  <a:lnTo>
                    <a:pt x="30" y="5"/>
                  </a:lnTo>
                  <a:lnTo>
                    <a:pt x="28" y="10"/>
                  </a:lnTo>
                  <a:lnTo>
                    <a:pt x="25" y="13"/>
                  </a:lnTo>
                  <a:lnTo>
                    <a:pt x="19" y="15"/>
                  </a:lnTo>
                  <a:lnTo>
                    <a:pt x="13" y="15"/>
                  </a:lnTo>
                  <a:lnTo>
                    <a:pt x="9" y="13"/>
                  </a:lnTo>
                  <a:lnTo>
                    <a:pt x="4" y="8"/>
                  </a:lnTo>
                  <a:lnTo>
                    <a:pt x="1" y="7"/>
                  </a:lnTo>
                  <a:lnTo>
                    <a:pt x="0" y="5"/>
                  </a:lnTo>
                  <a:close/>
                </a:path>
              </a:pathLst>
            </a:custGeom>
            <a:solidFill>
              <a:srgbClr val="323232"/>
            </a:solidFill>
            <a:ln w="9525">
              <a:solidFill>
                <a:srgbClr val="777777"/>
              </a:solidFill>
              <a:round/>
              <a:headEnd/>
              <a:tailEnd/>
            </a:ln>
          </p:spPr>
          <p:txBody>
            <a:bodyPr/>
            <a:lstStyle/>
            <a:p>
              <a:endParaRPr lang="en-US"/>
            </a:p>
          </p:txBody>
        </p:sp>
        <p:sp>
          <p:nvSpPr>
            <p:cNvPr id="4927" name="Freeform 815"/>
            <p:cNvSpPr>
              <a:spLocks/>
            </p:cNvSpPr>
            <p:nvPr/>
          </p:nvSpPr>
          <p:spPr bwMode="auto">
            <a:xfrm>
              <a:off x="1075" y="1809"/>
              <a:ext cx="31" cy="6"/>
            </a:xfrm>
            <a:custGeom>
              <a:avLst/>
              <a:gdLst>
                <a:gd name="T0" fmla="*/ 0 w 31"/>
                <a:gd name="T1" fmla="*/ 11 h 11"/>
                <a:gd name="T2" fmla="*/ 0 w 31"/>
                <a:gd name="T3" fmla="*/ 11 h 11"/>
                <a:gd name="T4" fmla="*/ 1 w 31"/>
                <a:gd name="T5" fmla="*/ 9 h 11"/>
                <a:gd name="T6" fmla="*/ 3 w 31"/>
                <a:gd name="T7" fmla="*/ 5 h 11"/>
                <a:gd name="T8" fmla="*/ 7 w 31"/>
                <a:gd name="T9" fmla="*/ 0 h 11"/>
                <a:gd name="T10" fmla="*/ 14 w 31"/>
                <a:gd name="T11" fmla="*/ 0 h 11"/>
                <a:gd name="T12" fmla="*/ 21 w 31"/>
                <a:gd name="T13" fmla="*/ 0 h 11"/>
                <a:gd name="T14" fmla="*/ 26 w 31"/>
                <a:gd name="T15" fmla="*/ 0 h 11"/>
                <a:gd name="T16" fmla="*/ 29 w 31"/>
                <a:gd name="T17" fmla="*/ 1 h 11"/>
                <a:gd name="T18" fmla="*/ 31 w 31"/>
                <a:gd name="T19" fmla="*/ 6 h 11"/>
                <a:gd name="T20" fmla="*/ 0 w 31"/>
                <a:gd name="T21" fmla="*/ 11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
                <a:gd name="T34" fmla="*/ 0 h 11"/>
                <a:gd name="T35" fmla="*/ 31 w 31"/>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 h="11">
                  <a:moveTo>
                    <a:pt x="0" y="11"/>
                  </a:moveTo>
                  <a:lnTo>
                    <a:pt x="0" y="11"/>
                  </a:lnTo>
                  <a:lnTo>
                    <a:pt x="1" y="9"/>
                  </a:lnTo>
                  <a:lnTo>
                    <a:pt x="3" y="5"/>
                  </a:lnTo>
                  <a:lnTo>
                    <a:pt x="7" y="0"/>
                  </a:lnTo>
                  <a:lnTo>
                    <a:pt x="14" y="0"/>
                  </a:lnTo>
                  <a:lnTo>
                    <a:pt x="21" y="0"/>
                  </a:lnTo>
                  <a:lnTo>
                    <a:pt x="26" y="0"/>
                  </a:lnTo>
                  <a:lnTo>
                    <a:pt x="29" y="1"/>
                  </a:lnTo>
                  <a:lnTo>
                    <a:pt x="31" y="6"/>
                  </a:lnTo>
                  <a:lnTo>
                    <a:pt x="0" y="11"/>
                  </a:lnTo>
                  <a:close/>
                </a:path>
              </a:pathLst>
            </a:custGeom>
            <a:solidFill>
              <a:srgbClr val="CBCBCB"/>
            </a:solidFill>
            <a:ln w="9525">
              <a:solidFill>
                <a:srgbClr val="777777"/>
              </a:solidFill>
              <a:round/>
              <a:headEnd/>
              <a:tailEnd/>
            </a:ln>
          </p:spPr>
          <p:txBody>
            <a:bodyPr/>
            <a:lstStyle/>
            <a:p>
              <a:endParaRPr lang="en-US"/>
            </a:p>
          </p:txBody>
        </p:sp>
        <p:sp>
          <p:nvSpPr>
            <p:cNvPr id="4928" name="Freeform 816"/>
            <p:cNvSpPr>
              <a:spLocks/>
            </p:cNvSpPr>
            <p:nvPr/>
          </p:nvSpPr>
          <p:spPr bwMode="auto">
            <a:xfrm>
              <a:off x="1075" y="1812"/>
              <a:ext cx="31" cy="8"/>
            </a:xfrm>
            <a:custGeom>
              <a:avLst/>
              <a:gdLst>
                <a:gd name="T0" fmla="*/ 0 w 31"/>
                <a:gd name="T1" fmla="*/ 4 h 16"/>
                <a:gd name="T2" fmla="*/ 31 w 31"/>
                <a:gd name="T3" fmla="*/ 0 h 16"/>
                <a:gd name="T4" fmla="*/ 31 w 31"/>
                <a:gd name="T5" fmla="*/ 1 h 16"/>
                <a:gd name="T6" fmla="*/ 30 w 31"/>
                <a:gd name="T7" fmla="*/ 6 h 16"/>
                <a:gd name="T8" fmla="*/ 27 w 31"/>
                <a:gd name="T9" fmla="*/ 9 h 16"/>
                <a:gd name="T10" fmla="*/ 24 w 31"/>
                <a:gd name="T11" fmla="*/ 14 h 16"/>
                <a:gd name="T12" fmla="*/ 18 w 31"/>
                <a:gd name="T13" fmla="*/ 16 h 16"/>
                <a:gd name="T14" fmla="*/ 13 w 31"/>
                <a:gd name="T15" fmla="*/ 14 h 16"/>
                <a:gd name="T16" fmla="*/ 7 w 31"/>
                <a:gd name="T17" fmla="*/ 13 h 16"/>
                <a:gd name="T18" fmla="*/ 3 w 31"/>
                <a:gd name="T19" fmla="*/ 9 h 16"/>
                <a:gd name="T20" fmla="*/ 1 w 31"/>
                <a:gd name="T21" fmla="*/ 6 h 16"/>
                <a:gd name="T22" fmla="*/ 0 w 31"/>
                <a:gd name="T23" fmla="*/ 4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
                <a:gd name="T37" fmla="*/ 0 h 16"/>
                <a:gd name="T38" fmla="*/ 31 w 31"/>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 h="16">
                  <a:moveTo>
                    <a:pt x="0" y="4"/>
                  </a:moveTo>
                  <a:lnTo>
                    <a:pt x="31" y="0"/>
                  </a:lnTo>
                  <a:lnTo>
                    <a:pt x="31" y="1"/>
                  </a:lnTo>
                  <a:lnTo>
                    <a:pt x="30" y="6"/>
                  </a:lnTo>
                  <a:lnTo>
                    <a:pt x="27" y="9"/>
                  </a:lnTo>
                  <a:lnTo>
                    <a:pt x="24" y="14"/>
                  </a:lnTo>
                  <a:lnTo>
                    <a:pt x="18" y="16"/>
                  </a:lnTo>
                  <a:lnTo>
                    <a:pt x="13" y="14"/>
                  </a:lnTo>
                  <a:lnTo>
                    <a:pt x="7" y="13"/>
                  </a:lnTo>
                  <a:lnTo>
                    <a:pt x="3" y="9"/>
                  </a:lnTo>
                  <a:lnTo>
                    <a:pt x="1" y="6"/>
                  </a:lnTo>
                  <a:lnTo>
                    <a:pt x="0" y="4"/>
                  </a:lnTo>
                  <a:close/>
                </a:path>
              </a:pathLst>
            </a:custGeom>
            <a:solidFill>
              <a:srgbClr val="323232"/>
            </a:solidFill>
            <a:ln w="9525">
              <a:solidFill>
                <a:srgbClr val="777777"/>
              </a:solidFill>
              <a:round/>
              <a:headEnd/>
              <a:tailEnd/>
            </a:ln>
          </p:spPr>
          <p:txBody>
            <a:bodyPr/>
            <a:lstStyle/>
            <a:p>
              <a:endParaRPr lang="en-US"/>
            </a:p>
          </p:txBody>
        </p:sp>
        <p:sp>
          <p:nvSpPr>
            <p:cNvPr id="4929" name="Freeform 817"/>
            <p:cNvSpPr>
              <a:spLocks/>
            </p:cNvSpPr>
            <p:nvPr/>
          </p:nvSpPr>
          <p:spPr bwMode="auto">
            <a:xfrm>
              <a:off x="1344" y="1498"/>
              <a:ext cx="164" cy="232"/>
            </a:xfrm>
            <a:custGeom>
              <a:avLst/>
              <a:gdLst>
                <a:gd name="T0" fmla="*/ 8 w 164"/>
                <a:gd name="T1" fmla="*/ 0 h 463"/>
                <a:gd name="T2" fmla="*/ 0 w 164"/>
                <a:gd name="T3" fmla="*/ 1 h 463"/>
                <a:gd name="T4" fmla="*/ 156 w 164"/>
                <a:gd name="T5" fmla="*/ 463 h 463"/>
                <a:gd name="T6" fmla="*/ 164 w 164"/>
                <a:gd name="T7" fmla="*/ 457 h 463"/>
                <a:gd name="T8" fmla="*/ 8 w 164"/>
                <a:gd name="T9" fmla="*/ 0 h 463"/>
                <a:gd name="T10" fmla="*/ 0 60000 65536"/>
                <a:gd name="T11" fmla="*/ 0 60000 65536"/>
                <a:gd name="T12" fmla="*/ 0 60000 65536"/>
                <a:gd name="T13" fmla="*/ 0 60000 65536"/>
                <a:gd name="T14" fmla="*/ 0 60000 65536"/>
                <a:gd name="T15" fmla="*/ 0 w 164"/>
                <a:gd name="T16" fmla="*/ 0 h 463"/>
                <a:gd name="T17" fmla="*/ 164 w 164"/>
                <a:gd name="T18" fmla="*/ 463 h 463"/>
              </a:gdLst>
              <a:ahLst/>
              <a:cxnLst>
                <a:cxn ang="T10">
                  <a:pos x="T0" y="T1"/>
                </a:cxn>
                <a:cxn ang="T11">
                  <a:pos x="T2" y="T3"/>
                </a:cxn>
                <a:cxn ang="T12">
                  <a:pos x="T4" y="T5"/>
                </a:cxn>
                <a:cxn ang="T13">
                  <a:pos x="T6" y="T7"/>
                </a:cxn>
                <a:cxn ang="T14">
                  <a:pos x="T8" y="T9"/>
                </a:cxn>
              </a:cxnLst>
              <a:rect l="T15" t="T16" r="T17" b="T18"/>
              <a:pathLst>
                <a:path w="164" h="463">
                  <a:moveTo>
                    <a:pt x="8" y="0"/>
                  </a:moveTo>
                  <a:lnTo>
                    <a:pt x="0" y="1"/>
                  </a:lnTo>
                  <a:lnTo>
                    <a:pt x="156" y="463"/>
                  </a:lnTo>
                  <a:lnTo>
                    <a:pt x="164" y="457"/>
                  </a:lnTo>
                  <a:lnTo>
                    <a:pt x="8" y="0"/>
                  </a:lnTo>
                  <a:close/>
                </a:path>
              </a:pathLst>
            </a:custGeom>
            <a:solidFill>
              <a:srgbClr val="FF7F00"/>
            </a:solidFill>
            <a:ln w="9525">
              <a:solidFill>
                <a:srgbClr val="777777"/>
              </a:solidFill>
              <a:round/>
              <a:headEnd/>
              <a:tailEnd/>
            </a:ln>
          </p:spPr>
          <p:txBody>
            <a:bodyPr/>
            <a:lstStyle/>
            <a:p>
              <a:endParaRPr lang="en-US"/>
            </a:p>
          </p:txBody>
        </p:sp>
        <p:sp>
          <p:nvSpPr>
            <p:cNvPr id="4930" name="Freeform 818"/>
            <p:cNvSpPr>
              <a:spLocks/>
            </p:cNvSpPr>
            <p:nvPr/>
          </p:nvSpPr>
          <p:spPr bwMode="auto">
            <a:xfrm>
              <a:off x="1264" y="2206"/>
              <a:ext cx="172" cy="17"/>
            </a:xfrm>
            <a:custGeom>
              <a:avLst/>
              <a:gdLst>
                <a:gd name="T0" fmla="*/ 0 w 172"/>
                <a:gd name="T1" fmla="*/ 33 h 33"/>
                <a:gd name="T2" fmla="*/ 1 w 172"/>
                <a:gd name="T3" fmla="*/ 32 h 33"/>
                <a:gd name="T4" fmla="*/ 5 w 172"/>
                <a:gd name="T5" fmla="*/ 30 h 33"/>
                <a:gd name="T6" fmla="*/ 12 w 172"/>
                <a:gd name="T7" fmla="*/ 29 h 33"/>
                <a:gd name="T8" fmla="*/ 20 w 172"/>
                <a:gd name="T9" fmla="*/ 27 h 33"/>
                <a:gd name="T10" fmla="*/ 30 w 172"/>
                <a:gd name="T11" fmla="*/ 22 h 33"/>
                <a:gd name="T12" fmla="*/ 41 w 172"/>
                <a:gd name="T13" fmla="*/ 20 h 33"/>
                <a:gd name="T14" fmla="*/ 53 w 172"/>
                <a:gd name="T15" fmla="*/ 16 h 33"/>
                <a:gd name="T16" fmla="*/ 65 w 172"/>
                <a:gd name="T17" fmla="*/ 14 h 33"/>
                <a:gd name="T18" fmla="*/ 78 w 172"/>
                <a:gd name="T19" fmla="*/ 11 h 33"/>
                <a:gd name="T20" fmla="*/ 90 w 172"/>
                <a:gd name="T21" fmla="*/ 8 h 33"/>
                <a:gd name="T22" fmla="*/ 101 w 172"/>
                <a:gd name="T23" fmla="*/ 8 h 33"/>
                <a:gd name="T24" fmla="*/ 110 w 172"/>
                <a:gd name="T25" fmla="*/ 4 h 33"/>
                <a:gd name="T26" fmla="*/ 120 w 172"/>
                <a:gd name="T27" fmla="*/ 3 h 33"/>
                <a:gd name="T28" fmla="*/ 127 w 172"/>
                <a:gd name="T29" fmla="*/ 1 h 33"/>
                <a:gd name="T30" fmla="*/ 134 w 172"/>
                <a:gd name="T31" fmla="*/ 1 h 33"/>
                <a:gd name="T32" fmla="*/ 139 w 172"/>
                <a:gd name="T33" fmla="*/ 1 h 33"/>
                <a:gd name="T34" fmla="*/ 144 w 172"/>
                <a:gd name="T35" fmla="*/ 1 h 33"/>
                <a:gd name="T36" fmla="*/ 148 w 172"/>
                <a:gd name="T37" fmla="*/ 0 h 33"/>
                <a:gd name="T38" fmla="*/ 153 w 172"/>
                <a:gd name="T39" fmla="*/ 0 h 33"/>
                <a:gd name="T40" fmla="*/ 156 w 172"/>
                <a:gd name="T41" fmla="*/ 1 h 33"/>
                <a:gd name="T42" fmla="*/ 163 w 172"/>
                <a:gd name="T43" fmla="*/ 1 h 33"/>
                <a:gd name="T44" fmla="*/ 167 w 172"/>
                <a:gd name="T45" fmla="*/ 3 h 33"/>
                <a:gd name="T46" fmla="*/ 170 w 172"/>
                <a:gd name="T47" fmla="*/ 4 h 33"/>
                <a:gd name="T48" fmla="*/ 171 w 172"/>
                <a:gd name="T49" fmla="*/ 6 h 33"/>
                <a:gd name="T50" fmla="*/ 172 w 172"/>
                <a:gd name="T51" fmla="*/ 6 h 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2"/>
                <a:gd name="T79" fmla="*/ 0 h 33"/>
                <a:gd name="T80" fmla="*/ 172 w 172"/>
                <a:gd name="T81" fmla="*/ 33 h 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2" h="33">
                  <a:moveTo>
                    <a:pt x="0" y="33"/>
                  </a:moveTo>
                  <a:lnTo>
                    <a:pt x="1" y="32"/>
                  </a:lnTo>
                  <a:lnTo>
                    <a:pt x="5" y="30"/>
                  </a:lnTo>
                  <a:lnTo>
                    <a:pt x="12" y="29"/>
                  </a:lnTo>
                  <a:lnTo>
                    <a:pt x="20" y="27"/>
                  </a:lnTo>
                  <a:lnTo>
                    <a:pt x="30" y="22"/>
                  </a:lnTo>
                  <a:lnTo>
                    <a:pt x="41" y="20"/>
                  </a:lnTo>
                  <a:lnTo>
                    <a:pt x="53" y="16"/>
                  </a:lnTo>
                  <a:lnTo>
                    <a:pt x="65" y="14"/>
                  </a:lnTo>
                  <a:lnTo>
                    <a:pt x="78" y="11"/>
                  </a:lnTo>
                  <a:lnTo>
                    <a:pt x="90" y="8"/>
                  </a:lnTo>
                  <a:lnTo>
                    <a:pt x="101" y="8"/>
                  </a:lnTo>
                  <a:lnTo>
                    <a:pt x="110" y="4"/>
                  </a:lnTo>
                  <a:lnTo>
                    <a:pt x="120" y="3"/>
                  </a:lnTo>
                  <a:lnTo>
                    <a:pt x="127" y="1"/>
                  </a:lnTo>
                  <a:lnTo>
                    <a:pt x="134" y="1"/>
                  </a:lnTo>
                  <a:lnTo>
                    <a:pt x="139" y="1"/>
                  </a:lnTo>
                  <a:lnTo>
                    <a:pt x="144" y="1"/>
                  </a:lnTo>
                  <a:lnTo>
                    <a:pt x="148" y="0"/>
                  </a:lnTo>
                  <a:lnTo>
                    <a:pt x="153" y="0"/>
                  </a:lnTo>
                  <a:lnTo>
                    <a:pt x="156" y="1"/>
                  </a:lnTo>
                  <a:lnTo>
                    <a:pt x="163" y="1"/>
                  </a:lnTo>
                  <a:lnTo>
                    <a:pt x="167" y="3"/>
                  </a:lnTo>
                  <a:lnTo>
                    <a:pt x="170" y="4"/>
                  </a:lnTo>
                  <a:lnTo>
                    <a:pt x="171" y="6"/>
                  </a:lnTo>
                  <a:lnTo>
                    <a:pt x="172" y="6"/>
                  </a:lnTo>
                </a:path>
              </a:pathLst>
            </a:custGeom>
            <a:noFill/>
            <a:ln w="15875">
              <a:solidFill>
                <a:srgbClr val="777777"/>
              </a:solidFill>
              <a:prstDash val="solid"/>
              <a:round/>
              <a:headEnd/>
              <a:tailEnd/>
            </a:ln>
          </p:spPr>
          <p:txBody>
            <a:bodyPr/>
            <a:lstStyle/>
            <a:p>
              <a:endParaRPr lang="en-US"/>
            </a:p>
          </p:txBody>
        </p:sp>
        <p:sp>
          <p:nvSpPr>
            <p:cNvPr id="4931" name="Freeform 819"/>
            <p:cNvSpPr>
              <a:spLocks/>
            </p:cNvSpPr>
            <p:nvPr/>
          </p:nvSpPr>
          <p:spPr bwMode="auto">
            <a:xfrm>
              <a:off x="1114" y="2136"/>
              <a:ext cx="4" cy="47"/>
            </a:xfrm>
            <a:custGeom>
              <a:avLst/>
              <a:gdLst>
                <a:gd name="T0" fmla="*/ 4 w 4"/>
                <a:gd name="T1" fmla="*/ 0 h 94"/>
                <a:gd name="T2" fmla="*/ 4 w 4"/>
                <a:gd name="T3" fmla="*/ 1 h 94"/>
                <a:gd name="T4" fmla="*/ 4 w 4"/>
                <a:gd name="T5" fmla="*/ 9 h 94"/>
                <a:gd name="T6" fmla="*/ 4 w 4"/>
                <a:gd name="T7" fmla="*/ 20 h 94"/>
                <a:gd name="T8" fmla="*/ 4 w 4"/>
                <a:gd name="T9" fmla="*/ 32 h 94"/>
                <a:gd name="T10" fmla="*/ 4 w 4"/>
                <a:gd name="T11" fmla="*/ 41 h 94"/>
                <a:gd name="T12" fmla="*/ 3 w 4"/>
                <a:gd name="T13" fmla="*/ 52 h 94"/>
                <a:gd name="T14" fmla="*/ 2 w 4"/>
                <a:gd name="T15" fmla="*/ 67 h 94"/>
                <a:gd name="T16" fmla="*/ 1 w 4"/>
                <a:gd name="T17" fmla="*/ 80 h 94"/>
                <a:gd name="T18" fmla="*/ 0 w 4"/>
                <a:gd name="T19" fmla="*/ 91 h 94"/>
                <a:gd name="T20" fmla="*/ 0 w 4"/>
                <a:gd name="T21" fmla="*/ 94 h 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94"/>
                <a:gd name="T35" fmla="*/ 4 w 4"/>
                <a:gd name="T36" fmla="*/ 94 h 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94">
                  <a:moveTo>
                    <a:pt x="4" y="0"/>
                  </a:moveTo>
                  <a:lnTo>
                    <a:pt x="4" y="1"/>
                  </a:lnTo>
                  <a:lnTo>
                    <a:pt x="4" y="9"/>
                  </a:lnTo>
                  <a:lnTo>
                    <a:pt x="4" y="20"/>
                  </a:lnTo>
                  <a:lnTo>
                    <a:pt x="4" y="32"/>
                  </a:lnTo>
                  <a:lnTo>
                    <a:pt x="4" y="41"/>
                  </a:lnTo>
                  <a:lnTo>
                    <a:pt x="3" y="52"/>
                  </a:lnTo>
                  <a:lnTo>
                    <a:pt x="2" y="67"/>
                  </a:lnTo>
                  <a:lnTo>
                    <a:pt x="1" y="80"/>
                  </a:lnTo>
                  <a:lnTo>
                    <a:pt x="0" y="91"/>
                  </a:lnTo>
                  <a:lnTo>
                    <a:pt x="0" y="94"/>
                  </a:lnTo>
                </a:path>
              </a:pathLst>
            </a:custGeom>
            <a:noFill/>
            <a:ln w="15875">
              <a:solidFill>
                <a:srgbClr val="777777"/>
              </a:solidFill>
              <a:prstDash val="solid"/>
              <a:round/>
              <a:headEnd/>
              <a:tailEnd/>
            </a:ln>
          </p:spPr>
          <p:txBody>
            <a:bodyPr/>
            <a:lstStyle/>
            <a:p>
              <a:endParaRPr lang="en-US"/>
            </a:p>
          </p:txBody>
        </p:sp>
        <p:sp>
          <p:nvSpPr>
            <p:cNvPr id="4932" name="Line 820"/>
            <p:cNvSpPr>
              <a:spLocks noChangeShapeType="1"/>
            </p:cNvSpPr>
            <p:nvPr/>
          </p:nvSpPr>
          <p:spPr bwMode="auto">
            <a:xfrm flipV="1">
              <a:off x="1036" y="2015"/>
              <a:ext cx="224" cy="13"/>
            </a:xfrm>
            <a:prstGeom prst="line">
              <a:avLst/>
            </a:prstGeom>
            <a:noFill/>
            <a:ln w="12700">
              <a:solidFill>
                <a:srgbClr val="777777"/>
              </a:solidFill>
              <a:round/>
              <a:headEnd/>
              <a:tailEnd/>
            </a:ln>
          </p:spPr>
          <p:txBody>
            <a:bodyPr/>
            <a:lstStyle/>
            <a:p>
              <a:endParaRPr lang="en-US"/>
            </a:p>
          </p:txBody>
        </p:sp>
        <p:sp>
          <p:nvSpPr>
            <p:cNvPr id="4933" name="Freeform 821"/>
            <p:cNvSpPr>
              <a:spLocks/>
            </p:cNvSpPr>
            <p:nvPr/>
          </p:nvSpPr>
          <p:spPr bwMode="auto">
            <a:xfrm>
              <a:off x="1563" y="1781"/>
              <a:ext cx="370" cy="86"/>
            </a:xfrm>
            <a:custGeom>
              <a:avLst/>
              <a:gdLst>
                <a:gd name="T0" fmla="*/ 0 w 370"/>
                <a:gd name="T1" fmla="*/ 0 h 171"/>
                <a:gd name="T2" fmla="*/ 18 w 370"/>
                <a:gd name="T3" fmla="*/ 17 h 171"/>
                <a:gd name="T4" fmla="*/ 35 w 370"/>
                <a:gd name="T5" fmla="*/ 33 h 171"/>
                <a:gd name="T6" fmla="*/ 52 w 370"/>
                <a:gd name="T7" fmla="*/ 48 h 171"/>
                <a:gd name="T8" fmla="*/ 70 w 370"/>
                <a:gd name="T9" fmla="*/ 62 h 171"/>
                <a:gd name="T10" fmla="*/ 88 w 370"/>
                <a:gd name="T11" fmla="*/ 74 h 171"/>
                <a:gd name="T12" fmla="*/ 105 w 370"/>
                <a:gd name="T13" fmla="*/ 86 h 171"/>
                <a:gd name="T14" fmla="*/ 124 w 370"/>
                <a:gd name="T15" fmla="*/ 96 h 171"/>
                <a:gd name="T16" fmla="*/ 142 w 370"/>
                <a:gd name="T17" fmla="*/ 107 h 171"/>
                <a:gd name="T18" fmla="*/ 161 w 370"/>
                <a:gd name="T19" fmla="*/ 117 h 171"/>
                <a:gd name="T20" fmla="*/ 182 w 370"/>
                <a:gd name="T21" fmla="*/ 126 h 171"/>
                <a:gd name="T22" fmla="*/ 203 w 370"/>
                <a:gd name="T23" fmla="*/ 134 h 171"/>
                <a:gd name="T24" fmla="*/ 226 w 370"/>
                <a:gd name="T25" fmla="*/ 142 h 171"/>
                <a:gd name="T26" fmla="*/ 251 w 370"/>
                <a:gd name="T27" fmla="*/ 149 h 171"/>
                <a:gd name="T28" fmla="*/ 276 w 370"/>
                <a:gd name="T29" fmla="*/ 154 h 171"/>
                <a:gd name="T30" fmla="*/ 300 w 370"/>
                <a:gd name="T31" fmla="*/ 159 h 171"/>
                <a:gd name="T32" fmla="*/ 321 w 370"/>
                <a:gd name="T33" fmla="*/ 163 h 171"/>
                <a:gd name="T34" fmla="*/ 341 w 370"/>
                <a:gd name="T35" fmla="*/ 167 h 171"/>
                <a:gd name="T36" fmla="*/ 356 w 370"/>
                <a:gd name="T37" fmla="*/ 168 h 171"/>
                <a:gd name="T38" fmla="*/ 366 w 370"/>
                <a:gd name="T39" fmla="*/ 170 h 171"/>
                <a:gd name="T40" fmla="*/ 370 w 370"/>
                <a:gd name="T41" fmla="*/ 171 h 1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0"/>
                <a:gd name="T64" fmla="*/ 0 h 171"/>
                <a:gd name="T65" fmla="*/ 370 w 370"/>
                <a:gd name="T66" fmla="*/ 171 h 17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0" h="171">
                  <a:moveTo>
                    <a:pt x="0" y="0"/>
                  </a:moveTo>
                  <a:lnTo>
                    <a:pt x="18" y="17"/>
                  </a:lnTo>
                  <a:lnTo>
                    <a:pt x="35" y="33"/>
                  </a:lnTo>
                  <a:lnTo>
                    <a:pt x="52" y="48"/>
                  </a:lnTo>
                  <a:lnTo>
                    <a:pt x="70" y="62"/>
                  </a:lnTo>
                  <a:lnTo>
                    <a:pt x="88" y="74"/>
                  </a:lnTo>
                  <a:lnTo>
                    <a:pt x="105" y="86"/>
                  </a:lnTo>
                  <a:lnTo>
                    <a:pt x="124" y="96"/>
                  </a:lnTo>
                  <a:lnTo>
                    <a:pt x="142" y="107"/>
                  </a:lnTo>
                  <a:lnTo>
                    <a:pt x="161" y="117"/>
                  </a:lnTo>
                  <a:lnTo>
                    <a:pt x="182" y="126"/>
                  </a:lnTo>
                  <a:lnTo>
                    <a:pt x="203" y="134"/>
                  </a:lnTo>
                  <a:lnTo>
                    <a:pt x="226" y="142"/>
                  </a:lnTo>
                  <a:lnTo>
                    <a:pt x="251" y="149"/>
                  </a:lnTo>
                  <a:lnTo>
                    <a:pt x="276" y="154"/>
                  </a:lnTo>
                  <a:lnTo>
                    <a:pt x="300" y="159"/>
                  </a:lnTo>
                  <a:lnTo>
                    <a:pt x="321" y="163"/>
                  </a:lnTo>
                  <a:lnTo>
                    <a:pt x="341" y="167"/>
                  </a:lnTo>
                  <a:lnTo>
                    <a:pt x="356" y="168"/>
                  </a:lnTo>
                  <a:lnTo>
                    <a:pt x="366" y="170"/>
                  </a:lnTo>
                  <a:lnTo>
                    <a:pt x="370" y="171"/>
                  </a:lnTo>
                </a:path>
              </a:pathLst>
            </a:custGeom>
            <a:noFill/>
            <a:ln w="12700">
              <a:solidFill>
                <a:srgbClr val="777777"/>
              </a:solidFill>
              <a:prstDash val="solid"/>
              <a:round/>
              <a:headEnd/>
              <a:tailEnd/>
            </a:ln>
          </p:spPr>
          <p:txBody>
            <a:bodyPr/>
            <a:lstStyle/>
            <a:p>
              <a:endParaRPr lang="en-US"/>
            </a:p>
          </p:txBody>
        </p:sp>
        <p:sp>
          <p:nvSpPr>
            <p:cNvPr id="4934" name="Freeform 822"/>
            <p:cNvSpPr>
              <a:spLocks/>
            </p:cNvSpPr>
            <p:nvPr/>
          </p:nvSpPr>
          <p:spPr bwMode="auto">
            <a:xfrm>
              <a:off x="1225" y="1710"/>
              <a:ext cx="50" cy="273"/>
            </a:xfrm>
            <a:custGeom>
              <a:avLst/>
              <a:gdLst>
                <a:gd name="T0" fmla="*/ 50 w 50"/>
                <a:gd name="T1" fmla="*/ 545 h 545"/>
                <a:gd name="T2" fmla="*/ 28 w 50"/>
                <a:gd name="T3" fmla="*/ 0 h 545"/>
                <a:gd name="T4" fmla="*/ 0 w 50"/>
                <a:gd name="T5" fmla="*/ 0 h 545"/>
                <a:gd name="T6" fmla="*/ 0 60000 65536"/>
                <a:gd name="T7" fmla="*/ 0 60000 65536"/>
                <a:gd name="T8" fmla="*/ 0 60000 65536"/>
                <a:gd name="T9" fmla="*/ 0 w 50"/>
                <a:gd name="T10" fmla="*/ 0 h 545"/>
                <a:gd name="T11" fmla="*/ 50 w 50"/>
                <a:gd name="T12" fmla="*/ 545 h 545"/>
              </a:gdLst>
              <a:ahLst/>
              <a:cxnLst>
                <a:cxn ang="T6">
                  <a:pos x="T0" y="T1"/>
                </a:cxn>
                <a:cxn ang="T7">
                  <a:pos x="T2" y="T3"/>
                </a:cxn>
                <a:cxn ang="T8">
                  <a:pos x="T4" y="T5"/>
                </a:cxn>
              </a:cxnLst>
              <a:rect l="T9" t="T10" r="T11" b="T12"/>
              <a:pathLst>
                <a:path w="50" h="545">
                  <a:moveTo>
                    <a:pt x="50" y="545"/>
                  </a:moveTo>
                  <a:lnTo>
                    <a:pt x="28" y="0"/>
                  </a:lnTo>
                  <a:lnTo>
                    <a:pt x="0" y="0"/>
                  </a:lnTo>
                </a:path>
              </a:pathLst>
            </a:custGeom>
            <a:noFill/>
            <a:ln w="12700">
              <a:solidFill>
                <a:srgbClr val="777777"/>
              </a:solidFill>
              <a:prstDash val="solid"/>
              <a:round/>
              <a:headEnd/>
              <a:tailEnd/>
            </a:ln>
          </p:spPr>
          <p:txBody>
            <a:bodyPr/>
            <a:lstStyle/>
            <a:p>
              <a:endParaRPr lang="en-US"/>
            </a:p>
          </p:txBody>
        </p:sp>
        <p:sp>
          <p:nvSpPr>
            <p:cNvPr id="4935" name="Line 823"/>
            <p:cNvSpPr>
              <a:spLocks noChangeShapeType="1"/>
            </p:cNvSpPr>
            <p:nvPr/>
          </p:nvSpPr>
          <p:spPr bwMode="auto">
            <a:xfrm flipH="1">
              <a:off x="1439" y="2065"/>
              <a:ext cx="74" cy="146"/>
            </a:xfrm>
            <a:prstGeom prst="line">
              <a:avLst/>
            </a:prstGeom>
            <a:noFill/>
            <a:ln w="14288">
              <a:solidFill>
                <a:srgbClr val="777777"/>
              </a:solidFill>
              <a:round/>
              <a:headEnd/>
              <a:tailEnd/>
            </a:ln>
          </p:spPr>
          <p:txBody>
            <a:bodyPr/>
            <a:lstStyle/>
            <a:p>
              <a:endParaRPr lang="en-US"/>
            </a:p>
          </p:txBody>
        </p:sp>
        <p:sp>
          <p:nvSpPr>
            <p:cNvPr id="4936" name="Freeform 824"/>
            <p:cNvSpPr>
              <a:spLocks/>
            </p:cNvSpPr>
            <p:nvPr/>
          </p:nvSpPr>
          <p:spPr bwMode="auto">
            <a:xfrm>
              <a:off x="1071" y="1866"/>
              <a:ext cx="20" cy="129"/>
            </a:xfrm>
            <a:custGeom>
              <a:avLst/>
              <a:gdLst>
                <a:gd name="T0" fmla="*/ 9 w 20"/>
                <a:gd name="T1" fmla="*/ 0 h 258"/>
                <a:gd name="T2" fmla="*/ 20 w 20"/>
                <a:gd name="T3" fmla="*/ 1 h 258"/>
                <a:gd name="T4" fmla="*/ 0 w 20"/>
                <a:gd name="T5" fmla="*/ 258 h 258"/>
                <a:gd name="T6" fmla="*/ 0 60000 65536"/>
                <a:gd name="T7" fmla="*/ 0 60000 65536"/>
                <a:gd name="T8" fmla="*/ 0 60000 65536"/>
                <a:gd name="T9" fmla="*/ 0 w 20"/>
                <a:gd name="T10" fmla="*/ 0 h 258"/>
                <a:gd name="T11" fmla="*/ 20 w 20"/>
                <a:gd name="T12" fmla="*/ 258 h 258"/>
              </a:gdLst>
              <a:ahLst/>
              <a:cxnLst>
                <a:cxn ang="T6">
                  <a:pos x="T0" y="T1"/>
                </a:cxn>
                <a:cxn ang="T7">
                  <a:pos x="T2" y="T3"/>
                </a:cxn>
                <a:cxn ang="T8">
                  <a:pos x="T4" y="T5"/>
                </a:cxn>
              </a:cxnLst>
              <a:rect l="T9" t="T10" r="T11" b="T12"/>
              <a:pathLst>
                <a:path w="20" h="258">
                  <a:moveTo>
                    <a:pt x="9" y="0"/>
                  </a:moveTo>
                  <a:lnTo>
                    <a:pt x="20" y="1"/>
                  </a:lnTo>
                  <a:lnTo>
                    <a:pt x="0" y="258"/>
                  </a:lnTo>
                </a:path>
              </a:pathLst>
            </a:custGeom>
            <a:noFill/>
            <a:ln w="12700">
              <a:solidFill>
                <a:srgbClr val="777777"/>
              </a:solidFill>
              <a:prstDash val="solid"/>
              <a:round/>
              <a:headEnd/>
              <a:tailEnd/>
            </a:ln>
          </p:spPr>
          <p:txBody>
            <a:bodyPr/>
            <a:lstStyle/>
            <a:p>
              <a:endParaRPr lang="en-US"/>
            </a:p>
          </p:txBody>
        </p:sp>
        <p:sp>
          <p:nvSpPr>
            <p:cNvPr id="4937" name="Freeform 825"/>
            <p:cNvSpPr>
              <a:spLocks/>
            </p:cNvSpPr>
            <p:nvPr/>
          </p:nvSpPr>
          <p:spPr bwMode="auto">
            <a:xfrm>
              <a:off x="1213" y="1532"/>
              <a:ext cx="33" cy="26"/>
            </a:xfrm>
            <a:custGeom>
              <a:avLst/>
              <a:gdLst>
                <a:gd name="T0" fmla="*/ 0 w 33"/>
                <a:gd name="T1" fmla="*/ 2 h 51"/>
                <a:gd name="T2" fmla="*/ 30 w 33"/>
                <a:gd name="T3" fmla="*/ 0 h 51"/>
                <a:gd name="T4" fmla="*/ 33 w 33"/>
                <a:gd name="T5" fmla="*/ 48 h 51"/>
                <a:gd name="T6" fmla="*/ 3 w 33"/>
                <a:gd name="T7" fmla="*/ 51 h 51"/>
                <a:gd name="T8" fmla="*/ 0 60000 65536"/>
                <a:gd name="T9" fmla="*/ 0 60000 65536"/>
                <a:gd name="T10" fmla="*/ 0 60000 65536"/>
                <a:gd name="T11" fmla="*/ 0 60000 65536"/>
                <a:gd name="T12" fmla="*/ 0 w 33"/>
                <a:gd name="T13" fmla="*/ 0 h 51"/>
                <a:gd name="T14" fmla="*/ 33 w 33"/>
                <a:gd name="T15" fmla="*/ 51 h 51"/>
              </a:gdLst>
              <a:ahLst/>
              <a:cxnLst>
                <a:cxn ang="T8">
                  <a:pos x="T0" y="T1"/>
                </a:cxn>
                <a:cxn ang="T9">
                  <a:pos x="T2" y="T3"/>
                </a:cxn>
                <a:cxn ang="T10">
                  <a:pos x="T4" y="T5"/>
                </a:cxn>
                <a:cxn ang="T11">
                  <a:pos x="T6" y="T7"/>
                </a:cxn>
              </a:cxnLst>
              <a:rect l="T12" t="T13" r="T14" b="T15"/>
              <a:pathLst>
                <a:path w="33" h="51">
                  <a:moveTo>
                    <a:pt x="0" y="2"/>
                  </a:moveTo>
                  <a:lnTo>
                    <a:pt x="30" y="0"/>
                  </a:lnTo>
                  <a:lnTo>
                    <a:pt x="33" y="48"/>
                  </a:lnTo>
                  <a:lnTo>
                    <a:pt x="3" y="51"/>
                  </a:lnTo>
                </a:path>
              </a:pathLst>
            </a:custGeom>
            <a:noFill/>
            <a:ln w="12700">
              <a:solidFill>
                <a:srgbClr val="777777"/>
              </a:solidFill>
              <a:prstDash val="solid"/>
              <a:round/>
              <a:headEnd/>
              <a:tailEnd/>
            </a:ln>
          </p:spPr>
          <p:txBody>
            <a:bodyPr/>
            <a:lstStyle/>
            <a:p>
              <a:endParaRPr lang="en-US"/>
            </a:p>
          </p:txBody>
        </p:sp>
        <p:sp>
          <p:nvSpPr>
            <p:cNvPr id="4938" name="Line 826"/>
            <p:cNvSpPr>
              <a:spLocks noChangeShapeType="1"/>
            </p:cNvSpPr>
            <p:nvPr/>
          </p:nvSpPr>
          <p:spPr bwMode="auto">
            <a:xfrm flipH="1">
              <a:off x="1147" y="1495"/>
              <a:ext cx="169" cy="6"/>
            </a:xfrm>
            <a:prstGeom prst="line">
              <a:avLst/>
            </a:prstGeom>
            <a:noFill/>
            <a:ln w="12700">
              <a:solidFill>
                <a:srgbClr val="777777"/>
              </a:solidFill>
              <a:round/>
              <a:headEnd/>
              <a:tailEnd/>
            </a:ln>
          </p:spPr>
          <p:txBody>
            <a:bodyPr/>
            <a:lstStyle/>
            <a:p>
              <a:endParaRPr lang="en-US"/>
            </a:p>
          </p:txBody>
        </p:sp>
        <p:sp>
          <p:nvSpPr>
            <p:cNvPr id="4939" name="Freeform 827"/>
            <p:cNvSpPr>
              <a:spLocks/>
            </p:cNvSpPr>
            <p:nvPr/>
          </p:nvSpPr>
          <p:spPr bwMode="auto">
            <a:xfrm>
              <a:off x="1193" y="1469"/>
              <a:ext cx="58" cy="546"/>
            </a:xfrm>
            <a:custGeom>
              <a:avLst/>
              <a:gdLst>
                <a:gd name="T0" fmla="*/ 0 w 58"/>
                <a:gd name="T1" fmla="*/ 0 h 1092"/>
                <a:gd name="T2" fmla="*/ 12 w 58"/>
                <a:gd name="T3" fmla="*/ 61 h 1092"/>
                <a:gd name="T4" fmla="*/ 58 w 58"/>
                <a:gd name="T5" fmla="*/ 1092 h 1092"/>
                <a:gd name="T6" fmla="*/ 0 60000 65536"/>
                <a:gd name="T7" fmla="*/ 0 60000 65536"/>
                <a:gd name="T8" fmla="*/ 0 60000 65536"/>
                <a:gd name="T9" fmla="*/ 0 w 58"/>
                <a:gd name="T10" fmla="*/ 0 h 1092"/>
                <a:gd name="T11" fmla="*/ 58 w 58"/>
                <a:gd name="T12" fmla="*/ 1092 h 1092"/>
              </a:gdLst>
              <a:ahLst/>
              <a:cxnLst>
                <a:cxn ang="T6">
                  <a:pos x="T0" y="T1"/>
                </a:cxn>
                <a:cxn ang="T7">
                  <a:pos x="T2" y="T3"/>
                </a:cxn>
                <a:cxn ang="T8">
                  <a:pos x="T4" y="T5"/>
                </a:cxn>
              </a:cxnLst>
              <a:rect l="T9" t="T10" r="T11" b="T12"/>
              <a:pathLst>
                <a:path w="58" h="1092">
                  <a:moveTo>
                    <a:pt x="0" y="0"/>
                  </a:moveTo>
                  <a:lnTo>
                    <a:pt x="12" y="61"/>
                  </a:lnTo>
                  <a:lnTo>
                    <a:pt x="58" y="1092"/>
                  </a:lnTo>
                </a:path>
              </a:pathLst>
            </a:custGeom>
            <a:noFill/>
            <a:ln w="12700">
              <a:solidFill>
                <a:srgbClr val="777777"/>
              </a:solidFill>
              <a:prstDash val="solid"/>
              <a:round/>
              <a:headEnd/>
              <a:tailEnd/>
            </a:ln>
          </p:spPr>
          <p:txBody>
            <a:bodyPr/>
            <a:lstStyle/>
            <a:p>
              <a:endParaRPr lang="en-US"/>
            </a:p>
          </p:txBody>
        </p:sp>
        <p:sp>
          <p:nvSpPr>
            <p:cNvPr id="4940" name="Freeform 828"/>
            <p:cNvSpPr>
              <a:spLocks/>
            </p:cNvSpPr>
            <p:nvPr/>
          </p:nvSpPr>
          <p:spPr bwMode="auto">
            <a:xfrm>
              <a:off x="1197" y="1469"/>
              <a:ext cx="56" cy="547"/>
            </a:xfrm>
            <a:custGeom>
              <a:avLst/>
              <a:gdLst>
                <a:gd name="T0" fmla="*/ 0 w 56"/>
                <a:gd name="T1" fmla="*/ 0 h 1094"/>
                <a:gd name="T2" fmla="*/ 11 w 56"/>
                <a:gd name="T3" fmla="*/ 61 h 1094"/>
                <a:gd name="T4" fmla="*/ 56 w 56"/>
                <a:gd name="T5" fmla="*/ 1094 h 1094"/>
                <a:gd name="T6" fmla="*/ 0 60000 65536"/>
                <a:gd name="T7" fmla="*/ 0 60000 65536"/>
                <a:gd name="T8" fmla="*/ 0 60000 65536"/>
                <a:gd name="T9" fmla="*/ 0 w 56"/>
                <a:gd name="T10" fmla="*/ 0 h 1094"/>
                <a:gd name="T11" fmla="*/ 56 w 56"/>
                <a:gd name="T12" fmla="*/ 1094 h 1094"/>
              </a:gdLst>
              <a:ahLst/>
              <a:cxnLst>
                <a:cxn ang="T6">
                  <a:pos x="T0" y="T1"/>
                </a:cxn>
                <a:cxn ang="T7">
                  <a:pos x="T2" y="T3"/>
                </a:cxn>
                <a:cxn ang="T8">
                  <a:pos x="T4" y="T5"/>
                </a:cxn>
              </a:cxnLst>
              <a:rect l="T9" t="T10" r="T11" b="T12"/>
              <a:pathLst>
                <a:path w="56" h="1094">
                  <a:moveTo>
                    <a:pt x="0" y="0"/>
                  </a:moveTo>
                  <a:lnTo>
                    <a:pt x="11" y="61"/>
                  </a:lnTo>
                  <a:lnTo>
                    <a:pt x="56" y="1094"/>
                  </a:lnTo>
                </a:path>
              </a:pathLst>
            </a:custGeom>
            <a:noFill/>
            <a:ln w="12700">
              <a:solidFill>
                <a:srgbClr val="777777"/>
              </a:solidFill>
              <a:prstDash val="solid"/>
              <a:round/>
              <a:headEnd/>
              <a:tailEnd/>
            </a:ln>
          </p:spPr>
          <p:txBody>
            <a:bodyPr/>
            <a:lstStyle/>
            <a:p>
              <a:endParaRPr lang="en-US"/>
            </a:p>
          </p:txBody>
        </p:sp>
        <p:sp>
          <p:nvSpPr>
            <p:cNvPr id="4941" name="Freeform 829"/>
            <p:cNvSpPr>
              <a:spLocks/>
            </p:cNvSpPr>
            <p:nvPr/>
          </p:nvSpPr>
          <p:spPr bwMode="auto">
            <a:xfrm>
              <a:off x="1615" y="2141"/>
              <a:ext cx="2" cy="83"/>
            </a:xfrm>
            <a:custGeom>
              <a:avLst/>
              <a:gdLst>
                <a:gd name="T0" fmla="*/ 0 w 2"/>
                <a:gd name="T1" fmla="*/ 165 h 165"/>
                <a:gd name="T2" fmla="*/ 0 w 2"/>
                <a:gd name="T3" fmla="*/ 163 h 165"/>
                <a:gd name="T4" fmla="*/ 0 w 2"/>
                <a:gd name="T5" fmla="*/ 157 h 165"/>
                <a:gd name="T6" fmla="*/ 0 w 2"/>
                <a:gd name="T7" fmla="*/ 146 h 165"/>
                <a:gd name="T8" fmla="*/ 0 w 2"/>
                <a:gd name="T9" fmla="*/ 131 h 165"/>
                <a:gd name="T10" fmla="*/ 0 w 2"/>
                <a:gd name="T11" fmla="*/ 114 h 165"/>
                <a:gd name="T12" fmla="*/ 1 w 2"/>
                <a:gd name="T13" fmla="*/ 94 h 165"/>
                <a:gd name="T14" fmla="*/ 1 w 2"/>
                <a:gd name="T15" fmla="*/ 74 h 165"/>
                <a:gd name="T16" fmla="*/ 1 w 2"/>
                <a:gd name="T17" fmla="*/ 49 h 165"/>
                <a:gd name="T18" fmla="*/ 2 w 2"/>
                <a:gd name="T19" fmla="*/ 24 h 165"/>
                <a:gd name="T20" fmla="*/ 2 w 2"/>
                <a:gd name="T21" fmla="*/ 0 h 1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165"/>
                <a:gd name="T35" fmla="*/ 2 w 2"/>
                <a:gd name="T36" fmla="*/ 165 h 1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165">
                  <a:moveTo>
                    <a:pt x="0" y="165"/>
                  </a:moveTo>
                  <a:lnTo>
                    <a:pt x="0" y="163"/>
                  </a:lnTo>
                  <a:lnTo>
                    <a:pt x="0" y="157"/>
                  </a:lnTo>
                  <a:lnTo>
                    <a:pt x="0" y="146"/>
                  </a:lnTo>
                  <a:lnTo>
                    <a:pt x="0" y="131"/>
                  </a:lnTo>
                  <a:lnTo>
                    <a:pt x="0" y="114"/>
                  </a:lnTo>
                  <a:lnTo>
                    <a:pt x="1" y="94"/>
                  </a:lnTo>
                  <a:lnTo>
                    <a:pt x="1" y="74"/>
                  </a:lnTo>
                  <a:lnTo>
                    <a:pt x="1" y="49"/>
                  </a:lnTo>
                  <a:lnTo>
                    <a:pt x="2" y="24"/>
                  </a:lnTo>
                  <a:lnTo>
                    <a:pt x="2" y="0"/>
                  </a:lnTo>
                </a:path>
              </a:pathLst>
            </a:custGeom>
            <a:noFill/>
            <a:ln w="12700">
              <a:solidFill>
                <a:srgbClr val="777777"/>
              </a:solidFill>
              <a:prstDash val="solid"/>
              <a:round/>
              <a:headEnd/>
              <a:tailEnd/>
            </a:ln>
          </p:spPr>
          <p:txBody>
            <a:bodyPr/>
            <a:lstStyle/>
            <a:p>
              <a:endParaRPr lang="en-US"/>
            </a:p>
          </p:txBody>
        </p:sp>
        <p:sp>
          <p:nvSpPr>
            <p:cNvPr id="4942" name="Freeform 830"/>
            <p:cNvSpPr>
              <a:spLocks/>
            </p:cNvSpPr>
            <p:nvPr/>
          </p:nvSpPr>
          <p:spPr bwMode="auto">
            <a:xfrm>
              <a:off x="1583" y="1960"/>
              <a:ext cx="34" cy="181"/>
            </a:xfrm>
            <a:custGeom>
              <a:avLst/>
              <a:gdLst>
                <a:gd name="T0" fmla="*/ 34 w 34"/>
                <a:gd name="T1" fmla="*/ 363 h 363"/>
                <a:gd name="T2" fmla="*/ 34 w 34"/>
                <a:gd name="T3" fmla="*/ 352 h 363"/>
                <a:gd name="T4" fmla="*/ 33 w 34"/>
                <a:gd name="T5" fmla="*/ 340 h 363"/>
                <a:gd name="T6" fmla="*/ 33 w 34"/>
                <a:gd name="T7" fmla="*/ 329 h 363"/>
                <a:gd name="T8" fmla="*/ 32 w 34"/>
                <a:gd name="T9" fmla="*/ 319 h 363"/>
                <a:gd name="T10" fmla="*/ 32 w 34"/>
                <a:gd name="T11" fmla="*/ 308 h 363"/>
                <a:gd name="T12" fmla="*/ 31 w 34"/>
                <a:gd name="T13" fmla="*/ 297 h 363"/>
                <a:gd name="T14" fmla="*/ 30 w 34"/>
                <a:gd name="T15" fmla="*/ 287 h 363"/>
                <a:gd name="T16" fmla="*/ 29 w 34"/>
                <a:gd name="T17" fmla="*/ 276 h 363"/>
                <a:gd name="T18" fmla="*/ 28 w 34"/>
                <a:gd name="T19" fmla="*/ 267 h 363"/>
                <a:gd name="T20" fmla="*/ 28 w 34"/>
                <a:gd name="T21" fmla="*/ 257 h 363"/>
                <a:gd name="T22" fmla="*/ 26 w 34"/>
                <a:gd name="T23" fmla="*/ 222 h 363"/>
                <a:gd name="T24" fmla="*/ 24 w 34"/>
                <a:gd name="T25" fmla="*/ 188 h 363"/>
                <a:gd name="T26" fmla="*/ 20 w 34"/>
                <a:gd name="T27" fmla="*/ 156 h 363"/>
                <a:gd name="T28" fmla="*/ 16 w 34"/>
                <a:gd name="T29" fmla="*/ 125 h 363"/>
                <a:gd name="T30" fmla="*/ 13 w 34"/>
                <a:gd name="T31" fmla="*/ 98 h 363"/>
                <a:gd name="T32" fmla="*/ 9 w 34"/>
                <a:gd name="T33" fmla="*/ 76 h 363"/>
                <a:gd name="T34" fmla="*/ 6 w 34"/>
                <a:gd name="T35" fmla="*/ 56 h 363"/>
                <a:gd name="T36" fmla="*/ 4 w 34"/>
                <a:gd name="T37" fmla="*/ 42 h 363"/>
                <a:gd name="T38" fmla="*/ 2 w 34"/>
                <a:gd name="T39" fmla="*/ 32 h 363"/>
                <a:gd name="T40" fmla="*/ 1 w 34"/>
                <a:gd name="T41" fmla="*/ 29 h 363"/>
                <a:gd name="T42" fmla="*/ 0 w 34"/>
                <a:gd name="T43" fmla="*/ 0 h 3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
                <a:gd name="T67" fmla="*/ 0 h 363"/>
                <a:gd name="T68" fmla="*/ 34 w 34"/>
                <a:gd name="T69" fmla="*/ 363 h 3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 h="363">
                  <a:moveTo>
                    <a:pt x="34" y="363"/>
                  </a:moveTo>
                  <a:lnTo>
                    <a:pt x="34" y="352"/>
                  </a:lnTo>
                  <a:lnTo>
                    <a:pt x="33" y="340"/>
                  </a:lnTo>
                  <a:lnTo>
                    <a:pt x="33" y="329"/>
                  </a:lnTo>
                  <a:lnTo>
                    <a:pt x="32" y="319"/>
                  </a:lnTo>
                  <a:lnTo>
                    <a:pt x="32" y="308"/>
                  </a:lnTo>
                  <a:lnTo>
                    <a:pt x="31" y="297"/>
                  </a:lnTo>
                  <a:lnTo>
                    <a:pt x="30" y="287"/>
                  </a:lnTo>
                  <a:lnTo>
                    <a:pt x="29" y="276"/>
                  </a:lnTo>
                  <a:lnTo>
                    <a:pt x="28" y="267"/>
                  </a:lnTo>
                  <a:lnTo>
                    <a:pt x="28" y="257"/>
                  </a:lnTo>
                  <a:lnTo>
                    <a:pt x="26" y="222"/>
                  </a:lnTo>
                  <a:lnTo>
                    <a:pt x="24" y="188"/>
                  </a:lnTo>
                  <a:lnTo>
                    <a:pt x="20" y="156"/>
                  </a:lnTo>
                  <a:lnTo>
                    <a:pt x="16" y="125"/>
                  </a:lnTo>
                  <a:lnTo>
                    <a:pt x="13" y="98"/>
                  </a:lnTo>
                  <a:lnTo>
                    <a:pt x="9" y="76"/>
                  </a:lnTo>
                  <a:lnTo>
                    <a:pt x="6" y="56"/>
                  </a:lnTo>
                  <a:lnTo>
                    <a:pt x="4" y="42"/>
                  </a:lnTo>
                  <a:lnTo>
                    <a:pt x="2" y="32"/>
                  </a:lnTo>
                  <a:lnTo>
                    <a:pt x="1" y="29"/>
                  </a:lnTo>
                  <a:lnTo>
                    <a:pt x="0" y="0"/>
                  </a:lnTo>
                </a:path>
              </a:pathLst>
            </a:custGeom>
            <a:noFill/>
            <a:ln w="12700">
              <a:solidFill>
                <a:srgbClr val="777777"/>
              </a:solidFill>
              <a:prstDash val="solid"/>
              <a:round/>
              <a:headEnd/>
              <a:tailEnd/>
            </a:ln>
          </p:spPr>
          <p:txBody>
            <a:bodyPr/>
            <a:lstStyle/>
            <a:p>
              <a:endParaRPr lang="en-US"/>
            </a:p>
          </p:txBody>
        </p:sp>
        <p:sp>
          <p:nvSpPr>
            <p:cNvPr id="4943" name="Freeform 831"/>
            <p:cNvSpPr>
              <a:spLocks/>
            </p:cNvSpPr>
            <p:nvPr/>
          </p:nvSpPr>
          <p:spPr bwMode="auto">
            <a:xfrm>
              <a:off x="4394" y="1947"/>
              <a:ext cx="23" cy="69"/>
            </a:xfrm>
            <a:custGeom>
              <a:avLst/>
              <a:gdLst>
                <a:gd name="T0" fmla="*/ 9 w 23"/>
                <a:gd name="T1" fmla="*/ 1 h 138"/>
                <a:gd name="T2" fmla="*/ 23 w 23"/>
                <a:gd name="T3" fmla="*/ 0 h 138"/>
                <a:gd name="T4" fmla="*/ 14 w 23"/>
                <a:gd name="T5" fmla="*/ 136 h 138"/>
                <a:gd name="T6" fmla="*/ 0 w 23"/>
                <a:gd name="T7" fmla="*/ 138 h 138"/>
                <a:gd name="T8" fmla="*/ 9 w 23"/>
                <a:gd name="T9" fmla="*/ 1 h 138"/>
                <a:gd name="T10" fmla="*/ 0 60000 65536"/>
                <a:gd name="T11" fmla="*/ 0 60000 65536"/>
                <a:gd name="T12" fmla="*/ 0 60000 65536"/>
                <a:gd name="T13" fmla="*/ 0 60000 65536"/>
                <a:gd name="T14" fmla="*/ 0 60000 65536"/>
                <a:gd name="T15" fmla="*/ 0 w 23"/>
                <a:gd name="T16" fmla="*/ 0 h 138"/>
                <a:gd name="T17" fmla="*/ 23 w 23"/>
                <a:gd name="T18" fmla="*/ 138 h 138"/>
              </a:gdLst>
              <a:ahLst/>
              <a:cxnLst>
                <a:cxn ang="T10">
                  <a:pos x="T0" y="T1"/>
                </a:cxn>
                <a:cxn ang="T11">
                  <a:pos x="T2" y="T3"/>
                </a:cxn>
                <a:cxn ang="T12">
                  <a:pos x="T4" y="T5"/>
                </a:cxn>
                <a:cxn ang="T13">
                  <a:pos x="T6" y="T7"/>
                </a:cxn>
                <a:cxn ang="T14">
                  <a:pos x="T8" y="T9"/>
                </a:cxn>
              </a:cxnLst>
              <a:rect l="T15" t="T16" r="T17" b="T18"/>
              <a:pathLst>
                <a:path w="23" h="138">
                  <a:moveTo>
                    <a:pt x="9" y="1"/>
                  </a:moveTo>
                  <a:lnTo>
                    <a:pt x="23" y="0"/>
                  </a:lnTo>
                  <a:lnTo>
                    <a:pt x="14" y="136"/>
                  </a:lnTo>
                  <a:lnTo>
                    <a:pt x="0" y="138"/>
                  </a:lnTo>
                  <a:lnTo>
                    <a:pt x="9" y="1"/>
                  </a:lnTo>
                  <a:close/>
                </a:path>
              </a:pathLst>
            </a:custGeom>
            <a:solidFill>
              <a:srgbClr val="000000"/>
            </a:solidFill>
            <a:ln w="9525">
              <a:solidFill>
                <a:srgbClr val="777777"/>
              </a:solidFill>
              <a:round/>
              <a:headEnd/>
              <a:tailEnd/>
            </a:ln>
          </p:spPr>
          <p:txBody>
            <a:bodyPr/>
            <a:lstStyle/>
            <a:p>
              <a:endParaRPr lang="en-US"/>
            </a:p>
          </p:txBody>
        </p:sp>
        <p:sp>
          <p:nvSpPr>
            <p:cNvPr id="4944" name="Line 832"/>
            <p:cNvSpPr>
              <a:spLocks noChangeShapeType="1"/>
            </p:cNvSpPr>
            <p:nvPr/>
          </p:nvSpPr>
          <p:spPr bwMode="auto">
            <a:xfrm>
              <a:off x="2242" y="1889"/>
              <a:ext cx="1" cy="5"/>
            </a:xfrm>
            <a:prstGeom prst="line">
              <a:avLst/>
            </a:prstGeom>
            <a:noFill/>
            <a:ln w="14288">
              <a:solidFill>
                <a:srgbClr val="777777"/>
              </a:solidFill>
              <a:round/>
              <a:headEnd/>
              <a:tailEnd/>
            </a:ln>
          </p:spPr>
          <p:txBody>
            <a:bodyPr/>
            <a:lstStyle/>
            <a:p>
              <a:endParaRPr lang="en-US"/>
            </a:p>
          </p:txBody>
        </p:sp>
        <p:sp>
          <p:nvSpPr>
            <p:cNvPr id="4945" name="Freeform 833"/>
            <p:cNvSpPr>
              <a:spLocks/>
            </p:cNvSpPr>
            <p:nvPr/>
          </p:nvSpPr>
          <p:spPr bwMode="auto">
            <a:xfrm>
              <a:off x="2702" y="2091"/>
              <a:ext cx="831" cy="144"/>
            </a:xfrm>
            <a:custGeom>
              <a:avLst/>
              <a:gdLst>
                <a:gd name="T0" fmla="*/ 831 w 831"/>
                <a:gd name="T1" fmla="*/ 65 h 288"/>
                <a:gd name="T2" fmla="*/ 831 w 831"/>
                <a:gd name="T3" fmla="*/ 62 h 288"/>
                <a:gd name="T4" fmla="*/ 830 w 831"/>
                <a:gd name="T5" fmla="*/ 56 h 288"/>
                <a:gd name="T6" fmla="*/ 827 w 831"/>
                <a:gd name="T7" fmla="*/ 46 h 288"/>
                <a:gd name="T8" fmla="*/ 821 w 831"/>
                <a:gd name="T9" fmla="*/ 33 h 288"/>
                <a:gd name="T10" fmla="*/ 811 w 831"/>
                <a:gd name="T11" fmla="*/ 22 h 288"/>
                <a:gd name="T12" fmla="*/ 798 w 831"/>
                <a:gd name="T13" fmla="*/ 13 h 288"/>
                <a:gd name="T14" fmla="*/ 785 w 831"/>
                <a:gd name="T15" fmla="*/ 8 h 288"/>
                <a:gd name="T16" fmla="*/ 773 w 831"/>
                <a:gd name="T17" fmla="*/ 6 h 288"/>
                <a:gd name="T18" fmla="*/ 761 w 831"/>
                <a:gd name="T19" fmla="*/ 6 h 288"/>
                <a:gd name="T20" fmla="*/ 750 w 831"/>
                <a:gd name="T21" fmla="*/ 5 h 288"/>
                <a:gd name="T22" fmla="*/ 745 w 831"/>
                <a:gd name="T23" fmla="*/ 5 h 288"/>
                <a:gd name="T24" fmla="*/ 737 w 831"/>
                <a:gd name="T25" fmla="*/ 3 h 288"/>
                <a:gd name="T26" fmla="*/ 726 w 831"/>
                <a:gd name="T27" fmla="*/ 1 h 288"/>
                <a:gd name="T28" fmla="*/ 713 w 831"/>
                <a:gd name="T29" fmla="*/ 1 h 288"/>
                <a:gd name="T30" fmla="*/ 695 w 831"/>
                <a:gd name="T31" fmla="*/ 0 h 288"/>
                <a:gd name="T32" fmla="*/ 672 w 831"/>
                <a:gd name="T33" fmla="*/ 0 h 288"/>
                <a:gd name="T34" fmla="*/ 646 w 831"/>
                <a:gd name="T35" fmla="*/ 1 h 288"/>
                <a:gd name="T36" fmla="*/ 613 w 831"/>
                <a:gd name="T37" fmla="*/ 3 h 288"/>
                <a:gd name="T38" fmla="*/ 574 w 831"/>
                <a:gd name="T39" fmla="*/ 8 h 288"/>
                <a:gd name="T40" fmla="*/ 528 w 831"/>
                <a:gd name="T41" fmla="*/ 14 h 288"/>
                <a:gd name="T42" fmla="*/ 477 w 831"/>
                <a:gd name="T43" fmla="*/ 24 h 288"/>
                <a:gd name="T44" fmla="*/ 423 w 831"/>
                <a:gd name="T45" fmla="*/ 35 h 288"/>
                <a:gd name="T46" fmla="*/ 368 w 831"/>
                <a:gd name="T47" fmla="*/ 48 h 288"/>
                <a:gd name="T48" fmla="*/ 313 w 831"/>
                <a:gd name="T49" fmla="*/ 64 h 288"/>
                <a:gd name="T50" fmla="*/ 258 w 831"/>
                <a:gd name="T51" fmla="*/ 80 h 288"/>
                <a:gd name="T52" fmla="*/ 206 w 831"/>
                <a:gd name="T53" fmla="*/ 96 h 288"/>
                <a:gd name="T54" fmla="*/ 158 w 831"/>
                <a:gd name="T55" fmla="*/ 112 h 288"/>
                <a:gd name="T56" fmla="*/ 115 w 831"/>
                <a:gd name="T57" fmla="*/ 126 h 288"/>
                <a:gd name="T58" fmla="*/ 78 w 831"/>
                <a:gd name="T59" fmla="*/ 141 h 288"/>
                <a:gd name="T60" fmla="*/ 48 w 831"/>
                <a:gd name="T61" fmla="*/ 154 h 288"/>
                <a:gd name="T62" fmla="*/ 14 w 831"/>
                <a:gd name="T63" fmla="*/ 168 h 288"/>
                <a:gd name="T64" fmla="*/ 6 w 831"/>
                <a:gd name="T65" fmla="*/ 171 h 288"/>
                <a:gd name="T66" fmla="*/ 12 w 831"/>
                <a:gd name="T67" fmla="*/ 168 h 288"/>
                <a:gd name="T68" fmla="*/ 23 w 831"/>
                <a:gd name="T69" fmla="*/ 163 h 288"/>
                <a:gd name="T70" fmla="*/ 25 w 831"/>
                <a:gd name="T71" fmla="*/ 163 h 288"/>
                <a:gd name="T72" fmla="*/ 15 w 831"/>
                <a:gd name="T73" fmla="*/ 178 h 288"/>
                <a:gd name="T74" fmla="*/ 5 w 831"/>
                <a:gd name="T75" fmla="*/ 199 h 288"/>
                <a:gd name="T76" fmla="*/ 0 w 831"/>
                <a:gd name="T77" fmla="*/ 224 h 288"/>
                <a:gd name="T78" fmla="*/ 5 w 831"/>
                <a:gd name="T79" fmla="*/ 243 h 288"/>
                <a:gd name="T80" fmla="*/ 27 w 831"/>
                <a:gd name="T81" fmla="*/ 255 h 288"/>
                <a:gd name="T82" fmla="*/ 52 w 831"/>
                <a:gd name="T83" fmla="*/ 258 h 288"/>
                <a:gd name="T84" fmla="*/ 76 w 831"/>
                <a:gd name="T85" fmla="*/ 261 h 288"/>
                <a:gd name="T86" fmla="*/ 99 w 831"/>
                <a:gd name="T87" fmla="*/ 266 h 288"/>
                <a:gd name="T88" fmla="*/ 119 w 831"/>
                <a:gd name="T89" fmla="*/ 271 h 288"/>
                <a:gd name="T90" fmla="*/ 136 w 831"/>
                <a:gd name="T91" fmla="*/ 274 h 288"/>
                <a:gd name="T92" fmla="*/ 152 w 831"/>
                <a:gd name="T93" fmla="*/ 280 h 288"/>
                <a:gd name="T94" fmla="*/ 164 w 831"/>
                <a:gd name="T95" fmla="*/ 282 h 288"/>
                <a:gd name="T96" fmla="*/ 172 w 831"/>
                <a:gd name="T97" fmla="*/ 287 h 288"/>
                <a:gd name="T98" fmla="*/ 178 w 831"/>
                <a:gd name="T99" fmla="*/ 287 h 288"/>
                <a:gd name="T100" fmla="*/ 180 w 831"/>
                <a:gd name="T101" fmla="*/ 288 h 288"/>
                <a:gd name="T102" fmla="*/ 831 w 831"/>
                <a:gd name="T103" fmla="*/ 65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31"/>
                <a:gd name="T157" fmla="*/ 0 h 288"/>
                <a:gd name="T158" fmla="*/ 831 w 831"/>
                <a:gd name="T159" fmla="*/ 288 h 28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31" h="288">
                  <a:moveTo>
                    <a:pt x="831" y="65"/>
                  </a:moveTo>
                  <a:lnTo>
                    <a:pt x="831" y="62"/>
                  </a:lnTo>
                  <a:lnTo>
                    <a:pt x="830" y="56"/>
                  </a:lnTo>
                  <a:lnTo>
                    <a:pt x="827" y="46"/>
                  </a:lnTo>
                  <a:lnTo>
                    <a:pt x="821" y="33"/>
                  </a:lnTo>
                  <a:lnTo>
                    <a:pt x="811" y="22"/>
                  </a:lnTo>
                  <a:lnTo>
                    <a:pt x="798" y="13"/>
                  </a:lnTo>
                  <a:lnTo>
                    <a:pt x="785" y="8"/>
                  </a:lnTo>
                  <a:lnTo>
                    <a:pt x="773" y="6"/>
                  </a:lnTo>
                  <a:lnTo>
                    <a:pt x="761" y="6"/>
                  </a:lnTo>
                  <a:lnTo>
                    <a:pt x="750" y="5"/>
                  </a:lnTo>
                  <a:lnTo>
                    <a:pt x="745" y="5"/>
                  </a:lnTo>
                  <a:lnTo>
                    <a:pt x="737" y="3"/>
                  </a:lnTo>
                  <a:lnTo>
                    <a:pt x="726" y="1"/>
                  </a:lnTo>
                  <a:lnTo>
                    <a:pt x="713" y="1"/>
                  </a:lnTo>
                  <a:lnTo>
                    <a:pt x="695" y="0"/>
                  </a:lnTo>
                  <a:lnTo>
                    <a:pt x="672" y="0"/>
                  </a:lnTo>
                  <a:lnTo>
                    <a:pt x="646" y="1"/>
                  </a:lnTo>
                  <a:lnTo>
                    <a:pt x="613" y="3"/>
                  </a:lnTo>
                  <a:lnTo>
                    <a:pt x="574" y="8"/>
                  </a:lnTo>
                  <a:lnTo>
                    <a:pt x="528" y="14"/>
                  </a:lnTo>
                  <a:lnTo>
                    <a:pt x="477" y="24"/>
                  </a:lnTo>
                  <a:lnTo>
                    <a:pt x="423" y="35"/>
                  </a:lnTo>
                  <a:lnTo>
                    <a:pt x="368" y="48"/>
                  </a:lnTo>
                  <a:lnTo>
                    <a:pt x="313" y="64"/>
                  </a:lnTo>
                  <a:lnTo>
                    <a:pt x="258" y="80"/>
                  </a:lnTo>
                  <a:lnTo>
                    <a:pt x="206" y="96"/>
                  </a:lnTo>
                  <a:lnTo>
                    <a:pt x="158" y="112"/>
                  </a:lnTo>
                  <a:lnTo>
                    <a:pt x="115" y="126"/>
                  </a:lnTo>
                  <a:lnTo>
                    <a:pt x="78" y="141"/>
                  </a:lnTo>
                  <a:lnTo>
                    <a:pt x="48" y="154"/>
                  </a:lnTo>
                  <a:lnTo>
                    <a:pt x="14" y="168"/>
                  </a:lnTo>
                  <a:lnTo>
                    <a:pt x="6" y="171"/>
                  </a:lnTo>
                  <a:lnTo>
                    <a:pt x="12" y="168"/>
                  </a:lnTo>
                  <a:lnTo>
                    <a:pt x="23" y="163"/>
                  </a:lnTo>
                  <a:lnTo>
                    <a:pt x="25" y="163"/>
                  </a:lnTo>
                  <a:lnTo>
                    <a:pt x="15" y="178"/>
                  </a:lnTo>
                  <a:lnTo>
                    <a:pt x="5" y="199"/>
                  </a:lnTo>
                  <a:lnTo>
                    <a:pt x="0" y="224"/>
                  </a:lnTo>
                  <a:lnTo>
                    <a:pt x="5" y="243"/>
                  </a:lnTo>
                  <a:lnTo>
                    <a:pt x="27" y="255"/>
                  </a:lnTo>
                  <a:lnTo>
                    <a:pt x="52" y="258"/>
                  </a:lnTo>
                  <a:lnTo>
                    <a:pt x="76" y="261"/>
                  </a:lnTo>
                  <a:lnTo>
                    <a:pt x="99" y="266"/>
                  </a:lnTo>
                  <a:lnTo>
                    <a:pt x="119" y="271"/>
                  </a:lnTo>
                  <a:lnTo>
                    <a:pt x="136" y="274"/>
                  </a:lnTo>
                  <a:lnTo>
                    <a:pt x="152" y="280"/>
                  </a:lnTo>
                  <a:lnTo>
                    <a:pt x="164" y="282"/>
                  </a:lnTo>
                  <a:lnTo>
                    <a:pt x="172" y="287"/>
                  </a:lnTo>
                  <a:lnTo>
                    <a:pt x="178" y="287"/>
                  </a:lnTo>
                  <a:lnTo>
                    <a:pt x="180" y="288"/>
                  </a:lnTo>
                  <a:lnTo>
                    <a:pt x="831" y="65"/>
                  </a:lnTo>
                  <a:close/>
                </a:path>
              </a:pathLst>
            </a:custGeom>
            <a:solidFill>
              <a:srgbClr val="989898"/>
            </a:solidFill>
            <a:ln w="9525">
              <a:solidFill>
                <a:srgbClr val="777777"/>
              </a:solidFill>
              <a:round/>
              <a:headEnd/>
              <a:tailEnd/>
            </a:ln>
          </p:spPr>
          <p:txBody>
            <a:bodyPr/>
            <a:lstStyle/>
            <a:p>
              <a:endParaRPr lang="en-US"/>
            </a:p>
          </p:txBody>
        </p:sp>
        <p:sp>
          <p:nvSpPr>
            <p:cNvPr id="4946" name="Freeform 834"/>
            <p:cNvSpPr>
              <a:spLocks/>
            </p:cNvSpPr>
            <p:nvPr/>
          </p:nvSpPr>
          <p:spPr bwMode="auto">
            <a:xfrm>
              <a:off x="2757" y="2107"/>
              <a:ext cx="776" cy="128"/>
            </a:xfrm>
            <a:custGeom>
              <a:avLst/>
              <a:gdLst>
                <a:gd name="T0" fmla="*/ 125 w 776"/>
                <a:gd name="T1" fmla="*/ 256 h 256"/>
                <a:gd name="T2" fmla="*/ 130 w 776"/>
                <a:gd name="T3" fmla="*/ 252 h 256"/>
                <a:gd name="T4" fmla="*/ 147 w 776"/>
                <a:gd name="T5" fmla="*/ 240 h 256"/>
                <a:gd name="T6" fmla="*/ 173 w 776"/>
                <a:gd name="T7" fmla="*/ 223 h 256"/>
                <a:gd name="T8" fmla="*/ 206 w 776"/>
                <a:gd name="T9" fmla="*/ 199 h 256"/>
                <a:gd name="T10" fmla="*/ 245 w 776"/>
                <a:gd name="T11" fmla="*/ 173 h 256"/>
                <a:gd name="T12" fmla="*/ 289 w 776"/>
                <a:gd name="T13" fmla="*/ 146 h 256"/>
                <a:gd name="T14" fmla="*/ 335 w 776"/>
                <a:gd name="T15" fmla="*/ 118 h 256"/>
                <a:gd name="T16" fmla="*/ 382 w 776"/>
                <a:gd name="T17" fmla="*/ 93 h 256"/>
                <a:gd name="T18" fmla="*/ 428 w 776"/>
                <a:gd name="T19" fmla="*/ 72 h 256"/>
                <a:gd name="T20" fmla="*/ 474 w 776"/>
                <a:gd name="T21" fmla="*/ 53 h 256"/>
                <a:gd name="T22" fmla="*/ 514 w 776"/>
                <a:gd name="T23" fmla="*/ 40 h 256"/>
                <a:gd name="T24" fmla="*/ 548 w 776"/>
                <a:gd name="T25" fmla="*/ 30 h 256"/>
                <a:gd name="T26" fmla="*/ 578 w 776"/>
                <a:gd name="T27" fmla="*/ 24 h 256"/>
                <a:gd name="T28" fmla="*/ 605 w 776"/>
                <a:gd name="T29" fmla="*/ 21 h 256"/>
                <a:gd name="T30" fmla="*/ 626 w 776"/>
                <a:gd name="T31" fmla="*/ 17 h 256"/>
                <a:gd name="T32" fmla="*/ 645 w 776"/>
                <a:gd name="T33" fmla="*/ 17 h 256"/>
                <a:gd name="T34" fmla="*/ 658 w 776"/>
                <a:gd name="T35" fmla="*/ 17 h 256"/>
                <a:gd name="T36" fmla="*/ 670 w 776"/>
                <a:gd name="T37" fmla="*/ 19 h 256"/>
                <a:gd name="T38" fmla="*/ 678 w 776"/>
                <a:gd name="T39" fmla="*/ 19 h 256"/>
                <a:gd name="T40" fmla="*/ 685 w 776"/>
                <a:gd name="T41" fmla="*/ 21 h 256"/>
                <a:gd name="T42" fmla="*/ 698 w 776"/>
                <a:gd name="T43" fmla="*/ 22 h 256"/>
                <a:gd name="T44" fmla="*/ 712 w 776"/>
                <a:gd name="T45" fmla="*/ 29 h 256"/>
                <a:gd name="T46" fmla="*/ 726 w 776"/>
                <a:gd name="T47" fmla="*/ 37 h 256"/>
                <a:gd name="T48" fmla="*/ 738 w 776"/>
                <a:gd name="T49" fmla="*/ 43 h 256"/>
                <a:gd name="T50" fmla="*/ 742 w 776"/>
                <a:gd name="T51" fmla="*/ 46 h 256"/>
                <a:gd name="T52" fmla="*/ 776 w 776"/>
                <a:gd name="T53" fmla="*/ 33 h 256"/>
                <a:gd name="T54" fmla="*/ 774 w 776"/>
                <a:gd name="T55" fmla="*/ 32 h 256"/>
                <a:gd name="T56" fmla="*/ 770 w 776"/>
                <a:gd name="T57" fmla="*/ 27 h 256"/>
                <a:gd name="T58" fmla="*/ 765 w 776"/>
                <a:gd name="T59" fmla="*/ 22 h 256"/>
                <a:gd name="T60" fmla="*/ 758 w 776"/>
                <a:gd name="T61" fmla="*/ 16 h 256"/>
                <a:gd name="T62" fmla="*/ 749 w 776"/>
                <a:gd name="T63" fmla="*/ 8 h 256"/>
                <a:gd name="T64" fmla="*/ 742 w 776"/>
                <a:gd name="T65" fmla="*/ 5 h 256"/>
                <a:gd name="T66" fmla="*/ 732 w 776"/>
                <a:gd name="T67" fmla="*/ 1 h 256"/>
                <a:gd name="T68" fmla="*/ 718 w 776"/>
                <a:gd name="T69" fmla="*/ 1 h 256"/>
                <a:gd name="T70" fmla="*/ 701 w 776"/>
                <a:gd name="T71" fmla="*/ 0 h 256"/>
                <a:gd name="T72" fmla="*/ 680 w 776"/>
                <a:gd name="T73" fmla="*/ 0 h 256"/>
                <a:gd name="T74" fmla="*/ 657 w 776"/>
                <a:gd name="T75" fmla="*/ 1 h 256"/>
                <a:gd name="T76" fmla="*/ 630 w 776"/>
                <a:gd name="T77" fmla="*/ 1 h 256"/>
                <a:gd name="T78" fmla="*/ 601 w 776"/>
                <a:gd name="T79" fmla="*/ 5 h 256"/>
                <a:gd name="T80" fmla="*/ 571 w 776"/>
                <a:gd name="T81" fmla="*/ 8 h 256"/>
                <a:gd name="T82" fmla="*/ 539 w 776"/>
                <a:gd name="T83" fmla="*/ 13 h 256"/>
                <a:gd name="T84" fmla="*/ 494 w 776"/>
                <a:gd name="T85" fmla="*/ 21 h 256"/>
                <a:gd name="T86" fmla="*/ 443 w 776"/>
                <a:gd name="T87" fmla="*/ 32 h 256"/>
                <a:gd name="T88" fmla="*/ 388 w 776"/>
                <a:gd name="T89" fmla="*/ 46 h 256"/>
                <a:gd name="T90" fmla="*/ 331 w 776"/>
                <a:gd name="T91" fmla="*/ 66 h 256"/>
                <a:gd name="T92" fmla="*/ 275 w 776"/>
                <a:gd name="T93" fmla="*/ 85 h 256"/>
                <a:gd name="T94" fmla="*/ 219 w 776"/>
                <a:gd name="T95" fmla="*/ 102 h 256"/>
                <a:gd name="T96" fmla="*/ 167 w 776"/>
                <a:gd name="T97" fmla="*/ 122 h 256"/>
                <a:gd name="T98" fmla="*/ 121 w 776"/>
                <a:gd name="T99" fmla="*/ 138 h 256"/>
                <a:gd name="T100" fmla="*/ 84 w 776"/>
                <a:gd name="T101" fmla="*/ 154 h 256"/>
                <a:gd name="T102" fmla="*/ 54 w 776"/>
                <a:gd name="T103" fmla="*/ 163 h 256"/>
                <a:gd name="T104" fmla="*/ 20 w 776"/>
                <a:gd name="T105" fmla="*/ 183 h 256"/>
                <a:gd name="T106" fmla="*/ 4 w 776"/>
                <a:gd name="T107" fmla="*/ 199 h 256"/>
                <a:gd name="T108" fmla="*/ 0 w 776"/>
                <a:gd name="T109" fmla="*/ 210 h 256"/>
                <a:gd name="T110" fmla="*/ 3 w 776"/>
                <a:gd name="T111" fmla="*/ 218 h 256"/>
                <a:gd name="T112" fmla="*/ 5 w 776"/>
                <a:gd name="T113" fmla="*/ 221 h 256"/>
                <a:gd name="T114" fmla="*/ 125 w 776"/>
                <a:gd name="T115" fmla="*/ 256 h 2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76"/>
                <a:gd name="T175" fmla="*/ 0 h 256"/>
                <a:gd name="T176" fmla="*/ 776 w 776"/>
                <a:gd name="T177" fmla="*/ 256 h 25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76" h="256">
                  <a:moveTo>
                    <a:pt x="125" y="256"/>
                  </a:moveTo>
                  <a:lnTo>
                    <a:pt x="130" y="252"/>
                  </a:lnTo>
                  <a:lnTo>
                    <a:pt x="147" y="240"/>
                  </a:lnTo>
                  <a:lnTo>
                    <a:pt x="173" y="223"/>
                  </a:lnTo>
                  <a:lnTo>
                    <a:pt x="206" y="199"/>
                  </a:lnTo>
                  <a:lnTo>
                    <a:pt x="245" y="173"/>
                  </a:lnTo>
                  <a:lnTo>
                    <a:pt x="289" y="146"/>
                  </a:lnTo>
                  <a:lnTo>
                    <a:pt x="335" y="118"/>
                  </a:lnTo>
                  <a:lnTo>
                    <a:pt x="382" y="93"/>
                  </a:lnTo>
                  <a:lnTo>
                    <a:pt x="428" y="72"/>
                  </a:lnTo>
                  <a:lnTo>
                    <a:pt x="474" y="53"/>
                  </a:lnTo>
                  <a:lnTo>
                    <a:pt x="514" y="40"/>
                  </a:lnTo>
                  <a:lnTo>
                    <a:pt x="548" y="30"/>
                  </a:lnTo>
                  <a:lnTo>
                    <a:pt x="578" y="24"/>
                  </a:lnTo>
                  <a:lnTo>
                    <a:pt x="605" y="21"/>
                  </a:lnTo>
                  <a:lnTo>
                    <a:pt x="626" y="17"/>
                  </a:lnTo>
                  <a:lnTo>
                    <a:pt x="645" y="17"/>
                  </a:lnTo>
                  <a:lnTo>
                    <a:pt x="658" y="17"/>
                  </a:lnTo>
                  <a:lnTo>
                    <a:pt x="670" y="19"/>
                  </a:lnTo>
                  <a:lnTo>
                    <a:pt x="678" y="19"/>
                  </a:lnTo>
                  <a:lnTo>
                    <a:pt x="685" y="21"/>
                  </a:lnTo>
                  <a:lnTo>
                    <a:pt x="698" y="22"/>
                  </a:lnTo>
                  <a:lnTo>
                    <a:pt x="712" y="29"/>
                  </a:lnTo>
                  <a:lnTo>
                    <a:pt x="726" y="37"/>
                  </a:lnTo>
                  <a:lnTo>
                    <a:pt x="738" y="43"/>
                  </a:lnTo>
                  <a:lnTo>
                    <a:pt x="742" y="46"/>
                  </a:lnTo>
                  <a:lnTo>
                    <a:pt x="776" y="33"/>
                  </a:lnTo>
                  <a:lnTo>
                    <a:pt x="774" y="32"/>
                  </a:lnTo>
                  <a:lnTo>
                    <a:pt x="770" y="27"/>
                  </a:lnTo>
                  <a:lnTo>
                    <a:pt x="765" y="22"/>
                  </a:lnTo>
                  <a:lnTo>
                    <a:pt x="758" y="16"/>
                  </a:lnTo>
                  <a:lnTo>
                    <a:pt x="749" y="8"/>
                  </a:lnTo>
                  <a:lnTo>
                    <a:pt x="742" y="5"/>
                  </a:lnTo>
                  <a:lnTo>
                    <a:pt x="732" y="1"/>
                  </a:lnTo>
                  <a:lnTo>
                    <a:pt x="718" y="1"/>
                  </a:lnTo>
                  <a:lnTo>
                    <a:pt x="701" y="0"/>
                  </a:lnTo>
                  <a:lnTo>
                    <a:pt x="680" y="0"/>
                  </a:lnTo>
                  <a:lnTo>
                    <a:pt x="657" y="1"/>
                  </a:lnTo>
                  <a:lnTo>
                    <a:pt x="630" y="1"/>
                  </a:lnTo>
                  <a:lnTo>
                    <a:pt x="601" y="5"/>
                  </a:lnTo>
                  <a:lnTo>
                    <a:pt x="571" y="8"/>
                  </a:lnTo>
                  <a:lnTo>
                    <a:pt x="539" y="13"/>
                  </a:lnTo>
                  <a:lnTo>
                    <a:pt x="494" y="21"/>
                  </a:lnTo>
                  <a:lnTo>
                    <a:pt x="443" y="32"/>
                  </a:lnTo>
                  <a:lnTo>
                    <a:pt x="388" y="46"/>
                  </a:lnTo>
                  <a:lnTo>
                    <a:pt x="331" y="66"/>
                  </a:lnTo>
                  <a:lnTo>
                    <a:pt x="275" y="85"/>
                  </a:lnTo>
                  <a:lnTo>
                    <a:pt x="219" y="102"/>
                  </a:lnTo>
                  <a:lnTo>
                    <a:pt x="167" y="122"/>
                  </a:lnTo>
                  <a:lnTo>
                    <a:pt x="121" y="138"/>
                  </a:lnTo>
                  <a:lnTo>
                    <a:pt x="84" y="154"/>
                  </a:lnTo>
                  <a:lnTo>
                    <a:pt x="54" y="163"/>
                  </a:lnTo>
                  <a:lnTo>
                    <a:pt x="20" y="183"/>
                  </a:lnTo>
                  <a:lnTo>
                    <a:pt x="4" y="199"/>
                  </a:lnTo>
                  <a:lnTo>
                    <a:pt x="0" y="210"/>
                  </a:lnTo>
                  <a:lnTo>
                    <a:pt x="3" y="218"/>
                  </a:lnTo>
                  <a:lnTo>
                    <a:pt x="5" y="221"/>
                  </a:lnTo>
                  <a:lnTo>
                    <a:pt x="125" y="256"/>
                  </a:lnTo>
                  <a:close/>
                </a:path>
              </a:pathLst>
            </a:custGeom>
            <a:solidFill>
              <a:srgbClr val="CBCBCB"/>
            </a:solidFill>
            <a:ln w="9525">
              <a:solidFill>
                <a:srgbClr val="777777"/>
              </a:solidFill>
              <a:round/>
              <a:headEnd/>
              <a:tailEnd/>
            </a:ln>
          </p:spPr>
          <p:txBody>
            <a:bodyPr/>
            <a:lstStyle/>
            <a:p>
              <a:endParaRPr lang="en-US"/>
            </a:p>
          </p:txBody>
        </p:sp>
        <p:sp>
          <p:nvSpPr>
            <p:cNvPr id="4947" name="Freeform 835"/>
            <p:cNvSpPr>
              <a:spLocks/>
            </p:cNvSpPr>
            <p:nvPr/>
          </p:nvSpPr>
          <p:spPr bwMode="auto">
            <a:xfrm>
              <a:off x="3774" y="2089"/>
              <a:ext cx="28" cy="24"/>
            </a:xfrm>
            <a:custGeom>
              <a:avLst/>
              <a:gdLst>
                <a:gd name="T0" fmla="*/ 0 w 28"/>
                <a:gd name="T1" fmla="*/ 8 h 46"/>
                <a:gd name="T2" fmla="*/ 20 w 28"/>
                <a:gd name="T3" fmla="*/ 0 h 46"/>
                <a:gd name="T4" fmla="*/ 20 w 28"/>
                <a:gd name="T5" fmla="*/ 1 h 46"/>
                <a:gd name="T6" fmla="*/ 20 w 28"/>
                <a:gd name="T7" fmla="*/ 3 h 46"/>
                <a:gd name="T8" fmla="*/ 22 w 28"/>
                <a:gd name="T9" fmla="*/ 4 h 46"/>
                <a:gd name="T10" fmla="*/ 23 w 28"/>
                <a:gd name="T11" fmla="*/ 9 h 46"/>
                <a:gd name="T12" fmla="*/ 25 w 28"/>
                <a:gd name="T13" fmla="*/ 16 h 46"/>
                <a:gd name="T14" fmla="*/ 27 w 28"/>
                <a:gd name="T15" fmla="*/ 22 h 46"/>
                <a:gd name="T16" fmla="*/ 27 w 28"/>
                <a:gd name="T17" fmla="*/ 27 h 46"/>
                <a:gd name="T18" fmla="*/ 28 w 28"/>
                <a:gd name="T19" fmla="*/ 32 h 46"/>
                <a:gd name="T20" fmla="*/ 28 w 28"/>
                <a:gd name="T21" fmla="*/ 38 h 46"/>
                <a:gd name="T22" fmla="*/ 28 w 28"/>
                <a:gd name="T23" fmla="*/ 40 h 46"/>
                <a:gd name="T24" fmla="*/ 10 w 28"/>
                <a:gd name="T25" fmla="*/ 46 h 46"/>
                <a:gd name="T26" fmla="*/ 10 w 28"/>
                <a:gd name="T27" fmla="*/ 44 h 46"/>
                <a:gd name="T28" fmla="*/ 9 w 28"/>
                <a:gd name="T29" fmla="*/ 43 h 46"/>
                <a:gd name="T30" fmla="*/ 8 w 28"/>
                <a:gd name="T31" fmla="*/ 40 h 46"/>
                <a:gd name="T32" fmla="*/ 5 w 28"/>
                <a:gd name="T33" fmla="*/ 32 h 46"/>
                <a:gd name="T34" fmla="*/ 5 w 28"/>
                <a:gd name="T35" fmla="*/ 28 h 46"/>
                <a:gd name="T36" fmla="*/ 3 w 28"/>
                <a:gd name="T37" fmla="*/ 24 h 46"/>
                <a:gd name="T38" fmla="*/ 2 w 28"/>
                <a:gd name="T39" fmla="*/ 19 h 46"/>
                <a:gd name="T40" fmla="*/ 1 w 28"/>
                <a:gd name="T41" fmla="*/ 12 h 46"/>
                <a:gd name="T42" fmla="*/ 0 w 28"/>
                <a:gd name="T43" fmla="*/ 9 h 46"/>
                <a:gd name="T44" fmla="*/ 0 w 28"/>
                <a:gd name="T45" fmla="*/ 8 h 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8"/>
                <a:gd name="T70" fmla="*/ 0 h 46"/>
                <a:gd name="T71" fmla="*/ 28 w 28"/>
                <a:gd name="T72" fmla="*/ 46 h 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8" h="46">
                  <a:moveTo>
                    <a:pt x="0" y="8"/>
                  </a:moveTo>
                  <a:lnTo>
                    <a:pt x="20" y="0"/>
                  </a:lnTo>
                  <a:lnTo>
                    <a:pt x="20" y="1"/>
                  </a:lnTo>
                  <a:lnTo>
                    <a:pt x="20" y="3"/>
                  </a:lnTo>
                  <a:lnTo>
                    <a:pt x="22" y="4"/>
                  </a:lnTo>
                  <a:lnTo>
                    <a:pt x="23" y="9"/>
                  </a:lnTo>
                  <a:lnTo>
                    <a:pt x="25" y="16"/>
                  </a:lnTo>
                  <a:lnTo>
                    <a:pt x="27" y="22"/>
                  </a:lnTo>
                  <a:lnTo>
                    <a:pt x="27" y="27"/>
                  </a:lnTo>
                  <a:lnTo>
                    <a:pt x="28" y="32"/>
                  </a:lnTo>
                  <a:lnTo>
                    <a:pt x="28" y="38"/>
                  </a:lnTo>
                  <a:lnTo>
                    <a:pt x="28" y="40"/>
                  </a:lnTo>
                  <a:lnTo>
                    <a:pt x="10" y="46"/>
                  </a:lnTo>
                  <a:lnTo>
                    <a:pt x="10" y="44"/>
                  </a:lnTo>
                  <a:lnTo>
                    <a:pt x="9" y="43"/>
                  </a:lnTo>
                  <a:lnTo>
                    <a:pt x="8" y="40"/>
                  </a:lnTo>
                  <a:lnTo>
                    <a:pt x="5" y="32"/>
                  </a:lnTo>
                  <a:lnTo>
                    <a:pt x="5" y="28"/>
                  </a:lnTo>
                  <a:lnTo>
                    <a:pt x="3" y="24"/>
                  </a:lnTo>
                  <a:lnTo>
                    <a:pt x="2" y="19"/>
                  </a:lnTo>
                  <a:lnTo>
                    <a:pt x="1" y="12"/>
                  </a:lnTo>
                  <a:lnTo>
                    <a:pt x="0" y="9"/>
                  </a:lnTo>
                  <a:lnTo>
                    <a:pt x="0" y="8"/>
                  </a:lnTo>
                  <a:close/>
                </a:path>
              </a:pathLst>
            </a:custGeom>
            <a:solidFill>
              <a:srgbClr val="191919"/>
            </a:solidFill>
            <a:ln w="9525">
              <a:solidFill>
                <a:srgbClr val="777777"/>
              </a:solidFill>
              <a:round/>
              <a:headEnd/>
              <a:tailEnd/>
            </a:ln>
          </p:spPr>
          <p:txBody>
            <a:bodyPr/>
            <a:lstStyle/>
            <a:p>
              <a:endParaRPr lang="en-US"/>
            </a:p>
          </p:txBody>
        </p:sp>
        <p:sp>
          <p:nvSpPr>
            <p:cNvPr id="4948" name="Freeform 836"/>
            <p:cNvSpPr>
              <a:spLocks/>
            </p:cNvSpPr>
            <p:nvPr/>
          </p:nvSpPr>
          <p:spPr bwMode="auto">
            <a:xfrm>
              <a:off x="3774" y="2092"/>
              <a:ext cx="28" cy="17"/>
            </a:xfrm>
            <a:custGeom>
              <a:avLst/>
              <a:gdLst>
                <a:gd name="T0" fmla="*/ 0 w 28"/>
                <a:gd name="T1" fmla="*/ 2 h 34"/>
                <a:gd name="T2" fmla="*/ 22 w 28"/>
                <a:gd name="T3" fmla="*/ 0 h 34"/>
                <a:gd name="T4" fmla="*/ 28 w 28"/>
                <a:gd name="T5" fmla="*/ 34 h 34"/>
                <a:gd name="T6" fmla="*/ 8 w 28"/>
                <a:gd name="T7" fmla="*/ 34 h 34"/>
                <a:gd name="T8" fmla="*/ 0 w 28"/>
                <a:gd name="T9" fmla="*/ 2 h 34"/>
                <a:gd name="T10" fmla="*/ 0 60000 65536"/>
                <a:gd name="T11" fmla="*/ 0 60000 65536"/>
                <a:gd name="T12" fmla="*/ 0 60000 65536"/>
                <a:gd name="T13" fmla="*/ 0 60000 65536"/>
                <a:gd name="T14" fmla="*/ 0 60000 65536"/>
                <a:gd name="T15" fmla="*/ 0 w 28"/>
                <a:gd name="T16" fmla="*/ 0 h 34"/>
                <a:gd name="T17" fmla="*/ 28 w 28"/>
                <a:gd name="T18" fmla="*/ 34 h 34"/>
              </a:gdLst>
              <a:ahLst/>
              <a:cxnLst>
                <a:cxn ang="T10">
                  <a:pos x="T0" y="T1"/>
                </a:cxn>
                <a:cxn ang="T11">
                  <a:pos x="T2" y="T3"/>
                </a:cxn>
                <a:cxn ang="T12">
                  <a:pos x="T4" y="T5"/>
                </a:cxn>
                <a:cxn ang="T13">
                  <a:pos x="T6" y="T7"/>
                </a:cxn>
                <a:cxn ang="T14">
                  <a:pos x="T8" y="T9"/>
                </a:cxn>
              </a:cxnLst>
              <a:rect l="T15" t="T16" r="T17" b="T18"/>
              <a:pathLst>
                <a:path w="28" h="34">
                  <a:moveTo>
                    <a:pt x="0" y="2"/>
                  </a:moveTo>
                  <a:lnTo>
                    <a:pt x="22" y="0"/>
                  </a:lnTo>
                  <a:lnTo>
                    <a:pt x="28" y="34"/>
                  </a:lnTo>
                  <a:lnTo>
                    <a:pt x="8" y="34"/>
                  </a:lnTo>
                  <a:lnTo>
                    <a:pt x="0" y="2"/>
                  </a:lnTo>
                  <a:close/>
                </a:path>
              </a:pathLst>
            </a:custGeom>
            <a:solidFill>
              <a:srgbClr val="4C4C4C"/>
            </a:solidFill>
            <a:ln w="9525">
              <a:solidFill>
                <a:srgbClr val="777777"/>
              </a:solidFill>
              <a:round/>
              <a:headEnd/>
              <a:tailEnd/>
            </a:ln>
          </p:spPr>
          <p:txBody>
            <a:bodyPr/>
            <a:lstStyle/>
            <a:p>
              <a:endParaRPr lang="en-US"/>
            </a:p>
          </p:txBody>
        </p:sp>
        <p:sp>
          <p:nvSpPr>
            <p:cNvPr id="4949" name="Freeform 837"/>
            <p:cNvSpPr>
              <a:spLocks/>
            </p:cNvSpPr>
            <p:nvPr/>
          </p:nvSpPr>
          <p:spPr bwMode="auto">
            <a:xfrm>
              <a:off x="3230" y="2125"/>
              <a:ext cx="103" cy="47"/>
            </a:xfrm>
            <a:custGeom>
              <a:avLst/>
              <a:gdLst>
                <a:gd name="T0" fmla="*/ 103 w 103"/>
                <a:gd name="T1" fmla="*/ 72 h 93"/>
                <a:gd name="T2" fmla="*/ 47 w 103"/>
                <a:gd name="T3" fmla="*/ 0 h 93"/>
                <a:gd name="T4" fmla="*/ 0 w 103"/>
                <a:gd name="T5" fmla="*/ 16 h 93"/>
                <a:gd name="T6" fmla="*/ 59 w 103"/>
                <a:gd name="T7" fmla="*/ 93 h 93"/>
                <a:gd name="T8" fmla="*/ 103 w 103"/>
                <a:gd name="T9" fmla="*/ 72 h 93"/>
                <a:gd name="T10" fmla="*/ 0 60000 65536"/>
                <a:gd name="T11" fmla="*/ 0 60000 65536"/>
                <a:gd name="T12" fmla="*/ 0 60000 65536"/>
                <a:gd name="T13" fmla="*/ 0 60000 65536"/>
                <a:gd name="T14" fmla="*/ 0 60000 65536"/>
                <a:gd name="T15" fmla="*/ 0 w 103"/>
                <a:gd name="T16" fmla="*/ 0 h 93"/>
                <a:gd name="T17" fmla="*/ 103 w 103"/>
                <a:gd name="T18" fmla="*/ 93 h 93"/>
              </a:gdLst>
              <a:ahLst/>
              <a:cxnLst>
                <a:cxn ang="T10">
                  <a:pos x="T0" y="T1"/>
                </a:cxn>
                <a:cxn ang="T11">
                  <a:pos x="T2" y="T3"/>
                </a:cxn>
                <a:cxn ang="T12">
                  <a:pos x="T4" y="T5"/>
                </a:cxn>
                <a:cxn ang="T13">
                  <a:pos x="T6" y="T7"/>
                </a:cxn>
                <a:cxn ang="T14">
                  <a:pos x="T8" y="T9"/>
                </a:cxn>
              </a:cxnLst>
              <a:rect l="T15" t="T16" r="T17" b="T18"/>
              <a:pathLst>
                <a:path w="103" h="93">
                  <a:moveTo>
                    <a:pt x="103" y="72"/>
                  </a:moveTo>
                  <a:lnTo>
                    <a:pt x="47" y="0"/>
                  </a:lnTo>
                  <a:lnTo>
                    <a:pt x="0" y="16"/>
                  </a:lnTo>
                  <a:lnTo>
                    <a:pt x="59" y="93"/>
                  </a:lnTo>
                  <a:lnTo>
                    <a:pt x="103" y="72"/>
                  </a:lnTo>
                  <a:close/>
                </a:path>
              </a:pathLst>
            </a:custGeom>
            <a:solidFill>
              <a:srgbClr val="4C4C4C"/>
            </a:solidFill>
            <a:ln w="9525">
              <a:solidFill>
                <a:srgbClr val="777777"/>
              </a:solidFill>
              <a:round/>
              <a:headEnd/>
              <a:tailEnd/>
            </a:ln>
          </p:spPr>
          <p:txBody>
            <a:bodyPr/>
            <a:lstStyle/>
            <a:p>
              <a:endParaRPr lang="en-US"/>
            </a:p>
          </p:txBody>
        </p:sp>
        <p:sp>
          <p:nvSpPr>
            <p:cNvPr id="4950" name="Freeform 838"/>
            <p:cNvSpPr>
              <a:spLocks/>
            </p:cNvSpPr>
            <p:nvPr/>
          </p:nvSpPr>
          <p:spPr bwMode="auto">
            <a:xfrm>
              <a:off x="2717" y="2092"/>
              <a:ext cx="816" cy="133"/>
            </a:xfrm>
            <a:custGeom>
              <a:avLst/>
              <a:gdLst>
                <a:gd name="T0" fmla="*/ 332 w 816"/>
                <a:gd name="T1" fmla="*/ 58 h 267"/>
                <a:gd name="T2" fmla="*/ 364 w 816"/>
                <a:gd name="T3" fmla="*/ 56 h 267"/>
                <a:gd name="T4" fmla="*/ 415 w 816"/>
                <a:gd name="T5" fmla="*/ 53 h 267"/>
                <a:gd name="T6" fmla="*/ 472 w 816"/>
                <a:gd name="T7" fmla="*/ 50 h 267"/>
                <a:gd name="T8" fmla="*/ 525 w 816"/>
                <a:gd name="T9" fmla="*/ 45 h 267"/>
                <a:gd name="T10" fmla="*/ 563 w 816"/>
                <a:gd name="T11" fmla="*/ 39 h 267"/>
                <a:gd name="T12" fmla="*/ 598 w 816"/>
                <a:gd name="T13" fmla="*/ 32 h 267"/>
                <a:gd name="T14" fmla="*/ 633 w 816"/>
                <a:gd name="T15" fmla="*/ 26 h 267"/>
                <a:gd name="T16" fmla="*/ 663 w 816"/>
                <a:gd name="T17" fmla="*/ 20 h 267"/>
                <a:gd name="T18" fmla="*/ 686 w 816"/>
                <a:gd name="T19" fmla="*/ 15 h 267"/>
                <a:gd name="T20" fmla="*/ 702 w 816"/>
                <a:gd name="T21" fmla="*/ 10 h 267"/>
                <a:gd name="T22" fmla="*/ 715 w 816"/>
                <a:gd name="T23" fmla="*/ 4 h 267"/>
                <a:gd name="T24" fmla="*/ 719 w 816"/>
                <a:gd name="T25" fmla="*/ 0 h 267"/>
                <a:gd name="T26" fmla="*/ 814 w 816"/>
                <a:gd name="T27" fmla="*/ 63 h 267"/>
                <a:gd name="T28" fmla="*/ 805 w 816"/>
                <a:gd name="T29" fmla="*/ 53 h 267"/>
                <a:gd name="T30" fmla="*/ 789 w 816"/>
                <a:gd name="T31" fmla="*/ 39 h 267"/>
                <a:gd name="T32" fmla="*/ 772 w 816"/>
                <a:gd name="T33" fmla="*/ 32 h 267"/>
                <a:gd name="T34" fmla="*/ 741 w 816"/>
                <a:gd name="T35" fmla="*/ 31 h 267"/>
                <a:gd name="T36" fmla="*/ 697 w 816"/>
                <a:gd name="T37" fmla="*/ 32 h 267"/>
                <a:gd name="T38" fmla="*/ 641 w 816"/>
                <a:gd name="T39" fmla="*/ 36 h 267"/>
                <a:gd name="T40" fmla="*/ 579 w 816"/>
                <a:gd name="T41" fmla="*/ 44 h 267"/>
                <a:gd name="T42" fmla="*/ 483 w 816"/>
                <a:gd name="T43" fmla="*/ 63 h 267"/>
                <a:gd name="T44" fmla="*/ 371 w 816"/>
                <a:gd name="T45" fmla="*/ 97 h 267"/>
                <a:gd name="T46" fmla="*/ 259 w 816"/>
                <a:gd name="T47" fmla="*/ 133 h 267"/>
                <a:gd name="T48" fmla="*/ 161 w 816"/>
                <a:gd name="T49" fmla="*/ 169 h 267"/>
                <a:gd name="T50" fmla="*/ 94 w 816"/>
                <a:gd name="T51" fmla="*/ 194 h 267"/>
                <a:gd name="T52" fmla="*/ 44 w 816"/>
                <a:gd name="T53" fmla="*/ 230 h 267"/>
                <a:gd name="T54" fmla="*/ 43 w 816"/>
                <a:gd name="T55" fmla="*/ 249 h 267"/>
                <a:gd name="T56" fmla="*/ 83 w 816"/>
                <a:gd name="T57" fmla="*/ 267 h 267"/>
                <a:gd name="T58" fmla="*/ 73 w 816"/>
                <a:gd name="T59" fmla="*/ 262 h 267"/>
                <a:gd name="T60" fmla="*/ 51 w 816"/>
                <a:gd name="T61" fmla="*/ 255 h 267"/>
                <a:gd name="T62" fmla="*/ 24 w 816"/>
                <a:gd name="T63" fmla="*/ 247 h 267"/>
                <a:gd name="T64" fmla="*/ 4 w 816"/>
                <a:gd name="T65" fmla="*/ 236 h 267"/>
                <a:gd name="T66" fmla="*/ 0 w 816"/>
                <a:gd name="T67" fmla="*/ 228 h 267"/>
                <a:gd name="T68" fmla="*/ 9 w 816"/>
                <a:gd name="T69" fmla="*/ 222 h 267"/>
                <a:gd name="T70" fmla="*/ 23 w 816"/>
                <a:gd name="T71" fmla="*/ 210 h 267"/>
                <a:gd name="T72" fmla="*/ 39 w 816"/>
                <a:gd name="T73" fmla="*/ 198 h 267"/>
                <a:gd name="T74" fmla="*/ 57 w 816"/>
                <a:gd name="T75" fmla="*/ 185 h 267"/>
                <a:gd name="T76" fmla="*/ 75 w 816"/>
                <a:gd name="T77" fmla="*/ 172 h 267"/>
                <a:gd name="T78" fmla="*/ 95 w 816"/>
                <a:gd name="T79" fmla="*/ 157 h 267"/>
                <a:gd name="T80" fmla="*/ 116 w 816"/>
                <a:gd name="T81" fmla="*/ 141 h 267"/>
                <a:gd name="T82" fmla="*/ 138 w 816"/>
                <a:gd name="T83" fmla="*/ 125 h 267"/>
                <a:gd name="T84" fmla="*/ 153 w 816"/>
                <a:gd name="T85" fmla="*/ 114 h 267"/>
                <a:gd name="T86" fmla="*/ 159 w 816"/>
                <a:gd name="T87" fmla="*/ 109 h 2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16"/>
                <a:gd name="T133" fmla="*/ 0 h 267"/>
                <a:gd name="T134" fmla="*/ 816 w 816"/>
                <a:gd name="T135" fmla="*/ 267 h 2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16" h="267">
                  <a:moveTo>
                    <a:pt x="328" y="58"/>
                  </a:moveTo>
                  <a:lnTo>
                    <a:pt x="332" y="58"/>
                  </a:lnTo>
                  <a:lnTo>
                    <a:pt x="345" y="56"/>
                  </a:lnTo>
                  <a:lnTo>
                    <a:pt x="364" y="56"/>
                  </a:lnTo>
                  <a:lnTo>
                    <a:pt x="387" y="55"/>
                  </a:lnTo>
                  <a:lnTo>
                    <a:pt x="415" y="53"/>
                  </a:lnTo>
                  <a:lnTo>
                    <a:pt x="443" y="52"/>
                  </a:lnTo>
                  <a:lnTo>
                    <a:pt x="472" y="50"/>
                  </a:lnTo>
                  <a:lnTo>
                    <a:pt x="501" y="47"/>
                  </a:lnTo>
                  <a:lnTo>
                    <a:pt x="525" y="45"/>
                  </a:lnTo>
                  <a:lnTo>
                    <a:pt x="545" y="42"/>
                  </a:lnTo>
                  <a:lnTo>
                    <a:pt x="563" y="39"/>
                  </a:lnTo>
                  <a:lnTo>
                    <a:pt x="580" y="37"/>
                  </a:lnTo>
                  <a:lnTo>
                    <a:pt x="598" y="32"/>
                  </a:lnTo>
                  <a:lnTo>
                    <a:pt x="617" y="31"/>
                  </a:lnTo>
                  <a:lnTo>
                    <a:pt x="633" y="26"/>
                  </a:lnTo>
                  <a:lnTo>
                    <a:pt x="649" y="24"/>
                  </a:lnTo>
                  <a:lnTo>
                    <a:pt x="663" y="20"/>
                  </a:lnTo>
                  <a:lnTo>
                    <a:pt x="676" y="18"/>
                  </a:lnTo>
                  <a:lnTo>
                    <a:pt x="686" y="15"/>
                  </a:lnTo>
                  <a:lnTo>
                    <a:pt x="693" y="13"/>
                  </a:lnTo>
                  <a:lnTo>
                    <a:pt x="702" y="10"/>
                  </a:lnTo>
                  <a:lnTo>
                    <a:pt x="710" y="7"/>
                  </a:lnTo>
                  <a:lnTo>
                    <a:pt x="715" y="4"/>
                  </a:lnTo>
                  <a:lnTo>
                    <a:pt x="718" y="0"/>
                  </a:lnTo>
                  <a:lnTo>
                    <a:pt x="719" y="0"/>
                  </a:lnTo>
                  <a:lnTo>
                    <a:pt x="816" y="64"/>
                  </a:lnTo>
                  <a:lnTo>
                    <a:pt x="814" y="63"/>
                  </a:lnTo>
                  <a:lnTo>
                    <a:pt x="810" y="58"/>
                  </a:lnTo>
                  <a:lnTo>
                    <a:pt x="805" y="53"/>
                  </a:lnTo>
                  <a:lnTo>
                    <a:pt x="798" y="47"/>
                  </a:lnTo>
                  <a:lnTo>
                    <a:pt x="789" y="39"/>
                  </a:lnTo>
                  <a:lnTo>
                    <a:pt x="782" y="36"/>
                  </a:lnTo>
                  <a:lnTo>
                    <a:pt x="772" y="32"/>
                  </a:lnTo>
                  <a:lnTo>
                    <a:pt x="758" y="32"/>
                  </a:lnTo>
                  <a:lnTo>
                    <a:pt x="741" y="31"/>
                  </a:lnTo>
                  <a:lnTo>
                    <a:pt x="720" y="31"/>
                  </a:lnTo>
                  <a:lnTo>
                    <a:pt x="697" y="32"/>
                  </a:lnTo>
                  <a:lnTo>
                    <a:pt x="670" y="32"/>
                  </a:lnTo>
                  <a:lnTo>
                    <a:pt x="641" y="36"/>
                  </a:lnTo>
                  <a:lnTo>
                    <a:pt x="611" y="39"/>
                  </a:lnTo>
                  <a:lnTo>
                    <a:pt x="579" y="44"/>
                  </a:lnTo>
                  <a:lnTo>
                    <a:pt x="534" y="52"/>
                  </a:lnTo>
                  <a:lnTo>
                    <a:pt x="483" y="63"/>
                  </a:lnTo>
                  <a:lnTo>
                    <a:pt x="428" y="79"/>
                  </a:lnTo>
                  <a:lnTo>
                    <a:pt x="371" y="97"/>
                  </a:lnTo>
                  <a:lnTo>
                    <a:pt x="315" y="116"/>
                  </a:lnTo>
                  <a:lnTo>
                    <a:pt x="259" y="133"/>
                  </a:lnTo>
                  <a:lnTo>
                    <a:pt x="208" y="153"/>
                  </a:lnTo>
                  <a:lnTo>
                    <a:pt x="161" y="169"/>
                  </a:lnTo>
                  <a:lnTo>
                    <a:pt x="124" y="185"/>
                  </a:lnTo>
                  <a:lnTo>
                    <a:pt x="94" y="194"/>
                  </a:lnTo>
                  <a:lnTo>
                    <a:pt x="60" y="215"/>
                  </a:lnTo>
                  <a:lnTo>
                    <a:pt x="44" y="230"/>
                  </a:lnTo>
                  <a:lnTo>
                    <a:pt x="40" y="241"/>
                  </a:lnTo>
                  <a:lnTo>
                    <a:pt x="43" y="249"/>
                  </a:lnTo>
                  <a:lnTo>
                    <a:pt x="45" y="252"/>
                  </a:lnTo>
                  <a:lnTo>
                    <a:pt x="83" y="267"/>
                  </a:lnTo>
                  <a:lnTo>
                    <a:pt x="80" y="265"/>
                  </a:lnTo>
                  <a:lnTo>
                    <a:pt x="73" y="262"/>
                  </a:lnTo>
                  <a:lnTo>
                    <a:pt x="63" y="260"/>
                  </a:lnTo>
                  <a:lnTo>
                    <a:pt x="51" y="255"/>
                  </a:lnTo>
                  <a:lnTo>
                    <a:pt x="37" y="252"/>
                  </a:lnTo>
                  <a:lnTo>
                    <a:pt x="24" y="247"/>
                  </a:lnTo>
                  <a:lnTo>
                    <a:pt x="13" y="241"/>
                  </a:lnTo>
                  <a:lnTo>
                    <a:pt x="4" y="236"/>
                  </a:lnTo>
                  <a:lnTo>
                    <a:pt x="0" y="233"/>
                  </a:lnTo>
                  <a:lnTo>
                    <a:pt x="0" y="228"/>
                  </a:lnTo>
                  <a:lnTo>
                    <a:pt x="4" y="225"/>
                  </a:lnTo>
                  <a:lnTo>
                    <a:pt x="9" y="222"/>
                  </a:lnTo>
                  <a:lnTo>
                    <a:pt x="16" y="215"/>
                  </a:lnTo>
                  <a:lnTo>
                    <a:pt x="23" y="210"/>
                  </a:lnTo>
                  <a:lnTo>
                    <a:pt x="31" y="206"/>
                  </a:lnTo>
                  <a:lnTo>
                    <a:pt x="39" y="198"/>
                  </a:lnTo>
                  <a:lnTo>
                    <a:pt x="48" y="191"/>
                  </a:lnTo>
                  <a:lnTo>
                    <a:pt x="57" y="185"/>
                  </a:lnTo>
                  <a:lnTo>
                    <a:pt x="66" y="178"/>
                  </a:lnTo>
                  <a:lnTo>
                    <a:pt x="75" y="172"/>
                  </a:lnTo>
                  <a:lnTo>
                    <a:pt x="84" y="165"/>
                  </a:lnTo>
                  <a:lnTo>
                    <a:pt x="95" y="157"/>
                  </a:lnTo>
                  <a:lnTo>
                    <a:pt x="106" y="149"/>
                  </a:lnTo>
                  <a:lnTo>
                    <a:pt x="116" y="141"/>
                  </a:lnTo>
                  <a:lnTo>
                    <a:pt x="129" y="133"/>
                  </a:lnTo>
                  <a:lnTo>
                    <a:pt x="138" y="125"/>
                  </a:lnTo>
                  <a:lnTo>
                    <a:pt x="146" y="119"/>
                  </a:lnTo>
                  <a:lnTo>
                    <a:pt x="153" y="114"/>
                  </a:lnTo>
                  <a:lnTo>
                    <a:pt x="157" y="111"/>
                  </a:lnTo>
                  <a:lnTo>
                    <a:pt x="159" y="109"/>
                  </a:lnTo>
                  <a:lnTo>
                    <a:pt x="328" y="58"/>
                  </a:lnTo>
                  <a:close/>
                </a:path>
              </a:pathLst>
            </a:custGeom>
            <a:solidFill>
              <a:srgbClr val="B2B2B2"/>
            </a:solidFill>
            <a:ln w="9525">
              <a:solidFill>
                <a:srgbClr val="777777"/>
              </a:solidFill>
              <a:round/>
              <a:headEnd/>
              <a:tailEnd/>
            </a:ln>
          </p:spPr>
          <p:txBody>
            <a:bodyPr/>
            <a:lstStyle/>
            <a:p>
              <a:endParaRPr lang="en-US"/>
            </a:p>
          </p:txBody>
        </p:sp>
        <p:sp>
          <p:nvSpPr>
            <p:cNvPr id="4951" name="Freeform 839"/>
            <p:cNvSpPr>
              <a:spLocks/>
            </p:cNvSpPr>
            <p:nvPr/>
          </p:nvSpPr>
          <p:spPr bwMode="auto">
            <a:xfrm>
              <a:off x="3044" y="2092"/>
              <a:ext cx="392" cy="30"/>
            </a:xfrm>
            <a:custGeom>
              <a:avLst/>
              <a:gdLst>
                <a:gd name="T0" fmla="*/ 0 w 392"/>
                <a:gd name="T1" fmla="*/ 61 h 61"/>
                <a:gd name="T2" fmla="*/ 4 w 392"/>
                <a:gd name="T3" fmla="*/ 61 h 61"/>
                <a:gd name="T4" fmla="*/ 17 w 392"/>
                <a:gd name="T5" fmla="*/ 60 h 61"/>
                <a:gd name="T6" fmla="*/ 36 w 392"/>
                <a:gd name="T7" fmla="*/ 60 h 61"/>
                <a:gd name="T8" fmla="*/ 59 w 392"/>
                <a:gd name="T9" fmla="*/ 58 h 61"/>
                <a:gd name="T10" fmla="*/ 87 w 392"/>
                <a:gd name="T11" fmla="*/ 56 h 61"/>
                <a:gd name="T12" fmla="*/ 116 w 392"/>
                <a:gd name="T13" fmla="*/ 55 h 61"/>
                <a:gd name="T14" fmla="*/ 145 w 392"/>
                <a:gd name="T15" fmla="*/ 53 h 61"/>
                <a:gd name="T16" fmla="*/ 174 w 392"/>
                <a:gd name="T17" fmla="*/ 50 h 61"/>
                <a:gd name="T18" fmla="*/ 198 w 392"/>
                <a:gd name="T19" fmla="*/ 48 h 61"/>
                <a:gd name="T20" fmla="*/ 218 w 392"/>
                <a:gd name="T21" fmla="*/ 44 h 61"/>
                <a:gd name="T22" fmla="*/ 236 w 392"/>
                <a:gd name="T23" fmla="*/ 40 h 61"/>
                <a:gd name="T24" fmla="*/ 253 w 392"/>
                <a:gd name="T25" fmla="*/ 39 h 61"/>
                <a:gd name="T26" fmla="*/ 271 w 392"/>
                <a:gd name="T27" fmla="*/ 34 h 61"/>
                <a:gd name="T28" fmla="*/ 289 w 392"/>
                <a:gd name="T29" fmla="*/ 32 h 61"/>
                <a:gd name="T30" fmla="*/ 306 w 392"/>
                <a:gd name="T31" fmla="*/ 28 h 61"/>
                <a:gd name="T32" fmla="*/ 322 w 392"/>
                <a:gd name="T33" fmla="*/ 26 h 61"/>
                <a:gd name="T34" fmla="*/ 336 w 392"/>
                <a:gd name="T35" fmla="*/ 21 h 61"/>
                <a:gd name="T36" fmla="*/ 349 w 392"/>
                <a:gd name="T37" fmla="*/ 20 h 61"/>
                <a:gd name="T38" fmla="*/ 359 w 392"/>
                <a:gd name="T39" fmla="*/ 16 h 61"/>
                <a:gd name="T40" fmla="*/ 366 w 392"/>
                <a:gd name="T41" fmla="*/ 13 h 61"/>
                <a:gd name="T42" fmla="*/ 375 w 392"/>
                <a:gd name="T43" fmla="*/ 10 h 61"/>
                <a:gd name="T44" fmla="*/ 383 w 392"/>
                <a:gd name="T45" fmla="*/ 7 h 61"/>
                <a:gd name="T46" fmla="*/ 388 w 392"/>
                <a:gd name="T47" fmla="*/ 4 h 61"/>
                <a:gd name="T48" fmla="*/ 391 w 392"/>
                <a:gd name="T49" fmla="*/ 0 h 61"/>
                <a:gd name="T50" fmla="*/ 392 w 392"/>
                <a:gd name="T51" fmla="*/ 0 h 61"/>
                <a:gd name="T52" fmla="*/ 332 w 392"/>
                <a:gd name="T53" fmla="*/ 0 h 61"/>
                <a:gd name="T54" fmla="*/ 274 w 392"/>
                <a:gd name="T55" fmla="*/ 5 h 61"/>
                <a:gd name="T56" fmla="*/ 219 w 392"/>
                <a:gd name="T57" fmla="*/ 12 h 61"/>
                <a:gd name="T58" fmla="*/ 169 w 392"/>
                <a:gd name="T59" fmla="*/ 21 h 61"/>
                <a:gd name="T60" fmla="*/ 121 w 392"/>
                <a:gd name="T61" fmla="*/ 28 h 61"/>
                <a:gd name="T62" fmla="*/ 79 w 392"/>
                <a:gd name="T63" fmla="*/ 37 h 61"/>
                <a:gd name="T64" fmla="*/ 47 w 392"/>
                <a:gd name="T65" fmla="*/ 48 h 61"/>
                <a:gd name="T66" fmla="*/ 21 w 392"/>
                <a:gd name="T67" fmla="*/ 55 h 61"/>
                <a:gd name="T68" fmla="*/ 6 w 392"/>
                <a:gd name="T69" fmla="*/ 60 h 61"/>
                <a:gd name="T70" fmla="*/ 0 w 392"/>
                <a:gd name="T71" fmla="*/ 61 h 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92"/>
                <a:gd name="T109" fmla="*/ 0 h 61"/>
                <a:gd name="T110" fmla="*/ 392 w 392"/>
                <a:gd name="T111" fmla="*/ 61 h 6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92" h="61">
                  <a:moveTo>
                    <a:pt x="0" y="61"/>
                  </a:moveTo>
                  <a:lnTo>
                    <a:pt x="4" y="61"/>
                  </a:lnTo>
                  <a:lnTo>
                    <a:pt x="17" y="60"/>
                  </a:lnTo>
                  <a:lnTo>
                    <a:pt x="36" y="60"/>
                  </a:lnTo>
                  <a:lnTo>
                    <a:pt x="59" y="58"/>
                  </a:lnTo>
                  <a:lnTo>
                    <a:pt x="87" y="56"/>
                  </a:lnTo>
                  <a:lnTo>
                    <a:pt x="116" y="55"/>
                  </a:lnTo>
                  <a:lnTo>
                    <a:pt x="145" y="53"/>
                  </a:lnTo>
                  <a:lnTo>
                    <a:pt x="174" y="50"/>
                  </a:lnTo>
                  <a:lnTo>
                    <a:pt x="198" y="48"/>
                  </a:lnTo>
                  <a:lnTo>
                    <a:pt x="218" y="44"/>
                  </a:lnTo>
                  <a:lnTo>
                    <a:pt x="236" y="40"/>
                  </a:lnTo>
                  <a:lnTo>
                    <a:pt x="253" y="39"/>
                  </a:lnTo>
                  <a:lnTo>
                    <a:pt x="271" y="34"/>
                  </a:lnTo>
                  <a:lnTo>
                    <a:pt x="289" y="32"/>
                  </a:lnTo>
                  <a:lnTo>
                    <a:pt x="306" y="28"/>
                  </a:lnTo>
                  <a:lnTo>
                    <a:pt x="322" y="26"/>
                  </a:lnTo>
                  <a:lnTo>
                    <a:pt x="336" y="21"/>
                  </a:lnTo>
                  <a:lnTo>
                    <a:pt x="349" y="20"/>
                  </a:lnTo>
                  <a:lnTo>
                    <a:pt x="359" y="16"/>
                  </a:lnTo>
                  <a:lnTo>
                    <a:pt x="366" y="13"/>
                  </a:lnTo>
                  <a:lnTo>
                    <a:pt x="375" y="10"/>
                  </a:lnTo>
                  <a:lnTo>
                    <a:pt x="383" y="7"/>
                  </a:lnTo>
                  <a:lnTo>
                    <a:pt x="388" y="4"/>
                  </a:lnTo>
                  <a:lnTo>
                    <a:pt x="391" y="0"/>
                  </a:lnTo>
                  <a:lnTo>
                    <a:pt x="392" y="0"/>
                  </a:lnTo>
                  <a:lnTo>
                    <a:pt x="332" y="0"/>
                  </a:lnTo>
                  <a:lnTo>
                    <a:pt x="274" y="5"/>
                  </a:lnTo>
                  <a:lnTo>
                    <a:pt x="219" y="12"/>
                  </a:lnTo>
                  <a:lnTo>
                    <a:pt x="169" y="21"/>
                  </a:lnTo>
                  <a:lnTo>
                    <a:pt x="121" y="28"/>
                  </a:lnTo>
                  <a:lnTo>
                    <a:pt x="79" y="37"/>
                  </a:lnTo>
                  <a:lnTo>
                    <a:pt x="47" y="48"/>
                  </a:lnTo>
                  <a:lnTo>
                    <a:pt x="21" y="55"/>
                  </a:lnTo>
                  <a:lnTo>
                    <a:pt x="6" y="60"/>
                  </a:lnTo>
                  <a:lnTo>
                    <a:pt x="0" y="61"/>
                  </a:lnTo>
                  <a:close/>
                </a:path>
              </a:pathLst>
            </a:custGeom>
            <a:solidFill>
              <a:srgbClr val="7F7F7F"/>
            </a:solidFill>
            <a:ln w="9525">
              <a:solidFill>
                <a:srgbClr val="777777"/>
              </a:solidFill>
              <a:round/>
              <a:headEnd/>
              <a:tailEnd/>
            </a:ln>
          </p:spPr>
          <p:txBody>
            <a:bodyPr/>
            <a:lstStyle/>
            <a:p>
              <a:endParaRPr lang="en-US"/>
            </a:p>
          </p:txBody>
        </p:sp>
        <p:sp>
          <p:nvSpPr>
            <p:cNvPr id="4952" name="Freeform 840"/>
            <p:cNvSpPr>
              <a:spLocks/>
            </p:cNvSpPr>
            <p:nvPr/>
          </p:nvSpPr>
          <p:spPr bwMode="auto">
            <a:xfrm>
              <a:off x="2882" y="2116"/>
              <a:ext cx="615" cy="118"/>
            </a:xfrm>
            <a:custGeom>
              <a:avLst/>
              <a:gdLst>
                <a:gd name="T0" fmla="*/ 0 w 615"/>
                <a:gd name="T1" fmla="*/ 236 h 236"/>
                <a:gd name="T2" fmla="*/ 5 w 615"/>
                <a:gd name="T3" fmla="*/ 231 h 236"/>
                <a:gd name="T4" fmla="*/ 22 w 615"/>
                <a:gd name="T5" fmla="*/ 220 h 236"/>
                <a:gd name="T6" fmla="*/ 48 w 615"/>
                <a:gd name="T7" fmla="*/ 202 h 236"/>
                <a:gd name="T8" fmla="*/ 80 w 615"/>
                <a:gd name="T9" fmla="*/ 178 h 236"/>
                <a:gd name="T10" fmla="*/ 119 w 615"/>
                <a:gd name="T11" fmla="*/ 154 h 236"/>
                <a:gd name="T12" fmla="*/ 163 w 615"/>
                <a:gd name="T13" fmla="*/ 127 h 236"/>
                <a:gd name="T14" fmla="*/ 209 w 615"/>
                <a:gd name="T15" fmla="*/ 100 h 236"/>
                <a:gd name="T16" fmla="*/ 256 w 615"/>
                <a:gd name="T17" fmla="*/ 74 h 236"/>
                <a:gd name="T18" fmla="*/ 302 w 615"/>
                <a:gd name="T19" fmla="*/ 53 h 236"/>
                <a:gd name="T20" fmla="*/ 348 w 615"/>
                <a:gd name="T21" fmla="*/ 36 h 236"/>
                <a:gd name="T22" fmla="*/ 388 w 615"/>
                <a:gd name="T23" fmla="*/ 23 h 236"/>
                <a:gd name="T24" fmla="*/ 422 w 615"/>
                <a:gd name="T25" fmla="*/ 13 h 236"/>
                <a:gd name="T26" fmla="*/ 452 w 615"/>
                <a:gd name="T27" fmla="*/ 7 h 236"/>
                <a:gd name="T28" fmla="*/ 478 w 615"/>
                <a:gd name="T29" fmla="*/ 4 h 236"/>
                <a:gd name="T30" fmla="*/ 499 w 615"/>
                <a:gd name="T31" fmla="*/ 0 h 236"/>
                <a:gd name="T32" fmla="*/ 518 w 615"/>
                <a:gd name="T33" fmla="*/ 0 h 236"/>
                <a:gd name="T34" fmla="*/ 531 w 615"/>
                <a:gd name="T35" fmla="*/ 0 h 236"/>
                <a:gd name="T36" fmla="*/ 543 w 615"/>
                <a:gd name="T37" fmla="*/ 2 h 236"/>
                <a:gd name="T38" fmla="*/ 551 w 615"/>
                <a:gd name="T39" fmla="*/ 2 h 236"/>
                <a:gd name="T40" fmla="*/ 558 w 615"/>
                <a:gd name="T41" fmla="*/ 4 h 236"/>
                <a:gd name="T42" fmla="*/ 571 w 615"/>
                <a:gd name="T43" fmla="*/ 5 h 236"/>
                <a:gd name="T44" fmla="*/ 585 w 615"/>
                <a:gd name="T45" fmla="*/ 12 h 236"/>
                <a:gd name="T46" fmla="*/ 599 w 615"/>
                <a:gd name="T47" fmla="*/ 20 h 236"/>
                <a:gd name="T48" fmla="*/ 611 w 615"/>
                <a:gd name="T49" fmla="*/ 26 h 236"/>
                <a:gd name="T50" fmla="*/ 615 w 615"/>
                <a:gd name="T51" fmla="*/ 29 h 2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15"/>
                <a:gd name="T79" fmla="*/ 0 h 236"/>
                <a:gd name="T80" fmla="*/ 615 w 615"/>
                <a:gd name="T81" fmla="*/ 236 h 2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15" h="236">
                  <a:moveTo>
                    <a:pt x="0" y="236"/>
                  </a:moveTo>
                  <a:lnTo>
                    <a:pt x="5" y="231"/>
                  </a:lnTo>
                  <a:lnTo>
                    <a:pt x="22" y="220"/>
                  </a:lnTo>
                  <a:lnTo>
                    <a:pt x="48" y="202"/>
                  </a:lnTo>
                  <a:lnTo>
                    <a:pt x="80" y="178"/>
                  </a:lnTo>
                  <a:lnTo>
                    <a:pt x="119" y="154"/>
                  </a:lnTo>
                  <a:lnTo>
                    <a:pt x="163" y="127"/>
                  </a:lnTo>
                  <a:lnTo>
                    <a:pt x="209" y="100"/>
                  </a:lnTo>
                  <a:lnTo>
                    <a:pt x="256" y="74"/>
                  </a:lnTo>
                  <a:lnTo>
                    <a:pt x="302" y="53"/>
                  </a:lnTo>
                  <a:lnTo>
                    <a:pt x="348" y="36"/>
                  </a:lnTo>
                  <a:lnTo>
                    <a:pt x="388" y="23"/>
                  </a:lnTo>
                  <a:lnTo>
                    <a:pt x="422" y="13"/>
                  </a:lnTo>
                  <a:lnTo>
                    <a:pt x="452" y="7"/>
                  </a:lnTo>
                  <a:lnTo>
                    <a:pt x="478" y="4"/>
                  </a:lnTo>
                  <a:lnTo>
                    <a:pt x="499" y="0"/>
                  </a:lnTo>
                  <a:lnTo>
                    <a:pt x="518" y="0"/>
                  </a:lnTo>
                  <a:lnTo>
                    <a:pt x="531" y="0"/>
                  </a:lnTo>
                  <a:lnTo>
                    <a:pt x="543" y="2"/>
                  </a:lnTo>
                  <a:lnTo>
                    <a:pt x="551" y="2"/>
                  </a:lnTo>
                  <a:lnTo>
                    <a:pt x="558" y="4"/>
                  </a:lnTo>
                  <a:lnTo>
                    <a:pt x="571" y="5"/>
                  </a:lnTo>
                  <a:lnTo>
                    <a:pt x="585" y="12"/>
                  </a:lnTo>
                  <a:lnTo>
                    <a:pt x="599" y="20"/>
                  </a:lnTo>
                  <a:lnTo>
                    <a:pt x="611" y="26"/>
                  </a:lnTo>
                  <a:lnTo>
                    <a:pt x="615" y="29"/>
                  </a:lnTo>
                </a:path>
              </a:pathLst>
            </a:custGeom>
            <a:noFill/>
            <a:ln w="14288">
              <a:solidFill>
                <a:srgbClr val="777777"/>
              </a:solidFill>
              <a:prstDash val="solid"/>
              <a:round/>
              <a:headEnd/>
              <a:tailEnd/>
            </a:ln>
          </p:spPr>
          <p:txBody>
            <a:bodyPr/>
            <a:lstStyle/>
            <a:p>
              <a:endParaRPr lang="en-US"/>
            </a:p>
          </p:txBody>
        </p:sp>
        <p:sp>
          <p:nvSpPr>
            <p:cNvPr id="4953" name="Freeform 841"/>
            <p:cNvSpPr>
              <a:spLocks/>
            </p:cNvSpPr>
            <p:nvPr/>
          </p:nvSpPr>
          <p:spPr bwMode="auto">
            <a:xfrm>
              <a:off x="2882" y="2116"/>
              <a:ext cx="1315" cy="480"/>
            </a:xfrm>
            <a:custGeom>
              <a:avLst/>
              <a:gdLst>
                <a:gd name="T0" fmla="*/ 5 w 1315"/>
                <a:gd name="T1" fmla="*/ 243 h 961"/>
                <a:gd name="T2" fmla="*/ 48 w 1315"/>
                <a:gd name="T3" fmla="*/ 275 h 961"/>
                <a:gd name="T4" fmla="*/ 120 w 1315"/>
                <a:gd name="T5" fmla="*/ 326 h 961"/>
                <a:gd name="T6" fmla="*/ 205 w 1315"/>
                <a:gd name="T7" fmla="*/ 388 h 961"/>
                <a:gd name="T8" fmla="*/ 286 w 1315"/>
                <a:gd name="T9" fmla="*/ 448 h 961"/>
                <a:gd name="T10" fmla="*/ 367 w 1315"/>
                <a:gd name="T11" fmla="*/ 506 h 961"/>
                <a:gd name="T12" fmla="*/ 508 w 1315"/>
                <a:gd name="T13" fmla="*/ 605 h 961"/>
                <a:gd name="T14" fmla="*/ 682 w 1315"/>
                <a:gd name="T15" fmla="*/ 728 h 961"/>
                <a:gd name="T16" fmla="*/ 844 w 1315"/>
                <a:gd name="T17" fmla="*/ 841 h 961"/>
                <a:gd name="T18" fmla="*/ 947 w 1315"/>
                <a:gd name="T19" fmla="*/ 911 h 961"/>
                <a:gd name="T20" fmla="*/ 933 w 1315"/>
                <a:gd name="T21" fmla="*/ 935 h 961"/>
                <a:gd name="T22" fmla="*/ 938 w 1315"/>
                <a:gd name="T23" fmla="*/ 937 h 961"/>
                <a:gd name="T24" fmla="*/ 949 w 1315"/>
                <a:gd name="T25" fmla="*/ 943 h 961"/>
                <a:gd name="T26" fmla="*/ 965 w 1315"/>
                <a:gd name="T27" fmla="*/ 951 h 961"/>
                <a:gd name="T28" fmla="*/ 981 w 1315"/>
                <a:gd name="T29" fmla="*/ 958 h 961"/>
                <a:gd name="T30" fmla="*/ 997 w 1315"/>
                <a:gd name="T31" fmla="*/ 961 h 961"/>
                <a:gd name="T32" fmla="*/ 1016 w 1315"/>
                <a:gd name="T33" fmla="*/ 956 h 961"/>
                <a:gd name="T34" fmla="*/ 1048 w 1315"/>
                <a:gd name="T35" fmla="*/ 950 h 961"/>
                <a:gd name="T36" fmla="*/ 1087 w 1315"/>
                <a:gd name="T37" fmla="*/ 937 h 961"/>
                <a:gd name="T38" fmla="*/ 1125 w 1315"/>
                <a:gd name="T39" fmla="*/ 927 h 961"/>
                <a:gd name="T40" fmla="*/ 1159 w 1315"/>
                <a:gd name="T41" fmla="*/ 918 h 961"/>
                <a:gd name="T42" fmla="*/ 1193 w 1315"/>
                <a:gd name="T43" fmla="*/ 906 h 961"/>
                <a:gd name="T44" fmla="*/ 1231 w 1315"/>
                <a:gd name="T45" fmla="*/ 894 h 961"/>
                <a:gd name="T46" fmla="*/ 1268 w 1315"/>
                <a:gd name="T47" fmla="*/ 881 h 961"/>
                <a:gd name="T48" fmla="*/ 1297 w 1315"/>
                <a:gd name="T49" fmla="*/ 870 h 961"/>
                <a:gd name="T50" fmla="*/ 1312 w 1315"/>
                <a:gd name="T51" fmla="*/ 860 h 961"/>
                <a:gd name="T52" fmla="*/ 1313 w 1315"/>
                <a:gd name="T53" fmla="*/ 842 h 961"/>
                <a:gd name="T54" fmla="*/ 1304 w 1315"/>
                <a:gd name="T55" fmla="*/ 825 h 961"/>
                <a:gd name="T56" fmla="*/ 1294 w 1315"/>
                <a:gd name="T57" fmla="*/ 813 h 961"/>
                <a:gd name="T58" fmla="*/ 1246 w 1315"/>
                <a:gd name="T59" fmla="*/ 757 h 961"/>
                <a:gd name="T60" fmla="*/ 1172 w 1315"/>
                <a:gd name="T61" fmla="*/ 671 h 961"/>
                <a:gd name="T62" fmla="*/ 1098 w 1315"/>
                <a:gd name="T63" fmla="*/ 584 h 961"/>
                <a:gd name="T64" fmla="*/ 1047 w 1315"/>
                <a:gd name="T65" fmla="*/ 525 h 961"/>
                <a:gd name="T66" fmla="*/ 1038 w 1315"/>
                <a:gd name="T67" fmla="*/ 506 h 961"/>
                <a:gd name="T68" fmla="*/ 1039 w 1315"/>
                <a:gd name="T69" fmla="*/ 493 h 961"/>
                <a:gd name="T70" fmla="*/ 1040 w 1315"/>
                <a:gd name="T71" fmla="*/ 486 h 961"/>
                <a:gd name="T72" fmla="*/ 650 w 1315"/>
                <a:gd name="T73" fmla="*/ 16 h 961"/>
                <a:gd name="T74" fmla="*/ 612 w 1315"/>
                <a:gd name="T75" fmla="*/ 26 h 961"/>
                <a:gd name="T76" fmla="*/ 586 w 1315"/>
                <a:gd name="T77" fmla="*/ 12 h 961"/>
                <a:gd name="T78" fmla="*/ 559 w 1315"/>
                <a:gd name="T79" fmla="*/ 4 h 961"/>
                <a:gd name="T80" fmla="*/ 544 w 1315"/>
                <a:gd name="T81" fmla="*/ 2 h 961"/>
                <a:gd name="T82" fmla="*/ 519 w 1315"/>
                <a:gd name="T83" fmla="*/ 0 h 961"/>
                <a:gd name="T84" fmla="*/ 479 w 1315"/>
                <a:gd name="T85" fmla="*/ 4 h 961"/>
                <a:gd name="T86" fmla="*/ 423 w 1315"/>
                <a:gd name="T87" fmla="*/ 13 h 961"/>
                <a:gd name="T88" fmla="*/ 349 w 1315"/>
                <a:gd name="T89" fmla="*/ 36 h 961"/>
                <a:gd name="T90" fmla="*/ 256 w 1315"/>
                <a:gd name="T91" fmla="*/ 74 h 961"/>
                <a:gd name="T92" fmla="*/ 163 w 1315"/>
                <a:gd name="T93" fmla="*/ 127 h 961"/>
                <a:gd name="T94" fmla="*/ 80 w 1315"/>
                <a:gd name="T95" fmla="*/ 178 h 961"/>
                <a:gd name="T96" fmla="*/ 22 w 1315"/>
                <a:gd name="T97" fmla="*/ 220 h 961"/>
                <a:gd name="T98" fmla="*/ 0 w 1315"/>
                <a:gd name="T99" fmla="*/ 236 h 96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15"/>
                <a:gd name="T151" fmla="*/ 0 h 961"/>
                <a:gd name="T152" fmla="*/ 1315 w 1315"/>
                <a:gd name="T153" fmla="*/ 961 h 96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15" h="961">
                  <a:moveTo>
                    <a:pt x="0" y="236"/>
                  </a:moveTo>
                  <a:lnTo>
                    <a:pt x="5" y="243"/>
                  </a:lnTo>
                  <a:lnTo>
                    <a:pt x="23" y="255"/>
                  </a:lnTo>
                  <a:lnTo>
                    <a:pt x="48" y="275"/>
                  </a:lnTo>
                  <a:lnTo>
                    <a:pt x="81" y="299"/>
                  </a:lnTo>
                  <a:lnTo>
                    <a:pt x="120" y="326"/>
                  </a:lnTo>
                  <a:lnTo>
                    <a:pt x="162" y="356"/>
                  </a:lnTo>
                  <a:lnTo>
                    <a:pt x="205" y="388"/>
                  </a:lnTo>
                  <a:lnTo>
                    <a:pt x="247" y="419"/>
                  </a:lnTo>
                  <a:lnTo>
                    <a:pt x="286" y="448"/>
                  </a:lnTo>
                  <a:lnTo>
                    <a:pt x="322" y="473"/>
                  </a:lnTo>
                  <a:lnTo>
                    <a:pt x="367" y="506"/>
                  </a:lnTo>
                  <a:lnTo>
                    <a:pt x="431" y="550"/>
                  </a:lnTo>
                  <a:lnTo>
                    <a:pt x="508" y="605"/>
                  </a:lnTo>
                  <a:lnTo>
                    <a:pt x="594" y="666"/>
                  </a:lnTo>
                  <a:lnTo>
                    <a:pt x="682" y="728"/>
                  </a:lnTo>
                  <a:lnTo>
                    <a:pt x="768" y="789"/>
                  </a:lnTo>
                  <a:lnTo>
                    <a:pt x="844" y="841"/>
                  </a:lnTo>
                  <a:lnTo>
                    <a:pt x="906" y="884"/>
                  </a:lnTo>
                  <a:lnTo>
                    <a:pt x="947" y="911"/>
                  </a:lnTo>
                  <a:lnTo>
                    <a:pt x="962" y="922"/>
                  </a:lnTo>
                  <a:lnTo>
                    <a:pt x="933" y="935"/>
                  </a:lnTo>
                  <a:lnTo>
                    <a:pt x="934" y="937"/>
                  </a:lnTo>
                  <a:lnTo>
                    <a:pt x="938" y="937"/>
                  </a:lnTo>
                  <a:lnTo>
                    <a:pt x="942" y="940"/>
                  </a:lnTo>
                  <a:lnTo>
                    <a:pt x="949" y="943"/>
                  </a:lnTo>
                  <a:lnTo>
                    <a:pt x="957" y="948"/>
                  </a:lnTo>
                  <a:lnTo>
                    <a:pt x="965" y="951"/>
                  </a:lnTo>
                  <a:lnTo>
                    <a:pt x="973" y="956"/>
                  </a:lnTo>
                  <a:lnTo>
                    <a:pt x="981" y="958"/>
                  </a:lnTo>
                  <a:lnTo>
                    <a:pt x="990" y="959"/>
                  </a:lnTo>
                  <a:lnTo>
                    <a:pt x="997" y="961"/>
                  </a:lnTo>
                  <a:lnTo>
                    <a:pt x="1005" y="959"/>
                  </a:lnTo>
                  <a:lnTo>
                    <a:pt x="1016" y="956"/>
                  </a:lnTo>
                  <a:lnTo>
                    <a:pt x="1031" y="953"/>
                  </a:lnTo>
                  <a:lnTo>
                    <a:pt x="1048" y="950"/>
                  </a:lnTo>
                  <a:lnTo>
                    <a:pt x="1068" y="943"/>
                  </a:lnTo>
                  <a:lnTo>
                    <a:pt x="1087" y="937"/>
                  </a:lnTo>
                  <a:lnTo>
                    <a:pt x="1106" y="932"/>
                  </a:lnTo>
                  <a:lnTo>
                    <a:pt x="1125" y="927"/>
                  </a:lnTo>
                  <a:lnTo>
                    <a:pt x="1143" y="922"/>
                  </a:lnTo>
                  <a:lnTo>
                    <a:pt x="1159" y="918"/>
                  </a:lnTo>
                  <a:lnTo>
                    <a:pt x="1175" y="911"/>
                  </a:lnTo>
                  <a:lnTo>
                    <a:pt x="1193" y="906"/>
                  </a:lnTo>
                  <a:lnTo>
                    <a:pt x="1212" y="900"/>
                  </a:lnTo>
                  <a:lnTo>
                    <a:pt x="1231" y="894"/>
                  </a:lnTo>
                  <a:lnTo>
                    <a:pt x="1251" y="887"/>
                  </a:lnTo>
                  <a:lnTo>
                    <a:pt x="1268" y="881"/>
                  </a:lnTo>
                  <a:lnTo>
                    <a:pt x="1284" y="874"/>
                  </a:lnTo>
                  <a:lnTo>
                    <a:pt x="1297" y="870"/>
                  </a:lnTo>
                  <a:lnTo>
                    <a:pt x="1306" y="865"/>
                  </a:lnTo>
                  <a:lnTo>
                    <a:pt x="1312" y="860"/>
                  </a:lnTo>
                  <a:lnTo>
                    <a:pt x="1315" y="852"/>
                  </a:lnTo>
                  <a:lnTo>
                    <a:pt x="1313" y="842"/>
                  </a:lnTo>
                  <a:lnTo>
                    <a:pt x="1309" y="833"/>
                  </a:lnTo>
                  <a:lnTo>
                    <a:pt x="1304" y="825"/>
                  </a:lnTo>
                  <a:lnTo>
                    <a:pt x="1301" y="821"/>
                  </a:lnTo>
                  <a:lnTo>
                    <a:pt x="1294" y="813"/>
                  </a:lnTo>
                  <a:lnTo>
                    <a:pt x="1275" y="791"/>
                  </a:lnTo>
                  <a:lnTo>
                    <a:pt x="1246" y="757"/>
                  </a:lnTo>
                  <a:lnTo>
                    <a:pt x="1210" y="716"/>
                  </a:lnTo>
                  <a:lnTo>
                    <a:pt x="1172" y="671"/>
                  </a:lnTo>
                  <a:lnTo>
                    <a:pt x="1133" y="626"/>
                  </a:lnTo>
                  <a:lnTo>
                    <a:pt x="1098" y="584"/>
                  </a:lnTo>
                  <a:lnTo>
                    <a:pt x="1068" y="549"/>
                  </a:lnTo>
                  <a:lnTo>
                    <a:pt x="1047" y="525"/>
                  </a:lnTo>
                  <a:lnTo>
                    <a:pt x="1039" y="512"/>
                  </a:lnTo>
                  <a:lnTo>
                    <a:pt x="1038" y="506"/>
                  </a:lnTo>
                  <a:lnTo>
                    <a:pt x="1038" y="498"/>
                  </a:lnTo>
                  <a:lnTo>
                    <a:pt x="1039" y="493"/>
                  </a:lnTo>
                  <a:lnTo>
                    <a:pt x="1039" y="488"/>
                  </a:lnTo>
                  <a:lnTo>
                    <a:pt x="1040" y="486"/>
                  </a:lnTo>
                  <a:lnTo>
                    <a:pt x="829" y="263"/>
                  </a:lnTo>
                  <a:lnTo>
                    <a:pt x="650" y="16"/>
                  </a:lnTo>
                  <a:lnTo>
                    <a:pt x="616" y="29"/>
                  </a:lnTo>
                  <a:lnTo>
                    <a:pt x="612" y="26"/>
                  </a:lnTo>
                  <a:lnTo>
                    <a:pt x="600" y="20"/>
                  </a:lnTo>
                  <a:lnTo>
                    <a:pt x="586" y="12"/>
                  </a:lnTo>
                  <a:lnTo>
                    <a:pt x="572" y="5"/>
                  </a:lnTo>
                  <a:lnTo>
                    <a:pt x="559" y="4"/>
                  </a:lnTo>
                  <a:lnTo>
                    <a:pt x="552" y="2"/>
                  </a:lnTo>
                  <a:lnTo>
                    <a:pt x="544" y="2"/>
                  </a:lnTo>
                  <a:lnTo>
                    <a:pt x="532" y="0"/>
                  </a:lnTo>
                  <a:lnTo>
                    <a:pt x="519" y="0"/>
                  </a:lnTo>
                  <a:lnTo>
                    <a:pt x="500" y="0"/>
                  </a:lnTo>
                  <a:lnTo>
                    <a:pt x="479" y="4"/>
                  </a:lnTo>
                  <a:lnTo>
                    <a:pt x="453" y="7"/>
                  </a:lnTo>
                  <a:lnTo>
                    <a:pt x="423" y="13"/>
                  </a:lnTo>
                  <a:lnTo>
                    <a:pt x="389" y="23"/>
                  </a:lnTo>
                  <a:lnTo>
                    <a:pt x="349" y="36"/>
                  </a:lnTo>
                  <a:lnTo>
                    <a:pt x="302" y="53"/>
                  </a:lnTo>
                  <a:lnTo>
                    <a:pt x="256" y="74"/>
                  </a:lnTo>
                  <a:lnTo>
                    <a:pt x="209" y="100"/>
                  </a:lnTo>
                  <a:lnTo>
                    <a:pt x="163" y="127"/>
                  </a:lnTo>
                  <a:lnTo>
                    <a:pt x="119" y="154"/>
                  </a:lnTo>
                  <a:lnTo>
                    <a:pt x="80" y="178"/>
                  </a:lnTo>
                  <a:lnTo>
                    <a:pt x="48" y="202"/>
                  </a:lnTo>
                  <a:lnTo>
                    <a:pt x="22" y="220"/>
                  </a:lnTo>
                  <a:lnTo>
                    <a:pt x="5" y="231"/>
                  </a:lnTo>
                  <a:lnTo>
                    <a:pt x="0" y="236"/>
                  </a:lnTo>
                  <a:close/>
                </a:path>
              </a:pathLst>
            </a:custGeom>
            <a:solidFill>
              <a:srgbClr val="E5E5E5"/>
            </a:solidFill>
            <a:ln w="9525">
              <a:solidFill>
                <a:srgbClr val="777777"/>
              </a:solidFill>
              <a:round/>
              <a:headEnd/>
              <a:tailEnd/>
            </a:ln>
          </p:spPr>
          <p:txBody>
            <a:bodyPr/>
            <a:lstStyle/>
            <a:p>
              <a:endParaRPr lang="en-US"/>
            </a:p>
          </p:txBody>
        </p:sp>
        <p:sp>
          <p:nvSpPr>
            <p:cNvPr id="4954" name="Line 842"/>
            <p:cNvSpPr>
              <a:spLocks noChangeShapeType="1"/>
            </p:cNvSpPr>
            <p:nvPr/>
          </p:nvSpPr>
          <p:spPr bwMode="auto">
            <a:xfrm>
              <a:off x="2919" y="2227"/>
              <a:ext cx="546" cy="194"/>
            </a:xfrm>
            <a:prstGeom prst="line">
              <a:avLst/>
            </a:prstGeom>
            <a:noFill/>
            <a:ln w="14288">
              <a:solidFill>
                <a:srgbClr val="777777"/>
              </a:solidFill>
              <a:round/>
              <a:headEnd/>
              <a:tailEnd/>
            </a:ln>
          </p:spPr>
          <p:txBody>
            <a:bodyPr/>
            <a:lstStyle/>
            <a:p>
              <a:endParaRPr lang="en-US"/>
            </a:p>
          </p:txBody>
        </p:sp>
        <p:sp>
          <p:nvSpPr>
            <p:cNvPr id="4955" name="Line 843"/>
            <p:cNvSpPr>
              <a:spLocks noChangeShapeType="1"/>
            </p:cNvSpPr>
            <p:nvPr/>
          </p:nvSpPr>
          <p:spPr bwMode="auto">
            <a:xfrm>
              <a:off x="3837" y="2352"/>
              <a:ext cx="293" cy="165"/>
            </a:xfrm>
            <a:prstGeom prst="line">
              <a:avLst/>
            </a:prstGeom>
            <a:noFill/>
            <a:ln w="14288">
              <a:solidFill>
                <a:srgbClr val="777777"/>
              </a:solidFill>
              <a:round/>
              <a:headEnd/>
              <a:tailEnd/>
            </a:ln>
          </p:spPr>
          <p:txBody>
            <a:bodyPr/>
            <a:lstStyle/>
            <a:p>
              <a:endParaRPr lang="en-US"/>
            </a:p>
          </p:txBody>
        </p:sp>
        <p:sp>
          <p:nvSpPr>
            <p:cNvPr id="4956" name="Line 844"/>
            <p:cNvSpPr>
              <a:spLocks noChangeShapeType="1"/>
            </p:cNvSpPr>
            <p:nvPr/>
          </p:nvSpPr>
          <p:spPr bwMode="auto">
            <a:xfrm>
              <a:off x="3624" y="2371"/>
              <a:ext cx="373" cy="164"/>
            </a:xfrm>
            <a:prstGeom prst="line">
              <a:avLst/>
            </a:prstGeom>
            <a:noFill/>
            <a:ln w="14288">
              <a:solidFill>
                <a:srgbClr val="777777"/>
              </a:solidFill>
              <a:round/>
              <a:headEnd/>
              <a:tailEnd/>
            </a:ln>
          </p:spPr>
          <p:txBody>
            <a:bodyPr/>
            <a:lstStyle/>
            <a:p>
              <a:endParaRPr lang="en-US"/>
            </a:p>
          </p:txBody>
        </p:sp>
        <p:sp>
          <p:nvSpPr>
            <p:cNvPr id="4957" name="Freeform 845"/>
            <p:cNvSpPr>
              <a:spLocks/>
            </p:cNvSpPr>
            <p:nvPr/>
          </p:nvSpPr>
          <p:spPr bwMode="auto">
            <a:xfrm>
              <a:off x="3110" y="2218"/>
              <a:ext cx="514" cy="91"/>
            </a:xfrm>
            <a:custGeom>
              <a:avLst/>
              <a:gdLst>
                <a:gd name="T0" fmla="*/ 348 w 514"/>
                <a:gd name="T1" fmla="*/ 42 h 183"/>
                <a:gd name="T2" fmla="*/ 356 w 514"/>
                <a:gd name="T3" fmla="*/ 40 h 183"/>
                <a:gd name="T4" fmla="*/ 369 w 514"/>
                <a:gd name="T5" fmla="*/ 37 h 183"/>
                <a:gd name="T6" fmla="*/ 389 w 514"/>
                <a:gd name="T7" fmla="*/ 34 h 183"/>
                <a:gd name="T8" fmla="*/ 409 w 514"/>
                <a:gd name="T9" fmla="*/ 31 h 183"/>
                <a:gd name="T10" fmla="*/ 433 w 514"/>
                <a:gd name="T11" fmla="*/ 29 h 183"/>
                <a:gd name="T12" fmla="*/ 458 w 514"/>
                <a:gd name="T13" fmla="*/ 27 h 183"/>
                <a:gd name="T14" fmla="*/ 482 w 514"/>
                <a:gd name="T15" fmla="*/ 26 h 183"/>
                <a:gd name="T16" fmla="*/ 502 w 514"/>
                <a:gd name="T17" fmla="*/ 26 h 183"/>
                <a:gd name="T18" fmla="*/ 513 w 514"/>
                <a:gd name="T19" fmla="*/ 26 h 183"/>
                <a:gd name="T20" fmla="*/ 514 w 514"/>
                <a:gd name="T21" fmla="*/ 24 h 183"/>
                <a:gd name="T22" fmla="*/ 509 w 514"/>
                <a:gd name="T23" fmla="*/ 18 h 183"/>
                <a:gd name="T24" fmla="*/ 500 w 514"/>
                <a:gd name="T25" fmla="*/ 11 h 183"/>
                <a:gd name="T26" fmla="*/ 496 w 514"/>
                <a:gd name="T27" fmla="*/ 5 h 183"/>
                <a:gd name="T28" fmla="*/ 497 w 514"/>
                <a:gd name="T29" fmla="*/ 2 h 183"/>
                <a:gd name="T30" fmla="*/ 494 w 514"/>
                <a:gd name="T31" fmla="*/ 0 h 183"/>
                <a:gd name="T32" fmla="*/ 470 w 514"/>
                <a:gd name="T33" fmla="*/ 0 h 183"/>
                <a:gd name="T34" fmla="*/ 429 w 514"/>
                <a:gd name="T35" fmla="*/ 0 h 183"/>
                <a:gd name="T36" fmla="*/ 377 w 514"/>
                <a:gd name="T37" fmla="*/ 5 h 183"/>
                <a:gd name="T38" fmla="*/ 324 w 514"/>
                <a:gd name="T39" fmla="*/ 13 h 183"/>
                <a:gd name="T40" fmla="*/ 255 w 514"/>
                <a:gd name="T41" fmla="*/ 35 h 183"/>
                <a:gd name="T42" fmla="*/ 173 w 514"/>
                <a:gd name="T43" fmla="*/ 71 h 183"/>
                <a:gd name="T44" fmla="*/ 98 w 514"/>
                <a:gd name="T45" fmla="*/ 109 h 183"/>
                <a:gd name="T46" fmla="*/ 38 w 514"/>
                <a:gd name="T47" fmla="*/ 143 h 183"/>
                <a:gd name="T48" fmla="*/ 5 w 514"/>
                <a:gd name="T49" fmla="*/ 162 h 183"/>
                <a:gd name="T50" fmla="*/ 26 w 514"/>
                <a:gd name="T51" fmla="*/ 183 h 183"/>
                <a:gd name="T52" fmla="*/ 39 w 514"/>
                <a:gd name="T53" fmla="*/ 176 h 183"/>
                <a:gd name="T54" fmla="*/ 70 w 514"/>
                <a:gd name="T55" fmla="*/ 159 h 183"/>
                <a:gd name="T56" fmla="*/ 114 w 514"/>
                <a:gd name="T57" fmla="*/ 133 h 183"/>
                <a:gd name="T58" fmla="*/ 161 w 514"/>
                <a:gd name="T59" fmla="*/ 109 h 183"/>
                <a:gd name="T60" fmla="*/ 200 w 514"/>
                <a:gd name="T61" fmla="*/ 90 h 183"/>
                <a:gd name="T62" fmla="*/ 227 w 514"/>
                <a:gd name="T63" fmla="*/ 80 h 183"/>
                <a:gd name="T64" fmla="*/ 253 w 514"/>
                <a:gd name="T65" fmla="*/ 71 h 183"/>
                <a:gd name="T66" fmla="*/ 275 w 514"/>
                <a:gd name="T67" fmla="*/ 63 h 183"/>
                <a:gd name="T68" fmla="*/ 290 w 514"/>
                <a:gd name="T69" fmla="*/ 56 h 183"/>
                <a:gd name="T70" fmla="*/ 296 w 514"/>
                <a:gd name="T71" fmla="*/ 55 h 183"/>
                <a:gd name="T72" fmla="*/ 438 w 514"/>
                <a:gd name="T73" fmla="*/ 160 h 18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4"/>
                <a:gd name="T112" fmla="*/ 0 h 183"/>
                <a:gd name="T113" fmla="*/ 514 w 514"/>
                <a:gd name="T114" fmla="*/ 183 h 18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4" h="183">
                  <a:moveTo>
                    <a:pt x="348" y="43"/>
                  </a:moveTo>
                  <a:lnTo>
                    <a:pt x="348" y="42"/>
                  </a:lnTo>
                  <a:lnTo>
                    <a:pt x="352" y="42"/>
                  </a:lnTo>
                  <a:lnTo>
                    <a:pt x="356" y="40"/>
                  </a:lnTo>
                  <a:lnTo>
                    <a:pt x="362" y="39"/>
                  </a:lnTo>
                  <a:lnTo>
                    <a:pt x="369" y="37"/>
                  </a:lnTo>
                  <a:lnTo>
                    <a:pt x="378" y="37"/>
                  </a:lnTo>
                  <a:lnTo>
                    <a:pt x="389" y="34"/>
                  </a:lnTo>
                  <a:lnTo>
                    <a:pt x="399" y="32"/>
                  </a:lnTo>
                  <a:lnTo>
                    <a:pt x="409" y="31"/>
                  </a:lnTo>
                  <a:lnTo>
                    <a:pt x="421" y="31"/>
                  </a:lnTo>
                  <a:lnTo>
                    <a:pt x="433" y="29"/>
                  </a:lnTo>
                  <a:lnTo>
                    <a:pt x="445" y="27"/>
                  </a:lnTo>
                  <a:lnTo>
                    <a:pt x="458" y="27"/>
                  </a:lnTo>
                  <a:lnTo>
                    <a:pt x="470" y="26"/>
                  </a:lnTo>
                  <a:lnTo>
                    <a:pt x="482" y="26"/>
                  </a:lnTo>
                  <a:lnTo>
                    <a:pt x="493" y="26"/>
                  </a:lnTo>
                  <a:lnTo>
                    <a:pt x="502" y="26"/>
                  </a:lnTo>
                  <a:lnTo>
                    <a:pt x="509" y="26"/>
                  </a:lnTo>
                  <a:lnTo>
                    <a:pt x="513" y="26"/>
                  </a:lnTo>
                  <a:lnTo>
                    <a:pt x="514" y="26"/>
                  </a:lnTo>
                  <a:lnTo>
                    <a:pt x="514" y="24"/>
                  </a:lnTo>
                  <a:lnTo>
                    <a:pt x="512" y="23"/>
                  </a:lnTo>
                  <a:lnTo>
                    <a:pt x="509" y="18"/>
                  </a:lnTo>
                  <a:lnTo>
                    <a:pt x="505" y="16"/>
                  </a:lnTo>
                  <a:lnTo>
                    <a:pt x="500" y="11"/>
                  </a:lnTo>
                  <a:lnTo>
                    <a:pt x="497" y="8"/>
                  </a:lnTo>
                  <a:lnTo>
                    <a:pt x="496" y="5"/>
                  </a:lnTo>
                  <a:lnTo>
                    <a:pt x="496" y="3"/>
                  </a:lnTo>
                  <a:lnTo>
                    <a:pt x="497" y="2"/>
                  </a:lnTo>
                  <a:lnTo>
                    <a:pt x="497" y="0"/>
                  </a:lnTo>
                  <a:lnTo>
                    <a:pt x="494" y="0"/>
                  </a:lnTo>
                  <a:lnTo>
                    <a:pt x="485" y="0"/>
                  </a:lnTo>
                  <a:lnTo>
                    <a:pt x="470" y="0"/>
                  </a:lnTo>
                  <a:lnTo>
                    <a:pt x="451" y="0"/>
                  </a:lnTo>
                  <a:lnTo>
                    <a:pt x="429" y="0"/>
                  </a:lnTo>
                  <a:lnTo>
                    <a:pt x="405" y="2"/>
                  </a:lnTo>
                  <a:lnTo>
                    <a:pt x="377" y="5"/>
                  </a:lnTo>
                  <a:lnTo>
                    <a:pt x="351" y="8"/>
                  </a:lnTo>
                  <a:lnTo>
                    <a:pt x="324" y="13"/>
                  </a:lnTo>
                  <a:lnTo>
                    <a:pt x="297" y="21"/>
                  </a:lnTo>
                  <a:lnTo>
                    <a:pt x="255" y="35"/>
                  </a:lnTo>
                  <a:lnTo>
                    <a:pt x="214" y="53"/>
                  </a:lnTo>
                  <a:lnTo>
                    <a:pt x="173" y="71"/>
                  </a:lnTo>
                  <a:lnTo>
                    <a:pt x="134" y="90"/>
                  </a:lnTo>
                  <a:lnTo>
                    <a:pt x="98" y="109"/>
                  </a:lnTo>
                  <a:lnTo>
                    <a:pt x="65" y="125"/>
                  </a:lnTo>
                  <a:lnTo>
                    <a:pt x="38" y="143"/>
                  </a:lnTo>
                  <a:lnTo>
                    <a:pt x="17" y="154"/>
                  </a:lnTo>
                  <a:lnTo>
                    <a:pt x="5" y="162"/>
                  </a:lnTo>
                  <a:lnTo>
                    <a:pt x="0" y="164"/>
                  </a:lnTo>
                  <a:lnTo>
                    <a:pt x="26" y="183"/>
                  </a:lnTo>
                  <a:lnTo>
                    <a:pt x="29" y="181"/>
                  </a:lnTo>
                  <a:lnTo>
                    <a:pt x="39" y="176"/>
                  </a:lnTo>
                  <a:lnTo>
                    <a:pt x="53" y="168"/>
                  </a:lnTo>
                  <a:lnTo>
                    <a:pt x="70" y="159"/>
                  </a:lnTo>
                  <a:lnTo>
                    <a:pt x="91" y="148"/>
                  </a:lnTo>
                  <a:lnTo>
                    <a:pt x="114" y="133"/>
                  </a:lnTo>
                  <a:lnTo>
                    <a:pt x="138" y="122"/>
                  </a:lnTo>
                  <a:lnTo>
                    <a:pt x="161" y="109"/>
                  </a:lnTo>
                  <a:lnTo>
                    <a:pt x="182" y="100"/>
                  </a:lnTo>
                  <a:lnTo>
                    <a:pt x="200" y="90"/>
                  </a:lnTo>
                  <a:lnTo>
                    <a:pt x="214" y="85"/>
                  </a:lnTo>
                  <a:lnTo>
                    <a:pt x="227" y="80"/>
                  </a:lnTo>
                  <a:lnTo>
                    <a:pt x="240" y="75"/>
                  </a:lnTo>
                  <a:lnTo>
                    <a:pt x="253" y="71"/>
                  </a:lnTo>
                  <a:lnTo>
                    <a:pt x="264" y="66"/>
                  </a:lnTo>
                  <a:lnTo>
                    <a:pt x="275" y="63"/>
                  </a:lnTo>
                  <a:lnTo>
                    <a:pt x="284" y="58"/>
                  </a:lnTo>
                  <a:lnTo>
                    <a:pt x="290" y="56"/>
                  </a:lnTo>
                  <a:lnTo>
                    <a:pt x="294" y="55"/>
                  </a:lnTo>
                  <a:lnTo>
                    <a:pt x="296" y="55"/>
                  </a:lnTo>
                  <a:lnTo>
                    <a:pt x="391" y="183"/>
                  </a:lnTo>
                  <a:lnTo>
                    <a:pt x="438" y="160"/>
                  </a:lnTo>
                  <a:lnTo>
                    <a:pt x="348" y="43"/>
                  </a:lnTo>
                  <a:close/>
                </a:path>
              </a:pathLst>
            </a:custGeom>
            <a:solidFill>
              <a:srgbClr val="4C4C4C"/>
            </a:solidFill>
            <a:ln w="9525">
              <a:solidFill>
                <a:srgbClr val="777777"/>
              </a:solidFill>
              <a:round/>
              <a:headEnd/>
              <a:tailEnd/>
            </a:ln>
          </p:spPr>
          <p:txBody>
            <a:bodyPr/>
            <a:lstStyle/>
            <a:p>
              <a:endParaRPr lang="en-US"/>
            </a:p>
          </p:txBody>
        </p:sp>
        <p:sp>
          <p:nvSpPr>
            <p:cNvPr id="4958" name="Line 846"/>
            <p:cNvSpPr>
              <a:spLocks noChangeShapeType="1"/>
            </p:cNvSpPr>
            <p:nvPr/>
          </p:nvSpPr>
          <p:spPr bwMode="auto">
            <a:xfrm>
              <a:off x="3556" y="2394"/>
              <a:ext cx="387" cy="152"/>
            </a:xfrm>
            <a:prstGeom prst="line">
              <a:avLst/>
            </a:prstGeom>
            <a:noFill/>
            <a:ln w="14288">
              <a:solidFill>
                <a:srgbClr val="777777"/>
              </a:solidFill>
              <a:round/>
              <a:headEnd/>
              <a:tailEnd/>
            </a:ln>
          </p:spPr>
          <p:txBody>
            <a:bodyPr/>
            <a:lstStyle/>
            <a:p>
              <a:endParaRPr lang="en-US"/>
            </a:p>
          </p:txBody>
        </p:sp>
        <p:sp>
          <p:nvSpPr>
            <p:cNvPr id="4959" name="Freeform 847"/>
            <p:cNvSpPr>
              <a:spLocks/>
            </p:cNvSpPr>
            <p:nvPr/>
          </p:nvSpPr>
          <p:spPr bwMode="auto">
            <a:xfrm>
              <a:off x="3433" y="2345"/>
              <a:ext cx="635" cy="156"/>
            </a:xfrm>
            <a:custGeom>
              <a:avLst/>
              <a:gdLst>
                <a:gd name="T0" fmla="*/ 0 w 635"/>
                <a:gd name="T1" fmla="*/ 136 h 311"/>
                <a:gd name="T2" fmla="*/ 28 w 635"/>
                <a:gd name="T3" fmla="*/ 156 h 311"/>
                <a:gd name="T4" fmla="*/ 29 w 635"/>
                <a:gd name="T5" fmla="*/ 156 h 311"/>
                <a:gd name="T6" fmla="*/ 33 w 635"/>
                <a:gd name="T7" fmla="*/ 152 h 311"/>
                <a:gd name="T8" fmla="*/ 40 w 635"/>
                <a:gd name="T9" fmla="*/ 148 h 311"/>
                <a:gd name="T10" fmla="*/ 48 w 635"/>
                <a:gd name="T11" fmla="*/ 141 h 311"/>
                <a:gd name="T12" fmla="*/ 57 w 635"/>
                <a:gd name="T13" fmla="*/ 133 h 311"/>
                <a:gd name="T14" fmla="*/ 68 w 635"/>
                <a:gd name="T15" fmla="*/ 124 h 311"/>
                <a:gd name="T16" fmla="*/ 80 w 635"/>
                <a:gd name="T17" fmla="*/ 117 h 311"/>
                <a:gd name="T18" fmla="*/ 92 w 635"/>
                <a:gd name="T19" fmla="*/ 107 h 311"/>
                <a:gd name="T20" fmla="*/ 104 w 635"/>
                <a:gd name="T21" fmla="*/ 99 h 311"/>
                <a:gd name="T22" fmla="*/ 115 w 635"/>
                <a:gd name="T23" fmla="*/ 91 h 311"/>
                <a:gd name="T24" fmla="*/ 126 w 635"/>
                <a:gd name="T25" fmla="*/ 85 h 311"/>
                <a:gd name="T26" fmla="*/ 137 w 635"/>
                <a:gd name="T27" fmla="*/ 79 h 311"/>
                <a:gd name="T28" fmla="*/ 148 w 635"/>
                <a:gd name="T29" fmla="*/ 71 h 311"/>
                <a:gd name="T30" fmla="*/ 157 w 635"/>
                <a:gd name="T31" fmla="*/ 64 h 311"/>
                <a:gd name="T32" fmla="*/ 166 w 635"/>
                <a:gd name="T33" fmla="*/ 59 h 311"/>
                <a:gd name="T34" fmla="*/ 174 w 635"/>
                <a:gd name="T35" fmla="*/ 55 h 311"/>
                <a:gd name="T36" fmla="*/ 180 w 635"/>
                <a:gd name="T37" fmla="*/ 51 h 311"/>
                <a:gd name="T38" fmla="*/ 185 w 635"/>
                <a:gd name="T39" fmla="*/ 50 h 311"/>
                <a:gd name="T40" fmla="*/ 187 w 635"/>
                <a:gd name="T41" fmla="*/ 47 h 311"/>
                <a:gd name="T42" fmla="*/ 189 w 635"/>
                <a:gd name="T43" fmla="*/ 47 h 311"/>
                <a:gd name="T44" fmla="*/ 209 w 635"/>
                <a:gd name="T45" fmla="*/ 64 h 311"/>
                <a:gd name="T46" fmla="*/ 210 w 635"/>
                <a:gd name="T47" fmla="*/ 63 h 311"/>
                <a:gd name="T48" fmla="*/ 214 w 635"/>
                <a:gd name="T49" fmla="*/ 61 h 311"/>
                <a:gd name="T50" fmla="*/ 219 w 635"/>
                <a:gd name="T51" fmla="*/ 58 h 311"/>
                <a:gd name="T52" fmla="*/ 226 w 635"/>
                <a:gd name="T53" fmla="*/ 56 h 311"/>
                <a:gd name="T54" fmla="*/ 235 w 635"/>
                <a:gd name="T55" fmla="*/ 53 h 311"/>
                <a:gd name="T56" fmla="*/ 245 w 635"/>
                <a:gd name="T57" fmla="*/ 50 h 311"/>
                <a:gd name="T58" fmla="*/ 254 w 635"/>
                <a:gd name="T59" fmla="*/ 47 h 311"/>
                <a:gd name="T60" fmla="*/ 266 w 635"/>
                <a:gd name="T61" fmla="*/ 43 h 311"/>
                <a:gd name="T62" fmla="*/ 276 w 635"/>
                <a:gd name="T63" fmla="*/ 42 h 311"/>
                <a:gd name="T64" fmla="*/ 286 w 635"/>
                <a:gd name="T65" fmla="*/ 39 h 311"/>
                <a:gd name="T66" fmla="*/ 304 w 635"/>
                <a:gd name="T67" fmla="*/ 39 h 311"/>
                <a:gd name="T68" fmla="*/ 319 w 635"/>
                <a:gd name="T69" fmla="*/ 37 h 311"/>
                <a:gd name="T70" fmla="*/ 327 w 635"/>
                <a:gd name="T71" fmla="*/ 35 h 311"/>
                <a:gd name="T72" fmla="*/ 332 w 635"/>
                <a:gd name="T73" fmla="*/ 34 h 311"/>
                <a:gd name="T74" fmla="*/ 334 w 635"/>
                <a:gd name="T75" fmla="*/ 34 h 311"/>
                <a:gd name="T76" fmla="*/ 583 w 635"/>
                <a:gd name="T77" fmla="*/ 311 h 311"/>
                <a:gd name="T78" fmla="*/ 635 w 635"/>
                <a:gd name="T79" fmla="*/ 302 h 311"/>
                <a:gd name="T80" fmla="*/ 395 w 635"/>
                <a:gd name="T81" fmla="*/ 34 h 311"/>
                <a:gd name="T82" fmla="*/ 427 w 635"/>
                <a:gd name="T83" fmla="*/ 39 h 311"/>
                <a:gd name="T84" fmla="*/ 402 w 635"/>
                <a:gd name="T85" fmla="*/ 10 h 311"/>
                <a:gd name="T86" fmla="*/ 400 w 635"/>
                <a:gd name="T87" fmla="*/ 10 h 311"/>
                <a:gd name="T88" fmla="*/ 394 w 635"/>
                <a:gd name="T89" fmla="*/ 8 h 311"/>
                <a:gd name="T90" fmla="*/ 385 w 635"/>
                <a:gd name="T91" fmla="*/ 6 h 311"/>
                <a:gd name="T92" fmla="*/ 372 w 635"/>
                <a:gd name="T93" fmla="*/ 3 h 311"/>
                <a:gd name="T94" fmla="*/ 356 w 635"/>
                <a:gd name="T95" fmla="*/ 2 h 311"/>
                <a:gd name="T96" fmla="*/ 337 w 635"/>
                <a:gd name="T97" fmla="*/ 0 h 311"/>
                <a:gd name="T98" fmla="*/ 315 w 635"/>
                <a:gd name="T99" fmla="*/ 2 h 311"/>
                <a:gd name="T100" fmla="*/ 292 w 635"/>
                <a:gd name="T101" fmla="*/ 5 h 311"/>
                <a:gd name="T102" fmla="*/ 266 w 635"/>
                <a:gd name="T103" fmla="*/ 8 h 311"/>
                <a:gd name="T104" fmla="*/ 239 w 635"/>
                <a:gd name="T105" fmla="*/ 16 h 311"/>
                <a:gd name="T106" fmla="*/ 202 w 635"/>
                <a:gd name="T107" fmla="*/ 31 h 311"/>
                <a:gd name="T108" fmla="*/ 167 w 635"/>
                <a:gd name="T109" fmla="*/ 45 h 311"/>
                <a:gd name="T110" fmla="*/ 132 w 635"/>
                <a:gd name="T111" fmla="*/ 59 h 311"/>
                <a:gd name="T112" fmla="*/ 101 w 635"/>
                <a:gd name="T113" fmla="*/ 75 h 311"/>
                <a:gd name="T114" fmla="*/ 73 w 635"/>
                <a:gd name="T115" fmla="*/ 91 h 311"/>
                <a:gd name="T116" fmla="*/ 48 w 635"/>
                <a:gd name="T117" fmla="*/ 106 h 311"/>
                <a:gd name="T118" fmla="*/ 28 w 635"/>
                <a:gd name="T119" fmla="*/ 117 h 311"/>
                <a:gd name="T120" fmla="*/ 13 w 635"/>
                <a:gd name="T121" fmla="*/ 128 h 311"/>
                <a:gd name="T122" fmla="*/ 4 w 635"/>
                <a:gd name="T123" fmla="*/ 135 h 311"/>
                <a:gd name="T124" fmla="*/ 0 w 635"/>
                <a:gd name="T125" fmla="*/ 136 h 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35"/>
                <a:gd name="T190" fmla="*/ 0 h 311"/>
                <a:gd name="T191" fmla="*/ 635 w 635"/>
                <a:gd name="T192" fmla="*/ 311 h 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35" h="311">
                  <a:moveTo>
                    <a:pt x="0" y="136"/>
                  </a:moveTo>
                  <a:lnTo>
                    <a:pt x="28" y="156"/>
                  </a:lnTo>
                  <a:lnTo>
                    <a:pt x="29" y="156"/>
                  </a:lnTo>
                  <a:lnTo>
                    <a:pt x="33" y="152"/>
                  </a:lnTo>
                  <a:lnTo>
                    <a:pt x="40" y="148"/>
                  </a:lnTo>
                  <a:lnTo>
                    <a:pt x="48" y="141"/>
                  </a:lnTo>
                  <a:lnTo>
                    <a:pt x="57" y="133"/>
                  </a:lnTo>
                  <a:lnTo>
                    <a:pt x="68" y="124"/>
                  </a:lnTo>
                  <a:lnTo>
                    <a:pt x="80" y="117"/>
                  </a:lnTo>
                  <a:lnTo>
                    <a:pt x="92" y="107"/>
                  </a:lnTo>
                  <a:lnTo>
                    <a:pt x="104" y="99"/>
                  </a:lnTo>
                  <a:lnTo>
                    <a:pt x="115" y="91"/>
                  </a:lnTo>
                  <a:lnTo>
                    <a:pt x="126" y="85"/>
                  </a:lnTo>
                  <a:lnTo>
                    <a:pt x="137" y="79"/>
                  </a:lnTo>
                  <a:lnTo>
                    <a:pt x="148" y="71"/>
                  </a:lnTo>
                  <a:lnTo>
                    <a:pt x="157" y="64"/>
                  </a:lnTo>
                  <a:lnTo>
                    <a:pt x="166" y="59"/>
                  </a:lnTo>
                  <a:lnTo>
                    <a:pt x="174" y="55"/>
                  </a:lnTo>
                  <a:lnTo>
                    <a:pt x="180" y="51"/>
                  </a:lnTo>
                  <a:lnTo>
                    <a:pt x="185" y="50"/>
                  </a:lnTo>
                  <a:lnTo>
                    <a:pt x="187" y="47"/>
                  </a:lnTo>
                  <a:lnTo>
                    <a:pt x="189" y="47"/>
                  </a:lnTo>
                  <a:lnTo>
                    <a:pt x="209" y="64"/>
                  </a:lnTo>
                  <a:lnTo>
                    <a:pt x="210" y="63"/>
                  </a:lnTo>
                  <a:lnTo>
                    <a:pt x="214" y="61"/>
                  </a:lnTo>
                  <a:lnTo>
                    <a:pt x="219" y="58"/>
                  </a:lnTo>
                  <a:lnTo>
                    <a:pt x="226" y="56"/>
                  </a:lnTo>
                  <a:lnTo>
                    <a:pt x="235" y="53"/>
                  </a:lnTo>
                  <a:lnTo>
                    <a:pt x="245" y="50"/>
                  </a:lnTo>
                  <a:lnTo>
                    <a:pt x="254" y="47"/>
                  </a:lnTo>
                  <a:lnTo>
                    <a:pt x="266" y="43"/>
                  </a:lnTo>
                  <a:lnTo>
                    <a:pt x="276" y="42"/>
                  </a:lnTo>
                  <a:lnTo>
                    <a:pt x="286" y="39"/>
                  </a:lnTo>
                  <a:lnTo>
                    <a:pt x="304" y="39"/>
                  </a:lnTo>
                  <a:lnTo>
                    <a:pt x="319" y="37"/>
                  </a:lnTo>
                  <a:lnTo>
                    <a:pt x="327" y="35"/>
                  </a:lnTo>
                  <a:lnTo>
                    <a:pt x="332" y="34"/>
                  </a:lnTo>
                  <a:lnTo>
                    <a:pt x="334" y="34"/>
                  </a:lnTo>
                  <a:lnTo>
                    <a:pt x="583" y="311"/>
                  </a:lnTo>
                  <a:lnTo>
                    <a:pt x="635" y="302"/>
                  </a:lnTo>
                  <a:lnTo>
                    <a:pt x="395" y="34"/>
                  </a:lnTo>
                  <a:lnTo>
                    <a:pt x="427" y="39"/>
                  </a:lnTo>
                  <a:lnTo>
                    <a:pt x="402" y="10"/>
                  </a:lnTo>
                  <a:lnTo>
                    <a:pt x="400" y="10"/>
                  </a:lnTo>
                  <a:lnTo>
                    <a:pt x="394" y="8"/>
                  </a:lnTo>
                  <a:lnTo>
                    <a:pt x="385" y="6"/>
                  </a:lnTo>
                  <a:lnTo>
                    <a:pt x="372" y="3"/>
                  </a:lnTo>
                  <a:lnTo>
                    <a:pt x="356" y="2"/>
                  </a:lnTo>
                  <a:lnTo>
                    <a:pt x="337" y="0"/>
                  </a:lnTo>
                  <a:lnTo>
                    <a:pt x="315" y="2"/>
                  </a:lnTo>
                  <a:lnTo>
                    <a:pt x="292" y="5"/>
                  </a:lnTo>
                  <a:lnTo>
                    <a:pt x="266" y="8"/>
                  </a:lnTo>
                  <a:lnTo>
                    <a:pt x="239" y="16"/>
                  </a:lnTo>
                  <a:lnTo>
                    <a:pt x="202" y="31"/>
                  </a:lnTo>
                  <a:lnTo>
                    <a:pt x="167" y="45"/>
                  </a:lnTo>
                  <a:lnTo>
                    <a:pt x="132" y="59"/>
                  </a:lnTo>
                  <a:lnTo>
                    <a:pt x="101" y="75"/>
                  </a:lnTo>
                  <a:lnTo>
                    <a:pt x="73" y="91"/>
                  </a:lnTo>
                  <a:lnTo>
                    <a:pt x="48" y="106"/>
                  </a:lnTo>
                  <a:lnTo>
                    <a:pt x="28" y="117"/>
                  </a:lnTo>
                  <a:lnTo>
                    <a:pt x="13" y="128"/>
                  </a:lnTo>
                  <a:lnTo>
                    <a:pt x="4" y="135"/>
                  </a:lnTo>
                  <a:lnTo>
                    <a:pt x="0" y="136"/>
                  </a:lnTo>
                  <a:close/>
                </a:path>
              </a:pathLst>
            </a:custGeom>
            <a:solidFill>
              <a:srgbClr val="4C4C4C"/>
            </a:solidFill>
            <a:ln w="9525">
              <a:solidFill>
                <a:srgbClr val="777777"/>
              </a:solidFill>
              <a:round/>
              <a:headEnd/>
              <a:tailEnd/>
            </a:ln>
          </p:spPr>
          <p:txBody>
            <a:bodyPr/>
            <a:lstStyle/>
            <a:p>
              <a:endParaRPr lang="en-US"/>
            </a:p>
          </p:txBody>
        </p:sp>
        <p:sp>
          <p:nvSpPr>
            <p:cNvPr id="4960" name="Freeform 848"/>
            <p:cNvSpPr>
              <a:spLocks/>
            </p:cNvSpPr>
            <p:nvPr/>
          </p:nvSpPr>
          <p:spPr bwMode="auto">
            <a:xfrm>
              <a:off x="3843" y="2519"/>
              <a:ext cx="329" cy="56"/>
            </a:xfrm>
            <a:custGeom>
              <a:avLst/>
              <a:gdLst>
                <a:gd name="T0" fmla="*/ 0 w 329"/>
                <a:gd name="T1" fmla="*/ 112 h 112"/>
                <a:gd name="T2" fmla="*/ 4 w 329"/>
                <a:gd name="T3" fmla="*/ 109 h 112"/>
                <a:gd name="T4" fmla="*/ 18 w 329"/>
                <a:gd name="T5" fmla="*/ 103 h 112"/>
                <a:gd name="T6" fmla="*/ 39 w 329"/>
                <a:gd name="T7" fmla="*/ 95 h 112"/>
                <a:gd name="T8" fmla="*/ 64 w 329"/>
                <a:gd name="T9" fmla="*/ 82 h 112"/>
                <a:gd name="T10" fmla="*/ 92 w 329"/>
                <a:gd name="T11" fmla="*/ 69 h 112"/>
                <a:gd name="T12" fmla="*/ 121 w 329"/>
                <a:gd name="T13" fmla="*/ 56 h 112"/>
                <a:gd name="T14" fmla="*/ 147 w 329"/>
                <a:gd name="T15" fmla="*/ 43 h 112"/>
                <a:gd name="T16" fmla="*/ 171 w 329"/>
                <a:gd name="T17" fmla="*/ 32 h 112"/>
                <a:gd name="T18" fmla="*/ 189 w 329"/>
                <a:gd name="T19" fmla="*/ 24 h 112"/>
                <a:gd name="T20" fmla="*/ 201 w 329"/>
                <a:gd name="T21" fmla="*/ 21 h 112"/>
                <a:gd name="T22" fmla="*/ 209 w 329"/>
                <a:gd name="T23" fmla="*/ 19 h 112"/>
                <a:gd name="T24" fmla="*/ 217 w 329"/>
                <a:gd name="T25" fmla="*/ 18 h 112"/>
                <a:gd name="T26" fmla="*/ 225 w 329"/>
                <a:gd name="T27" fmla="*/ 14 h 112"/>
                <a:gd name="T28" fmla="*/ 234 w 329"/>
                <a:gd name="T29" fmla="*/ 11 h 112"/>
                <a:gd name="T30" fmla="*/ 243 w 329"/>
                <a:gd name="T31" fmla="*/ 10 h 112"/>
                <a:gd name="T32" fmla="*/ 253 w 329"/>
                <a:gd name="T33" fmla="*/ 6 h 112"/>
                <a:gd name="T34" fmla="*/ 262 w 329"/>
                <a:gd name="T35" fmla="*/ 5 h 112"/>
                <a:gd name="T36" fmla="*/ 273 w 329"/>
                <a:gd name="T37" fmla="*/ 3 h 112"/>
                <a:gd name="T38" fmla="*/ 282 w 329"/>
                <a:gd name="T39" fmla="*/ 2 h 112"/>
                <a:gd name="T40" fmla="*/ 290 w 329"/>
                <a:gd name="T41" fmla="*/ 0 h 112"/>
                <a:gd name="T42" fmla="*/ 303 w 329"/>
                <a:gd name="T43" fmla="*/ 0 h 112"/>
                <a:gd name="T44" fmla="*/ 314 w 329"/>
                <a:gd name="T45" fmla="*/ 0 h 112"/>
                <a:gd name="T46" fmla="*/ 322 w 329"/>
                <a:gd name="T47" fmla="*/ 0 h 112"/>
                <a:gd name="T48" fmla="*/ 327 w 329"/>
                <a:gd name="T49" fmla="*/ 2 h 112"/>
                <a:gd name="T50" fmla="*/ 329 w 329"/>
                <a:gd name="T51" fmla="*/ 2 h 1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9"/>
                <a:gd name="T79" fmla="*/ 0 h 112"/>
                <a:gd name="T80" fmla="*/ 329 w 329"/>
                <a:gd name="T81" fmla="*/ 112 h 1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9" h="112">
                  <a:moveTo>
                    <a:pt x="0" y="112"/>
                  </a:moveTo>
                  <a:lnTo>
                    <a:pt x="4" y="109"/>
                  </a:lnTo>
                  <a:lnTo>
                    <a:pt x="18" y="103"/>
                  </a:lnTo>
                  <a:lnTo>
                    <a:pt x="39" y="95"/>
                  </a:lnTo>
                  <a:lnTo>
                    <a:pt x="64" y="82"/>
                  </a:lnTo>
                  <a:lnTo>
                    <a:pt x="92" y="69"/>
                  </a:lnTo>
                  <a:lnTo>
                    <a:pt x="121" y="56"/>
                  </a:lnTo>
                  <a:lnTo>
                    <a:pt x="147" y="43"/>
                  </a:lnTo>
                  <a:lnTo>
                    <a:pt x="171" y="32"/>
                  </a:lnTo>
                  <a:lnTo>
                    <a:pt x="189" y="24"/>
                  </a:lnTo>
                  <a:lnTo>
                    <a:pt x="201" y="21"/>
                  </a:lnTo>
                  <a:lnTo>
                    <a:pt x="209" y="19"/>
                  </a:lnTo>
                  <a:lnTo>
                    <a:pt x="217" y="18"/>
                  </a:lnTo>
                  <a:lnTo>
                    <a:pt x="225" y="14"/>
                  </a:lnTo>
                  <a:lnTo>
                    <a:pt x="234" y="11"/>
                  </a:lnTo>
                  <a:lnTo>
                    <a:pt x="243" y="10"/>
                  </a:lnTo>
                  <a:lnTo>
                    <a:pt x="253" y="6"/>
                  </a:lnTo>
                  <a:lnTo>
                    <a:pt x="262" y="5"/>
                  </a:lnTo>
                  <a:lnTo>
                    <a:pt x="273" y="3"/>
                  </a:lnTo>
                  <a:lnTo>
                    <a:pt x="282" y="2"/>
                  </a:lnTo>
                  <a:lnTo>
                    <a:pt x="290" y="0"/>
                  </a:lnTo>
                  <a:lnTo>
                    <a:pt x="303" y="0"/>
                  </a:lnTo>
                  <a:lnTo>
                    <a:pt x="314" y="0"/>
                  </a:lnTo>
                  <a:lnTo>
                    <a:pt x="322" y="0"/>
                  </a:lnTo>
                  <a:lnTo>
                    <a:pt x="327" y="2"/>
                  </a:lnTo>
                  <a:lnTo>
                    <a:pt x="329" y="2"/>
                  </a:lnTo>
                </a:path>
              </a:pathLst>
            </a:custGeom>
            <a:noFill/>
            <a:ln w="15875">
              <a:solidFill>
                <a:srgbClr val="777777"/>
              </a:solidFill>
              <a:prstDash val="solid"/>
              <a:round/>
              <a:headEnd/>
              <a:tailEnd/>
            </a:ln>
          </p:spPr>
          <p:txBody>
            <a:bodyPr/>
            <a:lstStyle/>
            <a:p>
              <a:endParaRPr lang="en-US"/>
            </a:p>
          </p:txBody>
        </p:sp>
        <p:sp>
          <p:nvSpPr>
            <p:cNvPr id="4961" name="Line 849"/>
            <p:cNvSpPr>
              <a:spLocks noChangeShapeType="1"/>
            </p:cNvSpPr>
            <p:nvPr/>
          </p:nvSpPr>
          <p:spPr bwMode="auto">
            <a:xfrm>
              <a:off x="3625" y="2233"/>
              <a:ext cx="55" cy="29"/>
            </a:xfrm>
            <a:prstGeom prst="line">
              <a:avLst/>
            </a:prstGeom>
            <a:noFill/>
            <a:ln w="14288">
              <a:solidFill>
                <a:srgbClr val="777777"/>
              </a:solidFill>
              <a:round/>
              <a:headEnd/>
              <a:tailEnd/>
            </a:ln>
          </p:spPr>
          <p:txBody>
            <a:bodyPr/>
            <a:lstStyle/>
            <a:p>
              <a:endParaRPr lang="en-US"/>
            </a:p>
          </p:txBody>
        </p:sp>
        <p:sp>
          <p:nvSpPr>
            <p:cNvPr id="4962" name="Freeform 850"/>
            <p:cNvSpPr>
              <a:spLocks/>
            </p:cNvSpPr>
            <p:nvPr/>
          </p:nvSpPr>
          <p:spPr bwMode="auto">
            <a:xfrm>
              <a:off x="3877" y="2537"/>
              <a:ext cx="317" cy="59"/>
            </a:xfrm>
            <a:custGeom>
              <a:avLst/>
              <a:gdLst>
                <a:gd name="T0" fmla="*/ 10 w 317"/>
                <a:gd name="T1" fmla="*/ 114 h 117"/>
                <a:gd name="T2" fmla="*/ 14 w 317"/>
                <a:gd name="T3" fmla="*/ 112 h 117"/>
                <a:gd name="T4" fmla="*/ 24 w 317"/>
                <a:gd name="T5" fmla="*/ 109 h 117"/>
                <a:gd name="T6" fmla="*/ 38 w 317"/>
                <a:gd name="T7" fmla="*/ 103 h 117"/>
                <a:gd name="T8" fmla="*/ 58 w 317"/>
                <a:gd name="T9" fmla="*/ 96 h 117"/>
                <a:gd name="T10" fmla="*/ 78 w 317"/>
                <a:gd name="T11" fmla="*/ 86 h 117"/>
                <a:gd name="T12" fmla="*/ 99 w 317"/>
                <a:gd name="T13" fmla="*/ 78 h 117"/>
                <a:gd name="T14" fmla="*/ 118 w 317"/>
                <a:gd name="T15" fmla="*/ 72 h 117"/>
                <a:gd name="T16" fmla="*/ 135 w 317"/>
                <a:gd name="T17" fmla="*/ 66 h 117"/>
                <a:gd name="T18" fmla="*/ 148 w 317"/>
                <a:gd name="T19" fmla="*/ 61 h 117"/>
                <a:gd name="T20" fmla="*/ 155 w 317"/>
                <a:gd name="T21" fmla="*/ 58 h 117"/>
                <a:gd name="T22" fmla="*/ 157 w 317"/>
                <a:gd name="T23" fmla="*/ 56 h 117"/>
                <a:gd name="T24" fmla="*/ 160 w 317"/>
                <a:gd name="T25" fmla="*/ 54 h 117"/>
                <a:gd name="T26" fmla="*/ 164 w 317"/>
                <a:gd name="T27" fmla="*/ 53 h 117"/>
                <a:gd name="T28" fmla="*/ 168 w 317"/>
                <a:gd name="T29" fmla="*/ 53 h 117"/>
                <a:gd name="T30" fmla="*/ 173 w 317"/>
                <a:gd name="T31" fmla="*/ 51 h 117"/>
                <a:gd name="T32" fmla="*/ 178 w 317"/>
                <a:gd name="T33" fmla="*/ 56 h 117"/>
                <a:gd name="T34" fmla="*/ 188 w 317"/>
                <a:gd name="T35" fmla="*/ 54 h 117"/>
                <a:gd name="T36" fmla="*/ 199 w 317"/>
                <a:gd name="T37" fmla="*/ 51 h 117"/>
                <a:gd name="T38" fmla="*/ 207 w 317"/>
                <a:gd name="T39" fmla="*/ 46 h 117"/>
                <a:gd name="T40" fmla="*/ 206 w 317"/>
                <a:gd name="T41" fmla="*/ 40 h 117"/>
                <a:gd name="T42" fmla="*/ 215 w 317"/>
                <a:gd name="T43" fmla="*/ 38 h 117"/>
                <a:gd name="T44" fmla="*/ 223 w 317"/>
                <a:gd name="T45" fmla="*/ 35 h 117"/>
                <a:gd name="T46" fmla="*/ 230 w 317"/>
                <a:gd name="T47" fmla="*/ 34 h 117"/>
                <a:gd name="T48" fmla="*/ 239 w 317"/>
                <a:gd name="T49" fmla="*/ 30 h 117"/>
                <a:gd name="T50" fmla="*/ 245 w 317"/>
                <a:gd name="T51" fmla="*/ 27 h 117"/>
                <a:gd name="T52" fmla="*/ 256 w 317"/>
                <a:gd name="T53" fmla="*/ 24 h 117"/>
                <a:gd name="T54" fmla="*/ 266 w 317"/>
                <a:gd name="T55" fmla="*/ 21 h 117"/>
                <a:gd name="T56" fmla="*/ 274 w 317"/>
                <a:gd name="T57" fmla="*/ 19 h 117"/>
                <a:gd name="T58" fmla="*/ 282 w 317"/>
                <a:gd name="T59" fmla="*/ 16 h 117"/>
                <a:gd name="T60" fmla="*/ 291 w 317"/>
                <a:gd name="T61" fmla="*/ 13 h 117"/>
                <a:gd name="T62" fmla="*/ 299 w 317"/>
                <a:gd name="T63" fmla="*/ 11 h 117"/>
                <a:gd name="T64" fmla="*/ 306 w 317"/>
                <a:gd name="T65" fmla="*/ 6 h 117"/>
                <a:gd name="T66" fmla="*/ 310 w 317"/>
                <a:gd name="T67" fmla="*/ 5 h 117"/>
                <a:gd name="T68" fmla="*/ 313 w 317"/>
                <a:gd name="T69" fmla="*/ 2 h 117"/>
                <a:gd name="T70" fmla="*/ 314 w 317"/>
                <a:gd name="T71" fmla="*/ 0 h 117"/>
                <a:gd name="T72" fmla="*/ 317 w 317"/>
                <a:gd name="T73" fmla="*/ 13 h 117"/>
                <a:gd name="T74" fmla="*/ 311 w 317"/>
                <a:gd name="T75" fmla="*/ 18 h 117"/>
                <a:gd name="T76" fmla="*/ 302 w 317"/>
                <a:gd name="T77" fmla="*/ 22 h 117"/>
                <a:gd name="T78" fmla="*/ 289 w 317"/>
                <a:gd name="T79" fmla="*/ 27 h 117"/>
                <a:gd name="T80" fmla="*/ 273 w 317"/>
                <a:gd name="T81" fmla="*/ 35 h 117"/>
                <a:gd name="T82" fmla="*/ 256 w 317"/>
                <a:gd name="T83" fmla="*/ 42 h 117"/>
                <a:gd name="T84" fmla="*/ 235 w 317"/>
                <a:gd name="T85" fmla="*/ 48 h 117"/>
                <a:gd name="T86" fmla="*/ 216 w 317"/>
                <a:gd name="T87" fmla="*/ 54 h 117"/>
                <a:gd name="T88" fmla="*/ 197 w 317"/>
                <a:gd name="T89" fmla="*/ 61 h 117"/>
                <a:gd name="T90" fmla="*/ 179 w 317"/>
                <a:gd name="T91" fmla="*/ 66 h 117"/>
                <a:gd name="T92" fmla="*/ 163 w 317"/>
                <a:gd name="T93" fmla="*/ 72 h 117"/>
                <a:gd name="T94" fmla="*/ 147 w 317"/>
                <a:gd name="T95" fmla="*/ 77 h 117"/>
                <a:gd name="T96" fmla="*/ 129 w 317"/>
                <a:gd name="T97" fmla="*/ 82 h 117"/>
                <a:gd name="T98" fmla="*/ 110 w 317"/>
                <a:gd name="T99" fmla="*/ 86 h 117"/>
                <a:gd name="T100" fmla="*/ 91 w 317"/>
                <a:gd name="T101" fmla="*/ 93 h 117"/>
                <a:gd name="T102" fmla="*/ 71 w 317"/>
                <a:gd name="T103" fmla="*/ 99 h 117"/>
                <a:gd name="T104" fmla="*/ 51 w 317"/>
                <a:gd name="T105" fmla="*/ 106 h 117"/>
                <a:gd name="T106" fmla="*/ 34 w 317"/>
                <a:gd name="T107" fmla="*/ 109 h 117"/>
                <a:gd name="T108" fmla="*/ 19 w 317"/>
                <a:gd name="T109" fmla="*/ 112 h 117"/>
                <a:gd name="T110" fmla="*/ 8 w 317"/>
                <a:gd name="T111" fmla="*/ 115 h 117"/>
                <a:gd name="T112" fmla="*/ 0 w 317"/>
                <a:gd name="T113" fmla="*/ 117 h 117"/>
                <a:gd name="T114" fmla="*/ 10 w 317"/>
                <a:gd name="T115" fmla="*/ 114 h 11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17"/>
                <a:gd name="T175" fmla="*/ 0 h 117"/>
                <a:gd name="T176" fmla="*/ 317 w 317"/>
                <a:gd name="T177" fmla="*/ 117 h 11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17" h="117">
                  <a:moveTo>
                    <a:pt x="10" y="114"/>
                  </a:moveTo>
                  <a:lnTo>
                    <a:pt x="14" y="112"/>
                  </a:lnTo>
                  <a:lnTo>
                    <a:pt x="24" y="109"/>
                  </a:lnTo>
                  <a:lnTo>
                    <a:pt x="38" y="103"/>
                  </a:lnTo>
                  <a:lnTo>
                    <a:pt x="58" y="96"/>
                  </a:lnTo>
                  <a:lnTo>
                    <a:pt x="78" y="86"/>
                  </a:lnTo>
                  <a:lnTo>
                    <a:pt x="99" y="78"/>
                  </a:lnTo>
                  <a:lnTo>
                    <a:pt x="118" y="72"/>
                  </a:lnTo>
                  <a:lnTo>
                    <a:pt x="135" y="66"/>
                  </a:lnTo>
                  <a:lnTo>
                    <a:pt x="148" y="61"/>
                  </a:lnTo>
                  <a:lnTo>
                    <a:pt x="155" y="58"/>
                  </a:lnTo>
                  <a:lnTo>
                    <a:pt x="157" y="56"/>
                  </a:lnTo>
                  <a:lnTo>
                    <a:pt x="160" y="54"/>
                  </a:lnTo>
                  <a:lnTo>
                    <a:pt x="164" y="53"/>
                  </a:lnTo>
                  <a:lnTo>
                    <a:pt x="168" y="53"/>
                  </a:lnTo>
                  <a:lnTo>
                    <a:pt x="173" y="51"/>
                  </a:lnTo>
                  <a:lnTo>
                    <a:pt x="178" y="56"/>
                  </a:lnTo>
                  <a:lnTo>
                    <a:pt x="188" y="54"/>
                  </a:lnTo>
                  <a:lnTo>
                    <a:pt x="199" y="51"/>
                  </a:lnTo>
                  <a:lnTo>
                    <a:pt x="207" y="46"/>
                  </a:lnTo>
                  <a:lnTo>
                    <a:pt x="206" y="40"/>
                  </a:lnTo>
                  <a:lnTo>
                    <a:pt x="215" y="38"/>
                  </a:lnTo>
                  <a:lnTo>
                    <a:pt x="223" y="35"/>
                  </a:lnTo>
                  <a:lnTo>
                    <a:pt x="230" y="34"/>
                  </a:lnTo>
                  <a:lnTo>
                    <a:pt x="239" y="30"/>
                  </a:lnTo>
                  <a:lnTo>
                    <a:pt x="245" y="27"/>
                  </a:lnTo>
                  <a:lnTo>
                    <a:pt x="256" y="24"/>
                  </a:lnTo>
                  <a:lnTo>
                    <a:pt x="266" y="21"/>
                  </a:lnTo>
                  <a:lnTo>
                    <a:pt x="274" y="19"/>
                  </a:lnTo>
                  <a:lnTo>
                    <a:pt x="282" y="16"/>
                  </a:lnTo>
                  <a:lnTo>
                    <a:pt x="291" y="13"/>
                  </a:lnTo>
                  <a:lnTo>
                    <a:pt x="299" y="11"/>
                  </a:lnTo>
                  <a:lnTo>
                    <a:pt x="306" y="6"/>
                  </a:lnTo>
                  <a:lnTo>
                    <a:pt x="310" y="5"/>
                  </a:lnTo>
                  <a:lnTo>
                    <a:pt x="313" y="2"/>
                  </a:lnTo>
                  <a:lnTo>
                    <a:pt x="314" y="0"/>
                  </a:lnTo>
                  <a:lnTo>
                    <a:pt x="317" y="13"/>
                  </a:lnTo>
                  <a:lnTo>
                    <a:pt x="311" y="18"/>
                  </a:lnTo>
                  <a:lnTo>
                    <a:pt x="302" y="22"/>
                  </a:lnTo>
                  <a:lnTo>
                    <a:pt x="289" y="27"/>
                  </a:lnTo>
                  <a:lnTo>
                    <a:pt x="273" y="35"/>
                  </a:lnTo>
                  <a:lnTo>
                    <a:pt x="256" y="42"/>
                  </a:lnTo>
                  <a:lnTo>
                    <a:pt x="235" y="48"/>
                  </a:lnTo>
                  <a:lnTo>
                    <a:pt x="216" y="54"/>
                  </a:lnTo>
                  <a:lnTo>
                    <a:pt x="197" y="61"/>
                  </a:lnTo>
                  <a:lnTo>
                    <a:pt x="179" y="66"/>
                  </a:lnTo>
                  <a:lnTo>
                    <a:pt x="163" y="72"/>
                  </a:lnTo>
                  <a:lnTo>
                    <a:pt x="147" y="77"/>
                  </a:lnTo>
                  <a:lnTo>
                    <a:pt x="129" y="82"/>
                  </a:lnTo>
                  <a:lnTo>
                    <a:pt x="110" y="86"/>
                  </a:lnTo>
                  <a:lnTo>
                    <a:pt x="91" y="93"/>
                  </a:lnTo>
                  <a:lnTo>
                    <a:pt x="71" y="99"/>
                  </a:lnTo>
                  <a:lnTo>
                    <a:pt x="51" y="106"/>
                  </a:lnTo>
                  <a:lnTo>
                    <a:pt x="34" y="109"/>
                  </a:lnTo>
                  <a:lnTo>
                    <a:pt x="19" y="112"/>
                  </a:lnTo>
                  <a:lnTo>
                    <a:pt x="8" y="115"/>
                  </a:lnTo>
                  <a:lnTo>
                    <a:pt x="0" y="117"/>
                  </a:lnTo>
                  <a:lnTo>
                    <a:pt x="10" y="114"/>
                  </a:lnTo>
                  <a:close/>
                </a:path>
              </a:pathLst>
            </a:custGeom>
            <a:solidFill>
              <a:srgbClr val="323232"/>
            </a:solidFill>
            <a:ln w="9525">
              <a:solidFill>
                <a:srgbClr val="777777"/>
              </a:solidFill>
              <a:round/>
              <a:headEnd/>
              <a:tailEnd/>
            </a:ln>
          </p:spPr>
          <p:txBody>
            <a:bodyPr/>
            <a:lstStyle/>
            <a:p>
              <a:endParaRPr lang="en-US"/>
            </a:p>
          </p:txBody>
        </p:sp>
        <p:sp>
          <p:nvSpPr>
            <p:cNvPr id="4963" name="Freeform 851"/>
            <p:cNvSpPr>
              <a:spLocks/>
            </p:cNvSpPr>
            <p:nvPr/>
          </p:nvSpPr>
          <p:spPr bwMode="auto">
            <a:xfrm>
              <a:off x="3831" y="2339"/>
              <a:ext cx="3" cy="11"/>
            </a:xfrm>
            <a:custGeom>
              <a:avLst/>
              <a:gdLst>
                <a:gd name="T0" fmla="*/ 3 w 3"/>
                <a:gd name="T1" fmla="*/ 23 h 23"/>
                <a:gd name="T2" fmla="*/ 3 w 3"/>
                <a:gd name="T3" fmla="*/ 23 h 23"/>
                <a:gd name="T4" fmla="*/ 3 w 3"/>
                <a:gd name="T5" fmla="*/ 21 h 23"/>
                <a:gd name="T6" fmla="*/ 3 w 3"/>
                <a:gd name="T7" fmla="*/ 19 h 23"/>
                <a:gd name="T8" fmla="*/ 2 w 3"/>
                <a:gd name="T9" fmla="*/ 16 h 23"/>
                <a:gd name="T10" fmla="*/ 0 w 3"/>
                <a:gd name="T11" fmla="*/ 13 h 23"/>
                <a:gd name="T12" fmla="*/ 0 w 3"/>
                <a:gd name="T13" fmla="*/ 7 h 23"/>
                <a:gd name="T14" fmla="*/ 0 w 3"/>
                <a:gd name="T15" fmla="*/ 5 h 23"/>
                <a:gd name="T16" fmla="*/ 0 w 3"/>
                <a:gd name="T17" fmla="*/ 2 h 23"/>
                <a:gd name="T18" fmla="*/ 1 w 3"/>
                <a:gd name="T19" fmla="*/ 2 h 23"/>
                <a:gd name="T20" fmla="*/ 1 w 3"/>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23"/>
                <a:gd name="T35" fmla="*/ 3 w 3"/>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23">
                  <a:moveTo>
                    <a:pt x="3" y="23"/>
                  </a:moveTo>
                  <a:lnTo>
                    <a:pt x="3" y="23"/>
                  </a:lnTo>
                  <a:lnTo>
                    <a:pt x="3" y="21"/>
                  </a:lnTo>
                  <a:lnTo>
                    <a:pt x="3" y="19"/>
                  </a:lnTo>
                  <a:lnTo>
                    <a:pt x="2" y="16"/>
                  </a:lnTo>
                  <a:lnTo>
                    <a:pt x="0" y="13"/>
                  </a:lnTo>
                  <a:lnTo>
                    <a:pt x="0" y="7"/>
                  </a:lnTo>
                  <a:lnTo>
                    <a:pt x="0" y="5"/>
                  </a:lnTo>
                  <a:lnTo>
                    <a:pt x="0" y="2"/>
                  </a:lnTo>
                  <a:lnTo>
                    <a:pt x="1" y="2"/>
                  </a:lnTo>
                  <a:lnTo>
                    <a:pt x="1" y="0"/>
                  </a:lnTo>
                </a:path>
              </a:pathLst>
            </a:custGeom>
            <a:noFill/>
            <a:ln w="17463">
              <a:solidFill>
                <a:srgbClr val="777777"/>
              </a:solidFill>
              <a:prstDash val="solid"/>
              <a:round/>
              <a:headEnd/>
              <a:tailEnd/>
            </a:ln>
          </p:spPr>
          <p:txBody>
            <a:bodyPr/>
            <a:lstStyle/>
            <a:p>
              <a:endParaRPr lang="en-US"/>
            </a:p>
          </p:txBody>
        </p:sp>
        <p:sp>
          <p:nvSpPr>
            <p:cNvPr id="4964" name="Freeform 852"/>
            <p:cNvSpPr>
              <a:spLocks/>
            </p:cNvSpPr>
            <p:nvPr/>
          </p:nvSpPr>
          <p:spPr bwMode="auto">
            <a:xfrm>
              <a:off x="4060" y="2560"/>
              <a:ext cx="26" cy="10"/>
            </a:xfrm>
            <a:custGeom>
              <a:avLst/>
              <a:gdLst>
                <a:gd name="T0" fmla="*/ 3 w 26"/>
                <a:gd name="T1" fmla="*/ 8 h 21"/>
                <a:gd name="T2" fmla="*/ 23 w 26"/>
                <a:gd name="T3" fmla="*/ 0 h 21"/>
                <a:gd name="T4" fmla="*/ 24 w 26"/>
                <a:gd name="T5" fmla="*/ 0 h 21"/>
                <a:gd name="T6" fmla="*/ 25 w 26"/>
                <a:gd name="T7" fmla="*/ 0 h 21"/>
                <a:gd name="T8" fmla="*/ 26 w 26"/>
                <a:gd name="T9" fmla="*/ 1 h 21"/>
                <a:gd name="T10" fmla="*/ 26 w 26"/>
                <a:gd name="T11" fmla="*/ 3 h 21"/>
                <a:gd name="T12" fmla="*/ 26 w 26"/>
                <a:gd name="T13" fmla="*/ 6 h 21"/>
                <a:gd name="T14" fmla="*/ 26 w 26"/>
                <a:gd name="T15" fmla="*/ 8 h 21"/>
                <a:gd name="T16" fmla="*/ 26 w 26"/>
                <a:gd name="T17" fmla="*/ 9 h 21"/>
                <a:gd name="T18" fmla="*/ 25 w 26"/>
                <a:gd name="T19" fmla="*/ 11 h 21"/>
                <a:gd name="T20" fmla="*/ 24 w 26"/>
                <a:gd name="T21" fmla="*/ 13 h 21"/>
                <a:gd name="T22" fmla="*/ 23 w 26"/>
                <a:gd name="T23" fmla="*/ 13 h 21"/>
                <a:gd name="T24" fmla="*/ 22 w 26"/>
                <a:gd name="T25" fmla="*/ 14 h 21"/>
                <a:gd name="T26" fmla="*/ 3 w 26"/>
                <a:gd name="T27" fmla="*/ 21 h 21"/>
                <a:gd name="T28" fmla="*/ 2 w 26"/>
                <a:gd name="T29" fmla="*/ 21 h 21"/>
                <a:gd name="T30" fmla="*/ 1 w 26"/>
                <a:gd name="T31" fmla="*/ 21 h 21"/>
                <a:gd name="T32" fmla="*/ 0 w 26"/>
                <a:gd name="T33" fmla="*/ 21 h 21"/>
                <a:gd name="T34" fmla="*/ 0 w 26"/>
                <a:gd name="T35" fmla="*/ 19 h 21"/>
                <a:gd name="T36" fmla="*/ 0 w 26"/>
                <a:gd name="T37" fmla="*/ 17 h 21"/>
                <a:gd name="T38" fmla="*/ 0 w 26"/>
                <a:gd name="T39" fmla="*/ 14 h 21"/>
                <a:gd name="T40" fmla="*/ 0 w 26"/>
                <a:gd name="T41" fmla="*/ 13 h 21"/>
                <a:gd name="T42" fmla="*/ 0 w 26"/>
                <a:gd name="T43" fmla="*/ 11 h 21"/>
                <a:gd name="T44" fmla="*/ 1 w 26"/>
                <a:gd name="T45" fmla="*/ 9 h 21"/>
                <a:gd name="T46" fmla="*/ 2 w 26"/>
                <a:gd name="T47" fmla="*/ 8 h 21"/>
                <a:gd name="T48" fmla="*/ 3 w 26"/>
                <a:gd name="T49" fmla="*/ 8 h 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
                <a:gd name="T76" fmla="*/ 0 h 21"/>
                <a:gd name="T77" fmla="*/ 26 w 26"/>
                <a:gd name="T78" fmla="*/ 21 h 2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 h="21">
                  <a:moveTo>
                    <a:pt x="3" y="8"/>
                  </a:moveTo>
                  <a:lnTo>
                    <a:pt x="23" y="0"/>
                  </a:lnTo>
                  <a:lnTo>
                    <a:pt x="24" y="0"/>
                  </a:lnTo>
                  <a:lnTo>
                    <a:pt x="25" y="0"/>
                  </a:lnTo>
                  <a:lnTo>
                    <a:pt x="26" y="1"/>
                  </a:lnTo>
                  <a:lnTo>
                    <a:pt x="26" y="3"/>
                  </a:lnTo>
                  <a:lnTo>
                    <a:pt x="26" y="6"/>
                  </a:lnTo>
                  <a:lnTo>
                    <a:pt x="26" y="8"/>
                  </a:lnTo>
                  <a:lnTo>
                    <a:pt x="26" y="9"/>
                  </a:lnTo>
                  <a:lnTo>
                    <a:pt x="25" y="11"/>
                  </a:lnTo>
                  <a:lnTo>
                    <a:pt x="24" y="13"/>
                  </a:lnTo>
                  <a:lnTo>
                    <a:pt x="23" y="13"/>
                  </a:lnTo>
                  <a:lnTo>
                    <a:pt x="22" y="14"/>
                  </a:lnTo>
                  <a:lnTo>
                    <a:pt x="3" y="21"/>
                  </a:lnTo>
                  <a:lnTo>
                    <a:pt x="2" y="21"/>
                  </a:lnTo>
                  <a:lnTo>
                    <a:pt x="1" y="21"/>
                  </a:lnTo>
                  <a:lnTo>
                    <a:pt x="0" y="21"/>
                  </a:lnTo>
                  <a:lnTo>
                    <a:pt x="0" y="19"/>
                  </a:lnTo>
                  <a:lnTo>
                    <a:pt x="0" y="17"/>
                  </a:lnTo>
                  <a:lnTo>
                    <a:pt x="0" y="14"/>
                  </a:lnTo>
                  <a:lnTo>
                    <a:pt x="0" y="13"/>
                  </a:lnTo>
                  <a:lnTo>
                    <a:pt x="0" y="11"/>
                  </a:lnTo>
                  <a:lnTo>
                    <a:pt x="1" y="9"/>
                  </a:lnTo>
                  <a:lnTo>
                    <a:pt x="2" y="8"/>
                  </a:lnTo>
                  <a:lnTo>
                    <a:pt x="3" y="8"/>
                  </a:lnTo>
                  <a:close/>
                </a:path>
              </a:pathLst>
            </a:custGeom>
            <a:solidFill>
              <a:srgbClr val="32FF19"/>
            </a:solidFill>
            <a:ln w="9525">
              <a:solidFill>
                <a:srgbClr val="777777"/>
              </a:solidFill>
              <a:round/>
              <a:headEnd/>
              <a:tailEnd/>
            </a:ln>
          </p:spPr>
          <p:txBody>
            <a:bodyPr/>
            <a:lstStyle/>
            <a:p>
              <a:endParaRPr lang="en-US"/>
            </a:p>
          </p:txBody>
        </p:sp>
        <p:sp>
          <p:nvSpPr>
            <p:cNvPr id="4965" name="Line 853"/>
            <p:cNvSpPr>
              <a:spLocks noChangeShapeType="1"/>
            </p:cNvSpPr>
            <p:nvPr/>
          </p:nvSpPr>
          <p:spPr bwMode="auto">
            <a:xfrm>
              <a:off x="3494" y="2431"/>
              <a:ext cx="378" cy="138"/>
            </a:xfrm>
            <a:prstGeom prst="line">
              <a:avLst/>
            </a:prstGeom>
            <a:noFill/>
            <a:ln w="14288">
              <a:solidFill>
                <a:srgbClr val="777777"/>
              </a:solidFill>
              <a:round/>
              <a:headEnd/>
              <a:tailEnd/>
            </a:ln>
          </p:spPr>
          <p:txBody>
            <a:bodyPr/>
            <a:lstStyle/>
            <a:p>
              <a:endParaRPr lang="en-US"/>
            </a:p>
          </p:txBody>
        </p:sp>
        <p:sp>
          <p:nvSpPr>
            <p:cNvPr id="4966" name="Line 854"/>
            <p:cNvSpPr>
              <a:spLocks noChangeShapeType="1"/>
            </p:cNvSpPr>
            <p:nvPr/>
          </p:nvSpPr>
          <p:spPr bwMode="auto">
            <a:xfrm>
              <a:off x="3718" y="2250"/>
              <a:ext cx="5" cy="2"/>
            </a:xfrm>
            <a:prstGeom prst="line">
              <a:avLst/>
            </a:prstGeom>
            <a:noFill/>
            <a:ln w="14288">
              <a:solidFill>
                <a:srgbClr val="777777"/>
              </a:solidFill>
              <a:round/>
              <a:headEnd/>
              <a:tailEnd/>
            </a:ln>
          </p:spPr>
          <p:txBody>
            <a:bodyPr/>
            <a:lstStyle/>
            <a:p>
              <a:endParaRPr lang="en-US"/>
            </a:p>
          </p:txBody>
        </p:sp>
        <p:sp>
          <p:nvSpPr>
            <p:cNvPr id="4967" name="Line 855"/>
            <p:cNvSpPr>
              <a:spLocks noChangeShapeType="1"/>
            </p:cNvSpPr>
            <p:nvPr/>
          </p:nvSpPr>
          <p:spPr bwMode="auto">
            <a:xfrm>
              <a:off x="3552" y="2160"/>
              <a:ext cx="617" cy="357"/>
            </a:xfrm>
            <a:prstGeom prst="line">
              <a:avLst/>
            </a:prstGeom>
            <a:noFill/>
            <a:ln w="14288">
              <a:solidFill>
                <a:srgbClr val="777777"/>
              </a:solidFill>
              <a:round/>
              <a:headEnd/>
              <a:tailEnd/>
            </a:ln>
          </p:spPr>
          <p:txBody>
            <a:bodyPr/>
            <a:lstStyle/>
            <a:p>
              <a:endParaRPr lang="en-US"/>
            </a:p>
          </p:txBody>
        </p:sp>
        <p:sp>
          <p:nvSpPr>
            <p:cNvPr id="4968" name="Line 856"/>
            <p:cNvSpPr>
              <a:spLocks noChangeShapeType="1"/>
            </p:cNvSpPr>
            <p:nvPr/>
          </p:nvSpPr>
          <p:spPr bwMode="auto">
            <a:xfrm>
              <a:off x="3285" y="2254"/>
              <a:ext cx="18" cy="7"/>
            </a:xfrm>
            <a:prstGeom prst="line">
              <a:avLst/>
            </a:prstGeom>
            <a:noFill/>
            <a:ln w="14288">
              <a:solidFill>
                <a:srgbClr val="777777"/>
              </a:solidFill>
              <a:round/>
              <a:headEnd/>
              <a:tailEnd/>
            </a:ln>
          </p:spPr>
          <p:txBody>
            <a:bodyPr/>
            <a:lstStyle/>
            <a:p>
              <a:endParaRPr lang="en-US"/>
            </a:p>
          </p:txBody>
        </p:sp>
        <p:sp>
          <p:nvSpPr>
            <p:cNvPr id="4969" name="Line 857"/>
            <p:cNvSpPr>
              <a:spLocks noChangeShapeType="1"/>
            </p:cNvSpPr>
            <p:nvPr/>
          </p:nvSpPr>
          <p:spPr bwMode="auto">
            <a:xfrm>
              <a:off x="3311" y="2259"/>
              <a:ext cx="256" cy="103"/>
            </a:xfrm>
            <a:prstGeom prst="line">
              <a:avLst/>
            </a:prstGeom>
            <a:noFill/>
            <a:ln w="14288">
              <a:solidFill>
                <a:srgbClr val="777777"/>
              </a:solidFill>
              <a:round/>
              <a:headEnd/>
              <a:tailEnd/>
            </a:ln>
          </p:spPr>
          <p:txBody>
            <a:bodyPr/>
            <a:lstStyle/>
            <a:p>
              <a:endParaRPr lang="en-US"/>
            </a:p>
          </p:txBody>
        </p:sp>
        <p:sp>
          <p:nvSpPr>
            <p:cNvPr id="4970" name="Freeform 858"/>
            <p:cNvSpPr>
              <a:spLocks/>
            </p:cNvSpPr>
            <p:nvPr/>
          </p:nvSpPr>
          <p:spPr bwMode="auto">
            <a:xfrm>
              <a:off x="3043" y="2262"/>
              <a:ext cx="44" cy="17"/>
            </a:xfrm>
            <a:custGeom>
              <a:avLst/>
              <a:gdLst>
                <a:gd name="T0" fmla="*/ 44 w 44"/>
                <a:gd name="T1" fmla="*/ 0 h 36"/>
                <a:gd name="T2" fmla="*/ 0 w 44"/>
                <a:gd name="T3" fmla="*/ 28 h 36"/>
                <a:gd name="T4" fmla="*/ 9 w 44"/>
                <a:gd name="T5" fmla="*/ 36 h 36"/>
                <a:gd name="T6" fmla="*/ 10 w 44"/>
                <a:gd name="T7" fmla="*/ 36 h 36"/>
                <a:gd name="T8" fmla="*/ 13 w 44"/>
                <a:gd name="T9" fmla="*/ 34 h 36"/>
                <a:gd name="T10" fmla="*/ 16 w 44"/>
                <a:gd name="T11" fmla="*/ 32 h 36"/>
                <a:gd name="T12" fmla="*/ 21 w 44"/>
                <a:gd name="T13" fmla="*/ 29 h 36"/>
                <a:gd name="T14" fmla="*/ 26 w 44"/>
                <a:gd name="T15" fmla="*/ 23 h 36"/>
                <a:gd name="T16" fmla="*/ 34 w 44"/>
                <a:gd name="T17" fmla="*/ 16 h 36"/>
                <a:gd name="T18" fmla="*/ 38 w 44"/>
                <a:gd name="T19" fmla="*/ 10 h 36"/>
                <a:gd name="T20" fmla="*/ 41 w 44"/>
                <a:gd name="T21" fmla="*/ 3 h 36"/>
                <a:gd name="T22" fmla="*/ 43 w 44"/>
                <a:gd name="T23" fmla="*/ 0 h 36"/>
                <a:gd name="T24" fmla="*/ 44 w 44"/>
                <a:gd name="T25" fmla="*/ 0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36"/>
                <a:gd name="T41" fmla="*/ 44 w 44"/>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36">
                  <a:moveTo>
                    <a:pt x="44" y="0"/>
                  </a:moveTo>
                  <a:lnTo>
                    <a:pt x="0" y="28"/>
                  </a:lnTo>
                  <a:lnTo>
                    <a:pt x="9" y="36"/>
                  </a:lnTo>
                  <a:lnTo>
                    <a:pt x="10" y="36"/>
                  </a:lnTo>
                  <a:lnTo>
                    <a:pt x="13" y="34"/>
                  </a:lnTo>
                  <a:lnTo>
                    <a:pt x="16" y="32"/>
                  </a:lnTo>
                  <a:lnTo>
                    <a:pt x="21" y="29"/>
                  </a:lnTo>
                  <a:lnTo>
                    <a:pt x="26" y="23"/>
                  </a:lnTo>
                  <a:lnTo>
                    <a:pt x="34" y="16"/>
                  </a:lnTo>
                  <a:lnTo>
                    <a:pt x="38" y="10"/>
                  </a:lnTo>
                  <a:lnTo>
                    <a:pt x="41" y="3"/>
                  </a:lnTo>
                  <a:lnTo>
                    <a:pt x="43" y="0"/>
                  </a:lnTo>
                  <a:lnTo>
                    <a:pt x="44" y="0"/>
                  </a:lnTo>
                  <a:close/>
                </a:path>
              </a:pathLst>
            </a:custGeom>
            <a:solidFill>
              <a:srgbClr val="4C4C4C"/>
            </a:solidFill>
            <a:ln w="9525">
              <a:solidFill>
                <a:srgbClr val="777777"/>
              </a:solidFill>
              <a:round/>
              <a:headEnd/>
              <a:tailEnd/>
            </a:ln>
          </p:spPr>
          <p:txBody>
            <a:bodyPr/>
            <a:lstStyle/>
            <a:p>
              <a:endParaRPr lang="en-US"/>
            </a:p>
          </p:txBody>
        </p:sp>
        <p:sp>
          <p:nvSpPr>
            <p:cNvPr id="4971" name="Line 859"/>
            <p:cNvSpPr>
              <a:spLocks noChangeShapeType="1"/>
            </p:cNvSpPr>
            <p:nvPr/>
          </p:nvSpPr>
          <p:spPr bwMode="auto">
            <a:xfrm>
              <a:off x="3063" y="2176"/>
              <a:ext cx="249" cy="80"/>
            </a:xfrm>
            <a:prstGeom prst="line">
              <a:avLst/>
            </a:prstGeom>
            <a:noFill/>
            <a:ln w="14288">
              <a:solidFill>
                <a:srgbClr val="777777"/>
              </a:solidFill>
              <a:round/>
              <a:headEnd/>
              <a:tailEnd/>
            </a:ln>
          </p:spPr>
          <p:txBody>
            <a:bodyPr/>
            <a:lstStyle/>
            <a:p>
              <a:endParaRPr lang="en-US"/>
            </a:p>
          </p:txBody>
        </p:sp>
        <p:sp>
          <p:nvSpPr>
            <p:cNvPr id="4972" name="Freeform 860"/>
            <p:cNvSpPr>
              <a:spLocks/>
            </p:cNvSpPr>
            <p:nvPr/>
          </p:nvSpPr>
          <p:spPr bwMode="auto">
            <a:xfrm>
              <a:off x="2741" y="2166"/>
              <a:ext cx="11" cy="7"/>
            </a:xfrm>
            <a:custGeom>
              <a:avLst/>
              <a:gdLst>
                <a:gd name="T0" fmla="*/ 11 w 11"/>
                <a:gd name="T1" fmla="*/ 2 h 13"/>
                <a:gd name="T2" fmla="*/ 10 w 11"/>
                <a:gd name="T3" fmla="*/ 13 h 13"/>
                <a:gd name="T4" fmla="*/ 0 w 11"/>
                <a:gd name="T5" fmla="*/ 12 h 13"/>
                <a:gd name="T6" fmla="*/ 0 w 11"/>
                <a:gd name="T7" fmla="*/ 0 h 13"/>
                <a:gd name="T8" fmla="*/ 11 w 11"/>
                <a:gd name="T9" fmla="*/ 2 h 13"/>
                <a:gd name="T10" fmla="*/ 0 60000 65536"/>
                <a:gd name="T11" fmla="*/ 0 60000 65536"/>
                <a:gd name="T12" fmla="*/ 0 60000 65536"/>
                <a:gd name="T13" fmla="*/ 0 60000 65536"/>
                <a:gd name="T14" fmla="*/ 0 60000 65536"/>
                <a:gd name="T15" fmla="*/ 0 w 11"/>
                <a:gd name="T16" fmla="*/ 0 h 13"/>
                <a:gd name="T17" fmla="*/ 11 w 11"/>
                <a:gd name="T18" fmla="*/ 13 h 13"/>
              </a:gdLst>
              <a:ahLst/>
              <a:cxnLst>
                <a:cxn ang="T10">
                  <a:pos x="T0" y="T1"/>
                </a:cxn>
                <a:cxn ang="T11">
                  <a:pos x="T2" y="T3"/>
                </a:cxn>
                <a:cxn ang="T12">
                  <a:pos x="T4" y="T5"/>
                </a:cxn>
                <a:cxn ang="T13">
                  <a:pos x="T6" y="T7"/>
                </a:cxn>
                <a:cxn ang="T14">
                  <a:pos x="T8" y="T9"/>
                </a:cxn>
              </a:cxnLst>
              <a:rect l="T15" t="T16" r="T17" b="T18"/>
              <a:pathLst>
                <a:path w="11" h="13">
                  <a:moveTo>
                    <a:pt x="11" y="2"/>
                  </a:moveTo>
                  <a:lnTo>
                    <a:pt x="10" y="13"/>
                  </a:lnTo>
                  <a:lnTo>
                    <a:pt x="0" y="12"/>
                  </a:lnTo>
                  <a:lnTo>
                    <a:pt x="0" y="0"/>
                  </a:lnTo>
                  <a:lnTo>
                    <a:pt x="11" y="2"/>
                  </a:lnTo>
                  <a:close/>
                </a:path>
              </a:pathLst>
            </a:custGeom>
            <a:solidFill>
              <a:srgbClr val="4C0000"/>
            </a:solidFill>
            <a:ln w="9525">
              <a:solidFill>
                <a:srgbClr val="777777"/>
              </a:solidFill>
              <a:round/>
              <a:headEnd/>
              <a:tailEnd/>
            </a:ln>
          </p:spPr>
          <p:txBody>
            <a:bodyPr/>
            <a:lstStyle/>
            <a:p>
              <a:endParaRPr lang="en-US"/>
            </a:p>
          </p:txBody>
        </p:sp>
        <p:sp>
          <p:nvSpPr>
            <p:cNvPr id="4973" name="Freeform 861"/>
            <p:cNvSpPr>
              <a:spLocks/>
            </p:cNvSpPr>
            <p:nvPr/>
          </p:nvSpPr>
          <p:spPr bwMode="auto">
            <a:xfrm>
              <a:off x="2740" y="2170"/>
              <a:ext cx="11" cy="7"/>
            </a:xfrm>
            <a:custGeom>
              <a:avLst/>
              <a:gdLst>
                <a:gd name="T0" fmla="*/ 11 w 11"/>
                <a:gd name="T1" fmla="*/ 2 h 13"/>
                <a:gd name="T2" fmla="*/ 11 w 11"/>
                <a:gd name="T3" fmla="*/ 13 h 13"/>
                <a:gd name="T4" fmla="*/ 0 w 11"/>
                <a:gd name="T5" fmla="*/ 13 h 13"/>
                <a:gd name="T6" fmla="*/ 1 w 11"/>
                <a:gd name="T7" fmla="*/ 0 h 13"/>
                <a:gd name="T8" fmla="*/ 11 w 11"/>
                <a:gd name="T9" fmla="*/ 2 h 13"/>
                <a:gd name="T10" fmla="*/ 0 60000 65536"/>
                <a:gd name="T11" fmla="*/ 0 60000 65536"/>
                <a:gd name="T12" fmla="*/ 0 60000 65536"/>
                <a:gd name="T13" fmla="*/ 0 60000 65536"/>
                <a:gd name="T14" fmla="*/ 0 60000 65536"/>
                <a:gd name="T15" fmla="*/ 0 w 11"/>
                <a:gd name="T16" fmla="*/ 0 h 13"/>
                <a:gd name="T17" fmla="*/ 11 w 11"/>
                <a:gd name="T18" fmla="*/ 13 h 13"/>
              </a:gdLst>
              <a:ahLst/>
              <a:cxnLst>
                <a:cxn ang="T10">
                  <a:pos x="T0" y="T1"/>
                </a:cxn>
                <a:cxn ang="T11">
                  <a:pos x="T2" y="T3"/>
                </a:cxn>
                <a:cxn ang="T12">
                  <a:pos x="T4" y="T5"/>
                </a:cxn>
                <a:cxn ang="T13">
                  <a:pos x="T6" y="T7"/>
                </a:cxn>
                <a:cxn ang="T14">
                  <a:pos x="T8" y="T9"/>
                </a:cxn>
              </a:cxnLst>
              <a:rect l="T15" t="T16" r="T17" b="T18"/>
              <a:pathLst>
                <a:path w="11" h="13">
                  <a:moveTo>
                    <a:pt x="11" y="2"/>
                  </a:moveTo>
                  <a:lnTo>
                    <a:pt x="11" y="13"/>
                  </a:lnTo>
                  <a:lnTo>
                    <a:pt x="0" y="13"/>
                  </a:lnTo>
                  <a:lnTo>
                    <a:pt x="1" y="0"/>
                  </a:lnTo>
                  <a:lnTo>
                    <a:pt x="11" y="2"/>
                  </a:lnTo>
                  <a:close/>
                </a:path>
              </a:pathLst>
            </a:custGeom>
            <a:solidFill>
              <a:srgbClr val="550000"/>
            </a:solidFill>
            <a:ln w="9525">
              <a:solidFill>
                <a:srgbClr val="777777"/>
              </a:solidFill>
              <a:round/>
              <a:headEnd/>
              <a:tailEnd/>
            </a:ln>
          </p:spPr>
          <p:txBody>
            <a:bodyPr/>
            <a:lstStyle/>
            <a:p>
              <a:endParaRPr lang="en-US"/>
            </a:p>
          </p:txBody>
        </p:sp>
        <p:sp>
          <p:nvSpPr>
            <p:cNvPr id="4974" name="Freeform 862"/>
            <p:cNvSpPr>
              <a:spLocks/>
            </p:cNvSpPr>
            <p:nvPr/>
          </p:nvSpPr>
          <p:spPr bwMode="auto">
            <a:xfrm>
              <a:off x="2739" y="2175"/>
              <a:ext cx="12" cy="6"/>
            </a:xfrm>
            <a:custGeom>
              <a:avLst/>
              <a:gdLst>
                <a:gd name="T0" fmla="*/ 12 w 12"/>
                <a:gd name="T1" fmla="*/ 0 h 13"/>
                <a:gd name="T2" fmla="*/ 12 w 12"/>
                <a:gd name="T3" fmla="*/ 13 h 13"/>
                <a:gd name="T4" fmla="*/ 0 w 12"/>
                <a:gd name="T5" fmla="*/ 11 h 13"/>
                <a:gd name="T6" fmla="*/ 1 w 12"/>
                <a:gd name="T7" fmla="*/ 0 h 13"/>
                <a:gd name="T8" fmla="*/ 12 w 12"/>
                <a:gd name="T9" fmla="*/ 0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12" y="0"/>
                  </a:moveTo>
                  <a:lnTo>
                    <a:pt x="12" y="13"/>
                  </a:lnTo>
                  <a:lnTo>
                    <a:pt x="0" y="11"/>
                  </a:lnTo>
                  <a:lnTo>
                    <a:pt x="1" y="0"/>
                  </a:lnTo>
                  <a:lnTo>
                    <a:pt x="12" y="0"/>
                  </a:lnTo>
                  <a:close/>
                </a:path>
              </a:pathLst>
            </a:custGeom>
            <a:solidFill>
              <a:srgbClr val="5E0000"/>
            </a:solidFill>
            <a:ln w="9525">
              <a:solidFill>
                <a:srgbClr val="777777"/>
              </a:solidFill>
              <a:round/>
              <a:headEnd/>
              <a:tailEnd/>
            </a:ln>
          </p:spPr>
          <p:txBody>
            <a:bodyPr/>
            <a:lstStyle/>
            <a:p>
              <a:endParaRPr lang="en-US"/>
            </a:p>
          </p:txBody>
        </p:sp>
        <p:sp>
          <p:nvSpPr>
            <p:cNvPr id="4975" name="Freeform 863"/>
            <p:cNvSpPr>
              <a:spLocks/>
            </p:cNvSpPr>
            <p:nvPr/>
          </p:nvSpPr>
          <p:spPr bwMode="auto">
            <a:xfrm>
              <a:off x="2739" y="2179"/>
              <a:ext cx="12" cy="6"/>
            </a:xfrm>
            <a:custGeom>
              <a:avLst/>
              <a:gdLst>
                <a:gd name="T0" fmla="*/ 12 w 12"/>
                <a:gd name="T1" fmla="*/ 2 h 13"/>
                <a:gd name="T2" fmla="*/ 12 w 12"/>
                <a:gd name="T3" fmla="*/ 13 h 13"/>
                <a:gd name="T4" fmla="*/ 0 w 12"/>
                <a:gd name="T5" fmla="*/ 11 h 13"/>
                <a:gd name="T6" fmla="*/ 0 w 12"/>
                <a:gd name="T7" fmla="*/ 0 h 13"/>
                <a:gd name="T8" fmla="*/ 12 w 12"/>
                <a:gd name="T9" fmla="*/ 2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12" y="2"/>
                  </a:moveTo>
                  <a:lnTo>
                    <a:pt x="12" y="13"/>
                  </a:lnTo>
                  <a:lnTo>
                    <a:pt x="0" y="11"/>
                  </a:lnTo>
                  <a:lnTo>
                    <a:pt x="0" y="0"/>
                  </a:lnTo>
                  <a:lnTo>
                    <a:pt x="12" y="2"/>
                  </a:lnTo>
                  <a:close/>
                </a:path>
              </a:pathLst>
            </a:custGeom>
            <a:solidFill>
              <a:srgbClr val="680000"/>
            </a:solidFill>
            <a:ln w="9525">
              <a:solidFill>
                <a:srgbClr val="777777"/>
              </a:solidFill>
              <a:round/>
              <a:headEnd/>
              <a:tailEnd/>
            </a:ln>
          </p:spPr>
          <p:txBody>
            <a:bodyPr/>
            <a:lstStyle/>
            <a:p>
              <a:endParaRPr lang="en-US"/>
            </a:p>
          </p:txBody>
        </p:sp>
        <p:sp>
          <p:nvSpPr>
            <p:cNvPr id="4976" name="Freeform 864"/>
            <p:cNvSpPr>
              <a:spLocks/>
            </p:cNvSpPr>
            <p:nvPr/>
          </p:nvSpPr>
          <p:spPr bwMode="auto">
            <a:xfrm>
              <a:off x="2738" y="2183"/>
              <a:ext cx="13" cy="6"/>
            </a:xfrm>
            <a:custGeom>
              <a:avLst/>
              <a:gdLst>
                <a:gd name="T0" fmla="*/ 13 w 13"/>
                <a:gd name="T1" fmla="*/ 2 h 13"/>
                <a:gd name="T2" fmla="*/ 12 w 13"/>
                <a:gd name="T3" fmla="*/ 13 h 13"/>
                <a:gd name="T4" fmla="*/ 0 w 13"/>
                <a:gd name="T5" fmla="*/ 13 h 13"/>
                <a:gd name="T6" fmla="*/ 1 w 13"/>
                <a:gd name="T7" fmla="*/ 0 h 13"/>
                <a:gd name="T8" fmla="*/ 13 w 13"/>
                <a:gd name="T9" fmla="*/ 2 h 13"/>
                <a:gd name="T10" fmla="*/ 0 60000 65536"/>
                <a:gd name="T11" fmla="*/ 0 60000 65536"/>
                <a:gd name="T12" fmla="*/ 0 60000 65536"/>
                <a:gd name="T13" fmla="*/ 0 60000 65536"/>
                <a:gd name="T14" fmla="*/ 0 60000 65536"/>
                <a:gd name="T15" fmla="*/ 0 w 13"/>
                <a:gd name="T16" fmla="*/ 0 h 13"/>
                <a:gd name="T17" fmla="*/ 13 w 13"/>
                <a:gd name="T18" fmla="*/ 13 h 13"/>
              </a:gdLst>
              <a:ahLst/>
              <a:cxnLst>
                <a:cxn ang="T10">
                  <a:pos x="T0" y="T1"/>
                </a:cxn>
                <a:cxn ang="T11">
                  <a:pos x="T2" y="T3"/>
                </a:cxn>
                <a:cxn ang="T12">
                  <a:pos x="T4" y="T5"/>
                </a:cxn>
                <a:cxn ang="T13">
                  <a:pos x="T6" y="T7"/>
                </a:cxn>
                <a:cxn ang="T14">
                  <a:pos x="T8" y="T9"/>
                </a:cxn>
              </a:cxnLst>
              <a:rect l="T15" t="T16" r="T17" b="T18"/>
              <a:pathLst>
                <a:path w="13" h="13">
                  <a:moveTo>
                    <a:pt x="13" y="2"/>
                  </a:moveTo>
                  <a:lnTo>
                    <a:pt x="12" y="13"/>
                  </a:lnTo>
                  <a:lnTo>
                    <a:pt x="0" y="13"/>
                  </a:lnTo>
                  <a:lnTo>
                    <a:pt x="1" y="0"/>
                  </a:lnTo>
                  <a:lnTo>
                    <a:pt x="13" y="2"/>
                  </a:lnTo>
                  <a:close/>
                </a:path>
              </a:pathLst>
            </a:custGeom>
            <a:solidFill>
              <a:srgbClr val="710000"/>
            </a:solidFill>
            <a:ln w="9525">
              <a:solidFill>
                <a:srgbClr val="777777"/>
              </a:solidFill>
              <a:round/>
              <a:headEnd/>
              <a:tailEnd/>
            </a:ln>
          </p:spPr>
          <p:txBody>
            <a:bodyPr/>
            <a:lstStyle/>
            <a:p>
              <a:endParaRPr lang="en-US"/>
            </a:p>
          </p:txBody>
        </p:sp>
        <p:sp>
          <p:nvSpPr>
            <p:cNvPr id="4977" name="Freeform 865"/>
            <p:cNvSpPr>
              <a:spLocks/>
            </p:cNvSpPr>
            <p:nvPr/>
          </p:nvSpPr>
          <p:spPr bwMode="auto">
            <a:xfrm>
              <a:off x="2738" y="2188"/>
              <a:ext cx="12" cy="6"/>
            </a:xfrm>
            <a:custGeom>
              <a:avLst/>
              <a:gdLst>
                <a:gd name="T0" fmla="*/ 12 w 12"/>
                <a:gd name="T1" fmla="*/ 0 h 13"/>
                <a:gd name="T2" fmla="*/ 11 w 12"/>
                <a:gd name="T3" fmla="*/ 13 h 13"/>
                <a:gd name="T4" fmla="*/ 0 w 12"/>
                <a:gd name="T5" fmla="*/ 11 h 13"/>
                <a:gd name="T6" fmla="*/ 0 w 12"/>
                <a:gd name="T7" fmla="*/ 0 h 13"/>
                <a:gd name="T8" fmla="*/ 12 w 12"/>
                <a:gd name="T9" fmla="*/ 0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12" y="0"/>
                  </a:moveTo>
                  <a:lnTo>
                    <a:pt x="11" y="13"/>
                  </a:lnTo>
                  <a:lnTo>
                    <a:pt x="0" y="11"/>
                  </a:lnTo>
                  <a:lnTo>
                    <a:pt x="0" y="0"/>
                  </a:lnTo>
                  <a:lnTo>
                    <a:pt x="12" y="0"/>
                  </a:lnTo>
                  <a:close/>
                </a:path>
              </a:pathLst>
            </a:custGeom>
            <a:solidFill>
              <a:srgbClr val="7A0000"/>
            </a:solidFill>
            <a:ln w="9525">
              <a:solidFill>
                <a:srgbClr val="777777"/>
              </a:solidFill>
              <a:round/>
              <a:headEnd/>
              <a:tailEnd/>
            </a:ln>
          </p:spPr>
          <p:txBody>
            <a:bodyPr/>
            <a:lstStyle/>
            <a:p>
              <a:endParaRPr lang="en-US"/>
            </a:p>
          </p:txBody>
        </p:sp>
        <p:sp>
          <p:nvSpPr>
            <p:cNvPr id="4978" name="Freeform 866"/>
            <p:cNvSpPr>
              <a:spLocks/>
            </p:cNvSpPr>
            <p:nvPr/>
          </p:nvSpPr>
          <p:spPr bwMode="auto">
            <a:xfrm>
              <a:off x="2737" y="2192"/>
              <a:ext cx="12" cy="6"/>
            </a:xfrm>
            <a:custGeom>
              <a:avLst/>
              <a:gdLst>
                <a:gd name="T0" fmla="*/ 12 w 12"/>
                <a:gd name="T1" fmla="*/ 1 h 13"/>
                <a:gd name="T2" fmla="*/ 12 w 12"/>
                <a:gd name="T3" fmla="*/ 13 h 13"/>
                <a:gd name="T4" fmla="*/ 0 w 12"/>
                <a:gd name="T5" fmla="*/ 11 h 13"/>
                <a:gd name="T6" fmla="*/ 1 w 12"/>
                <a:gd name="T7" fmla="*/ 0 h 13"/>
                <a:gd name="T8" fmla="*/ 12 w 12"/>
                <a:gd name="T9" fmla="*/ 1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12" y="1"/>
                  </a:moveTo>
                  <a:lnTo>
                    <a:pt x="12" y="13"/>
                  </a:lnTo>
                  <a:lnTo>
                    <a:pt x="0" y="11"/>
                  </a:lnTo>
                  <a:lnTo>
                    <a:pt x="1" y="0"/>
                  </a:lnTo>
                  <a:lnTo>
                    <a:pt x="12" y="1"/>
                  </a:lnTo>
                  <a:close/>
                </a:path>
              </a:pathLst>
            </a:custGeom>
            <a:solidFill>
              <a:srgbClr val="840000"/>
            </a:solidFill>
            <a:ln w="9525">
              <a:solidFill>
                <a:srgbClr val="777777"/>
              </a:solidFill>
              <a:round/>
              <a:headEnd/>
              <a:tailEnd/>
            </a:ln>
          </p:spPr>
          <p:txBody>
            <a:bodyPr/>
            <a:lstStyle/>
            <a:p>
              <a:endParaRPr lang="en-US"/>
            </a:p>
          </p:txBody>
        </p:sp>
        <p:sp>
          <p:nvSpPr>
            <p:cNvPr id="4979" name="Freeform 867"/>
            <p:cNvSpPr>
              <a:spLocks/>
            </p:cNvSpPr>
            <p:nvPr/>
          </p:nvSpPr>
          <p:spPr bwMode="auto">
            <a:xfrm>
              <a:off x="2737" y="2196"/>
              <a:ext cx="12" cy="6"/>
            </a:xfrm>
            <a:custGeom>
              <a:avLst/>
              <a:gdLst>
                <a:gd name="T0" fmla="*/ 12 w 12"/>
                <a:gd name="T1" fmla="*/ 1 h 13"/>
                <a:gd name="T2" fmla="*/ 11 w 12"/>
                <a:gd name="T3" fmla="*/ 13 h 13"/>
                <a:gd name="T4" fmla="*/ 0 w 12"/>
                <a:gd name="T5" fmla="*/ 13 h 13"/>
                <a:gd name="T6" fmla="*/ 0 w 12"/>
                <a:gd name="T7" fmla="*/ 0 h 13"/>
                <a:gd name="T8" fmla="*/ 12 w 12"/>
                <a:gd name="T9" fmla="*/ 1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12" y="1"/>
                  </a:moveTo>
                  <a:lnTo>
                    <a:pt x="11" y="13"/>
                  </a:lnTo>
                  <a:lnTo>
                    <a:pt x="0" y="13"/>
                  </a:lnTo>
                  <a:lnTo>
                    <a:pt x="0" y="0"/>
                  </a:lnTo>
                  <a:lnTo>
                    <a:pt x="12" y="1"/>
                  </a:lnTo>
                  <a:close/>
                </a:path>
              </a:pathLst>
            </a:custGeom>
            <a:solidFill>
              <a:srgbClr val="8D0000"/>
            </a:solidFill>
            <a:ln w="9525">
              <a:solidFill>
                <a:srgbClr val="777777"/>
              </a:solidFill>
              <a:round/>
              <a:headEnd/>
              <a:tailEnd/>
            </a:ln>
          </p:spPr>
          <p:txBody>
            <a:bodyPr/>
            <a:lstStyle/>
            <a:p>
              <a:endParaRPr lang="en-US"/>
            </a:p>
          </p:txBody>
        </p:sp>
        <p:sp>
          <p:nvSpPr>
            <p:cNvPr id="4980" name="Freeform 868"/>
            <p:cNvSpPr>
              <a:spLocks/>
            </p:cNvSpPr>
            <p:nvPr/>
          </p:nvSpPr>
          <p:spPr bwMode="auto">
            <a:xfrm>
              <a:off x="2737" y="2201"/>
              <a:ext cx="11" cy="6"/>
            </a:xfrm>
            <a:custGeom>
              <a:avLst/>
              <a:gdLst>
                <a:gd name="T0" fmla="*/ 11 w 11"/>
                <a:gd name="T1" fmla="*/ 0 h 13"/>
                <a:gd name="T2" fmla="*/ 11 w 11"/>
                <a:gd name="T3" fmla="*/ 13 h 13"/>
                <a:gd name="T4" fmla="*/ 0 w 11"/>
                <a:gd name="T5" fmla="*/ 12 h 13"/>
                <a:gd name="T6" fmla="*/ 0 w 11"/>
                <a:gd name="T7" fmla="*/ 0 h 13"/>
                <a:gd name="T8" fmla="*/ 11 w 11"/>
                <a:gd name="T9" fmla="*/ 0 h 13"/>
                <a:gd name="T10" fmla="*/ 0 60000 65536"/>
                <a:gd name="T11" fmla="*/ 0 60000 65536"/>
                <a:gd name="T12" fmla="*/ 0 60000 65536"/>
                <a:gd name="T13" fmla="*/ 0 60000 65536"/>
                <a:gd name="T14" fmla="*/ 0 60000 65536"/>
                <a:gd name="T15" fmla="*/ 0 w 11"/>
                <a:gd name="T16" fmla="*/ 0 h 13"/>
                <a:gd name="T17" fmla="*/ 11 w 11"/>
                <a:gd name="T18" fmla="*/ 13 h 13"/>
              </a:gdLst>
              <a:ahLst/>
              <a:cxnLst>
                <a:cxn ang="T10">
                  <a:pos x="T0" y="T1"/>
                </a:cxn>
                <a:cxn ang="T11">
                  <a:pos x="T2" y="T3"/>
                </a:cxn>
                <a:cxn ang="T12">
                  <a:pos x="T4" y="T5"/>
                </a:cxn>
                <a:cxn ang="T13">
                  <a:pos x="T6" y="T7"/>
                </a:cxn>
                <a:cxn ang="T14">
                  <a:pos x="T8" y="T9"/>
                </a:cxn>
              </a:cxnLst>
              <a:rect l="T15" t="T16" r="T17" b="T18"/>
              <a:pathLst>
                <a:path w="11" h="13">
                  <a:moveTo>
                    <a:pt x="11" y="0"/>
                  </a:moveTo>
                  <a:lnTo>
                    <a:pt x="11" y="13"/>
                  </a:lnTo>
                  <a:lnTo>
                    <a:pt x="0" y="12"/>
                  </a:lnTo>
                  <a:lnTo>
                    <a:pt x="0" y="0"/>
                  </a:lnTo>
                  <a:lnTo>
                    <a:pt x="11" y="0"/>
                  </a:lnTo>
                  <a:close/>
                </a:path>
              </a:pathLst>
            </a:custGeom>
            <a:solidFill>
              <a:srgbClr val="960000"/>
            </a:solidFill>
            <a:ln w="9525">
              <a:solidFill>
                <a:srgbClr val="777777"/>
              </a:solidFill>
              <a:round/>
              <a:headEnd/>
              <a:tailEnd/>
            </a:ln>
          </p:spPr>
          <p:txBody>
            <a:bodyPr/>
            <a:lstStyle/>
            <a:p>
              <a:endParaRPr lang="en-US"/>
            </a:p>
          </p:txBody>
        </p:sp>
        <p:sp>
          <p:nvSpPr>
            <p:cNvPr id="4981" name="Freeform 869"/>
            <p:cNvSpPr>
              <a:spLocks/>
            </p:cNvSpPr>
            <p:nvPr/>
          </p:nvSpPr>
          <p:spPr bwMode="auto">
            <a:xfrm>
              <a:off x="2736" y="2205"/>
              <a:ext cx="12" cy="6"/>
            </a:xfrm>
            <a:custGeom>
              <a:avLst/>
              <a:gdLst>
                <a:gd name="T0" fmla="*/ 12 w 12"/>
                <a:gd name="T1" fmla="*/ 2 h 13"/>
                <a:gd name="T2" fmla="*/ 11 w 12"/>
                <a:gd name="T3" fmla="*/ 13 h 13"/>
                <a:gd name="T4" fmla="*/ 0 w 12"/>
                <a:gd name="T5" fmla="*/ 12 h 13"/>
                <a:gd name="T6" fmla="*/ 1 w 12"/>
                <a:gd name="T7" fmla="*/ 0 h 13"/>
                <a:gd name="T8" fmla="*/ 12 w 12"/>
                <a:gd name="T9" fmla="*/ 2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12" y="2"/>
                  </a:moveTo>
                  <a:lnTo>
                    <a:pt x="11" y="13"/>
                  </a:lnTo>
                  <a:lnTo>
                    <a:pt x="0" y="12"/>
                  </a:lnTo>
                  <a:lnTo>
                    <a:pt x="1" y="0"/>
                  </a:lnTo>
                  <a:lnTo>
                    <a:pt x="12" y="2"/>
                  </a:lnTo>
                  <a:close/>
                </a:path>
              </a:pathLst>
            </a:custGeom>
            <a:solidFill>
              <a:srgbClr val="A00000"/>
            </a:solidFill>
            <a:ln w="9525">
              <a:solidFill>
                <a:srgbClr val="777777"/>
              </a:solidFill>
              <a:round/>
              <a:headEnd/>
              <a:tailEnd/>
            </a:ln>
          </p:spPr>
          <p:txBody>
            <a:bodyPr/>
            <a:lstStyle/>
            <a:p>
              <a:endParaRPr lang="en-US"/>
            </a:p>
          </p:txBody>
        </p:sp>
        <p:sp>
          <p:nvSpPr>
            <p:cNvPr id="4982" name="Freeform 870"/>
            <p:cNvSpPr>
              <a:spLocks/>
            </p:cNvSpPr>
            <p:nvPr/>
          </p:nvSpPr>
          <p:spPr bwMode="auto">
            <a:xfrm>
              <a:off x="2736" y="2209"/>
              <a:ext cx="11" cy="6"/>
            </a:xfrm>
            <a:custGeom>
              <a:avLst/>
              <a:gdLst>
                <a:gd name="T0" fmla="*/ 11 w 11"/>
                <a:gd name="T1" fmla="*/ 2 h 13"/>
                <a:gd name="T2" fmla="*/ 11 w 11"/>
                <a:gd name="T3" fmla="*/ 13 h 13"/>
                <a:gd name="T4" fmla="*/ 0 w 11"/>
                <a:gd name="T5" fmla="*/ 13 h 13"/>
                <a:gd name="T6" fmla="*/ 0 w 11"/>
                <a:gd name="T7" fmla="*/ 0 h 13"/>
                <a:gd name="T8" fmla="*/ 11 w 11"/>
                <a:gd name="T9" fmla="*/ 2 h 13"/>
                <a:gd name="T10" fmla="*/ 0 60000 65536"/>
                <a:gd name="T11" fmla="*/ 0 60000 65536"/>
                <a:gd name="T12" fmla="*/ 0 60000 65536"/>
                <a:gd name="T13" fmla="*/ 0 60000 65536"/>
                <a:gd name="T14" fmla="*/ 0 60000 65536"/>
                <a:gd name="T15" fmla="*/ 0 w 11"/>
                <a:gd name="T16" fmla="*/ 0 h 13"/>
                <a:gd name="T17" fmla="*/ 11 w 11"/>
                <a:gd name="T18" fmla="*/ 13 h 13"/>
              </a:gdLst>
              <a:ahLst/>
              <a:cxnLst>
                <a:cxn ang="T10">
                  <a:pos x="T0" y="T1"/>
                </a:cxn>
                <a:cxn ang="T11">
                  <a:pos x="T2" y="T3"/>
                </a:cxn>
                <a:cxn ang="T12">
                  <a:pos x="T4" y="T5"/>
                </a:cxn>
                <a:cxn ang="T13">
                  <a:pos x="T6" y="T7"/>
                </a:cxn>
                <a:cxn ang="T14">
                  <a:pos x="T8" y="T9"/>
                </a:cxn>
              </a:cxnLst>
              <a:rect l="T15" t="T16" r="T17" b="T18"/>
              <a:pathLst>
                <a:path w="11" h="13">
                  <a:moveTo>
                    <a:pt x="11" y="2"/>
                  </a:moveTo>
                  <a:lnTo>
                    <a:pt x="11" y="13"/>
                  </a:lnTo>
                  <a:lnTo>
                    <a:pt x="0" y="13"/>
                  </a:lnTo>
                  <a:lnTo>
                    <a:pt x="0" y="0"/>
                  </a:lnTo>
                  <a:lnTo>
                    <a:pt x="11" y="2"/>
                  </a:lnTo>
                  <a:close/>
                </a:path>
              </a:pathLst>
            </a:custGeom>
            <a:solidFill>
              <a:srgbClr val="A90000"/>
            </a:solidFill>
            <a:ln w="9525">
              <a:solidFill>
                <a:srgbClr val="777777"/>
              </a:solidFill>
              <a:round/>
              <a:headEnd/>
              <a:tailEnd/>
            </a:ln>
          </p:spPr>
          <p:txBody>
            <a:bodyPr/>
            <a:lstStyle/>
            <a:p>
              <a:endParaRPr lang="en-US"/>
            </a:p>
          </p:txBody>
        </p:sp>
        <p:sp>
          <p:nvSpPr>
            <p:cNvPr id="4983" name="Freeform 871"/>
            <p:cNvSpPr>
              <a:spLocks/>
            </p:cNvSpPr>
            <p:nvPr/>
          </p:nvSpPr>
          <p:spPr bwMode="auto">
            <a:xfrm>
              <a:off x="2735" y="2214"/>
              <a:ext cx="12" cy="6"/>
            </a:xfrm>
            <a:custGeom>
              <a:avLst/>
              <a:gdLst>
                <a:gd name="T0" fmla="*/ 12 w 12"/>
                <a:gd name="T1" fmla="*/ 0 h 13"/>
                <a:gd name="T2" fmla="*/ 12 w 12"/>
                <a:gd name="T3" fmla="*/ 13 h 13"/>
                <a:gd name="T4" fmla="*/ 0 w 12"/>
                <a:gd name="T5" fmla="*/ 11 h 13"/>
                <a:gd name="T6" fmla="*/ 1 w 12"/>
                <a:gd name="T7" fmla="*/ 0 h 13"/>
                <a:gd name="T8" fmla="*/ 12 w 12"/>
                <a:gd name="T9" fmla="*/ 0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12" y="0"/>
                  </a:moveTo>
                  <a:lnTo>
                    <a:pt x="12" y="13"/>
                  </a:lnTo>
                  <a:lnTo>
                    <a:pt x="0" y="11"/>
                  </a:lnTo>
                  <a:lnTo>
                    <a:pt x="1" y="0"/>
                  </a:lnTo>
                  <a:lnTo>
                    <a:pt x="12" y="0"/>
                  </a:lnTo>
                  <a:close/>
                </a:path>
              </a:pathLst>
            </a:custGeom>
            <a:solidFill>
              <a:srgbClr val="B20000"/>
            </a:solidFill>
            <a:ln w="9525">
              <a:solidFill>
                <a:srgbClr val="777777"/>
              </a:solidFill>
              <a:round/>
              <a:headEnd/>
              <a:tailEnd/>
            </a:ln>
          </p:spPr>
          <p:txBody>
            <a:bodyPr/>
            <a:lstStyle/>
            <a:p>
              <a:endParaRPr lang="en-US"/>
            </a:p>
          </p:txBody>
        </p:sp>
        <p:sp>
          <p:nvSpPr>
            <p:cNvPr id="4984" name="Freeform 872"/>
            <p:cNvSpPr>
              <a:spLocks/>
            </p:cNvSpPr>
            <p:nvPr/>
          </p:nvSpPr>
          <p:spPr bwMode="auto">
            <a:xfrm>
              <a:off x="3780" y="1765"/>
              <a:ext cx="112" cy="277"/>
            </a:xfrm>
            <a:custGeom>
              <a:avLst/>
              <a:gdLst>
                <a:gd name="T0" fmla="*/ 0 w 112"/>
                <a:gd name="T1" fmla="*/ 2 h 555"/>
                <a:gd name="T2" fmla="*/ 7 w 112"/>
                <a:gd name="T3" fmla="*/ 0 h 555"/>
                <a:gd name="T4" fmla="*/ 9 w 112"/>
                <a:gd name="T5" fmla="*/ 0 h 555"/>
                <a:gd name="T6" fmla="*/ 12 w 112"/>
                <a:gd name="T7" fmla="*/ 3 h 555"/>
                <a:gd name="T8" fmla="*/ 18 w 112"/>
                <a:gd name="T9" fmla="*/ 8 h 555"/>
                <a:gd name="T10" fmla="*/ 25 w 112"/>
                <a:gd name="T11" fmla="*/ 18 h 555"/>
                <a:gd name="T12" fmla="*/ 34 w 112"/>
                <a:gd name="T13" fmla="*/ 31 h 555"/>
                <a:gd name="T14" fmla="*/ 44 w 112"/>
                <a:gd name="T15" fmla="*/ 50 h 555"/>
                <a:gd name="T16" fmla="*/ 54 w 112"/>
                <a:gd name="T17" fmla="*/ 74 h 555"/>
                <a:gd name="T18" fmla="*/ 64 w 112"/>
                <a:gd name="T19" fmla="*/ 104 h 555"/>
                <a:gd name="T20" fmla="*/ 76 w 112"/>
                <a:gd name="T21" fmla="*/ 146 h 555"/>
                <a:gd name="T22" fmla="*/ 88 w 112"/>
                <a:gd name="T23" fmla="*/ 194 h 555"/>
                <a:gd name="T24" fmla="*/ 97 w 112"/>
                <a:gd name="T25" fmla="*/ 249 h 555"/>
                <a:gd name="T26" fmla="*/ 104 w 112"/>
                <a:gd name="T27" fmla="*/ 302 h 555"/>
                <a:gd name="T28" fmla="*/ 109 w 112"/>
                <a:gd name="T29" fmla="*/ 351 h 555"/>
                <a:gd name="T30" fmla="*/ 111 w 112"/>
                <a:gd name="T31" fmla="*/ 399 h 555"/>
                <a:gd name="T32" fmla="*/ 112 w 112"/>
                <a:gd name="T33" fmla="*/ 443 h 555"/>
                <a:gd name="T34" fmla="*/ 112 w 112"/>
                <a:gd name="T35" fmla="*/ 481 h 555"/>
                <a:gd name="T36" fmla="*/ 111 w 112"/>
                <a:gd name="T37" fmla="*/ 512 h 555"/>
                <a:gd name="T38" fmla="*/ 109 w 112"/>
                <a:gd name="T39" fmla="*/ 536 h 555"/>
                <a:gd name="T40" fmla="*/ 109 w 112"/>
                <a:gd name="T41" fmla="*/ 550 h 555"/>
                <a:gd name="T42" fmla="*/ 108 w 112"/>
                <a:gd name="T43" fmla="*/ 555 h 555"/>
                <a:gd name="T44" fmla="*/ 101 w 112"/>
                <a:gd name="T45" fmla="*/ 555 h 555"/>
                <a:gd name="T46" fmla="*/ 101 w 112"/>
                <a:gd name="T47" fmla="*/ 550 h 555"/>
                <a:gd name="T48" fmla="*/ 102 w 112"/>
                <a:gd name="T49" fmla="*/ 536 h 555"/>
                <a:gd name="T50" fmla="*/ 103 w 112"/>
                <a:gd name="T51" fmla="*/ 512 h 555"/>
                <a:gd name="T52" fmla="*/ 104 w 112"/>
                <a:gd name="T53" fmla="*/ 481 h 555"/>
                <a:gd name="T54" fmla="*/ 104 w 112"/>
                <a:gd name="T55" fmla="*/ 443 h 555"/>
                <a:gd name="T56" fmla="*/ 103 w 112"/>
                <a:gd name="T57" fmla="*/ 399 h 555"/>
                <a:gd name="T58" fmla="*/ 101 w 112"/>
                <a:gd name="T59" fmla="*/ 351 h 555"/>
                <a:gd name="T60" fmla="*/ 96 w 112"/>
                <a:gd name="T61" fmla="*/ 300 h 555"/>
                <a:gd name="T62" fmla="*/ 89 w 112"/>
                <a:gd name="T63" fmla="*/ 249 h 555"/>
                <a:gd name="T64" fmla="*/ 79 w 112"/>
                <a:gd name="T65" fmla="*/ 194 h 555"/>
                <a:gd name="T66" fmla="*/ 68 w 112"/>
                <a:gd name="T67" fmla="*/ 146 h 555"/>
                <a:gd name="T68" fmla="*/ 56 w 112"/>
                <a:gd name="T69" fmla="*/ 104 h 555"/>
                <a:gd name="T70" fmla="*/ 46 w 112"/>
                <a:gd name="T71" fmla="*/ 72 h 555"/>
                <a:gd name="T72" fmla="*/ 36 w 112"/>
                <a:gd name="T73" fmla="*/ 48 h 555"/>
                <a:gd name="T74" fmla="*/ 25 w 112"/>
                <a:gd name="T75" fmla="*/ 31 h 555"/>
                <a:gd name="T76" fmla="*/ 17 w 112"/>
                <a:gd name="T77" fmla="*/ 18 h 555"/>
                <a:gd name="T78" fmla="*/ 10 w 112"/>
                <a:gd name="T79" fmla="*/ 8 h 555"/>
                <a:gd name="T80" fmla="*/ 5 w 112"/>
                <a:gd name="T81" fmla="*/ 5 h 555"/>
                <a:gd name="T82" fmla="*/ 1 w 112"/>
                <a:gd name="T83" fmla="*/ 2 h 555"/>
                <a:gd name="T84" fmla="*/ 0 w 112"/>
                <a:gd name="T85" fmla="*/ 2 h 5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2"/>
                <a:gd name="T130" fmla="*/ 0 h 555"/>
                <a:gd name="T131" fmla="*/ 112 w 112"/>
                <a:gd name="T132" fmla="*/ 555 h 55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2" h="555">
                  <a:moveTo>
                    <a:pt x="0" y="2"/>
                  </a:moveTo>
                  <a:lnTo>
                    <a:pt x="7" y="0"/>
                  </a:lnTo>
                  <a:lnTo>
                    <a:pt x="9" y="0"/>
                  </a:lnTo>
                  <a:lnTo>
                    <a:pt x="12" y="3"/>
                  </a:lnTo>
                  <a:lnTo>
                    <a:pt x="18" y="8"/>
                  </a:lnTo>
                  <a:lnTo>
                    <a:pt x="25" y="18"/>
                  </a:lnTo>
                  <a:lnTo>
                    <a:pt x="34" y="31"/>
                  </a:lnTo>
                  <a:lnTo>
                    <a:pt x="44" y="50"/>
                  </a:lnTo>
                  <a:lnTo>
                    <a:pt x="54" y="74"/>
                  </a:lnTo>
                  <a:lnTo>
                    <a:pt x="64" y="104"/>
                  </a:lnTo>
                  <a:lnTo>
                    <a:pt x="76" y="146"/>
                  </a:lnTo>
                  <a:lnTo>
                    <a:pt x="88" y="194"/>
                  </a:lnTo>
                  <a:lnTo>
                    <a:pt x="97" y="249"/>
                  </a:lnTo>
                  <a:lnTo>
                    <a:pt x="104" y="302"/>
                  </a:lnTo>
                  <a:lnTo>
                    <a:pt x="109" y="351"/>
                  </a:lnTo>
                  <a:lnTo>
                    <a:pt x="111" y="399"/>
                  </a:lnTo>
                  <a:lnTo>
                    <a:pt x="112" y="443"/>
                  </a:lnTo>
                  <a:lnTo>
                    <a:pt x="112" y="481"/>
                  </a:lnTo>
                  <a:lnTo>
                    <a:pt x="111" y="512"/>
                  </a:lnTo>
                  <a:lnTo>
                    <a:pt x="109" y="536"/>
                  </a:lnTo>
                  <a:lnTo>
                    <a:pt x="109" y="550"/>
                  </a:lnTo>
                  <a:lnTo>
                    <a:pt x="108" y="555"/>
                  </a:lnTo>
                  <a:lnTo>
                    <a:pt x="101" y="555"/>
                  </a:lnTo>
                  <a:lnTo>
                    <a:pt x="101" y="550"/>
                  </a:lnTo>
                  <a:lnTo>
                    <a:pt x="102" y="536"/>
                  </a:lnTo>
                  <a:lnTo>
                    <a:pt x="103" y="512"/>
                  </a:lnTo>
                  <a:lnTo>
                    <a:pt x="104" y="481"/>
                  </a:lnTo>
                  <a:lnTo>
                    <a:pt x="104" y="443"/>
                  </a:lnTo>
                  <a:lnTo>
                    <a:pt x="103" y="399"/>
                  </a:lnTo>
                  <a:lnTo>
                    <a:pt x="101" y="351"/>
                  </a:lnTo>
                  <a:lnTo>
                    <a:pt x="96" y="300"/>
                  </a:lnTo>
                  <a:lnTo>
                    <a:pt x="89" y="249"/>
                  </a:lnTo>
                  <a:lnTo>
                    <a:pt x="79" y="194"/>
                  </a:lnTo>
                  <a:lnTo>
                    <a:pt x="68" y="146"/>
                  </a:lnTo>
                  <a:lnTo>
                    <a:pt x="56" y="104"/>
                  </a:lnTo>
                  <a:lnTo>
                    <a:pt x="46" y="72"/>
                  </a:lnTo>
                  <a:lnTo>
                    <a:pt x="36" y="48"/>
                  </a:lnTo>
                  <a:lnTo>
                    <a:pt x="25" y="31"/>
                  </a:lnTo>
                  <a:lnTo>
                    <a:pt x="17" y="18"/>
                  </a:lnTo>
                  <a:lnTo>
                    <a:pt x="10" y="8"/>
                  </a:lnTo>
                  <a:lnTo>
                    <a:pt x="5" y="5"/>
                  </a:lnTo>
                  <a:lnTo>
                    <a:pt x="1" y="2"/>
                  </a:lnTo>
                  <a:lnTo>
                    <a:pt x="0" y="2"/>
                  </a:lnTo>
                  <a:close/>
                </a:path>
              </a:pathLst>
            </a:custGeom>
            <a:solidFill>
              <a:srgbClr val="590000"/>
            </a:solidFill>
            <a:ln w="9525">
              <a:solidFill>
                <a:srgbClr val="777777"/>
              </a:solidFill>
              <a:round/>
              <a:headEnd/>
              <a:tailEnd/>
            </a:ln>
          </p:spPr>
          <p:txBody>
            <a:bodyPr/>
            <a:lstStyle/>
            <a:p>
              <a:endParaRPr lang="en-US"/>
            </a:p>
          </p:txBody>
        </p:sp>
        <p:sp>
          <p:nvSpPr>
            <p:cNvPr id="4985" name="Freeform 873"/>
            <p:cNvSpPr>
              <a:spLocks/>
            </p:cNvSpPr>
            <p:nvPr/>
          </p:nvSpPr>
          <p:spPr bwMode="auto">
            <a:xfrm>
              <a:off x="3781" y="1765"/>
              <a:ext cx="110" cy="253"/>
            </a:xfrm>
            <a:custGeom>
              <a:avLst/>
              <a:gdLst>
                <a:gd name="T0" fmla="*/ 0 w 110"/>
                <a:gd name="T1" fmla="*/ 2 h 507"/>
                <a:gd name="T2" fmla="*/ 7 w 110"/>
                <a:gd name="T3" fmla="*/ 0 h 507"/>
                <a:gd name="T4" fmla="*/ 8 w 110"/>
                <a:gd name="T5" fmla="*/ 2 h 507"/>
                <a:gd name="T6" fmla="*/ 11 w 110"/>
                <a:gd name="T7" fmla="*/ 5 h 507"/>
                <a:gd name="T8" fmla="*/ 17 w 110"/>
                <a:gd name="T9" fmla="*/ 8 h 507"/>
                <a:gd name="T10" fmla="*/ 23 w 110"/>
                <a:gd name="T11" fmla="*/ 18 h 507"/>
                <a:gd name="T12" fmla="*/ 31 w 110"/>
                <a:gd name="T13" fmla="*/ 29 h 507"/>
                <a:gd name="T14" fmla="*/ 40 w 110"/>
                <a:gd name="T15" fmla="*/ 45 h 507"/>
                <a:gd name="T16" fmla="*/ 50 w 110"/>
                <a:gd name="T17" fmla="*/ 67 h 507"/>
                <a:gd name="T18" fmla="*/ 60 w 110"/>
                <a:gd name="T19" fmla="*/ 96 h 507"/>
                <a:gd name="T20" fmla="*/ 71 w 110"/>
                <a:gd name="T21" fmla="*/ 135 h 507"/>
                <a:gd name="T22" fmla="*/ 81 w 110"/>
                <a:gd name="T23" fmla="*/ 178 h 507"/>
                <a:gd name="T24" fmla="*/ 92 w 110"/>
                <a:gd name="T25" fmla="*/ 226 h 507"/>
                <a:gd name="T26" fmla="*/ 99 w 110"/>
                <a:gd name="T27" fmla="*/ 274 h 507"/>
                <a:gd name="T28" fmla="*/ 104 w 110"/>
                <a:gd name="T29" fmla="*/ 321 h 507"/>
                <a:gd name="T30" fmla="*/ 108 w 110"/>
                <a:gd name="T31" fmla="*/ 362 h 507"/>
                <a:gd name="T32" fmla="*/ 109 w 110"/>
                <a:gd name="T33" fmla="*/ 404 h 507"/>
                <a:gd name="T34" fmla="*/ 110 w 110"/>
                <a:gd name="T35" fmla="*/ 438 h 507"/>
                <a:gd name="T36" fmla="*/ 110 w 110"/>
                <a:gd name="T37" fmla="*/ 465 h 507"/>
                <a:gd name="T38" fmla="*/ 110 w 110"/>
                <a:gd name="T39" fmla="*/ 488 h 507"/>
                <a:gd name="T40" fmla="*/ 109 w 110"/>
                <a:gd name="T41" fmla="*/ 502 h 507"/>
                <a:gd name="T42" fmla="*/ 109 w 110"/>
                <a:gd name="T43" fmla="*/ 505 h 507"/>
                <a:gd name="T44" fmla="*/ 102 w 110"/>
                <a:gd name="T45" fmla="*/ 507 h 507"/>
                <a:gd name="T46" fmla="*/ 103 w 110"/>
                <a:gd name="T47" fmla="*/ 502 h 507"/>
                <a:gd name="T48" fmla="*/ 103 w 110"/>
                <a:gd name="T49" fmla="*/ 488 h 507"/>
                <a:gd name="T50" fmla="*/ 103 w 110"/>
                <a:gd name="T51" fmla="*/ 465 h 507"/>
                <a:gd name="T52" fmla="*/ 103 w 110"/>
                <a:gd name="T53" fmla="*/ 438 h 507"/>
                <a:gd name="T54" fmla="*/ 102 w 110"/>
                <a:gd name="T55" fmla="*/ 403 h 507"/>
                <a:gd name="T56" fmla="*/ 100 w 110"/>
                <a:gd name="T57" fmla="*/ 361 h 507"/>
                <a:gd name="T58" fmla="*/ 96 w 110"/>
                <a:gd name="T59" fmla="*/ 319 h 507"/>
                <a:gd name="T60" fmla="*/ 92 w 110"/>
                <a:gd name="T61" fmla="*/ 273 h 507"/>
                <a:gd name="T62" fmla="*/ 84 w 110"/>
                <a:gd name="T63" fmla="*/ 226 h 507"/>
                <a:gd name="T64" fmla="*/ 75 w 110"/>
                <a:gd name="T65" fmla="*/ 178 h 507"/>
                <a:gd name="T66" fmla="*/ 64 w 110"/>
                <a:gd name="T67" fmla="*/ 135 h 507"/>
                <a:gd name="T68" fmla="*/ 54 w 110"/>
                <a:gd name="T69" fmla="*/ 96 h 507"/>
                <a:gd name="T70" fmla="*/ 43 w 110"/>
                <a:gd name="T71" fmla="*/ 67 h 507"/>
                <a:gd name="T72" fmla="*/ 34 w 110"/>
                <a:gd name="T73" fmla="*/ 45 h 507"/>
                <a:gd name="T74" fmla="*/ 24 w 110"/>
                <a:gd name="T75" fmla="*/ 29 h 507"/>
                <a:gd name="T76" fmla="*/ 16 w 110"/>
                <a:gd name="T77" fmla="*/ 18 h 507"/>
                <a:gd name="T78" fmla="*/ 10 w 110"/>
                <a:gd name="T79" fmla="*/ 8 h 507"/>
                <a:gd name="T80" fmla="*/ 5 w 110"/>
                <a:gd name="T81" fmla="*/ 5 h 507"/>
                <a:gd name="T82" fmla="*/ 2 w 110"/>
                <a:gd name="T83" fmla="*/ 2 h 507"/>
                <a:gd name="T84" fmla="*/ 0 w 110"/>
                <a:gd name="T85" fmla="*/ 2 h 5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0"/>
                <a:gd name="T130" fmla="*/ 0 h 507"/>
                <a:gd name="T131" fmla="*/ 110 w 110"/>
                <a:gd name="T132" fmla="*/ 507 h 50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0" h="507">
                  <a:moveTo>
                    <a:pt x="0" y="2"/>
                  </a:moveTo>
                  <a:lnTo>
                    <a:pt x="7" y="0"/>
                  </a:lnTo>
                  <a:lnTo>
                    <a:pt x="8" y="2"/>
                  </a:lnTo>
                  <a:lnTo>
                    <a:pt x="11" y="5"/>
                  </a:lnTo>
                  <a:lnTo>
                    <a:pt x="17" y="8"/>
                  </a:lnTo>
                  <a:lnTo>
                    <a:pt x="23" y="18"/>
                  </a:lnTo>
                  <a:lnTo>
                    <a:pt x="31" y="29"/>
                  </a:lnTo>
                  <a:lnTo>
                    <a:pt x="40" y="45"/>
                  </a:lnTo>
                  <a:lnTo>
                    <a:pt x="50" y="67"/>
                  </a:lnTo>
                  <a:lnTo>
                    <a:pt x="60" y="96"/>
                  </a:lnTo>
                  <a:lnTo>
                    <a:pt x="71" y="135"/>
                  </a:lnTo>
                  <a:lnTo>
                    <a:pt x="81" y="178"/>
                  </a:lnTo>
                  <a:lnTo>
                    <a:pt x="92" y="226"/>
                  </a:lnTo>
                  <a:lnTo>
                    <a:pt x="99" y="274"/>
                  </a:lnTo>
                  <a:lnTo>
                    <a:pt x="104" y="321"/>
                  </a:lnTo>
                  <a:lnTo>
                    <a:pt x="108" y="362"/>
                  </a:lnTo>
                  <a:lnTo>
                    <a:pt x="109" y="404"/>
                  </a:lnTo>
                  <a:lnTo>
                    <a:pt x="110" y="438"/>
                  </a:lnTo>
                  <a:lnTo>
                    <a:pt x="110" y="465"/>
                  </a:lnTo>
                  <a:lnTo>
                    <a:pt x="110" y="488"/>
                  </a:lnTo>
                  <a:lnTo>
                    <a:pt x="109" y="502"/>
                  </a:lnTo>
                  <a:lnTo>
                    <a:pt x="109" y="505"/>
                  </a:lnTo>
                  <a:lnTo>
                    <a:pt x="102" y="507"/>
                  </a:lnTo>
                  <a:lnTo>
                    <a:pt x="103" y="502"/>
                  </a:lnTo>
                  <a:lnTo>
                    <a:pt x="103" y="488"/>
                  </a:lnTo>
                  <a:lnTo>
                    <a:pt x="103" y="465"/>
                  </a:lnTo>
                  <a:lnTo>
                    <a:pt x="103" y="438"/>
                  </a:lnTo>
                  <a:lnTo>
                    <a:pt x="102" y="403"/>
                  </a:lnTo>
                  <a:lnTo>
                    <a:pt x="100" y="361"/>
                  </a:lnTo>
                  <a:lnTo>
                    <a:pt x="96" y="319"/>
                  </a:lnTo>
                  <a:lnTo>
                    <a:pt x="92" y="273"/>
                  </a:lnTo>
                  <a:lnTo>
                    <a:pt x="84" y="226"/>
                  </a:lnTo>
                  <a:lnTo>
                    <a:pt x="75" y="178"/>
                  </a:lnTo>
                  <a:lnTo>
                    <a:pt x="64" y="135"/>
                  </a:lnTo>
                  <a:lnTo>
                    <a:pt x="54" y="96"/>
                  </a:lnTo>
                  <a:lnTo>
                    <a:pt x="43" y="67"/>
                  </a:lnTo>
                  <a:lnTo>
                    <a:pt x="34" y="45"/>
                  </a:lnTo>
                  <a:lnTo>
                    <a:pt x="24" y="29"/>
                  </a:lnTo>
                  <a:lnTo>
                    <a:pt x="16" y="18"/>
                  </a:lnTo>
                  <a:lnTo>
                    <a:pt x="10" y="8"/>
                  </a:lnTo>
                  <a:lnTo>
                    <a:pt x="5" y="5"/>
                  </a:lnTo>
                  <a:lnTo>
                    <a:pt x="2" y="2"/>
                  </a:lnTo>
                  <a:lnTo>
                    <a:pt x="0" y="2"/>
                  </a:lnTo>
                  <a:close/>
                </a:path>
              </a:pathLst>
            </a:custGeom>
            <a:solidFill>
              <a:srgbClr val="650000"/>
            </a:solidFill>
            <a:ln w="9525">
              <a:solidFill>
                <a:srgbClr val="777777"/>
              </a:solidFill>
              <a:round/>
              <a:headEnd/>
              <a:tailEnd/>
            </a:ln>
          </p:spPr>
          <p:txBody>
            <a:bodyPr/>
            <a:lstStyle/>
            <a:p>
              <a:endParaRPr lang="en-US"/>
            </a:p>
          </p:txBody>
        </p:sp>
        <p:sp>
          <p:nvSpPr>
            <p:cNvPr id="4986" name="Freeform 874"/>
            <p:cNvSpPr>
              <a:spLocks/>
            </p:cNvSpPr>
            <p:nvPr/>
          </p:nvSpPr>
          <p:spPr bwMode="auto">
            <a:xfrm>
              <a:off x="3783" y="1765"/>
              <a:ext cx="108" cy="228"/>
            </a:xfrm>
            <a:custGeom>
              <a:avLst/>
              <a:gdLst>
                <a:gd name="T0" fmla="*/ 0 w 108"/>
                <a:gd name="T1" fmla="*/ 0 h 455"/>
                <a:gd name="T2" fmla="*/ 6 w 108"/>
                <a:gd name="T3" fmla="*/ 0 h 455"/>
                <a:gd name="T4" fmla="*/ 7 w 108"/>
                <a:gd name="T5" fmla="*/ 0 h 455"/>
                <a:gd name="T6" fmla="*/ 10 w 108"/>
                <a:gd name="T7" fmla="*/ 3 h 455"/>
                <a:gd name="T8" fmla="*/ 14 w 108"/>
                <a:gd name="T9" fmla="*/ 6 h 455"/>
                <a:gd name="T10" fmla="*/ 20 w 108"/>
                <a:gd name="T11" fmla="*/ 14 h 455"/>
                <a:gd name="T12" fmla="*/ 29 w 108"/>
                <a:gd name="T13" fmla="*/ 24 h 455"/>
                <a:gd name="T14" fmla="*/ 37 w 108"/>
                <a:gd name="T15" fmla="*/ 40 h 455"/>
                <a:gd name="T16" fmla="*/ 45 w 108"/>
                <a:gd name="T17" fmla="*/ 61 h 455"/>
                <a:gd name="T18" fmla="*/ 55 w 108"/>
                <a:gd name="T19" fmla="*/ 86 h 455"/>
                <a:gd name="T20" fmla="*/ 65 w 108"/>
                <a:gd name="T21" fmla="*/ 120 h 455"/>
                <a:gd name="T22" fmla="*/ 75 w 108"/>
                <a:gd name="T23" fmla="*/ 158 h 455"/>
                <a:gd name="T24" fmla="*/ 86 w 108"/>
                <a:gd name="T25" fmla="*/ 203 h 455"/>
                <a:gd name="T26" fmla="*/ 93 w 108"/>
                <a:gd name="T27" fmla="*/ 247 h 455"/>
                <a:gd name="T28" fmla="*/ 98 w 108"/>
                <a:gd name="T29" fmla="*/ 288 h 455"/>
                <a:gd name="T30" fmla="*/ 102 w 108"/>
                <a:gd name="T31" fmla="*/ 327 h 455"/>
                <a:gd name="T32" fmla="*/ 106 w 108"/>
                <a:gd name="T33" fmla="*/ 362 h 455"/>
                <a:gd name="T34" fmla="*/ 107 w 108"/>
                <a:gd name="T35" fmla="*/ 393 h 455"/>
                <a:gd name="T36" fmla="*/ 108 w 108"/>
                <a:gd name="T37" fmla="*/ 418 h 455"/>
                <a:gd name="T38" fmla="*/ 108 w 108"/>
                <a:gd name="T39" fmla="*/ 437 h 455"/>
                <a:gd name="T40" fmla="*/ 108 w 108"/>
                <a:gd name="T41" fmla="*/ 450 h 455"/>
                <a:gd name="T42" fmla="*/ 108 w 108"/>
                <a:gd name="T43" fmla="*/ 453 h 455"/>
                <a:gd name="T44" fmla="*/ 102 w 108"/>
                <a:gd name="T45" fmla="*/ 455 h 455"/>
                <a:gd name="T46" fmla="*/ 102 w 108"/>
                <a:gd name="T47" fmla="*/ 450 h 455"/>
                <a:gd name="T48" fmla="*/ 102 w 108"/>
                <a:gd name="T49" fmla="*/ 437 h 455"/>
                <a:gd name="T50" fmla="*/ 102 w 108"/>
                <a:gd name="T51" fmla="*/ 418 h 455"/>
                <a:gd name="T52" fmla="*/ 100 w 108"/>
                <a:gd name="T53" fmla="*/ 393 h 455"/>
                <a:gd name="T54" fmla="*/ 98 w 108"/>
                <a:gd name="T55" fmla="*/ 360 h 455"/>
                <a:gd name="T56" fmla="*/ 95 w 108"/>
                <a:gd name="T57" fmla="*/ 324 h 455"/>
                <a:gd name="T58" fmla="*/ 91 w 108"/>
                <a:gd name="T59" fmla="*/ 285 h 455"/>
                <a:gd name="T60" fmla="*/ 86 w 108"/>
                <a:gd name="T61" fmla="*/ 243 h 455"/>
                <a:gd name="T62" fmla="*/ 77 w 108"/>
                <a:gd name="T63" fmla="*/ 202 h 455"/>
                <a:gd name="T64" fmla="*/ 69 w 108"/>
                <a:gd name="T65" fmla="*/ 160 h 455"/>
                <a:gd name="T66" fmla="*/ 59 w 108"/>
                <a:gd name="T67" fmla="*/ 122 h 455"/>
                <a:gd name="T68" fmla="*/ 49 w 108"/>
                <a:gd name="T69" fmla="*/ 88 h 455"/>
                <a:gd name="T70" fmla="*/ 40 w 108"/>
                <a:gd name="T71" fmla="*/ 62 h 455"/>
                <a:gd name="T72" fmla="*/ 31 w 108"/>
                <a:gd name="T73" fmla="*/ 41 h 455"/>
                <a:gd name="T74" fmla="*/ 21 w 108"/>
                <a:gd name="T75" fmla="*/ 25 h 455"/>
                <a:gd name="T76" fmla="*/ 14 w 108"/>
                <a:gd name="T77" fmla="*/ 14 h 455"/>
                <a:gd name="T78" fmla="*/ 8 w 108"/>
                <a:gd name="T79" fmla="*/ 8 h 455"/>
                <a:gd name="T80" fmla="*/ 4 w 108"/>
                <a:gd name="T81" fmla="*/ 3 h 455"/>
                <a:gd name="T82" fmla="*/ 0 w 108"/>
                <a:gd name="T83" fmla="*/ 0 h 4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
                <a:gd name="T127" fmla="*/ 0 h 455"/>
                <a:gd name="T128" fmla="*/ 108 w 108"/>
                <a:gd name="T129" fmla="*/ 455 h 45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 h="455">
                  <a:moveTo>
                    <a:pt x="0" y="0"/>
                  </a:moveTo>
                  <a:lnTo>
                    <a:pt x="6" y="0"/>
                  </a:lnTo>
                  <a:lnTo>
                    <a:pt x="7" y="0"/>
                  </a:lnTo>
                  <a:lnTo>
                    <a:pt x="10" y="3"/>
                  </a:lnTo>
                  <a:lnTo>
                    <a:pt x="14" y="6"/>
                  </a:lnTo>
                  <a:lnTo>
                    <a:pt x="20" y="14"/>
                  </a:lnTo>
                  <a:lnTo>
                    <a:pt x="29" y="24"/>
                  </a:lnTo>
                  <a:lnTo>
                    <a:pt x="37" y="40"/>
                  </a:lnTo>
                  <a:lnTo>
                    <a:pt x="45" y="61"/>
                  </a:lnTo>
                  <a:lnTo>
                    <a:pt x="55" y="86"/>
                  </a:lnTo>
                  <a:lnTo>
                    <a:pt x="65" y="120"/>
                  </a:lnTo>
                  <a:lnTo>
                    <a:pt x="75" y="158"/>
                  </a:lnTo>
                  <a:lnTo>
                    <a:pt x="86" y="203"/>
                  </a:lnTo>
                  <a:lnTo>
                    <a:pt x="93" y="247"/>
                  </a:lnTo>
                  <a:lnTo>
                    <a:pt x="98" y="288"/>
                  </a:lnTo>
                  <a:lnTo>
                    <a:pt x="102" y="327"/>
                  </a:lnTo>
                  <a:lnTo>
                    <a:pt x="106" y="362"/>
                  </a:lnTo>
                  <a:lnTo>
                    <a:pt x="107" y="393"/>
                  </a:lnTo>
                  <a:lnTo>
                    <a:pt x="108" y="418"/>
                  </a:lnTo>
                  <a:lnTo>
                    <a:pt x="108" y="437"/>
                  </a:lnTo>
                  <a:lnTo>
                    <a:pt x="108" y="450"/>
                  </a:lnTo>
                  <a:lnTo>
                    <a:pt x="108" y="453"/>
                  </a:lnTo>
                  <a:lnTo>
                    <a:pt x="102" y="455"/>
                  </a:lnTo>
                  <a:lnTo>
                    <a:pt x="102" y="450"/>
                  </a:lnTo>
                  <a:lnTo>
                    <a:pt x="102" y="437"/>
                  </a:lnTo>
                  <a:lnTo>
                    <a:pt x="102" y="418"/>
                  </a:lnTo>
                  <a:lnTo>
                    <a:pt x="100" y="393"/>
                  </a:lnTo>
                  <a:lnTo>
                    <a:pt x="98" y="360"/>
                  </a:lnTo>
                  <a:lnTo>
                    <a:pt x="95" y="324"/>
                  </a:lnTo>
                  <a:lnTo>
                    <a:pt x="91" y="285"/>
                  </a:lnTo>
                  <a:lnTo>
                    <a:pt x="86" y="243"/>
                  </a:lnTo>
                  <a:lnTo>
                    <a:pt x="77" y="202"/>
                  </a:lnTo>
                  <a:lnTo>
                    <a:pt x="69" y="160"/>
                  </a:lnTo>
                  <a:lnTo>
                    <a:pt x="59" y="122"/>
                  </a:lnTo>
                  <a:lnTo>
                    <a:pt x="49" y="88"/>
                  </a:lnTo>
                  <a:lnTo>
                    <a:pt x="40" y="62"/>
                  </a:lnTo>
                  <a:lnTo>
                    <a:pt x="31" y="41"/>
                  </a:lnTo>
                  <a:lnTo>
                    <a:pt x="21" y="25"/>
                  </a:lnTo>
                  <a:lnTo>
                    <a:pt x="14" y="14"/>
                  </a:lnTo>
                  <a:lnTo>
                    <a:pt x="8" y="8"/>
                  </a:lnTo>
                  <a:lnTo>
                    <a:pt x="4" y="3"/>
                  </a:lnTo>
                  <a:lnTo>
                    <a:pt x="0" y="0"/>
                  </a:lnTo>
                  <a:close/>
                </a:path>
              </a:pathLst>
            </a:custGeom>
            <a:solidFill>
              <a:srgbClr val="720000"/>
            </a:solidFill>
            <a:ln w="9525">
              <a:solidFill>
                <a:srgbClr val="777777"/>
              </a:solidFill>
              <a:round/>
              <a:headEnd/>
              <a:tailEnd/>
            </a:ln>
          </p:spPr>
          <p:txBody>
            <a:bodyPr/>
            <a:lstStyle/>
            <a:p>
              <a:endParaRPr lang="en-US"/>
            </a:p>
          </p:txBody>
        </p:sp>
        <p:sp>
          <p:nvSpPr>
            <p:cNvPr id="4987" name="Freeform 875"/>
            <p:cNvSpPr>
              <a:spLocks/>
            </p:cNvSpPr>
            <p:nvPr/>
          </p:nvSpPr>
          <p:spPr bwMode="auto">
            <a:xfrm>
              <a:off x="3784" y="1765"/>
              <a:ext cx="105" cy="203"/>
            </a:xfrm>
            <a:custGeom>
              <a:avLst/>
              <a:gdLst>
                <a:gd name="T0" fmla="*/ 0 w 105"/>
                <a:gd name="T1" fmla="*/ 0 h 405"/>
                <a:gd name="T2" fmla="*/ 6 w 105"/>
                <a:gd name="T3" fmla="*/ 0 h 405"/>
                <a:gd name="T4" fmla="*/ 7 w 105"/>
                <a:gd name="T5" fmla="*/ 0 h 405"/>
                <a:gd name="T6" fmla="*/ 9 w 105"/>
                <a:gd name="T7" fmla="*/ 3 h 405"/>
                <a:gd name="T8" fmla="*/ 13 w 105"/>
                <a:gd name="T9" fmla="*/ 6 h 405"/>
                <a:gd name="T10" fmla="*/ 19 w 105"/>
                <a:gd name="T11" fmla="*/ 13 h 405"/>
                <a:gd name="T12" fmla="*/ 25 w 105"/>
                <a:gd name="T13" fmla="*/ 24 h 405"/>
                <a:gd name="T14" fmla="*/ 34 w 105"/>
                <a:gd name="T15" fmla="*/ 37 h 405"/>
                <a:gd name="T16" fmla="*/ 42 w 105"/>
                <a:gd name="T17" fmla="*/ 56 h 405"/>
                <a:gd name="T18" fmla="*/ 51 w 105"/>
                <a:gd name="T19" fmla="*/ 77 h 405"/>
                <a:gd name="T20" fmla="*/ 60 w 105"/>
                <a:gd name="T21" fmla="*/ 107 h 405"/>
                <a:gd name="T22" fmla="*/ 70 w 105"/>
                <a:gd name="T23" fmla="*/ 141 h 405"/>
                <a:gd name="T24" fmla="*/ 80 w 105"/>
                <a:gd name="T25" fmla="*/ 181 h 405"/>
                <a:gd name="T26" fmla="*/ 88 w 105"/>
                <a:gd name="T27" fmla="*/ 219 h 405"/>
                <a:gd name="T28" fmla="*/ 93 w 105"/>
                <a:gd name="T29" fmla="*/ 256 h 405"/>
                <a:gd name="T30" fmla="*/ 98 w 105"/>
                <a:gd name="T31" fmla="*/ 292 h 405"/>
                <a:gd name="T32" fmla="*/ 101 w 105"/>
                <a:gd name="T33" fmla="*/ 324 h 405"/>
                <a:gd name="T34" fmla="*/ 103 w 105"/>
                <a:gd name="T35" fmla="*/ 351 h 405"/>
                <a:gd name="T36" fmla="*/ 105 w 105"/>
                <a:gd name="T37" fmla="*/ 373 h 405"/>
                <a:gd name="T38" fmla="*/ 105 w 105"/>
                <a:gd name="T39" fmla="*/ 391 h 405"/>
                <a:gd name="T40" fmla="*/ 105 w 105"/>
                <a:gd name="T41" fmla="*/ 401 h 405"/>
                <a:gd name="T42" fmla="*/ 105 w 105"/>
                <a:gd name="T43" fmla="*/ 405 h 405"/>
                <a:gd name="T44" fmla="*/ 100 w 105"/>
                <a:gd name="T45" fmla="*/ 405 h 405"/>
                <a:gd name="T46" fmla="*/ 100 w 105"/>
                <a:gd name="T47" fmla="*/ 401 h 405"/>
                <a:gd name="T48" fmla="*/ 99 w 105"/>
                <a:gd name="T49" fmla="*/ 389 h 405"/>
                <a:gd name="T50" fmla="*/ 98 w 105"/>
                <a:gd name="T51" fmla="*/ 373 h 405"/>
                <a:gd name="T52" fmla="*/ 97 w 105"/>
                <a:gd name="T53" fmla="*/ 349 h 405"/>
                <a:gd name="T54" fmla="*/ 94 w 105"/>
                <a:gd name="T55" fmla="*/ 322 h 405"/>
                <a:gd name="T56" fmla="*/ 91 w 105"/>
                <a:gd name="T57" fmla="*/ 288 h 405"/>
                <a:gd name="T58" fmla="*/ 87 w 105"/>
                <a:gd name="T59" fmla="*/ 253 h 405"/>
                <a:gd name="T60" fmla="*/ 81 w 105"/>
                <a:gd name="T61" fmla="*/ 218 h 405"/>
                <a:gd name="T62" fmla="*/ 73 w 105"/>
                <a:gd name="T63" fmla="*/ 179 h 405"/>
                <a:gd name="T64" fmla="*/ 64 w 105"/>
                <a:gd name="T65" fmla="*/ 142 h 405"/>
                <a:gd name="T66" fmla="*/ 55 w 105"/>
                <a:gd name="T67" fmla="*/ 109 h 405"/>
                <a:gd name="T68" fmla="*/ 46 w 105"/>
                <a:gd name="T69" fmla="*/ 80 h 405"/>
                <a:gd name="T70" fmla="*/ 37 w 105"/>
                <a:gd name="T71" fmla="*/ 56 h 405"/>
                <a:gd name="T72" fmla="*/ 28 w 105"/>
                <a:gd name="T73" fmla="*/ 38 h 405"/>
                <a:gd name="T74" fmla="*/ 20 w 105"/>
                <a:gd name="T75" fmla="*/ 24 h 405"/>
                <a:gd name="T76" fmla="*/ 14 w 105"/>
                <a:gd name="T77" fmla="*/ 14 h 405"/>
                <a:gd name="T78" fmla="*/ 8 w 105"/>
                <a:gd name="T79" fmla="*/ 8 h 405"/>
                <a:gd name="T80" fmla="*/ 3 w 105"/>
                <a:gd name="T81" fmla="*/ 3 h 405"/>
                <a:gd name="T82" fmla="*/ 1 w 105"/>
                <a:gd name="T83" fmla="*/ 1 h 405"/>
                <a:gd name="T84" fmla="*/ 0 w 105"/>
                <a:gd name="T85" fmla="*/ 0 h 4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5"/>
                <a:gd name="T130" fmla="*/ 0 h 405"/>
                <a:gd name="T131" fmla="*/ 105 w 105"/>
                <a:gd name="T132" fmla="*/ 405 h 4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5" h="405">
                  <a:moveTo>
                    <a:pt x="0" y="0"/>
                  </a:moveTo>
                  <a:lnTo>
                    <a:pt x="6" y="0"/>
                  </a:lnTo>
                  <a:lnTo>
                    <a:pt x="7" y="0"/>
                  </a:lnTo>
                  <a:lnTo>
                    <a:pt x="9" y="3"/>
                  </a:lnTo>
                  <a:lnTo>
                    <a:pt x="13" y="6"/>
                  </a:lnTo>
                  <a:lnTo>
                    <a:pt x="19" y="13"/>
                  </a:lnTo>
                  <a:lnTo>
                    <a:pt x="25" y="24"/>
                  </a:lnTo>
                  <a:lnTo>
                    <a:pt x="34" y="37"/>
                  </a:lnTo>
                  <a:lnTo>
                    <a:pt x="42" y="56"/>
                  </a:lnTo>
                  <a:lnTo>
                    <a:pt x="51" y="77"/>
                  </a:lnTo>
                  <a:lnTo>
                    <a:pt x="60" y="107"/>
                  </a:lnTo>
                  <a:lnTo>
                    <a:pt x="70" y="141"/>
                  </a:lnTo>
                  <a:lnTo>
                    <a:pt x="80" y="181"/>
                  </a:lnTo>
                  <a:lnTo>
                    <a:pt x="88" y="219"/>
                  </a:lnTo>
                  <a:lnTo>
                    <a:pt x="93" y="256"/>
                  </a:lnTo>
                  <a:lnTo>
                    <a:pt x="98" y="292"/>
                  </a:lnTo>
                  <a:lnTo>
                    <a:pt x="101" y="324"/>
                  </a:lnTo>
                  <a:lnTo>
                    <a:pt x="103" y="351"/>
                  </a:lnTo>
                  <a:lnTo>
                    <a:pt x="105" y="373"/>
                  </a:lnTo>
                  <a:lnTo>
                    <a:pt x="105" y="391"/>
                  </a:lnTo>
                  <a:lnTo>
                    <a:pt x="105" y="401"/>
                  </a:lnTo>
                  <a:lnTo>
                    <a:pt x="105" y="405"/>
                  </a:lnTo>
                  <a:lnTo>
                    <a:pt x="100" y="405"/>
                  </a:lnTo>
                  <a:lnTo>
                    <a:pt x="100" y="401"/>
                  </a:lnTo>
                  <a:lnTo>
                    <a:pt x="99" y="389"/>
                  </a:lnTo>
                  <a:lnTo>
                    <a:pt x="98" y="373"/>
                  </a:lnTo>
                  <a:lnTo>
                    <a:pt x="97" y="349"/>
                  </a:lnTo>
                  <a:lnTo>
                    <a:pt x="94" y="322"/>
                  </a:lnTo>
                  <a:lnTo>
                    <a:pt x="91" y="288"/>
                  </a:lnTo>
                  <a:lnTo>
                    <a:pt x="87" y="253"/>
                  </a:lnTo>
                  <a:lnTo>
                    <a:pt x="81" y="218"/>
                  </a:lnTo>
                  <a:lnTo>
                    <a:pt x="73" y="179"/>
                  </a:lnTo>
                  <a:lnTo>
                    <a:pt x="64" y="142"/>
                  </a:lnTo>
                  <a:lnTo>
                    <a:pt x="55" y="109"/>
                  </a:lnTo>
                  <a:lnTo>
                    <a:pt x="46" y="80"/>
                  </a:lnTo>
                  <a:lnTo>
                    <a:pt x="37" y="56"/>
                  </a:lnTo>
                  <a:lnTo>
                    <a:pt x="28" y="38"/>
                  </a:lnTo>
                  <a:lnTo>
                    <a:pt x="20" y="24"/>
                  </a:lnTo>
                  <a:lnTo>
                    <a:pt x="14" y="14"/>
                  </a:lnTo>
                  <a:lnTo>
                    <a:pt x="8" y="8"/>
                  </a:lnTo>
                  <a:lnTo>
                    <a:pt x="3" y="3"/>
                  </a:lnTo>
                  <a:lnTo>
                    <a:pt x="1" y="1"/>
                  </a:lnTo>
                  <a:lnTo>
                    <a:pt x="0" y="0"/>
                  </a:lnTo>
                  <a:close/>
                </a:path>
              </a:pathLst>
            </a:custGeom>
            <a:solidFill>
              <a:srgbClr val="7F0000"/>
            </a:solidFill>
            <a:ln w="9525">
              <a:solidFill>
                <a:srgbClr val="777777"/>
              </a:solidFill>
              <a:round/>
              <a:headEnd/>
              <a:tailEnd/>
            </a:ln>
          </p:spPr>
          <p:txBody>
            <a:bodyPr/>
            <a:lstStyle/>
            <a:p>
              <a:endParaRPr lang="en-US"/>
            </a:p>
          </p:txBody>
        </p:sp>
        <p:sp>
          <p:nvSpPr>
            <p:cNvPr id="4988" name="Freeform 876"/>
            <p:cNvSpPr>
              <a:spLocks/>
            </p:cNvSpPr>
            <p:nvPr/>
          </p:nvSpPr>
          <p:spPr bwMode="auto">
            <a:xfrm>
              <a:off x="3785" y="1765"/>
              <a:ext cx="100" cy="178"/>
            </a:xfrm>
            <a:custGeom>
              <a:avLst/>
              <a:gdLst>
                <a:gd name="T0" fmla="*/ 0 w 100"/>
                <a:gd name="T1" fmla="*/ 0 h 354"/>
                <a:gd name="T2" fmla="*/ 5 w 100"/>
                <a:gd name="T3" fmla="*/ 0 h 354"/>
                <a:gd name="T4" fmla="*/ 6 w 100"/>
                <a:gd name="T5" fmla="*/ 0 h 354"/>
                <a:gd name="T6" fmla="*/ 8 w 100"/>
                <a:gd name="T7" fmla="*/ 3 h 354"/>
                <a:gd name="T8" fmla="*/ 12 w 100"/>
                <a:gd name="T9" fmla="*/ 6 h 354"/>
                <a:gd name="T10" fmla="*/ 17 w 100"/>
                <a:gd name="T11" fmla="*/ 13 h 354"/>
                <a:gd name="T12" fmla="*/ 23 w 100"/>
                <a:gd name="T13" fmla="*/ 22 h 354"/>
                <a:gd name="T14" fmla="*/ 31 w 100"/>
                <a:gd name="T15" fmla="*/ 33 h 354"/>
                <a:gd name="T16" fmla="*/ 39 w 100"/>
                <a:gd name="T17" fmla="*/ 49 h 354"/>
                <a:gd name="T18" fmla="*/ 47 w 100"/>
                <a:gd name="T19" fmla="*/ 69 h 354"/>
                <a:gd name="T20" fmla="*/ 55 w 100"/>
                <a:gd name="T21" fmla="*/ 96 h 354"/>
                <a:gd name="T22" fmla="*/ 64 w 100"/>
                <a:gd name="T23" fmla="*/ 125 h 354"/>
                <a:gd name="T24" fmla="*/ 74 w 100"/>
                <a:gd name="T25" fmla="*/ 160 h 354"/>
                <a:gd name="T26" fmla="*/ 82 w 100"/>
                <a:gd name="T27" fmla="*/ 194 h 354"/>
                <a:gd name="T28" fmla="*/ 88 w 100"/>
                <a:gd name="T29" fmla="*/ 226 h 354"/>
                <a:gd name="T30" fmla="*/ 92 w 100"/>
                <a:gd name="T31" fmla="*/ 256 h 354"/>
                <a:gd name="T32" fmla="*/ 96 w 100"/>
                <a:gd name="T33" fmla="*/ 285 h 354"/>
                <a:gd name="T34" fmla="*/ 98 w 100"/>
                <a:gd name="T35" fmla="*/ 309 h 354"/>
                <a:gd name="T36" fmla="*/ 99 w 100"/>
                <a:gd name="T37" fmla="*/ 328 h 354"/>
                <a:gd name="T38" fmla="*/ 100 w 100"/>
                <a:gd name="T39" fmla="*/ 341 h 354"/>
                <a:gd name="T40" fmla="*/ 100 w 100"/>
                <a:gd name="T41" fmla="*/ 352 h 354"/>
                <a:gd name="T42" fmla="*/ 100 w 100"/>
                <a:gd name="T43" fmla="*/ 354 h 354"/>
                <a:gd name="T44" fmla="*/ 95 w 100"/>
                <a:gd name="T45" fmla="*/ 354 h 354"/>
                <a:gd name="T46" fmla="*/ 95 w 100"/>
                <a:gd name="T47" fmla="*/ 352 h 354"/>
                <a:gd name="T48" fmla="*/ 95 w 100"/>
                <a:gd name="T49" fmla="*/ 341 h 354"/>
                <a:gd name="T50" fmla="*/ 93 w 100"/>
                <a:gd name="T51" fmla="*/ 327 h 354"/>
                <a:gd name="T52" fmla="*/ 92 w 100"/>
                <a:gd name="T53" fmla="*/ 306 h 354"/>
                <a:gd name="T54" fmla="*/ 89 w 100"/>
                <a:gd name="T55" fmla="*/ 282 h 354"/>
                <a:gd name="T56" fmla="*/ 86 w 100"/>
                <a:gd name="T57" fmla="*/ 251 h 354"/>
                <a:gd name="T58" fmla="*/ 81 w 100"/>
                <a:gd name="T59" fmla="*/ 223 h 354"/>
                <a:gd name="T60" fmla="*/ 76 w 100"/>
                <a:gd name="T61" fmla="*/ 191 h 354"/>
                <a:gd name="T62" fmla="*/ 68 w 100"/>
                <a:gd name="T63" fmla="*/ 158 h 354"/>
                <a:gd name="T64" fmla="*/ 59 w 100"/>
                <a:gd name="T65" fmla="*/ 125 h 354"/>
                <a:gd name="T66" fmla="*/ 51 w 100"/>
                <a:gd name="T67" fmla="*/ 96 h 354"/>
                <a:gd name="T68" fmla="*/ 43 w 100"/>
                <a:gd name="T69" fmla="*/ 70 h 354"/>
                <a:gd name="T70" fmla="*/ 35 w 100"/>
                <a:gd name="T71" fmla="*/ 51 h 354"/>
                <a:gd name="T72" fmla="*/ 27 w 100"/>
                <a:gd name="T73" fmla="*/ 37 h 354"/>
                <a:gd name="T74" fmla="*/ 19 w 100"/>
                <a:gd name="T75" fmla="*/ 24 h 354"/>
                <a:gd name="T76" fmla="*/ 13 w 100"/>
                <a:gd name="T77" fmla="*/ 14 h 354"/>
                <a:gd name="T78" fmla="*/ 7 w 100"/>
                <a:gd name="T79" fmla="*/ 8 h 354"/>
                <a:gd name="T80" fmla="*/ 4 w 100"/>
                <a:gd name="T81" fmla="*/ 4 h 354"/>
                <a:gd name="T82" fmla="*/ 2 w 100"/>
                <a:gd name="T83" fmla="*/ 1 h 354"/>
                <a:gd name="T84" fmla="*/ 0 w 100"/>
                <a:gd name="T85" fmla="*/ 0 h 3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0"/>
                <a:gd name="T130" fmla="*/ 0 h 354"/>
                <a:gd name="T131" fmla="*/ 100 w 100"/>
                <a:gd name="T132" fmla="*/ 354 h 35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0" h="354">
                  <a:moveTo>
                    <a:pt x="0" y="0"/>
                  </a:moveTo>
                  <a:lnTo>
                    <a:pt x="5" y="0"/>
                  </a:lnTo>
                  <a:lnTo>
                    <a:pt x="6" y="0"/>
                  </a:lnTo>
                  <a:lnTo>
                    <a:pt x="8" y="3"/>
                  </a:lnTo>
                  <a:lnTo>
                    <a:pt x="12" y="6"/>
                  </a:lnTo>
                  <a:lnTo>
                    <a:pt x="17" y="13"/>
                  </a:lnTo>
                  <a:lnTo>
                    <a:pt x="23" y="22"/>
                  </a:lnTo>
                  <a:lnTo>
                    <a:pt x="31" y="33"/>
                  </a:lnTo>
                  <a:lnTo>
                    <a:pt x="39" y="49"/>
                  </a:lnTo>
                  <a:lnTo>
                    <a:pt x="47" y="69"/>
                  </a:lnTo>
                  <a:lnTo>
                    <a:pt x="55" y="96"/>
                  </a:lnTo>
                  <a:lnTo>
                    <a:pt x="64" y="125"/>
                  </a:lnTo>
                  <a:lnTo>
                    <a:pt x="74" y="160"/>
                  </a:lnTo>
                  <a:lnTo>
                    <a:pt x="82" y="194"/>
                  </a:lnTo>
                  <a:lnTo>
                    <a:pt x="88" y="226"/>
                  </a:lnTo>
                  <a:lnTo>
                    <a:pt x="92" y="256"/>
                  </a:lnTo>
                  <a:lnTo>
                    <a:pt x="96" y="285"/>
                  </a:lnTo>
                  <a:lnTo>
                    <a:pt x="98" y="309"/>
                  </a:lnTo>
                  <a:lnTo>
                    <a:pt x="99" y="328"/>
                  </a:lnTo>
                  <a:lnTo>
                    <a:pt x="100" y="341"/>
                  </a:lnTo>
                  <a:lnTo>
                    <a:pt x="100" y="352"/>
                  </a:lnTo>
                  <a:lnTo>
                    <a:pt x="100" y="354"/>
                  </a:lnTo>
                  <a:lnTo>
                    <a:pt x="95" y="354"/>
                  </a:lnTo>
                  <a:lnTo>
                    <a:pt x="95" y="352"/>
                  </a:lnTo>
                  <a:lnTo>
                    <a:pt x="95" y="341"/>
                  </a:lnTo>
                  <a:lnTo>
                    <a:pt x="93" y="327"/>
                  </a:lnTo>
                  <a:lnTo>
                    <a:pt x="92" y="306"/>
                  </a:lnTo>
                  <a:lnTo>
                    <a:pt x="89" y="282"/>
                  </a:lnTo>
                  <a:lnTo>
                    <a:pt x="86" y="251"/>
                  </a:lnTo>
                  <a:lnTo>
                    <a:pt x="81" y="223"/>
                  </a:lnTo>
                  <a:lnTo>
                    <a:pt x="76" y="191"/>
                  </a:lnTo>
                  <a:lnTo>
                    <a:pt x="68" y="158"/>
                  </a:lnTo>
                  <a:lnTo>
                    <a:pt x="59" y="125"/>
                  </a:lnTo>
                  <a:lnTo>
                    <a:pt x="51" y="96"/>
                  </a:lnTo>
                  <a:lnTo>
                    <a:pt x="43" y="70"/>
                  </a:lnTo>
                  <a:lnTo>
                    <a:pt x="35" y="51"/>
                  </a:lnTo>
                  <a:lnTo>
                    <a:pt x="27" y="37"/>
                  </a:lnTo>
                  <a:lnTo>
                    <a:pt x="19" y="24"/>
                  </a:lnTo>
                  <a:lnTo>
                    <a:pt x="13" y="14"/>
                  </a:lnTo>
                  <a:lnTo>
                    <a:pt x="7" y="8"/>
                  </a:lnTo>
                  <a:lnTo>
                    <a:pt x="4" y="4"/>
                  </a:lnTo>
                  <a:lnTo>
                    <a:pt x="2" y="1"/>
                  </a:lnTo>
                  <a:lnTo>
                    <a:pt x="0" y="0"/>
                  </a:lnTo>
                  <a:close/>
                </a:path>
              </a:pathLst>
            </a:custGeom>
            <a:solidFill>
              <a:srgbClr val="8C0000"/>
            </a:solidFill>
            <a:ln w="9525">
              <a:solidFill>
                <a:srgbClr val="777777"/>
              </a:solidFill>
              <a:round/>
              <a:headEnd/>
              <a:tailEnd/>
            </a:ln>
          </p:spPr>
          <p:txBody>
            <a:bodyPr/>
            <a:lstStyle/>
            <a:p>
              <a:endParaRPr lang="en-US"/>
            </a:p>
          </p:txBody>
        </p:sp>
        <p:sp>
          <p:nvSpPr>
            <p:cNvPr id="4989" name="Freeform 877"/>
            <p:cNvSpPr>
              <a:spLocks/>
            </p:cNvSpPr>
            <p:nvPr/>
          </p:nvSpPr>
          <p:spPr bwMode="auto">
            <a:xfrm>
              <a:off x="3787" y="1765"/>
              <a:ext cx="98" cy="153"/>
            </a:xfrm>
            <a:custGeom>
              <a:avLst/>
              <a:gdLst>
                <a:gd name="T0" fmla="*/ 4 w 98"/>
                <a:gd name="T1" fmla="*/ 0 h 306"/>
                <a:gd name="T2" fmla="*/ 4 w 98"/>
                <a:gd name="T3" fmla="*/ 1 h 306"/>
                <a:gd name="T4" fmla="*/ 7 w 98"/>
                <a:gd name="T5" fmla="*/ 3 h 306"/>
                <a:gd name="T6" fmla="*/ 10 w 98"/>
                <a:gd name="T7" fmla="*/ 6 h 306"/>
                <a:gd name="T8" fmla="*/ 14 w 98"/>
                <a:gd name="T9" fmla="*/ 11 h 306"/>
                <a:gd name="T10" fmla="*/ 20 w 98"/>
                <a:gd name="T11" fmla="*/ 19 h 306"/>
                <a:gd name="T12" fmla="*/ 27 w 98"/>
                <a:gd name="T13" fmla="*/ 30 h 306"/>
                <a:gd name="T14" fmla="*/ 33 w 98"/>
                <a:gd name="T15" fmla="*/ 43 h 306"/>
                <a:gd name="T16" fmla="*/ 41 w 98"/>
                <a:gd name="T17" fmla="*/ 61 h 306"/>
                <a:gd name="T18" fmla="*/ 49 w 98"/>
                <a:gd name="T19" fmla="*/ 83 h 306"/>
                <a:gd name="T20" fmla="*/ 58 w 98"/>
                <a:gd name="T21" fmla="*/ 109 h 306"/>
                <a:gd name="T22" fmla="*/ 67 w 98"/>
                <a:gd name="T23" fmla="*/ 138 h 306"/>
                <a:gd name="T24" fmla="*/ 76 w 98"/>
                <a:gd name="T25" fmla="*/ 166 h 306"/>
                <a:gd name="T26" fmla="*/ 82 w 98"/>
                <a:gd name="T27" fmla="*/ 195 h 306"/>
                <a:gd name="T28" fmla="*/ 87 w 98"/>
                <a:gd name="T29" fmla="*/ 221 h 306"/>
                <a:gd name="T30" fmla="*/ 91 w 98"/>
                <a:gd name="T31" fmla="*/ 245 h 306"/>
                <a:gd name="T32" fmla="*/ 94 w 98"/>
                <a:gd name="T33" fmla="*/ 266 h 306"/>
                <a:gd name="T34" fmla="*/ 96 w 98"/>
                <a:gd name="T35" fmla="*/ 284 h 306"/>
                <a:gd name="T36" fmla="*/ 98 w 98"/>
                <a:gd name="T37" fmla="*/ 295 h 306"/>
                <a:gd name="T38" fmla="*/ 98 w 98"/>
                <a:gd name="T39" fmla="*/ 303 h 306"/>
                <a:gd name="T40" fmla="*/ 98 w 98"/>
                <a:gd name="T41" fmla="*/ 304 h 306"/>
                <a:gd name="T42" fmla="*/ 94 w 98"/>
                <a:gd name="T43" fmla="*/ 306 h 306"/>
                <a:gd name="T44" fmla="*/ 94 w 98"/>
                <a:gd name="T45" fmla="*/ 303 h 306"/>
                <a:gd name="T46" fmla="*/ 93 w 98"/>
                <a:gd name="T47" fmla="*/ 293 h 306"/>
                <a:gd name="T48" fmla="*/ 91 w 98"/>
                <a:gd name="T49" fmla="*/ 280 h 306"/>
                <a:gd name="T50" fmla="*/ 89 w 98"/>
                <a:gd name="T51" fmla="*/ 263 h 306"/>
                <a:gd name="T52" fmla="*/ 86 w 98"/>
                <a:gd name="T53" fmla="*/ 242 h 306"/>
                <a:gd name="T54" fmla="*/ 81 w 98"/>
                <a:gd name="T55" fmla="*/ 216 h 306"/>
                <a:gd name="T56" fmla="*/ 76 w 98"/>
                <a:gd name="T57" fmla="*/ 191 h 306"/>
                <a:gd name="T58" fmla="*/ 69 w 98"/>
                <a:gd name="T59" fmla="*/ 163 h 306"/>
                <a:gd name="T60" fmla="*/ 62 w 98"/>
                <a:gd name="T61" fmla="*/ 134 h 306"/>
                <a:gd name="T62" fmla="*/ 54 w 98"/>
                <a:gd name="T63" fmla="*/ 109 h 306"/>
                <a:gd name="T64" fmla="*/ 46 w 98"/>
                <a:gd name="T65" fmla="*/ 85 h 306"/>
                <a:gd name="T66" fmla="*/ 38 w 98"/>
                <a:gd name="T67" fmla="*/ 62 h 306"/>
                <a:gd name="T68" fmla="*/ 31 w 98"/>
                <a:gd name="T69" fmla="*/ 46 h 306"/>
                <a:gd name="T70" fmla="*/ 23 w 98"/>
                <a:gd name="T71" fmla="*/ 33 h 306"/>
                <a:gd name="T72" fmla="*/ 16 w 98"/>
                <a:gd name="T73" fmla="*/ 22 h 306"/>
                <a:gd name="T74" fmla="*/ 11 w 98"/>
                <a:gd name="T75" fmla="*/ 14 h 306"/>
                <a:gd name="T76" fmla="*/ 6 w 98"/>
                <a:gd name="T77" fmla="*/ 8 h 306"/>
                <a:gd name="T78" fmla="*/ 3 w 98"/>
                <a:gd name="T79" fmla="*/ 4 h 306"/>
                <a:gd name="T80" fmla="*/ 0 w 98"/>
                <a:gd name="T81" fmla="*/ 1 h 306"/>
                <a:gd name="T82" fmla="*/ 4 w 98"/>
                <a:gd name="T83" fmla="*/ 0 h 3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8"/>
                <a:gd name="T127" fmla="*/ 0 h 306"/>
                <a:gd name="T128" fmla="*/ 98 w 98"/>
                <a:gd name="T129" fmla="*/ 306 h 30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8" h="306">
                  <a:moveTo>
                    <a:pt x="4" y="0"/>
                  </a:moveTo>
                  <a:lnTo>
                    <a:pt x="4" y="1"/>
                  </a:lnTo>
                  <a:lnTo>
                    <a:pt x="7" y="3"/>
                  </a:lnTo>
                  <a:lnTo>
                    <a:pt x="10" y="6"/>
                  </a:lnTo>
                  <a:lnTo>
                    <a:pt x="14" y="11"/>
                  </a:lnTo>
                  <a:lnTo>
                    <a:pt x="20" y="19"/>
                  </a:lnTo>
                  <a:lnTo>
                    <a:pt x="27" y="30"/>
                  </a:lnTo>
                  <a:lnTo>
                    <a:pt x="33" y="43"/>
                  </a:lnTo>
                  <a:lnTo>
                    <a:pt x="41" y="61"/>
                  </a:lnTo>
                  <a:lnTo>
                    <a:pt x="49" y="83"/>
                  </a:lnTo>
                  <a:lnTo>
                    <a:pt x="58" y="109"/>
                  </a:lnTo>
                  <a:lnTo>
                    <a:pt x="67" y="138"/>
                  </a:lnTo>
                  <a:lnTo>
                    <a:pt x="76" y="166"/>
                  </a:lnTo>
                  <a:lnTo>
                    <a:pt x="82" y="195"/>
                  </a:lnTo>
                  <a:lnTo>
                    <a:pt x="87" y="221"/>
                  </a:lnTo>
                  <a:lnTo>
                    <a:pt x="91" y="245"/>
                  </a:lnTo>
                  <a:lnTo>
                    <a:pt x="94" y="266"/>
                  </a:lnTo>
                  <a:lnTo>
                    <a:pt x="96" y="284"/>
                  </a:lnTo>
                  <a:lnTo>
                    <a:pt x="98" y="295"/>
                  </a:lnTo>
                  <a:lnTo>
                    <a:pt x="98" y="303"/>
                  </a:lnTo>
                  <a:lnTo>
                    <a:pt x="98" y="304"/>
                  </a:lnTo>
                  <a:lnTo>
                    <a:pt x="94" y="306"/>
                  </a:lnTo>
                  <a:lnTo>
                    <a:pt x="94" y="303"/>
                  </a:lnTo>
                  <a:lnTo>
                    <a:pt x="93" y="293"/>
                  </a:lnTo>
                  <a:lnTo>
                    <a:pt x="91" y="280"/>
                  </a:lnTo>
                  <a:lnTo>
                    <a:pt x="89" y="263"/>
                  </a:lnTo>
                  <a:lnTo>
                    <a:pt x="86" y="242"/>
                  </a:lnTo>
                  <a:lnTo>
                    <a:pt x="81" y="216"/>
                  </a:lnTo>
                  <a:lnTo>
                    <a:pt x="76" y="191"/>
                  </a:lnTo>
                  <a:lnTo>
                    <a:pt x="69" y="163"/>
                  </a:lnTo>
                  <a:lnTo>
                    <a:pt x="62" y="134"/>
                  </a:lnTo>
                  <a:lnTo>
                    <a:pt x="54" y="109"/>
                  </a:lnTo>
                  <a:lnTo>
                    <a:pt x="46" y="85"/>
                  </a:lnTo>
                  <a:lnTo>
                    <a:pt x="38" y="62"/>
                  </a:lnTo>
                  <a:lnTo>
                    <a:pt x="31" y="46"/>
                  </a:lnTo>
                  <a:lnTo>
                    <a:pt x="23" y="33"/>
                  </a:lnTo>
                  <a:lnTo>
                    <a:pt x="16" y="22"/>
                  </a:lnTo>
                  <a:lnTo>
                    <a:pt x="11" y="14"/>
                  </a:lnTo>
                  <a:lnTo>
                    <a:pt x="6" y="8"/>
                  </a:lnTo>
                  <a:lnTo>
                    <a:pt x="3" y="4"/>
                  </a:lnTo>
                  <a:lnTo>
                    <a:pt x="0" y="1"/>
                  </a:lnTo>
                  <a:lnTo>
                    <a:pt x="4" y="0"/>
                  </a:lnTo>
                  <a:close/>
                </a:path>
              </a:pathLst>
            </a:custGeom>
            <a:solidFill>
              <a:srgbClr val="980000"/>
            </a:solidFill>
            <a:ln w="9525">
              <a:solidFill>
                <a:srgbClr val="777777"/>
              </a:solidFill>
              <a:round/>
              <a:headEnd/>
              <a:tailEnd/>
            </a:ln>
          </p:spPr>
          <p:txBody>
            <a:bodyPr/>
            <a:lstStyle/>
            <a:p>
              <a:endParaRPr lang="en-US"/>
            </a:p>
          </p:txBody>
        </p:sp>
        <p:sp>
          <p:nvSpPr>
            <p:cNvPr id="4990" name="Freeform 878"/>
            <p:cNvSpPr>
              <a:spLocks/>
            </p:cNvSpPr>
            <p:nvPr/>
          </p:nvSpPr>
          <p:spPr bwMode="auto">
            <a:xfrm>
              <a:off x="1691" y="2153"/>
              <a:ext cx="62" cy="51"/>
            </a:xfrm>
            <a:custGeom>
              <a:avLst/>
              <a:gdLst>
                <a:gd name="T0" fmla="*/ 1 w 62"/>
                <a:gd name="T1" fmla="*/ 0 h 103"/>
                <a:gd name="T2" fmla="*/ 0 w 62"/>
                <a:gd name="T3" fmla="*/ 101 h 103"/>
                <a:gd name="T4" fmla="*/ 12 w 62"/>
                <a:gd name="T5" fmla="*/ 101 h 103"/>
                <a:gd name="T6" fmla="*/ 13 w 62"/>
                <a:gd name="T7" fmla="*/ 37 h 103"/>
                <a:gd name="T8" fmla="*/ 49 w 62"/>
                <a:gd name="T9" fmla="*/ 103 h 103"/>
                <a:gd name="T10" fmla="*/ 62 w 62"/>
                <a:gd name="T11" fmla="*/ 103 h 103"/>
                <a:gd name="T12" fmla="*/ 62 w 62"/>
                <a:gd name="T13" fmla="*/ 2 h 103"/>
                <a:gd name="T14" fmla="*/ 48 w 62"/>
                <a:gd name="T15" fmla="*/ 0 h 103"/>
                <a:gd name="T16" fmla="*/ 49 w 62"/>
                <a:gd name="T17" fmla="*/ 72 h 103"/>
                <a:gd name="T18" fmla="*/ 12 w 62"/>
                <a:gd name="T19" fmla="*/ 2 h 103"/>
                <a:gd name="T20" fmla="*/ 1 w 62"/>
                <a:gd name="T21" fmla="*/ 0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103"/>
                <a:gd name="T35" fmla="*/ 62 w 62"/>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103">
                  <a:moveTo>
                    <a:pt x="1" y="0"/>
                  </a:moveTo>
                  <a:lnTo>
                    <a:pt x="0" y="101"/>
                  </a:lnTo>
                  <a:lnTo>
                    <a:pt x="12" y="101"/>
                  </a:lnTo>
                  <a:lnTo>
                    <a:pt x="13" y="37"/>
                  </a:lnTo>
                  <a:lnTo>
                    <a:pt x="49" y="103"/>
                  </a:lnTo>
                  <a:lnTo>
                    <a:pt x="62" y="103"/>
                  </a:lnTo>
                  <a:lnTo>
                    <a:pt x="62" y="2"/>
                  </a:lnTo>
                  <a:lnTo>
                    <a:pt x="48" y="0"/>
                  </a:lnTo>
                  <a:lnTo>
                    <a:pt x="49" y="72"/>
                  </a:lnTo>
                  <a:lnTo>
                    <a:pt x="12" y="2"/>
                  </a:lnTo>
                  <a:lnTo>
                    <a:pt x="1" y="0"/>
                  </a:lnTo>
                  <a:close/>
                </a:path>
              </a:pathLst>
            </a:custGeom>
            <a:solidFill>
              <a:srgbClr val="000000"/>
            </a:solidFill>
            <a:ln w="9525">
              <a:solidFill>
                <a:srgbClr val="777777"/>
              </a:solidFill>
              <a:round/>
              <a:headEnd/>
              <a:tailEnd/>
            </a:ln>
          </p:spPr>
          <p:txBody>
            <a:bodyPr/>
            <a:lstStyle/>
            <a:p>
              <a:endParaRPr lang="en-US"/>
            </a:p>
          </p:txBody>
        </p:sp>
        <p:sp>
          <p:nvSpPr>
            <p:cNvPr id="4991" name="Freeform 879"/>
            <p:cNvSpPr>
              <a:spLocks/>
            </p:cNvSpPr>
            <p:nvPr/>
          </p:nvSpPr>
          <p:spPr bwMode="auto">
            <a:xfrm>
              <a:off x="1826" y="2150"/>
              <a:ext cx="62" cy="52"/>
            </a:xfrm>
            <a:custGeom>
              <a:avLst/>
              <a:gdLst>
                <a:gd name="T0" fmla="*/ 0 w 62"/>
                <a:gd name="T1" fmla="*/ 4 h 105"/>
                <a:gd name="T2" fmla="*/ 26 w 62"/>
                <a:gd name="T3" fmla="*/ 105 h 105"/>
                <a:gd name="T4" fmla="*/ 43 w 62"/>
                <a:gd name="T5" fmla="*/ 105 h 105"/>
                <a:gd name="T6" fmla="*/ 62 w 62"/>
                <a:gd name="T7" fmla="*/ 0 h 105"/>
                <a:gd name="T8" fmla="*/ 47 w 62"/>
                <a:gd name="T9" fmla="*/ 0 h 105"/>
                <a:gd name="T10" fmla="*/ 33 w 62"/>
                <a:gd name="T11" fmla="*/ 85 h 105"/>
                <a:gd name="T12" fmla="*/ 16 w 62"/>
                <a:gd name="T13" fmla="*/ 5 h 105"/>
                <a:gd name="T14" fmla="*/ 0 w 62"/>
                <a:gd name="T15" fmla="*/ 4 h 105"/>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105"/>
                <a:gd name="T26" fmla="*/ 62 w 62"/>
                <a:gd name="T27" fmla="*/ 105 h 1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105">
                  <a:moveTo>
                    <a:pt x="0" y="4"/>
                  </a:moveTo>
                  <a:lnTo>
                    <a:pt x="26" y="105"/>
                  </a:lnTo>
                  <a:lnTo>
                    <a:pt x="43" y="105"/>
                  </a:lnTo>
                  <a:lnTo>
                    <a:pt x="62" y="0"/>
                  </a:lnTo>
                  <a:lnTo>
                    <a:pt x="47" y="0"/>
                  </a:lnTo>
                  <a:lnTo>
                    <a:pt x="33" y="85"/>
                  </a:lnTo>
                  <a:lnTo>
                    <a:pt x="16" y="5"/>
                  </a:lnTo>
                  <a:lnTo>
                    <a:pt x="0" y="4"/>
                  </a:lnTo>
                  <a:close/>
                </a:path>
              </a:pathLst>
            </a:custGeom>
            <a:solidFill>
              <a:srgbClr val="000000"/>
            </a:solidFill>
            <a:ln w="9525">
              <a:solidFill>
                <a:srgbClr val="777777"/>
              </a:solidFill>
              <a:round/>
              <a:headEnd/>
              <a:tailEnd/>
            </a:ln>
          </p:spPr>
          <p:txBody>
            <a:bodyPr/>
            <a:lstStyle/>
            <a:p>
              <a:endParaRPr lang="en-US"/>
            </a:p>
          </p:txBody>
        </p:sp>
        <p:sp>
          <p:nvSpPr>
            <p:cNvPr id="4992" name="Freeform 880"/>
            <p:cNvSpPr>
              <a:spLocks/>
            </p:cNvSpPr>
            <p:nvPr/>
          </p:nvSpPr>
          <p:spPr bwMode="auto">
            <a:xfrm>
              <a:off x="1894" y="2149"/>
              <a:ext cx="59" cy="53"/>
            </a:xfrm>
            <a:custGeom>
              <a:avLst/>
              <a:gdLst>
                <a:gd name="T0" fmla="*/ 0 w 59"/>
                <a:gd name="T1" fmla="*/ 1 h 106"/>
                <a:gd name="T2" fmla="*/ 25 w 59"/>
                <a:gd name="T3" fmla="*/ 70 h 106"/>
                <a:gd name="T4" fmla="*/ 24 w 59"/>
                <a:gd name="T5" fmla="*/ 104 h 106"/>
                <a:gd name="T6" fmla="*/ 37 w 59"/>
                <a:gd name="T7" fmla="*/ 106 h 106"/>
                <a:gd name="T8" fmla="*/ 37 w 59"/>
                <a:gd name="T9" fmla="*/ 69 h 106"/>
                <a:gd name="T10" fmla="*/ 59 w 59"/>
                <a:gd name="T11" fmla="*/ 0 h 106"/>
                <a:gd name="T12" fmla="*/ 46 w 59"/>
                <a:gd name="T13" fmla="*/ 0 h 106"/>
                <a:gd name="T14" fmla="*/ 32 w 59"/>
                <a:gd name="T15" fmla="*/ 46 h 106"/>
                <a:gd name="T16" fmla="*/ 16 w 59"/>
                <a:gd name="T17" fmla="*/ 0 h 106"/>
                <a:gd name="T18" fmla="*/ 0 w 59"/>
                <a:gd name="T19" fmla="*/ 1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106"/>
                <a:gd name="T32" fmla="*/ 59 w 59"/>
                <a:gd name="T33" fmla="*/ 106 h 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106">
                  <a:moveTo>
                    <a:pt x="0" y="1"/>
                  </a:moveTo>
                  <a:lnTo>
                    <a:pt x="25" y="70"/>
                  </a:lnTo>
                  <a:lnTo>
                    <a:pt x="24" y="104"/>
                  </a:lnTo>
                  <a:lnTo>
                    <a:pt x="37" y="106"/>
                  </a:lnTo>
                  <a:lnTo>
                    <a:pt x="37" y="69"/>
                  </a:lnTo>
                  <a:lnTo>
                    <a:pt x="59" y="0"/>
                  </a:lnTo>
                  <a:lnTo>
                    <a:pt x="46" y="0"/>
                  </a:lnTo>
                  <a:lnTo>
                    <a:pt x="32" y="46"/>
                  </a:lnTo>
                  <a:lnTo>
                    <a:pt x="16" y="0"/>
                  </a:lnTo>
                  <a:lnTo>
                    <a:pt x="0" y="1"/>
                  </a:lnTo>
                  <a:close/>
                </a:path>
              </a:pathLst>
            </a:custGeom>
            <a:solidFill>
              <a:srgbClr val="000000"/>
            </a:solidFill>
            <a:ln w="9525">
              <a:solidFill>
                <a:srgbClr val="777777"/>
              </a:solidFill>
              <a:round/>
              <a:headEnd/>
              <a:tailEnd/>
            </a:ln>
          </p:spPr>
          <p:txBody>
            <a:bodyPr/>
            <a:lstStyle/>
            <a:p>
              <a:endParaRPr lang="en-US"/>
            </a:p>
          </p:txBody>
        </p:sp>
        <p:sp>
          <p:nvSpPr>
            <p:cNvPr id="4993" name="Freeform 881"/>
            <p:cNvSpPr>
              <a:spLocks/>
            </p:cNvSpPr>
            <p:nvPr/>
          </p:nvSpPr>
          <p:spPr bwMode="auto">
            <a:xfrm>
              <a:off x="1763" y="2153"/>
              <a:ext cx="68" cy="51"/>
            </a:xfrm>
            <a:custGeom>
              <a:avLst/>
              <a:gdLst>
                <a:gd name="T0" fmla="*/ 32 w 68"/>
                <a:gd name="T1" fmla="*/ 64 h 103"/>
                <a:gd name="T2" fmla="*/ 22 w 68"/>
                <a:gd name="T3" fmla="*/ 64 h 103"/>
                <a:gd name="T4" fmla="*/ 34 w 68"/>
                <a:gd name="T5" fmla="*/ 19 h 103"/>
                <a:gd name="T6" fmla="*/ 43 w 68"/>
                <a:gd name="T7" fmla="*/ 64 h 103"/>
                <a:gd name="T8" fmla="*/ 32 w 68"/>
                <a:gd name="T9" fmla="*/ 64 h 103"/>
                <a:gd name="T10" fmla="*/ 33 w 68"/>
                <a:gd name="T11" fmla="*/ 80 h 103"/>
                <a:gd name="T12" fmla="*/ 48 w 68"/>
                <a:gd name="T13" fmla="*/ 80 h 103"/>
                <a:gd name="T14" fmla="*/ 55 w 68"/>
                <a:gd name="T15" fmla="*/ 100 h 103"/>
                <a:gd name="T16" fmla="*/ 68 w 68"/>
                <a:gd name="T17" fmla="*/ 100 h 103"/>
                <a:gd name="T18" fmla="*/ 42 w 68"/>
                <a:gd name="T19" fmla="*/ 0 h 103"/>
                <a:gd name="T20" fmla="*/ 26 w 68"/>
                <a:gd name="T21" fmla="*/ 0 h 103"/>
                <a:gd name="T22" fmla="*/ 0 w 68"/>
                <a:gd name="T23" fmla="*/ 101 h 103"/>
                <a:gd name="T24" fmla="*/ 12 w 68"/>
                <a:gd name="T25" fmla="*/ 103 h 103"/>
                <a:gd name="T26" fmla="*/ 19 w 68"/>
                <a:gd name="T27" fmla="*/ 80 h 103"/>
                <a:gd name="T28" fmla="*/ 33 w 68"/>
                <a:gd name="T29" fmla="*/ 80 h 103"/>
                <a:gd name="T30" fmla="*/ 32 w 68"/>
                <a:gd name="T31" fmla="*/ 64 h 10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8"/>
                <a:gd name="T49" fmla="*/ 0 h 103"/>
                <a:gd name="T50" fmla="*/ 68 w 68"/>
                <a:gd name="T51" fmla="*/ 103 h 10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8" h="103">
                  <a:moveTo>
                    <a:pt x="32" y="64"/>
                  </a:moveTo>
                  <a:lnTo>
                    <a:pt x="22" y="64"/>
                  </a:lnTo>
                  <a:lnTo>
                    <a:pt x="34" y="19"/>
                  </a:lnTo>
                  <a:lnTo>
                    <a:pt x="43" y="64"/>
                  </a:lnTo>
                  <a:lnTo>
                    <a:pt x="32" y="64"/>
                  </a:lnTo>
                  <a:lnTo>
                    <a:pt x="33" y="80"/>
                  </a:lnTo>
                  <a:lnTo>
                    <a:pt x="48" y="80"/>
                  </a:lnTo>
                  <a:lnTo>
                    <a:pt x="55" y="100"/>
                  </a:lnTo>
                  <a:lnTo>
                    <a:pt x="68" y="100"/>
                  </a:lnTo>
                  <a:lnTo>
                    <a:pt x="42" y="0"/>
                  </a:lnTo>
                  <a:lnTo>
                    <a:pt x="26" y="0"/>
                  </a:lnTo>
                  <a:lnTo>
                    <a:pt x="0" y="101"/>
                  </a:lnTo>
                  <a:lnTo>
                    <a:pt x="12" y="103"/>
                  </a:lnTo>
                  <a:lnTo>
                    <a:pt x="19" y="80"/>
                  </a:lnTo>
                  <a:lnTo>
                    <a:pt x="33" y="80"/>
                  </a:lnTo>
                  <a:lnTo>
                    <a:pt x="32" y="64"/>
                  </a:lnTo>
                  <a:close/>
                </a:path>
              </a:pathLst>
            </a:custGeom>
            <a:solidFill>
              <a:srgbClr val="000000"/>
            </a:solidFill>
            <a:ln w="9525">
              <a:solidFill>
                <a:srgbClr val="777777"/>
              </a:solidFill>
              <a:round/>
              <a:headEnd/>
              <a:tailEnd/>
            </a:ln>
          </p:spPr>
          <p:txBody>
            <a:bodyPr/>
            <a:lstStyle/>
            <a:p>
              <a:endParaRPr lang="en-US"/>
            </a:p>
          </p:txBody>
        </p:sp>
      </p:grpSp>
      <p:sp>
        <p:nvSpPr>
          <p:cNvPr id="4154" name="Freeform 883"/>
          <p:cNvSpPr>
            <a:spLocks/>
          </p:cNvSpPr>
          <p:nvPr/>
        </p:nvSpPr>
        <p:spPr bwMode="auto">
          <a:xfrm>
            <a:off x="4443413" y="3803650"/>
            <a:ext cx="42862" cy="1144588"/>
          </a:xfrm>
          <a:custGeom>
            <a:avLst/>
            <a:gdLst>
              <a:gd name="T0" fmla="*/ 594 w 595"/>
              <a:gd name="T1" fmla="*/ 0 h 2587"/>
              <a:gd name="T2" fmla="*/ 133 w 595"/>
              <a:gd name="T3" fmla="*/ 1679 h 2587"/>
              <a:gd name="T4" fmla="*/ 231 w 595"/>
              <a:gd name="T5" fmla="*/ 1652 h 2587"/>
              <a:gd name="T6" fmla="*/ 0 w 595"/>
              <a:gd name="T7" fmla="*/ 2586 h 2587"/>
              <a:gd name="T8" fmla="*/ 0 60000 65536"/>
              <a:gd name="T9" fmla="*/ 0 60000 65536"/>
              <a:gd name="T10" fmla="*/ 0 60000 65536"/>
              <a:gd name="T11" fmla="*/ 0 60000 65536"/>
              <a:gd name="T12" fmla="*/ 0 w 595"/>
              <a:gd name="T13" fmla="*/ 0 h 2587"/>
              <a:gd name="T14" fmla="*/ 595 w 595"/>
              <a:gd name="T15" fmla="*/ 2587 h 2587"/>
            </a:gdLst>
            <a:ahLst/>
            <a:cxnLst>
              <a:cxn ang="T8">
                <a:pos x="T0" y="T1"/>
              </a:cxn>
              <a:cxn ang="T9">
                <a:pos x="T2" y="T3"/>
              </a:cxn>
              <a:cxn ang="T10">
                <a:pos x="T4" y="T5"/>
              </a:cxn>
              <a:cxn ang="T11">
                <a:pos x="T6" y="T7"/>
              </a:cxn>
            </a:cxnLst>
            <a:rect l="T12" t="T13" r="T14" b="T15"/>
            <a:pathLst>
              <a:path w="595" h="2587">
                <a:moveTo>
                  <a:pt x="594" y="0"/>
                </a:moveTo>
                <a:lnTo>
                  <a:pt x="133" y="1679"/>
                </a:lnTo>
                <a:lnTo>
                  <a:pt x="231" y="1652"/>
                </a:lnTo>
                <a:lnTo>
                  <a:pt x="0" y="2586"/>
                </a:lnTo>
              </a:path>
            </a:pathLst>
          </a:custGeom>
          <a:noFill/>
          <a:ln w="12700" cap="rnd" cmpd="sng">
            <a:solidFill>
              <a:schemeClr val="tx1"/>
            </a:solidFill>
            <a:prstDash val="solid"/>
            <a:round/>
            <a:headEnd type="triangle" w="med" len="med"/>
            <a:tailEnd type="triangle" w="med" len="med"/>
          </a:ln>
        </p:spPr>
        <p:txBody>
          <a:bodyPr/>
          <a:lstStyle/>
          <a:p>
            <a:endParaRPr lang="en-US"/>
          </a:p>
        </p:txBody>
      </p:sp>
      <p:sp>
        <p:nvSpPr>
          <p:cNvPr id="4155" name="Oval 884"/>
          <p:cNvSpPr>
            <a:spLocks noChangeArrowheads="1"/>
          </p:cNvSpPr>
          <p:nvPr/>
        </p:nvSpPr>
        <p:spPr bwMode="auto">
          <a:xfrm>
            <a:off x="2327275" y="5630863"/>
            <a:ext cx="1501775" cy="1017587"/>
          </a:xfrm>
          <a:prstGeom prst="ellipse">
            <a:avLst/>
          </a:prstGeom>
          <a:solidFill>
            <a:schemeClr val="accent2">
              <a:alpha val="50195"/>
            </a:schemeClr>
          </a:solidFill>
          <a:ln w="9525">
            <a:solidFill>
              <a:schemeClr val="tx1"/>
            </a:solidFill>
            <a:round/>
            <a:headEnd/>
            <a:tailEnd/>
          </a:ln>
        </p:spPr>
        <p:txBody>
          <a:bodyPr wrap="none" anchor="ctr"/>
          <a:lstStyle/>
          <a:p>
            <a:endParaRPr lang="en-US"/>
          </a:p>
        </p:txBody>
      </p:sp>
      <p:sp>
        <p:nvSpPr>
          <p:cNvPr id="4156" name="Oval 885"/>
          <p:cNvSpPr>
            <a:spLocks noChangeArrowheads="1"/>
          </p:cNvSpPr>
          <p:nvPr/>
        </p:nvSpPr>
        <p:spPr bwMode="auto">
          <a:xfrm>
            <a:off x="1371600" y="5205413"/>
            <a:ext cx="1190625" cy="1017587"/>
          </a:xfrm>
          <a:prstGeom prst="ellipse">
            <a:avLst/>
          </a:prstGeom>
          <a:solidFill>
            <a:srgbClr val="FFFD9D">
              <a:alpha val="50195"/>
            </a:srgbClr>
          </a:solidFill>
          <a:ln w="9525">
            <a:solidFill>
              <a:schemeClr val="tx1"/>
            </a:solidFill>
            <a:round/>
            <a:headEnd/>
            <a:tailEnd/>
          </a:ln>
        </p:spPr>
        <p:txBody>
          <a:bodyPr wrap="none" anchor="ctr"/>
          <a:lstStyle/>
          <a:p>
            <a:endParaRPr lang="en-US"/>
          </a:p>
        </p:txBody>
      </p:sp>
      <p:pic>
        <p:nvPicPr>
          <p:cNvPr id="4157" name="Picture 886" descr="C:\Documents and Settings\randle.tolliver\My Documents\My Pictures\earth.gif"/>
          <p:cNvPicPr>
            <a:picLocks noChangeAspect="1" noChangeArrowheads="1"/>
          </p:cNvPicPr>
          <p:nvPr/>
        </p:nvPicPr>
        <p:blipFill>
          <a:blip r:embed="rId6" cstate="print"/>
          <a:srcRect/>
          <a:stretch>
            <a:fillRect/>
          </a:stretch>
        </p:blipFill>
        <p:spPr bwMode="auto">
          <a:xfrm>
            <a:off x="0" y="2763838"/>
            <a:ext cx="1846263" cy="1512887"/>
          </a:xfrm>
          <a:prstGeom prst="rect">
            <a:avLst/>
          </a:prstGeom>
          <a:noFill/>
          <a:ln w="9525">
            <a:noFill/>
            <a:miter lim="800000"/>
            <a:headEnd/>
            <a:tailEnd/>
          </a:ln>
        </p:spPr>
      </p:pic>
      <p:sp>
        <p:nvSpPr>
          <p:cNvPr id="4158" name="Freeform 887"/>
          <p:cNvSpPr>
            <a:spLocks/>
          </p:cNvSpPr>
          <p:nvPr/>
        </p:nvSpPr>
        <p:spPr bwMode="auto">
          <a:xfrm rot="2806032" flipH="1">
            <a:off x="1175544" y="1729581"/>
            <a:ext cx="344488" cy="1171575"/>
          </a:xfrm>
          <a:custGeom>
            <a:avLst/>
            <a:gdLst>
              <a:gd name="T0" fmla="*/ 594 w 595"/>
              <a:gd name="T1" fmla="*/ 0 h 2587"/>
              <a:gd name="T2" fmla="*/ 133 w 595"/>
              <a:gd name="T3" fmla="*/ 1679 h 2587"/>
              <a:gd name="T4" fmla="*/ 231 w 595"/>
              <a:gd name="T5" fmla="*/ 1652 h 2587"/>
              <a:gd name="T6" fmla="*/ 0 w 595"/>
              <a:gd name="T7" fmla="*/ 2586 h 2587"/>
              <a:gd name="T8" fmla="*/ 0 60000 65536"/>
              <a:gd name="T9" fmla="*/ 0 60000 65536"/>
              <a:gd name="T10" fmla="*/ 0 60000 65536"/>
              <a:gd name="T11" fmla="*/ 0 60000 65536"/>
              <a:gd name="T12" fmla="*/ 0 w 595"/>
              <a:gd name="T13" fmla="*/ 0 h 2587"/>
              <a:gd name="T14" fmla="*/ 595 w 595"/>
              <a:gd name="T15" fmla="*/ 2587 h 2587"/>
            </a:gdLst>
            <a:ahLst/>
            <a:cxnLst>
              <a:cxn ang="T8">
                <a:pos x="T0" y="T1"/>
              </a:cxn>
              <a:cxn ang="T9">
                <a:pos x="T2" y="T3"/>
              </a:cxn>
              <a:cxn ang="T10">
                <a:pos x="T4" y="T5"/>
              </a:cxn>
              <a:cxn ang="T11">
                <a:pos x="T6" y="T7"/>
              </a:cxn>
            </a:cxnLst>
            <a:rect l="T12" t="T13" r="T14" b="T15"/>
            <a:pathLst>
              <a:path w="595" h="2587">
                <a:moveTo>
                  <a:pt x="594" y="0"/>
                </a:moveTo>
                <a:lnTo>
                  <a:pt x="133" y="1679"/>
                </a:lnTo>
                <a:lnTo>
                  <a:pt x="231" y="1652"/>
                </a:lnTo>
                <a:lnTo>
                  <a:pt x="0" y="2586"/>
                </a:lnTo>
              </a:path>
            </a:pathLst>
          </a:custGeom>
          <a:solidFill>
            <a:schemeClr val="tx1">
              <a:alpha val="50195"/>
            </a:schemeClr>
          </a:solidFill>
          <a:ln w="12700" cap="rnd" cmpd="sng">
            <a:solidFill>
              <a:schemeClr val="tx1"/>
            </a:solidFill>
            <a:prstDash val="solid"/>
            <a:round/>
            <a:headEnd type="triangle" w="med" len="med"/>
            <a:tailEnd type="triangle" w="med" len="med"/>
          </a:ln>
        </p:spPr>
        <p:txBody>
          <a:bodyPr/>
          <a:lstStyle/>
          <a:p>
            <a:endParaRPr lang="en-US"/>
          </a:p>
        </p:txBody>
      </p:sp>
      <p:sp>
        <p:nvSpPr>
          <p:cNvPr id="4159" name="Rectangle 888"/>
          <p:cNvSpPr>
            <a:spLocks noChangeArrowheads="1"/>
          </p:cNvSpPr>
          <p:nvPr/>
        </p:nvSpPr>
        <p:spPr bwMode="auto">
          <a:xfrm>
            <a:off x="228600" y="3514725"/>
            <a:ext cx="1314450" cy="333375"/>
          </a:xfrm>
          <a:prstGeom prst="rect">
            <a:avLst/>
          </a:prstGeom>
          <a:noFill/>
          <a:ln w="12700">
            <a:noFill/>
            <a:miter lim="800000"/>
            <a:headEnd/>
            <a:tailEnd/>
          </a:ln>
        </p:spPr>
        <p:txBody>
          <a:bodyPr lIns="90488" tIns="44450" rIns="90488" bIns="44450">
            <a:spAutoFit/>
          </a:bodyPr>
          <a:lstStyle/>
          <a:p>
            <a:pPr>
              <a:spcBef>
                <a:spcPct val="50000"/>
              </a:spcBef>
            </a:pPr>
            <a:r>
              <a:rPr lang="en-US" sz="1600">
                <a:latin typeface="Times" pitchFamily="18" charset="0"/>
              </a:rPr>
              <a:t>GIG</a:t>
            </a:r>
          </a:p>
        </p:txBody>
      </p:sp>
      <p:grpSp>
        <p:nvGrpSpPr>
          <p:cNvPr id="4160" name="Group 889"/>
          <p:cNvGrpSpPr>
            <a:grpSpLocks/>
          </p:cNvGrpSpPr>
          <p:nvPr/>
        </p:nvGrpSpPr>
        <p:grpSpPr bwMode="auto">
          <a:xfrm>
            <a:off x="663575" y="3141663"/>
            <a:ext cx="342900" cy="414337"/>
            <a:chOff x="934" y="2413"/>
            <a:chExt cx="240" cy="397"/>
          </a:xfrm>
        </p:grpSpPr>
        <p:sp>
          <p:nvSpPr>
            <p:cNvPr id="4717" name="Freeform 890"/>
            <p:cNvSpPr>
              <a:spLocks/>
            </p:cNvSpPr>
            <p:nvPr/>
          </p:nvSpPr>
          <p:spPr bwMode="auto">
            <a:xfrm>
              <a:off x="1093" y="2579"/>
              <a:ext cx="40" cy="53"/>
            </a:xfrm>
            <a:custGeom>
              <a:avLst/>
              <a:gdLst>
                <a:gd name="T0" fmla="*/ 14 w 40"/>
                <a:gd name="T1" fmla="*/ 53 h 53"/>
                <a:gd name="T2" fmla="*/ 10 w 40"/>
                <a:gd name="T3" fmla="*/ 51 h 53"/>
                <a:gd name="T4" fmla="*/ 7 w 40"/>
                <a:gd name="T5" fmla="*/ 49 h 53"/>
                <a:gd name="T6" fmla="*/ 5 w 40"/>
                <a:gd name="T7" fmla="*/ 46 h 53"/>
                <a:gd name="T8" fmla="*/ 3 w 40"/>
                <a:gd name="T9" fmla="*/ 43 h 53"/>
                <a:gd name="T10" fmla="*/ 1 w 40"/>
                <a:gd name="T11" fmla="*/ 39 h 53"/>
                <a:gd name="T12" fmla="*/ 0 w 40"/>
                <a:gd name="T13" fmla="*/ 34 h 53"/>
                <a:gd name="T14" fmla="*/ 0 w 40"/>
                <a:gd name="T15" fmla="*/ 29 h 53"/>
                <a:gd name="T16" fmla="*/ 1 w 40"/>
                <a:gd name="T17" fmla="*/ 24 h 53"/>
                <a:gd name="T18" fmla="*/ 3 w 40"/>
                <a:gd name="T19" fmla="*/ 19 h 53"/>
                <a:gd name="T20" fmla="*/ 5 w 40"/>
                <a:gd name="T21" fmla="*/ 14 h 53"/>
                <a:gd name="T22" fmla="*/ 8 w 40"/>
                <a:gd name="T23" fmla="*/ 10 h 53"/>
                <a:gd name="T24" fmla="*/ 11 w 40"/>
                <a:gd name="T25" fmla="*/ 6 h 53"/>
                <a:gd name="T26" fmla="*/ 14 w 40"/>
                <a:gd name="T27" fmla="*/ 3 h 53"/>
                <a:gd name="T28" fmla="*/ 18 w 40"/>
                <a:gd name="T29" fmla="*/ 1 h 53"/>
                <a:gd name="T30" fmla="*/ 22 w 40"/>
                <a:gd name="T31" fmla="*/ 0 h 53"/>
                <a:gd name="T32" fmla="*/ 26 w 40"/>
                <a:gd name="T33" fmla="*/ 0 h 53"/>
                <a:gd name="T34" fmla="*/ 29 w 40"/>
                <a:gd name="T35" fmla="*/ 1 h 53"/>
                <a:gd name="T36" fmla="*/ 33 w 40"/>
                <a:gd name="T37" fmla="*/ 3 h 53"/>
                <a:gd name="T38" fmla="*/ 35 w 40"/>
                <a:gd name="T39" fmla="*/ 6 h 53"/>
                <a:gd name="T40" fmla="*/ 37 w 40"/>
                <a:gd name="T41" fmla="*/ 10 h 53"/>
                <a:gd name="T42" fmla="*/ 39 w 40"/>
                <a:gd name="T43" fmla="*/ 14 h 53"/>
                <a:gd name="T44" fmla="*/ 40 w 40"/>
                <a:gd name="T45" fmla="*/ 19 h 53"/>
                <a:gd name="T46" fmla="*/ 40 w 40"/>
                <a:gd name="T47" fmla="*/ 24 h 53"/>
                <a:gd name="T48" fmla="*/ 39 w 40"/>
                <a:gd name="T49" fmla="*/ 29 h 53"/>
                <a:gd name="T50" fmla="*/ 37 w 40"/>
                <a:gd name="T51" fmla="*/ 34 h 53"/>
                <a:gd name="T52" fmla="*/ 35 w 40"/>
                <a:gd name="T53" fmla="*/ 39 h 53"/>
                <a:gd name="T54" fmla="*/ 32 w 40"/>
                <a:gd name="T55" fmla="*/ 43 h 53"/>
                <a:gd name="T56" fmla="*/ 29 w 40"/>
                <a:gd name="T57" fmla="*/ 47 h 53"/>
                <a:gd name="T58" fmla="*/ 26 w 40"/>
                <a:gd name="T59" fmla="*/ 50 h 53"/>
                <a:gd name="T60" fmla="*/ 22 w 40"/>
                <a:gd name="T61" fmla="*/ 51 h 53"/>
                <a:gd name="T62" fmla="*/ 18 w 40"/>
                <a:gd name="T63" fmla="*/ 53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3"/>
                <a:gd name="T98" fmla="*/ 40 w 40"/>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3">
                  <a:moveTo>
                    <a:pt x="16" y="53"/>
                  </a:moveTo>
                  <a:lnTo>
                    <a:pt x="14" y="53"/>
                  </a:lnTo>
                  <a:lnTo>
                    <a:pt x="12" y="52"/>
                  </a:lnTo>
                  <a:lnTo>
                    <a:pt x="10" y="51"/>
                  </a:lnTo>
                  <a:lnTo>
                    <a:pt x="9" y="50"/>
                  </a:lnTo>
                  <a:lnTo>
                    <a:pt x="7" y="49"/>
                  </a:lnTo>
                  <a:lnTo>
                    <a:pt x="6" y="48"/>
                  </a:lnTo>
                  <a:lnTo>
                    <a:pt x="5" y="46"/>
                  </a:lnTo>
                  <a:lnTo>
                    <a:pt x="3" y="45"/>
                  </a:lnTo>
                  <a:lnTo>
                    <a:pt x="3" y="43"/>
                  </a:lnTo>
                  <a:lnTo>
                    <a:pt x="2" y="41"/>
                  </a:lnTo>
                  <a:lnTo>
                    <a:pt x="1" y="39"/>
                  </a:lnTo>
                  <a:lnTo>
                    <a:pt x="1" y="36"/>
                  </a:lnTo>
                  <a:lnTo>
                    <a:pt x="0" y="34"/>
                  </a:lnTo>
                  <a:lnTo>
                    <a:pt x="0" y="32"/>
                  </a:lnTo>
                  <a:lnTo>
                    <a:pt x="0" y="29"/>
                  </a:lnTo>
                  <a:lnTo>
                    <a:pt x="1" y="26"/>
                  </a:lnTo>
                  <a:lnTo>
                    <a:pt x="1" y="24"/>
                  </a:lnTo>
                  <a:lnTo>
                    <a:pt x="2" y="21"/>
                  </a:lnTo>
                  <a:lnTo>
                    <a:pt x="3" y="19"/>
                  </a:lnTo>
                  <a:lnTo>
                    <a:pt x="4" y="16"/>
                  </a:lnTo>
                  <a:lnTo>
                    <a:pt x="5" y="14"/>
                  </a:lnTo>
                  <a:lnTo>
                    <a:pt x="6" y="12"/>
                  </a:lnTo>
                  <a:lnTo>
                    <a:pt x="8" y="10"/>
                  </a:lnTo>
                  <a:lnTo>
                    <a:pt x="9" y="8"/>
                  </a:lnTo>
                  <a:lnTo>
                    <a:pt x="11" y="6"/>
                  </a:lnTo>
                  <a:lnTo>
                    <a:pt x="12" y="5"/>
                  </a:lnTo>
                  <a:lnTo>
                    <a:pt x="14" y="3"/>
                  </a:lnTo>
                  <a:lnTo>
                    <a:pt x="16" y="2"/>
                  </a:lnTo>
                  <a:lnTo>
                    <a:pt x="18" y="1"/>
                  </a:lnTo>
                  <a:lnTo>
                    <a:pt x="20" y="1"/>
                  </a:lnTo>
                  <a:lnTo>
                    <a:pt x="22" y="0"/>
                  </a:lnTo>
                  <a:lnTo>
                    <a:pt x="24" y="0"/>
                  </a:lnTo>
                  <a:lnTo>
                    <a:pt x="26" y="0"/>
                  </a:lnTo>
                  <a:lnTo>
                    <a:pt x="28" y="1"/>
                  </a:lnTo>
                  <a:lnTo>
                    <a:pt x="29" y="1"/>
                  </a:lnTo>
                  <a:lnTo>
                    <a:pt x="31" y="2"/>
                  </a:lnTo>
                  <a:lnTo>
                    <a:pt x="33" y="3"/>
                  </a:lnTo>
                  <a:lnTo>
                    <a:pt x="34" y="5"/>
                  </a:lnTo>
                  <a:lnTo>
                    <a:pt x="35" y="6"/>
                  </a:lnTo>
                  <a:lnTo>
                    <a:pt x="36" y="8"/>
                  </a:lnTo>
                  <a:lnTo>
                    <a:pt x="37" y="10"/>
                  </a:lnTo>
                  <a:lnTo>
                    <a:pt x="38" y="12"/>
                  </a:lnTo>
                  <a:lnTo>
                    <a:pt x="39" y="14"/>
                  </a:lnTo>
                  <a:lnTo>
                    <a:pt x="39" y="16"/>
                  </a:lnTo>
                  <a:lnTo>
                    <a:pt x="40" y="19"/>
                  </a:lnTo>
                  <a:lnTo>
                    <a:pt x="40" y="21"/>
                  </a:lnTo>
                  <a:lnTo>
                    <a:pt x="40" y="24"/>
                  </a:lnTo>
                  <a:lnTo>
                    <a:pt x="39" y="26"/>
                  </a:lnTo>
                  <a:lnTo>
                    <a:pt x="39" y="29"/>
                  </a:lnTo>
                  <a:lnTo>
                    <a:pt x="38" y="32"/>
                  </a:lnTo>
                  <a:lnTo>
                    <a:pt x="37" y="34"/>
                  </a:lnTo>
                  <a:lnTo>
                    <a:pt x="36" y="37"/>
                  </a:lnTo>
                  <a:lnTo>
                    <a:pt x="35" y="39"/>
                  </a:lnTo>
                  <a:lnTo>
                    <a:pt x="34" y="41"/>
                  </a:lnTo>
                  <a:lnTo>
                    <a:pt x="32" y="43"/>
                  </a:lnTo>
                  <a:lnTo>
                    <a:pt x="31" y="45"/>
                  </a:lnTo>
                  <a:lnTo>
                    <a:pt x="29" y="47"/>
                  </a:lnTo>
                  <a:lnTo>
                    <a:pt x="27" y="48"/>
                  </a:lnTo>
                  <a:lnTo>
                    <a:pt x="26" y="50"/>
                  </a:lnTo>
                  <a:lnTo>
                    <a:pt x="24" y="51"/>
                  </a:lnTo>
                  <a:lnTo>
                    <a:pt x="22" y="51"/>
                  </a:lnTo>
                  <a:lnTo>
                    <a:pt x="20" y="52"/>
                  </a:lnTo>
                  <a:lnTo>
                    <a:pt x="18" y="53"/>
                  </a:lnTo>
                  <a:lnTo>
                    <a:pt x="16" y="53"/>
                  </a:lnTo>
                  <a:close/>
                </a:path>
              </a:pathLst>
            </a:custGeom>
            <a:solidFill>
              <a:srgbClr val="000000"/>
            </a:solidFill>
            <a:ln w="9525">
              <a:solidFill>
                <a:schemeClr val="tx1"/>
              </a:solidFill>
              <a:round/>
              <a:headEnd/>
              <a:tailEnd/>
            </a:ln>
          </p:spPr>
          <p:txBody>
            <a:bodyPr/>
            <a:lstStyle/>
            <a:p>
              <a:endParaRPr lang="en-US"/>
            </a:p>
          </p:txBody>
        </p:sp>
        <p:sp>
          <p:nvSpPr>
            <p:cNvPr id="4718" name="Freeform 891"/>
            <p:cNvSpPr>
              <a:spLocks/>
            </p:cNvSpPr>
            <p:nvPr/>
          </p:nvSpPr>
          <p:spPr bwMode="auto">
            <a:xfrm>
              <a:off x="1092" y="2605"/>
              <a:ext cx="17" cy="28"/>
            </a:xfrm>
            <a:custGeom>
              <a:avLst/>
              <a:gdLst>
                <a:gd name="T0" fmla="*/ 1 w 17"/>
                <a:gd name="T1" fmla="*/ 0 h 28"/>
                <a:gd name="T2" fmla="*/ 1 w 17"/>
                <a:gd name="T3" fmla="*/ 0 h 28"/>
                <a:gd name="T4" fmla="*/ 0 w 17"/>
                <a:gd name="T5" fmla="*/ 3 h 28"/>
                <a:gd name="T6" fmla="*/ 0 w 17"/>
                <a:gd name="T7" fmla="*/ 6 h 28"/>
                <a:gd name="T8" fmla="*/ 0 w 17"/>
                <a:gd name="T9" fmla="*/ 8 h 28"/>
                <a:gd name="T10" fmla="*/ 0 w 17"/>
                <a:gd name="T11" fmla="*/ 11 h 28"/>
                <a:gd name="T12" fmla="*/ 1 w 17"/>
                <a:gd name="T13" fmla="*/ 13 h 28"/>
                <a:gd name="T14" fmla="*/ 2 w 17"/>
                <a:gd name="T15" fmla="*/ 15 h 28"/>
                <a:gd name="T16" fmla="*/ 3 w 17"/>
                <a:gd name="T17" fmla="*/ 17 h 28"/>
                <a:gd name="T18" fmla="*/ 4 w 17"/>
                <a:gd name="T19" fmla="*/ 19 h 28"/>
                <a:gd name="T20" fmla="*/ 5 w 17"/>
                <a:gd name="T21" fmla="*/ 21 h 28"/>
                <a:gd name="T22" fmla="*/ 6 w 17"/>
                <a:gd name="T23" fmla="*/ 23 h 28"/>
                <a:gd name="T24" fmla="*/ 7 w 17"/>
                <a:gd name="T25" fmla="*/ 24 h 28"/>
                <a:gd name="T26" fmla="*/ 9 w 17"/>
                <a:gd name="T27" fmla="*/ 25 h 28"/>
                <a:gd name="T28" fmla="*/ 11 w 17"/>
                <a:gd name="T29" fmla="*/ 26 h 28"/>
                <a:gd name="T30" fmla="*/ 13 w 17"/>
                <a:gd name="T31" fmla="*/ 27 h 28"/>
                <a:gd name="T32" fmla="*/ 15 w 17"/>
                <a:gd name="T33" fmla="*/ 28 h 28"/>
                <a:gd name="T34" fmla="*/ 17 w 17"/>
                <a:gd name="T35" fmla="*/ 28 h 28"/>
                <a:gd name="T36" fmla="*/ 17 w 17"/>
                <a:gd name="T37" fmla="*/ 26 h 28"/>
                <a:gd name="T38" fmla="*/ 15 w 17"/>
                <a:gd name="T39" fmla="*/ 25 h 28"/>
                <a:gd name="T40" fmla="*/ 13 w 17"/>
                <a:gd name="T41" fmla="*/ 25 h 28"/>
                <a:gd name="T42" fmla="*/ 12 w 17"/>
                <a:gd name="T43" fmla="*/ 24 h 28"/>
                <a:gd name="T44" fmla="*/ 10 w 17"/>
                <a:gd name="T45" fmla="*/ 24 h 28"/>
                <a:gd name="T46" fmla="*/ 9 w 17"/>
                <a:gd name="T47" fmla="*/ 23 h 28"/>
                <a:gd name="T48" fmla="*/ 8 w 17"/>
                <a:gd name="T49" fmla="*/ 21 h 28"/>
                <a:gd name="T50" fmla="*/ 6 w 17"/>
                <a:gd name="T51" fmla="*/ 20 h 28"/>
                <a:gd name="T52" fmla="*/ 5 w 17"/>
                <a:gd name="T53" fmla="*/ 18 h 28"/>
                <a:gd name="T54" fmla="*/ 4 w 17"/>
                <a:gd name="T55" fmla="*/ 16 h 28"/>
                <a:gd name="T56" fmla="*/ 4 w 17"/>
                <a:gd name="T57" fmla="*/ 15 h 28"/>
                <a:gd name="T58" fmla="*/ 3 w 17"/>
                <a:gd name="T59" fmla="*/ 12 h 28"/>
                <a:gd name="T60" fmla="*/ 3 w 17"/>
                <a:gd name="T61" fmla="*/ 10 h 28"/>
                <a:gd name="T62" fmla="*/ 2 w 17"/>
                <a:gd name="T63" fmla="*/ 8 h 28"/>
                <a:gd name="T64" fmla="*/ 2 w 17"/>
                <a:gd name="T65" fmla="*/ 6 h 28"/>
                <a:gd name="T66" fmla="*/ 2 w 17"/>
                <a:gd name="T67" fmla="*/ 3 h 28"/>
                <a:gd name="T68" fmla="*/ 3 w 17"/>
                <a:gd name="T69" fmla="*/ 0 h 28"/>
                <a:gd name="T70" fmla="*/ 3 w 17"/>
                <a:gd name="T71" fmla="*/ 0 h 28"/>
                <a:gd name="T72" fmla="*/ 1 w 17"/>
                <a:gd name="T73" fmla="*/ 0 h 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
                <a:gd name="T112" fmla="*/ 0 h 28"/>
                <a:gd name="T113" fmla="*/ 17 w 17"/>
                <a:gd name="T114" fmla="*/ 28 h 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 h="28">
                  <a:moveTo>
                    <a:pt x="1" y="0"/>
                  </a:moveTo>
                  <a:lnTo>
                    <a:pt x="1" y="0"/>
                  </a:lnTo>
                  <a:lnTo>
                    <a:pt x="0" y="3"/>
                  </a:lnTo>
                  <a:lnTo>
                    <a:pt x="0" y="6"/>
                  </a:lnTo>
                  <a:lnTo>
                    <a:pt x="0" y="8"/>
                  </a:lnTo>
                  <a:lnTo>
                    <a:pt x="0" y="11"/>
                  </a:lnTo>
                  <a:lnTo>
                    <a:pt x="1" y="13"/>
                  </a:lnTo>
                  <a:lnTo>
                    <a:pt x="2" y="15"/>
                  </a:lnTo>
                  <a:lnTo>
                    <a:pt x="3" y="17"/>
                  </a:lnTo>
                  <a:lnTo>
                    <a:pt x="4" y="19"/>
                  </a:lnTo>
                  <a:lnTo>
                    <a:pt x="5" y="21"/>
                  </a:lnTo>
                  <a:lnTo>
                    <a:pt x="6" y="23"/>
                  </a:lnTo>
                  <a:lnTo>
                    <a:pt x="7" y="24"/>
                  </a:lnTo>
                  <a:lnTo>
                    <a:pt x="9" y="25"/>
                  </a:lnTo>
                  <a:lnTo>
                    <a:pt x="11" y="26"/>
                  </a:lnTo>
                  <a:lnTo>
                    <a:pt x="13" y="27"/>
                  </a:lnTo>
                  <a:lnTo>
                    <a:pt x="15" y="28"/>
                  </a:lnTo>
                  <a:lnTo>
                    <a:pt x="17" y="28"/>
                  </a:lnTo>
                  <a:lnTo>
                    <a:pt x="17" y="26"/>
                  </a:lnTo>
                  <a:lnTo>
                    <a:pt x="15" y="25"/>
                  </a:lnTo>
                  <a:lnTo>
                    <a:pt x="13" y="25"/>
                  </a:lnTo>
                  <a:lnTo>
                    <a:pt x="12" y="24"/>
                  </a:lnTo>
                  <a:lnTo>
                    <a:pt x="10" y="24"/>
                  </a:lnTo>
                  <a:lnTo>
                    <a:pt x="9" y="23"/>
                  </a:lnTo>
                  <a:lnTo>
                    <a:pt x="8" y="21"/>
                  </a:lnTo>
                  <a:lnTo>
                    <a:pt x="6" y="20"/>
                  </a:lnTo>
                  <a:lnTo>
                    <a:pt x="5" y="18"/>
                  </a:lnTo>
                  <a:lnTo>
                    <a:pt x="4" y="16"/>
                  </a:lnTo>
                  <a:lnTo>
                    <a:pt x="4" y="15"/>
                  </a:lnTo>
                  <a:lnTo>
                    <a:pt x="3" y="12"/>
                  </a:lnTo>
                  <a:lnTo>
                    <a:pt x="3" y="10"/>
                  </a:lnTo>
                  <a:lnTo>
                    <a:pt x="2" y="8"/>
                  </a:lnTo>
                  <a:lnTo>
                    <a:pt x="2" y="6"/>
                  </a:lnTo>
                  <a:lnTo>
                    <a:pt x="2" y="3"/>
                  </a:lnTo>
                  <a:lnTo>
                    <a:pt x="3" y="0"/>
                  </a:lnTo>
                  <a:lnTo>
                    <a:pt x="1" y="0"/>
                  </a:lnTo>
                  <a:close/>
                </a:path>
              </a:pathLst>
            </a:custGeom>
            <a:solidFill>
              <a:srgbClr val="000000"/>
            </a:solidFill>
            <a:ln w="9525">
              <a:solidFill>
                <a:schemeClr val="tx1"/>
              </a:solidFill>
              <a:round/>
              <a:headEnd/>
              <a:tailEnd/>
            </a:ln>
          </p:spPr>
          <p:txBody>
            <a:bodyPr/>
            <a:lstStyle/>
            <a:p>
              <a:endParaRPr lang="en-US"/>
            </a:p>
          </p:txBody>
        </p:sp>
        <p:sp>
          <p:nvSpPr>
            <p:cNvPr id="4719" name="Freeform 892"/>
            <p:cNvSpPr>
              <a:spLocks/>
            </p:cNvSpPr>
            <p:nvPr/>
          </p:nvSpPr>
          <p:spPr bwMode="auto">
            <a:xfrm>
              <a:off x="1093" y="2578"/>
              <a:ext cx="24" cy="27"/>
            </a:xfrm>
            <a:custGeom>
              <a:avLst/>
              <a:gdLst>
                <a:gd name="T0" fmla="*/ 24 w 24"/>
                <a:gd name="T1" fmla="*/ 0 h 27"/>
                <a:gd name="T2" fmla="*/ 24 w 24"/>
                <a:gd name="T3" fmla="*/ 0 h 27"/>
                <a:gd name="T4" fmla="*/ 22 w 24"/>
                <a:gd name="T5" fmla="*/ 0 h 27"/>
                <a:gd name="T6" fmla="*/ 19 w 24"/>
                <a:gd name="T7" fmla="*/ 1 h 27"/>
                <a:gd name="T8" fmla="*/ 17 w 24"/>
                <a:gd name="T9" fmla="*/ 2 h 27"/>
                <a:gd name="T10" fmla="*/ 15 w 24"/>
                <a:gd name="T11" fmla="*/ 2 h 27"/>
                <a:gd name="T12" fmla="*/ 13 w 24"/>
                <a:gd name="T13" fmla="*/ 3 h 27"/>
                <a:gd name="T14" fmla="*/ 12 w 24"/>
                <a:gd name="T15" fmla="*/ 5 h 27"/>
                <a:gd name="T16" fmla="*/ 10 w 24"/>
                <a:gd name="T17" fmla="*/ 6 h 27"/>
                <a:gd name="T18" fmla="*/ 8 w 24"/>
                <a:gd name="T19" fmla="*/ 8 h 27"/>
                <a:gd name="T20" fmla="*/ 7 w 24"/>
                <a:gd name="T21" fmla="*/ 10 h 27"/>
                <a:gd name="T22" fmla="*/ 5 w 24"/>
                <a:gd name="T23" fmla="*/ 12 h 27"/>
                <a:gd name="T24" fmla="*/ 4 w 24"/>
                <a:gd name="T25" fmla="*/ 14 h 27"/>
                <a:gd name="T26" fmla="*/ 3 w 24"/>
                <a:gd name="T27" fmla="*/ 17 h 27"/>
                <a:gd name="T28" fmla="*/ 2 w 24"/>
                <a:gd name="T29" fmla="*/ 19 h 27"/>
                <a:gd name="T30" fmla="*/ 1 w 24"/>
                <a:gd name="T31" fmla="*/ 22 h 27"/>
                <a:gd name="T32" fmla="*/ 0 w 24"/>
                <a:gd name="T33" fmla="*/ 24 h 27"/>
                <a:gd name="T34" fmla="*/ 0 w 24"/>
                <a:gd name="T35" fmla="*/ 27 h 27"/>
                <a:gd name="T36" fmla="*/ 2 w 24"/>
                <a:gd name="T37" fmla="*/ 27 h 27"/>
                <a:gd name="T38" fmla="*/ 2 w 24"/>
                <a:gd name="T39" fmla="*/ 25 h 27"/>
                <a:gd name="T40" fmla="*/ 3 w 24"/>
                <a:gd name="T41" fmla="*/ 22 h 27"/>
                <a:gd name="T42" fmla="*/ 4 w 24"/>
                <a:gd name="T43" fmla="*/ 20 h 27"/>
                <a:gd name="T44" fmla="*/ 5 w 24"/>
                <a:gd name="T45" fmla="*/ 18 h 27"/>
                <a:gd name="T46" fmla="*/ 6 w 24"/>
                <a:gd name="T47" fmla="*/ 15 h 27"/>
                <a:gd name="T48" fmla="*/ 7 w 24"/>
                <a:gd name="T49" fmla="*/ 13 h 27"/>
                <a:gd name="T50" fmla="*/ 9 w 24"/>
                <a:gd name="T51" fmla="*/ 11 h 27"/>
                <a:gd name="T52" fmla="*/ 10 w 24"/>
                <a:gd name="T53" fmla="*/ 10 h 27"/>
                <a:gd name="T54" fmla="*/ 11 w 24"/>
                <a:gd name="T55" fmla="*/ 8 h 27"/>
                <a:gd name="T56" fmla="*/ 13 w 24"/>
                <a:gd name="T57" fmla="*/ 6 h 27"/>
                <a:gd name="T58" fmla="*/ 15 w 24"/>
                <a:gd name="T59" fmla="*/ 5 h 27"/>
                <a:gd name="T60" fmla="*/ 16 w 24"/>
                <a:gd name="T61" fmla="*/ 4 h 27"/>
                <a:gd name="T62" fmla="*/ 18 w 24"/>
                <a:gd name="T63" fmla="*/ 3 h 27"/>
                <a:gd name="T64" fmla="*/ 20 w 24"/>
                <a:gd name="T65" fmla="*/ 3 h 27"/>
                <a:gd name="T66" fmla="*/ 22 w 24"/>
                <a:gd name="T67" fmla="*/ 2 h 27"/>
                <a:gd name="T68" fmla="*/ 24 w 24"/>
                <a:gd name="T69" fmla="*/ 2 h 27"/>
                <a:gd name="T70" fmla="*/ 24 w 24"/>
                <a:gd name="T71" fmla="*/ 2 h 27"/>
                <a:gd name="T72" fmla="*/ 24 w 24"/>
                <a:gd name="T73" fmla="*/ 0 h 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
                <a:gd name="T112" fmla="*/ 0 h 27"/>
                <a:gd name="T113" fmla="*/ 24 w 24"/>
                <a:gd name="T114" fmla="*/ 27 h 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 h="27">
                  <a:moveTo>
                    <a:pt x="24" y="0"/>
                  </a:moveTo>
                  <a:lnTo>
                    <a:pt x="24" y="0"/>
                  </a:lnTo>
                  <a:lnTo>
                    <a:pt x="22" y="0"/>
                  </a:lnTo>
                  <a:lnTo>
                    <a:pt x="19" y="1"/>
                  </a:lnTo>
                  <a:lnTo>
                    <a:pt x="17" y="2"/>
                  </a:lnTo>
                  <a:lnTo>
                    <a:pt x="15" y="2"/>
                  </a:lnTo>
                  <a:lnTo>
                    <a:pt x="13" y="3"/>
                  </a:lnTo>
                  <a:lnTo>
                    <a:pt x="12" y="5"/>
                  </a:lnTo>
                  <a:lnTo>
                    <a:pt x="10" y="6"/>
                  </a:lnTo>
                  <a:lnTo>
                    <a:pt x="8" y="8"/>
                  </a:lnTo>
                  <a:lnTo>
                    <a:pt x="7" y="10"/>
                  </a:lnTo>
                  <a:lnTo>
                    <a:pt x="5" y="12"/>
                  </a:lnTo>
                  <a:lnTo>
                    <a:pt x="4" y="14"/>
                  </a:lnTo>
                  <a:lnTo>
                    <a:pt x="3" y="17"/>
                  </a:lnTo>
                  <a:lnTo>
                    <a:pt x="2" y="19"/>
                  </a:lnTo>
                  <a:lnTo>
                    <a:pt x="1" y="22"/>
                  </a:lnTo>
                  <a:lnTo>
                    <a:pt x="0" y="24"/>
                  </a:lnTo>
                  <a:lnTo>
                    <a:pt x="0" y="27"/>
                  </a:lnTo>
                  <a:lnTo>
                    <a:pt x="2" y="27"/>
                  </a:lnTo>
                  <a:lnTo>
                    <a:pt x="2" y="25"/>
                  </a:lnTo>
                  <a:lnTo>
                    <a:pt x="3" y="22"/>
                  </a:lnTo>
                  <a:lnTo>
                    <a:pt x="4" y="20"/>
                  </a:lnTo>
                  <a:lnTo>
                    <a:pt x="5" y="18"/>
                  </a:lnTo>
                  <a:lnTo>
                    <a:pt x="6" y="15"/>
                  </a:lnTo>
                  <a:lnTo>
                    <a:pt x="7" y="13"/>
                  </a:lnTo>
                  <a:lnTo>
                    <a:pt x="9" y="11"/>
                  </a:lnTo>
                  <a:lnTo>
                    <a:pt x="10" y="10"/>
                  </a:lnTo>
                  <a:lnTo>
                    <a:pt x="11" y="8"/>
                  </a:lnTo>
                  <a:lnTo>
                    <a:pt x="13" y="6"/>
                  </a:lnTo>
                  <a:lnTo>
                    <a:pt x="15" y="5"/>
                  </a:lnTo>
                  <a:lnTo>
                    <a:pt x="16" y="4"/>
                  </a:lnTo>
                  <a:lnTo>
                    <a:pt x="18" y="3"/>
                  </a:lnTo>
                  <a:lnTo>
                    <a:pt x="20" y="3"/>
                  </a:lnTo>
                  <a:lnTo>
                    <a:pt x="22" y="2"/>
                  </a:lnTo>
                  <a:lnTo>
                    <a:pt x="24" y="2"/>
                  </a:lnTo>
                  <a:lnTo>
                    <a:pt x="24" y="0"/>
                  </a:lnTo>
                  <a:close/>
                </a:path>
              </a:pathLst>
            </a:custGeom>
            <a:solidFill>
              <a:srgbClr val="000000"/>
            </a:solidFill>
            <a:ln w="9525">
              <a:solidFill>
                <a:schemeClr val="tx1"/>
              </a:solidFill>
              <a:round/>
              <a:headEnd/>
              <a:tailEnd/>
            </a:ln>
          </p:spPr>
          <p:txBody>
            <a:bodyPr/>
            <a:lstStyle/>
            <a:p>
              <a:endParaRPr lang="en-US"/>
            </a:p>
          </p:txBody>
        </p:sp>
        <p:sp>
          <p:nvSpPr>
            <p:cNvPr id="4720" name="Freeform 893"/>
            <p:cNvSpPr>
              <a:spLocks/>
            </p:cNvSpPr>
            <p:nvPr/>
          </p:nvSpPr>
          <p:spPr bwMode="auto">
            <a:xfrm>
              <a:off x="1117" y="2578"/>
              <a:ext cx="17" cy="28"/>
            </a:xfrm>
            <a:custGeom>
              <a:avLst/>
              <a:gdLst>
                <a:gd name="T0" fmla="*/ 16 w 17"/>
                <a:gd name="T1" fmla="*/ 28 h 28"/>
                <a:gd name="T2" fmla="*/ 16 w 17"/>
                <a:gd name="T3" fmla="*/ 28 h 28"/>
                <a:gd name="T4" fmla="*/ 17 w 17"/>
                <a:gd name="T5" fmla="*/ 25 h 28"/>
                <a:gd name="T6" fmla="*/ 17 w 17"/>
                <a:gd name="T7" fmla="*/ 22 h 28"/>
                <a:gd name="T8" fmla="*/ 17 w 17"/>
                <a:gd name="T9" fmla="*/ 20 h 28"/>
                <a:gd name="T10" fmla="*/ 16 w 17"/>
                <a:gd name="T11" fmla="*/ 17 h 28"/>
                <a:gd name="T12" fmla="*/ 16 w 17"/>
                <a:gd name="T13" fmla="*/ 15 h 28"/>
                <a:gd name="T14" fmla="*/ 15 w 17"/>
                <a:gd name="T15" fmla="*/ 12 h 28"/>
                <a:gd name="T16" fmla="*/ 14 w 17"/>
                <a:gd name="T17" fmla="*/ 10 h 28"/>
                <a:gd name="T18" fmla="*/ 13 w 17"/>
                <a:gd name="T19" fmla="*/ 8 h 28"/>
                <a:gd name="T20" fmla="*/ 12 w 17"/>
                <a:gd name="T21" fmla="*/ 7 h 28"/>
                <a:gd name="T22" fmla="*/ 11 w 17"/>
                <a:gd name="T23" fmla="*/ 5 h 28"/>
                <a:gd name="T24" fmla="*/ 9 w 17"/>
                <a:gd name="T25" fmla="*/ 4 h 28"/>
                <a:gd name="T26" fmla="*/ 8 w 17"/>
                <a:gd name="T27" fmla="*/ 2 h 28"/>
                <a:gd name="T28" fmla="*/ 6 w 17"/>
                <a:gd name="T29" fmla="*/ 2 h 28"/>
                <a:gd name="T30" fmla="*/ 4 w 17"/>
                <a:gd name="T31" fmla="*/ 1 h 28"/>
                <a:gd name="T32" fmla="*/ 2 w 17"/>
                <a:gd name="T33" fmla="*/ 0 h 28"/>
                <a:gd name="T34" fmla="*/ 0 w 17"/>
                <a:gd name="T35" fmla="*/ 0 h 28"/>
                <a:gd name="T36" fmla="*/ 0 w 17"/>
                <a:gd name="T37" fmla="*/ 2 h 28"/>
                <a:gd name="T38" fmla="*/ 2 w 17"/>
                <a:gd name="T39" fmla="*/ 2 h 28"/>
                <a:gd name="T40" fmla="*/ 3 w 17"/>
                <a:gd name="T41" fmla="*/ 3 h 28"/>
                <a:gd name="T42" fmla="*/ 5 w 17"/>
                <a:gd name="T43" fmla="*/ 3 h 28"/>
                <a:gd name="T44" fmla="*/ 6 w 17"/>
                <a:gd name="T45" fmla="*/ 4 h 28"/>
                <a:gd name="T46" fmla="*/ 8 w 17"/>
                <a:gd name="T47" fmla="*/ 5 h 28"/>
                <a:gd name="T48" fmla="*/ 9 w 17"/>
                <a:gd name="T49" fmla="*/ 6 h 28"/>
                <a:gd name="T50" fmla="*/ 10 w 17"/>
                <a:gd name="T51" fmla="*/ 8 h 28"/>
                <a:gd name="T52" fmla="*/ 11 w 17"/>
                <a:gd name="T53" fmla="*/ 9 h 28"/>
                <a:gd name="T54" fmla="*/ 12 w 17"/>
                <a:gd name="T55" fmla="*/ 11 h 28"/>
                <a:gd name="T56" fmla="*/ 13 w 17"/>
                <a:gd name="T57" fmla="*/ 13 h 28"/>
                <a:gd name="T58" fmla="*/ 14 w 17"/>
                <a:gd name="T59" fmla="*/ 15 h 28"/>
                <a:gd name="T60" fmla="*/ 14 w 17"/>
                <a:gd name="T61" fmla="*/ 17 h 28"/>
                <a:gd name="T62" fmla="*/ 14 w 17"/>
                <a:gd name="T63" fmla="*/ 20 h 28"/>
                <a:gd name="T64" fmla="*/ 15 w 17"/>
                <a:gd name="T65" fmla="*/ 22 h 28"/>
                <a:gd name="T66" fmla="*/ 14 w 17"/>
                <a:gd name="T67" fmla="*/ 25 h 28"/>
                <a:gd name="T68" fmla="*/ 14 w 17"/>
                <a:gd name="T69" fmla="*/ 27 h 28"/>
                <a:gd name="T70" fmla="*/ 14 w 17"/>
                <a:gd name="T71" fmla="*/ 27 h 28"/>
                <a:gd name="T72" fmla="*/ 16 w 17"/>
                <a:gd name="T73" fmla="*/ 28 h 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
                <a:gd name="T112" fmla="*/ 0 h 28"/>
                <a:gd name="T113" fmla="*/ 17 w 17"/>
                <a:gd name="T114" fmla="*/ 28 h 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 h="28">
                  <a:moveTo>
                    <a:pt x="16" y="28"/>
                  </a:moveTo>
                  <a:lnTo>
                    <a:pt x="16" y="28"/>
                  </a:lnTo>
                  <a:lnTo>
                    <a:pt x="17" y="25"/>
                  </a:lnTo>
                  <a:lnTo>
                    <a:pt x="17" y="22"/>
                  </a:lnTo>
                  <a:lnTo>
                    <a:pt x="17" y="20"/>
                  </a:lnTo>
                  <a:lnTo>
                    <a:pt x="16" y="17"/>
                  </a:lnTo>
                  <a:lnTo>
                    <a:pt x="16" y="15"/>
                  </a:lnTo>
                  <a:lnTo>
                    <a:pt x="15" y="12"/>
                  </a:lnTo>
                  <a:lnTo>
                    <a:pt x="14" y="10"/>
                  </a:lnTo>
                  <a:lnTo>
                    <a:pt x="13" y="8"/>
                  </a:lnTo>
                  <a:lnTo>
                    <a:pt x="12" y="7"/>
                  </a:lnTo>
                  <a:lnTo>
                    <a:pt x="11" y="5"/>
                  </a:lnTo>
                  <a:lnTo>
                    <a:pt x="9" y="4"/>
                  </a:lnTo>
                  <a:lnTo>
                    <a:pt x="8" y="2"/>
                  </a:lnTo>
                  <a:lnTo>
                    <a:pt x="6" y="2"/>
                  </a:lnTo>
                  <a:lnTo>
                    <a:pt x="4" y="1"/>
                  </a:lnTo>
                  <a:lnTo>
                    <a:pt x="2" y="0"/>
                  </a:lnTo>
                  <a:lnTo>
                    <a:pt x="0" y="0"/>
                  </a:lnTo>
                  <a:lnTo>
                    <a:pt x="0" y="2"/>
                  </a:lnTo>
                  <a:lnTo>
                    <a:pt x="2" y="2"/>
                  </a:lnTo>
                  <a:lnTo>
                    <a:pt x="3" y="3"/>
                  </a:lnTo>
                  <a:lnTo>
                    <a:pt x="5" y="3"/>
                  </a:lnTo>
                  <a:lnTo>
                    <a:pt x="6" y="4"/>
                  </a:lnTo>
                  <a:lnTo>
                    <a:pt x="8" y="5"/>
                  </a:lnTo>
                  <a:lnTo>
                    <a:pt x="9" y="6"/>
                  </a:lnTo>
                  <a:lnTo>
                    <a:pt x="10" y="8"/>
                  </a:lnTo>
                  <a:lnTo>
                    <a:pt x="11" y="9"/>
                  </a:lnTo>
                  <a:lnTo>
                    <a:pt x="12" y="11"/>
                  </a:lnTo>
                  <a:lnTo>
                    <a:pt x="13" y="13"/>
                  </a:lnTo>
                  <a:lnTo>
                    <a:pt x="14" y="15"/>
                  </a:lnTo>
                  <a:lnTo>
                    <a:pt x="14" y="17"/>
                  </a:lnTo>
                  <a:lnTo>
                    <a:pt x="14" y="20"/>
                  </a:lnTo>
                  <a:lnTo>
                    <a:pt x="15" y="22"/>
                  </a:lnTo>
                  <a:lnTo>
                    <a:pt x="14" y="25"/>
                  </a:lnTo>
                  <a:lnTo>
                    <a:pt x="14" y="27"/>
                  </a:lnTo>
                  <a:lnTo>
                    <a:pt x="16" y="28"/>
                  </a:lnTo>
                  <a:close/>
                </a:path>
              </a:pathLst>
            </a:custGeom>
            <a:solidFill>
              <a:srgbClr val="000000"/>
            </a:solidFill>
            <a:ln w="9525">
              <a:solidFill>
                <a:schemeClr val="tx1"/>
              </a:solidFill>
              <a:round/>
              <a:headEnd/>
              <a:tailEnd/>
            </a:ln>
          </p:spPr>
          <p:txBody>
            <a:bodyPr/>
            <a:lstStyle/>
            <a:p>
              <a:endParaRPr lang="en-US"/>
            </a:p>
          </p:txBody>
        </p:sp>
        <p:sp>
          <p:nvSpPr>
            <p:cNvPr id="4721" name="Freeform 894"/>
            <p:cNvSpPr>
              <a:spLocks/>
            </p:cNvSpPr>
            <p:nvPr/>
          </p:nvSpPr>
          <p:spPr bwMode="auto">
            <a:xfrm>
              <a:off x="1109" y="2605"/>
              <a:ext cx="24" cy="28"/>
            </a:xfrm>
            <a:custGeom>
              <a:avLst/>
              <a:gdLst>
                <a:gd name="T0" fmla="*/ 0 w 24"/>
                <a:gd name="T1" fmla="*/ 28 h 28"/>
                <a:gd name="T2" fmla="*/ 0 w 24"/>
                <a:gd name="T3" fmla="*/ 28 h 28"/>
                <a:gd name="T4" fmla="*/ 2 w 24"/>
                <a:gd name="T5" fmla="*/ 28 h 28"/>
                <a:gd name="T6" fmla="*/ 4 w 24"/>
                <a:gd name="T7" fmla="*/ 27 h 28"/>
                <a:gd name="T8" fmla="*/ 6 w 24"/>
                <a:gd name="T9" fmla="*/ 26 h 28"/>
                <a:gd name="T10" fmla="*/ 8 w 24"/>
                <a:gd name="T11" fmla="*/ 26 h 28"/>
                <a:gd name="T12" fmla="*/ 10 w 24"/>
                <a:gd name="T13" fmla="*/ 24 h 28"/>
                <a:gd name="T14" fmla="*/ 12 w 24"/>
                <a:gd name="T15" fmla="*/ 23 h 28"/>
                <a:gd name="T16" fmla="*/ 14 w 24"/>
                <a:gd name="T17" fmla="*/ 21 h 28"/>
                <a:gd name="T18" fmla="*/ 15 w 24"/>
                <a:gd name="T19" fmla="*/ 20 h 28"/>
                <a:gd name="T20" fmla="*/ 17 w 24"/>
                <a:gd name="T21" fmla="*/ 18 h 28"/>
                <a:gd name="T22" fmla="*/ 19 w 24"/>
                <a:gd name="T23" fmla="*/ 16 h 28"/>
                <a:gd name="T24" fmla="*/ 20 w 24"/>
                <a:gd name="T25" fmla="*/ 13 h 28"/>
                <a:gd name="T26" fmla="*/ 21 w 24"/>
                <a:gd name="T27" fmla="*/ 11 h 28"/>
                <a:gd name="T28" fmla="*/ 22 w 24"/>
                <a:gd name="T29" fmla="*/ 9 h 28"/>
                <a:gd name="T30" fmla="*/ 23 w 24"/>
                <a:gd name="T31" fmla="*/ 6 h 28"/>
                <a:gd name="T32" fmla="*/ 24 w 24"/>
                <a:gd name="T33" fmla="*/ 3 h 28"/>
                <a:gd name="T34" fmla="*/ 24 w 24"/>
                <a:gd name="T35" fmla="*/ 1 h 28"/>
                <a:gd name="T36" fmla="*/ 22 w 24"/>
                <a:gd name="T37" fmla="*/ 0 h 28"/>
                <a:gd name="T38" fmla="*/ 22 w 24"/>
                <a:gd name="T39" fmla="*/ 3 h 28"/>
                <a:gd name="T40" fmla="*/ 21 w 24"/>
                <a:gd name="T41" fmla="*/ 5 h 28"/>
                <a:gd name="T42" fmla="*/ 20 w 24"/>
                <a:gd name="T43" fmla="*/ 8 h 28"/>
                <a:gd name="T44" fmla="*/ 19 w 24"/>
                <a:gd name="T45" fmla="*/ 10 h 28"/>
                <a:gd name="T46" fmla="*/ 18 w 24"/>
                <a:gd name="T47" fmla="*/ 12 h 28"/>
                <a:gd name="T48" fmla="*/ 17 w 24"/>
                <a:gd name="T49" fmla="*/ 14 h 28"/>
                <a:gd name="T50" fmla="*/ 15 w 24"/>
                <a:gd name="T51" fmla="*/ 16 h 28"/>
                <a:gd name="T52" fmla="*/ 14 w 24"/>
                <a:gd name="T53" fmla="*/ 18 h 28"/>
                <a:gd name="T54" fmla="*/ 12 w 24"/>
                <a:gd name="T55" fmla="*/ 20 h 28"/>
                <a:gd name="T56" fmla="*/ 11 w 24"/>
                <a:gd name="T57" fmla="*/ 21 h 28"/>
                <a:gd name="T58" fmla="*/ 9 w 24"/>
                <a:gd name="T59" fmla="*/ 23 h 28"/>
                <a:gd name="T60" fmla="*/ 7 w 24"/>
                <a:gd name="T61" fmla="*/ 24 h 28"/>
                <a:gd name="T62" fmla="*/ 5 w 24"/>
                <a:gd name="T63" fmla="*/ 24 h 28"/>
                <a:gd name="T64" fmla="*/ 4 w 24"/>
                <a:gd name="T65" fmla="*/ 25 h 28"/>
                <a:gd name="T66" fmla="*/ 2 w 24"/>
                <a:gd name="T67" fmla="*/ 25 h 28"/>
                <a:gd name="T68" fmla="*/ 0 w 24"/>
                <a:gd name="T69" fmla="*/ 26 h 28"/>
                <a:gd name="T70" fmla="*/ 0 w 24"/>
                <a:gd name="T71" fmla="*/ 26 h 28"/>
                <a:gd name="T72" fmla="*/ 0 w 24"/>
                <a:gd name="T73" fmla="*/ 28 h 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
                <a:gd name="T112" fmla="*/ 0 h 28"/>
                <a:gd name="T113" fmla="*/ 24 w 24"/>
                <a:gd name="T114" fmla="*/ 28 h 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 h="28">
                  <a:moveTo>
                    <a:pt x="0" y="28"/>
                  </a:moveTo>
                  <a:lnTo>
                    <a:pt x="0" y="28"/>
                  </a:lnTo>
                  <a:lnTo>
                    <a:pt x="2" y="28"/>
                  </a:lnTo>
                  <a:lnTo>
                    <a:pt x="4" y="27"/>
                  </a:lnTo>
                  <a:lnTo>
                    <a:pt x="6" y="26"/>
                  </a:lnTo>
                  <a:lnTo>
                    <a:pt x="8" y="26"/>
                  </a:lnTo>
                  <a:lnTo>
                    <a:pt x="10" y="24"/>
                  </a:lnTo>
                  <a:lnTo>
                    <a:pt x="12" y="23"/>
                  </a:lnTo>
                  <a:lnTo>
                    <a:pt x="14" y="21"/>
                  </a:lnTo>
                  <a:lnTo>
                    <a:pt x="15" y="20"/>
                  </a:lnTo>
                  <a:lnTo>
                    <a:pt x="17" y="18"/>
                  </a:lnTo>
                  <a:lnTo>
                    <a:pt x="19" y="16"/>
                  </a:lnTo>
                  <a:lnTo>
                    <a:pt x="20" y="13"/>
                  </a:lnTo>
                  <a:lnTo>
                    <a:pt x="21" y="11"/>
                  </a:lnTo>
                  <a:lnTo>
                    <a:pt x="22" y="9"/>
                  </a:lnTo>
                  <a:lnTo>
                    <a:pt x="23" y="6"/>
                  </a:lnTo>
                  <a:lnTo>
                    <a:pt x="24" y="3"/>
                  </a:lnTo>
                  <a:lnTo>
                    <a:pt x="24" y="1"/>
                  </a:lnTo>
                  <a:lnTo>
                    <a:pt x="22" y="0"/>
                  </a:lnTo>
                  <a:lnTo>
                    <a:pt x="22" y="3"/>
                  </a:lnTo>
                  <a:lnTo>
                    <a:pt x="21" y="5"/>
                  </a:lnTo>
                  <a:lnTo>
                    <a:pt x="20" y="8"/>
                  </a:lnTo>
                  <a:lnTo>
                    <a:pt x="19" y="10"/>
                  </a:lnTo>
                  <a:lnTo>
                    <a:pt x="18" y="12"/>
                  </a:lnTo>
                  <a:lnTo>
                    <a:pt x="17" y="14"/>
                  </a:lnTo>
                  <a:lnTo>
                    <a:pt x="15" y="16"/>
                  </a:lnTo>
                  <a:lnTo>
                    <a:pt x="14" y="18"/>
                  </a:lnTo>
                  <a:lnTo>
                    <a:pt x="12" y="20"/>
                  </a:lnTo>
                  <a:lnTo>
                    <a:pt x="11" y="21"/>
                  </a:lnTo>
                  <a:lnTo>
                    <a:pt x="9" y="23"/>
                  </a:lnTo>
                  <a:lnTo>
                    <a:pt x="7" y="24"/>
                  </a:lnTo>
                  <a:lnTo>
                    <a:pt x="5" y="24"/>
                  </a:lnTo>
                  <a:lnTo>
                    <a:pt x="4" y="25"/>
                  </a:lnTo>
                  <a:lnTo>
                    <a:pt x="2" y="25"/>
                  </a:lnTo>
                  <a:lnTo>
                    <a:pt x="0" y="26"/>
                  </a:lnTo>
                  <a:lnTo>
                    <a:pt x="0" y="28"/>
                  </a:lnTo>
                  <a:close/>
                </a:path>
              </a:pathLst>
            </a:custGeom>
            <a:solidFill>
              <a:srgbClr val="000000"/>
            </a:solidFill>
            <a:ln w="9525">
              <a:solidFill>
                <a:schemeClr val="tx1"/>
              </a:solidFill>
              <a:round/>
              <a:headEnd/>
              <a:tailEnd/>
            </a:ln>
          </p:spPr>
          <p:txBody>
            <a:bodyPr/>
            <a:lstStyle/>
            <a:p>
              <a:endParaRPr lang="en-US"/>
            </a:p>
          </p:txBody>
        </p:sp>
        <p:sp>
          <p:nvSpPr>
            <p:cNvPr id="4722" name="Freeform 895"/>
            <p:cNvSpPr>
              <a:spLocks/>
            </p:cNvSpPr>
            <p:nvPr/>
          </p:nvSpPr>
          <p:spPr bwMode="auto">
            <a:xfrm>
              <a:off x="956" y="2580"/>
              <a:ext cx="139" cy="99"/>
            </a:xfrm>
            <a:custGeom>
              <a:avLst/>
              <a:gdLst>
                <a:gd name="T0" fmla="*/ 137 w 139"/>
                <a:gd name="T1" fmla="*/ 0 h 99"/>
                <a:gd name="T2" fmla="*/ 123 w 139"/>
                <a:gd name="T3" fmla="*/ 21 h 99"/>
                <a:gd name="T4" fmla="*/ 109 w 139"/>
                <a:gd name="T5" fmla="*/ 38 h 99"/>
                <a:gd name="T6" fmla="*/ 96 w 139"/>
                <a:gd name="T7" fmla="*/ 53 h 99"/>
                <a:gd name="T8" fmla="*/ 83 w 139"/>
                <a:gd name="T9" fmla="*/ 65 h 99"/>
                <a:gd name="T10" fmla="*/ 72 w 139"/>
                <a:gd name="T11" fmla="*/ 74 h 99"/>
                <a:gd name="T12" fmla="*/ 60 w 139"/>
                <a:gd name="T13" fmla="*/ 82 h 99"/>
                <a:gd name="T14" fmla="*/ 50 w 139"/>
                <a:gd name="T15" fmla="*/ 88 h 99"/>
                <a:gd name="T16" fmla="*/ 40 w 139"/>
                <a:gd name="T17" fmla="*/ 92 h 99"/>
                <a:gd name="T18" fmla="*/ 32 w 139"/>
                <a:gd name="T19" fmla="*/ 95 h 99"/>
                <a:gd name="T20" fmla="*/ 24 w 139"/>
                <a:gd name="T21" fmla="*/ 96 h 99"/>
                <a:gd name="T22" fmla="*/ 17 w 139"/>
                <a:gd name="T23" fmla="*/ 97 h 99"/>
                <a:gd name="T24" fmla="*/ 11 w 139"/>
                <a:gd name="T25" fmla="*/ 97 h 99"/>
                <a:gd name="T26" fmla="*/ 7 w 139"/>
                <a:gd name="T27" fmla="*/ 97 h 99"/>
                <a:gd name="T28" fmla="*/ 4 w 139"/>
                <a:gd name="T29" fmla="*/ 96 h 99"/>
                <a:gd name="T30" fmla="*/ 2 w 139"/>
                <a:gd name="T31" fmla="*/ 95 h 99"/>
                <a:gd name="T32" fmla="*/ 1 w 139"/>
                <a:gd name="T33" fmla="*/ 95 h 99"/>
                <a:gd name="T34" fmla="*/ 1 w 139"/>
                <a:gd name="T35" fmla="*/ 97 h 99"/>
                <a:gd name="T36" fmla="*/ 2 w 139"/>
                <a:gd name="T37" fmla="*/ 98 h 99"/>
                <a:gd name="T38" fmla="*/ 5 w 139"/>
                <a:gd name="T39" fmla="*/ 99 h 99"/>
                <a:gd name="T40" fmla="*/ 9 w 139"/>
                <a:gd name="T41" fmla="*/ 99 h 99"/>
                <a:gd name="T42" fmla="*/ 14 w 139"/>
                <a:gd name="T43" fmla="*/ 99 h 99"/>
                <a:gd name="T44" fmla="*/ 21 w 139"/>
                <a:gd name="T45" fmla="*/ 99 h 99"/>
                <a:gd name="T46" fmla="*/ 28 w 139"/>
                <a:gd name="T47" fmla="*/ 98 h 99"/>
                <a:gd name="T48" fmla="*/ 36 w 139"/>
                <a:gd name="T49" fmla="*/ 95 h 99"/>
                <a:gd name="T50" fmla="*/ 46 w 139"/>
                <a:gd name="T51" fmla="*/ 92 h 99"/>
                <a:gd name="T52" fmla="*/ 56 w 139"/>
                <a:gd name="T53" fmla="*/ 87 h 99"/>
                <a:gd name="T54" fmla="*/ 67 w 139"/>
                <a:gd name="T55" fmla="*/ 80 h 99"/>
                <a:gd name="T56" fmla="*/ 79 w 139"/>
                <a:gd name="T57" fmla="*/ 71 h 99"/>
                <a:gd name="T58" fmla="*/ 91 w 139"/>
                <a:gd name="T59" fmla="*/ 60 h 99"/>
                <a:gd name="T60" fmla="*/ 104 w 139"/>
                <a:gd name="T61" fmla="*/ 47 h 99"/>
                <a:gd name="T62" fmla="*/ 117 w 139"/>
                <a:gd name="T63" fmla="*/ 31 h 99"/>
                <a:gd name="T64" fmla="*/ 132 w 139"/>
                <a:gd name="T65" fmla="*/ 12 h 99"/>
                <a:gd name="T66" fmla="*/ 139 w 139"/>
                <a:gd name="T67" fmla="*/ 1 h 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9"/>
                <a:gd name="T103" fmla="*/ 0 h 99"/>
                <a:gd name="T104" fmla="*/ 139 w 139"/>
                <a:gd name="T105" fmla="*/ 99 h 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9" h="99">
                  <a:moveTo>
                    <a:pt x="137" y="0"/>
                  </a:moveTo>
                  <a:lnTo>
                    <a:pt x="137" y="0"/>
                  </a:lnTo>
                  <a:lnTo>
                    <a:pt x="130" y="11"/>
                  </a:lnTo>
                  <a:lnTo>
                    <a:pt x="123" y="21"/>
                  </a:lnTo>
                  <a:lnTo>
                    <a:pt x="116" y="30"/>
                  </a:lnTo>
                  <a:lnTo>
                    <a:pt x="109" y="38"/>
                  </a:lnTo>
                  <a:lnTo>
                    <a:pt x="103" y="46"/>
                  </a:lnTo>
                  <a:lnTo>
                    <a:pt x="96" y="53"/>
                  </a:lnTo>
                  <a:lnTo>
                    <a:pt x="90" y="59"/>
                  </a:lnTo>
                  <a:lnTo>
                    <a:pt x="83" y="65"/>
                  </a:lnTo>
                  <a:lnTo>
                    <a:pt x="77" y="70"/>
                  </a:lnTo>
                  <a:lnTo>
                    <a:pt x="72" y="74"/>
                  </a:lnTo>
                  <a:lnTo>
                    <a:pt x="66" y="78"/>
                  </a:lnTo>
                  <a:lnTo>
                    <a:pt x="60" y="82"/>
                  </a:lnTo>
                  <a:lnTo>
                    <a:pt x="55" y="85"/>
                  </a:lnTo>
                  <a:lnTo>
                    <a:pt x="50" y="88"/>
                  </a:lnTo>
                  <a:lnTo>
                    <a:pt x="45" y="90"/>
                  </a:lnTo>
                  <a:lnTo>
                    <a:pt x="40" y="92"/>
                  </a:lnTo>
                  <a:lnTo>
                    <a:pt x="36" y="93"/>
                  </a:lnTo>
                  <a:lnTo>
                    <a:pt x="32" y="95"/>
                  </a:lnTo>
                  <a:lnTo>
                    <a:pt x="28" y="95"/>
                  </a:lnTo>
                  <a:lnTo>
                    <a:pt x="24" y="96"/>
                  </a:lnTo>
                  <a:lnTo>
                    <a:pt x="20" y="97"/>
                  </a:lnTo>
                  <a:lnTo>
                    <a:pt x="17" y="97"/>
                  </a:lnTo>
                  <a:lnTo>
                    <a:pt x="14" y="97"/>
                  </a:lnTo>
                  <a:lnTo>
                    <a:pt x="11" y="97"/>
                  </a:lnTo>
                  <a:lnTo>
                    <a:pt x="9" y="97"/>
                  </a:lnTo>
                  <a:lnTo>
                    <a:pt x="7" y="97"/>
                  </a:lnTo>
                  <a:lnTo>
                    <a:pt x="5" y="96"/>
                  </a:lnTo>
                  <a:lnTo>
                    <a:pt x="4" y="96"/>
                  </a:lnTo>
                  <a:lnTo>
                    <a:pt x="3" y="96"/>
                  </a:lnTo>
                  <a:lnTo>
                    <a:pt x="2" y="95"/>
                  </a:lnTo>
                  <a:lnTo>
                    <a:pt x="1" y="95"/>
                  </a:lnTo>
                  <a:lnTo>
                    <a:pt x="0" y="97"/>
                  </a:lnTo>
                  <a:lnTo>
                    <a:pt x="1" y="97"/>
                  </a:lnTo>
                  <a:lnTo>
                    <a:pt x="1" y="98"/>
                  </a:lnTo>
                  <a:lnTo>
                    <a:pt x="2" y="98"/>
                  </a:lnTo>
                  <a:lnTo>
                    <a:pt x="3" y="98"/>
                  </a:lnTo>
                  <a:lnTo>
                    <a:pt x="5" y="99"/>
                  </a:lnTo>
                  <a:lnTo>
                    <a:pt x="7" y="99"/>
                  </a:lnTo>
                  <a:lnTo>
                    <a:pt x="9" y="99"/>
                  </a:lnTo>
                  <a:lnTo>
                    <a:pt x="11" y="99"/>
                  </a:lnTo>
                  <a:lnTo>
                    <a:pt x="14" y="99"/>
                  </a:lnTo>
                  <a:lnTo>
                    <a:pt x="17" y="99"/>
                  </a:lnTo>
                  <a:lnTo>
                    <a:pt x="21" y="99"/>
                  </a:lnTo>
                  <a:lnTo>
                    <a:pt x="24" y="98"/>
                  </a:lnTo>
                  <a:lnTo>
                    <a:pt x="28" y="98"/>
                  </a:lnTo>
                  <a:lnTo>
                    <a:pt x="32" y="97"/>
                  </a:lnTo>
                  <a:lnTo>
                    <a:pt x="36" y="95"/>
                  </a:lnTo>
                  <a:lnTo>
                    <a:pt x="41" y="94"/>
                  </a:lnTo>
                  <a:lnTo>
                    <a:pt x="46" y="92"/>
                  </a:lnTo>
                  <a:lnTo>
                    <a:pt x="51" y="89"/>
                  </a:lnTo>
                  <a:lnTo>
                    <a:pt x="56" y="87"/>
                  </a:lnTo>
                  <a:lnTo>
                    <a:pt x="62" y="84"/>
                  </a:lnTo>
                  <a:lnTo>
                    <a:pt x="67" y="80"/>
                  </a:lnTo>
                  <a:lnTo>
                    <a:pt x="73" y="76"/>
                  </a:lnTo>
                  <a:lnTo>
                    <a:pt x="79" y="71"/>
                  </a:lnTo>
                  <a:lnTo>
                    <a:pt x="85" y="66"/>
                  </a:lnTo>
                  <a:lnTo>
                    <a:pt x="91" y="60"/>
                  </a:lnTo>
                  <a:lnTo>
                    <a:pt x="98" y="54"/>
                  </a:lnTo>
                  <a:lnTo>
                    <a:pt x="104" y="47"/>
                  </a:lnTo>
                  <a:lnTo>
                    <a:pt x="111" y="39"/>
                  </a:lnTo>
                  <a:lnTo>
                    <a:pt x="117" y="31"/>
                  </a:lnTo>
                  <a:lnTo>
                    <a:pt x="125" y="22"/>
                  </a:lnTo>
                  <a:lnTo>
                    <a:pt x="132" y="12"/>
                  </a:lnTo>
                  <a:lnTo>
                    <a:pt x="139" y="1"/>
                  </a:lnTo>
                  <a:lnTo>
                    <a:pt x="137" y="0"/>
                  </a:lnTo>
                  <a:close/>
                </a:path>
              </a:pathLst>
            </a:custGeom>
            <a:solidFill>
              <a:srgbClr val="000000"/>
            </a:solidFill>
            <a:ln w="9525">
              <a:solidFill>
                <a:schemeClr val="tx1"/>
              </a:solidFill>
              <a:round/>
              <a:headEnd/>
              <a:tailEnd/>
            </a:ln>
          </p:spPr>
          <p:txBody>
            <a:bodyPr/>
            <a:lstStyle/>
            <a:p>
              <a:endParaRPr lang="en-US"/>
            </a:p>
          </p:txBody>
        </p:sp>
        <p:sp>
          <p:nvSpPr>
            <p:cNvPr id="4723" name="Freeform 896"/>
            <p:cNvSpPr>
              <a:spLocks/>
            </p:cNvSpPr>
            <p:nvPr/>
          </p:nvSpPr>
          <p:spPr bwMode="auto">
            <a:xfrm>
              <a:off x="1093" y="2419"/>
              <a:ext cx="33" cy="162"/>
            </a:xfrm>
            <a:custGeom>
              <a:avLst/>
              <a:gdLst>
                <a:gd name="T0" fmla="*/ 19 w 33"/>
                <a:gd name="T1" fmla="*/ 8 h 162"/>
                <a:gd name="T2" fmla="*/ 24 w 33"/>
                <a:gd name="T3" fmla="*/ 23 h 162"/>
                <a:gd name="T4" fmla="*/ 28 w 33"/>
                <a:gd name="T5" fmla="*/ 37 h 162"/>
                <a:gd name="T6" fmla="*/ 30 w 33"/>
                <a:gd name="T7" fmla="*/ 52 h 162"/>
                <a:gd name="T8" fmla="*/ 30 w 33"/>
                <a:gd name="T9" fmla="*/ 66 h 162"/>
                <a:gd name="T10" fmla="*/ 30 w 33"/>
                <a:gd name="T11" fmla="*/ 79 h 162"/>
                <a:gd name="T12" fmla="*/ 28 w 33"/>
                <a:gd name="T13" fmla="*/ 92 h 162"/>
                <a:gd name="T14" fmla="*/ 25 w 33"/>
                <a:gd name="T15" fmla="*/ 104 h 162"/>
                <a:gd name="T16" fmla="*/ 21 w 33"/>
                <a:gd name="T17" fmla="*/ 116 h 162"/>
                <a:gd name="T18" fmla="*/ 18 w 33"/>
                <a:gd name="T19" fmla="*/ 126 h 162"/>
                <a:gd name="T20" fmla="*/ 14 w 33"/>
                <a:gd name="T21" fmla="*/ 136 h 162"/>
                <a:gd name="T22" fmla="*/ 10 w 33"/>
                <a:gd name="T23" fmla="*/ 144 h 162"/>
                <a:gd name="T24" fmla="*/ 6 w 33"/>
                <a:gd name="T25" fmla="*/ 150 h 162"/>
                <a:gd name="T26" fmla="*/ 3 w 33"/>
                <a:gd name="T27" fmla="*/ 155 h 162"/>
                <a:gd name="T28" fmla="*/ 1 w 33"/>
                <a:gd name="T29" fmla="*/ 159 h 162"/>
                <a:gd name="T30" fmla="*/ 0 w 33"/>
                <a:gd name="T31" fmla="*/ 161 h 162"/>
                <a:gd name="T32" fmla="*/ 2 w 33"/>
                <a:gd name="T33" fmla="*/ 162 h 162"/>
                <a:gd name="T34" fmla="*/ 2 w 33"/>
                <a:gd name="T35" fmla="*/ 161 h 162"/>
                <a:gd name="T36" fmla="*/ 4 w 33"/>
                <a:gd name="T37" fmla="*/ 159 h 162"/>
                <a:gd name="T38" fmla="*/ 7 w 33"/>
                <a:gd name="T39" fmla="*/ 154 h 162"/>
                <a:gd name="T40" fmla="*/ 10 w 33"/>
                <a:gd name="T41" fmla="*/ 148 h 162"/>
                <a:gd name="T42" fmla="*/ 14 w 33"/>
                <a:gd name="T43" fmla="*/ 141 h 162"/>
                <a:gd name="T44" fmla="*/ 18 w 33"/>
                <a:gd name="T45" fmla="*/ 132 h 162"/>
                <a:gd name="T46" fmla="*/ 22 w 33"/>
                <a:gd name="T47" fmla="*/ 122 h 162"/>
                <a:gd name="T48" fmla="*/ 25 w 33"/>
                <a:gd name="T49" fmla="*/ 111 h 162"/>
                <a:gd name="T50" fmla="*/ 29 w 33"/>
                <a:gd name="T51" fmla="*/ 99 h 162"/>
                <a:gd name="T52" fmla="*/ 31 w 33"/>
                <a:gd name="T53" fmla="*/ 86 h 162"/>
                <a:gd name="T54" fmla="*/ 32 w 33"/>
                <a:gd name="T55" fmla="*/ 73 h 162"/>
                <a:gd name="T56" fmla="*/ 33 w 33"/>
                <a:gd name="T57" fmla="*/ 59 h 162"/>
                <a:gd name="T58" fmla="*/ 31 w 33"/>
                <a:gd name="T59" fmla="*/ 44 h 162"/>
                <a:gd name="T60" fmla="*/ 29 w 33"/>
                <a:gd name="T61" fmla="*/ 29 h 162"/>
                <a:gd name="T62" fmla="*/ 24 w 33"/>
                <a:gd name="T63" fmla="*/ 14 h 162"/>
                <a:gd name="T64" fmla="*/ 17 w 33"/>
                <a:gd name="T65" fmla="*/ 0 h 1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
                <a:gd name="T100" fmla="*/ 0 h 162"/>
                <a:gd name="T101" fmla="*/ 33 w 33"/>
                <a:gd name="T102" fmla="*/ 162 h 1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 h="162">
                  <a:moveTo>
                    <a:pt x="15" y="1"/>
                  </a:moveTo>
                  <a:lnTo>
                    <a:pt x="19" y="8"/>
                  </a:lnTo>
                  <a:lnTo>
                    <a:pt x="22" y="15"/>
                  </a:lnTo>
                  <a:lnTo>
                    <a:pt x="24" y="23"/>
                  </a:lnTo>
                  <a:lnTo>
                    <a:pt x="26" y="30"/>
                  </a:lnTo>
                  <a:lnTo>
                    <a:pt x="28" y="37"/>
                  </a:lnTo>
                  <a:lnTo>
                    <a:pt x="29" y="45"/>
                  </a:lnTo>
                  <a:lnTo>
                    <a:pt x="30" y="52"/>
                  </a:lnTo>
                  <a:lnTo>
                    <a:pt x="30" y="59"/>
                  </a:lnTo>
                  <a:lnTo>
                    <a:pt x="30" y="66"/>
                  </a:lnTo>
                  <a:lnTo>
                    <a:pt x="30" y="73"/>
                  </a:lnTo>
                  <a:lnTo>
                    <a:pt x="30" y="79"/>
                  </a:lnTo>
                  <a:lnTo>
                    <a:pt x="29" y="86"/>
                  </a:lnTo>
                  <a:lnTo>
                    <a:pt x="28" y="92"/>
                  </a:lnTo>
                  <a:lnTo>
                    <a:pt x="26" y="98"/>
                  </a:lnTo>
                  <a:lnTo>
                    <a:pt x="25" y="104"/>
                  </a:lnTo>
                  <a:lnTo>
                    <a:pt x="23" y="110"/>
                  </a:lnTo>
                  <a:lnTo>
                    <a:pt x="21" y="116"/>
                  </a:lnTo>
                  <a:lnTo>
                    <a:pt x="20" y="121"/>
                  </a:lnTo>
                  <a:lnTo>
                    <a:pt x="18" y="126"/>
                  </a:lnTo>
                  <a:lnTo>
                    <a:pt x="16" y="131"/>
                  </a:lnTo>
                  <a:lnTo>
                    <a:pt x="14" y="136"/>
                  </a:lnTo>
                  <a:lnTo>
                    <a:pt x="12" y="140"/>
                  </a:lnTo>
                  <a:lnTo>
                    <a:pt x="10" y="144"/>
                  </a:lnTo>
                  <a:lnTo>
                    <a:pt x="8" y="147"/>
                  </a:lnTo>
                  <a:lnTo>
                    <a:pt x="6" y="150"/>
                  </a:lnTo>
                  <a:lnTo>
                    <a:pt x="5" y="153"/>
                  </a:lnTo>
                  <a:lnTo>
                    <a:pt x="3" y="155"/>
                  </a:lnTo>
                  <a:lnTo>
                    <a:pt x="2" y="157"/>
                  </a:lnTo>
                  <a:lnTo>
                    <a:pt x="1" y="159"/>
                  </a:lnTo>
                  <a:lnTo>
                    <a:pt x="0" y="160"/>
                  </a:lnTo>
                  <a:lnTo>
                    <a:pt x="0" y="161"/>
                  </a:lnTo>
                  <a:lnTo>
                    <a:pt x="2" y="162"/>
                  </a:lnTo>
                  <a:lnTo>
                    <a:pt x="2" y="161"/>
                  </a:lnTo>
                  <a:lnTo>
                    <a:pt x="3" y="160"/>
                  </a:lnTo>
                  <a:lnTo>
                    <a:pt x="4" y="159"/>
                  </a:lnTo>
                  <a:lnTo>
                    <a:pt x="5" y="157"/>
                  </a:lnTo>
                  <a:lnTo>
                    <a:pt x="7" y="154"/>
                  </a:lnTo>
                  <a:lnTo>
                    <a:pt x="8" y="151"/>
                  </a:lnTo>
                  <a:lnTo>
                    <a:pt x="10" y="148"/>
                  </a:lnTo>
                  <a:lnTo>
                    <a:pt x="12" y="144"/>
                  </a:lnTo>
                  <a:lnTo>
                    <a:pt x="14" y="141"/>
                  </a:lnTo>
                  <a:lnTo>
                    <a:pt x="16" y="136"/>
                  </a:lnTo>
                  <a:lnTo>
                    <a:pt x="18" y="132"/>
                  </a:lnTo>
                  <a:lnTo>
                    <a:pt x="20" y="127"/>
                  </a:lnTo>
                  <a:lnTo>
                    <a:pt x="22" y="122"/>
                  </a:lnTo>
                  <a:lnTo>
                    <a:pt x="24" y="116"/>
                  </a:lnTo>
                  <a:lnTo>
                    <a:pt x="25" y="111"/>
                  </a:lnTo>
                  <a:lnTo>
                    <a:pt x="27" y="105"/>
                  </a:lnTo>
                  <a:lnTo>
                    <a:pt x="29" y="99"/>
                  </a:lnTo>
                  <a:lnTo>
                    <a:pt x="30" y="92"/>
                  </a:lnTo>
                  <a:lnTo>
                    <a:pt x="31" y="86"/>
                  </a:lnTo>
                  <a:lnTo>
                    <a:pt x="32" y="80"/>
                  </a:lnTo>
                  <a:lnTo>
                    <a:pt x="32" y="73"/>
                  </a:lnTo>
                  <a:lnTo>
                    <a:pt x="33" y="66"/>
                  </a:lnTo>
                  <a:lnTo>
                    <a:pt x="33" y="59"/>
                  </a:lnTo>
                  <a:lnTo>
                    <a:pt x="32" y="51"/>
                  </a:lnTo>
                  <a:lnTo>
                    <a:pt x="31" y="44"/>
                  </a:lnTo>
                  <a:lnTo>
                    <a:pt x="30" y="37"/>
                  </a:lnTo>
                  <a:lnTo>
                    <a:pt x="29" y="29"/>
                  </a:lnTo>
                  <a:lnTo>
                    <a:pt x="26" y="22"/>
                  </a:lnTo>
                  <a:lnTo>
                    <a:pt x="24" y="14"/>
                  </a:lnTo>
                  <a:lnTo>
                    <a:pt x="20" y="7"/>
                  </a:lnTo>
                  <a:lnTo>
                    <a:pt x="17" y="0"/>
                  </a:lnTo>
                  <a:lnTo>
                    <a:pt x="15" y="1"/>
                  </a:lnTo>
                  <a:close/>
                </a:path>
              </a:pathLst>
            </a:custGeom>
            <a:solidFill>
              <a:srgbClr val="000000"/>
            </a:solidFill>
            <a:ln w="9525">
              <a:solidFill>
                <a:schemeClr val="tx1"/>
              </a:solidFill>
              <a:round/>
              <a:headEnd/>
              <a:tailEnd/>
            </a:ln>
          </p:spPr>
          <p:txBody>
            <a:bodyPr/>
            <a:lstStyle/>
            <a:p>
              <a:endParaRPr lang="en-US"/>
            </a:p>
          </p:txBody>
        </p:sp>
        <p:sp>
          <p:nvSpPr>
            <p:cNvPr id="4724" name="Freeform 897"/>
            <p:cNvSpPr>
              <a:spLocks/>
            </p:cNvSpPr>
            <p:nvPr/>
          </p:nvSpPr>
          <p:spPr bwMode="auto">
            <a:xfrm>
              <a:off x="1044" y="2551"/>
              <a:ext cx="69" cy="133"/>
            </a:xfrm>
            <a:custGeom>
              <a:avLst/>
              <a:gdLst>
                <a:gd name="T0" fmla="*/ 1 w 69"/>
                <a:gd name="T1" fmla="*/ 133 h 133"/>
                <a:gd name="T2" fmla="*/ 0 w 69"/>
                <a:gd name="T3" fmla="*/ 91 h 133"/>
                <a:gd name="T4" fmla="*/ 1 w 69"/>
                <a:gd name="T5" fmla="*/ 90 h 133"/>
                <a:gd name="T6" fmla="*/ 3 w 69"/>
                <a:gd name="T7" fmla="*/ 89 h 133"/>
                <a:gd name="T8" fmla="*/ 5 w 69"/>
                <a:gd name="T9" fmla="*/ 86 h 133"/>
                <a:gd name="T10" fmla="*/ 8 w 69"/>
                <a:gd name="T11" fmla="*/ 83 h 133"/>
                <a:gd name="T12" fmla="*/ 12 w 69"/>
                <a:gd name="T13" fmla="*/ 78 h 133"/>
                <a:gd name="T14" fmla="*/ 17 w 69"/>
                <a:gd name="T15" fmla="*/ 73 h 133"/>
                <a:gd name="T16" fmla="*/ 22 w 69"/>
                <a:gd name="T17" fmla="*/ 68 h 133"/>
                <a:gd name="T18" fmla="*/ 27 w 69"/>
                <a:gd name="T19" fmla="*/ 61 h 133"/>
                <a:gd name="T20" fmla="*/ 32 w 69"/>
                <a:gd name="T21" fmla="*/ 55 h 133"/>
                <a:gd name="T22" fmla="*/ 38 w 69"/>
                <a:gd name="T23" fmla="*/ 47 h 133"/>
                <a:gd name="T24" fmla="*/ 43 w 69"/>
                <a:gd name="T25" fmla="*/ 40 h 133"/>
                <a:gd name="T26" fmla="*/ 49 w 69"/>
                <a:gd name="T27" fmla="*/ 32 h 133"/>
                <a:gd name="T28" fmla="*/ 54 w 69"/>
                <a:gd name="T29" fmla="*/ 24 h 133"/>
                <a:gd name="T30" fmla="*/ 58 w 69"/>
                <a:gd name="T31" fmla="*/ 16 h 133"/>
                <a:gd name="T32" fmla="*/ 62 w 69"/>
                <a:gd name="T33" fmla="*/ 8 h 133"/>
                <a:gd name="T34" fmla="*/ 65 w 69"/>
                <a:gd name="T35" fmla="*/ 0 h 133"/>
                <a:gd name="T36" fmla="*/ 66 w 69"/>
                <a:gd name="T37" fmla="*/ 0 h 133"/>
                <a:gd name="T38" fmla="*/ 66 w 69"/>
                <a:gd name="T39" fmla="*/ 1 h 133"/>
                <a:gd name="T40" fmla="*/ 66 w 69"/>
                <a:gd name="T41" fmla="*/ 3 h 133"/>
                <a:gd name="T42" fmla="*/ 67 w 69"/>
                <a:gd name="T43" fmla="*/ 6 h 133"/>
                <a:gd name="T44" fmla="*/ 68 w 69"/>
                <a:gd name="T45" fmla="*/ 9 h 133"/>
                <a:gd name="T46" fmla="*/ 69 w 69"/>
                <a:gd name="T47" fmla="*/ 12 h 133"/>
                <a:gd name="T48" fmla="*/ 69 w 69"/>
                <a:gd name="T49" fmla="*/ 16 h 133"/>
                <a:gd name="T50" fmla="*/ 69 w 69"/>
                <a:gd name="T51" fmla="*/ 21 h 133"/>
                <a:gd name="T52" fmla="*/ 69 w 69"/>
                <a:gd name="T53" fmla="*/ 27 h 133"/>
                <a:gd name="T54" fmla="*/ 69 w 69"/>
                <a:gd name="T55" fmla="*/ 33 h 133"/>
                <a:gd name="T56" fmla="*/ 68 w 69"/>
                <a:gd name="T57" fmla="*/ 39 h 133"/>
                <a:gd name="T58" fmla="*/ 67 w 69"/>
                <a:gd name="T59" fmla="*/ 46 h 133"/>
                <a:gd name="T60" fmla="*/ 65 w 69"/>
                <a:gd name="T61" fmla="*/ 53 h 133"/>
                <a:gd name="T62" fmla="*/ 62 w 69"/>
                <a:gd name="T63" fmla="*/ 61 h 133"/>
                <a:gd name="T64" fmla="*/ 59 w 69"/>
                <a:gd name="T65" fmla="*/ 69 h 133"/>
                <a:gd name="T66" fmla="*/ 55 w 69"/>
                <a:gd name="T67" fmla="*/ 78 h 133"/>
                <a:gd name="T68" fmla="*/ 1 w 69"/>
                <a:gd name="T69" fmla="*/ 133 h 13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9"/>
                <a:gd name="T106" fmla="*/ 0 h 133"/>
                <a:gd name="T107" fmla="*/ 69 w 69"/>
                <a:gd name="T108" fmla="*/ 133 h 13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9" h="133">
                  <a:moveTo>
                    <a:pt x="1" y="133"/>
                  </a:moveTo>
                  <a:lnTo>
                    <a:pt x="0" y="91"/>
                  </a:lnTo>
                  <a:lnTo>
                    <a:pt x="1" y="90"/>
                  </a:lnTo>
                  <a:lnTo>
                    <a:pt x="3" y="89"/>
                  </a:lnTo>
                  <a:lnTo>
                    <a:pt x="5" y="86"/>
                  </a:lnTo>
                  <a:lnTo>
                    <a:pt x="8" y="83"/>
                  </a:lnTo>
                  <a:lnTo>
                    <a:pt x="12" y="78"/>
                  </a:lnTo>
                  <a:lnTo>
                    <a:pt x="17" y="73"/>
                  </a:lnTo>
                  <a:lnTo>
                    <a:pt x="22" y="68"/>
                  </a:lnTo>
                  <a:lnTo>
                    <a:pt x="27" y="61"/>
                  </a:lnTo>
                  <a:lnTo>
                    <a:pt x="32" y="55"/>
                  </a:lnTo>
                  <a:lnTo>
                    <a:pt x="38" y="47"/>
                  </a:lnTo>
                  <a:lnTo>
                    <a:pt x="43" y="40"/>
                  </a:lnTo>
                  <a:lnTo>
                    <a:pt x="49" y="32"/>
                  </a:lnTo>
                  <a:lnTo>
                    <a:pt x="54" y="24"/>
                  </a:lnTo>
                  <a:lnTo>
                    <a:pt x="58" y="16"/>
                  </a:lnTo>
                  <a:lnTo>
                    <a:pt x="62" y="8"/>
                  </a:lnTo>
                  <a:lnTo>
                    <a:pt x="65" y="0"/>
                  </a:lnTo>
                  <a:lnTo>
                    <a:pt x="66" y="0"/>
                  </a:lnTo>
                  <a:lnTo>
                    <a:pt x="66" y="1"/>
                  </a:lnTo>
                  <a:lnTo>
                    <a:pt x="66" y="3"/>
                  </a:lnTo>
                  <a:lnTo>
                    <a:pt x="67" y="6"/>
                  </a:lnTo>
                  <a:lnTo>
                    <a:pt x="68" y="9"/>
                  </a:lnTo>
                  <a:lnTo>
                    <a:pt x="69" y="12"/>
                  </a:lnTo>
                  <a:lnTo>
                    <a:pt x="69" y="16"/>
                  </a:lnTo>
                  <a:lnTo>
                    <a:pt x="69" y="21"/>
                  </a:lnTo>
                  <a:lnTo>
                    <a:pt x="69" y="27"/>
                  </a:lnTo>
                  <a:lnTo>
                    <a:pt x="69" y="33"/>
                  </a:lnTo>
                  <a:lnTo>
                    <a:pt x="68" y="39"/>
                  </a:lnTo>
                  <a:lnTo>
                    <a:pt x="67" y="46"/>
                  </a:lnTo>
                  <a:lnTo>
                    <a:pt x="65" y="53"/>
                  </a:lnTo>
                  <a:lnTo>
                    <a:pt x="62" y="61"/>
                  </a:lnTo>
                  <a:lnTo>
                    <a:pt x="59" y="69"/>
                  </a:lnTo>
                  <a:lnTo>
                    <a:pt x="55" y="78"/>
                  </a:lnTo>
                  <a:lnTo>
                    <a:pt x="1" y="133"/>
                  </a:lnTo>
                  <a:close/>
                </a:path>
              </a:pathLst>
            </a:custGeom>
            <a:solidFill>
              <a:srgbClr val="000000"/>
            </a:solidFill>
            <a:ln w="9525">
              <a:solidFill>
                <a:schemeClr val="tx1"/>
              </a:solidFill>
              <a:round/>
              <a:headEnd/>
              <a:tailEnd/>
            </a:ln>
          </p:spPr>
          <p:txBody>
            <a:bodyPr/>
            <a:lstStyle/>
            <a:p>
              <a:endParaRPr lang="en-US"/>
            </a:p>
          </p:txBody>
        </p:sp>
        <p:sp>
          <p:nvSpPr>
            <p:cNvPr id="4725" name="Freeform 898"/>
            <p:cNvSpPr>
              <a:spLocks/>
            </p:cNvSpPr>
            <p:nvPr/>
          </p:nvSpPr>
          <p:spPr bwMode="auto">
            <a:xfrm>
              <a:off x="1043" y="2641"/>
              <a:ext cx="4" cy="43"/>
            </a:xfrm>
            <a:custGeom>
              <a:avLst/>
              <a:gdLst>
                <a:gd name="T0" fmla="*/ 1 w 4"/>
                <a:gd name="T1" fmla="*/ 0 h 43"/>
                <a:gd name="T2" fmla="*/ 0 w 4"/>
                <a:gd name="T3" fmla="*/ 1 h 43"/>
                <a:gd name="T4" fmla="*/ 1 w 4"/>
                <a:gd name="T5" fmla="*/ 43 h 43"/>
                <a:gd name="T6" fmla="*/ 4 w 4"/>
                <a:gd name="T7" fmla="*/ 43 h 43"/>
                <a:gd name="T8" fmla="*/ 2 w 4"/>
                <a:gd name="T9" fmla="*/ 1 h 43"/>
                <a:gd name="T10" fmla="*/ 2 w 4"/>
                <a:gd name="T11" fmla="*/ 2 h 43"/>
                <a:gd name="T12" fmla="*/ 1 w 4"/>
                <a:gd name="T13" fmla="*/ 0 h 43"/>
                <a:gd name="T14" fmla="*/ 0 60000 65536"/>
                <a:gd name="T15" fmla="*/ 0 60000 65536"/>
                <a:gd name="T16" fmla="*/ 0 60000 65536"/>
                <a:gd name="T17" fmla="*/ 0 60000 65536"/>
                <a:gd name="T18" fmla="*/ 0 60000 65536"/>
                <a:gd name="T19" fmla="*/ 0 60000 65536"/>
                <a:gd name="T20" fmla="*/ 0 60000 65536"/>
                <a:gd name="T21" fmla="*/ 0 w 4"/>
                <a:gd name="T22" fmla="*/ 0 h 43"/>
                <a:gd name="T23" fmla="*/ 4 w 4"/>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3">
                  <a:moveTo>
                    <a:pt x="1" y="0"/>
                  </a:moveTo>
                  <a:lnTo>
                    <a:pt x="0" y="1"/>
                  </a:lnTo>
                  <a:lnTo>
                    <a:pt x="1" y="43"/>
                  </a:lnTo>
                  <a:lnTo>
                    <a:pt x="4" y="43"/>
                  </a:lnTo>
                  <a:lnTo>
                    <a:pt x="2" y="1"/>
                  </a:lnTo>
                  <a:lnTo>
                    <a:pt x="2" y="2"/>
                  </a:lnTo>
                  <a:lnTo>
                    <a:pt x="1" y="0"/>
                  </a:lnTo>
                  <a:close/>
                </a:path>
              </a:pathLst>
            </a:custGeom>
            <a:solidFill>
              <a:srgbClr val="000000"/>
            </a:solidFill>
            <a:ln w="9525">
              <a:solidFill>
                <a:schemeClr val="tx1"/>
              </a:solidFill>
              <a:round/>
              <a:headEnd/>
              <a:tailEnd/>
            </a:ln>
          </p:spPr>
          <p:txBody>
            <a:bodyPr/>
            <a:lstStyle/>
            <a:p>
              <a:endParaRPr lang="en-US"/>
            </a:p>
          </p:txBody>
        </p:sp>
        <p:sp>
          <p:nvSpPr>
            <p:cNvPr id="4726" name="Freeform 899"/>
            <p:cNvSpPr>
              <a:spLocks/>
            </p:cNvSpPr>
            <p:nvPr/>
          </p:nvSpPr>
          <p:spPr bwMode="auto">
            <a:xfrm>
              <a:off x="1044" y="2551"/>
              <a:ext cx="66" cy="92"/>
            </a:xfrm>
            <a:custGeom>
              <a:avLst/>
              <a:gdLst>
                <a:gd name="T0" fmla="*/ 66 w 66"/>
                <a:gd name="T1" fmla="*/ 0 h 92"/>
                <a:gd name="T2" fmla="*/ 64 w 66"/>
                <a:gd name="T3" fmla="*/ 0 h 92"/>
                <a:gd name="T4" fmla="*/ 61 w 66"/>
                <a:gd name="T5" fmla="*/ 8 h 92"/>
                <a:gd name="T6" fmla="*/ 57 w 66"/>
                <a:gd name="T7" fmla="*/ 16 h 92"/>
                <a:gd name="T8" fmla="*/ 53 w 66"/>
                <a:gd name="T9" fmla="*/ 23 h 92"/>
                <a:gd name="T10" fmla="*/ 48 w 66"/>
                <a:gd name="T11" fmla="*/ 31 h 92"/>
                <a:gd name="T12" fmla="*/ 42 w 66"/>
                <a:gd name="T13" fmla="*/ 39 h 92"/>
                <a:gd name="T14" fmla="*/ 37 w 66"/>
                <a:gd name="T15" fmla="*/ 47 h 92"/>
                <a:gd name="T16" fmla="*/ 32 w 66"/>
                <a:gd name="T17" fmla="*/ 54 h 92"/>
                <a:gd name="T18" fmla="*/ 26 w 66"/>
                <a:gd name="T19" fmla="*/ 61 h 92"/>
                <a:gd name="T20" fmla="*/ 21 w 66"/>
                <a:gd name="T21" fmla="*/ 67 h 92"/>
                <a:gd name="T22" fmla="*/ 16 w 66"/>
                <a:gd name="T23" fmla="*/ 72 h 92"/>
                <a:gd name="T24" fmla="*/ 12 w 66"/>
                <a:gd name="T25" fmla="*/ 78 h 92"/>
                <a:gd name="T26" fmla="*/ 8 w 66"/>
                <a:gd name="T27" fmla="*/ 82 h 92"/>
                <a:gd name="T28" fmla="*/ 4 w 66"/>
                <a:gd name="T29" fmla="*/ 85 h 92"/>
                <a:gd name="T30" fmla="*/ 2 w 66"/>
                <a:gd name="T31" fmla="*/ 88 h 92"/>
                <a:gd name="T32" fmla="*/ 0 w 66"/>
                <a:gd name="T33" fmla="*/ 89 h 92"/>
                <a:gd name="T34" fmla="*/ 0 w 66"/>
                <a:gd name="T35" fmla="*/ 90 h 92"/>
                <a:gd name="T36" fmla="*/ 1 w 66"/>
                <a:gd name="T37" fmla="*/ 92 h 92"/>
                <a:gd name="T38" fmla="*/ 2 w 66"/>
                <a:gd name="T39" fmla="*/ 91 h 92"/>
                <a:gd name="T40" fmla="*/ 3 w 66"/>
                <a:gd name="T41" fmla="*/ 89 h 92"/>
                <a:gd name="T42" fmla="*/ 6 w 66"/>
                <a:gd name="T43" fmla="*/ 87 h 92"/>
                <a:gd name="T44" fmla="*/ 9 w 66"/>
                <a:gd name="T45" fmla="*/ 83 h 92"/>
                <a:gd name="T46" fmla="*/ 13 w 66"/>
                <a:gd name="T47" fmla="*/ 79 h 92"/>
                <a:gd name="T48" fmla="*/ 18 w 66"/>
                <a:gd name="T49" fmla="*/ 74 h 92"/>
                <a:gd name="T50" fmla="*/ 23 w 66"/>
                <a:gd name="T51" fmla="*/ 68 h 92"/>
                <a:gd name="T52" fmla="*/ 28 w 66"/>
                <a:gd name="T53" fmla="*/ 62 h 92"/>
                <a:gd name="T54" fmla="*/ 33 w 66"/>
                <a:gd name="T55" fmla="*/ 55 h 92"/>
                <a:gd name="T56" fmla="*/ 39 w 66"/>
                <a:gd name="T57" fmla="*/ 48 h 92"/>
                <a:gd name="T58" fmla="*/ 44 w 66"/>
                <a:gd name="T59" fmla="*/ 40 h 92"/>
                <a:gd name="T60" fmla="*/ 50 w 66"/>
                <a:gd name="T61" fmla="*/ 33 h 92"/>
                <a:gd name="T62" fmla="*/ 55 w 66"/>
                <a:gd name="T63" fmla="*/ 25 h 92"/>
                <a:gd name="T64" fmla="*/ 59 w 66"/>
                <a:gd name="T65" fmla="*/ 16 h 92"/>
                <a:gd name="T66" fmla="*/ 63 w 66"/>
                <a:gd name="T67" fmla="*/ 8 h 92"/>
                <a:gd name="T68" fmla="*/ 66 w 66"/>
                <a:gd name="T69" fmla="*/ 0 h 92"/>
                <a:gd name="T70" fmla="*/ 64 w 66"/>
                <a:gd name="T71" fmla="*/ 0 h 92"/>
                <a:gd name="T72" fmla="*/ 66 w 66"/>
                <a:gd name="T73" fmla="*/ 0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6"/>
                <a:gd name="T112" fmla="*/ 0 h 92"/>
                <a:gd name="T113" fmla="*/ 66 w 66"/>
                <a:gd name="T114" fmla="*/ 92 h 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6" h="92">
                  <a:moveTo>
                    <a:pt x="66" y="0"/>
                  </a:moveTo>
                  <a:lnTo>
                    <a:pt x="64" y="0"/>
                  </a:lnTo>
                  <a:lnTo>
                    <a:pt x="61" y="8"/>
                  </a:lnTo>
                  <a:lnTo>
                    <a:pt x="57" y="16"/>
                  </a:lnTo>
                  <a:lnTo>
                    <a:pt x="53" y="23"/>
                  </a:lnTo>
                  <a:lnTo>
                    <a:pt x="48" y="31"/>
                  </a:lnTo>
                  <a:lnTo>
                    <a:pt x="42" y="39"/>
                  </a:lnTo>
                  <a:lnTo>
                    <a:pt x="37" y="47"/>
                  </a:lnTo>
                  <a:lnTo>
                    <a:pt x="32" y="54"/>
                  </a:lnTo>
                  <a:lnTo>
                    <a:pt x="26" y="61"/>
                  </a:lnTo>
                  <a:lnTo>
                    <a:pt x="21" y="67"/>
                  </a:lnTo>
                  <a:lnTo>
                    <a:pt x="16" y="72"/>
                  </a:lnTo>
                  <a:lnTo>
                    <a:pt x="12" y="78"/>
                  </a:lnTo>
                  <a:lnTo>
                    <a:pt x="8" y="82"/>
                  </a:lnTo>
                  <a:lnTo>
                    <a:pt x="4" y="85"/>
                  </a:lnTo>
                  <a:lnTo>
                    <a:pt x="2" y="88"/>
                  </a:lnTo>
                  <a:lnTo>
                    <a:pt x="0" y="89"/>
                  </a:lnTo>
                  <a:lnTo>
                    <a:pt x="0" y="90"/>
                  </a:lnTo>
                  <a:lnTo>
                    <a:pt x="1" y="92"/>
                  </a:lnTo>
                  <a:lnTo>
                    <a:pt x="2" y="91"/>
                  </a:lnTo>
                  <a:lnTo>
                    <a:pt x="3" y="89"/>
                  </a:lnTo>
                  <a:lnTo>
                    <a:pt x="6" y="87"/>
                  </a:lnTo>
                  <a:lnTo>
                    <a:pt x="9" y="83"/>
                  </a:lnTo>
                  <a:lnTo>
                    <a:pt x="13" y="79"/>
                  </a:lnTo>
                  <a:lnTo>
                    <a:pt x="18" y="74"/>
                  </a:lnTo>
                  <a:lnTo>
                    <a:pt x="23" y="68"/>
                  </a:lnTo>
                  <a:lnTo>
                    <a:pt x="28" y="62"/>
                  </a:lnTo>
                  <a:lnTo>
                    <a:pt x="33" y="55"/>
                  </a:lnTo>
                  <a:lnTo>
                    <a:pt x="39" y="48"/>
                  </a:lnTo>
                  <a:lnTo>
                    <a:pt x="44" y="40"/>
                  </a:lnTo>
                  <a:lnTo>
                    <a:pt x="50" y="33"/>
                  </a:lnTo>
                  <a:lnTo>
                    <a:pt x="55" y="25"/>
                  </a:lnTo>
                  <a:lnTo>
                    <a:pt x="59" y="16"/>
                  </a:lnTo>
                  <a:lnTo>
                    <a:pt x="63" y="8"/>
                  </a:lnTo>
                  <a:lnTo>
                    <a:pt x="66" y="0"/>
                  </a:lnTo>
                  <a:lnTo>
                    <a:pt x="64" y="0"/>
                  </a:lnTo>
                  <a:lnTo>
                    <a:pt x="66" y="0"/>
                  </a:lnTo>
                  <a:close/>
                </a:path>
              </a:pathLst>
            </a:custGeom>
            <a:solidFill>
              <a:srgbClr val="000000"/>
            </a:solidFill>
            <a:ln w="9525">
              <a:solidFill>
                <a:schemeClr val="tx1"/>
              </a:solidFill>
              <a:round/>
              <a:headEnd/>
              <a:tailEnd/>
            </a:ln>
          </p:spPr>
          <p:txBody>
            <a:bodyPr/>
            <a:lstStyle/>
            <a:p>
              <a:endParaRPr lang="en-US"/>
            </a:p>
          </p:txBody>
        </p:sp>
        <p:sp>
          <p:nvSpPr>
            <p:cNvPr id="4727" name="Freeform 900"/>
            <p:cNvSpPr>
              <a:spLocks/>
            </p:cNvSpPr>
            <p:nvPr/>
          </p:nvSpPr>
          <p:spPr bwMode="auto">
            <a:xfrm>
              <a:off x="1098" y="2551"/>
              <a:ext cx="16" cy="78"/>
            </a:xfrm>
            <a:custGeom>
              <a:avLst/>
              <a:gdLst>
                <a:gd name="T0" fmla="*/ 2 w 16"/>
                <a:gd name="T1" fmla="*/ 78 h 78"/>
                <a:gd name="T2" fmla="*/ 6 w 16"/>
                <a:gd name="T3" fmla="*/ 70 h 78"/>
                <a:gd name="T4" fmla="*/ 10 w 16"/>
                <a:gd name="T5" fmla="*/ 61 h 78"/>
                <a:gd name="T6" fmla="*/ 12 w 16"/>
                <a:gd name="T7" fmla="*/ 54 h 78"/>
                <a:gd name="T8" fmla="*/ 14 w 16"/>
                <a:gd name="T9" fmla="*/ 46 h 78"/>
                <a:gd name="T10" fmla="*/ 15 w 16"/>
                <a:gd name="T11" fmla="*/ 39 h 78"/>
                <a:gd name="T12" fmla="*/ 16 w 16"/>
                <a:gd name="T13" fmla="*/ 33 h 78"/>
                <a:gd name="T14" fmla="*/ 16 w 16"/>
                <a:gd name="T15" fmla="*/ 27 h 78"/>
                <a:gd name="T16" fmla="*/ 16 w 16"/>
                <a:gd name="T17" fmla="*/ 21 h 78"/>
                <a:gd name="T18" fmla="*/ 16 w 16"/>
                <a:gd name="T19" fmla="*/ 16 h 78"/>
                <a:gd name="T20" fmla="*/ 16 w 16"/>
                <a:gd name="T21" fmla="*/ 12 h 78"/>
                <a:gd name="T22" fmla="*/ 15 w 16"/>
                <a:gd name="T23" fmla="*/ 8 h 78"/>
                <a:gd name="T24" fmla="*/ 14 w 16"/>
                <a:gd name="T25" fmla="*/ 5 h 78"/>
                <a:gd name="T26" fmla="*/ 14 w 16"/>
                <a:gd name="T27" fmla="*/ 3 h 78"/>
                <a:gd name="T28" fmla="*/ 13 w 16"/>
                <a:gd name="T29" fmla="*/ 1 h 78"/>
                <a:gd name="T30" fmla="*/ 12 w 16"/>
                <a:gd name="T31" fmla="*/ 0 h 78"/>
                <a:gd name="T32" fmla="*/ 12 w 16"/>
                <a:gd name="T33" fmla="*/ 0 h 78"/>
                <a:gd name="T34" fmla="*/ 10 w 16"/>
                <a:gd name="T35" fmla="*/ 0 h 78"/>
                <a:gd name="T36" fmla="*/ 11 w 16"/>
                <a:gd name="T37" fmla="*/ 1 h 78"/>
                <a:gd name="T38" fmla="*/ 11 w 16"/>
                <a:gd name="T39" fmla="*/ 2 h 78"/>
                <a:gd name="T40" fmla="*/ 11 w 16"/>
                <a:gd name="T41" fmla="*/ 3 h 78"/>
                <a:gd name="T42" fmla="*/ 12 w 16"/>
                <a:gd name="T43" fmla="*/ 6 h 78"/>
                <a:gd name="T44" fmla="*/ 13 w 16"/>
                <a:gd name="T45" fmla="*/ 9 h 78"/>
                <a:gd name="T46" fmla="*/ 14 w 16"/>
                <a:gd name="T47" fmla="*/ 12 h 78"/>
                <a:gd name="T48" fmla="*/ 14 w 16"/>
                <a:gd name="T49" fmla="*/ 17 h 78"/>
                <a:gd name="T50" fmla="*/ 14 w 16"/>
                <a:gd name="T51" fmla="*/ 21 h 78"/>
                <a:gd name="T52" fmla="*/ 14 w 16"/>
                <a:gd name="T53" fmla="*/ 27 h 78"/>
                <a:gd name="T54" fmla="*/ 14 w 16"/>
                <a:gd name="T55" fmla="*/ 32 h 78"/>
                <a:gd name="T56" fmla="*/ 13 w 16"/>
                <a:gd name="T57" fmla="*/ 39 h 78"/>
                <a:gd name="T58" fmla="*/ 12 w 16"/>
                <a:gd name="T59" fmla="*/ 46 h 78"/>
                <a:gd name="T60" fmla="*/ 10 w 16"/>
                <a:gd name="T61" fmla="*/ 53 h 78"/>
                <a:gd name="T62" fmla="*/ 7 w 16"/>
                <a:gd name="T63" fmla="*/ 61 h 78"/>
                <a:gd name="T64" fmla="*/ 4 w 16"/>
                <a:gd name="T65" fmla="*/ 69 h 78"/>
                <a:gd name="T66" fmla="*/ 0 w 16"/>
                <a:gd name="T67" fmla="*/ 78 h 78"/>
                <a:gd name="T68" fmla="*/ 2 w 16"/>
                <a:gd name="T69" fmla="*/ 78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
                <a:gd name="T106" fmla="*/ 0 h 78"/>
                <a:gd name="T107" fmla="*/ 16 w 16"/>
                <a:gd name="T108" fmla="*/ 78 h 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 h="78">
                  <a:moveTo>
                    <a:pt x="2" y="78"/>
                  </a:moveTo>
                  <a:lnTo>
                    <a:pt x="6" y="70"/>
                  </a:lnTo>
                  <a:lnTo>
                    <a:pt x="10" y="61"/>
                  </a:lnTo>
                  <a:lnTo>
                    <a:pt x="12" y="54"/>
                  </a:lnTo>
                  <a:lnTo>
                    <a:pt x="14" y="46"/>
                  </a:lnTo>
                  <a:lnTo>
                    <a:pt x="15" y="39"/>
                  </a:lnTo>
                  <a:lnTo>
                    <a:pt x="16" y="33"/>
                  </a:lnTo>
                  <a:lnTo>
                    <a:pt x="16" y="27"/>
                  </a:lnTo>
                  <a:lnTo>
                    <a:pt x="16" y="21"/>
                  </a:lnTo>
                  <a:lnTo>
                    <a:pt x="16" y="16"/>
                  </a:lnTo>
                  <a:lnTo>
                    <a:pt x="16" y="12"/>
                  </a:lnTo>
                  <a:lnTo>
                    <a:pt x="15" y="8"/>
                  </a:lnTo>
                  <a:lnTo>
                    <a:pt x="14" y="5"/>
                  </a:lnTo>
                  <a:lnTo>
                    <a:pt x="14" y="3"/>
                  </a:lnTo>
                  <a:lnTo>
                    <a:pt x="13" y="1"/>
                  </a:lnTo>
                  <a:lnTo>
                    <a:pt x="12" y="0"/>
                  </a:lnTo>
                  <a:lnTo>
                    <a:pt x="10" y="0"/>
                  </a:lnTo>
                  <a:lnTo>
                    <a:pt x="11" y="1"/>
                  </a:lnTo>
                  <a:lnTo>
                    <a:pt x="11" y="2"/>
                  </a:lnTo>
                  <a:lnTo>
                    <a:pt x="11" y="3"/>
                  </a:lnTo>
                  <a:lnTo>
                    <a:pt x="12" y="6"/>
                  </a:lnTo>
                  <a:lnTo>
                    <a:pt x="13" y="9"/>
                  </a:lnTo>
                  <a:lnTo>
                    <a:pt x="14" y="12"/>
                  </a:lnTo>
                  <a:lnTo>
                    <a:pt x="14" y="17"/>
                  </a:lnTo>
                  <a:lnTo>
                    <a:pt x="14" y="21"/>
                  </a:lnTo>
                  <a:lnTo>
                    <a:pt x="14" y="27"/>
                  </a:lnTo>
                  <a:lnTo>
                    <a:pt x="14" y="32"/>
                  </a:lnTo>
                  <a:lnTo>
                    <a:pt x="13" y="39"/>
                  </a:lnTo>
                  <a:lnTo>
                    <a:pt x="12" y="46"/>
                  </a:lnTo>
                  <a:lnTo>
                    <a:pt x="10" y="53"/>
                  </a:lnTo>
                  <a:lnTo>
                    <a:pt x="7" y="61"/>
                  </a:lnTo>
                  <a:lnTo>
                    <a:pt x="4" y="69"/>
                  </a:lnTo>
                  <a:lnTo>
                    <a:pt x="0" y="78"/>
                  </a:lnTo>
                  <a:lnTo>
                    <a:pt x="2" y="78"/>
                  </a:lnTo>
                  <a:close/>
                </a:path>
              </a:pathLst>
            </a:custGeom>
            <a:solidFill>
              <a:srgbClr val="000000"/>
            </a:solidFill>
            <a:ln w="9525">
              <a:solidFill>
                <a:schemeClr val="tx1"/>
              </a:solidFill>
              <a:round/>
              <a:headEnd/>
              <a:tailEnd/>
            </a:ln>
          </p:spPr>
          <p:txBody>
            <a:bodyPr/>
            <a:lstStyle/>
            <a:p>
              <a:endParaRPr lang="en-US"/>
            </a:p>
          </p:txBody>
        </p:sp>
        <p:sp>
          <p:nvSpPr>
            <p:cNvPr id="4728" name="Freeform 901"/>
            <p:cNvSpPr>
              <a:spLocks/>
            </p:cNvSpPr>
            <p:nvPr/>
          </p:nvSpPr>
          <p:spPr bwMode="auto">
            <a:xfrm>
              <a:off x="945" y="2414"/>
              <a:ext cx="170" cy="263"/>
            </a:xfrm>
            <a:custGeom>
              <a:avLst/>
              <a:gdLst>
                <a:gd name="T0" fmla="*/ 3 w 170"/>
                <a:gd name="T1" fmla="*/ 254 h 263"/>
                <a:gd name="T2" fmla="*/ 0 w 170"/>
                <a:gd name="T3" fmla="*/ 245 h 263"/>
                <a:gd name="T4" fmla="*/ 0 w 170"/>
                <a:gd name="T5" fmla="*/ 234 h 263"/>
                <a:gd name="T6" fmla="*/ 1 w 170"/>
                <a:gd name="T7" fmla="*/ 222 h 263"/>
                <a:gd name="T8" fmla="*/ 4 w 170"/>
                <a:gd name="T9" fmla="*/ 207 h 263"/>
                <a:gd name="T10" fmla="*/ 8 w 170"/>
                <a:gd name="T11" fmla="*/ 191 h 263"/>
                <a:gd name="T12" fmla="*/ 15 w 170"/>
                <a:gd name="T13" fmla="*/ 173 h 263"/>
                <a:gd name="T14" fmla="*/ 22 w 170"/>
                <a:gd name="T15" fmla="*/ 155 h 263"/>
                <a:gd name="T16" fmla="*/ 32 w 170"/>
                <a:gd name="T17" fmla="*/ 136 h 263"/>
                <a:gd name="T18" fmla="*/ 42 w 170"/>
                <a:gd name="T19" fmla="*/ 116 h 263"/>
                <a:gd name="T20" fmla="*/ 54 w 170"/>
                <a:gd name="T21" fmla="*/ 96 h 263"/>
                <a:gd name="T22" fmla="*/ 66 w 170"/>
                <a:gd name="T23" fmla="*/ 78 h 263"/>
                <a:gd name="T24" fmla="*/ 79 w 170"/>
                <a:gd name="T25" fmla="*/ 60 h 263"/>
                <a:gd name="T26" fmla="*/ 91 w 170"/>
                <a:gd name="T27" fmla="*/ 45 h 263"/>
                <a:gd name="T28" fmla="*/ 103 w 170"/>
                <a:gd name="T29" fmla="*/ 32 h 263"/>
                <a:gd name="T30" fmla="*/ 115 w 170"/>
                <a:gd name="T31" fmla="*/ 21 h 263"/>
                <a:gd name="T32" fmla="*/ 126 w 170"/>
                <a:gd name="T33" fmla="*/ 12 h 263"/>
                <a:gd name="T34" fmla="*/ 136 w 170"/>
                <a:gd name="T35" fmla="*/ 5 h 263"/>
                <a:gd name="T36" fmla="*/ 145 w 170"/>
                <a:gd name="T37" fmla="*/ 1 h 263"/>
                <a:gd name="T38" fmla="*/ 154 w 170"/>
                <a:gd name="T39" fmla="*/ 0 h 263"/>
                <a:gd name="T40" fmla="*/ 160 w 170"/>
                <a:gd name="T41" fmla="*/ 2 h 263"/>
                <a:gd name="T42" fmla="*/ 165 w 170"/>
                <a:gd name="T43" fmla="*/ 7 h 263"/>
                <a:gd name="T44" fmla="*/ 168 w 170"/>
                <a:gd name="T45" fmla="*/ 15 h 263"/>
                <a:gd name="T46" fmla="*/ 170 w 170"/>
                <a:gd name="T47" fmla="*/ 25 h 263"/>
                <a:gd name="T48" fmla="*/ 169 w 170"/>
                <a:gd name="T49" fmla="*/ 37 h 263"/>
                <a:gd name="T50" fmla="*/ 167 w 170"/>
                <a:gd name="T51" fmla="*/ 51 h 263"/>
                <a:gd name="T52" fmla="*/ 163 w 170"/>
                <a:gd name="T53" fmla="*/ 67 h 263"/>
                <a:gd name="T54" fmla="*/ 157 w 170"/>
                <a:gd name="T55" fmla="*/ 84 h 263"/>
                <a:gd name="T56" fmla="*/ 150 w 170"/>
                <a:gd name="T57" fmla="*/ 102 h 263"/>
                <a:gd name="T58" fmla="*/ 141 w 170"/>
                <a:gd name="T59" fmla="*/ 121 h 263"/>
                <a:gd name="T60" fmla="*/ 131 w 170"/>
                <a:gd name="T61" fmla="*/ 140 h 263"/>
                <a:gd name="T62" fmla="*/ 120 w 170"/>
                <a:gd name="T63" fmla="*/ 160 h 263"/>
                <a:gd name="T64" fmla="*/ 108 w 170"/>
                <a:gd name="T65" fmla="*/ 179 h 263"/>
                <a:gd name="T66" fmla="*/ 95 w 170"/>
                <a:gd name="T67" fmla="*/ 197 h 263"/>
                <a:gd name="T68" fmla="*/ 83 w 170"/>
                <a:gd name="T69" fmla="*/ 213 h 263"/>
                <a:gd name="T70" fmla="*/ 70 w 170"/>
                <a:gd name="T71" fmla="*/ 227 h 263"/>
                <a:gd name="T72" fmla="*/ 58 w 170"/>
                <a:gd name="T73" fmla="*/ 239 h 263"/>
                <a:gd name="T74" fmla="*/ 47 w 170"/>
                <a:gd name="T75" fmla="*/ 249 h 263"/>
                <a:gd name="T76" fmla="*/ 36 w 170"/>
                <a:gd name="T77" fmla="*/ 256 h 263"/>
                <a:gd name="T78" fmla="*/ 27 w 170"/>
                <a:gd name="T79" fmla="*/ 261 h 263"/>
                <a:gd name="T80" fmla="*/ 18 w 170"/>
                <a:gd name="T81" fmla="*/ 263 h 263"/>
                <a:gd name="T82" fmla="*/ 11 w 170"/>
                <a:gd name="T83" fmla="*/ 262 h 263"/>
                <a:gd name="T84" fmla="*/ 6 w 170"/>
                <a:gd name="T85" fmla="*/ 258 h 2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0"/>
                <a:gd name="T130" fmla="*/ 0 h 263"/>
                <a:gd name="T131" fmla="*/ 170 w 170"/>
                <a:gd name="T132" fmla="*/ 263 h 26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0" h="263">
                  <a:moveTo>
                    <a:pt x="6" y="258"/>
                  </a:moveTo>
                  <a:lnTo>
                    <a:pt x="4" y="256"/>
                  </a:lnTo>
                  <a:lnTo>
                    <a:pt x="3" y="254"/>
                  </a:lnTo>
                  <a:lnTo>
                    <a:pt x="2" y="251"/>
                  </a:lnTo>
                  <a:lnTo>
                    <a:pt x="1" y="248"/>
                  </a:lnTo>
                  <a:lnTo>
                    <a:pt x="0" y="245"/>
                  </a:lnTo>
                  <a:lnTo>
                    <a:pt x="0" y="242"/>
                  </a:lnTo>
                  <a:lnTo>
                    <a:pt x="0" y="238"/>
                  </a:lnTo>
                  <a:lnTo>
                    <a:pt x="0" y="234"/>
                  </a:lnTo>
                  <a:lnTo>
                    <a:pt x="0" y="230"/>
                  </a:lnTo>
                  <a:lnTo>
                    <a:pt x="0" y="226"/>
                  </a:lnTo>
                  <a:lnTo>
                    <a:pt x="1" y="222"/>
                  </a:lnTo>
                  <a:lnTo>
                    <a:pt x="2" y="217"/>
                  </a:lnTo>
                  <a:lnTo>
                    <a:pt x="3" y="212"/>
                  </a:lnTo>
                  <a:lnTo>
                    <a:pt x="4" y="207"/>
                  </a:lnTo>
                  <a:lnTo>
                    <a:pt x="5" y="202"/>
                  </a:lnTo>
                  <a:lnTo>
                    <a:pt x="7" y="196"/>
                  </a:lnTo>
                  <a:lnTo>
                    <a:pt x="8" y="191"/>
                  </a:lnTo>
                  <a:lnTo>
                    <a:pt x="10" y="185"/>
                  </a:lnTo>
                  <a:lnTo>
                    <a:pt x="12" y="179"/>
                  </a:lnTo>
                  <a:lnTo>
                    <a:pt x="15" y="173"/>
                  </a:lnTo>
                  <a:lnTo>
                    <a:pt x="17" y="167"/>
                  </a:lnTo>
                  <a:lnTo>
                    <a:pt x="20" y="161"/>
                  </a:lnTo>
                  <a:lnTo>
                    <a:pt x="22" y="155"/>
                  </a:lnTo>
                  <a:lnTo>
                    <a:pt x="25" y="148"/>
                  </a:lnTo>
                  <a:lnTo>
                    <a:pt x="28" y="142"/>
                  </a:lnTo>
                  <a:lnTo>
                    <a:pt x="32" y="136"/>
                  </a:lnTo>
                  <a:lnTo>
                    <a:pt x="35" y="129"/>
                  </a:lnTo>
                  <a:lnTo>
                    <a:pt x="38" y="123"/>
                  </a:lnTo>
                  <a:lnTo>
                    <a:pt x="42" y="116"/>
                  </a:lnTo>
                  <a:lnTo>
                    <a:pt x="46" y="110"/>
                  </a:lnTo>
                  <a:lnTo>
                    <a:pt x="50" y="103"/>
                  </a:lnTo>
                  <a:lnTo>
                    <a:pt x="54" y="96"/>
                  </a:lnTo>
                  <a:lnTo>
                    <a:pt x="58" y="90"/>
                  </a:lnTo>
                  <a:lnTo>
                    <a:pt x="62" y="84"/>
                  </a:lnTo>
                  <a:lnTo>
                    <a:pt x="66" y="78"/>
                  </a:lnTo>
                  <a:lnTo>
                    <a:pt x="70" y="72"/>
                  </a:lnTo>
                  <a:lnTo>
                    <a:pt x="74" y="66"/>
                  </a:lnTo>
                  <a:lnTo>
                    <a:pt x="79" y="60"/>
                  </a:lnTo>
                  <a:lnTo>
                    <a:pt x="83" y="55"/>
                  </a:lnTo>
                  <a:lnTo>
                    <a:pt x="87" y="50"/>
                  </a:lnTo>
                  <a:lnTo>
                    <a:pt x="91" y="45"/>
                  </a:lnTo>
                  <a:lnTo>
                    <a:pt x="95" y="40"/>
                  </a:lnTo>
                  <a:lnTo>
                    <a:pt x="99" y="36"/>
                  </a:lnTo>
                  <a:lnTo>
                    <a:pt x="103" y="32"/>
                  </a:lnTo>
                  <a:lnTo>
                    <a:pt x="107" y="28"/>
                  </a:lnTo>
                  <a:lnTo>
                    <a:pt x="111" y="24"/>
                  </a:lnTo>
                  <a:lnTo>
                    <a:pt x="115" y="21"/>
                  </a:lnTo>
                  <a:lnTo>
                    <a:pt x="119" y="17"/>
                  </a:lnTo>
                  <a:lnTo>
                    <a:pt x="122" y="14"/>
                  </a:lnTo>
                  <a:lnTo>
                    <a:pt x="126" y="12"/>
                  </a:lnTo>
                  <a:lnTo>
                    <a:pt x="130" y="9"/>
                  </a:lnTo>
                  <a:lnTo>
                    <a:pt x="133" y="7"/>
                  </a:lnTo>
                  <a:lnTo>
                    <a:pt x="136" y="5"/>
                  </a:lnTo>
                  <a:lnTo>
                    <a:pt x="139" y="4"/>
                  </a:lnTo>
                  <a:lnTo>
                    <a:pt x="143" y="2"/>
                  </a:lnTo>
                  <a:lnTo>
                    <a:pt x="145" y="1"/>
                  </a:lnTo>
                  <a:lnTo>
                    <a:pt x="148" y="1"/>
                  </a:lnTo>
                  <a:lnTo>
                    <a:pt x="151" y="0"/>
                  </a:lnTo>
                  <a:lnTo>
                    <a:pt x="154" y="0"/>
                  </a:lnTo>
                  <a:lnTo>
                    <a:pt x="156" y="1"/>
                  </a:lnTo>
                  <a:lnTo>
                    <a:pt x="158" y="1"/>
                  </a:lnTo>
                  <a:lnTo>
                    <a:pt x="160" y="2"/>
                  </a:lnTo>
                  <a:lnTo>
                    <a:pt x="162" y="3"/>
                  </a:lnTo>
                  <a:lnTo>
                    <a:pt x="164" y="5"/>
                  </a:lnTo>
                  <a:lnTo>
                    <a:pt x="165" y="7"/>
                  </a:lnTo>
                  <a:lnTo>
                    <a:pt x="167" y="9"/>
                  </a:lnTo>
                  <a:lnTo>
                    <a:pt x="168" y="12"/>
                  </a:lnTo>
                  <a:lnTo>
                    <a:pt x="168" y="15"/>
                  </a:lnTo>
                  <a:lnTo>
                    <a:pt x="169" y="18"/>
                  </a:lnTo>
                  <a:lnTo>
                    <a:pt x="169" y="21"/>
                  </a:lnTo>
                  <a:lnTo>
                    <a:pt x="170" y="25"/>
                  </a:lnTo>
                  <a:lnTo>
                    <a:pt x="170" y="29"/>
                  </a:lnTo>
                  <a:lnTo>
                    <a:pt x="169" y="33"/>
                  </a:lnTo>
                  <a:lnTo>
                    <a:pt x="169" y="37"/>
                  </a:lnTo>
                  <a:lnTo>
                    <a:pt x="168" y="42"/>
                  </a:lnTo>
                  <a:lnTo>
                    <a:pt x="168" y="46"/>
                  </a:lnTo>
                  <a:lnTo>
                    <a:pt x="167" y="51"/>
                  </a:lnTo>
                  <a:lnTo>
                    <a:pt x="165" y="56"/>
                  </a:lnTo>
                  <a:lnTo>
                    <a:pt x="164" y="62"/>
                  </a:lnTo>
                  <a:lnTo>
                    <a:pt x="163" y="67"/>
                  </a:lnTo>
                  <a:lnTo>
                    <a:pt x="161" y="72"/>
                  </a:lnTo>
                  <a:lnTo>
                    <a:pt x="159" y="78"/>
                  </a:lnTo>
                  <a:lnTo>
                    <a:pt x="157" y="84"/>
                  </a:lnTo>
                  <a:lnTo>
                    <a:pt x="155" y="90"/>
                  </a:lnTo>
                  <a:lnTo>
                    <a:pt x="152" y="96"/>
                  </a:lnTo>
                  <a:lnTo>
                    <a:pt x="150" y="102"/>
                  </a:lnTo>
                  <a:lnTo>
                    <a:pt x="147" y="108"/>
                  </a:lnTo>
                  <a:lnTo>
                    <a:pt x="144" y="115"/>
                  </a:lnTo>
                  <a:lnTo>
                    <a:pt x="141" y="121"/>
                  </a:lnTo>
                  <a:lnTo>
                    <a:pt x="138" y="127"/>
                  </a:lnTo>
                  <a:lnTo>
                    <a:pt x="135" y="134"/>
                  </a:lnTo>
                  <a:lnTo>
                    <a:pt x="131" y="140"/>
                  </a:lnTo>
                  <a:lnTo>
                    <a:pt x="127" y="147"/>
                  </a:lnTo>
                  <a:lnTo>
                    <a:pt x="124" y="153"/>
                  </a:lnTo>
                  <a:lnTo>
                    <a:pt x="120" y="160"/>
                  </a:lnTo>
                  <a:lnTo>
                    <a:pt x="116" y="167"/>
                  </a:lnTo>
                  <a:lnTo>
                    <a:pt x="112" y="173"/>
                  </a:lnTo>
                  <a:lnTo>
                    <a:pt x="108" y="179"/>
                  </a:lnTo>
                  <a:lnTo>
                    <a:pt x="103" y="185"/>
                  </a:lnTo>
                  <a:lnTo>
                    <a:pt x="99" y="191"/>
                  </a:lnTo>
                  <a:lnTo>
                    <a:pt x="95" y="197"/>
                  </a:lnTo>
                  <a:lnTo>
                    <a:pt x="91" y="203"/>
                  </a:lnTo>
                  <a:lnTo>
                    <a:pt x="87" y="208"/>
                  </a:lnTo>
                  <a:lnTo>
                    <a:pt x="83" y="213"/>
                  </a:lnTo>
                  <a:lnTo>
                    <a:pt x="78" y="218"/>
                  </a:lnTo>
                  <a:lnTo>
                    <a:pt x="74" y="223"/>
                  </a:lnTo>
                  <a:lnTo>
                    <a:pt x="70" y="227"/>
                  </a:lnTo>
                  <a:lnTo>
                    <a:pt x="66" y="231"/>
                  </a:lnTo>
                  <a:lnTo>
                    <a:pt x="62" y="235"/>
                  </a:lnTo>
                  <a:lnTo>
                    <a:pt x="58" y="239"/>
                  </a:lnTo>
                  <a:lnTo>
                    <a:pt x="55" y="242"/>
                  </a:lnTo>
                  <a:lnTo>
                    <a:pt x="51" y="246"/>
                  </a:lnTo>
                  <a:lnTo>
                    <a:pt x="47" y="249"/>
                  </a:lnTo>
                  <a:lnTo>
                    <a:pt x="43" y="251"/>
                  </a:lnTo>
                  <a:lnTo>
                    <a:pt x="40" y="254"/>
                  </a:lnTo>
                  <a:lnTo>
                    <a:pt x="36" y="256"/>
                  </a:lnTo>
                  <a:lnTo>
                    <a:pt x="33" y="258"/>
                  </a:lnTo>
                  <a:lnTo>
                    <a:pt x="30" y="259"/>
                  </a:lnTo>
                  <a:lnTo>
                    <a:pt x="27" y="261"/>
                  </a:lnTo>
                  <a:lnTo>
                    <a:pt x="24" y="262"/>
                  </a:lnTo>
                  <a:lnTo>
                    <a:pt x="21" y="262"/>
                  </a:lnTo>
                  <a:lnTo>
                    <a:pt x="18" y="263"/>
                  </a:lnTo>
                  <a:lnTo>
                    <a:pt x="16" y="263"/>
                  </a:lnTo>
                  <a:lnTo>
                    <a:pt x="13" y="262"/>
                  </a:lnTo>
                  <a:lnTo>
                    <a:pt x="11" y="262"/>
                  </a:lnTo>
                  <a:lnTo>
                    <a:pt x="9" y="261"/>
                  </a:lnTo>
                  <a:lnTo>
                    <a:pt x="7" y="260"/>
                  </a:lnTo>
                  <a:lnTo>
                    <a:pt x="6" y="258"/>
                  </a:lnTo>
                  <a:close/>
                </a:path>
              </a:pathLst>
            </a:custGeom>
            <a:solidFill>
              <a:srgbClr val="FFFFFF"/>
            </a:solidFill>
            <a:ln w="9525">
              <a:solidFill>
                <a:schemeClr val="tx1"/>
              </a:solidFill>
              <a:round/>
              <a:headEnd/>
              <a:tailEnd/>
            </a:ln>
          </p:spPr>
          <p:txBody>
            <a:bodyPr/>
            <a:lstStyle/>
            <a:p>
              <a:endParaRPr lang="en-US"/>
            </a:p>
          </p:txBody>
        </p:sp>
        <p:sp>
          <p:nvSpPr>
            <p:cNvPr id="4729" name="Freeform 902"/>
            <p:cNvSpPr>
              <a:spLocks/>
            </p:cNvSpPr>
            <p:nvPr/>
          </p:nvSpPr>
          <p:spPr bwMode="auto">
            <a:xfrm>
              <a:off x="944" y="2510"/>
              <a:ext cx="56" cy="163"/>
            </a:xfrm>
            <a:custGeom>
              <a:avLst/>
              <a:gdLst>
                <a:gd name="T0" fmla="*/ 54 w 56"/>
                <a:gd name="T1" fmla="*/ 0 h 163"/>
                <a:gd name="T2" fmla="*/ 46 w 56"/>
                <a:gd name="T3" fmla="*/ 13 h 163"/>
                <a:gd name="T4" fmla="*/ 38 w 56"/>
                <a:gd name="T5" fmla="*/ 26 h 163"/>
                <a:gd name="T6" fmla="*/ 32 w 56"/>
                <a:gd name="T7" fmla="*/ 39 h 163"/>
                <a:gd name="T8" fmla="*/ 25 w 56"/>
                <a:gd name="T9" fmla="*/ 52 h 163"/>
                <a:gd name="T10" fmla="*/ 20 w 56"/>
                <a:gd name="T11" fmla="*/ 64 h 163"/>
                <a:gd name="T12" fmla="*/ 15 w 56"/>
                <a:gd name="T13" fmla="*/ 77 h 163"/>
                <a:gd name="T14" fmla="*/ 10 w 56"/>
                <a:gd name="T15" fmla="*/ 89 h 163"/>
                <a:gd name="T16" fmla="*/ 7 w 56"/>
                <a:gd name="T17" fmla="*/ 100 h 163"/>
                <a:gd name="T18" fmla="*/ 4 w 56"/>
                <a:gd name="T19" fmla="*/ 111 h 163"/>
                <a:gd name="T20" fmla="*/ 2 w 56"/>
                <a:gd name="T21" fmla="*/ 121 h 163"/>
                <a:gd name="T22" fmla="*/ 0 w 56"/>
                <a:gd name="T23" fmla="*/ 130 h 163"/>
                <a:gd name="T24" fmla="*/ 0 w 56"/>
                <a:gd name="T25" fmla="*/ 138 h 163"/>
                <a:gd name="T26" fmla="*/ 0 w 56"/>
                <a:gd name="T27" fmla="*/ 146 h 163"/>
                <a:gd name="T28" fmla="*/ 1 w 56"/>
                <a:gd name="T29" fmla="*/ 153 h 163"/>
                <a:gd name="T30" fmla="*/ 3 w 56"/>
                <a:gd name="T31" fmla="*/ 158 h 163"/>
                <a:gd name="T32" fmla="*/ 6 w 56"/>
                <a:gd name="T33" fmla="*/ 163 h 163"/>
                <a:gd name="T34" fmla="*/ 6 w 56"/>
                <a:gd name="T35" fmla="*/ 159 h 163"/>
                <a:gd name="T36" fmla="*/ 4 w 56"/>
                <a:gd name="T37" fmla="*/ 155 h 163"/>
                <a:gd name="T38" fmla="*/ 2 w 56"/>
                <a:gd name="T39" fmla="*/ 149 h 163"/>
                <a:gd name="T40" fmla="*/ 2 w 56"/>
                <a:gd name="T41" fmla="*/ 142 h 163"/>
                <a:gd name="T42" fmla="*/ 2 w 56"/>
                <a:gd name="T43" fmla="*/ 134 h 163"/>
                <a:gd name="T44" fmla="*/ 3 w 56"/>
                <a:gd name="T45" fmla="*/ 126 h 163"/>
                <a:gd name="T46" fmla="*/ 5 w 56"/>
                <a:gd name="T47" fmla="*/ 116 h 163"/>
                <a:gd name="T48" fmla="*/ 7 w 56"/>
                <a:gd name="T49" fmla="*/ 106 h 163"/>
                <a:gd name="T50" fmla="*/ 11 w 56"/>
                <a:gd name="T51" fmla="*/ 95 h 163"/>
                <a:gd name="T52" fmla="*/ 15 w 56"/>
                <a:gd name="T53" fmla="*/ 83 h 163"/>
                <a:gd name="T54" fmla="*/ 19 w 56"/>
                <a:gd name="T55" fmla="*/ 72 h 163"/>
                <a:gd name="T56" fmla="*/ 24 w 56"/>
                <a:gd name="T57" fmla="*/ 59 h 163"/>
                <a:gd name="T58" fmla="*/ 30 w 56"/>
                <a:gd name="T59" fmla="*/ 47 h 163"/>
                <a:gd name="T60" fmla="*/ 37 w 56"/>
                <a:gd name="T61" fmla="*/ 34 h 163"/>
                <a:gd name="T62" fmla="*/ 44 w 56"/>
                <a:gd name="T63" fmla="*/ 21 h 163"/>
                <a:gd name="T64" fmla="*/ 52 w 56"/>
                <a:gd name="T65" fmla="*/ 8 h 163"/>
                <a:gd name="T66" fmla="*/ 56 w 56"/>
                <a:gd name="T67" fmla="*/ 1 h 1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6"/>
                <a:gd name="T103" fmla="*/ 0 h 163"/>
                <a:gd name="T104" fmla="*/ 56 w 56"/>
                <a:gd name="T105" fmla="*/ 163 h 16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6" h="163">
                  <a:moveTo>
                    <a:pt x="54" y="0"/>
                  </a:moveTo>
                  <a:lnTo>
                    <a:pt x="54" y="0"/>
                  </a:lnTo>
                  <a:lnTo>
                    <a:pt x="50" y="6"/>
                  </a:lnTo>
                  <a:lnTo>
                    <a:pt x="46" y="13"/>
                  </a:lnTo>
                  <a:lnTo>
                    <a:pt x="42" y="20"/>
                  </a:lnTo>
                  <a:lnTo>
                    <a:pt x="38" y="26"/>
                  </a:lnTo>
                  <a:lnTo>
                    <a:pt x="35" y="33"/>
                  </a:lnTo>
                  <a:lnTo>
                    <a:pt x="32" y="39"/>
                  </a:lnTo>
                  <a:lnTo>
                    <a:pt x="28" y="46"/>
                  </a:lnTo>
                  <a:lnTo>
                    <a:pt x="25" y="52"/>
                  </a:lnTo>
                  <a:lnTo>
                    <a:pt x="23" y="58"/>
                  </a:lnTo>
                  <a:lnTo>
                    <a:pt x="20" y="64"/>
                  </a:lnTo>
                  <a:lnTo>
                    <a:pt x="17" y="71"/>
                  </a:lnTo>
                  <a:lnTo>
                    <a:pt x="15" y="77"/>
                  </a:lnTo>
                  <a:lnTo>
                    <a:pt x="12" y="83"/>
                  </a:lnTo>
                  <a:lnTo>
                    <a:pt x="10" y="89"/>
                  </a:lnTo>
                  <a:lnTo>
                    <a:pt x="8" y="94"/>
                  </a:lnTo>
                  <a:lnTo>
                    <a:pt x="7" y="100"/>
                  </a:lnTo>
                  <a:lnTo>
                    <a:pt x="5" y="105"/>
                  </a:lnTo>
                  <a:lnTo>
                    <a:pt x="4" y="111"/>
                  </a:lnTo>
                  <a:lnTo>
                    <a:pt x="3" y="116"/>
                  </a:lnTo>
                  <a:lnTo>
                    <a:pt x="2" y="121"/>
                  </a:lnTo>
                  <a:lnTo>
                    <a:pt x="1" y="125"/>
                  </a:lnTo>
                  <a:lnTo>
                    <a:pt x="0" y="130"/>
                  </a:lnTo>
                  <a:lnTo>
                    <a:pt x="0" y="134"/>
                  </a:lnTo>
                  <a:lnTo>
                    <a:pt x="0" y="138"/>
                  </a:lnTo>
                  <a:lnTo>
                    <a:pt x="0" y="142"/>
                  </a:lnTo>
                  <a:lnTo>
                    <a:pt x="0" y="146"/>
                  </a:lnTo>
                  <a:lnTo>
                    <a:pt x="0" y="149"/>
                  </a:lnTo>
                  <a:lnTo>
                    <a:pt x="1" y="153"/>
                  </a:lnTo>
                  <a:lnTo>
                    <a:pt x="2" y="155"/>
                  </a:lnTo>
                  <a:lnTo>
                    <a:pt x="3" y="158"/>
                  </a:lnTo>
                  <a:lnTo>
                    <a:pt x="4" y="161"/>
                  </a:lnTo>
                  <a:lnTo>
                    <a:pt x="6" y="163"/>
                  </a:lnTo>
                  <a:lnTo>
                    <a:pt x="7" y="161"/>
                  </a:lnTo>
                  <a:lnTo>
                    <a:pt x="6" y="159"/>
                  </a:lnTo>
                  <a:lnTo>
                    <a:pt x="5" y="157"/>
                  </a:lnTo>
                  <a:lnTo>
                    <a:pt x="4" y="155"/>
                  </a:lnTo>
                  <a:lnTo>
                    <a:pt x="3" y="152"/>
                  </a:lnTo>
                  <a:lnTo>
                    <a:pt x="2" y="149"/>
                  </a:lnTo>
                  <a:lnTo>
                    <a:pt x="2" y="146"/>
                  </a:lnTo>
                  <a:lnTo>
                    <a:pt x="2" y="142"/>
                  </a:lnTo>
                  <a:lnTo>
                    <a:pt x="2" y="138"/>
                  </a:lnTo>
                  <a:lnTo>
                    <a:pt x="2" y="134"/>
                  </a:lnTo>
                  <a:lnTo>
                    <a:pt x="2" y="130"/>
                  </a:lnTo>
                  <a:lnTo>
                    <a:pt x="3" y="126"/>
                  </a:lnTo>
                  <a:lnTo>
                    <a:pt x="4" y="121"/>
                  </a:lnTo>
                  <a:lnTo>
                    <a:pt x="5" y="116"/>
                  </a:lnTo>
                  <a:lnTo>
                    <a:pt x="6" y="111"/>
                  </a:lnTo>
                  <a:lnTo>
                    <a:pt x="7" y="106"/>
                  </a:lnTo>
                  <a:lnTo>
                    <a:pt x="9" y="100"/>
                  </a:lnTo>
                  <a:lnTo>
                    <a:pt x="11" y="95"/>
                  </a:lnTo>
                  <a:lnTo>
                    <a:pt x="13" y="89"/>
                  </a:lnTo>
                  <a:lnTo>
                    <a:pt x="15" y="83"/>
                  </a:lnTo>
                  <a:lnTo>
                    <a:pt x="17" y="77"/>
                  </a:lnTo>
                  <a:lnTo>
                    <a:pt x="19" y="72"/>
                  </a:lnTo>
                  <a:lnTo>
                    <a:pt x="22" y="65"/>
                  </a:lnTo>
                  <a:lnTo>
                    <a:pt x="24" y="59"/>
                  </a:lnTo>
                  <a:lnTo>
                    <a:pt x="27" y="53"/>
                  </a:lnTo>
                  <a:lnTo>
                    <a:pt x="30" y="47"/>
                  </a:lnTo>
                  <a:lnTo>
                    <a:pt x="33" y="40"/>
                  </a:lnTo>
                  <a:lnTo>
                    <a:pt x="37" y="34"/>
                  </a:lnTo>
                  <a:lnTo>
                    <a:pt x="40" y="27"/>
                  </a:lnTo>
                  <a:lnTo>
                    <a:pt x="44" y="21"/>
                  </a:lnTo>
                  <a:lnTo>
                    <a:pt x="48" y="14"/>
                  </a:lnTo>
                  <a:lnTo>
                    <a:pt x="52" y="8"/>
                  </a:lnTo>
                  <a:lnTo>
                    <a:pt x="56" y="1"/>
                  </a:lnTo>
                  <a:lnTo>
                    <a:pt x="54" y="0"/>
                  </a:lnTo>
                  <a:close/>
                </a:path>
              </a:pathLst>
            </a:custGeom>
            <a:solidFill>
              <a:srgbClr val="000000"/>
            </a:solidFill>
            <a:ln w="9525">
              <a:solidFill>
                <a:schemeClr val="tx1"/>
              </a:solidFill>
              <a:round/>
              <a:headEnd/>
              <a:tailEnd/>
            </a:ln>
          </p:spPr>
          <p:txBody>
            <a:bodyPr/>
            <a:lstStyle/>
            <a:p>
              <a:endParaRPr lang="en-US"/>
            </a:p>
          </p:txBody>
        </p:sp>
        <p:sp>
          <p:nvSpPr>
            <p:cNvPr id="4730" name="Freeform 903"/>
            <p:cNvSpPr>
              <a:spLocks/>
            </p:cNvSpPr>
            <p:nvPr/>
          </p:nvSpPr>
          <p:spPr bwMode="auto">
            <a:xfrm>
              <a:off x="998" y="2413"/>
              <a:ext cx="112" cy="98"/>
            </a:xfrm>
            <a:custGeom>
              <a:avLst/>
              <a:gdLst>
                <a:gd name="T0" fmla="*/ 112 w 112"/>
                <a:gd name="T1" fmla="*/ 5 h 98"/>
                <a:gd name="T2" fmla="*/ 108 w 112"/>
                <a:gd name="T3" fmla="*/ 2 h 98"/>
                <a:gd name="T4" fmla="*/ 103 w 112"/>
                <a:gd name="T5" fmla="*/ 1 h 98"/>
                <a:gd name="T6" fmla="*/ 98 w 112"/>
                <a:gd name="T7" fmla="*/ 0 h 98"/>
                <a:gd name="T8" fmla="*/ 92 w 112"/>
                <a:gd name="T9" fmla="*/ 1 h 98"/>
                <a:gd name="T10" fmla="*/ 86 w 112"/>
                <a:gd name="T11" fmla="*/ 4 h 98"/>
                <a:gd name="T12" fmla="*/ 79 w 112"/>
                <a:gd name="T13" fmla="*/ 7 h 98"/>
                <a:gd name="T14" fmla="*/ 72 w 112"/>
                <a:gd name="T15" fmla="*/ 12 h 98"/>
                <a:gd name="T16" fmla="*/ 65 w 112"/>
                <a:gd name="T17" fmla="*/ 18 h 98"/>
                <a:gd name="T18" fmla="*/ 57 w 112"/>
                <a:gd name="T19" fmla="*/ 24 h 98"/>
                <a:gd name="T20" fmla="*/ 49 w 112"/>
                <a:gd name="T21" fmla="*/ 32 h 98"/>
                <a:gd name="T22" fmla="*/ 41 w 112"/>
                <a:gd name="T23" fmla="*/ 41 h 98"/>
                <a:gd name="T24" fmla="*/ 33 w 112"/>
                <a:gd name="T25" fmla="*/ 50 h 98"/>
                <a:gd name="T26" fmla="*/ 25 w 112"/>
                <a:gd name="T27" fmla="*/ 61 h 98"/>
                <a:gd name="T28" fmla="*/ 16 w 112"/>
                <a:gd name="T29" fmla="*/ 72 h 98"/>
                <a:gd name="T30" fmla="*/ 8 w 112"/>
                <a:gd name="T31" fmla="*/ 84 h 98"/>
                <a:gd name="T32" fmla="*/ 0 w 112"/>
                <a:gd name="T33" fmla="*/ 97 h 98"/>
                <a:gd name="T34" fmla="*/ 6 w 112"/>
                <a:gd name="T35" fmla="*/ 92 h 98"/>
                <a:gd name="T36" fmla="*/ 14 w 112"/>
                <a:gd name="T37" fmla="*/ 79 h 98"/>
                <a:gd name="T38" fmla="*/ 22 w 112"/>
                <a:gd name="T39" fmla="*/ 68 h 98"/>
                <a:gd name="T40" fmla="*/ 30 w 112"/>
                <a:gd name="T41" fmla="*/ 57 h 98"/>
                <a:gd name="T42" fmla="*/ 39 w 112"/>
                <a:gd name="T43" fmla="*/ 47 h 98"/>
                <a:gd name="T44" fmla="*/ 47 w 112"/>
                <a:gd name="T45" fmla="*/ 38 h 98"/>
                <a:gd name="T46" fmla="*/ 55 w 112"/>
                <a:gd name="T47" fmla="*/ 30 h 98"/>
                <a:gd name="T48" fmla="*/ 63 w 112"/>
                <a:gd name="T49" fmla="*/ 22 h 98"/>
                <a:gd name="T50" fmla="*/ 70 w 112"/>
                <a:gd name="T51" fmla="*/ 16 h 98"/>
                <a:gd name="T52" fmla="*/ 77 w 112"/>
                <a:gd name="T53" fmla="*/ 11 h 98"/>
                <a:gd name="T54" fmla="*/ 84 w 112"/>
                <a:gd name="T55" fmla="*/ 7 h 98"/>
                <a:gd name="T56" fmla="*/ 90 w 112"/>
                <a:gd name="T57" fmla="*/ 5 h 98"/>
                <a:gd name="T58" fmla="*/ 96 w 112"/>
                <a:gd name="T59" fmla="*/ 3 h 98"/>
                <a:gd name="T60" fmla="*/ 101 w 112"/>
                <a:gd name="T61" fmla="*/ 2 h 98"/>
                <a:gd name="T62" fmla="*/ 105 w 112"/>
                <a:gd name="T63" fmla="*/ 3 h 98"/>
                <a:gd name="T64" fmla="*/ 108 w 112"/>
                <a:gd name="T65" fmla="*/ 5 h 98"/>
                <a:gd name="T66" fmla="*/ 110 w 112"/>
                <a:gd name="T67" fmla="*/ 7 h 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2"/>
                <a:gd name="T103" fmla="*/ 0 h 98"/>
                <a:gd name="T104" fmla="*/ 112 w 112"/>
                <a:gd name="T105" fmla="*/ 98 h 9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2" h="98">
                  <a:moveTo>
                    <a:pt x="112" y="5"/>
                  </a:moveTo>
                  <a:lnTo>
                    <a:pt x="112" y="5"/>
                  </a:lnTo>
                  <a:lnTo>
                    <a:pt x="110" y="4"/>
                  </a:lnTo>
                  <a:lnTo>
                    <a:pt x="108" y="2"/>
                  </a:lnTo>
                  <a:lnTo>
                    <a:pt x="105" y="1"/>
                  </a:lnTo>
                  <a:lnTo>
                    <a:pt x="103" y="1"/>
                  </a:lnTo>
                  <a:lnTo>
                    <a:pt x="101" y="0"/>
                  </a:lnTo>
                  <a:lnTo>
                    <a:pt x="98" y="0"/>
                  </a:lnTo>
                  <a:lnTo>
                    <a:pt x="95" y="1"/>
                  </a:lnTo>
                  <a:lnTo>
                    <a:pt x="92" y="1"/>
                  </a:lnTo>
                  <a:lnTo>
                    <a:pt x="89" y="2"/>
                  </a:lnTo>
                  <a:lnTo>
                    <a:pt x="86" y="4"/>
                  </a:lnTo>
                  <a:lnTo>
                    <a:pt x="83" y="5"/>
                  </a:lnTo>
                  <a:lnTo>
                    <a:pt x="79" y="7"/>
                  </a:lnTo>
                  <a:lnTo>
                    <a:pt x="76" y="9"/>
                  </a:lnTo>
                  <a:lnTo>
                    <a:pt x="72" y="12"/>
                  </a:lnTo>
                  <a:lnTo>
                    <a:pt x="69" y="14"/>
                  </a:lnTo>
                  <a:lnTo>
                    <a:pt x="65" y="18"/>
                  </a:lnTo>
                  <a:lnTo>
                    <a:pt x="61" y="21"/>
                  </a:lnTo>
                  <a:lnTo>
                    <a:pt x="57" y="24"/>
                  </a:lnTo>
                  <a:lnTo>
                    <a:pt x="53" y="28"/>
                  </a:lnTo>
                  <a:lnTo>
                    <a:pt x="49" y="32"/>
                  </a:lnTo>
                  <a:lnTo>
                    <a:pt x="45" y="36"/>
                  </a:lnTo>
                  <a:lnTo>
                    <a:pt x="41" y="41"/>
                  </a:lnTo>
                  <a:lnTo>
                    <a:pt x="37" y="45"/>
                  </a:lnTo>
                  <a:lnTo>
                    <a:pt x="33" y="50"/>
                  </a:lnTo>
                  <a:lnTo>
                    <a:pt x="29" y="55"/>
                  </a:lnTo>
                  <a:lnTo>
                    <a:pt x="25" y="61"/>
                  </a:lnTo>
                  <a:lnTo>
                    <a:pt x="20" y="66"/>
                  </a:lnTo>
                  <a:lnTo>
                    <a:pt x="16" y="72"/>
                  </a:lnTo>
                  <a:lnTo>
                    <a:pt x="12" y="78"/>
                  </a:lnTo>
                  <a:lnTo>
                    <a:pt x="8" y="84"/>
                  </a:lnTo>
                  <a:lnTo>
                    <a:pt x="4" y="90"/>
                  </a:lnTo>
                  <a:lnTo>
                    <a:pt x="0" y="97"/>
                  </a:lnTo>
                  <a:lnTo>
                    <a:pt x="2" y="98"/>
                  </a:lnTo>
                  <a:lnTo>
                    <a:pt x="6" y="92"/>
                  </a:lnTo>
                  <a:lnTo>
                    <a:pt x="10" y="85"/>
                  </a:lnTo>
                  <a:lnTo>
                    <a:pt x="14" y="79"/>
                  </a:lnTo>
                  <a:lnTo>
                    <a:pt x="18" y="73"/>
                  </a:lnTo>
                  <a:lnTo>
                    <a:pt x="22" y="68"/>
                  </a:lnTo>
                  <a:lnTo>
                    <a:pt x="26" y="62"/>
                  </a:lnTo>
                  <a:lnTo>
                    <a:pt x="30" y="57"/>
                  </a:lnTo>
                  <a:lnTo>
                    <a:pt x="35" y="52"/>
                  </a:lnTo>
                  <a:lnTo>
                    <a:pt x="39" y="47"/>
                  </a:lnTo>
                  <a:lnTo>
                    <a:pt x="43" y="42"/>
                  </a:lnTo>
                  <a:lnTo>
                    <a:pt x="47" y="38"/>
                  </a:lnTo>
                  <a:lnTo>
                    <a:pt x="51" y="34"/>
                  </a:lnTo>
                  <a:lnTo>
                    <a:pt x="55" y="30"/>
                  </a:lnTo>
                  <a:lnTo>
                    <a:pt x="59" y="26"/>
                  </a:lnTo>
                  <a:lnTo>
                    <a:pt x="63" y="22"/>
                  </a:lnTo>
                  <a:lnTo>
                    <a:pt x="66" y="19"/>
                  </a:lnTo>
                  <a:lnTo>
                    <a:pt x="70" y="16"/>
                  </a:lnTo>
                  <a:lnTo>
                    <a:pt x="74" y="14"/>
                  </a:lnTo>
                  <a:lnTo>
                    <a:pt x="77" y="11"/>
                  </a:lnTo>
                  <a:lnTo>
                    <a:pt x="81" y="9"/>
                  </a:lnTo>
                  <a:lnTo>
                    <a:pt x="84" y="7"/>
                  </a:lnTo>
                  <a:lnTo>
                    <a:pt x="87" y="6"/>
                  </a:lnTo>
                  <a:lnTo>
                    <a:pt x="90" y="5"/>
                  </a:lnTo>
                  <a:lnTo>
                    <a:pt x="93" y="3"/>
                  </a:lnTo>
                  <a:lnTo>
                    <a:pt x="96" y="3"/>
                  </a:lnTo>
                  <a:lnTo>
                    <a:pt x="98" y="2"/>
                  </a:lnTo>
                  <a:lnTo>
                    <a:pt x="101" y="2"/>
                  </a:lnTo>
                  <a:lnTo>
                    <a:pt x="103" y="3"/>
                  </a:lnTo>
                  <a:lnTo>
                    <a:pt x="105" y="3"/>
                  </a:lnTo>
                  <a:lnTo>
                    <a:pt x="107" y="4"/>
                  </a:lnTo>
                  <a:lnTo>
                    <a:pt x="108" y="5"/>
                  </a:lnTo>
                  <a:lnTo>
                    <a:pt x="110" y="7"/>
                  </a:lnTo>
                  <a:lnTo>
                    <a:pt x="112" y="5"/>
                  </a:lnTo>
                  <a:close/>
                </a:path>
              </a:pathLst>
            </a:custGeom>
            <a:solidFill>
              <a:srgbClr val="000000"/>
            </a:solidFill>
            <a:ln w="9525">
              <a:solidFill>
                <a:schemeClr val="tx1"/>
              </a:solidFill>
              <a:round/>
              <a:headEnd/>
              <a:tailEnd/>
            </a:ln>
          </p:spPr>
          <p:txBody>
            <a:bodyPr/>
            <a:lstStyle/>
            <a:p>
              <a:endParaRPr lang="en-US"/>
            </a:p>
          </p:txBody>
        </p:sp>
        <p:sp>
          <p:nvSpPr>
            <p:cNvPr id="4731" name="Freeform 904"/>
            <p:cNvSpPr>
              <a:spLocks/>
            </p:cNvSpPr>
            <p:nvPr/>
          </p:nvSpPr>
          <p:spPr bwMode="auto">
            <a:xfrm>
              <a:off x="1060" y="2418"/>
              <a:ext cx="56" cy="163"/>
            </a:xfrm>
            <a:custGeom>
              <a:avLst/>
              <a:gdLst>
                <a:gd name="T0" fmla="*/ 2 w 56"/>
                <a:gd name="T1" fmla="*/ 163 h 163"/>
                <a:gd name="T2" fmla="*/ 9 w 56"/>
                <a:gd name="T3" fmla="*/ 150 h 163"/>
                <a:gd name="T4" fmla="*/ 17 w 56"/>
                <a:gd name="T5" fmla="*/ 137 h 163"/>
                <a:gd name="T6" fmla="*/ 24 w 56"/>
                <a:gd name="T7" fmla="*/ 124 h 163"/>
                <a:gd name="T8" fmla="*/ 30 w 56"/>
                <a:gd name="T9" fmla="*/ 111 h 163"/>
                <a:gd name="T10" fmla="*/ 36 w 56"/>
                <a:gd name="T11" fmla="*/ 99 h 163"/>
                <a:gd name="T12" fmla="*/ 41 w 56"/>
                <a:gd name="T13" fmla="*/ 86 h 163"/>
                <a:gd name="T14" fmla="*/ 45 w 56"/>
                <a:gd name="T15" fmla="*/ 75 h 163"/>
                <a:gd name="T16" fmla="*/ 49 w 56"/>
                <a:gd name="T17" fmla="*/ 63 h 163"/>
                <a:gd name="T18" fmla="*/ 52 w 56"/>
                <a:gd name="T19" fmla="*/ 53 h 163"/>
                <a:gd name="T20" fmla="*/ 54 w 56"/>
                <a:gd name="T21" fmla="*/ 42 h 163"/>
                <a:gd name="T22" fmla="*/ 55 w 56"/>
                <a:gd name="T23" fmla="*/ 33 h 163"/>
                <a:gd name="T24" fmla="*/ 56 w 56"/>
                <a:gd name="T25" fmla="*/ 25 h 163"/>
                <a:gd name="T26" fmla="*/ 56 w 56"/>
                <a:gd name="T27" fmla="*/ 17 h 163"/>
                <a:gd name="T28" fmla="*/ 54 w 56"/>
                <a:gd name="T29" fmla="*/ 10 h 163"/>
                <a:gd name="T30" fmla="*/ 52 w 56"/>
                <a:gd name="T31" fmla="*/ 5 h 163"/>
                <a:gd name="T32" fmla="*/ 50 w 56"/>
                <a:gd name="T33" fmla="*/ 0 h 163"/>
                <a:gd name="T34" fmla="*/ 49 w 56"/>
                <a:gd name="T35" fmla="*/ 4 h 163"/>
                <a:gd name="T36" fmla="*/ 52 w 56"/>
                <a:gd name="T37" fmla="*/ 8 h 163"/>
                <a:gd name="T38" fmla="*/ 53 w 56"/>
                <a:gd name="T39" fmla="*/ 14 h 163"/>
                <a:gd name="T40" fmla="*/ 54 w 56"/>
                <a:gd name="T41" fmla="*/ 21 h 163"/>
                <a:gd name="T42" fmla="*/ 53 w 56"/>
                <a:gd name="T43" fmla="*/ 29 h 163"/>
                <a:gd name="T44" fmla="*/ 52 w 56"/>
                <a:gd name="T45" fmla="*/ 37 h 163"/>
                <a:gd name="T46" fmla="*/ 50 w 56"/>
                <a:gd name="T47" fmla="*/ 47 h 163"/>
                <a:gd name="T48" fmla="*/ 48 w 56"/>
                <a:gd name="T49" fmla="*/ 57 h 163"/>
                <a:gd name="T50" fmla="*/ 45 w 56"/>
                <a:gd name="T51" fmla="*/ 68 h 163"/>
                <a:gd name="T52" fmla="*/ 41 w 56"/>
                <a:gd name="T53" fmla="*/ 80 h 163"/>
                <a:gd name="T54" fmla="*/ 36 w 56"/>
                <a:gd name="T55" fmla="*/ 91 h 163"/>
                <a:gd name="T56" fmla="*/ 31 w 56"/>
                <a:gd name="T57" fmla="*/ 104 h 163"/>
                <a:gd name="T58" fmla="*/ 25 w 56"/>
                <a:gd name="T59" fmla="*/ 116 h 163"/>
                <a:gd name="T60" fmla="*/ 19 w 56"/>
                <a:gd name="T61" fmla="*/ 129 h 163"/>
                <a:gd name="T62" fmla="*/ 11 w 56"/>
                <a:gd name="T63" fmla="*/ 142 h 163"/>
                <a:gd name="T64" fmla="*/ 4 w 56"/>
                <a:gd name="T65" fmla="*/ 155 h 163"/>
                <a:gd name="T66" fmla="*/ 0 w 56"/>
                <a:gd name="T67" fmla="*/ 162 h 1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6"/>
                <a:gd name="T103" fmla="*/ 0 h 163"/>
                <a:gd name="T104" fmla="*/ 56 w 56"/>
                <a:gd name="T105" fmla="*/ 163 h 16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6" h="163">
                  <a:moveTo>
                    <a:pt x="2" y="163"/>
                  </a:moveTo>
                  <a:lnTo>
                    <a:pt x="2" y="163"/>
                  </a:lnTo>
                  <a:lnTo>
                    <a:pt x="6" y="157"/>
                  </a:lnTo>
                  <a:lnTo>
                    <a:pt x="9" y="150"/>
                  </a:lnTo>
                  <a:lnTo>
                    <a:pt x="13" y="143"/>
                  </a:lnTo>
                  <a:lnTo>
                    <a:pt x="17" y="137"/>
                  </a:lnTo>
                  <a:lnTo>
                    <a:pt x="20" y="130"/>
                  </a:lnTo>
                  <a:lnTo>
                    <a:pt x="24" y="124"/>
                  </a:lnTo>
                  <a:lnTo>
                    <a:pt x="27" y="117"/>
                  </a:lnTo>
                  <a:lnTo>
                    <a:pt x="30" y="111"/>
                  </a:lnTo>
                  <a:lnTo>
                    <a:pt x="33" y="105"/>
                  </a:lnTo>
                  <a:lnTo>
                    <a:pt x="36" y="99"/>
                  </a:lnTo>
                  <a:lnTo>
                    <a:pt x="38" y="92"/>
                  </a:lnTo>
                  <a:lnTo>
                    <a:pt x="41" y="86"/>
                  </a:lnTo>
                  <a:lnTo>
                    <a:pt x="43" y="80"/>
                  </a:lnTo>
                  <a:lnTo>
                    <a:pt x="45" y="75"/>
                  </a:lnTo>
                  <a:lnTo>
                    <a:pt x="47" y="69"/>
                  </a:lnTo>
                  <a:lnTo>
                    <a:pt x="49" y="63"/>
                  </a:lnTo>
                  <a:lnTo>
                    <a:pt x="50" y="58"/>
                  </a:lnTo>
                  <a:lnTo>
                    <a:pt x="52" y="53"/>
                  </a:lnTo>
                  <a:lnTo>
                    <a:pt x="53" y="47"/>
                  </a:lnTo>
                  <a:lnTo>
                    <a:pt x="54" y="42"/>
                  </a:lnTo>
                  <a:lnTo>
                    <a:pt x="54" y="38"/>
                  </a:lnTo>
                  <a:lnTo>
                    <a:pt x="55" y="33"/>
                  </a:lnTo>
                  <a:lnTo>
                    <a:pt x="55" y="29"/>
                  </a:lnTo>
                  <a:lnTo>
                    <a:pt x="56" y="25"/>
                  </a:lnTo>
                  <a:lnTo>
                    <a:pt x="56" y="21"/>
                  </a:lnTo>
                  <a:lnTo>
                    <a:pt x="56" y="17"/>
                  </a:lnTo>
                  <a:lnTo>
                    <a:pt x="55" y="14"/>
                  </a:lnTo>
                  <a:lnTo>
                    <a:pt x="54" y="10"/>
                  </a:lnTo>
                  <a:lnTo>
                    <a:pt x="54" y="8"/>
                  </a:lnTo>
                  <a:lnTo>
                    <a:pt x="52" y="5"/>
                  </a:lnTo>
                  <a:lnTo>
                    <a:pt x="51" y="2"/>
                  </a:lnTo>
                  <a:lnTo>
                    <a:pt x="50" y="0"/>
                  </a:lnTo>
                  <a:lnTo>
                    <a:pt x="48" y="2"/>
                  </a:lnTo>
                  <a:lnTo>
                    <a:pt x="49" y="4"/>
                  </a:lnTo>
                  <a:lnTo>
                    <a:pt x="51" y="6"/>
                  </a:lnTo>
                  <a:lnTo>
                    <a:pt x="52" y="8"/>
                  </a:lnTo>
                  <a:lnTo>
                    <a:pt x="52" y="11"/>
                  </a:lnTo>
                  <a:lnTo>
                    <a:pt x="53" y="14"/>
                  </a:lnTo>
                  <a:lnTo>
                    <a:pt x="53" y="17"/>
                  </a:lnTo>
                  <a:lnTo>
                    <a:pt x="54" y="21"/>
                  </a:lnTo>
                  <a:lnTo>
                    <a:pt x="54" y="25"/>
                  </a:lnTo>
                  <a:lnTo>
                    <a:pt x="53" y="29"/>
                  </a:lnTo>
                  <a:lnTo>
                    <a:pt x="53" y="33"/>
                  </a:lnTo>
                  <a:lnTo>
                    <a:pt x="52" y="37"/>
                  </a:lnTo>
                  <a:lnTo>
                    <a:pt x="52" y="42"/>
                  </a:lnTo>
                  <a:lnTo>
                    <a:pt x="50" y="47"/>
                  </a:lnTo>
                  <a:lnTo>
                    <a:pt x="49" y="52"/>
                  </a:lnTo>
                  <a:lnTo>
                    <a:pt x="48" y="57"/>
                  </a:lnTo>
                  <a:lnTo>
                    <a:pt x="46" y="63"/>
                  </a:lnTo>
                  <a:lnTo>
                    <a:pt x="45" y="68"/>
                  </a:lnTo>
                  <a:lnTo>
                    <a:pt x="43" y="74"/>
                  </a:lnTo>
                  <a:lnTo>
                    <a:pt x="41" y="80"/>
                  </a:lnTo>
                  <a:lnTo>
                    <a:pt x="38" y="86"/>
                  </a:lnTo>
                  <a:lnTo>
                    <a:pt x="36" y="91"/>
                  </a:lnTo>
                  <a:lnTo>
                    <a:pt x="34" y="98"/>
                  </a:lnTo>
                  <a:lnTo>
                    <a:pt x="31" y="104"/>
                  </a:lnTo>
                  <a:lnTo>
                    <a:pt x="28" y="110"/>
                  </a:lnTo>
                  <a:lnTo>
                    <a:pt x="25" y="116"/>
                  </a:lnTo>
                  <a:lnTo>
                    <a:pt x="22" y="123"/>
                  </a:lnTo>
                  <a:lnTo>
                    <a:pt x="19" y="129"/>
                  </a:lnTo>
                  <a:lnTo>
                    <a:pt x="15" y="136"/>
                  </a:lnTo>
                  <a:lnTo>
                    <a:pt x="11" y="142"/>
                  </a:lnTo>
                  <a:lnTo>
                    <a:pt x="8" y="149"/>
                  </a:lnTo>
                  <a:lnTo>
                    <a:pt x="4" y="155"/>
                  </a:lnTo>
                  <a:lnTo>
                    <a:pt x="0" y="162"/>
                  </a:lnTo>
                  <a:lnTo>
                    <a:pt x="2" y="163"/>
                  </a:lnTo>
                  <a:close/>
                </a:path>
              </a:pathLst>
            </a:custGeom>
            <a:solidFill>
              <a:srgbClr val="000000"/>
            </a:solidFill>
            <a:ln w="9525">
              <a:solidFill>
                <a:schemeClr val="tx1"/>
              </a:solidFill>
              <a:round/>
              <a:headEnd/>
              <a:tailEnd/>
            </a:ln>
          </p:spPr>
          <p:txBody>
            <a:bodyPr/>
            <a:lstStyle/>
            <a:p>
              <a:endParaRPr lang="en-US"/>
            </a:p>
          </p:txBody>
        </p:sp>
        <p:sp>
          <p:nvSpPr>
            <p:cNvPr id="4732" name="Freeform 905"/>
            <p:cNvSpPr>
              <a:spLocks/>
            </p:cNvSpPr>
            <p:nvPr/>
          </p:nvSpPr>
          <p:spPr bwMode="auto">
            <a:xfrm>
              <a:off x="950" y="2580"/>
              <a:ext cx="112" cy="98"/>
            </a:xfrm>
            <a:custGeom>
              <a:avLst/>
              <a:gdLst>
                <a:gd name="T0" fmla="*/ 0 w 112"/>
                <a:gd name="T1" fmla="*/ 93 h 98"/>
                <a:gd name="T2" fmla="*/ 4 w 112"/>
                <a:gd name="T3" fmla="*/ 96 h 98"/>
                <a:gd name="T4" fmla="*/ 8 w 112"/>
                <a:gd name="T5" fmla="*/ 97 h 98"/>
                <a:gd name="T6" fmla="*/ 13 w 112"/>
                <a:gd name="T7" fmla="*/ 98 h 98"/>
                <a:gd name="T8" fmla="*/ 19 w 112"/>
                <a:gd name="T9" fmla="*/ 97 h 98"/>
                <a:gd name="T10" fmla="*/ 25 w 112"/>
                <a:gd name="T11" fmla="*/ 94 h 98"/>
                <a:gd name="T12" fmla="*/ 32 w 112"/>
                <a:gd name="T13" fmla="*/ 91 h 98"/>
                <a:gd name="T14" fmla="*/ 39 w 112"/>
                <a:gd name="T15" fmla="*/ 86 h 98"/>
                <a:gd name="T16" fmla="*/ 46 w 112"/>
                <a:gd name="T17" fmla="*/ 80 h 98"/>
                <a:gd name="T18" fmla="*/ 54 w 112"/>
                <a:gd name="T19" fmla="*/ 74 h 98"/>
                <a:gd name="T20" fmla="*/ 62 w 112"/>
                <a:gd name="T21" fmla="*/ 66 h 98"/>
                <a:gd name="T22" fmla="*/ 70 w 112"/>
                <a:gd name="T23" fmla="*/ 57 h 98"/>
                <a:gd name="T24" fmla="*/ 78 w 112"/>
                <a:gd name="T25" fmla="*/ 48 h 98"/>
                <a:gd name="T26" fmla="*/ 87 w 112"/>
                <a:gd name="T27" fmla="*/ 37 h 98"/>
                <a:gd name="T28" fmla="*/ 95 w 112"/>
                <a:gd name="T29" fmla="*/ 26 h 98"/>
                <a:gd name="T30" fmla="*/ 103 w 112"/>
                <a:gd name="T31" fmla="*/ 14 h 98"/>
                <a:gd name="T32" fmla="*/ 112 w 112"/>
                <a:gd name="T33" fmla="*/ 1 h 98"/>
                <a:gd name="T34" fmla="*/ 106 w 112"/>
                <a:gd name="T35" fmla="*/ 6 h 98"/>
                <a:gd name="T36" fmla="*/ 97 w 112"/>
                <a:gd name="T37" fmla="*/ 19 h 98"/>
                <a:gd name="T38" fmla="*/ 89 w 112"/>
                <a:gd name="T39" fmla="*/ 30 h 98"/>
                <a:gd name="T40" fmla="*/ 81 w 112"/>
                <a:gd name="T41" fmla="*/ 41 h 98"/>
                <a:gd name="T42" fmla="*/ 73 w 112"/>
                <a:gd name="T43" fmla="*/ 51 h 98"/>
                <a:gd name="T44" fmla="*/ 64 w 112"/>
                <a:gd name="T45" fmla="*/ 60 h 98"/>
                <a:gd name="T46" fmla="*/ 56 w 112"/>
                <a:gd name="T47" fmla="*/ 68 h 98"/>
                <a:gd name="T48" fmla="*/ 49 w 112"/>
                <a:gd name="T49" fmla="*/ 76 h 98"/>
                <a:gd name="T50" fmla="*/ 41 w 112"/>
                <a:gd name="T51" fmla="*/ 82 h 98"/>
                <a:gd name="T52" fmla="*/ 34 w 112"/>
                <a:gd name="T53" fmla="*/ 87 h 98"/>
                <a:gd name="T54" fmla="*/ 28 w 112"/>
                <a:gd name="T55" fmla="*/ 91 h 98"/>
                <a:gd name="T56" fmla="*/ 21 w 112"/>
                <a:gd name="T57" fmla="*/ 93 h 98"/>
                <a:gd name="T58" fmla="*/ 16 w 112"/>
                <a:gd name="T59" fmla="*/ 95 h 98"/>
                <a:gd name="T60" fmla="*/ 11 w 112"/>
                <a:gd name="T61" fmla="*/ 96 h 98"/>
                <a:gd name="T62" fmla="*/ 7 w 112"/>
                <a:gd name="T63" fmla="*/ 95 h 98"/>
                <a:gd name="T64" fmla="*/ 3 w 112"/>
                <a:gd name="T65" fmla="*/ 93 h 98"/>
                <a:gd name="T66" fmla="*/ 1 w 112"/>
                <a:gd name="T67" fmla="*/ 91 h 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2"/>
                <a:gd name="T103" fmla="*/ 0 h 98"/>
                <a:gd name="T104" fmla="*/ 112 w 112"/>
                <a:gd name="T105" fmla="*/ 98 h 9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2" h="98">
                  <a:moveTo>
                    <a:pt x="0" y="93"/>
                  </a:moveTo>
                  <a:lnTo>
                    <a:pt x="0" y="93"/>
                  </a:lnTo>
                  <a:lnTo>
                    <a:pt x="2" y="94"/>
                  </a:lnTo>
                  <a:lnTo>
                    <a:pt x="4" y="96"/>
                  </a:lnTo>
                  <a:lnTo>
                    <a:pt x="6" y="97"/>
                  </a:lnTo>
                  <a:lnTo>
                    <a:pt x="8" y="97"/>
                  </a:lnTo>
                  <a:lnTo>
                    <a:pt x="11" y="98"/>
                  </a:lnTo>
                  <a:lnTo>
                    <a:pt x="13" y="98"/>
                  </a:lnTo>
                  <a:lnTo>
                    <a:pt x="16" y="97"/>
                  </a:lnTo>
                  <a:lnTo>
                    <a:pt x="19" y="97"/>
                  </a:lnTo>
                  <a:lnTo>
                    <a:pt x="22" y="96"/>
                  </a:lnTo>
                  <a:lnTo>
                    <a:pt x="25" y="94"/>
                  </a:lnTo>
                  <a:lnTo>
                    <a:pt x="29" y="93"/>
                  </a:lnTo>
                  <a:lnTo>
                    <a:pt x="32" y="91"/>
                  </a:lnTo>
                  <a:lnTo>
                    <a:pt x="35" y="89"/>
                  </a:lnTo>
                  <a:lnTo>
                    <a:pt x="39" y="86"/>
                  </a:lnTo>
                  <a:lnTo>
                    <a:pt x="43" y="83"/>
                  </a:lnTo>
                  <a:lnTo>
                    <a:pt x="46" y="80"/>
                  </a:lnTo>
                  <a:lnTo>
                    <a:pt x="50" y="77"/>
                  </a:lnTo>
                  <a:lnTo>
                    <a:pt x="54" y="74"/>
                  </a:lnTo>
                  <a:lnTo>
                    <a:pt x="58" y="70"/>
                  </a:lnTo>
                  <a:lnTo>
                    <a:pt x="62" y="66"/>
                  </a:lnTo>
                  <a:lnTo>
                    <a:pt x="66" y="62"/>
                  </a:lnTo>
                  <a:lnTo>
                    <a:pt x="70" y="57"/>
                  </a:lnTo>
                  <a:lnTo>
                    <a:pt x="74" y="53"/>
                  </a:lnTo>
                  <a:lnTo>
                    <a:pt x="78" y="48"/>
                  </a:lnTo>
                  <a:lnTo>
                    <a:pt x="82" y="43"/>
                  </a:lnTo>
                  <a:lnTo>
                    <a:pt x="87" y="37"/>
                  </a:lnTo>
                  <a:lnTo>
                    <a:pt x="91" y="32"/>
                  </a:lnTo>
                  <a:lnTo>
                    <a:pt x="95" y="26"/>
                  </a:lnTo>
                  <a:lnTo>
                    <a:pt x="99" y="20"/>
                  </a:lnTo>
                  <a:lnTo>
                    <a:pt x="103" y="14"/>
                  </a:lnTo>
                  <a:lnTo>
                    <a:pt x="107" y="8"/>
                  </a:lnTo>
                  <a:lnTo>
                    <a:pt x="112" y="1"/>
                  </a:lnTo>
                  <a:lnTo>
                    <a:pt x="110" y="0"/>
                  </a:lnTo>
                  <a:lnTo>
                    <a:pt x="106" y="6"/>
                  </a:lnTo>
                  <a:lnTo>
                    <a:pt x="102" y="13"/>
                  </a:lnTo>
                  <a:lnTo>
                    <a:pt x="97" y="19"/>
                  </a:lnTo>
                  <a:lnTo>
                    <a:pt x="93" y="25"/>
                  </a:lnTo>
                  <a:lnTo>
                    <a:pt x="89" y="30"/>
                  </a:lnTo>
                  <a:lnTo>
                    <a:pt x="85" y="36"/>
                  </a:lnTo>
                  <a:lnTo>
                    <a:pt x="81" y="41"/>
                  </a:lnTo>
                  <a:lnTo>
                    <a:pt x="77" y="46"/>
                  </a:lnTo>
                  <a:lnTo>
                    <a:pt x="73" y="51"/>
                  </a:lnTo>
                  <a:lnTo>
                    <a:pt x="68" y="56"/>
                  </a:lnTo>
                  <a:lnTo>
                    <a:pt x="64" y="60"/>
                  </a:lnTo>
                  <a:lnTo>
                    <a:pt x="60" y="64"/>
                  </a:lnTo>
                  <a:lnTo>
                    <a:pt x="56" y="68"/>
                  </a:lnTo>
                  <a:lnTo>
                    <a:pt x="53" y="72"/>
                  </a:lnTo>
                  <a:lnTo>
                    <a:pt x="49" y="76"/>
                  </a:lnTo>
                  <a:lnTo>
                    <a:pt x="45" y="79"/>
                  </a:lnTo>
                  <a:lnTo>
                    <a:pt x="41" y="82"/>
                  </a:lnTo>
                  <a:lnTo>
                    <a:pt x="38" y="84"/>
                  </a:lnTo>
                  <a:lnTo>
                    <a:pt x="34" y="87"/>
                  </a:lnTo>
                  <a:lnTo>
                    <a:pt x="31" y="89"/>
                  </a:lnTo>
                  <a:lnTo>
                    <a:pt x="28" y="91"/>
                  </a:lnTo>
                  <a:lnTo>
                    <a:pt x="24" y="92"/>
                  </a:lnTo>
                  <a:lnTo>
                    <a:pt x="21" y="93"/>
                  </a:lnTo>
                  <a:lnTo>
                    <a:pt x="19" y="95"/>
                  </a:lnTo>
                  <a:lnTo>
                    <a:pt x="16" y="95"/>
                  </a:lnTo>
                  <a:lnTo>
                    <a:pt x="13" y="96"/>
                  </a:lnTo>
                  <a:lnTo>
                    <a:pt x="11" y="96"/>
                  </a:lnTo>
                  <a:lnTo>
                    <a:pt x="9" y="95"/>
                  </a:lnTo>
                  <a:lnTo>
                    <a:pt x="7" y="95"/>
                  </a:lnTo>
                  <a:lnTo>
                    <a:pt x="5" y="94"/>
                  </a:lnTo>
                  <a:lnTo>
                    <a:pt x="3" y="93"/>
                  </a:lnTo>
                  <a:lnTo>
                    <a:pt x="1" y="91"/>
                  </a:lnTo>
                  <a:lnTo>
                    <a:pt x="0" y="93"/>
                  </a:lnTo>
                  <a:close/>
                </a:path>
              </a:pathLst>
            </a:custGeom>
            <a:solidFill>
              <a:srgbClr val="000000"/>
            </a:solidFill>
            <a:ln w="9525">
              <a:solidFill>
                <a:schemeClr val="tx1"/>
              </a:solidFill>
              <a:round/>
              <a:headEnd/>
              <a:tailEnd/>
            </a:ln>
          </p:spPr>
          <p:txBody>
            <a:bodyPr/>
            <a:lstStyle/>
            <a:p>
              <a:endParaRPr lang="en-US"/>
            </a:p>
          </p:txBody>
        </p:sp>
        <p:sp>
          <p:nvSpPr>
            <p:cNvPr id="4733" name="Freeform 906"/>
            <p:cNvSpPr>
              <a:spLocks/>
            </p:cNvSpPr>
            <p:nvPr/>
          </p:nvSpPr>
          <p:spPr bwMode="auto">
            <a:xfrm>
              <a:off x="934" y="2489"/>
              <a:ext cx="110" cy="79"/>
            </a:xfrm>
            <a:custGeom>
              <a:avLst/>
              <a:gdLst>
                <a:gd name="T0" fmla="*/ 110 w 110"/>
                <a:gd name="T1" fmla="*/ 69 h 79"/>
                <a:gd name="T2" fmla="*/ 10 w 110"/>
                <a:gd name="T3" fmla="*/ 0 h 79"/>
                <a:gd name="T4" fmla="*/ 10 w 110"/>
                <a:gd name="T5" fmla="*/ 1 h 79"/>
                <a:gd name="T6" fmla="*/ 8 w 110"/>
                <a:gd name="T7" fmla="*/ 2 h 79"/>
                <a:gd name="T8" fmla="*/ 5 w 110"/>
                <a:gd name="T9" fmla="*/ 5 h 79"/>
                <a:gd name="T10" fmla="*/ 3 w 110"/>
                <a:gd name="T11" fmla="*/ 8 h 79"/>
                <a:gd name="T12" fmla="*/ 1 w 110"/>
                <a:gd name="T13" fmla="*/ 12 h 79"/>
                <a:gd name="T14" fmla="*/ 0 w 110"/>
                <a:gd name="T15" fmla="*/ 16 h 79"/>
                <a:gd name="T16" fmla="*/ 1 w 110"/>
                <a:gd name="T17" fmla="*/ 20 h 79"/>
                <a:gd name="T18" fmla="*/ 3 w 110"/>
                <a:gd name="T19" fmla="*/ 24 h 79"/>
                <a:gd name="T20" fmla="*/ 5 w 110"/>
                <a:gd name="T21" fmla="*/ 25 h 79"/>
                <a:gd name="T22" fmla="*/ 7 w 110"/>
                <a:gd name="T23" fmla="*/ 27 h 79"/>
                <a:gd name="T24" fmla="*/ 9 w 110"/>
                <a:gd name="T25" fmla="*/ 29 h 79"/>
                <a:gd name="T26" fmla="*/ 11 w 110"/>
                <a:gd name="T27" fmla="*/ 30 h 79"/>
                <a:gd name="T28" fmla="*/ 13 w 110"/>
                <a:gd name="T29" fmla="*/ 31 h 79"/>
                <a:gd name="T30" fmla="*/ 15 w 110"/>
                <a:gd name="T31" fmla="*/ 32 h 79"/>
                <a:gd name="T32" fmla="*/ 16 w 110"/>
                <a:gd name="T33" fmla="*/ 33 h 79"/>
                <a:gd name="T34" fmla="*/ 18 w 110"/>
                <a:gd name="T35" fmla="*/ 34 h 79"/>
                <a:gd name="T36" fmla="*/ 19 w 110"/>
                <a:gd name="T37" fmla="*/ 34 h 79"/>
                <a:gd name="T38" fmla="*/ 21 w 110"/>
                <a:gd name="T39" fmla="*/ 35 h 79"/>
                <a:gd name="T40" fmla="*/ 22 w 110"/>
                <a:gd name="T41" fmla="*/ 34 h 79"/>
                <a:gd name="T42" fmla="*/ 24 w 110"/>
                <a:gd name="T43" fmla="*/ 34 h 79"/>
                <a:gd name="T44" fmla="*/ 25 w 110"/>
                <a:gd name="T45" fmla="*/ 33 h 79"/>
                <a:gd name="T46" fmla="*/ 27 w 110"/>
                <a:gd name="T47" fmla="*/ 32 h 79"/>
                <a:gd name="T48" fmla="*/ 28 w 110"/>
                <a:gd name="T49" fmla="*/ 30 h 79"/>
                <a:gd name="T50" fmla="*/ 29 w 110"/>
                <a:gd name="T51" fmla="*/ 28 h 79"/>
                <a:gd name="T52" fmla="*/ 107 w 110"/>
                <a:gd name="T53" fmla="*/ 79 h 79"/>
                <a:gd name="T54" fmla="*/ 110 w 110"/>
                <a:gd name="T55" fmla="*/ 69 h 7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0"/>
                <a:gd name="T85" fmla="*/ 0 h 79"/>
                <a:gd name="T86" fmla="*/ 110 w 110"/>
                <a:gd name="T87" fmla="*/ 79 h 7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0" h="79">
                  <a:moveTo>
                    <a:pt x="110" y="69"/>
                  </a:moveTo>
                  <a:lnTo>
                    <a:pt x="10" y="0"/>
                  </a:lnTo>
                  <a:lnTo>
                    <a:pt x="10" y="1"/>
                  </a:lnTo>
                  <a:lnTo>
                    <a:pt x="8" y="2"/>
                  </a:lnTo>
                  <a:lnTo>
                    <a:pt x="5" y="5"/>
                  </a:lnTo>
                  <a:lnTo>
                    <a:pt x="3" y="8"/>
                  </a:lnTo>
                  <a:lnTo>
                    <a:pt x="1" y="12"/>
                  </a:lnTo>
                  <a:lnTo>
                    <a:pt x="0" y="16"/>
                  </a:lnTo>
                  <a:lnTo>
                    <a:pt x="1" y="20"/>
                  </a:lnTo>
                  <a:lnTo>
                    <a:pt x="3" y="24"/>
                  </a:lnTo>
                  <a:lnTo>
                    <a:pt x="5" y="25"/>
                  </a:lnTo>
                  <a:lnTo>
                    <a:pt x="7" y="27"/>
                  </a:lnTo>
                  <a:lnTo>
                    <a:pt x="9" y="29"/>
                  </a:lnTo>
                  <a:lnTo>
                    <a:pt x="11" y="30"/>
                  </a:lnTo>
                  <a:lnTo>
                    <a:pt x="13" y="31"/>
                  </a:lnTo>
                  <a:lnTo>
                    <a:pt x="15" y="32"/>
                  </a:lnTo>
                  <a:lnTo>
                    <a:pt x="16" y="33"/>
                  </a:lnTo>
                  <a:lnTo>
                    <a:pt x="18" y="34"/>
                  </a:lnTo>
                  <a:lnTo>
                    <a:pt x="19" y="34"/>
                  </a:lnTo>
                  <a:lnTo>
                    <a:pt x="21" y="35"/>
                  </a:lnTo>
                  <a:lnTo>
                    <a:pt x="22" y="34"/>
                  </a:lnTo>
                  <a:lnTo>
                    <a:pt x="24" y="34"/>
                  </a:lnTo>
                  <a:lnTo>
                    <a:pt x="25" y="33"/>
                  </a:lnTo>
                  <a:lnTo>
                    <a:pt x="27" y="32"/>
                  </a:lnTo>
                  <a:lnTo>
                    <a:pt x="28" y="30"/>
                  </a:lnTo>
                  <a:lnTo>
                    <a:pt x="29" y="28"/>
                  </a:lnTo>
                  <a:lnTo>
                    <a:pt x="107" y="79"/>
                  </a:lnTo>
                  <a:lnTo>
                    <a:pt x="110" y="69"/>
                  </a:lnTo>
                  <a:close/>
                </a:path>
              </a:pathLst>
            </a:custGeom>
            <a:solidFill>
              <a:srgbClr val="000000"/>
            </a:solidFill>
            <a:ln w="9525">
              <a:solidFill>
                <a:schemeClr val="tx1"/>
              </a:solidFill>
              <a:round/>
              <a:headEnd/>
              <a:tailEnd/>
            </a:ln>
          </p:spPr>
          <p:txBody>
            <a:bodyPr/>
            <a:lstStyle/>
            <a:p>
              <a:endParaRPr lang="en-US"/>
            </a:p>
          </p:txBody>
        </p:sp>
        <p:sp>
          <p:nvSpPr>
            <p:cNvPr id="4734" name="Freeform 907"/>
            <p:cNvSpPr>
              <a:spLocks/>
            </p:cNvSpPr>
            <p:nvPr/>
          </p:nvSpPr>
          <p:spPr bwMode="auto">
            <a:xfrm>
              <a:off x="1021" y="2798"/>
              <a:ext cx="63" cy="12"/>
            </a:xfrm>
            <a:custGeom>
              <a:avLst/>
              <a:gdLst>
                <a:gd name="T0" fmla="*/ 0 w 63"/>
                <a:gd name="T1" fmla="*/ 0 h 12"/>
                <a:gd name="T2" fmla="*/ 0 w 63"/>
                <a:gd name="T3" fmla="*/ 0 h 12"/>
                <a:gd name="T4" fmla="*/ 1 w 63"/>
                <a:gd name="T5" fmla="*/ 1 h 12"/>
                <a:gd name="T6" fmla="*/ 2 w 63"/>
                <a:gd name="T7" fmla="*/ 3 h 12"/>
                <a:gd name="T8" fmla="*/ 3 w 63"/>
                <a:gd name="T9" fmla="*/ 4 h 12"/>
                <a:gd name="T10" fmla="*/ 5 w 63"/>
                <a:gd name="T11" fmla="*/ 5 h 12"/>
                <a:gd name="T12" fmla="*/ 8 w 63"/>
                <a:gd name="T13" fmla="*/ 6 h 12"/>
                <a:gd name="T14" fmla="*/ 11 w 63"/>
                <a:gd name="T15" fmla="*/ 7 h 12"/>
                <a:gd name="T16" fmla="*/ 15 w 63"/>
                <a:gd name="T17" fmla="*/ 8 h 12"/>
                <a:gd name="T18" fmla="*/ 19 w 63"/>
                <a:gd name="T19" fmla="*/ 9 h 12"/>
                <a:gd name="T20" fmla="*/ 23 w 63"/>
                <a:gd name="T21" fmla="*/ 10 h 12"/>
                <a:gd name="T22" fmla="*/ 28 w 63"/>
                <a:gd name="T23" fmla="*/ 10 h 12"/>
                <a:gd name="T24" fmla="*/ 33 w 63"/>
                <a:gd name="T25" fmla="*/ 11 h 12"/>
                <a:gd name="T26" fmla="*/ 38 w 63"/>
                <a:gd name="T27" fmla="*/ 11 h 12"/>
                <a:gd name="T28" fmla="*/ 44 w 63"/>
                <a:gd name="T29" fmla="*/ 12 h 12"/>
                <a:gd name="T30" fmla="*/ 50 w 63"/>
                <a:gd name="T31" fmla="*/ 12 h 12"/>
                <a:gd name="T32" fmla="*/ 56 w 63"/>
                <a:gd name="T33" fmla="*/ 12 h 12"/>
                <a:gd name="T34" fmla="*/ 63 w 63"/>
                <a:gd name="T35" fmla="*/ 12 h 12"/>
                <a:gd name="T36" fmla="*/ 63 w 63"/>
                <a:gd name="T37" fmla="*/ 10 h 12"/>
                <a:gd name="T38" fmla="*/ 56 w 63"/>
                <a:gd name="T39" fmla="*/ 10 h 12"/>
                <a:gd name="T40" fmla="*/ 50 w 63"/>
                <a:gd name="T41" fmla="*/ 10 h 12"/>
                <a:gd name="T42" fmla="*/ 44 w 63"/>
                <a:gd name="T43" fmla="*/ 10 h 12"/>
                <a:gd name="T44" fmla="*/ 39 w 63"/>
                <a:gd name="T45" fmla="*/ 9 h 12"/>
                <a:gd name="T46" fmla="*/ 33 w 63"/>
                <a:gd name="T47" fmla="*/ 9 h 12"/>
                <a:gd name="T48" fmla="*/ 28 w 63"/>
                <a:gd name="T49" fmla="*/ 8 h 12"/>
                <a:gd name="T50" fmla="*/ 24 w 63"/>
                <a:gd name="T51" fmla="*/ 8 h 12"/>
                <a:gd name="T52" fmla="*/ 19 w 63"/>
                <a:gd name="T53" fmla="*/ 7 h 12"/>
                <a:gd name="T54" fmla="*/ 16 w 63"/>
                <a:gd name="T55" fmla="*/ 6 h 12"/>
                <a:gd name="T56" fmla="*/ 12 w 63"/>
                <a:gd name="T57" fmla="*/ 5 h 12"/>
                <a:gd name="T58" fmla="*/ 9 w 63"/>
                <a:gd name="T59" fmla="*/ 4 h 12"/>
                <a:gd name="T60" fmla="*/ 6 w 63"/>
                <a:gd name="T61" fmla="*/ 3 h 12"/>
                <a:gd name="T62" fmla="*/ 5 w 63"/>
                <a:gd name="T63" fmla="*/ 2 h 12"/>
                <a:gd name="T64" fmla="*/ 3 w 63"/>
                <a:gd name="T65" fmla="*/ 1 h 12"/>
                <a:gd name="T66" fmla="*/ 2 w 63"/>
                <a:gd name="T67" fmla="*/ 1 h 12"/>
                <a:gd name="T68" fmla="*/ 2 w 63"/>
                <a:gd name="T69" fmla="*/ 0 h 12"/>
                <a:gd name="T70" fmla="*/ 2 w 63"/>
                <a:gd name="T71" fmla="*/ 0 h 12"/>
                <a:gd name="T72" fmla="*/ 0 w 63"/>
                <a:gd name="T73" fmla="*/ 0 h 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3"/>
                <a:gd name="T112" fmla="*/ 0 h 12"/>
                <a:gd name="T113" fmla="*/ 63 w 63"/>
                <a:gd name="T114" fmla="*/ 12 h 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3" h="12">
                  <a:moveTo>
                    <a:pt x="0" y="0"/>
                  </a:moveTo>
                  <a:lnTo>
                    <a:pt x="0" y="0"/>
                  </a:lnTo>
                  <a:lnTo>
                    <a:pt x="1" y="1"/>
                  </a:lnTo>
                  <a:lnTo>
                    <a:pt x="2" y="3"/>
                  </a:lnTo>
                  <a:lnTo>
                    <a:pt x="3" y="4"/>
                  </a:lnTo>
                  <a:lnTo>
                    <a:pt x="5" y="5"/>
                  </a:lnTo>
                  <a:lnTo>
                    <a:pt x="8" y="6"/>
                  </a:lnTo>
                  <a:lnTo>
                    <a:pt x="11" y="7"/>
                  </a:lnTo>
                  <a:lnTo>
                    <a:pt x="15" y="8"/>
                  </a:lnTo>
                  <a:lnTo>
                    <a:pt x="19" y="9"/>
                  </a:lnTo>
                  <a:lnTo>
                    <a:pt x="23" y="10"/>
                  </a:lnTo>
                  <a:lnTo>
                    <a:pt x="28" y="10"/>
                  </a:lnTo>
                  <a:lnTo>
                    <a:pt x="33" y="11"/>
                  </a:lnTo>
                  <a:lnTo>
                    <a:pt x="38" y="11"/>
                  </a:lnTo>
                  <a:lnTo>
                    <a:pt x="44" y="12"/>
                  </a:lnTo>
                  <a:lnTo>
                    <a:pt x="50" y="12"/>
                  </a:lnTo>
                  <a:lnTo>
                    <a:pt x="56" y="12"/>
                  </a:lnTo>
                  <a:lnTo>
                    <a:pt x="63" y="12"/>
                  </a:lnTo>
                  <a:lnTo>
                    <a:pt x="63" y="10"/>
                  </a:lnTo>
                  <a:lnTo>
                    <a:pt x="56" y="10"/>
                  </a:lnTo>
                  <a:lnTo>
                    <a:pt x="50" y="10"/>
                  </a:lnTo>
                  <a:lnTo>
                    <a:pt x="44" y="10"/>
                  </a:lnTo>
                  <a:lnTo>
                    <a:pt x="39" y="9"/>
                  </a:lnTo>
                  <a:lnTo>
                    <a:pt x="33" y="9"/>
                  </a:lnTo>
                  <a:lnTo>
                    <a:pt x="28" y="8"/>
                  </a:lnTo>
                  <a:lnTo>
                    <a:pt x="24" y="8"/>
                  </a:lnTo>
                  <a:lnTo>
                    <a:pt x="19" y="7"/>
                  </a:lnTo>
                  <a:lnTo>
                    <a:pt x="16" y="6"/>
                  </a:lnTo>
                  <a:lnTo>
                    <a:pt x="12" y="5"/>
                  </a:lnTo>
                  <a:lnTo>
                    <a:pt x="9" y="4"/>
                  </a:lnTo>
                  <a:lnTo>
                    <a:pt x="6" y="3"/>
                  </a:lnTo>
                  <a:lnTo>
                    <a:pt x="5" y="2"/>
                  </a:lnTo>
                  <a:lnTo>
                    <a:pt x="3" y="1"/>
                  </a:lnTo>
                  <a:lnTo>
                    <a:pt x="2" y="1"/>
                  </a:lnTo>
                  <a:lnTo>
                    <a:pt x="2" y="0"/>
                  </a:lnTo>
                  <a:lnTo>
                    <a:pt x="0" y="0"/>
                  </a:lnTo>
                  <a:close/>
                </a:path>
              </a:pathLst>
            </a:custGeom>
            <a:solidFill>
              <a:srgbClr val="000000"/>
            </a:solidFill>
            <a:ln w="9525">
              <a:solidFill>
                <a:schemeClr val="tx1"/>
              </a:solidFill>
              <a:round/>
              <a:headEnd/>
              <a:tailEnd/>
            </a:ln>
          </p:spPr>
          <p:txBody>
            <a:bodyPr/>
            <a:lstStyle/>
            <a:p>
              <a:endParaRPr lang="en-US"/>
            </a:p>
          </p:txBody>
        </p:sp>
        <p:sp>
          <p:nvSpPr>
            <p:cNvPr id="4735" name="Freeform 908"/>
            <p:cNvSpPr>
              <a:spLocks/>
            </p:cNvSpPr>
            <p:nvPr/>
          </p:nvSpPr>
          <p:spPr bwMode="auto">
            <a:xfrm>
              <a:off x="1021" y="2785"/>
              <a:ext cx="63" cy="13"/>
            </a:xfrm>
            <a:custGeom>
              <a:avLst/>
              <a:gdLst>
                <a:gd name="T0" fmla="*/ 63 w 63"/>
                <a:gd name="T1" fmla="*/ 0 h 13"/>
                <a:gd name="T2" fmla="*/ 63 w 63"/>
                <a:gd name="T3" fmla="*/ 0 h 13"/>
                <a:gd name="T4" fmla="*/ 56 w 63"/>
                <a:gd name="T5" fmla="*/ 0 h 13"/>
                <a:gd name="T6" fmla="*/ 50 w 63"/>
                <a:gd name="T7" fmla="*/ 1 h 13"/>
                <a:gd name="T8" fmla="*/ 44 w 63"/>
                <a:gd name="T9" fmla="*/ 1 h 13"/>
                <a:gd name="T10" fmla="*/ 38 w 63"/>
                <a:gd name="T11" fmla="*/ 1 h 13"/>
                <a:gd name="T12" fmla="*/ 33 w 63"/>
                <a:gd name="T13" fmla="*/ 2 h 13"/>
                <a:gd name="T14" fmla="*/ 28 w 63"/>
                <a:gd name="T15" fmla="*/ 2 h 13"/>
                <a:gd name="T16" fmla="*/ 23 w 63"/>
                <a:gd name="T17" fmla="*/ 3 h 13"/>
                <a:gd name="T18" fmla="*/ 19 w 63"/>
                <a:gd name="T19" fmla="*/ 4 h 13"/>
                <a:gd name="T20" fmla="*/ 15 w 63"/>
                <a:gd name="T21" fmla="*/ 5 h 13"/>
                <a:gd name="T22" fmla="*/ 11 w 63"/>
                <a:gd name="T23" fmla="*/ 5 h 13"/>
                <a:gd name="T24" fmla="*/ 8 w 63"/>
                <a:gd name="T25" fmla="*/ 6 h 13"/>
                <a:gd name="T26" fmla="*/ 5 w 63"/>
                <a:gd name="T27" fmla="*/ 8 h 13"/>
                <a:gd name="T28" fmla="*/ 3 w 63"/>
                <a:gd name="T29" fmla="*/ 8 h 13"/>
                <a:gd name="T30" fmla="*/ 2 w 63"/>
                <a:gd name="T31" fmla="*/ 10 h 13"/>
                <a:gd name="T32" fmla="*/ 1 w 63"/>
                <a:gd name="T33" fmla="*/ 11 h 13"/>
                <a:gd name="T34" fmla="*/ 0 w 63"/>
                <a:gd name="T35" fmla="*/ 13 h 13"/>
                <a:gd name="T36" fmla="*/ 2 w 63"/>
                <a:gd name="T37" fmla="*/ 13 h 13"/>
                <a:gd name="T38" fmla="*/ 2 w 63"/>
                <a:gd name="T39" fmla="*/ 12 h 13"/>
                <a:gd name="T40" fmla="*/ 3 w 63"/>
                <a:gd name="T41" fmla="*/ 11 h 13"/>
                <a:gd name="T42" fmla="*/ 4 w 63"/>
                <a:gd name="T43" fmla="*/ 10 h 13"/>
                <a:gd name="T44" fmla="*/ 6 w 63"/>
                <a:gd name="T45" fmla="*/ 9 h 13"/>
                <a:gd name="T46" fmla="*/ 9 w 63"/>
                <a:gd name="T47" fmla="*/ 8 h 13"/>
                <a:gd name="T48" fmla="*/ 12 w 63"/>
                <a:gd name="T49" fmla="*/ 8 h 13"/>
                <a:gd name="T50" fmla="*/ 16 w 63"/>
                <a:gd name="T51" fmla="*/ 7 h 13"/>
                <a:gd name="T52" fmla="*/ 19 w 63"/>
                <a:gd name="T53" fmla="*/ 6 h 13"/>
                <a:gd name="T54" fmla="*/ 24 w 63"/>
                <a:gd name="T55" fmla="*/ 5 h 13"/>
                <a:gd name="T56" fmla="*/ 28 w 63"/>
                <a:gd name="T57" fmla="*/ 5 h 13"/>
                <a:gd name="T58" fmla="*/ 33 w 63"/>
                <a:gd name="T59" fmla="*/ 4 h 13"/>
                <a:gd name="T60" fmla="*/ 39 w 63"/>
                <a:gd name="T61" fmla="*/ 4 h 13"/>
                <a:gd name="T62" fmla="*/ 44 w 63"/>
                <a:gd name="T63" fmla="*/ 3 h 13"/>
                <a:gd name="T64" fmla="*/ 50 w 63"/>
                <a:gd name="T65" fmla="*/ 3 h 13"/>
                <a:gd name="T66" fmla="*/ 56 w 63"/>
                <a:gd name="T67" fmla="*/ 3 h 13"/>
                <a:gd name="T68" fmla="*/ 63 w 63"/>
                <a:gd name="T69" fmla="*/ 3 h 13"/>
                <a:gd name="T70" fmla="*/ 63 w 63"/>
                <a:gd name="T71" fmla="*/ 3 h 13"/>
                <a:gd name="T72" fmla="*/ 63 w 63"/>
                <a:gd name="T73" fmla="*/ 0 h 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3"/>
                <a:gd name="T112" fmla="*/ 0 h 13"/>
                <a:gd name="T113" fmla="*/ 63 w 63"/>
                <a:gd name="T114" fmla="*/ 13 h 1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3" h="13">
                  <a:moveTo>
                    <a:pt x="63" y="0"/>
                  </a:moveTo>
                  <a:lnTo>
                    <a:pt x="63" y="0"/>
                  </a:lnTo>
                  <a:lnTo>
                    <a:pt x="56" y="0"/>
                  </a:lnTo>
                  <a:lnTo>
                    <a:pt x="50" y="1"/>
                  </a:lnTo>
                  <a:lnTo>
                    <a:pt x="44" y="1"/>
                  </a:lnTo>
                  <a:lnTo>
                    <a:pt x="38" y="1"/>
                  </a:lnTo>
                  <a:lnTo>
                    <a:pt x="33" y="2"/>
                  </a:lnTo>
                  <a:lnTo>
                    <a:pt x="28" y="2"/>
                  </a:lnTo>
                  <a:lnTo>
                    <a:pt x="23" y="3"/>
                  </a:lnTo>
                  <a:lnTo>
                    <a:pt x="19" y="4"/>
                  </a:lnTo>
                  <a:lnTo>
                    <a:pt x="15" y="5"/>
                  </a:lnTo>
                  <a:lnTo>
                    <a:pt x="11" y="5"/>
                  </a:lnTo>
                  <a:lnTo>
                    <a:pt x="8" y="6"/>
                  </a:lnTo>
                  <a:lnTo>
                    <a:pt x="5" y="8"/>
                  </a:lnTo>
                  <a:lnTo>
                    <a:pt x="3" y="8"/>
                  </a:lnTo>
                  <a:lnTo>
                    <a:pt x="2" y="10"/>
                  </a:lnTo>
                  <a:lnTo>
                    <a:pt x="1" y="11"/>
                  </a:lnTo>
                  <a:lnTo>
                    <a:pt x="0" y="13"/>
                  </a:lnTo>
                  <a:lnTo>
                    <a:pt x="2" y="13"/>
                  </a:lnTo>
                  <a:lnTo>
                    <a:pt x="2" y="12"/>
                  </a:lnTo>
                  <a:lnTo>
                    <a:pt x="3" y="11"/>
                  </a:lnTo>
                  <a:lnTo>
                    <a:pt x="4" y="10"/>
                  </a:lnTo>
                  <a:lnTo>
                    <a:pt x="6" y="9"/>
                  </a:lnTo>
                  <a:lnTo>
                    <a:pt x="9" y="8"/>
                  </a:lnTo>
                  <a:lnTo>
                    <a:pt x="12" y="8"/>
                  </a:lnTo>
                  <a:lnTo>
                    <a:pt x="16" y="7"/>
                  </a:lnTo>
                  <a:lnTo>
                    <a:pt x="19" y="6"/>
                  </a:lnTo>
                  <a:lnTo>
                    <a:pt x="24" y="5"/>
                  </a:lnTo>
                  <a:lnTo>
                    <a:pt x="28" y="5"/>
                  </a:lnTo>
                  <a:lnTo>
                    <a:pt x="33" y="4"/>
                  </a:lnTo>
                  <a:lnTo>
                    <a:pt x="39" y="4"/>
                  </a:lnTo>
                  <a:lnTo>
                    <a:pt x="44" y="3"/>
                  </a:lnTo>
                  <a:lnTo>
                    <a:pt x="50" y="3"/>
                  </a:lnTo>
                  <a:lnTo>
                    <a:pt x="56" y="3"/>
                  </a:lnTo>
                  <a:lnTo>
                    <a:pt x="63" y="3"/>
                  </a:lnTo>
                  <a:lnTo>
                    <a:pt x="63" y="0"/>
                  </a:lnTo>
                  <a:close/>
                </a:path>
              </a:pathLst>
            </a:custGeom>
            <a:solidFill>
              <a:srgbClr val="000000"/>
            </a:solidFill>
            <a:ln w="9525">
              <a:solidFill>
                <a:schemeClr val="tx1"/>
              </a:solidFill>
              <a:round/>
              <a:headEnd/>
              <a:tailEnd/>
            </a:ln>
          </p:spPr>
          <p:txBody>
            <a:bodyPr/>
            <a:lstStyle/>
            <a:p>
              <a:endParaRPr lang="en-US"/>
            </a:p>
          </p:txBody>
        </p:sp>
        <p:sp>
          <p:nvSpPr>
            <p:cNvPr id="4736" name="Freeform 909"/>
            <p:cNvSpPr>
              <a:spLocks/>
            </p:cNvSpPr>
            <p:nvPr/>
          </p:nvSpPr>
          <p:spPr bwMode="auto">
            <a:xfrm>
              <a:off x="1084" y="2785"/>
              <a:ext cx="62" cy="13"/>
            </a:xfrm>
            <a:custGeom>
              <a:avLst/>
              <a:gdLst>
                <a:gd name="T0" fmla="*/ 62 w 62"/>
                <a:gd name="T1" fmla="*/ 13 h 13"/>
                <a:gd name="T2" fmla="*/ 62 w 62"/>
                <a:gd name="T3" fmla="*/ 13 h 13"/>
                <a:gd name="T4" fmla="*/ 61 w 62"/>
                <a:gd name="T5" fmla="*/ 11 h 13"/>
                <a:gd name="T6" fmla="*/ 60 w 62"/>
                <a:gd name="T7" fmla="*/ 10 h 13"/>
                <a:gd name="T8" fmla="*/ 58 w 62"/>
                <a:gd name="T9" fmla="*/ 8 h 13"/>
                <a:gd name="T10" fmla="*/ 56 w 62"/>
                <a:gd name="T11" fmla="*/ 8 h 13"/>
                <a:gd name="T12" fmla="*/ 54 w 62"/>
                <a:gd name="T13" fmla="*/ 6 h 13"/>
                <a:gd name="T14" fmla="*/ 51 w 62"/>
                <a:gd name="T15" fmla="*/ 5 h 13"/>
                <a:gd name="T16" fmla="*/ 47 w 62"/>
                <a:gd name="T17" fmla="*/ 5 h 13"/>
                <a:gd name="T18" fmla="*/ 43 w 62"/>
                <a:gd name="T19" fmla="*/ 4 h 13"/>
                <a:gd name="T20" fmla="*/ 38 w 62"/>
                <a:gd name="T21" fmla="*/ 3 h 13"/>
                <a:gd name="T22" fmla="*/ 34 w 62"/>
                <a:gd name="T23" fmla="*/ 2 h 13"/>
                <a:gd name="T24" fmla="*/ 29 w 62"/>
                <a:gd name="T25" fmla="*/ 2 h 13"/>
                <a:gd name="T26" fmla="*/ 23 w 62"/>
                <a:gd name="T27" fmla="*/ 1 h 13"/>
                <a:gd name="T28" fmla="*/ 18 w 62"/>
                <a:gd name="T29" fmla="*/ 1 h 13"/>
                <a:gd name="T30" fmla="*/ 12 w 62"/>
                <a:gd name="T31" fmla="*/ 1 h 13"/>
                <a:gd name="T32" fmla="*/ 6 w 62"/>
                <a:gd name="T33" fmla="*/ 0 h 13"/>
                <a:gd name="T34" fmla="*/ 0 w 62"/>
                <a:gd name="T35" fmla="*/ 0 h 13"/>
                <a:gd name="T36" fmla="*/ 0 w 62"/>
                <a:gd name="T37" fmla="*/ 3 h 13"/>
                <a:gd name="T38" fmla="*/ 6 w 62"/>
                <a:gd name="T39" fmla="*/ 3 h 13"/>
                <a:gd name="T40" fmla="*/ 12 w 62"/>
                <a:gd name="T41" fmla="*/ 3 h 13"/>
                <a:gd name="T42" fmla="*/ 18 w 62"/>
                <a:gd name="T43" fmla="*/ 3 h 13"/>
                <a:gd name="T44" fmla="*/ 23 w 62"/>
                <a:gd name="T45" fmla="*/ 4 h 13"/>
                <a:gd name="T46" fmla="*/ 28 w 62"/>
                <a:gd name="T47" fmla="*/ 4 h 13"/>
                <a:gd name="T48" fmla="*/ 34 w 62"/>
                <a:gd name="T49" fmla="*/ 5 h 13"/>
                <a:gd name="T50" fmla="*/ 38 w 62"/>
                <a:gd name="T51" fmla="*/ 5 h 13"/>
                <a:gd name="T52" fmla="*/ 43 w 62"/>
                <a:gd name="T53" fmla="*/ 6 h 13"/>
                <a:gd name="T54" fmla="*/ 46 w 62"/>
                <a:gd name="T55" fmla="*/ 7 h 13"/>
                <a:gd name="T56" fmla="*/ 50 w 62"/>
                <a:gd name="T57" fmla="*/ 8 h 13"/>
                <a:gd name="T58" fmla="*/ 53 w 62"/>
                <a:gd name="T59" fmla="*/ 8 h 13"/>
                <a:gd name="T60" fmla="*/ 55 w 62"/>
                <a:gd name="T61" fmla="*/ 9 h 13"/>
                <a:gd name="T62" fmla="*/ 57 w 62"/>
                <a:gd name="T63" fmla="*/ 10 h 13"/>
                <a:gd name="T64" fmla="*/ 59 w 62"/>
                <a:gd name="T65" fmla="*/ 11 h 13"/>
                <a:gd name="T66" fmla="*/ 59 w 62"/>
                <a:gd name="T67" fmla="*/ 12 h 13"/>
                <a:gd name="T68" fmla="*/ 60 w 62"/>
                <a:gd name="T69" fmla="*/ 13 h 13"/>
                <a:gd name="T70" fmla="*/ 60 w 62"/>
                <a:gd name="T71" fmla="*/ 13 h 13"/>
                <a:gd name="T72" fmla="*/ 62 w 62"/>
                <a:gd name="T73" fmla="*/ 13 h 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
                <a:gd name="T112" fmla="*/ 0 h 13"/>
                <a:gd name="T113" fmla="*/ 62 w 62"/>
                <a:gd name="T114" fmla="*/ 13 h 1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 h="13">
                  <a:moveTo>
                    <a:pt x="62" y="13"/>
                  </a:moveTo>
                  <a:lnTo>
                    <a:pt x="62" y="13"/>
                  </a:lnTo>
                  <a:lnTo>
                    <a:pt x="61" y="11"/>
                  </a:lnTo>
                  <a:lnTo>
                    <a:pt x="60" y="10"/>
                  </a:lnTo>
                  <a:lnTo>
                    <a:pt x="58" y="8"/>
                  </a:lnTo>
                  <a:lnTo>
                    <a:pt x="56" y="8"/>
                  </a:lnTo>
                  <a:lnTo>
                    <a:pt x="54" y="6"/>
                  </a:lnTo>
                  <a:lnTo>
                    <a:pt x="51" y="5"/>
                  </a:lnTo>
                  <a:lnTo>
                    <a:pt x="47" y="5"/>
                  </a:lnTo>
                  <a:lnTo>
                    <a:pt x="43" y="4"/>
                  </a:lnTo>
                  <a:lnTo>
                    <a:pt x="38" y="3"/>
                  </a:lnTo>
                  <a:lnTo>
                    <a:pt x="34" y="2"/>
                  </a:lnTo>
                  <a:lnTo>
                    <a:pt x="29" y="2"/>
                  </a:lnTo>
                  <a:lnTo>
                    <a:pt x="23" y="1"/>
                  </a:lnTo>
                  <a:lnTo>
                    <a:pt x="18" y="1"/>
                  </a:lnTo>
                  <a:lnTo>
                    <a:pt x="12" y="1"/>
                  </a:lnTo>
                  <a:lnTo>
                    <a:pt x="6" y="0"/>
                  </a:lnTo>
                  <a:lnTo>
                    <a:pt x="0" y="0"/>
                  </a:lnTo>
                  <a:lnTo>
                    <a:pt x="0" y="3"/>
                  </a:lnTo>
                  <a:lnTo>
                    <a:pt x="6" y="3"/>
                  </a:lnTo>
                  <a:lnTo>
                    <a:pt x="12" y="3"/>
                  </a:lnTo>
                  <a:lnTo>
                    <a:pt x="18" y="3"/>
                  </a:lnTo>
                  <a:lnTo>
                    <a:pt x="23" y="4"/>
                  </a:lnTo>
                  <a:lnTo>
                    <a:pt x="28" y="4"/>
                  </a:lnTo>
                  <a:lnTo>
                    <a:pt x="34" y="5"/>
                  </a:lnTo>
                  <a:lnTo>
                    <a:pt x="38" y="5"/>
                  </a:lnTo>
                  <a:lnTo>
                    <a:pt x="43" y="6"/>
                  </a:lnTo>
                  <a:lnTo>
                    <a:pt x="46" y="7"/>
                  </a:lnTo>
                  <a:lnTo>
                    <a:pt x="50" y="8"/>
                  </a:lnTo>
                  <a:lnTo>
                    <a:pt x="53" y="8"/>
                  </a:lnTo>
                  <a:lnTo>
                    <a:pt x="55" y="9"/>
                  </a:lnTo>
                  <a:lnTo>
                    <a:pt x="57" y="10"/>
                  </a:lnTo>
                  <a:lnTo>
                    <a:pt x="59" y="11"/>
                  </a:lnTo>
                  <a:lnTo>
                    <a:pt x="59" y="12"/>
                  </a:lnTo>
                  <a:lnTo>
                    <a:pt x="60" y="13"/>
                  </a:lnTo>
                  <a:lnTo>
                    <a:pt x="62" y="13"/>
                  </a:lnTo>
                  <a:close/>
                </a:path>
              </a:pathLst>
            </a:custGeom>
            <a:solidFill>
              <a:srgbClr val="000000"/>
            </a:solidFill>
            <a:ln w="9525">
              <a:solidFill>
                <a:schemeClr val="tx1"/>
              </a:solidFill>
              <a:round/>
              <a:headEnd/>
              <a:tailEnd/>
            </a:ln>
          </p:spPr>
          <p:txBody>
            <a:bodyPr/>
            <a:lstStyle/>
            <a:p>
              <a:endParaRPr lang="en-US"/>
            </a:p>
          </p:txBody>
        </p:sp>
        <p:sp>
          <p:nvSpPr>
            <p:cNvPr id="4737" name="Freeform 910"/>
            <p:cNvSpPr>
              <a:spLocks/>
            </p:cNvSpPr>
            <p:nvPr/>
          </p:nvSpPr>
          <p:spPr bwMode="auto">
            <a:xfrm>
              <a:off x="1084" y="2798"/>
              <a:ext cx="62" cy="12"/>
            </a:xfrm>
            <a:custGeom>
              <a:avLst/>
              <a:gdLst>
                <a:gd name="T0" fmla="*/ 0 w 62"/>
                <a:gd name="T1" fmla="*/ 12 h 12"/>
                <a:gd name="T2" fmla="*/ 0 w 62"/>
                <a:gd name="T3" fmla="*/ 12 h 12"/>
                <a:gd name="T4" fmla="*/ 6 w 62"/>
                <a:gd name="T5" fmla="*/ 12 h 12"/>
                <a:gd name="T6" fmla="*/ 12 w 62"/>
                <a:gd name="T7" fmla="*/ 12 h 12"/>
                <a:gd name="T8" fmla="*/ 18 w 62"/>
                <a:gd name="T9" fmla="*/ 12 h 12"/>
                <a:gd name="T10" fmla="*/ 23 w 62"/>
                <a:gd name="T11" fmla="*/ 11 h 12"/>
                <a:gd name="T12" fmla="*/ 29 w 62"/>
                <a:gd name="T13" fmla="*/ 11 h 12"/>
                <a:gd name="T14" fmla="*/ 34 w 62"/>
                <a:gd name="T15" fmla="*/ 10 h 12"/>
                <a:gd name="T16" fmla="*/ 38 w 62"/>
                <a:gd name="T17" fmla="*/ 10 h 12"/>
                <a:gd name="T18" fmla="*/ 43 w 62"/>
                <a:gd name="T19" fmla="*/ 9 h 12"/>
                <a:gd name="T20" fmla="*/ 47 w 62"/>
                <a:gd name="T21" fmla="*/ 8 h 12"/>
                <a:gd name="T22" fmla="*/ 51 w 62"/>
                <a:gd name="T23" fmla="*/ 7 h 12"/>
                <a:gd name="T24" fmla="*/ 54 w 62"/>
                <a:gd name="T25" fmla="*/ 6 h 12"/>
                <a:gd name="T26" fmla="*/ 56 w 62"/>
                <a:gd name="T27" fmla="*/ 5 h 12"/>
                <a:gd name="T28" fmla="*/ 59 w 62"/>
                <a:gd name="T29" fmla="*/ 4 h 12"/>
                <a:gd name="T30" fmla="*/ 60 w 62"/>
                <a:gd name="T31" fmla="*/ 3 h 12"/>
                <a:gd name="T32" fmla="*/ 61 w 62"/>
                <a:gd name="T33" fmla="*/ 1 h 12"/>
                <a:gd name="T34" fmla="*/ 62 w 62"/>
                <a:gd name="T35" fmla="*/ 0 h 12"/>
                <a:gd name="T36" fmla="*/ 60 w 62"/>
                <a:gd name="T37" fmla="*/ 0 h 12"/>
                <a:gd name="T38" fmla="*/ 59 w 62"/>
                <a:gd name="T39" fmla="*/ 1 h 12"/>
                <a:gd name="T40" fmla="*/ 59 w 62"/>
                <a:gd name="T41" fmla="*/ 1 h 12"/>
                <a:gd name="T42" fmla="*/ 57 w 62"/>
                <a:gd name="T43" fmla="*/ 2 h 12"/>
                <a:gd name="T44" fmla="*/ 55 w 62"/>
                <a:gd name="T45" fmla="*/ 3 h 12"/>
                <a:gd name="T46" fmla="*/ 53 w 62"/>
                <a:gd name="T47" fmla="*/ 4 h 12"/>
                <a:gd name="T48" fmla="*/ 50 w 62"/>
                <a:gd name="T49" fmla="*/ 5 h 12"/>
                <a:gd name="T50" fmla="*/ 46 w 62"/>
                <a:gd name="T51" fmla="*/ 6 h 12"/>
                <a:gd name="T52" fmla="*/ 43 w 62"/>
                <a:gd name="T53" fmla="*/ 7 h 12"/>
                <a:gd name="T54" fmla="*/ 38 w 62"/>
                <a:gd name="T55" fmla="*/ 8 h 12"/>
                <a:gd name="T56" fmla="*/ 34 w 62"/>
                <a:gd name="T57" fmla="*/ 8 h 12"/>
                <a:gd name="T58" fmla="*/ 28 w 62"/>
                <a:gd name="T59" fmla="*/ 9 h 12"/>
                <a:gd name="T60" fmla="*/ 23 w 62"/>
                <a:gd name="T61" fmla="*/ 9 h 12"/>
                <a:gd name="T62" fmla="*/ 18 w 62"/>
                <a:gd name="T63" fmla="*/ 10 h 12"/>
                <a:gd name="T64" fmla="*/ 12 w 62"/>
                <a:gd name="T65" fmla="*/ 10 h 12"/>
                <a:gd name="T66" fmla="*/ 6 w 62"/>
                <a:gd name="T67" fmla="*/ 10 h 12"/>
                <a:gd name="T68" fmla="*/ 0 w 62"/>
                <a:gd name="T69" fmla="*/ 10 h 12"/>
                <a:gd name="T70" fmla="*/ 0 w 62"/>
                <a:gd name="T71" fmla="*/ 10 h 12"/>
                <a:gd name="T72" fmla="*/ 0 w 62"/>
                <a:gd name="T73" fmla="*/ 12 h 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
                <a:gd name="T112" fmla="*/ 0 h 12"/>
                <a:gd name="T113" fmla="*/ 62 w 62"/>
                <a:gd name="T114" fmla="*/ 12 h 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 h="12">
                  <a:moveTo>
                    <a:pt x="0" y="12"/>
                  </a:moveTo>
                  <a:lnTo>
                    <a:pt x="0" y="12"/>
                  </a:lnTo>
                  <a:lnTo>
                    <a:pt x="6" y="12"/>
                  </a:lnTo>
                  <a:lnTo>
                    <a:pt x="12" y="12"/>
                  </a:lnTo>
                  <a:lnTo>
                    <a:pt x="18" y="12"/>
                  </a:lnTo>
                  <a:lnTo>
                    <a:pt x="23" y="11"/>
                  </a:lnTo>
                  <a:lnTo>
                    <a:pt x="29" y="11"/>
                  </a:lnTo>
                  <a:lnTo>
                    <a:pt x="34" y="10"/>
                  </a:lnTo>
                  <a:lnTo>
                    <a:pt x="38" y="10"/>
                  </a:lnTo>
                  <a:lnTo>
                    <a:pt x="43" y="9"/>
                  </a:lnTo>
                  <a:lnTo>
                    <a:pt x="47" y="8"/>
                  </a:lnTo>
                  <a:lnTo>
                    <a:pt x="51" y="7"/>
                  </a:lnTo>
                  <a:lnTo>
                    <a:pt x="54" y="6"/>
                  </a:lnTo>
                  <a:lnTo>
                    <a:pt x="56" y="5"/>
                  </a:lnTo>
                  <a:lnTo>
                    <a:pt x="59" y="4"/>
                  </a:lnTo>
                  <a:lnTo>
                    <a:pt x="60" y="3"/>
                  </a:lnTo>
                  <a:lnTo>
                    <a:pt x="61" y="1"/>
                  </a:lnTo>
                  <a:lnTo>
                    <a:pt x="62" y="0"/>
                  </a:lnTo>
                  <a:lnTo>
                    <a:pt x="60" y="0"/>
                  </a:lnTo>
                  <a:lnTo>
                    <a:pt x="59" y="1"/>
                  </a:lnTo>
                  <a:lnTo>
                    <a:pt x="57" y="2"/>
                  </a:lnTo>
                  <a:lnTo>
                    <a:pt x="55" y="3"/>
                  </a:lnTo>
                  <a:lnTo>
                    <a:pt x="53" y="4"/>
                  </a:lnTo>
                  <a:lnTo>
                    <a:pt x="50" y="5"/>
                  </a:lnTo>
                  <a:lnTo>
                    <a:pt x="46" y="6"/>
                  </a:lnTo>
                  <a:lnTo>
                    <a:pt x="43" y="7"/>
                  </a:lnTo>
                  <a:lnTo>
                    <a:pt x="38" y="8"/>
                  </a:lnTo>
                  <a:lnTo>
                    <a:pt x="34" y="8"/>
                  </a:lnTo>
                  <a:lnTo>
                    <a:pt x="28" y="9"/>
                  </a:lnTo>
                  <a:lnTo>
                    <a:pt x="23" y="9"/>
                  </a:lnTo>
                  <a:lnTo>
                    <a:pt x="18" y="10"/>
                  </a:lnTo>
                  <a:lnTo>
                    <a:pt x="12" y="10"/>
                  </a:lnTo>
                  <a:lnTo>
                    <a:pt x="6" y="10"/>
                  </a:lnTo>
                  <a:lnTo>
                    <a:pt x="0" y="10"/>
                  </a:lnTo>
                  <a:lnTo>
                    <a:pt x="0" y="12"/>
                  </a:lnTo>
                  <a:close/>
                </a:path>
              </a:pathLst>
            </a:custGeom>
            <a:solidFill>
              <a:srgbClr val="000000"/>
            </a:solidFill>
            <a:ln w="9525">
              <a:solidFill>
                <a:schemeClr val="tx1"/>
              </a:solidFill>
              <a:round/>
              <a:headEnd/>
              <a:tailEnd/>
            </a:ln>
          </p:spPr>
          <p:txBody>
            <a:bodyPr/>
            <a:lstStyle/>
            <a:p>
              <a:endParaRPr lang="en-US"/>
            </a:p>
          </p:txBody>
        </p:sp>
        <p:sp>
          <p:nvSpPr>
            <p:cNvPr id="4738" name="Rectangle 911"/>
            <p:cNvSpPr>
              <a:spLocks noChangeArrowheads="1"/>
            </p:cNvSpPr>
            <p:nvPr/>
          </p:nvSpPr>
          <p:spPr bwMode="auto">
            <a:xfrm>
              <a:off x="1022" y="2757"/>
              <a:ext cx="123" cy="41"/>
            </a:xfrm>
            <a:prstGeom prst="rect">
              <a:avLst/>
            </a:prstGeom>
            <a:solidFill>
              <a:srgbClr val="FFFFFF"/>
            </a:solidFill>
            <a:ln w="9525">
              <a:solidFill>
                <a:schemeClr val="tx1"/>
              </a:solidFill>
              <a:miter lim="800000"/>
              <a:headEnd/>
              <a:tailEnd/>
            </a:ln>
          </p:spPr>
          <p:txBody>
            <a:bodyPr/>
            <a:lstStyle/>
            <a:p>
              <a:endParaRPr lang="en-US"/>
            </a:p>
          </p:txBody>
        </p:sp>
        <p:sp>
          <p:nvSpPr>
            <p:cNvPr id="4739" name="Freeform 912"/>
            <p:cNvSpPr>
              <a:spLocks/>
            </p:cNvSpPr>
            <p:nvPr/>
          </p:nvSpPr>
          <p:spPr bwMode="auto">
            <a:xfrm>
              <a:off x="1022" y="2746"/>
              <a:ext cx="123" cy="22"/>
            </a:xfrm>
            <a:custGeom>
              <a:avLst/>
              <a:gdLst>
                <a:gd name="T0" fmla="*/ 55 w 123"/>
                <a:gd name="T1" fmla="*/ 22 h 22"/>
                <a:gd name="T2" fmla="*/ 43 w 123"/>
                <a:gd name="T3" fmla="*/ 22 h 22"/>
                <a:gd name="T4" fmla="*/ 32 w 123"/>
                <a:gd name="T5" fmla="*/ 21 h 22"/>
                <a:gd name="T6" fmla="*/ 23 w 123"/>
                <a:gd name="T7" fmla="*/ 20 h 22"/>
                <a:gd name="T8" fmla="*/ 14 w 123"/>
                <a:gd name="T9" fmla="*/ 18 h 22"/>
                <a:gd name="T10" fmla="*/ 8 w 123"/>
                <a:gd name="T11" fmla="*/ 16 h 22"/>
                <a:gd name="T12" fmla="*/ 3 w 123"/>
                <a:gd name="T13" fmla="*/ 14 h 22"/>
                <a:gd name="T14" fmla="*/ 0 w 123"/>
                <a:gd name="T15" fmla="*/ 12 h 22"/>
                <a:gd name="T16" fmla="*/ 0 w 123"/>
                <a:gd name="T17" fmla="*/ 10 h 22"/>
                <a:gd name="T18" fmla="*/ 3 w 123"/>
                <a:gd name="T19" fmla="*/ 8 h 22"/>
                <a:gd name="T20" fmla="*/ 8 w 123"/>
                <a:gd name="T21" fmla="*/ 6 h 22"/>
                <a:gd name="T22" fmla="*/ 14 w 123"/>
                <a:gd name="T23" fmla="*/ 4 h 22"/>
                <a:gd name="T24" fmla="*/ 23 w 123"/>
                <a:gd name="T25" fmla="*/ 2 h 22"/>
                <a:gd name="T26" fmla="*/ 32 w 123"/>
                <a:gd name="T27" fmla="*/ 1 h 22"/>
                <a:gd name="T28" fmla="*/ 43 w 123"/>
                <a:gd name="T29" fmla="*/ 0 h 22"/>
                <a:gd name="T30" fmla="*/ 55 w 123"/>
                <a:gd name="T31" fmla="*/ 0 h 22"/>
                <a:gd name="T32" fmla="*/ 68 w 123"/>
                <a:gd name="T33" fmla="*/ 0 h 22"/>
                <a:gd name="T34" fmla="*/ 80 w 123"/>
                <a:gd name="T35" fmla="*/ 0 h 22"/>
                <a:gd name="T36" fmla="*/ 91 w 123"/>
                <a:gd name="T37" fmla="*/ 1 h 22"/>
                <a:gd name="T38" fmla="*/ 100 w 123"/>
                <a:gd name="T39" fmla="*/ 2 h 22"/>
                <a:gd name="T40" fmla="*/ 109 w 123"/>
                <a:gd name="T41" fmla="*/ 4 h 22"/>
                <a:gd name="T42" fmla="*/ 115 w 123"/>
                <a:gd name="T43" fmla="*/ 6 h 22"/>
                <a:gd name="T44" fmla="*/ 120 w 123"/>
                <a:gd name="T45" fmla="*/ 8 h 22"/>
                <a:gd name="T46" fmla="*/ 122 w 123"/>
                <a:gd name="T47" fmla="*/ 10 h 22"/>
                <a:gd name="T48" fmla="*/ 122 w 123"/>
                <a:gd name="T49" fmla="*/ 12 h 22"/>
                <a:gd name="T50" fmla="*/ 120 w 123"/>
                <a:gd name="T51" fmla="*/ 14 h 22"/>
                <a:gd name="T52" fmla="*/ 115 w 123"/>
                <a:gd name="T53" fmla="*/ 16 h 22"/>
                <a:gd name="T54" fmla="*/ 109 w 123"/>
                <a:gd name="T55" fmla="*/ 18 h 22"/>
                <a:gd name="T56" fmla="*/ 100 w 123"/>
                <a:gd name="T57" fmla="*/ 20 h 22"/>
                <a:gd name="T58" fmla="*/ 91 w 123"/>
                <a:gd name="T59" fmla="*/ 21 h 22"/>
                <a:gd name="T60" fmla="*/ 80 w 123"/>
                <a:gd name="T61" fmla="*/ 22 h 22"/>
                <a:gd name="T62" fmla="*/ 68 w 123"/>
                <a:gd name="T63" fmla="*/ 22 h 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3"/>
                <a:gd name="T97" fmla="*/ 0 h 22"/>
                <a:gd name="T98" fmla="*/ 123 w 123"/>
                <a:gd name="T99" fmla="*/ 22 h 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3" h="22">
                  <a:moveTo>
                    <a:pt x="62" y="22"/>
                  </a:moveTo>
                  <a:lnTo>
                    <a:pt x="55" y="22"/>
                  </a:lnTo>
                  <a:lnTo>
                    <a:pt x="49" y="22"/>
                  </a:lnTo>
                  <a:lnTo>
                    <a:pt x="43" y="22"/>
                  </a:lnTo>
                  <a:lnTo>
                    <a:pt x="38" y="21"/>
                  </a:lnTo>
                  <a:lnTo>
                    <a:pt x="32" y="21"/>
                  </a:lnTo>
                  <a:lnTo>
                    <a:pt x="27" y="20"/>
                  </a:lnTo>
                  <a:lnTo>
                    <a:pt x="23" y="20"/>
                  </a:lnTo>
                  <a:lnTo>
                    <a:pt x="18" y="19"/>
                  </a:lnTo>
                  <a:lnTo>
                    <a:pt x="14" y="18"/>
                  </a:lnTo>
                  <a:lnTo>
                    <a:pt x="11" y="17"/>
                  </a:lnTo>
                  <a:lnTo>
                    <a:pt x="8" y="16"/>
                  </a:lnTo>
                  <a:lnTo>
                    <a:pt x="5" y="15"/>
                  </a:lnTo>
                  <a:lnTo>
                    <a:pt x="3" y="14"/>
                  </a:lnTo>
                  <a:lnTo>
                    <a:pt x="1" y="13"/>
                  </a:lnTo>
                  <a:lnTo>
                    <a:pt x="0" y="12"/>
                  </a:lnTo>
                  <a:lnTo>
                    <a:pt x="0" y="11"/>
                  </a:lnTo>
                  <a:lnTo>
                    <a:pt x="0" y="10"/>
                  </a:lnTo>
                  <a:lnTo>
                    <a:pt x="1" y="9"/>
                  </a:lnTo>
                  <a:lnTo>
                    <a:pt x="3" y="8"/>
                  </a:lnTo>
                  <a:lnTo>
                    <a:pt x="5" y="7"/>
                  </a:lnTo>
                  <a:lnTo>
                    <a:pt x="8" y="6"/>
                  </a:lnTo>
                  <a:lnTo>
                    <a:pt x="11" y="5"/>
                  </a:lnTo>
                  <a:lnTo>
                    <a:pt x="14" y="4"/>
                  </a:lnTo>
                  <a:lnTo>
                    <a:pt x="18" y="3"/>
                  </a:lnTo>
                  <a:lnTo>
                    <a:pt x="23" y="2"/>
                  </a:lnTo>
                  <a:lnTo>
                    <a:pt x="27" y="2"/>
                  </a:lnTo>
                  <a:lnTo>
                    <a:pt x="32" y="1"/>
                  </a:lnTo>
                  <a:lnTo>
                    <a:pt x="38" y="1"/>
                  </a:lnTo>
                  <a:lnTo>
                    <a:pt x="43" y="0"/>
                  </a:lnTo>
                  <a:lnTo>
                    <a:pt x="49" y="0"/>
                  </a:lnTo>
                  <a:lnTo>
                    <a:pt x="55" y="0"/>
                  </a:lnTo>
                  <a:lnTo>
                    <a:pt x="62" y="0"/>
                  </a:lnTo>
                  <a:lnTo>
                    <a:pt x="68" y="0"/>
                  </a:lnTo>
                  <a:lnTo>
                    <a:pt x="74" y="0"/>
                  </a:lnTo>
                  <a:lnTo>
                    <a:pt x="80" y="0"/>
                  </a:lnTo>
                  <a:lnTo>
                    <a:pt x="85" y="1"/>
                  </a:lnTo>
                  <a:lnTo>
                    <a:pt x="91" y="1"/>
                  </a:lnTo>
                  <a:lnTo>
                    <a:pt x="96" y="2"/>
                  </a:lnTo>
                  <a:lnTo>
                    <a:pt x="100" y="2"/>
                  </a:lnTo>
                  <a:lnTo>
                    <a:pt x="105" y="3"/>
                  </a:lnTo>
                  <a:lnTo>
                    <a:pt x="109" y="4"/>
                  </a:lnTo>
                  <a:lnTo>
                    <a:pt x="112" y="5"/>
                  </a:lnTo>
                  <a:lnTo>
                    <a:pt x="115" y="6"/>
                  </a:lnTo>
                  <a:lnTo>
                    <a:pt x="118" y="7"/>
                  </a:lnTo>
                  <a:lnTo>
                    <a:pt x="120" y="8"/>
                  </a:lnTo>
                  <a:lnTo>
                    <a:pt x="121" y="9"/>
                  </a:lnTo>
                  <a:lnTo>
                    <a:pt x="122" y="10"/>
                  </a:lnTo>
                  <a:lnTo>
                    <a:pt x="123" y="11"/>
                  </a:lnTo>
                  <a:lnTo>
                    <a:pt x="122" y="12"/>
                  </a:lnTo>
                  <a:lnTo>
                    <a:pt x="121" y="13"/>
                  </a:lnTo>
                  <a:lnTo>
                    <a:pt x="120" y="14"/>
                  </a:lnTo>
                  <a:lnTo>
                    <a:pt x="118" y="15"/>
                  </a:lnTo>
                  <a:lnTo>
                    <a:pt x="115" y="16"/>
                  </a:lnTo>
                  <a:lnTo>
                    <a:pt x="112" y="17"/>
                  </a:lnTo>
                  <a:lnTo>
                    <a:pt x="109" y="18"/>
                  </a:lnTo>
                  <a:lnTo>
                    <a:pt x="105" y="19"/>
                  </a:lnTo>
                  <a:lnTo>
                    <a:pt x="100" y="20"/>
                  </a:lnTo>
                  <a:lnTo>
                    <a:pt x="96" y="20"/>
                  </a:lnTo>
                  <a:lnTo>
                    <a:pt x="91" y="21"/>
                  </a:lnTo>
                  <a:lnTo>
                    <a:pt x="85" y="21"/>
                  </a:lnTo>
                  <a:lnTo>
                    <a:pt x="80" y="22"/>
                  </a:lnTo>
                  <a:lnTo>
                    <a:pt x="74" y="22"/>
                  </a:lnTo>
                  <a:lnTo>
                    <a:pt x="68" y="22"/>
                  </a:lnTo>
                  <a:lnTo>
                    <a:pt x="62" y="22"/>
                  </a:lnTo>
                  <a:close/>
                </a:path>
              </a:pathLst>
            </a:custGeom>
            <a:solidFill>
              <a:srgbClr val="000000"/>
            </a:solidFill>
            <a:ln w="9525">
              <a:solidFill>
                <a:schemeClr val="tx1"/>
              </a:solidFill>
              <a:round/>
              <a:headEnd/>
              <a:tailEnd/>
            </a:ln>
          </p:spPr>
          <p:txBody>
            <a:bodyPr/>
            <a:lstStyle/>
            <a:p>
              <a:endParaRPr lang="en-US"/>
            </a:p>
          </p:txBody>
        </p:sp>
        <p:sp>
          <p:nvSpPr>
            <p:cNvPr id="4740" name="Freeform 913"/>
            <p:cNvSpPr>
              <a:spLocks/>
            </p:cNvSpPr>
            <p:nvPr/>
          </p:nvSpPr>
          <p:spPr bwMode="auto">
            <a:xfrm>
              <a:off x="1021" y="2757"/>
              <a:ext cx="63" cy="12"/>
            </a:xfrm>
            <a:custGeom>
              <a:avLst/>
              <a:gdLst>
                <a:gd name="T0" fmla="*/ 0 w 63"/>
                <a:gd name="T1" fmla="*/ 0 h 12"/>
                <a:gd name="T2" fmla="*/ 0 w 63"/>
                <a:gd name="T3" fmla="*/ 0 h 12"/>
                <a:gd name="T4" fmla="*/ 1 w 63"/>
                <a:gd name="T5" fmla="*/ 2 h 12"/>
                <a:gd name="T6" fmla="*/ 2 w 63"/>
                <a:gd name="T7" fmla="*/ 3 h 12"/>
                <a:gd name="T8" fmla="*/ 3 w 63"/>
                <a:gd name="T9" fmla="*/ 4 h 12"/>
                <a:gd name="T10" fmla="*/ 5 w 63"/>
                <a:gd name="T11" fmla="*/ 5 h 12"/>
                <a:gd name="T12" fmla="*/ 8 w 63"/>
                <a:gd name="T13" fmla="*/ 7 h 12"/>
                <a:gd name="T14" fmla="*/ 11 w 63"/>
                <a:gd name="T15" fmla="*/ 7 h 12"/>
                <a:gd name="T16" fmla="*/ 15 w 63"/>
                <a:gd name="T17" fmla="*/ 8 h 12"/>
                <a:gd name="T18" fmla="*/ 19 w 63"/>
                <a:gd name="T19" fmla="*/ 9 h 12"/>
                <a:gd name="T20" fmla="*/ 23 w 63"/>
                <a:gd name="T21" fmla="*/ 10 h 12"/>
                <a:gd name="T22" fmla="*/ 28 w 63"/>
                <a:gd name="T23" fmla="*/ 10 h 12"/>
                <a:gd name="T24" fmla="*/ 33 w 63"/>
                <a:gd name="T25" fmla="*/ 11 h 12"/>
                <a:gd name="T26" fmla="*/ 38 w 63"/>
                <a:gd name="T27" fmla="*/ 11 h 12"/>
                <a:gd name="T28" fmla="*/ 44 w 63"/>
                <a:gd name="T29" fmla="*/ 12 h 12"/>
                <a:gd name="T30" fmla="*/ 50 w 63"/>
                <a:gd name="T31" fmla="*/ 12 h 12"/>
                <a:gd name="T32" fmla="*/ 56 w 63"/>
                <a:gd name="T33" fmla="*/ 12 h 12"/>
                <a:gd name="T34" fmla="*/ 63 w 63"/>
                <a:gd name="T35" fmla="*/ 12 h 12"/>
                <a:gd name="T36" fmla="*/ 63 w 63"/>
                <a:gd name="T37" fmla="*/ 10 h 12"/>
                <a:gd name="T38" fmla="*/ 56 w 63"/>
                <a:gd name="T39" fmla="*/ 10 h 12"/>
                <a:gd name="T40" fmla="*/ 50 w 63"/>
                <a:gd name="T41" fmla="*/ 10 h 12"/>
                <a:gd name="T42" fmla="*/ 44 w 63"/>
                <a:gd name="T43" fmla="*/ 10 h 12"/>
                <a:gd name="T44" fmla="*/ 39 w 63"/>
                <a:gd name="T45" fmla="*/ 9 h 12"/>
                <a:gd name="T46" fmla="*/ 33 w 63"/>
                <a:gd name="T47" fmla="*/ 9 h 12"/>
                <a:gd name="T48" fmla="*/ 28 w 63"/>
                <a:gd name="T49" fmla="*/ 8 h 12"/>
                <a:gd name="T50" fmla="*/ 24 w 63"/>
                <a:gd name="T51" fmla="*/ 8 h 12"/>
                <a:gd name="T52" fmla="*/ 19 w 63"/>
                <a:gd name="T53" fmla="*/ 7 h 12"/>
                <a:gd name="T54" fmla="*/ 15 w 63"/>
                <a:gd name="T55" fmla="*/ 6 h 12"/>
                <a:gd name="T56" fmla="*/ 12 w 63"/>
                <a:gd name="T57" fmla="*/ 5 h 12"/>
                <a:gd name="T58" fmla="*/ 9 w 63"/>
                <a:gd name="T59" fmla="*/ 4 h 12"/>
                <a:gd name="T60" fmla="*/ 6 w 63"/>
                <a:gd name="T61" fmla="*/ 3 h 12"/>
                <a:gd name="T62" fmla="*/ 4 w 63"/>
                <a:gd name="T63" fmla="*/ 3 h 12"/>
                <a:gd name="T64" fmla="*/ 3 w 63"/>
                <a:gd name="T65" fmla="*/ 2 h 12"/>
                <a:gd name="T66" fmla="*/ 2 w 63"/>
                <a:gd name="T67" fmla="*/ 1 h 12"/>
                <a:gd name="T68" fmla="*/ 2 w 63"/>
                <a:gd name="T69" fmla="*/ 0 h 12"/>
                <a:gd name="T70" fmla="*/ 2 w 63"/>
                <a:gd name="T71" fmla="*/ 0 h 12"/>
                <a:gd name="T72" fmla="*/ 0 w 63"/>
                <a:gd name="T73" fmla="*/ 0 h 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3"/>
                <a:gd name="T112" fmla="*/ 0 h 12"/>
                <a:gd name="T113" fmla="*/ 63 w 63"/>
                <a:gd name="T114" fmla="*/ 12 h 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3" h="12">
                  <a:moveTo>
                    <a:pt x="0" y="0"/>
                  </a:moveTo>
                  <a:lnTo>
                    <a:pt x="0" y="0"/>
                  </a:lnTo>
                  <a:lnTo>
                    <a:pt x="1" y="2"/>
                  </a:lnTo>
                  <a:lnTo>
                    <a:pt x="2" y="3"/>
                  </a:lnTo>
                  <a:lnTo>
                    <a:pt x="3" y="4"/>
                  </a:lnTo>
                  <a:lnTo>
                    <a:pt x="5" y="5"/>
                  </a:lnTo>
                  <a:lnTo>
                    <a:pt x="8" y="7"/>
                  </a:lnTo>
                  <a:lnTo>
                    <a:pt x="11" y="7"/>
                  </a:lnTo>
                  <a:lnTo>
                    <a:pt x="15" y="8"/>
                  </a:lnTo>
                  <a:lnTo>
                    <a:pt x="19" y="9"/>
                  </a:lnTo>
                  <a:lnTo>
                    <a:pt x="23" y="10"/>
                  </a:lnTo>
                  <a:lnTo>
                    <a:pt x="28" y="10"/>
                  </a:lnTo>
                  <a:lnTo>
                    <a:pt x="33" y="11"/>
                  </a:lnTo>
                  <a:lnTo>
                    <a:pt x="38" y="11"/>
                  </a:lnTo>
                  <a:lnTo>
                    <a:pt x="44" y="12"/>
                  </a:lnTo>
                  <a:lnTo>
                    <a:pt x="50" y="12"/>
                  </a:lnTo>
                  <a:lnTo>
                    <a:pt x="56" y="12"/>
                  </a:lnTo>
                  <a:lnTo>
                    <a:pt x="63" y="12"/>
                  </a:lnTo>
                  <a:lnTo>
                    <a:pt x="63" y="10"/>
                  </a:lnTo>
                  <a:lnTo>
                    <a:pt x="56" y="10"/>
                  </a:lnTo>
                  <a:lnTo>
                    <a:pt x="50" y="10"/>
                  </a:lnTo>
                  <a:lnTo>
                    <a:pt x="44" y="10"/>
                  </a:lnTo>
                  <a:lnTo>
                    <a:pt x="39" y="9"/>
                  </a:lnTo>
                  <a:lnTo>
                    <a:pt x="33" y="9"/>
                  </a:lnTo>
                  <a:lnTo>
                    <a:pt x="28" y="8"/>
                  </a:lnTo>
                  <a:lnTo>
                    <a:pt x="24" y="8"/>
                  </a:lnTo>
                  <a:lnTo>
                    <a:pt x="19" y="7"/>
                  </a:lnTo>
                  <a:lnTo>
                    <a:pt x="15" y="6"/>
                  </a:lnTo>
                  <a:lnTo>
                    <a:pt x="12" y="5"/>
                  </a:lnTo>
                  <a:lnTo>
                    <a:pt x="9" y="4"/>
                  </a:lnTo>
                  <a:lnTo>
                    <a:pt x="6" y="3"/>
                  </a:lnTo>
                  <a:lnTo>
                    <a:pt x="4" y="3"/>
                  </a:lnTo>
                  <a:lnTo>
                    <a:pt x="3" y="2"/>
                  </a:lnTo>
                  <a:lnTo>
                    <a:pt x="2" y="1"/>
                  </a:lnTo>
                  <a:lnTo>
                    <a:pt x="2" y="0"/>
                  </a:lnTo>
                  <a:lnTo>
                    <a:pt x="0" y="0"/>
                  </a:lnTo>
                  <a:close/>
                </a:path>
              </a:pathLst>
            </a:custGeom>
            <a:solidFill>
              <a:srgbClr val="000000"/>
            </a:solidFill>
            <a:ln w="9525">
              <a:solidFill>
                <a:schemeClr val="tx1"/>
              </a:solidFill>
              <a:round/>
              <a:headEnd/>
              <a:tailEnd/>
            </a:ln>
          </p:spPr>
          <p:txBody>
            <a:bodyPr/>
            <a:lstStyle/>
            <a:p>
              <a:endParaRPr lang="en-US"/>
            </a:p>
          </p:txBody>
        </p:sp>
        <p:sp>
          <p:nvSpPr>
            <p:cNvPr id="4741" name="Freeform 914"/>
            <p:cNvSpPr>
              <a:spLocks/>
            </p:cNvSpPr>
            <p:nvPr/>
          </p:nvSpPr>
          <p:spPr bwMode="auto">
            <a:xfrm>
              <a:off x="1021" y="2745"/>
              <a:ext cx="63" cy="12"/>
            </a:xfrm>
            <a:custGeom>
              <a:avLst/>
              <a:gdLst>
                <a:gd name="T0" fmla="*/ 63 w 63"/>
                <a:gd name="T1" fmla="*/ 0 h 12"/>
                <a:gd name="T2" fmla="*/ 63 w 63"/>
                <a:gd name="T3" fmla="*/ 0 h 12"/>
                <a:gd name="T4" fmla="*/ 56 w 63"/>
                <a:gd name="T5" fmla="*/ 0 h 12"/>
                <a:gd name="T6" fmla="*/ 50 w 63"/>
                <a:gd name="T7" fmla="*/ 0 h 12"/>
                <a:gd name="T8" fmla="*/ 44 w 63"/>
                <a:gd name="T9" fmla="*/ 0 h 12"/>
                <a:gd name="T10" fmla="*/ 38 w 63"/>
                <a:gd name="T11" fmla="*/ 1 h 12"/>
                <a:gd name="T12" fmla="*/ 33 w 63"/>
                <a:gd name="T13" fmla="*/ 1 h 12"/>
                <a:gd name="T14" fmla="*/ 28 w 63"/>
                <a:gd name="T15" fmla="*/ 2 h 12"/>
                <a:gd name="T16" fmla="*/ 23 w 63"/>
                <a:gd name="T17" fmla="*/ 2 h 12"/>
                <a:gd name="T18" fmla="*/ 19 w 63"/>
                <a:gd name="T19" fmla="*/ 3 h 12"/>
                <a:gd name="T20" fmla="*/ 15 w 63"/>
                <a:gd name="T21" fmla="*/ 4 h 12"/>
                <a:gd name="T22" fmla="*/ 11 w 63"/>
                <a:gd name="T23" fmla="*/ 5 h 12"/>
                <a:gd name="T24" fmla="*/ 8 w 63"/>
                <a:gd name="T25" fmla="*/ 6 h 12"/>
                <a:gd name="T26" fmla="*/ 5 w 63"/>
                <a:gd name="T27" fmla="*/ 7 h 12"/>
                <a:gd name="T28" fmla="*/ 3 w 63"/>
                <a:gd name="T29" fmla="*/ 8 h 12"/>
                <a:gd name="T30" fmla="*/ 2 w 63"/>
                <a:gd name="T31" fmla="*/ 9 h 12"/>
                <a:gd name="T32" fmla="*/ 1 w 63"/>
                <a:gd name="T33" fmla="*/ 10 h 12"/>
                <a:gd name="T34" fmla="*/ 0 w 63"/>
                <a:gd name="T35" fmla="*/ 12 h 12"/>
                <a:gd name="T36" fmla="*/ 2 w 63"/>
                <a:gd name="T37" fmla="*/ 12 h 12"/>
                <a:gd name="T38" fmla="*/ 2 w 63"/>
                <a:gd name="T39" fmla="*/ 11 h 12"/>
                <a:gd name="T40" fmla="*/ 3 w 63"/>
                <a:gd name="T41" fmla="*/ 11 h 12"/>
                <a:gd name="T42" fmla="*/ 5 w 63"/>
                <a:gd name="T43" fmla="*/ 10 h 12"/>
                <a:gd name="T44" fmla="*/ 6 w 63"/>
                <a:gd name="T45" fmla="*/ 9 h 12"/>
                <a:gd name="T46" fmla="*/ 9 w 63"/>
                <a:gd name="T47" fmla="*/ 8 h 12"/>
                <a:gd name="T48" fmla="*/ 12 w 63"/>
                <a:gd name="T49" fmla="*/ 7 h 12"/>
                <a:gd name="T50" fmla="*/ 16 w 63"/>
                <a:gd name="T51" fmla="*/ 6 h 12"/>
                <a:gd name="T52" fmla="*/ 19 w 63"/>
                <a:gd name="T53" fmla="*/ 5 h 12"/>
                <a:gd name="T54" fmla="*/ 24 w 63"/>
                <a:gd name="T55" fmla="*/ 4 h 12"/>
                <a:gd name="T56" fmla="*/ 28 w 63"/>
                <a:gd name="T57" fmla="*/ 4 h 12"/>
                <a:gd name="T58" fmla="*/ 33 w 63"/>
                <a:gd name="T59" fmla="*/ 3 h 12"/>
                <a:gd name="T60" fmla="*/ 39 w 63"/>
                <a:gd name="T61" fmla="*/ 3 h 12"/>
                <a:gd name="T62" fmla="*/ 44 w 63"/>
                <a:gd name="T63" fmla="*/ 2 h 12"/>
                <a:gd name="T64" fmla="*/ 50 w 63"/>
                <a:gd name="T65" fmla="*/ 2 h 12"/>
                <a:gd name="T66" fmla="*/ 56 w 63"/>
                <a:gd name="T67" fmla="*/ 2 h 12"/>
                <a:gd name="T68" fmla="*/ 63 w 63"/>
                <a:gd name="T69" fmla="*/ 2 h 12"/>
                <a:gd name="T70" fmla="*/ 63 w 63"/>
                <a:gd name="T71" fmla="*/ 2 h 12"/>
                <a:gd name="T72" fmla="*/ 63 w 63"/>
                <a:gd name="T73" fmla="*/ 0 h 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3"/>
                <a:gd name="T112" fmla="*/ 0 h 12"/>
                <a:gd name="T113" fmla="*/ 63 w 63"/>
                <a:gd name="T114" fmla="*/ 12 h 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3" h="12">
                  <a:moveTo>
                    <a:pt x="63" y="0"/>
                  </a:moveTo>
                  <a:lnTo>
                    <a:pt x="63" y="0"/>
                  </a:lnTo>
                  <a:lnTo>
                    <a:pt x="56" y="0"/>
                  </a:lnTo>
                  <a:lnTo>
                    <a:pt x="50" y="0"/>
                  </a:lnTo>
                  <a:lnTo>
                    <a:pt x="44" y="0"/>
                  </a:lnTo>
                  <a:lnTo>
                    <a:pt x="38" y="1"/>
                  </a:lnTo>
                  <a:lnTo>
                    <a:pt x="33" y="1"/>
                  </a:lnTo>
                  <a:lnTo>
                    <a:pt x="28" y="2"/>
                  </a:lnTo>
                  <a:lnTo>
                    <a:pt x="23" y="2"/>
                  </a:lnTo>
                  <a:lnTo>
                    <a:pt x="19" y="3"/>
                  </a:lnTo>
                  <a:lnTo>
                    <a:pt x="15" y="4"/>
                  </a:lnTo>
                  <a:lnTo>
                    <a:pt x="11" y="5"/>
                  </a:lnTo>
                  <a:lnTo>
                    <a:pt x="8" y="6"/>
                  </a:lnTo>
                  <a:lnTo>
                    <a:pt x="5" y="7"/>
                  </a:lnTo>
                  <a:lnTo>
                    <a:pt x="3" y="8"/>
                  </a:lnTo>
                  <a:lnTo>
                    <a:pt x="2" y="9"/>
                  </a:lnTo>
                  <a:lnTo>
                    <a:pt x="1" y="10"/>
                  </a:lnTo>
                  <a:lnTo>
                    <a:pt x="0" y="12"/>
                  </a:lnTo>
                  <a:lnTo>
                    <a:pt x="2" y="12"/>
                  </a:lnTo>
                  <a:lnTo>
                    <a:pt x="2" y="11"/>
                  </a:lnTo>
                  <a:lnTo>
                    <a:pt x="3" y="11"/>
                  </a:lnTo>
                  <a:lnTo>
                    <a:pt x="5" y="10"/>
                  </a:lnTo>
                  <a:lnTo>
                    <a:pt x="6" y="9"/>
                  </a:lnTo>
                  <a:lnTo>
                    <a:pt x="9" y="8"/>
                  </a:lnTo>
                  <a:lnTo>
                    <a:pt x="12" y="7"/>
                  </a:lnTo>
                  <a:lnTo>
                    <a:pt x="16" y="6"/>
                  </a:lnTo>
                  <a:lnTo>
                    <a:pt x="19" y="5"/>
                  </a:lnTo>
                  <a:lnTo>
                    <a:pt x="24" y="4"/>
                  </a:lnTo>
                  <a:lnTo>
                    <a:pt x="28" y="4"/>
                  </a:lnTo>
                  <a:lnTo>
                    <a:pt x="33" y="3"/>
                  </a:lnTo>
                  <a:lnTo>
                    <a:pt x="39" y="3"/>
                  </a:lnTo>
                  <a:lnTo>
                    <a:pt x="44" y="2"/>
                  </a:lnTo>
                  <a:lnTo>
                    <a:pt x="50" y="2"/>
                  </a:lnTo>
                  <a:lnTo>
                    <a:pt x="56" y="2"/>
                  </a:lnTo>
                  <a:lnTo>
                    <a:pt x="63" y="2"/>
                  </a:lnTo>
                  <a:lnTo>
                    <a:pt x="63" y="0"/>
                  </a:lnTo>
                  <a:close/>
                </a:path>
              </a:pathLst>
            </a:custGeom>
            <a:solidFill>
              <a:srgbClr val="000000"/>
            </a:solidFill>
            <a:ln w="9525">
              <a:solidFill>
                <a:schemeClr val="tx1"/>
              </a:solidFill>
              <a:round/>
              <a:headEnd/>
              <a:tailEnd/>
            </a:ln>
          </p:spPr>
          <p:txBody>
            <a:bodyPr/>
            <a:lstStyle/>
            <a:p>
              <a:endParaRPr lang="en-US"/>
            </a:p>
          </p:txBody>
        </p:sp>
        <p:sp>
          <p:nvSpPr>
            <p:cNvPr id="4742" name="Freeform 915"/>
            <p:cNvSpPr>
              <a:spLocks/>
            </p:cNvSpPr>
            <p:nvPr/>
          </p:nvSpPr>
          <p:spPr bwMode="auto">
            <a:xfrm>
              <a:off x="1084" y="2745"/>
              <a:ext cx="62" cy="12"/>
            </a:xfrm>
            <a:custGeom>
              <a:avLst/>
              <a:gdLst>
                <a:gd name="T0" fmla="*/ 62 w 62"/>
                <a:gd name="T1" fmla="*/ 12 h 12"/>
                <a:gd name="T2" fmla="*/ 62 w 62"/>
                <a:gd name="T3" fmla="*/ 12 h 12"/>
                <a:gd name="T4" fmla="*/ 61 w 62"/>
                <a:gd name="T5" fmla="*/ 10 h 12"/>
                <a:gd name="T6" fmla="*/ 60 w 62"/>
                <a:gd name="T7" fmla="*/ 9 h 12"/>
                <a:gd name="T8" fmla="*/ 59 w 62"/>
                <a:gd name="T9" fmla="*/ 8 h 12"/>
                <a:gd name="T10" fmla="*/ 56 w 62"/>
                <a:gd name="T11" fmla="*/ 7 h 12"/>
                <a:gd name="T12" fmla="*/ 54 w 62"/>
                <a:gd name="T13" fmla="*/ 6 h 12"/>
                <a:gd name="T14" fmla="*/ 51 w 62"/>
                <a:gd name="T15" fmla="*/ 5 h 12"/>
                <a:gd name="T16" fmla="*/ 47 w 62"/>
                <a:gd name="T17" fmla="*/ 4 h 12"/>
                <a:gd name="T18" fmla="*/ 43 w 62"/>
                <a:gd name="T19" fmla="*/ 3 h 12"/>
                <a:gd name="T20" fmla="*/ 38 w 62"/>
                <a:gd name="T21" fmla="*/ 2 h 12"/>
                <a:gd name="T22" fmla="*/ 34 w 62"/>
                <a:gd name="T23" fmla="*/ 2 h 12"/>
                <a:gd name="T24" fmla="*/ 29 w 62"/>
                <a:gd name="T25" fmla="*/ 1 h 12"/>
                <a:gd name="T26" fmla="*/ 23 w 62"/>
                <a:gd name="T27" fmla="*/ 1 h 12"/>
                <a:gd name="T28" fmla="*/ 18 w 62"/>
                <a:gd name="T29" fmla="*/ 0 h 12"/>
                <a:gd name="T30" fmla="*/ 12 w 62"/>
                <a:gd name="T31" fmla="*/ 0 h 12"/>
                <a:gd name="T32" fmla="*/ 6 w 62"/>
                <a:gd name="T33" fmla="*/ 0 h 12"/>
                <a:gd name="T34" fmla="*/ 0 w 62"/>
                <a:gd name="T35" fmla="*/ 0 h 12"/>
                <a:gd name="T36" fmla="*/ 0 w 62"/>
                <a:gd name="T37" fmla="*/ 2 h 12"/>
                <a:gd name="T38" fmla="*/ 6 w 62"/>
                <a:gd name="T39" fmla="*/ 2 h 12"/>
                <a:gd name="T40" fmla="*/ 12 w 62"/>
                <a:gd name="T41" fmla="*/ 2 h 12"/>
                <a:gd name="T42" fmla="*/ 18 w 62"/>
                <a:gd name="T43" fmla="*/ 2 h 12"/>
                <a:gd name="T44" fmla="*/ 23 w 62"/>
                <a:gd name="T45" fmla="*/ 3 h 12"/>
                <a:gd name="T46" fmla="*/ 28 w 62"/>
                <a:gd name="T47" fmla="*/ 3 h 12"/>
                <a:gd name="T48" fmla="*/ 34 w 62"/>
                <a:gd name="T49" fmla="*/ 4 h 12"/>
                <a:gd name="T50" fmla="*/ 38 w 62"/>
                <a:gd name="T51" fmla="*/ 4 h 12"/>
                <a:gd name="T52" fmla="*/ 43 w 62"/>
                <a:gd name="T53" fmla="*/ 5 h 12"/>
                <a:gd name="T54" fmla="*/ 46 w 62"/>
                <a:gd name="T55" fmla="*/ 6 h 12"/>
                <a:gd name="T56" fmla="*/ 50 w 62"/>
                <a:gd name="T57" fmla="*/ 7 h 12"/>
                <a:gd name="T58" fmla="*/ 53 w 62"/>
                <a:gd name="T59" fmla="*/ 8 h 12"/>
                <a:gd name="T60" fmla="*/ 55 w 62"/>
                <a:gd name="T61" fmla="*/ 9 h 12"/>
                <a:gd name="T62" fmla="*/ 57 w 62"/>
                <a:gd name="T63" fmla="*/ 10 h 12"/>
                <a:gd name="T64" fmla="*/ 59 w 62"/>
                <a:gd name="T65" fmla="*/ 11 h 12"/>
                <a:gd name="T66" fmla="*/ 59 w 62"/>
                <a:gd name="T67" fmla="*/ 11 h 12"/>
                <a:gd name="T68" fmla="*/ 60 w 62"/>
                <a:gd name="T69" fmla="*/ 12 h 12"/>
                <a:gd name="T70" fmla="*/ 60 w 62"/>
                <a:gd name="T71" fmla="*/ 12 h 12"/>
                <a:gd name="T72" fmla="*/ 62 w 62"/>
                <a:gd name="T73" fmla="*/ 12 h 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
                <a:gd name="T112" fmla="*/ 0 h 12"/>
                <a:gd name="T113" fmla="*/ 62 w 62"/>
                <a:gd name="T114" fmla="*/ 12 h 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 h="12">
                  <a:moveTo>
                    <a:pt x="62" y="12"/>
                  </a:moveTo>
                  <a:lnTo>
                    <a:pt x="62" y="12"/>
                  </a:lnTo>
                  <a:lnTo>
                    <a:pt x="61" y="10"/>
                  </a:lnTo>
                  <a:lnTo>
                    <a:pt x="60" y="9"/>
                  </a:lnTo>
                  <a:lnTo>
                    <a:pt x="59" y="8"/>
                  </a:lnTo>
                  <a:lnTo>
                    <a:pt x="56" y="7"/>
                  </a:lnTo>
                  <a:lnTo>
                    <a:pt x="54" y="6"/>
                  </a:lnTo>
                  <a:lnTo>
                    <a:pt x="51" y="5"/>
                  </a:lnTo>
                  <a:lnTo>
                    <a:pt x="47" y="4"/>
                  </a:lnTo>
                  <a:lnTo>
                    <a:pt x="43" y="3"/>
                  </a:lnTo>
                  <a:lnTo>
                    <a:pt x="38" y="2"/>
                  </a:lnTo>
                  <a:lnTo>
                    <a:pt x="34" y="2"/>
                  </a:lnTo>
                  <a:lnTo>
                    <a:pt x="29" y="1"/>
                  </a:lnTo>
                  <a:lnTo>
                    <a:pt x="23" y="1"/>
                  </a:lnTo>
                  <a:lnTo>
                    <a:pt x="18" y="0"/>
                  </a:lnTo>
                  <a:lnTo>
                    <a:pt x="12" y="0"/>
                  </a:lnTo>
                  <a:lnTo>
                    <a:pt x="6" y="0"/>
                  </a:lnTo>
                  <a:lnTo>
                    <a:pt x="0" y="0"/>
                  </a:lnTo>
                  <a:lnTo>
                    <a:pt x="0" y="2"/>
                  </a:lnTo>
                  <a:lnTo>
                    <a:pt x="6" y="2"/>
                  </a:lnTo>
                  <a:lnTo>
                    <a:pt x="12" y="2"/>
                  </a:lnTo>
                  <a:lnTo>
                    <a:pt x="18" y="2"/>
                  </a:lnTo>
                  <a:lnTo>
                    <a:pt x="23" y="3"/>
                  </a:lnTo>
                  <a:lnTo>
                    <a:pt x="28" y="3"/>
                  </a:lnTo>
                  <a:lnTo>
                    <a:pt x="34" y="4"/>
                  </a:lnTo>
                  <a:lnTo>
                    <a:pt x="38" y="4"/>
                  </a:lnTo>
                  <a:lnTo>
                    <a:pt x="43" y="5"/>
                  </a:lnTo>
                  <a:lnTo>
                    <a:pt x="46" y="6"/>
                  </a:lnTo>
                  <a:lnTo>
                    <a:pt x="50" y="7"/>
                  </a:lnTo>
                  <a:lnTo>
                    <a:pt x="53" y="8"/>
                  </a:lnTo>
                  <a:lnTo>
                    <a:pt x="55" y="9"/>
                  </a:lnTo>
                  <a:lnTo>
                    <a:pt x="57" y="10"/>
                  </a:lnTo>
                  <a:lnTo>
                    <a:pt x="59" y="11"/>
                  </a:lnTo>
                  <a:lnTo>
                    <a:pt x="60" y="12"/>
                  </a:lnTo>
                  <a:lnTo>
                    <a:pt x="62" y="12"/>
                  </a:lnTo>
                  <a:close/>
                </a:path>
              </a:pathLst>
            </a:custGeom>
            <a:solidFill>
              <a:srgbClr val="000000"/>
            </a:solidFill>
            <a:ln w="9525">
              <a:solidFill>
                <a:schemeClr val="tx1"/>
              </a:solidFill>
              <a:round/>
              <a:headEnd/>
              <a:tailEnd/>
            </a:ln>
          </p:spPr>
          <p:txBody>
            <a:bodyPr/>
            <a:lstStyle/>
            <a:p>
              <a:endParaRPr lang="en-US"/>
            </a:p>
          </p:txBody>
        </p:sp>
        <p:sp>
          <p:nvSpPr>
            <p:cNvPr id="4743" name="Freeform 916"/>
            <p:cNvSpPr>
              <a:spLocks/>
            </p:cNvSpPr>
            <p:nvPr/>
          </p:nvSpPr>
          <p:spPr bwMode="auto">
            <a:xfrm>
              <a:off x="1084" y="2757"/>
              <a:ext cx="62" cy="12"/>
            </a:xfrm>
            <a:custGeom>
              <a:avLst/>
              <a:gdLst>
                <a:gd name="T0" fmla="*/ 0 w 62"/>
                <a:gd name="T1" fmla="*/ 12 h 12"/>
                <a:gd name="T2" fmla="*/ 0 w 62"/>
                <a:gd name="T3" fmla="*/ 12 h 12"/>
                <a:gd name="T4" fmla="*/ 6 w 62"/>
                <a:gd name="T5" fmla="*/ 12 h 12"/>
                <a:gd name="T6" fmla="*/ 12 w 62"/>
                <a:gd name="T7" fmla="*/ 12 h 12"/>
                <a:gd name="T8" fmla="*/ 18 w 62"/>
                <a:gd name="T9" fmla="*/ 12 h 12"/>
                <a:gd name="T10" fmla="*/ 23 w 62"/>
                <a:gd name="T11" fmla="*/ 11 h 12"/>
                <a:gd name="T12" fmla="*/ 29 w 62"/>
                <a:gd name="T13" fmla="*/ 11 h 12"/>
                <a:gd name="T14" fmla="*/ 34 w 62"/>
                <a:gd name="T15" fmla="*/ 10 h 12"/>
                <a:gd name="T16" fmla="*/ 38 w 62"/>
                <a:gd name="T17" fmla="*/ 10 h 12"/>
                <a:gd name="T18" fmla="*/ 43 w 62"/>
                <a:gd name="T19" fmla="*/ 9 h 12"/>
                <a:gd name="T20" fmla="*/ 47 w 62"/>
                <a:gd name="T21" fmla="*/ 8 h 12"/>
                <a:gd name="T22" fmla="*/ 51 w 62"/>
                <a:gd name="T23" fmla="*/ 7 h 12"/>
                <a:gd name="T24" fmla="*/ 54 w 62"/>
                <a:gd name="T25" fmla="*/ 7 h 12"/>
                <a:gd name="T26" fmla="*/ 56 w 62"/>
                <a:gd name="T27" fmla="*/ 5 h 12"/>
                <a:gd name="T28" fmla="*/ 58 w 62"/>
                <a:gd name="T29" fmla="*/ 4 h 12"/>
                <a:gd name="T30" fmla="*/ 60 w 62"/>
                <a:gd name="T31" fmla="*/ 3 h 12"/>
                <a:gd name="T32" fmla="*/ 61 w 62"/>
                <a:gd name="T33" fmla="*/ 2 h 12"/>
                <a:gd name="T34" fmla="*/ 62 w 62"/>
                <a:gd name="T35" fmla="*/ 0 h 12"/>
                <a:gd name="T36" fmla="*/ 60 w 62"/>
                <a:gd name="T37" fmla="*/ 0 h 12"/>
                <a:gd name="T38" fmla="*/ 59 w 62"/>
                <a:gd name="T39" fmla="*/ 1 h 12"/>
                <a:gd name="T40" fmla="*/ 59 w 62"/>
                <a:gd name="T41" fmla="*/ 2 h 12"/>
                <a:gd name="T42" fmla="*/ 57 w 62"/>
                <a:gd name="T43" fmla="*/ 3 h 12"/>
                <a:gd name="T44" fmla="*/ 55 w 62"/>
                <a:gd name="T45" fmla="*/ 3 h 12"/>
                <a:gd name="T46" fmla="*/ 53 w 62"/>
                <a:gd name="T47" fmla="*/ 4 h 12"/>
                <a:gd name="T48" fmla="*/ 50 w 62"/>
                <a:gd name="T49" fmla="*/ 5 h 12"/>
                <a:gd name="T50" fmla="*/ 47 w 62"/>
                <a:gd name="T51" fmla="*/ 6 h 12"/>
                <a:gd name="T52" fmla="*/ 43 w 62"/>
                <a:gd name="T53" fmla="*/ 7 h 12"/>
                <a:gd name="T54" fmla="*/ 38 w 62"/>
                <a:gd name="T55" fmla="*/ 8 h 12"/>
                <a:gd name="T56" fmla="*/ 34 w 62"/>
                <a:gd name="T57" fmla="*/ 8 h 12"/>
                <a:gd name="T58" fmla="*/ 28 w 62"/>
                <a:gd name="T59" fmla="*/ 9 h 12"/>
                <a:gd name="T60" fmla="*/ 23 w 62"/>
                <a:gd name="T61" fmla="*/ 9 h 12"/>
                <a:gd name="T62" fmla="*/ 18 w 62"/>
                <a:gd name="T63" fmla="*/ 10 h 12"/>
                <a:gd name="T64" fmla="*/ 12 w 62"/>
                <a:gd name="T65" fmla="*/ 10 h 12"/>
                <a:gd name="T66" fmla="*/ 6 w 62"/>
                <a:gd name="T67" fmla="*/ 10 h 12"/>
                <a:gd name="T68" fmla="*/ 0 w 62"/>
                <a:gd name="T69" fmla="*/ 10 h 12"/>
                <a:gd name="T70" fmla="*/ 0 w 62"/>
                <a:gd name="T71" fmla="*/ 10 h 12"/>
                <a:gd name="T72" fmla="*/ 0 w 62"/>
                <a:gd name="T73" fmla="*/ 12 h 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
                <a:gd name="T112" fmla="*/ 0 h 12"/>
                <a:gd name="T113" fmla="*/ 62 w 62"/>
                <a:gd name="T114" fmla="*/ 12 h 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 h="12">
                  <a:moveTo>
                    <a:pt x="0" y="12"/>
                  </a:moveTo>
                  <a:lnTo>
                    <a:pt x="0" y="12"/>
                  </a:lnTo>
                  <a:lnTo>
                    <a:pt x="6" y="12"/>
                  </a:lnTo>
                  <a:lnTo>
                    <a:pt x="12" y="12"/>
                  </a:lnTo>
                  <a:lnTo>
                    <a:pt x="18" y="12"/>
                  </a:lnTo>
                  <a:lnTo>
                    <a:pt x="23" y="11"/>
                  </a:lnTo>
                  <a:lnTo>
                    <a:pt x="29" y="11"/>
                  </a:lnTo>
                  <a:lnTo>
                    <a:pt x="34" y="10"/>
                  </a:lnTo>
                  <a:lnTo>
                    <a:pt x="38" y="10"/>
                  </a:lnTo>
                  <a:lnTo>
                    <a:pt x="43" y="9"/>
                  </a:lnTo>
                  <a:lnTo>
                    <a:pt x="47" y="8"/>
                  </a:lnTo>
                  <a:lnTo>
                    <a:pt x="51" y="7"/>
                  </a:lnTo>
                  <a:lnTo>
                    <a:pt x="54" y="7"/>
                  </a:lnTo>
                  <a:lnTo>
                    <a:pt x="56" y="5"/>
                  </a:lnTo>
                  <a:lnTo>
                    <a:pt x="58" y="4"/>
                  </a:lnTo>
                  <a:lnTo>
                    <a:pt x="60" y="3"/>
                  </a:lnTo>
                  <a:lnTo>
                    <a:pt x="61" y="2"/>
                  </a:lnTo>
                  <a:lnTo>
                    <a:pt x="62" y="0"/>
                  </a:lnTo>
                  <a:lnTo>
                    <a:pt x="60" y="0"/>
                  </a:lnTo>
                  <a:lnTo>
                    <a:pt x="59" y="1"/>
                  </a:lnTo>
                  <a:lnTo>
                    <a:pt x="59" y="2"/>
                  </a:lnTo>
                  <a:lnTo>
                    <a:pt x="57" y="3"/>
                  </a:lnTo>
                  <a:lnTo>
                    <a:pt x="55" y="3"/>
                  </a:lnTo>
                  <a:lnTo>
                    <a:pt x="53" y="4"/>
                  </a:lnTo>
                  <a:lnTo>
                    <a:pt x="50" y="5"/>
                  </a:lnTo>
                  <a:lnTo>
                    <a:pt x="47" y="6"/>
                  </a:lnTo>
                  <a:lnTo>
                    <a:pt x="43" y="7"/>
                  </a:lnTo>
                  <a:lnTo>
                    <a:pt x="38" y="8"/>
                  </a:lnTo>
                  <a:lnTo>
                    <a:pt x="34" y="8"/>
                  </a:lnTo>
                  <a:lnTo>
                    <a:pt x="28" y="9"/>
                  </a:lnTo>
                  <a:lnTo>
                    <a:pt x="23" y="9"/>
                  </a:lnTo>
                  <a:lnTo>
                    <a:pt x="18" y="10"/>
                  </a:lnTo>
                  <a:lnTo>
                    <a:pt x="12" y="10"/>
                  </a:lnTo>
                  <a:lnTo>
                    <a:pt x="6" y="10"/>
                  </a:lnTo>
                  <a:lnTo>
                    <a:pt x="0" y="10"/>
                  </a:lnTo>
                  <a:lnTo>
                    <a:pt x="0" y="12"/>
                  </a:lnTo>
                  <a:close/>
                </a:path>
              </a:pathLst>
            </a:custGeom>
            <a:solidFill>
              <a:srgbClr val="000000"/>
            </a:solidFill>
            <a:ln w="9525">
              <a:solidFill>
                <a:schemeClr val="tx1"/>
              </a:solidFill>
              <a:round/>
              <a:headEnd/>
              <a:tailEnd/>
            </a:ln>
          </p:spPr>
          <p:txBody>
            <a:bodyPr/>
            <a:lstStyle/>
            <a:p>
              <a:endParaRPr lang="en-US"/>
            </a:p>
          </p:txBody>
        </p:sp>
        <p:sp>
          <p:nvSpPr>
            <p:cNvPr id="4744" name="Freeform 917"/>
            <p:cNvSpPr>
              <a:spLocks/>
            </p:cNvSpPr>
            <p:nvPr/>
          </p:nvSpPr>
          <p:spPr bwMode="auto">
            <a:xfrm>
              <a:off x="1144" y="2757"/>
              <a:ext cx="2" cy="41"/>
            </a:xfrm>
            <a:custGeom>
              <a:avLst/>
              <a:gdLst>
                <a:gd name="T0" fmla="*/ 1 w 2"/>
                <a:gd name="T1" fmla="*/ 41 h 41"/>
                <a:gd name="T2" fmla="*/ 2 w 2"/>
                <a:gd name="T3" fmla="*/ 41 h 41"/>
                <a:gd name="T4" fmla="*/ 2 w 2"/>
                <a:gd name="T5" fmla="*/ 0 h 41"/>
                <a:gd name="T6" fmla="*/ 0 w 2"/>
                <a:gd name="T7" fmla="*/ 0 h 41"/>
                <a:gd name="T8" fmla="*/ 0 w 2"/>
                <a:gd name="T9" fmla="*/ 41 h 41"/>
                <a:gd name="T10" fmla="*/ 1 w 2"/>
                <a:gd name="T11" fmla="*/ 41 h 41"/>
                <a:gd name="T12" fmla="*/ 0 60000 65536"/>
                <a:gd name="T13" fmla="*/ 0 60000 65536"/>
                <a:gd name="T14" fmla="*/ 0 60000 65536"/>
                <a:gd name="T15" fmla="*/ 0 60000 65536"/>
                <a:gd name="T16" fmla="*/ 0 60000 65536"/>
                <a:gd name="T17" fmla="*/ 0 60000 65536"/>
                <a:gd name="T18" fmla="*/ 0 w 2"/>
                <a:gd name="T19" fmla="*/ 0 h 41"/>
                <a:gd name="T20" fmla="*/ 2 w 2"/>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2" h="41">
                  <a:moveTo>
                    <a:pt x="1" y="41"/>
                  </a:moveTo>
                  <a:lnTo>
                    <a:pt x="2" y="41"/>
                  </a:lnTo>
                  <a:lnTo>
                    <a:pt x="2" y="0"/>
                  </a:lnTo>
                  <a:lnTo>
                    <a:pt x="0" y="0"/>
                  </a:lnTo>
                  <a:lnTo>
                    <a:pt x="0" y="41"/>
                  </a:lnTo>
                  <a:lnTo>
                    <a:pt x="1" y="41"/>
                  </a:lnTo>
                  <a:close/>
                </a:path>
              </a:pathLst>
            </a:custGeom>
            <a:solidFill>
              <a:srgbClr val="000000"/>
            </a:solidFill>
            <a:ln w="9525">
              <a:solidFill>
                <a:schemeClr val="tx1"/>
              </a:solidFill>
              <a:round/>
              <a:headEnd/>
              <a:tailEnd/>
            </a:ln>
          </p:spPr>
          <p:txBody>
            <a:bodyPr/>
            <a:lstStyle/>
            <a:p>
              <a:endParaRPr lang="en-US"/>
            </a:p>
          </p:txBody>
        </p:sp>
        <p:sp>
          <p:nvSpPr>
            <p:cNvPr id="4745" name="Freeform 918"/>
            <p:cNvSpPr>
              <a:spLocks/>
            </p:cNvSpPr>
            <p:nvPr/>
          </p:nvSpPr>
          <p:spPr bwMode="auto">
            <a:xfrm>
              <a:off x="1091" y="2768"/>
              <a:ext cx="2" cy="41"/>
            </a:xfrm>
            <a:custGeom>
              <a:avLst/>
              <a:gdLst>
                <a:gd name="T0" fmla="*/ 1 w 2"/>
                <a:gd name="T1" fmla="*/ 41 h 41"/>
                <a:gd name="T2" fmla="*/ 2 w 2"/>
                <a:gd name="T3" fmla="*/ 41 h 41"/>
                <a:gd name="T4" fmla="*/ 2 w 2"/>
                <a:gd name="T5" fmla="*/ 0 h 41"/>
                <a:gd name="T6" fmla="*/ 0 w 2"/>
                <a:gd name="T7" fmla="*/ 0 h 41"/>
                <a:gd name="T8" fmla="*/ 0 w 2"/>
                <a:gd name="T9" fmla="*/ 41 h 41"/>
                <a:gd name="T10" fmla="*/ 1 w 2"/>
                <a:gd name="T11" fmla="*/ 41 h 41"/>
                <a:gd name="T12" fmla="*/ 0 60000 65536"/>
                <a:gd name="T13" fmla="*/ 0 60000 65536"/>
                <a:gd name="T14" fmla="*/ 0 60000 65536"/>
                <a:gd name="T15" fmla="*/ 0 60000 65536"/>
                <a:gd name="T16" fmla="*/ 0 60000 65536"/>
                <a:gd name="T17" fmla="*/ 0 60000 65536"/>
                <a:gd name="T18" fmla="*/ 0 w 2"/>
                <a:gd name="T19" fmla="*/ 0 h 41"/>
                <a:gd name="T20" fmla="*/ 2 w 2"/>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2" h="41">
                  <a:moveTo>
                    <a:pt x="1" y="41"/>
                  </a:moveTo>
                  <a:lnTo>
                    <a:pt x="2" y="41"/>
                  </a:lnTo>
                  <a:lnTo>
                    <a:pt x="2" y="0"/>
                  </a:lnTo>
                  <a:lnTo>
                    <a:pt x="0" y="0"/>
                  </a:lnTo>
                  <a:lnTo>
                    <a:pt x="0" y="41"/>
                  </a:lnTo>
                  <a:lnTo>
                    <a:pt x="1" y="41"/>
                  </a:lnTo>
                  <a:close/>
                </a:path>
              </a:pathLst>
            </a:custGeom>
            <a:solidFill>
              <a:srgbClr val="000000"/>
            </a:solidFill>
            <a:ln w="9525">
              <a:solidFill>
                <a:schemeClr val="tx1"/>
              </a:solidFill>
              <a:round/>
              <a:headEnd/>
              <a:tailEnd/>
            </a:ln>
          </p:spPr>
          <p:txBody>
            <a:bodyPr/>
            <a:lstStyle/>
            <a:p>
              <a:endParaRPr lang="en-US"/>
            </a:p>
          </p:txBody>
        </p:sp>
        <p:sp>
          <p:nvSpPr>
            <p:cNvPr id="4746" name="Freeform 919"/>
            <p:cNvSpPr>
              <a:spLocks/>
            </p:cNvSpPr>
            <p:nvPr/>
          </p:nvSpPr>
          <p:spPr bwMode="auto">
            <a:xfrm>
              <a:off x="1082" y="2768"/>
              <a:ext cx="3" cy="41"/>
            </a:xfrm>
            <a:custGeom>
              <a:avLst/>
              <a:gdLst>
                <a:gd name="T0" fmla="*/ 2 w 3"/>
                <a:gd name="T1" fmla="*/ 41 h 41"/>
                <a:gd name="T2" fmla="*/ 3 w 3"/>
                <a:gd name="T3" fmla="*/ 41 h 41"/>
                <a:gd name="T4" fmla="*/ 3 w 3"/>
                <a:gd name="T5" fmla="*/ 0 h 41"/>
                <a:gd name="T6" fmla="*/ 0 w 3"/>
                <a:gd name="T7" fmla="*/ 0 h 41"/>
                <a:gd name="T8" fmla="*/ 0 w 3"/>
                <a:gd name="T9" fmla="*/ 41 h 41"/>
                <a:gd name="T10" fmla="*/ 2 w 3"/>
                <a:gd name="T11" fmla="*/ 41 h 41"/>
                <a:gd name="T12" fmla="*/ 0 60000 65536"/>
                <a:gd name="T13" fmla="*/ 0 60000 65536"/>
                <a:gd name="T14" fmla="*/ 0 60000 65536"/>
                <a:gd name="T15" fmla="*/ 0 60000 65536"/>
                <a:gd name="T16" fmla="*/ 0 60000 65536"/>
                <a:gd name="T17" fmla="*/ 0 60000 65536"/>
                <a:gd name="T18" fmla="*/ 0 w 3"/>
                <a:gd name="T19" fmla="*/ 0 h 41"/>
                <a:gd name="T20" fmla="*/ 3 w 3"/>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3" h="41">
                  <a:moveTo>
                    <a:pt x="2" y="41"/>
                  </a:moveTo>
                  <a:lnTo>
                    <a:pt x="3" y="41"/>
                  </a:lnTo>
                  <a:lnTo>
                    <a:pt x="3" y="0"/>
                  </a:lnTo>
                  <a:lnTo>
                    <a:pt x="0" y="0"/>
                  </a:lnTo>
                  <a:lnTo>
                    <a:pt x="0" y="41"/>
                  </a:lnTo>
                  <a:lnTo>
                    <a:pt x="2" y="41"/>
                  </a:lnTo>
                  <a:close/>
                </a:path>
              </a:pathLst>
            </a:custGeom>
            <a:solidFill>
              <a:srgbClr val="000000"/>
            </a:solidFill>
            <a:ln w="9525">
              <a:solidFill>
                <a:schemeClr val="tx1"/>
              </a:solidFill>
              <a:round/>
              <a:headEnd/>
              <a:tailEnd/>
            </a:ln>
          </p:spPr>
          <p:txBody>
            <a:bodyPr/>
            <a:lstStyle/>
            <a:p>
              <a:endParaRPr lang="en-US"/>
            </a:p>
          </p:txBody>
        </p:sp>
        <p:sp>
          <p:nvSpPr>
            <p:cNvPr id="4747" name="Freeform 920"/>
            <p:cNvSpPr>
              <a:spLocks/>
            </p:cNvSpPr>
            <p:nvPr/>
          </p:nvSpPr>
          <p:spPr bwMode="auto">
            <a:xfrm>
              <a:off x="1074" y="2768"/>
              <a:ext cx="2" cy="41"/>
            </a:xfrm>
            <a:custGeom>
              <a:avLst/>
              <a:gdLst>
                <a:gd name="T0" fmla="*/ 1 w 2"/>
                <a:gd name="T1" fmla="*/ 41 h 41"/>
                <a:gd name="T2" fmla="*/ 2 w 2"/>
                <a:gd name="T3" fmla="*/ 41 h 41"/>
                <a:gd name="T4" fmla="*/ 2 w 2"/>
                <a:gd name="T5" fmla="*/ 0 h 41"/>
                <a:gd name="T6" fmla="*/ 0 w 2"/>
                <a:gd name="T7" fmla="*/ 0 h 41"/>
                <a:gd name="T8" fmla="*/ 0 w 2"/>
                <a:gd name="T9" fmla="*/ 41 h 41"/>
                <a:gd name="T10" fmla="*/ 1 w 2"/>
                <a:gd name="T11" fmla="*/ 41 h 41"/>
                <a:gd name="T12" fmla="*/ 0 60000 65536"/>
                <a:gd name="T13" fmla="*/ 0 60000 65536"/>
                <a:gd name="T14" fmla="*/ 0 60000 65536"/>
                <a:gd name="T15" fmla="*/ 0 60000 65536"/>
                <a:gd name="T16" fmla="*/ 0 60000 65536"/>
                <a:gd name="T17" fmla="*/ 0 60000 65536"/>
                <a:gd name="T18" fmla="*/ 0 w 2"/>
                <a:gd name="T19" fmla="*/ 0 h 41"/>
                <a:gd name="T20" fmla="*/ 2 w 2"/>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2" h="41">
                  <a:moveTo>
                    <a:pt x="1" y="41"/>
                  </a:moveTo>
                  <a:lnTo>
                    <a:pt x="2" y="41"/>
                  </a:lnTo>
                  <a:lnTo>
                    <a:pt x="2" y="0"/>
                  </a:lnTo>
                  <a:lnTo>
                    <a:pt x="0" y="0"/>
                  </a:lnTo>
                  <a:lnTo>
                    <a:pt x="0" y="41"/>
                  </a:lnTo>
                  <a:lnTo>
                    <a:pt x="1" y="41"/>
                  </a:lnTo>
                  <a:close/>
                </a:path>
              </a:pathLst>
            </a:custGeom>
            <a:solidFill>
              <a:srgbClr val="000000"/>
            </a:solidFill>
            <a:ln w="9525">
              <a:solidFill>
                <a:schemeClr val="tx1"/>
              </a:solidFill>
              <a:round/>
              <a:headEnd/>
              <a:tailEnd/>
            </a:ln>
          </p:spPr>
          <p:txBody>
            <a:bodyPr/>
            <a:lstStyle/>
            <a:p>
              <a:endParaRPr lang="en-US"/>
            </a:p>
          </p:txBody>
        </p:sp>
        <p:sp>
          <p:nvSpPr>
            <p:cNvPr id="4748" name="Freeform 921"/>
            <p:cNvSpPr>
              <a:spLocks/>
            </p:cNvSpPr>
            <p:nvPr/>
          </p:nvSpPr>
          <p:spPr bwMode="auto">
            <a:xfrm>
              <a:off x="1036" y="2764"/>
              <a:ext cx="3" cy="41"/>
            </a:xfrm>
            <a:custGeom>
              <a:avLst/>
              <a:gdLst>
                <a:gd name="T0" fmla="*/ 1 w 3"/>
                <a:gd name="T1" fmla="*/ 41 h 41"/>
                <a:gd name="T2" fmla="*/ 3 w 3"/>
                <a:gd name="T3" fmla="*/ 41 h 41"/>
                <a:gd name="T4" fmla="*/ 3 w 3"/>
                <a:gd name="T5" fmla="*/ 0 h 41"/>
                <a:gd name="T6" fmla="*/ 0 w 3"/>
                <a:gd name="T7" fmla="*/ 0 h 41"/>
                <a:gd name="T8" fmla="*/ 0 w 3"/>
                <a:gd name="T9" fmla="*/ 41 h 41"/>
                <a:gd name="T10" fmla="*/ 1 w 3"/>
                <a:gd name="T11" fmla="*/ 41 h 41"/>
                <a:gd name="T12" fmla="*/ 0 60000 65536"/>
                <a:gd name="T13" fmla="*/ 0 60000 65536"/>
                <a:gd name="T14" fmla="*/ 0 60000 65536"/>
                <a:gd name="T15" fmla="*/ 0 60000 65536"/>
                <a:gd name="T16" fmla="*/ 0 60000 65536"/>
                <a:gd name="T17" fmla="*/ 0 60000 65536"/>
                <a:gd name="T18" fmla="*/ 0 w 3"/>
                <a:gd name="T19" fmla="*/ 0 h 41"/>
                <a:gd name="T20" fmla="*/ 3 w 3"/>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3" h="41">
                  <a:moveTo>
                    <a:pt x="1" y="41"/>
                  </a:moveTo>
                  <a:lnTo>
                    <a:pt x="3" y="41"/>
                  </a:lnTo>
                  <a:lnTo>
                    <a:pt x="3" y="0"/>
                  </a:lnTo>
                  <a:lnTo>
                    <a:pt x="0" y="0"/>
                  </a:lnTo>
                  <a:lnTo>
                    <a:pt x="0" y="41"/>
                  </a:lnTo>
                  <a:lnTo>
                    <a:pt x="1" y="41"/>
                  </a:lnTo>
                  <a:close/>
                </a:path>
              </a:pathLst>
            </a:custGeom>
            <a:solidFill>
              <a:srgbClr val="000000"/>
            </a:solidFill>
            <a:ln w="9525">
              <a:solidFill>
                <a:schemeClr val="tx1"/>
              </a:solidFill>
              <a:round/>
              <a:headEnd/>
              <a:tailEnd/>
            </a:ln>
          </p:spPr>
          <p:txBody>
            <a:bodyPr/>
            <a:lstStyle/>
            <a:p>
              <a:endParaRPr lang="en-US"/>
            </a:p>
          </p:txBody>
        </p:sp>
        <p:sp>
          <p:nvSpPr>
            <p:cNvPr id="4749" name="Freeform 922"/>
            <p:cNvSpPr>
              <a:spLocks/>
            </p:cNvSpPr>
            <p:nvPr/>
          </p:nvSpPr>
          <p:spPr bwMode="auto">
            <a:xfrm>
              <a:off x="1044" y="2766"/>
              <a:ext cx="2" cy="40"/>
            </a:xfrm>
            <a:custGeom>
              <a:avLst/>
              <a:gdLst>
                <a:gd name="T0" fmla="*/ 1 w 2"/>
                <a:gd name="T1" fmla="*/ 40 h 40"/>
                <a:gd name="T2" fmla="*/ 2 w 2"/>
                <a:gd name="T3" fmla="*/ 40 h 40"/>
                <a:gd name="T4" fmla="*/ 2 w 2"/>
                <a:gd name="T5" fmla="*/ 0 h 40"/>
                <a:gd name="T6" fmla="*/ 0 w 2"/>
                <a:gd name="T7" fmla="*/ 0 h 40"/>
                <a:gd name="T8" fmla="*/ 0 w 2"/>
                <a:gd name="T9" fmla="*/ 40 h 40"/>
                <a:gd name="T10" fmla="*/ 1 w 2"/>
                <a:gd name="T11" fmla="*/ 40 h 40"/>
                <a:gd name="T12" fmla="*/ 0 60000 65536"/>
                <a:gd name="T13" fmla="*/ 0 60000 65536"/>
                <a:gd name="T14" fmla="*/ 0 60000 65536"/>
                <a:gd name="T15" fmla="*/ 0 60000 65536"/>
                <a:gd name="T16" fmla="*/ 0 60000 65536"/>
                <a:gd name="T17" fmla="*/ 0 60000 65536"/>
                <a:gd name="T18" fmla="*/ 0 w 2"/>
                <a:gd name="T19" fmla="*/ 0 h 40"/>
                <a:gd name="T20" fmla="*/ 2 w 2"/>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2" h="40">
                  <a:moveTo>
                    <a:pt x="1" y="40"/>
                  </a:moveTo>
                  <a:lnTo>
                    <a:pt x="2" y="40"/>
                  </a:lnTo>
                  <a:lnTo>
                    <a:pt x="2" y="0"/>
                  </a:lnTo>
                  <a:lnTo>
                    <a:pt x="0" y="0"/>
                  </a:lnTo>
                  <a:lnTo>
                    <a:pt x="0" y="40"/>
                  </a:lnTo>
                  <a:lnTo>
                    <a:pt x="1" y="40"/>
                  </a:lnTo>
                  <a:close/>
                </a:path>
              </a:pathLst>
            </a:custGeom>
            <a:solidFill>
              <a:srgbClr val="000000"/>
            </a:solidFill>
            <a:ln w="9525">
              <a:solidFill>
                <a:schemeClr val="tx1"/>
              </a:solidFill>
              <a:round/>
              <a:headEnd/>
              <a:tailEnd/>
            </a:ln>
          </p:spPr>
          <p:txBody>
            <a:bodyPr/>
            <a:lstStyle/>
            <a:p>
              <a:endParaRPr lang="en-US"/>
            </a:p>
          </p:txBody>
        </p:sp>
        <p:sp>
          <p:nvSpPr>
            <p:cNvPr id="4750" name="Freeform 923"/>
            <p:cNvSpPr>
              <a:spLocks/>
            </p:cNvSpPr>
            <p:nvPr/>
          </p:nvSpPr>
          <p:spPr bwMode="auto">
            <a:xfrm>
              <a:off x="1059" y="2767"/>
              <a:ext cx="2" cy="41"/>
            </a:xfrm>
            <a:custGeom>
              <a:avLst/>
              <a:gdLst>
                <a:gd name="T0" fmla="*/ 1 w 2"/>
                <a:gd name="T1" fmla="*/ 41 h 41"/>
                <a:gd name="T2" fmla="*/ 2 w 2"/>
                <a:gd name="T3" fmla="*/ 41 h 41"/>
                <a:gd name="T4" fmla="*/ 2 w 2"/>
                <a:gd name="T5" fmla="*/ 0 h 41"/>
                <a:gd name="T6" fmla="*/ 0 w 2"/>
                <a:gd name="T7" fmla="*/ 0 h 41"/>
                <a:gd name="T8" fmla="*/ 0 w 2"/>
                <a:gd name="T9" fmla="*/ 41 h 41"/>
                <a:gd name="T10" fmla="*/ 1 w 2"/>
                <a:gd name="T11" fmla="*/ 41 h 41"/>
                <a:gd name="T12" fmla="*/ 0 60000 65536"/>
                <a:gd name="T13" fmla="*/ 0 60000 65536"/>
                <a:gd name="T14" fmla="*/ 0 60000 65536"/>
                <a:gd name="T15" fmla="*/ 0 60000 65536"/>
                <a:gd name="T16" fmla="*/ 0 60000 65536"/>
                <a:gd name="T17" fmla="*/ 0 60000 65536"/>
                <a:gd name="T18" fmla="*/ 0 w 2"/>
                <a:gd name="T19" fmla="*/ 0 h 41"/>
                <a:gd name="T20" fmla="*/ 2 w 2"/>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2" h="41">
                  <a:moveTo>
                    <a:pt x="1" y="41"/>
                  </a:moveTo>
                  <a:lnTo>
                    <a:pt x="2" y="41"/>
                  </a:lnTo>
                  <a:lnTo>
                    <a:pt x="2" y="0"/>
                  </a:lnTo>
                  <a:lnTo>
                    <a:pt x="0" y="0"/>
                  </a:lnTo>
                  <a:lnTo>
                    <a:pt x="0" y="41"/>
                  </a:lnTo>
                  <a:lnTo>
                    <a:pt x="1" y="41"/>
                  </a:lnTo>
                  <a:close/>
                </a:path>
              </a:pathLst>
            </a:custGeom>
            <a:solidFill>
              <a:srgbClr val="000000"/>
            </a:solidFill>
            <a:ln w="9525">
              <a:solidFill>
                <a:schemeClr val="tx1"/>
              </a:solidFill>
              <a:round/>
              <a:headEnd/>
              <a:tailEnd/>
            </a:ln>
          </p:spPr>
          <p:txBody>
            <a:bodyPr/>
            <a:lstStyle/>
            <a:p>
              <a:endParaRPr lang="en-US"/>
            </a:p>
          </p:txBody>
        </p:sp>
        <p:sp>
          <p:nvSpPr>
            <p:cNvPr id="4751" name="Freeform 924"/>
            <p:cNvSpPr>
              <a:spLocks/>
            </p:cNvSpPr>
            <p:nvPr/>
          </p:nvSpPr>
          <p:spPr bwMode="auto">
            <a:xfrm>
              <a:off x="1067" y="2768"/>
              <a:ext cx="2" cy="41"/>
            </a:xfrm>
            <a:custGeom>
              <a:avLst/>
              <a:gdLst>
                <a:gd name="T0" fmla="*/ 1 w 2"/>
                <a:gd name="T1" fmla="*/ 41 h 41"/>
                <a:gd name="T2" fmla="*/ 2 w 2"/>
                <a:gd name="T3" fmla="*/ 41 h 41"/>
                <a:gd name="T4" fmla="*/ 2 w 2"/>
                <a:gd name="T5" fmla="*/ 0 h 41"/>
                <a:gd name="T6" fmla="*/ 0 w 2"/>
                <a:gd name="T7" fmla="*/ 0 h 41"/>
                <a:gd name="T8" fmla="*/ 0 w 2"/>
                <a:gd name="T9" fmla="*/ 41 h 41"/>
                <a:gd name="T10" fmla="*/ 1 w 2"/>
                <a:gd name="T11" fmla="*/ 41 h 41"/>
                <a:gd name="T12" fmla="*/ 0 60000 65536"/>
                <a:gd name="T13" fmla="*/ 0 60000 65536"/>
                <a:gd name="T14" fmla="*/ 0 60000 65536"/>
                <a:gd name="T15" fmla="*/ 0 60000 65536"/>
                <a:gd name="T16" fmla="*/ 0 60000 65536"/>
                <a:gd name="T17" fmla="*/ 0 60000 65536"/>
                <a:gd name="T18" fmla="*/ 0 w 2"/>
                <a:gd name="T19" fmla="*/ 0 h 41"/>
                <a:gd name="T20" fmla="*/ 2 w 2"/>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2" h="41">
                  <a:moveTo>
                    <a:pt x="1" y="41"/>
                  </a:moveTo>
                  <a:lnTo>
                    <a:pt x="2" y="41"/>
                  </a:lnTo>
                  <a:lnTo>
                    <a:pt x="2" y="0"/>
                  </a:lnTo>
                  <a:lnTo>
                    <a:pt x="0" y="0"/>
                  </a:lnTo>
                  <a:lnTo>
                    <a:pt x="0" y="41"/>
                  </a:lnTo>
                  <a:lnTo>
                    <a:pt x="1" y="41"/>
                  </a:lnTo>
                  <a:close/>
                </a:path>
              </a:pathLst>
            </a:custGeom>
            <a:solidFill>
              <a:srgbClr val="000000"/>
            </a:solidFill>
            <a:ln w="9525">
              <a:solidFill>
                <a:schemeClr val="tx1"/>
              </a:solidFill>
              <a:round/>
              <a:headEnd/>
              <a:tailEnd/>
            </a:ln>
          </p:spPr>
          <p:txBody>
            <a:bodyPr/>
            <a:lstStyle/>
            <a:p>
              <a:endParaRPr lang="en-US"/>
            </a:p>
          </p:txBody>
        </p:sp>
        <p:sp>
          <p:nvSpPr>
            <p:cNvPr id="4752" name="Freeform 925"/>
            <p:cNvSpPr>
              <a:spLocks/>
            </p:cNvSpPr>
            <p:nvPr/>
          </p:nvSpPr>
          <p:spPr bwMode="auto">
            <a:xfrm>
              <a:off x="1029" y="2762"/>
              <a:ext cx="3" cy="41"/>
            </a:xfrm>
            <a:custGeom>
              <a:avLst/>
              <a:gdLst>
                <a:gd name="T0" fmla="*/ 1 w 3"/>
                <a:gd name="T1" fmla="*/ 41 h 41"/>
                <a:gd name="T2" fmla="*/ 3 w 3"/>
                <a:gd name="T3" fmla="*/ 41 h 41"/>
                <a:gd name="T4" fmla="*/ 3 w 3"/>
                <a:gd name="T5" fmla="*/ 0 h 41"/>
                <a:gd name="T6" fmla="*/ 0 w 3"/>
                <a:gd name="T7" fmla="*/ 0 h 41"/>
                <a:gd name="T8" fmla="*/ 0 w 3"/>
                <a:gd name="T9" fmla="*/ 41 h 41"/>
                <a:gd name="T10" fmla="*/ 1 w 3"/>
                <a:gd name="T11" fmla="*/ 41 h 41"/>
                <a:gd name="T12" fmla="*/ 0 60000 65536"/>
                <a:gd name="T13" fmla="*/ 0 60000 65536"/>
                <a:gd name="T14" fmla="*/ 0 60000 65536"/>
                <a:gd name="T15" fmla="*/ 0 60000 65536"/>
                <a:gd name="T16" fmla="*/ 0 60000 65536"/>
                <a:gd name="T17" fmla="*/ 0 60000 65536"/>
                <a:gd name="T18" fmla="*/ 0 w 3"/>
                <a:gd name="T19" fmla="*/ 0 h 41"/>
                <a:gd name="T20" fmla="*/ 3 w 3"/>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3" h="41">
                  <a:moveTo>
                    <a:pt x="1" y="41"/>
                  </a:moveTo>
                  <a:lnTo>
                    <a:pt x="3" y="41"/>
                  </a:lnTo>
                  <a:lnTo>
                    <a:pt x="3" y="0"/>
                  </a:lnTo>
                  <a:lnTo>
                    <a:pt x="0" y="0"/>
                  </a:lnTo>
                  <a:lnTo>
                    <a:pt x="0" y="41"/>
                  </a:lnTo>
                  <a:lnTo>
                    <a:pt x="1" y="41"/>
                  </a:lnTo>
                  <a:close/>
                </a:path>
              </a:pathLst>
            </a:custGeom>
            <a:solidFill>
              <a:srgbClr val="000000"/>
            </a:solidFill>
            <a:ln w="9525">
              <a:solidFill>
                <a:schemeClr val="tx1"/>
              </a:solidFill>
              <a:round/>
              <a:headEnd/>
              <a:tailEnd/>
            </a:ln>
          </p:spPr>
          <p:txBody>
            <a:bodyPr/>
            <a:lstStyle/>
            <a:p>
              <a:endParaRPr lang="en-US"/>
            </a:p>
          </p:txBody>
        </p:sp>
        <p:sp>
          <p:nvSpPr>
            <p:cNvPr id="4753" name="Freeform 926"/>
            <p:cNvSpPr>
              <a:spLocks/>
            </p:cNvSpPr>
            <p:nvPr/>
          </p:nvSpPr>
          <p:spPr bwMode="auto">
            <a:xfrm>
              <a:off x="1052" y="2767"/>
              <a:ext cx="2" cy="40"/>
            </a:xfrm>
            <a:custGeom>
              <a:avLst/>
              <a:gdLst>
                <a:gd name="T0" fmla="*/ 1 w 2"/>
                <a:gd name="T1" fmla="*/ 40 h 40"/>
                <a:gd name="T2" fmla="*/ 2 w 2"/>
                <a:gd name="T3" fmla="*/ 40 h 40"/>
                <a:gd name="T4" fmla="*/ 2 w 2"/>
                <a:gd name="T5" fmla="*/ 0 h 40"/>
                <a:gd name="T6" fmla="*/ 0 w 2"/>
                <a:gd name="T7" fmla="*/ 0 h 40"/>
                <a:gd name="T8" fmla="*/ 0 w 2"/>
                <a:gd name="T9" fmla="*/ 40 h 40"/>
                <a:gd name="T10" fmla="*/ 1 w 2"/>
                <a:gd name="T11" fmla="*/ 40 h 40"/>
                <a:gd name="T12" fmla="*/ 0 60000 65536"/>
                <a:gd name="T13" fmla="*/ 0 60000 65536"/>
                <a:gd name="T14" fmla="*/ 0 60000 65536"/>
                <a:gd name="T15" fmla="*/ 0 60000 65536"/>
                <a:gd name="T16" fmla="*/ 0 60000 65536"/>
                <a:gd name="T17" fmla="*/ 0 60000 65536"/>
                <a:gd name="T18" fmla="*/ 0 w 2"/>
                <a:gd name="T19" fmla="*/ 0 h 40"/>
                <a:gd name="T20" fmla="*/ 2 w 2"/>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2" h="40">
                  <a:moveTo>
                    <a:pt x="1" y="40"/>
                  </a:moveTo>
                  <a:lnTo>
                    <a:pt x="2" y="40"/>
                  </a:lnTo>
                  <a:lnTo>
                    <a:pt x="2" y="0"/>
                  </a:lnTo>
                  <a:lnTo>
                    <a:pt x="0" y="0"/>
                  </a:lnTo>
                  <a:lnTo>
                    <a:pt x="0" y="40"/>
                  </a:lnTo>
                  <a:lnTo>
                    <a:pt x="1" y="40"/>
                  </a:lnTo>
                  <a:close/>
                </a:path>
              </a:pathLst>
            </a:custGeom>
            <a:solidFill>
              <a:srgbClr val="000000"/>
            </a:solidFill>
            <a:ln w="9525">
              <a:solidFill>
                <a:schemeClr val="tx1"/>
              </a:solidFill>
              <a:round/>
              <a:headEnd/>
              <a:tailEnd/>
            </a:ln>
          </p:spPr>
          <p:txBody>
            <a:bodyPr/>
            <a:lstStyle/>
            <a:p>
              <a:endParaRPr lang="en-US"/>
            </a:p>
          </p:txBody>
        </p:sp>
        <p:sp>
          <p:nvSpPr>
            <p:cNvPr id="4754" name="Freeform 927"/>
            <p:cNvSpPr>
              <a:spLocks/>
            </p:cNvSpPr>
            <p:nvPr/>
          </p:nvSpPr>
          <p:spPr bwMode="auto">
            <a:xfrm>
              <a:off x="1099" y="2768"/>
              <a:ext cx="2" cy="41"/>
            </a:xfrm>
            <a:custGeom>
              <a:avLst/>
              <a:gdLst>
                <a:gd name="T0" fmla="*/ 1 w 2"/>
                <a:gd name="T1" fmla="*/ 41 h 41"/>
                <a:gd name="T2" fmla="*/ 2 w 2"/>
                <a:gd name="T3" fmla="*/ 41 h 41"/>
                <a:gd name="T4" fmla="*/ 2 w 2"/>
                <a:gd name="T5" fmla="*/ 0 h 41"/>
                <a:gd name="T6" fmla="*/ 0 w 2"/>
                <a:gd name="T7" fmla="*/ 0 h 41"/>
                <a:gd name="T8" fmla="*/ 0 w 2"/>
                <a:gd name="T9" fmla="*/ 41 h 41"/>
                <a:gd name="T10" fmla="*/ 1 w 2"/>
                <a:gd name="T11" fmla="*/ 41 h 41"/>
                <a:gd name="T12" fmla="*/ 0 60000 65536"/>
                <a:gd name="T13" fmla="*/ 0 60000 65536"/>
                <a:gd name="T14" fmla="*/ 0 60000 65536"/>
                <a:gd name="T15" fmla="*/ 0 60000 65536"/>
                <a:gd name="T16" fmla="*/ 0 60000 65536"/>
                <a:gd name="T17" fmla="*/ 0 60000 65536"/>
                <a:gd name="T18" fmla="*/ 0 w 2"/>
                <a:gd name="T19" fmla="*/ 0 h 41"/>
                <a:gd name="T20" fmla="*/ 2 w 2"/>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2" h="41">
                  <a:moveTo>
                    <a:pt x="1" y="41"/>
                  </a:moveTo>
                  <a:lnTo>
                    <a:pt x="2" y="41"/>
                  </a:lnTo>
                  <a:lnTo>
                    <a:pt x="2" y="0"/>
                  </a:lnTo>
                  <a:lnTo>
                    <a:pt x="0" y="0"/>
                  </a:lnTo>
                  <a:lnTo>
                    <a:pt x="0" y="41"/>
                  </a:lnTo>
                  <a:lnTo>
                    <a:pt x="1" y="41"/>
                  </a:lnTo>
                  <a:close/>
                </a:path>
              </a:pathLst>
            </a:custGeom>
            <a:solidFill>
              <a:srgbClr val="000000"/>
            </a:solidFill>
            <a:ln w="9525">
              <a:solidFill>
                <a:schemeClr val="tx1"/>
              </a:solidFill>
              <a:round/>
              <a:headEnd/>
              <a:tailEnd/>
            </a:ln>
          </p:spPr>
          <p:txBody>
            <a:bodyPr/>
            <a:lstStyle/>
            <a:p>
              <a:endParaRPr lang="en-US"/>
            </a:p>
          </p:txBody>
        </p:sp>
        <p:sp>
          <p:nvSpPr>
            <p:cNvPr id="4755" name="Freeform 928"/>
            <p:cNvSpPr>
              <a:spLocks/>
            </p:cNvSpPr>
            <p:nvPr/>
          </p:nvSpPr>
          <p:spPr bwMode="auto">
            <a:xfrm>
              <a:off x="1107" y="2767"/>
              <a:ext cx="2" cy="41"/>
            </a:xfrm>
            <a:custGeom>
              <a:avLst/>
              <a:gdLst>
                <a:gd name="T0" fmla="*/ 1 w 2"/>
                <a:gd name="T1" fmla="*/ 41 h 41"/>
                <a:gd name="T2" fmla="*/ 2 w 2"/>
                <a:gd name="T3" fmla="*/ 41 h 41"/>
                <a:gd name="T4" fmla="*/ 2 w 2"/>
                <a:gd name="T5" fmla="*/ 0 h 41"/>
                <a:gd name="T6" fmla="*/ 0 w 2"/>
                <a:gd name="T7" fmla="*/ 0 h 41"/>
                <a:gd name="T8" fmla="*/ 0 w 2"/>
                <a:gd name="T9" fmla="*/ 41 h 41"/>
                <a:gd name="T10" fmla="*/ 1 w 2"/>
                <a:gd name="T11" fmla="*/ 41 h 41"/>
                <a:gd name="T12" fmla="*/ 0 60000 65536"/>
                <a:gd name="T13" fmla="*/ 0 60000 65536"/>
                <a:gd name="T14" fmla="*/ 0 60000 65536"/>
                <a:gd name="T15" fmla="*/ 0 60000 65536"/>
                <a:gd name="T16" fmla="*/ 0 60000 65536"/>
                <a:gd name="T17" fmla="*/ 0 60000 65536"/>
                <a:gd name="T18" fmla="*/ 0 w 2"/>
                <a:gd name="T19" fmla="*/ 0 h 41"/>
                <a:gd name="T20" fmla="*/ 2 w 2"/>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2" h="41">
                  <a:moveTo>
                    <a:pt x="1" y="41"/>
                  </a:moveTo>
                  <a:lnTo>
                    <a:pt x="2" y="41"/>
                  </a:lnTo>
                  <a:lnTo>
                    <a:pt x="2" y="0"/>
                  </a:lnTo>
                  <a:lnTo>
                    <a:pt x="0" y="0"/>
                  </a:lnTo>
                  <a:lnTo>
                    <a:pt x="0" y="41"/>
                  </a:lnTo>
                  <a:lnTo>
                    <a:pt x="1" y="41"/>
                  </a:lnTo>
                  <a:close/>
                </a:path>
              </a:pathLst>
            </a:custGeom>
            <a:solidFill>
              <a:srgbClr val="000000"/>
            </a:solidFill>
            <a:ln w="9525">
              <a:solidFill>
                <a:schemeClr val="tx1"/>
              </a:solidFill>
              <a:round/>
              <a:headEnd/>
              <a:tailEnd/>
            </a:ln>
          </p:spPr>
          <p:txBody>
            <a:bodyPr/>
            <a:lstStyle/>
            <a:p>
              <a:endParaRPr lang="en-US"/>
            </a:p>
          </p:txBody>
        </p:sp>
        <p:sp>
          <p:nvSpPr>
            <p:cNvPr id="4756" name="Freeform 929"/>
            <p:cNvSpPr>
              <a:spLocks/>
            </p:cNvSpPr>
            <p:nvPr/>
          </p:nvSpPr>
          <p:spPr bwMode="auto">
            <a:xfrm>
              <a:off x="1116" y="2766"/>
              <a:ext cx="2" cy="41"/>
            </a:xfrm>
            <a:custGeom>
              <a:avLst/>
              <a:gdLst>
                <a:gd name="T0" fmla="*/ 1 w 2"/>
                <a:gd name="T1" fmla="*/ 41 h 41"/>
                <a:gd name="T2" fmla="*/ 2 w 2"/>
                <a:gd name="T3" fmla="*/ 41 h 41"/>
                <a:gd name="T4" fmla="*/ 2 w 2"/>
                <a:gd name="T5" fmla="*/ 0 h 41"/>
                <a:gd name="T6" fmla="*/ 0 w 2"/>
                <a:gd name="T7" fmla="*/ 0 h 41"/>
                <a:gd name="T8" fmla="*/ 0 w 2"/>
                <a:gd name="T9" fmla="*/ 41 h 41"/>
                <a:gd name="T10" fmla="*/ 1 w 2"/>
                <a:gd name="T11" fmla="*/ 41 h 41"/>
                <a:gd name="T12" fmla="*/ 0 60000 65536"/>
                <a:gd name="T13" fmla="*/ 0 60000 65536"/>
                <a:gd name="T14" fmla="*/ 0 60000 65536"/>
                <a:gd name="T15" fmla="*/ 0 60000 65536"/>
                <a:gd name="T16" fmla="*/ 0 60000 65536"/>
                <a:gd name="T17" fmla="*/ 0 60000 65536"/>
                <a:gd name="T18" fmla="*/ 0 w 2"/>
                <a:gd name="T19" fmla="*/ 0 h 41"/>
                <a:gd name="T20" fmla="*/ 2 w 2"/>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2" h="41">
                  <a:moveTo>
                    <a:pt x="1" y="41"/>
                  </a:moveTo>
                  <a:lnTo>
                    <a:pt x="2" y="41"/>
                  </a:lnTo>
                  <a:lnTo>
                    <a:pt x="2" y="0"/>
                  </a:lnTo>
                  <a:lnTo>
                    <a:pt x="0" y="0"/>
                  </a:lnTo>
                  <a:lnTo>
                    <a:pt x="0" y="41"/>
                  </a:lnTo>
                  <a:lnTo>
                    <a:pt x="1" y="41"/>
                  </a:lnTo>
                  <a:close/>
                </a:path>
              </a:pathLst>
            </a:custGeom>
            <a:solidFill>
              <a:srgbClr val="000000"/>
            </a:solidFill>
            <a:ln w="9525">
              <a:solidFill>
                <a:schemeClr val="tx1"/>
              </a:solidFill>
              <a:round/>
              <a:headEnd/>
              <a:tailEnd/>
            </a:ln>
          </p:spPr>
          <p:txBody>
            <a:bodyPr/>
            <a:lstStyle/>
            <a:p>
              <a:endParaRPr lang="en-US"/>
            </a:p>
          </p:txBody>
        </p:sp>
        <p:sp>
          <p:nvSpPr>
            <p:cNvPr id="4757" name="Freeform 930"/>
            <p:cNvSpPr>
              <a:spLocks/>
            </p:cNvSpPr>
            <p:nvPr/>
          </p:nvSpPr>
          <p:spPr bwMode="auto">
            <a:xfrm>
              <a:off x="1125" y="2765"/>
              <a:ext cx="2" cy="41"/>
            </a:xfrm>
            <a:custGeom>
              <a:avLst/>
              <a:gdLst>
                <a:gd name="T0" fmla="*/ 1 w 2"/>
                <a:gd name="T1" fmla="*/ 41 h 41"/>
                <a:gd name="T2" fmla="*/ 2 w 2"/>
                <a:gd name="T3" fmla="*/ 41 h 41"/>
                <a:gd name="T4" fmla="*/ 2 w 2"/>
                <a:gd name="T5" fmla="*/ 0 h 41"/>
                <a:gd name="T6" fmla="*/ 0 w 2"/>
                <a:gd name="T7" fmla="*/ 0 h 41"/>
                <a:gd name="T8" fmla="*/ 0 w 2"/>
                <a:gd name="T9" fmla="*/ 41 h 41"/>
                <a:gd name="T10" fmla="*/ 1 w 2"/>
                <a:gd name="T11" fmla="*/ 41 h 41"/>
                <a:gd name="T12" fmla="*/ 0 60000 65536"/>
                <a:gd name="T13" fmla="*/ 0 60000 65536"/>
                <a:gd name="T14" fmla="*/ 0 60000 65536"/>
                <a:gd name="T15" fmla="*/ 0 60000 65536"/>
                <a:gd name="T16" fmla="*/ 0 60000 65536"/>
                <a:gd name="T17" fmla="*/ 0 60000 65536"/>
                <a:gd name="T18" fmla="*/ 0 w 2"/>
                <a:gd name="T19" fmla="*/ 0 h 41"/>
                <a:gd name="T20" fmla="*/ 2 w 2"/>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2" h="41">
                  <a:moveTo>
                    <a:pt x="1" y="41"/>
                  </a:moveTo>
                  <a:lnTo>
                    <a:pt x="2" y="41"/>
                  </a:lnTo>
                  <a:lnTo>
                    <a:pt x="2" y="0"/>
                  </a:lnTo>
                  <a:lnTo>
                    <a:pt x="0" y="0"/>
                  </a:lnTo>
                  <a:lnTo>
                    <a:pt x="0" y="41"/>
                  </a:lnTo>
                  <a:lnTo>
                    <a:pt x="1" y="41"/>
                  </a:lnTo>
                  <a:close/>
                </a:path>
              </a:pathLst>
            </a:custGeom>
            <a:solidFill>
              <a:srgbClr val="000000"/>
            </a:solidFill>
            <a:ln w="9525">
              <a:solidFill>
                <a:schemeClr val="tx1"/>
              </a:solidFill>
              <a:round/>
              <a:headEnd/>
              <a:tailEnd/>
            </a:ln>
          </p:spPr>
          <p:txBody>
            <a:bodyPr/>
            <a:lstStyle/>
            <a:p>
              <a:endParaRPr lang="en-US"/>
            </a:p>
          </p:txBody>
        </p:sp>
        <p:sp>
          <p:nvSpPr>
            <p:cNvPr id="4758" name="Freeform 931"/>
            <p:cNvSpPr>
              <a:spLocks/>
            </p:cNvSpPr>
            <p:nvPr/>
          </p:nvSpPr>
          <p:spPr bwMode="auto">
            <a:xfrm>
              <a:off x="1133" y="2763"/>
              <a:ext cx="2" cy="41"/>
            </a:xfrm>
            <a:custGeom>
              <a:avLst/>
              <a:gdLst>
                <a:gd name="T0" fmla="*/ 1 w 2"/>
                <a:gd name="T1" fmla="*/ 41 h 41"/>
                <a:gd name="T2" fmla="*/ 2 w 2"/>
                <a:gd name="T3" fmla="*/ 41 h 41"/>
                <a:gd name="T4" fmla="*/ 2 w 2"/>
                <a:gd name="T5" fmla="*/ 0 h 41"/>
                <a:gd name="T6" fmla="*/ 0 w 2"/>
                <a:gd name="T7" fmla="*/ 0 h 41"/>
                <a:gd name="T8" fmla="*/ 0 w 2"/>
                <a:gd name="T9" fmla="*/ 41 h 41"/>
                <a:gd name="T10" fmla="*/ 1 w 2"/>
                <a:gd name="T11" fmla="*/ 41 h 41"/>
                <a:gd name="T12" fmla="*/ 0 60000 65536"/>
                <a:gd name="T13" fmla="*/ 0 60000 65536"/>
                <a:gd name="T14" fmla="*/ 0 60000 65536"/>
                <a:gd name="T15" fmla="*/ 0 60000 65536"/>
                <a:gd name="T16" fmla="*/ 0 60000 65536"/>
                <a:gd name="T17" fmla="*/ 0 60000 65536"/>
                <a:gd name="T18" fmla="*/ 0 w 2"/>
                <a:gd name="T19" fmla="*/ 0 h 41"/>
                <a:gd name="T20" fmla="*/ 2 w 2"/>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2" h="41">
                  <a:moveTo>
                    <a:pt x="1" y="41"/>
                  </a:moveTo>
                  <a:lnTo>
                    <a:pt x="2" y="41"/>
                  </a:lnTo>
                  <a:lnTo>
                    <a:pt x="2" y="0"/>
                  </a:lnTo>
                  <a:lnTo>
                    <a:pt x="0" y="0"/>
                  </a:lnTo>
                  <a:lnTo>
                    <a:pt x="0" y="41"/>
                  </a:lnTo>
                  <a:lnTo>
                    <a:pt x="1" y="41"/>
                  </a:lnTo>
                  <a:close/>
                </a:path>
              </a:pathLst>
            </a:custGeom>
            <a:solidFill>
              <a:srgbClr val="000000"/>
            </a:solidFill>
            <a:ln w="9525">
              <a:solidFill>
                <a:schemeClr val="tx1"/>
              </a:solidFill>
              <a:round/>
              <a:headEnd/>
              <a:tailEnd/>
            </a:ln>
          </p:spPr>
          <p:txBody>
            <a:bodyPr/>
            <a:lstStyle/>
            <a:p>
              <a:endParaRPr lang="en-US"/>
            </a:p>
          </p:txBody>
        </p:sp>
        <p:sp>
          <p:nvSpPr>
            <p:cNvPr id="4759" name="Freeform 932"/>
            <p:cNvSpPr>
              <a:spLocks/>
            </p:cNvSpPr>
            <p:nvPr/>
          </p:nvSpPr>
          <p:spPr bwMode="auto">
            <a:xfrm>
              <a:off x="1021" y="2757"/>
              <a:ext cx="2" cy="41"/>
            </a:xfrm>
            <a:custGeom>
              <a:avLst/>
              <a:gdLst>
                <a:gd name="T0" fmla="*/ 1 w 2"/>
                <a:gd name="T1" fmla="*/ 41 h 41"/>
                <a:gd name="T2" fmla="*/ 2 w 2"/>
                <a:gd name="T3" fmla="*/ 41 h 41"/>
                <a:gd name="T4" fmla="*/ 2 w 2"/>
                <a:gd name="T5" fmla="*/ 0 h 41"/>
                <a:gd name="T6" fmla="*/ 0 w 2"/>
                <a:gd name="T7" fmla="*/ 0 h 41"/>
                <a:gd name="T8" fmla="*/ 0 w 2"/>
                <a:gd name="T9" fmla="*/ 41 h 41"/>
                <a:gd name="T10" fmla="*/ 1 w 2"/>
                <a:gd name="T11" fmla="*/ 41 h 41"/>
                <a:gd name="T12" fmla="*/ 0 60000 65536"/>
                <a:gd name="T13" fmla="*/ 0 60000 65536"/>
                <a:gd name="T14" fmla="*/ 0 60000 65536"/>
                <a:gd name="T15" fmla="*/ 0 60000 65536"/>
                <a:gd name="T16" fmla="*/ 0 60000 65536"/>
                <a:gd name="T17" fmla="*/ 0 60000 65536"/>
                <a:gd name="T18" fmla="*/ 0 w 2"/>
                <a:gd name="T19" fmla="*/ 0 h 41"/>
                <a:gd name="T20" fmla="*/ 2 w 2"/>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2" h="41">
                  <a:moveTo>
                    <a:pt x="1" y="41"/>
                  </a:moveTo>
                  <a:lnTo>
                    <a:pt x="2" y="41"/>
                  </a:lnTo>
                  <a:lnTo>
                    <a:pt x="2" y="0"/>
                  </a:lnTo>
                  <a:lnTo>
                    <a:pt x="0" y="0"/>
                  </a:lnTo>
                  <a:lnTo>
                    <a:pt x="0" y="41"/>
                  </a:lnTo>
                  <a:lnTo>
                    <a:pt x="1" y="41"/>
                  </a:lnTo>
                  <a:close/>
                </a:path>
              </a:pathLst>
            </a:custGeom>
            <a:solidFill>
              <a:srgbClr val="000000"/>
            </a:solidFill>
            <a:ln w="9525">
              <a:solidFill>
                <a:schemeClr val="tx1"/>
              </a:solidFill>
              <a:round/>
              <a:headEnd/>
              <a:tailEnd/>
            </a:ln>
          </p:spPr>
          <p:txBody>
            <a:bodyPr/>
            <a:lstStyle/>
            <a:p>
              <a:endParaRPr lang="en-US"/>
            </a:p>
          </p:txBody>
        </p:sp>
        <p:sp>
          <p:nvSpPr>
            <p:cNvPr id="4760" name="Freeform 933"/>
            <p:cNvSpPr>
              <a:spLocks/>
            </p:cNvSpPr>
            <p:nvPr/>
          </p:nvSpPr>
          <p:spPr bwMode="auto">
            <a:xfrm>
              <a:off x="1037" y="2747"/>
              <a:ext cx="93" cy="16"/>
            </a:xfrm>
            <a:custGeom>
              <a:avLst/>
              <a:gdLst>
                <a:gd name="T0" fmla="*/ 42 w 93"/>
                <a:gd name="T1" fmla="*/ 16 h 16"/>
                <a:gd name="T2" fmla="*/ 33 w 93"/>
                <a:gd name="T3" fmla="*/ 16 h 16"/>
                <a:gd name="T4" fmla="*/ 24 w 93"/>
                <a:gd name="T5" fmla="*/ 15 h 16"/>
                <a:gd name="T6" fmla="*/ 17 w 93"/>
                <a:gd name="T7" fmla="*/ 14 h 16"/>
                <a:gd name="T8" fmla="*/ 11 w 93"/>
                <a:gd name="T9" fmla="*/ 13 h 16"/>
                <a:gd name="T10" fmla="*/ 6 w 93"/>
                <a:gd name="T11" fmla="*/ 12 h 16"/>
                <a:gd name="T12" fmla="*/ 2 w 93"/>
                <a:gd name="T13" fmla="*/ 11 h 16"/>
                <a:gd name="T14" fmla="*/ 1 w 93"/>
                <a:gd name="T15" fmla="*/ 9 h 16"/>
                <a:gd name="T16" fmla="*/ 1 w 93"/>
                <a:gd name="T17" fmla="*/ 7 h 16"/>
                <a:gd name="T18" fmla="*/ 2 w 93"/>
                <a:gd name="T19" fmla="*/ 6 h 16"/>
                <a:gd name="T20" fmla="*/ 6 w 93"/>
                <a:gd name="T21" fmla="*/ 4 h 16"/>
                <a:gd name="T22" fmla="*/ 11 w 93"/>
                <a:gd name="T23" fmla="*/ 3 h 16"/>
                <a:gd name="T24" fmla="*/ 17 w 93"/>
                <a:gd name="T25" fmla="*/ 2 h 16"/>
                <a:gd name="T26" fmla="*/ 24 w 93"/>
                <a:gd name="T27" fmla="*/ 1 h 16"/>
                <a:gd name="T28" fmla="*/ 33 w 93"/>
                <a:gd name="T29" fmla="*/ 0 h 16"/>
                <a:gd name="T30" fmla="*/ 42 w 93"/>
                <a:gd name="T31" fmla="*/ 0 h 16"/>
                <a:gd name="T32" fmla="*/ 51 w 93"/>
                <a:gd name="T33" fmla="*/ 0 h 16"/>
                <a:gd name="T34" fmla="*/ 60 w 93"/>
                <a:gd name="T35" fmla="*/ 0 h 16"/>
                <a:gd name="T36" fmla="*/ 68 w 93"/>
                <a:gd name="T37" fmla="*/ 1 h 16"/>
                <a:gd name="T38" fmla="*/ 76 w 93"/>
                <a:gd name="T39" fmla="*/ 2 h 16"/>
                <a:gd name="T40" fmla="*/ 82 w 93"/>
                <a:gd name="T41" fmla="*/ 3 h 16"/>
                <a:gd name="T42" fmla="*/ 87 w 93"/>
                <a:gd name="T43" fmla="*/ 4 h 16"/>
                <a:gd name="T44" fmla="*/ 91 w 93"/>
                <a:gd name="T45" fmla="*/ 6 h 16"/>
                <a:gd name="T46" fmla="*/ 92 w 93"/>
                <a:gd name="T47" fmla="*/ 7 h 16"/>
                <a:gd name="T48" fmla="*/ 92 w 93"/>
                <a:gd name="T49" fmla="*/ 9 h 16"/>
                <a:gd name="T50" fmla="*/ 91 w 93"/>
                <a:gd name="T51" fmla="*/ 11 h 16"/>
                <a:gd name="T52" fmla="*/ 87 w 93"/>
                <a:gd name="T53" fmla="*/ 12 h 16"/>
                <a:gd name="T54" fmla="*/ 82 w 93"/>
                <a:gd name="T55" fmla="*/ 13 h 16"/>
                <a:gd name="T56" fmla="*/ 76 w 93"/>
                <a:gd name="T57" fmla="*/ 14 h 16"/>
                <a:gd name="T58" fmla="*/ 68 w 93"/>
                <a:gd name="T59" fmla="*/ 15 h 16"/>
                <a:gd name="T60" fmla="*/ 60 w 93"/>
                <a:gd name="T61" fmla="*/ 16 h 16"/>
                <a:gd name="T62" fmla="*/ 51 w 93"/>
                <a:gd name="T63" fmla="*/ 16 h 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3"/>
                <a:gd name="T97" fmla="*/ 0 h 16"/>
                <a:gd name="T98" fmla="*/ 93 w 93"/>
                <a:gd name="T99" fmla="*/ 16 h 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3" h="16">
                  <a:moveTo>
                    <a:pt x="47" y="16"/>
                  </a:moveTo>
                  <a:lnTo>
                    <a:pt x="42" y="16"/>
                  </a:lnTo>
                  <a:lnTo>
                    <a:pt x="37" y="16"/>
                  </a:lnTo>
                  <a:lnTo>
                    <a:pt x="33" y="16"/>
                  </a:lnTo>
                  <a:lnTo>
                    <a:pt x="28" y="16"/>
                  </a:lnTo>
                  <a:lnTo>
                    <a:pt x="24" y="15"/>
                  </a:lnTo>
                  <a:lnTo>
                    <a:pt x="21" y="15"/>
                  </a:lnTo>
                  <a:lnTo>
                    <a:pt x="17" y="14"/>
                  </a:lnTo>
                  <a:lnTo>
                    <a:pt x="14" y="14"/>
                  </a:lnTo>
                  <a:lnTo>
                    <a:pt x="11" y="13"/>
                  </a:lnTo>
                  <a:lnTo>
                    <a:pt x="8" y="13"/>
                  </a:lnTo>
                  <a:lnTo>
                    <a:pt x="6" y="12"/>
                  </a:lnTo>
                  <a:lnTo>
                    <a:pt x="4" y="11"/>
                  </a:lnTo>
                  <a:lnTo>
                    <a:pt x="2" y="11"/>
                  </a:lnTo>
                  <a:lnTo>
                    <a:pt x="1" y="10"/>
                  </a:lnTo>
                  <a:lnTo>
                    <a:pt x="1" y="9"/>
                  </a:lnTo>
                  <a:lnTo>
                    <a:pt x="0" y="8"/>
                  </a:lnTo>
                  <a:lnTo>
                    <a:pt x="1" y="7"/>
                  </a:lnTo>
                  <a:lnTo>
                    <a:pt x="1" y="6"/>
                  </a:lnTo>
                  <a:lnTo>
                    <a:pt x="2" y="6"/>
                  </a:lnTo>
                  <a:lnTo>
                    <a:pt x="4" y="5"/>
                  </a:lnTo>
                  <a:lnTo>
                    <a:pt x="6" y="4"/>
                  </a:lnTo>
                  <a:lnTo>
                    <a:pt x="8" y="3"/>
                  </a:lnTo>
                  <a:lnTo>
                    <a:pt x="11" y="3"/>
                  </a:lnTo>
                  <a:lnTo>
                    <a:pt x="14" y="2"/>
                  </a:lnTo>
                  <a:lnTo>
                    <a:pt x="17" y="2"/>
                  </a:lnTo>
                  <a:lnTo>
                    <a:pt x="21" y="1"/>
                  </a:lnTo>
                  <a:lnTo>
                    <a:pt x="24" y="1"/>
                  </a:lnTo>
                  <a:lnTo>
                    <a:pt x="28" y="1"/>
                  </a:lnTo>
                  <a:lnTo>
                    <a:pt x="33" y="0"/>
                  </a:lnTo>
                  <a:lnTo>
                    <a:pt x="37" y="0"/>
                  </a:lnTo>
                  <a:lnTo>
                    <a:pt x="42" y="0"/>
                  </a:lnTo>
                  <a:lnTo>
                    <a:pt x="47" y="0"/>
                  </a:lnTo>
                  <a:lnTo>
                    <a:pt x="51" y="0"/>
                  </a:lnTo>
                  <a:lnTo>
                    <a:pt x="56" y="0"/>
                  </a:lnTo>
                  <a:lnTo>
                    <a:pt x="60" y="0"/>
                  </a:lnTo>
                  <a:lnTo>
                    <a:pt x="64" y="1"/>
                  </a:lnTo>
                  <a:lnTo>
                    <a:pt x="68" y="1"/>
                  </a:lnTo>
                  <a:lnTo>
                    <a:pt x="72" y="1"/>
                  </a:lnTo>
                  <a:lnTo>
                    <a:pt x="76" y="2"/>
                  </a:lnTo>
                  <a:lnTo>
                    <a:pt x="79" y="2"/>
                  </a:lnTo>
                  <a:lnTo>
                    <a:pt x="82" y="3"/>
                  </a:lnTo>
                  <a:lnTo>
                    <a:pt x="85" y="3"/>
                  </a:lnTo>
                  <a:lnTo>
                    <a:pt x="87" y="4"/>
                  </a:lnTo>
                  <a:lnTo>
                    <a:pt x="89" y="5"/>
                  </a:lnTo>
                  <a:lnTo>
                    <a:pt x="91" y="6"/>
                  </a:lnTo>
                  <a:lnTo>
                    <a:pt x="92" y="6"/>
                  </a:lnTo>
                  <a:lnTo>
                    <a:pt x="92" y="7"/>
                  </a:lnTo>
                  <a:lnTo>
                    <a:pt x="93" y="8"/>
                  </a:lnTo>
                  <a:lnTo>
                    <a:pt x="92" y="9"/>
                  </a:lnTo>
                  <a:lnTo>
                    <a:pt x="92" y="10"/>
                  </a:lnTo>
                  <a:lnTo>
                    <a:pt x="91" y="11"/>
                  </a:lnTo>
                  <a:lnTo>
                    <a:pt x="89" y="11"/>
                  </a:lnTo>
                  <a:lnTo>
                    <a:pt x="87" y="12"/>
                  </a:lnTo>
                  <a:lnTo>
                    <a:pt x="85" y="13"/>
                  </a:lnTo>
                  <a:lnTo>
                    <a:pt x="82" y="13"/>
                  </a:lnTo>
                  <a:lnTo>
                    <a:pt x="79" y="14"/>
                  </a:lnTo>
                  <a:lnTo>
                    <a:pt x="76" y="14"/>
                  </a:lnTo>
                  <a:lnTo>
                    <a:pt x="72" y="15"/>
                  </a:lnTo>
                  <a:lnTo>
                    <a:pt x="68" y="15"/>
                  </a:lnTo>
                  <a:lnTo>
                    <a:pt x="64" y="16"/>
                  </a:lnTo>
                  <a:lnTo>
                    <a:pt x="60" y="16"/>
                  </a:lnTo>
                  <a:lnTo>
                    <a:pt x="56" y="16"/>
                  </a:lnTo>
                  <a:lnTo>
                    <a:pt x="51" y="16"/>
                  </a:lnTo>
                  <a:lnTo>
                    <a:pt x="47" y="16"/>
                  </a:lnTo>
                  <a:close/>
                </a:path>
              </a:pathLst>
            </a:custGeom>
            <a:solidFill>
              <a:srgbClr val="FFFFFF"/>
            </a:solidFill>
            <a:ln w="9525">
              <a:solidFill>
                <a:schemeClr val="tx1"/>
              </a:solidFill>
              <a:round/>
              <a:headEnd/>
              <a:tailEnd/>
            </a:ln>
          </p:spPr>
          <p:txBody>
            <a:bodyPr/>
            <a:lstStyle/>
            <a:p>
              <a:endParaRPr lang="en-US"/>
            </a:p>
          </p:txBody>
        </p:sp>
        <p:sp>
          <p:nvSpPr>
            <p:cNvPr id="4761" name="Freeform 934"/>
            <p:cNvSpPr>
              <a:spLocks/>
            </p:cNvSpPr>
            <p:nvPr/>
          </p:nvSpPr>
          <p:spPr bwMode="auto">
            <a:xfrm>
              <a:off x="1036" y="2755"/>
              <a:ext cx="48" cy="9"/>
            </a:xfrm>
            <a:custGeom>
              <a:avLst/>
              <a:gdLst>
                <a:gd name="T0" fmla="*/ 0 w 48"/>
                <a:gd name="T1" fmla="*/ 0 h 9"/>
                <a:gd name="T2" fmla="*/ 0 w 48"/>
                <a:gd name="T3" fmla="*/ 0 h 9"/>
                <a:gd name="T4" fmla="*/ 1 w 48"/>
                <a:gd name="T5" fmla="*/ 1 h 9"/>
                <a:gd name="T6" fmla="*/ 1 w 48"/>
                <a:gd name="T7" fmla="*/ 3 h 9"/>
                <a:gd name="T8" fmla="*/ 3 w 48"/>
                <a:gd name="T9" fmla="*/ 3 h 9"/>
                <a:gd name="T10" fmla="*/ 5 w 48"/>
                <a:gd name="T11" fmla="*/ 4 h 9"/>
                <a:gd name="T12" fmla="*/ 7 w 48"/>
                <a:gd name="T13" fmla="*/ 5 h 9"/>
                <a:gd name="T14" fmla="*/ 9 w 48"/>
                <a:gd name="T15" fmla="*/ 6 h 9"/>
                <a:gd name="T16" fmla="*/ 12 w 48"/>
                <a:gd name="T17" fmla="*/ 6 h 9"/>
                <a:gd name="T18" fmla="*/ 15 w 48"/>
                <a:gd name="T19" fmla="*/ 7 h 9"/>
                <a:gd name="T20" fmla="*/ 18 w 48"/>
                <a:gd name="T21" fmla="*/ 7 h 9"/>
                <a:gd name="T22" fmla="*/ 21 w 48"/>
                <a:gd name="T23" fmla="*/ 8 h 9"/>
                <a:gd name="T24" fmla="*/ 25 w 48"/>
                <a:gd name="T25" fmla="*/ 8 h 9"/>
                <a:gd name="T26" fmla="*/ 29 w 48"/>
                <a:gd name="T27" fmla="*/ 9 h 9"/>
                <a:gd name="T28" fmla="*/ 34 w 48"/>
                <a:gd name="T29" fmla="*/ 9 h 9"/>
                <a:gd name="T30" fmla="*/ 38 w 48"/>
                <a:gd name="T31" fmla="*/ 9 h 9"/>
                <a:gd name="T32" fmla="*/ 43 w 48"/>
                <a:gd name="T33" fmla="*/ 9 h 9"/>
                <a:gd name="T34" fmla="*/ 48 w 48"/>
                <a:gd name="T35" fmla="*/ 9 h 9"/>
                <a:gd name="T36" fmla="*/ 48 w 48"/>
                <a:gd name="T37" fmla="*/ 7 h 9"/>
                <a:gd name="T38" fmla="*/ 43 w 48"/>
                <a:gd name="T39" fmla="*/ 7 h 9"/>
                <a:gd name="T40" fmla="*/ 38 w 48"/>
                <a:gd name="T41" fmla="*/ 7 h 9"/>
                <a:gd name="T42" fmla="*/ 34 w 48"/>
                <a:gd name="T43" fmla="*/ 7 h 9"/>
                <a:gd name="T44" fmla="*/ 29 w 48"/>
                <a:gd name="T45" fmla="*/ 7 h 9"/>
                <a:gd name="T46" fmla="*/ 26 w 48"/>
                <a:gd name="T47" fmla="*/ 6 h 9"/>
                <a:gd name="T48" fmla="*/ 22 w 48"/>
                <a:gd name="T49" fmla="*/ 6 h 9"/>
                <a:gd name="T50" fmla="*/ 18 w 48"/>
                <a:gd name="T51" fmla="*/ 5 h 9"/>
                <a:gd name="T52" fmla="*/ 15 w 48"/>
                <a:gd name="T53" fmla="*/ 5 h 9"/>
                <a:gd name="T54" fmla="*/ 12 w 48"/>
                <a:gd name="T55" fmla="*/ 4 h 9"/>
                <a:gd name="T56" fmla="*/ 9 w 48"/>
                <a:gd name="T57" fmla="*/ 4 h 9"/>
                <a:gd name="T58" fmla="*/ 7 w 48"/>
                <a:gd name="T59" fmla="*/ 3 h 9"/>
                <a:gd name="T60" fmla="*/ 5 w 48"/>
                <a:gd name="T61" fmla="*/ 2 h 9"/>
                <a:gd name="T62" fmla="*/ 4 w 48"/>
                <a:gd name="T63" fmla="*/ 2 h 9"/>
                <a:gd name="T64" fmla="*/ 3 w 48"/>
                <a:gd name="T65" fmla="*/ 1 h 9"/>
                <a:gd name="T66" fmla="*/ 3 w 48"/>
                <a:gd name="T67" fmla="*/ 1 h 9"/>
                <a:gd name="T68" fmla="*/ 2 w 48"/>
                <a:gd name="T69" fmla="*/ 0 h 9"/>
                <a:gd name="T70" fmla="*/ 2 w 48"/>
                <a:gd name="T71" fmla="*/ 0 h 9"/>
                <a:gd name="T72" fmla="*/ 0 w 48"/>
                <a:gd name="T73" fmla="*/ 0 h 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9"/>
                <a:gd name="T113" fmla="*/ 48 w 48"/>
                <a:gd name="T114" fmla="*/ 9 h 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9">
                  <a:moveTo>
                    <a:pt x="0" y="0"/>
                  </a:moveTo>
                  <a:lnTo>
                    <a:pt x="0" y="0"/>
                  </a:lnTo>
                  <a:lnTo>
                    <a:pt x="1" y="1"/>
                  </a:lnTo>
                  <a:lnTo>
                    <a:pt x="1" y="3"/>
                  </a:lnTo>
                  <a:lnTo>
                    <a:pt x="3" y="3"/>
                  </a:lnTo>
                  <a:lnTo>
                    <a:pt x="5" y="4"/>
                  </a:lnTo>
                  <a:lnTo>
                    <a:pt x="7" y="5"/>
                  </a:lnTo>
                  <a:lnTo>
                    <a:pt x="9" y="6"/>
                  </a:lnTo>
                  <a:lnTo>
                    <a:pt x="12" y="6"/>
                  </a:lnTo>
                  <a:lnTo>
                    <a:pt x="15" y="7"/>
                  </a:lnTo>
                  <a:lnTo>
                    <a:pt x="18" y="7"/>
                  </a:lnTo>
                  <a:lnTo>
                    <a:pt x="21" y="8"/>
                  </a:lnTo>
                  <a:lnTo>
                    <a:pt x="25" y="8"/>
                  </a:lnTo>
                  <a:lnTo>
                    <a:pt x="29" y="9"/>
                  </a:lnTo>
                  <a:lnTo>
                    <a:pt x="34" y="9"/>
                  </a:lnTo>
                  <a:lnTo>
                    <a:pt x="38" y="9"/>
                  </a:lnTo>
                  <a:lnTo>
                    <a:pt x="43" y="9"/>
                  </a:lnTo>
                  <a:lnTo>
                    <a:pt x="48" y="9"/>
                  </a:lnTo>
                  <a:lnTo>
                    <a:pt x="48" y="7"/>
                  </a:lnTo>
                  <a:lnTo>
                    <a:pt x="43" y="7"/>
                  </a:lnTo>
                  <a:lnTo>
                    <a:pt x="38" y="7"/>
                  </a:lnTo>
                  <a:lnTo>
                    <a:pt x="34" y="7"/>
                  </a:lnTo>
                  <a:lnTo>
                    <a:pt x="29" y="7"/>
                  </a:lnTo>
                  <a:lnTo>
                    <a:pt x="26" y="6"/>
                  </a:lnTo>
                  <a:lnTo>
                    <a:pt x="22" y="6"/>
                  </a:lnTo>
                  <a:lnTo>
                    <a:pt x="18" y="5"/>
                  </a:lnTo>
                  <a:lnTo>
                    <a:pt x="15" y="5"/>
                  </a:lnTo>
                  <a:lnTo>
                    <a:pt x="12" y="4"/>
                  </a:lnTo>
                  <a:lnTo>
                    <a:pt x="9" y="4"/>
                  </a:lnTo>
                  <a:lnTo>
                    <a:pt x="7" y="3"/>
                  </a:lnTo>
                  <a:lnTo>
                    <a:pt x="5" y="2"/>
                  </a:lnTo>
                  <a:lnTo>
                    <a:pt x="4" y="2"/>
                  </a:lnTo>
                  <a:lnTo>
                    <a:pt x="3" y="1"/>
                  </a:lnTo>
                  <a:lnTo>
                    <a:pt x="2" y="0"/>
                  </a:lnTo>
                  <a:lnTo>
                    <a:pt x="0" y="0"/>
                  </a:lnTo>
                  <a:close/>
                </a:path>
              </a:pathLst>
            </a:custGeom>
            <a:solidFill>
              <a:srgbClr val="000000"/>
            </a:solidFill>
            <a:ln w="9525">
              <a:solidFill>
                <a:schemeClr val="tx1"/>
              </a:solidFill>
              <a:round/>
              <a:headEnd/>
              <a:tailEnd/>
            </a:ln>
          </p:spPr>
          <p:txBody>
            <a:bodyPr/>
            <a:lstStyle/>
            <a:p>
              <a:endParaRPr lang="en-US"/>
            </a:p>
          </p:txBody>
        </p:sp>
        <p:sp>
          <p:nvSpPr>
            <p:cNvPr id="4762" name="Freeform 935"/>
            <p:cNvSpPr>
              <a:spLocks/>
            </p:cNvSpPr>
            <p:nvPr/>
          </p:nvSpPr>
          <p:spPr bwMode="auto">
            <a:xfrm>
              <a:off x="1036" y="2746"/>
              <a:ext cx="48" cy="9"/>
            </a:xfrm>
            <a:custGeom>
              <a:avLst/>
              <a:gdLst>
                <a:gd name="T0" fmla="*/ 48 w 48"/>
                <a:gd name="T1" fmla="*/ 0 h 9"/>
                <a:gd name="T2" fmla="*/ 48 w 48"/>
                <a:gd name="T3" fmla="*/ 0 h 9"/>
                <a:gd name="T4" fmla="*/ 43 w 48"/>
                <a:gd name="T5" fmla="*/ 0 h 9"/>
                <a:gd name="T6" fmla="*/ 38 w 48"/>
                <a:gd name="T7" fmla="*/ 0 h 9"/>
                <a:gd name="T8" fmla="*/ 34 w 48"/>
                <a:gd name="T9" fmla="*/ 0 h 9"/>
                <a:gd name="T10" fmla="*/ 29 w 48"/>
                <a:gd name="T11" fmla="*/ 0 h 9"/>
                <a:gd name="T12" fmla="*/ 25 w 48"/>
                <a:gd name="T13" fmla="*/ 1 h 9"/>
                <a:gd name="T14" fmla="*/ 21 w 48"/>
                <a:gd name="T15" fmla="*/ 1 h 9"/>
                <a:gd name="T16" fmla="*/ 18 w 48"/>
                <a:gd name="T17" fmla="*/ 2 h 9"/>
                <a:gd name="T18" fmla="*/ 15 w 48"/>
                <a:gd name="T19" fmla="*/ 2 h 9"/>
                <a:gd name="T20" fmla="*/ 12 w 48"/>
                <a:gd name="T21" fmla="*/ 3 h 9"/>
                <a:gd name="T22" fmla="*/ 9 w 48"/>
                <a:gd name="T23" fmla="*/ 3 h 9"/>
                <a:gd name="T24" fmla="*/ 7 w 48"/>
                <a:gd name="T25" fmla="*/ 4 h 9"/>
                <a:gd name="T26" fmla="*/ 5 w 48"/>
                <a:gd name="T27" fmla="*/ 5 h 9"/>
                <a:gd name="T28" fmla="*/ 3 w 48"/>
                <a:gd name="T29" fmla="*/ 6 h 9"/>
                <a:gd name="T30" fmla="*/ 1 w 48"/>
                <a:gd name="T31" fmla="*/ 7 h 9"/>
                <a:gd name="T32" fmla="*/ 1 w 48"/>
                <a:gd name="T33" fmla="*/ 8 h 9"/>
                <a:gd name="T34" fmla="*/ 0 w 48"/>
                <a:gd name="T35" fmla="*/ 9 h 9"/>
                <a:gd name="T36" fmla="*/ 2 w 48"/>
                <a:gd name="T37" fmla="*/ 9 h 9"/>
                <a:gd name="T38" fmla="*/ 3 w 48"/>
                <a:gd name="T39" fmla="*/ 9 h 9"/>
                <a:gd name="T40" fmla="*/ 3 w 48"/>
                <a:gd name="T41" fmla="*/ 8 h 9"/>
                <a:gd name="T42" fmla="*/ 4 w 48"/>
                <a:gd name="T43" fmla="*/ 8 h 9"/>
                <a:gd name="T44" fmla="*/ 5 w 48"/>
                <a:gd name="T45" fmla="*/ 7 h 9"/>
                <a:gd name="T46" fmla="*/ 7 w 48"/>
                <a:gd name="T47" fmla="*/ 6 h 9"/>
                <a:gd name="T48" fmla="*/ 9 w 48"/>
                <a:gd name="T49" fmla="*/ 6 h 9"/>
                <a:gd name="T50" fmla="*/ 12 w 48"/>
                <a:gd name="T51" fmla="*/ 5 h 9"/>
                <a:gd name="T52" fmla="*/ 15 w 48"/>
                <a:gd name="T53" fmla="*/ 4 h 9"/>
                <a:gd name="T54" fmla="*/ 18 w 48"/>
                <a:gd name="T55" fmla="*/ 4 h 9"/>
                <a:gd name="T56" fmla="*/ 22 w 48"/>
                <a:gd name="T57" fmla="*/ 3 h 9"/>
                <a:gd name="T58" fmla="*/ 26 w 48"/>
                <a:gd name="T59" fmla="*/ 3 h 9"/>
                <a:gd name="T60" fmla="*/ 29 w 48"/>
                <a:gd name="T61" fmla="*/ 3 h 9"/>
                <a:gd name="T62" fmla="*/ 34 w 48"/>
                <a:gd name="T63" fmla="*/ 2 h 9"/>
                <a:gd name="T64" fmla="*/ 38 w 48"/>
                <a:gd name="T65" fmla="*/ 2 h 9"/>
                <a:gd name="T66" fmla="*/ 43 w 48"/>
                <a:gd name="T67" fmla="*/ 2 h 9"/>
                <a:gd name="T68" fmla="*/ 48 w 48"/>
                <a:gd name="T69" fmla="*/ 2 h 9"/>
                <a:gd name="T70" fmla="*/ 48 w 48"/>
                <a:gd name="T71" fmla="*/ 2 h 9"/>
                <a:gd name="T72" fmla="*/ 48 w 48"/>
                <a:gd name="T73" fmla="*/ 0 h 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9"/>
                <a:gd name="T113" fmla="*/ 48 w 48"/>
                <a:gd name="T114" fmla="*/ 9 h 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9">
                  <a:moveTo>
                    <a:pt x="48" y="0"/>
                  </a:moveTo>
                  <a:lnTo>
                    <a:pt x="48" y="0"/>
                  </a:lnTo>
                  <a:lnTo>
                    <a:pt x="43" y="0"/>
                  </a:lnTo>
                  <a:lnTo>
                    <a:pt x="38" y="0"/>
                  </a:lnTo>
                  <a:lnTo>
                    <a:pt x="34" y="0"/>
                  </a:lnTo>
                  <a:lnTo>
                    <a:pt x="29" y="0"/>
                  </a:lnTo>
                  <a:lnTo>
                    <a:pt x="25" y="1"/>
                  </a:lnTo>
                  <a:lnTo>
                    <a:pt x="21" y="1"/>
                  </a:lnTo>
                  <a:lnTo>
                    <a:pt x="18" y="2"/>
                  </a:lnTo>
                  <a:lnTo>
                    <a:pt x="15" y="2"/>
                  </a:lnTo>
                  <a:lnTo>
                    <a:pt x="12" y="3"/>
                  </a:lnTo>
                  <a:lnTo>
                    <a:pt x="9" y="3"/>
                  </a:lnTo>
                  <a:lnTo>
                    <a:pt x="7" y="4"/>
                  </a:lnTo>
                  <a:lnTo>
                    <a:pt x="5" y="5"/>
                  </a:lnTo>
                  <a:lnTo>
                    <a:pt x="3" y="6"/>
                  </a:lnTo>
                  <a:lnTo>
                    <a:pt x="1" y="7"/>
                  </a:lnTo>
                  <a:lnTo>
                    <a:pt x="1" y="8"/>
                  </a:lnTo>
                  <a:lnTo>
                    <a:pt x="0" y="9"/>
                  </a:lnTo>
                  <a:lnTo>
                    <a:pt x="2" y="9"/>
                  </a:lnTo>
                  <a:lnTo>
                    <a:pt x="3" y="9"/>
                  </a:lnTo>
                  <a:lnTo>
                    <a:pt x="3" y="8"/>
                  </a:lnTo>
                  <a:lnTo>
                    <a:pt x="4" y="8"/>
                  </a:lnTo>
                  <a:lnTo>
                    <a:pt x="5" y="7"/>
                  </a:lnTo>
                  <a:lnTo>
                    <a:pt x="7" y="6"/>
                  </a:lnTo>
                  <a:lnTo>
                    <a:pt x="9" y="6"/>
                  </a:lnTo>
                  <a:lnTo>
                    <a:pt x="12" y="5"/>
                  </a:lnTo>
                  <a:lnTo>
                    <a:pt x="15" y="4"/>
                  </a:lnTo>
                  <a:lnTo>
                    <a:pt x="18" y="4"/>
                  </a:lnTo>
                  <a:lnTo>
                    <a:pt x="22" y="3"/>
                  </a:lnTo>
                  <a:lnTo>
                    <a:pt x="26" y="3"/>
                  </a:lnTo>
                  <a:lnTo>
                    <a:pt x="29" y="3"/>
                  </a:lnTo>
                  <a:lnTo>
                    <a:pt x="34" y="2"/>
                  </a:lnTo>
                  <a:lnTo>
                    <a:pt x="38" y="2"/>
                  </a:lnTo>
                  <a:lnTo>
                    <a:pt x="43" y="2"/>
                  </a:lnTo>
                  <a:lnTo>
                    <a:pt x="48" y="2"/>
                  </a:lnTo>
                  <a:lnTo>
                    <a:pt x="48" y="0"/>
                  </a:lnTo>
                  <a:close/>
                </a:path>
              </a:pathLst>
            </a:custGeom>
            <a:solidFill>
              <a:srgbClr val="000000"/>
            </a:solidFill>
            <a:ln w="9525">
              <a:solidFill>
                <a:schemeClr val="tx1"/>
              </a:solidFill>
              <a:round/>
              <a:headEnd/>
              <a:tailEnd/>
            </a:ln>
          </p:spPr>
          <p:txBody>
            <a:bodyPr/>
            <a:lstStyle/>
            <a:p>
              <a:endParaRPr lang="en-US"/>
            </a:p>
          </p:txBody>
        </p:sp>
        <p:sp>
          <p:nvSpPr>
            <p:cNvPr id="4763" name="Freeform 936"/>
            <p:cNvSpPr>
              <a:spLocks/>
            </p:cNvSpPr>
            <p:nvPr/>
          </p:nvSpPr>
          <p:spPr bwMode="auto">
            <a:xfrm>
              <a:off x="1084" y="2746"/>
              <a:ext cx="47" cy="9"/>
            </a:xfrm>
            <a:custGeom>
              <a:avLst/>
              <a:gdLst>
                <a:gd name="T0" fmla="*/ 47 w 47"/>
                <a:gd name="T1" fmla="*/ 9 h 9"/>
                <a:gd name="T2" fmla="*/ 47 w 47"/>
                <a:gd name="T3" fmla="*/ 9 h 9"/>
                <a:gd name="T4" fmla="*/ 46 w 47"/>
                <a:gd name="T5" fmla="*/ 8 h 9"/>
                <a:gd name="T6" fmla="*/ 45 w 47"/>
                <a:gd name="T7" fmla="*/ 7 h 9"/>
                <a:gd name="T8" fmla="*/ 44 w 47"/>
                <a:gd name="T9" fmla="*/ 6 h 9"/>
                <a:gd name="T10" fmla="*/ 42 w 47"/>
                <a:gd name="T11" fmla="*/ 5 h 9"/>
                <a:gd name="T12" fmla="*/ 40 w 47"/>
                <a:gd name="T13" fmla="*/ 4 h 9"/>
                <a:gd name="T14" fmla="*/ 38 w 47"/>
                <a:gd name="T15" fmla="*/ 3 h 9"/>
                <a:gd name="T16" fmla="*/ 35 w 47"/>
                <a:gd name="T17" fmla="*/ 3 h 9"/>
                <a:gd name="T18" fmla="*/ 32 w 47"/>
                <a:gd name="T19" fmla="*/ 2 h 9"/>
                <a:gd name="T20" fmla="*/ 29 w 47"/>
                <a:gd name="T21" fmla="*/ 2 h 9"/>
                <a:gd name="T22" fmla="*/ 25 w 47"/>
                <a:gd name="T23" fmla="*/ 1 h 9"/>
                <a:gd name="T24" fmla="*/ 22 w 47"/>
                <a:gd name="T25" fmla="*/ 1 h 9"/>
                <a:gd name="T26" fmla="*/ 18 w 47"/>
                <a:gd name="T27" fmla="*/ 0 h 9"/>
                <a:gd name="T28" fmla="*/ 13 w 47"/>
                <a:gd name="T29" fmla="*/ 0 h 9"/>
                <a:gd name="T30" fmla="*/ 9 w 47"/>
                <a:gd name="T31" fmla="*/ 0 h 9"/>
                <a:gd name="T32" fmla="*/ 4 w 47"/>
                <a:gd name="T33" fmla="*/ 0 h 9"/>
                <a:gd name="T34" fmla="*/ 0 w 47"/>
                <a:gd name="T35" fmla="*/ 0 h 9"/>
                <a:gd name="T36" fmla="*/ 0 w 47"/>
                <a:gd name="T37" fmla="*/ 2 h 9"/>
                <a:gd name="T38" fmla="*/ 4 w 47"/>
                <a:gd name="T39" fmla="*/ 2 h 9"/>
                <a:gd name="T40" fmla="*/ 9 w 47"/>
                <a:gd name="T41" fmla="*/ 2 h 9"/>
                <a:gd name="T42" fmla="*/ 13 w 47"/>
                <a:gd name="T43" fmla="*/ 2 h 9"/>
                <a:gd name="T44" fmla="*/ 17 w 47"/>
                <a:gd name="T45" fmla="*/ 3 h 9"/>
                <a:gd name="T46" fmla="*/ 21 w 47"/>
                <a:gd name="T47" fmla="*/ 3 h 9"/>
                <a:gd name="T48" fmla="*/ 25 w 47"/>
                <a:gd name="T49" fmla="*/ 3 h 9"/>
                <a:gd name="T50" fmla="*/ 29 w 47"/>
                <a:gd name="T51" fmla="*/ 4 h 9"/>
                <a:gd name="T52" fmla="*/ 32 w 47"/>
                <a:gd name="T53" fmla="*/ 4 h 9"/>
                <a:gd name="T54" fmla="*/ 35 w 47"/>
                <a:gd name="T55" fmla="*/ 5 h 9"/>
                <a:gd name="T56" fmla="*/ 37 w 47"/>
                <a:gd name="T57" fmla="*/ 6 h 9"/>
                <a:gd name="T58" fmla="*/ 40 w 47"/>
                <a:gd name="T59" fmla="*/ 6 h 9"/>
                <a:gd name="T60" fmla="*/ 41 w 47"/>
                <a:gd name="T61" fmla="*/ 7 h 9"/>
                <a:gd name="T62" fmla="*/ 43 w 47"/>
                <a:gd name="T63" fmla="*/ 8 h 9"/>
                <a:gd name="T64" fmla="*/ 44 w 47"/>
                <a:gd name="T65" fmla="*/ 8 h 9"/>
                <a:gd name="T66" fmla="*/ 44 w 47"/>
                <a:gd name="T67" fmla="*/ 9 h 9"/>
                <a:gd name="T68" fmla="*/ 45 w 47"/>
                <a:gd name="T69" fmla="*/ 9 h 9"/>
                <a:gd name="T70" fmla="*/ 45 w 47"/>
                <a:gd name="T71" fmla="*/ 9 h 9"/>
                <a:gd name="T72" fmla="*/ 47 w 47"/>
                <a:gd name="T73" fmla="*/ 9 h 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
                <a:gd name="T112" fmla="*/ 0 h 9"/>
                <a:gd name="T113" fmla="*/ 47 w 47"/>
                <a:gd name="T114" fmla="*/ 9 h 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 h="9">
                  <a:moveTo>
                    <a:pt x="47" y="9"/>
                  </a:moveTo>
                  <a:lnTo>
                    <a:pt x="47" y="9"/>
                  </a:lnTo>
                  <a:lnTo>
                    <a:pt x="46" y="8"/>
                  </a:lnTo>
                  <a:lnTo>
                    <a:pt x="45" y="7"/>
                  </a:lnTo>
                  <a:lnTo>
                    <a:pt x="44" y="6"/>
                  </a:lnTo>
                  <a:lnTo>
                    <a:pt x="42" y="5"/>
                  </a:lnTo>
                  <a:lnTo>
                    <a:pt x="40" y="4"/>
                  </a:lnTo>
                  <a:lnTo>
                    <a:pt x="38" y="3"/>
                  </a:lnTo>
                  <a:lnTo>
                    <a:pt x="35" y="3"/>
                  </a:lnTo>
                  <a:lnTo>
                    <a:pt x="32" y="2"/>
                  </a:lnTo>
                  <a:lnTo>
                    <a:pt x="29" y="2"/>
                  </a:lnTo>
                  <a:lnTo>
                    <a:pt x="25" y="1"/>
                  </a:lnTo>
                  <a:lnTo>
                    <a:pt x="22" y="1"/>
                  </a:lnTo>
                  <a:lnTo>
                    <a:pt x="18" y="0"/>
                  </a:lnTo>
                  <a:lnTo>
                    <a:pt x="13" y="0"/>
                  </a:lnTo>
                  <a:lnTo>
                    <a:pt x="9" y="0"/>
                  </a:lnTo>
                  <a:lnTo>
                    <a:pt x="4" y="0"/>
                  </a:lnTo>
                  <a:lnTo>
                    <a:pt x="0" y="0"/>
                  </a:lnTo>
                  <a:lnTo>
                    <a:pt x="0" y="2"/>
                  </a:lnTo>
                  <a:lnTo>
                    <a:pt x="4" y="2"/>
                  </a:lnTo>
                  <a:lnTo>
                    <a:pt x="9" y="2"/>
                  </a:lnTo>
                  <a:lnTo>
                    <a:pt x="13" y="2"/>
                  </a:lnTo>
                  <a:lnTo>
                    <a:pt x="17" y="3"/>
                  </a:lnTo>
                  <a:lnTo>
                    <a:pt x="21" y="3"/>
                  </a:lnTo>
                  <a:lnTo>
                    <a:pt x="25" y="3"/>
                  </a:lnTo>
                  <a:lnTo>
                    <a:pt x="29" y="4"/>
                  </a:lnTo>
                  <a:lnTo>
                    <a:pt x="32" y="4"/>
                  </a:lnTo>
                  <a:lnTo>
                    <a:pt x="35" y="5"/>
                  </a:lnTo>
                  <a:lnTo>
                    <a:pt x="37" y="6"/>
                  </a:lnTo>
                  <a:lnTo>
                    <a:pt x="40" y="6"/>
                  </a:lnTo>
                  <a:lnTo>
                    <a:pt x="41" y="7"/>
                  </a:lnTo>
                  <a:lnTo>
                    <a:pt x="43" y="8"/>
                  </a:lnTo>
                  <a:lnTo>
                    <a:pt x="44" y="8"/>
                  </a:lnTo>
                  <a:lnTo>
                    <a:pt x="44" y="9"/>
                  </a:lnTo>
                  <a:lnTo>
                    <a:pt x="45" y="9"/>
                  </a:lnTo>
                  <a:lnTo>
                    <a:pt x="47" y="9"/>
                  </a:lnTo>
                  <a:close/>
                </a:path>
              </a:pathLst>
            </a:custGeom>
            <a:solidFill>
              <a:srgbClr val="000000"/>
            </a:solidFill>
            <a:ln w="9525">
              <a:solidFill>
                <a:schemeClr val="tx1"/>
              </a:solidFill>
              <a:round/>
              <a:headEnd/>
              <a:tailEnd/>
            </a:ln>
          </p:spPr>
          <p:txBody>
            <a:bodyPr/>
            <a:lstStyle/>
            <a:p>
              <a:endParaRPr lang="en-US"/>
            </a:p>
          </p:txBody>
        </p:sp>
        <p:sp>
          <p:nvSpPr>
            <p:cNvPr id="4764" name="Freeform 937"/>
            <p:cNvSpPr>
              <a:spLocks/>
            </p:cNvSpPr>
            <p:nvPr/>
          </p:nvSpPr>
          <p:spPr bwMode="auto">
            <a:xfrm>
              <a:off x="1084" y="2755"/>
              <a:ext cx="47" cy="9"/>
            </a:xfrm>
            <a:custGeom>
              <a:avLst/>
              <a:gdLst>
                <a:gd name="T0" fmla="*/ 0 w 47"/>
                <a:gd name="T1" fmla="*/ 9 h 9"/>
                <a:gd name="T2" fmla="*/ 0 w 47"/>
                <a:gd name="T3" fmla="*/ 9 h 9"/>
                <a:gd name="T4" fmla="*/ 4 w 47"/>
                <a:gd name="T5" fmla="*/ 9 h 9"/>
                <a:gd name="T6" fmla="*/ 9 w 47"/>
                <a:gd name="T7" fmla="*/ 9 h 9"/>
                <a:gd name="T8" fmla="*/ 13 w 47"/>
                <a:gd name="T9" fmla="*/ 9 h 9"/>
                <a:gd name="T10" fmla="*/ 18 w 47"/>
                <a:gd name="T11" fmla="*/ 9 h 9"/>
                <a:gd name="T12" fmla="*/ 22 w 47"/>
                <a:gd name="T13" fmla="*/ 8 h 9"/>
                <a:gd name="T14" fmla="*/ 25 w 47"/>
                <a:gd name="T15" fmla="*/ 8 h 9"/>
                <a:gd name="T16" fmla="*/ 29 w 47"/>
                <a:gd name="T17" fmla="*/ 7 h 9"/>
                <a:gd name="T18" fmla="*/ 32 w 47"/>
                <a:gd name="T19" fmla="*/ 7 h 9"/>
                <a:gd name="T20" fmla="*/ 35 w 47"/>
                <a:gd name="T21" fmla="*/ 6 h 9"/>
                <a:gd name="T22" fmla="*/ 38 w 47"/>
                <a:gd name="T23" fmla="*/ 6 h 9"/>
                <a:gd name="T24" fmla="*/ 40 w 47"/>
                <a:gd name="T25" fmla="*/ 5 h 9"/>
                <a:gd name="T26" fmla="*/ 42 w 47"/>
                <a:gd name="T27" fmla="*/ 4 h 9"/>
                <a:gd name="T28" fmla="*/ 44 w 47"/>
                <a:gd name="T29" fmla="*/ 3 h 9"/>
                <a:gd name="T30" fmla="*/ 45 w 47"/>
                <a:gd name="T31" fmla="*/ 3 h 9"/>
                <a:gd name="T32" fmla="*/ 46 w 47"/>
                <a:gd name="T33" fmla="*/ 1 h 9"/>
                <a:gd name="T34" fmla="*/ 47 w 47"/>
                <a:gd name="T35" fmla="*/ 0 h 9"/>
                <a:gd name="T36" fmla="*/ 45 w 47"/>
                <a:gd name="T37" fmla="*/ 0 h 9"/>
                <a:gd name="T38" fmla="*/ 44 w 47"/>
                <a:gd name="T39" fmla="*/ 1 h 9"/>
                <a:gd name="T40" fmla="*/ 44 w 47"/>
                <a:gd name="T41" fmla="*/ 1 h 9"/>
                <a:gd name="T42" fmla="*/ 43 w 47"/>
                <a:gd name="T43" fmla="*/ 2 h 9"/>
                <a:gd name="T44" fmla="*/ 41 w 47"/>
                <a:gd name="T45" fmla="*/ 2 h 9"/>
                <a:gd name="T46" fmla="*/ 40 w 47"/>
                <a:gd name="T47" fmla="*/ 3 h 9"/>
                <a:gd name="T48" fmla="*/ 37 w 47"/>
                <a:gd name="T49" fmla="*/ 4 h 9"/>
                <a:gd name="T50" fmla="*/ 35 w 47"/>
                <a:gd name="T51" fmla="*/ 4 h 9"/>
                <a:gd name="T52" fmla="*/ 32 w 47"/>
                <a:gd name="T53" fmla="*/ 5 h 9"/>
                <a:gd name="T54" fmla="*/ 29 w 47"/>
                <a:gd name="T55" fmla="*/ 5 h 9"/>
                <a:gd name="T56" fmla="*/ 25 w 47"/>
                <a:gd name="T57" fmla="*/ 6 h 9"/>
                <a:gd name="T58" fmla="*/ 21 w 47"/>
                <a:gd name="T59" fmla="*/ 6 h 9"/>
                <a:gd name="T60" fmla="*/ 17 w 47"/>
                <a:gd name="T61" fmla="*/ 7 h 9"/>
                <a:gd name="T62" fmla="*/ 13 w 47"/>
                <a:gd name="T63" fmla="*/ 7 h 9"/>
                <a:gd name="T64" fmla="*/ 9 w 47"/>
                <a:gd name="T65" fmla="*/ 7 h 9"/>
                <a:gd name="T66" fmla="*/ 4 w 47"/>
                <a:gd name="T67" fmla="*/ 7 h 9"/>
                <a:gd name="T68" fmla="*/ 0 w 47"/>
                <a:gd name="T69" fmla="*/ 7 h 9"/>
                <a:gd name="T70" fmla="*/ 0 w 47"/>
                <a:gd name="T71" fmla="*/ 7 h 9"/>
                <a:gd name="T72" fmla="*/ 0 w 47"/>
                <a:gd name="T73" fmla="*/ 9 h 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
                <a:gd name="T112" fmla="*/ 0 h 9"/>
                <a:gd name="T113" fmla="*/ 47 w 47"/>
                <a:gd name="T114" fmla="*/ 9 h 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 h="9">
                  <a:moveTo>
                    <a:pt x="0" y="9"/>
                  </a:moveTo>
                  <a:lnTo>
                    <a:pt x="0" y="9"/>
                  </a:lnTo>
                  <a:lnTo>
                    <a:pt x="4" y="9"/>
                  </a:lnTo>
                  <a:lnTo>
                    <a:pt x="9" y="9"/>
                  </a:lnTo>
                  <a:lnTo>
                    <a:pt x="13" y="9"/>
                  </a:lnTo>
                  <a:lnTo>
                    <a:pt x="18" y="9"/>
                  </a:lnTo>
                  <a:lnTo>
                    <a:pt x="22" y="8"/>
                  </a:lnTo>
                  <a:lnTo>
                    <a:pt x="25" y="8"/>
                  </a:lnTo>
                  <a:lnTo>
                    <a:pt x="29" y="7"/>
                  </a:lnTo>
                  <a:lnTo>
                    <a:pt x="32" y="7"/>
                  </a:lnTo>
                  <a:lnTo>
                    <a:pt x="35" y="6"/>
                  </a:lnTo>
                  <a:lnTo>
                    <a:pt x="38" y="6"/>
                  </a:lnTo>
                  <a:lnTo>
                    <a:pt x="40" y="5"/>
                  </a:lnTo>
                  <a:lnTo>
                    <a:pt x="42" y="4"/>
                  </a:lnTo>
                  <a:lnTo>
                    <a:pt x="44" y="3"/>
                  </a:lnTo>
                  <a:lnTo>
                    <a:pt x="45" y="3"/>
                  </a:lnTo>
                  <a:lnTo>
                    <a:pt x="46" y="1"/>
                  </a:lnTo>
                  <a:lnTo>
                    <a:pt x="47" y="0"/>
                  </a:lnTo>
                  <a:lnTo>
                    <a:pt x="45" y="0"/>
                  </a:lnTo>
                  <a:lnTo>
                    <a:pt x="44" y="1"/>
                  </a:lnTo>
                  <a:lnTo>
                    <a:pt x="43" y="2"/>
                  </a:lnTo>
                  <a:lnTo>
                    <a:pt x="41" y="2"/>
                  </a:lnTo>
                  <a:lnTo>
                    <a:pt x="40" y="3"/>
                  </a:lnTo>
                  <a:lnTo>
                    <a:pt x="37" y="4"/>
                  </a:lnTo>
                  <a:lnTo>
                    <a:pt x="35" y="4"/>
                  </a:lnTo>
                  <a:lnTo>
                    <a:pt x="32" y="5"/>
                  </a:lnTo>
                  <a:lnTo>
                    <a:pt x="29" y="5"/>
                  </a:lnTo>
                  <a:lnTo>
                    <a:pt x="25" y="6"/>
                  </a:lnTo>
                  <a:lnTo>
                    <a:pt x="21" y="6"/>
                  </a:lnTo>
                  <a:lnTo>
                    <a:pt x="17" y="7"/>
                  </a:lnTo>
                  <a:lnTo>
                    <a:pt x="13" y="7"/>
                  </a:lnTo>
                  <a:lnTo>
                    <a:pt x="9" y="7"/>
                  </a:lnTo>
                  <a:lnTo>
                    <a:pt x="4" y="7"/>
                  </a:lnTo>
                  <a:lnTo>
                    <a:pt x="0" y="7"/>
                  </a:lnTo>
                  <a:lnTo>
                    <a:pt x="0" y="9"/>
                  </a:lnTo>
                  <a:close/>
                </a:path>
              </a:pathLst>
            </a:custGeom>
            <a:solidFill>
              <a:srgbClr val="000000"/>
            </a:solidFill>
            <a:ln w="9525">
              <a:solidFill>
                <a:schemeClr val="tx1"/>
              </a:solidFill>
              <a:round/>
              <a:headEnd/>
              <a:tailEnd/>
            </a:ln>
          </p:spPr>
          <p:txBody>
            <a:bodyPr/>
            <a:lstStyle/>
            <a:p>
              <a:endParaRPr lang="en-US"/>
            </a:p>
          </p:txBody>
        </p:sp>
        <p:sp>
          <p:nvSpPr>
            <p:cNvPr id="4765" name="Freeform 938"/>
            <p:cNvSpPr>
              <a:spLocks/>
            </p:cNvSpPr>
            <p:nvPr/>
          </p:nvSpPr>
          <p:spPr bwMode="auto">
            <a:xfrm>
              <a:off x="1037" y="2629"/>
              <a:ext cx="92" cy="126"/>
            </a:xfrm>
            <a:custGeom>
              <a:avLst/>
              <a:gdLst>
                <a:gd name="T0" fmla="*/ 92 w 92"/>
                <a:gd name="T1" fmla="*/ 126 h 126"/>
                <a:gd name="T2" fmla="*/ 62 w 92"/>
                <a:gd name="T3" fmla="*/ 0 h 126"/>
                <a:gd name="T4" fmla="*/ 8 w 92"/>
                <a:gd name="T5" fmla="*/ 55 h 126"/>
                <a:gd name="T6" fmla="*/ 0 w 92"/>
                <a:gd name="T7" fmla="*/ 126 h 126"/>
                <a:gd name="T8" fmla="*/ 92 w 92"/>
                <a:gd name="T9" fmla="*/ 126 h 126"/>
                <a:gd name="T10" fmla="*/ 0 60000 65536"/>
                <a:gd name="T11" fmla="*/ 0 60000 65536"/>
                <a:gd name="T12" fmla="*/ 0 60000 65536"/>
                <a:gd name="T13" fmla="*/ 0 60000 65536"/>
                <a:gd name="T14" fmla="*/ 0 60000 65536"/>
                <a:gd name="T15" fmla="*/ 0 w 92"/>
                <a:gd name="T16" fmla="*/ 0 h 126"/>
                <a:gd name="T17" fmla="*/ 92 w 92"/>
                <a:gd name="T18" fmla="*/ 126 h 126"/>
              </a:gdLst>
              <a:ahLst/>
              <a:cxnLst>
                <a:cxn ang="T10">
                  <a:pos x="T0" y="T1"/>
                </a:cxn>
                <a:cxn ang="T11">
                  <a:pos x="T2" y="T3"/>
                </a:cxn>
                <a:cxn ang="T12">
                  <a:pos x="T4" y="T5"/>
                </a:cxn>
                <a:cxn ang="T13">
                  <a:pos x="T6" y="T7"/>
                </a:cxn>
                <a:cxn ang="T14">
                  <a:pos x="T8" y="T9"/>
                </a:cxn>
              </a:cxnLst>
              <a:rect l="T15" t="T16" r="T17" b="T18"/>
              <a:pathLst>
                <a:path w="92" h="126">
                  <a:moveTo>
                    <a:pt x="92" y="126"/>
                  </a:moveTo>
                  <a:lnTo>
                    <a:pt x="62" y="0"/>
                  </a:lnTo>
                  <a:lnTo>
                    <a:pt x="8" y="55"/>
                  </a:lnTo>
                  <a:lnTo>
                    <a:pt x="0" y="126"/>
                  </a:lnTo>
                  <a:lnTo>
                    <a:pt x="92" y="126"/>
                  </a:lnTo>
                  <a:close/>
                </a:path>
              </a:pathLst>
            </a:custGeom>
            <a:solidFill>
              <a:srgbClr val="FFFFFF"/>
            </a:solidFill>
            <a:ln w="9525">
              <a:solidFill>
                <a:schemeClr val="tx1"/>
              </a:solidFill>
              <a:round/>
              <a:headEnd/>
              <a:tailEnd/>
            </a:ln>
          </p:spPr>
          <p:txBody>
            <a:bodyPr/>
            <a:lstStyle/>
            <a:p>
              <a:endParaRPr lang="en-US"/>
            </a:p>
          </p:txBody>
        </p:sp>
        <p:sp>
          <p:nvSpPr>
            <p:cNvPr id="4766" name="Freeform 939"/>
            <p:cNvSpPr>
              <a:spLocks/>
            </p:cNvSpPr>
            <p:nvPr/>
          </p:nvSpPr>
          <p:spPr bwMode="auto">
            <a:xfrm>
              <a:off x="1098" y="2628"/>
              <a:ext cx="33" cy="127"/>
            </a:xfrm>
            <a:custGeom>
              <a:avLst/>
              <a:gdLst>
                <a:gd name="T0" fmla="*/ 2 w 33"/>
                <a:gd name="T1" fmla="*/ 2 h 127"/>
                <a:gd name="T2" fmla="*/ 0 w 33"/>
                <a:gd name="T3" fmla="*/ 1 h 127"/>
                <a:gd name="T4" fmla="*/ 30 w 33"/>
                <a:gd name="T5" fmla="*/ 127 h 127"/>
                <a:gd name="T6" fmla="*/ 33 w 33"/>
                <a:gd name="T7" fmla="*/ 126 h 127"/>
                <a:gd name="T8" fmla="*/ 2 w 33"/>
                <a:gd name="T9" fmla="*/ 1 h 127"/>
                <a:gd name="T10" fmla="*/ 0 w 33"/>
                <a:gd name="T11" fmla="*/ 0 h 127"/>
                <a:gd name="T12" fmla="*/ 2 w 33"/>
                <a:gd name="T13" fmla="*/ 2 h 127"/>
                <a:gd name="T14" fmla="*/ 0 60000 65536"/>
                <a:gd name="T15" fmla="*/ 0 60000 65536"/>
                <a:gd name="T16" fmla="*/ 0 60000 65536"/>
                <a:gd name="T17" fmla="*/ 0 60000 65536"/>
                <a:gd name="T18" fmla="*/ 0 60000 65536"/>
                <a:gd name="T19" fmla="*/ 0 60000 65536"/>
                <a:gd name="T20" fmla="*/ 0 60000 65536"/>
                <a:gd name="T21" fmla="*/ 0 w 33"/>
                <a:gd name="T22" fmla="*/ 0 h 127"/>
                <a:gd name="T23" fmla="*/ 33 w 33"/>
                <a:gd name="T24" fmla="*/ 127 h 1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127">
                  <a:moveTo>
                    <a:pt x="2" y="2"/>
                  </a:moveTo>
                  <a:lnTo>
                    <a:pt x="0" y="1"/>
                  </a:lnTo>
                  <a:lnTo>
                    <a:pt x="30" y="127"/>
                  </a:lnTo>
                  <a:lnTo>
                    <a:pt x="33" y="126"/>
                  </a:lnTo>
                  <a:lnTo>
                    <a:pt x="2" y="1"/>
                  </a:lnTo>
                  <a:lnTo>
                    <a:pt x="0" y="0"/>
                  </a:lnTo>
                  <a:lnTo>
                    <a:pt x="2" y="2"/>
                  </a:lnTo>
                  <a:close/>
                </a:path>
              </a:pathLst>
            </a:custGeom>
            <a:solidFill>
              <a:srgbClr val="000000"/>
            </a:solidFill>
            <a:ln w="9525">
              <a:solidFill>
                <a:schemeClr val="tx1"/>
              </a:solidFill>
              <a:round/>
              <a:headEnd/>
              <a:tailEnd/>
            </a:ln>
          </p:spPr>
          <p:txBody>
            <a:bodyPr/>
            <a:lstStyle/>
            <a:p>
              <a:endParaRPr lang="en-US"/>
            </a:p>
          </p:txBody>
        </p:sp>
        <p:sp>
          <p:nvSpPr>
            <p:cNvPr id="4767" name="Freeform 940"/>
            <p:cNvSpPr>
              <a:spLocks/>
            </p:cNvSpPr>
            <p:nvPr/>
          </p:nvSpPr>
          <p:spPr bwMode="auto">
            <a:xfrm>
              <a:off x="1044" y="2628"/>
              <a:ext cx="56" cy="56"/>
            </a:xfrm>
            <a:custGeom>
              <a:avLst/>
              <a:gdLst>
                <a:gd name="T0" fmla="*/ 3 w 56"/>
                <a:gd name="T1" fmla="*/ 56 h 56"/>
                <a:gd name="T2" fmla="*/ 2 w 56"/>
                <a:gd name="T3" fmla="*/ 56 h 56"/>
                <a:gd name="T4" fmla="*/ 56 w 56"/>
                <a:gd name="T5" fmla="*/ 2 h 56"/>
                <a:gd name="T6" fmla="*/ 54 w 56"/>
                <a:gd name="T7" fmla="*/ 0 h 56"/>
                <a:gd name="T8" fmla="*/ 1 w 56"/>
                <a:gd name="T9" fmla="*/ 55 h 56"/>
                <a:gd name="T10" fmla="*/ 0 w 56"/>
                <a:gd name="T11" fmla="*/ 55 h 56"/>
                <a:gd name="T12" fmla="*/ 3 w 56"/>
                <a:gd name="T13" fmla="*/ 56 h 56"/>
                <a:gd name="T14" fmla="*/ 0 60000 65536"/>
                <a:gd name="T15" fmla="*/ 0 60000 65536"/>
                <a:gd name="T16" fmla="*/ 0 60000 65536"/>
                <a:gd name="T17" fmla="*/ 0 60000 65536"/>
                <a:gd name="T18" fmla="*/ 0 60000 65536"/>
                <a:gd name="T19" fmla="*/ 0 60000 65536"/>
                <a:gd name="T20" fmla="*/ 0 60000 65536"/>
                <a:gd name="T21" fmla="*/ 0 w 56"/>
                <a:gd name="T22" fmla="*/ 0 h 56"/>
                <a:gd name="T23" fmla="*/ 56 w 56"/>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56">
                  <a:moveTo>
                    <a:pt x="3" y="56"/>
                  </a:moveTo>
                  <a:lnTo>
                    <a:pt x="2" y="56"/>
                  </a:lnTo>
                  <a:lnTo>
                    <a:pt x="56" y="2"/>
                  </a:lnTo>
                  <a:lnTo>
                    <a:pt x="54" y="0"/>
                  </a:lnTo>
                  <a:lnTo>
                    <a:pt x="1" y="55"/>
                  </a:lnTo>
                  <a:lnTo>
                    <a:pt x="0" y="55"/>
                  </a:lnTo>
                  <a:lnTo>
                    <a:pt x="3" y="56"/>
                  </a:lnTo>
                  <a:close/>
                </a:path>
              </a:pathLst>
            </a:custGeom>
            <a:solidFill>
              <a:srgbClr val="000000"/>
            </a:solidFill>
            <a:ln w="9525">
              <a:solidFill>
                <a:schemeClr val="tx1"/>
              </a:solidFill>
              <a:round/>
              <a:headEnd/>
              <a:tailEnd/>
            </a:ln>
          </p:spPr>
          <p:txBody>
            <a:bodyPr/>
            <a:lstStyle/>
            <a:p>
              <a:endParaRPr lang="en-US"/>
            </a:p>
          </p:txBody>
        </p:sp>
        <p:sp>
          <p:nvSpPr>
            <p:cNvPr id="4768" name="Freeform 941"/>
            <p:cNvSpPr>
              <a:spLocks/>
            </p:cNvSpPr>
            <p:nvPr/>
          </p:nvSpPr>
          <p:spPr bwMode="auto">
            <a:xfrm>
              <a:off x="1036" y="2683"/>
              <a:ext cx="11" cy="72"/>
            </a:xfrm>
            <a:custGeom>
              <a:avLst/>
              <a:gdLst>
                <a:gd name="T0" fmla="*/ 1 w 11"/>
                <a:gd name="T1" fmla="*/ 72 h 72"/>
                <a:gd name="T2" fmla="*/ 2 w 11"/>
                <a:gd name="T3" fmla="*/ 72 h 72"/>
                <a:gd name="T4" fmla="*/ 11 w 11"/>
                <a:gd name="T5" fmla="*/ 1 h 72"/>
                <a:gd name="T6" fmla="*/ 8 w 11"/>
                <a:gd name="T7" fmla="*/ 0 h 72"/>
                <a:gd name="T8" fmla="*/ 0 w 11"/>
                <a:gd name="T9" fmla="*/ 72 h 72"/>
                <a:gd name="T10" fmla="*/ 1 w 11"/>
                <a:gd name="T11" fmla="*/ 72 h 72"/>
                <a:gd name="T12" fmla="*/ 0 60000 65536"/>
                <a:gd name="T13" fmla="*/ 0 60000 65536"/>
                <a:gd name="T14" fmla="*/ 0 60000 65536"/>
                <a:gd name="T15" fmla="*/ 0 60000 65536"/>
                <a:gd name="T16" fmla="*/ 0 60000 65536"/>
                <a:gd name="T17" fmla="*/ 0 60000 65536"/>
                <a:gd name="T18" fmla="*/ 0 w 11"/>
                <a:gd name="T19" fmla="*/ 0 h 72"/>
                <a:gd name="T20" fmla="*/ 11 w 11"/>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11" h="72">
                  <a:moveTo>
                    <a:pt x="1" y="72"/>
                  </a:moveTo>
                  <a:lnTo>
                    <a:pt x="2" y="72"/>
                  </a:lnTo>
                  <a:lnTo>
                    <a:pt x="11" y="1"/>
                  </a:lnTo>
                  <a:lnTo>
                    <a:pt x="8" y="0"/>
                  </a:lnTo>
                  <a:lnTo>
                    <a:pt x="0" y="72"/>
                  </a:lnTo>
                  <a:lnTo>
                    <a:pt x="1" y="72"/>
                  </a:lnTo>
                  <a:close/>
                </a:path>
              </a:pathLst>
            </a:custGeom>
            <a:solidFill>
              <a:srgbClr val="000000"/>
            </a:solidFill>
            <a:ln w="9525">
              <a:solidFill>
                <a:schemeClr val="tx1"/>
              </a:solidFill>
              <a:round/>
              <a:headEnd/>
              <a:tailEnd/>
            </a:ln>
          </p:spPr>
          <p:txBody>
            <a:bodyPr/>
            <a:lstStyle/>
            <a:p>
              <a:endParaRPr lang="en-US"/>
            </a:p>
          </p:txBody>
        </p:sp>
        <p:sp>
          <p:nvSpPr>
            <p:cNvPr id="4769" name="Freeform 942"/>
            <p:cNvSpPr>
              <a:spLocks/>
            </p:cNvSpPr>
            <p:nvPr/>
          </p:nvSpPr>
          <p:spPr bwMode="auto">
            <a:xfrm>
              <a:off x="1134" y="2601"/>
              <a:ext cx="39" cy="53"/>
            </a:xfrm>
            <a:custGeom>
              <a:avLst/>
              <a:gdLst>
                <a:gd name="T0" fmla="*/ 14 w 39"/>
                <a:gd name="T1" fmla="*/ 52 h 53"/>
                <a:gd name="T2" fmla="*/ 10 w 39"/>
                <a:gd name="T3" fmla="*/ 51 h 53"/>
                <a:gd name="T4" fmla="*/ 7 w 39"/>
                <a:gd name="T5" fmla="*/ 49 h 53"/>
                <a:gd name="T6" fmla="*/ 4 w 39"/>
                <a:gd name="T7" fmla="*/ 47 h 53"/>
                <a:gd name="T8" fmla="*/ 2 w 39"/>
                <a:gd name="T9" fmla="*/ 43 h 53"/>
                <a:gd name="T10" fmla="*/ 1 w 39"/>
                <a:gd name="T11" fmla="*/ 39 h 53"/>
                <a:gd name="T12" fmla="*/ 0 w 39"/>
                <a:gd name="T13" fmla="*/ 34 h 53"/>
                <a:gd name="T14" fmla="*/ 0 w 39"/>
                <a:gd name="T15" fmla="*/ 29 h 53"/>
                <a:gd name="T16" fmla="*/ 1 w 39"/>
                <a:gd name="T17" fmla="*/ 24 h 53"/>
                <a:gd name="T18" fmla="*/ 2 w 39"/>
                <a:gd name="T19" fmla="*/ 18 h 53"/>
                <a:gd name="T20" fmla="*/ 5 w 39"/>
                <a:gd name="T21" fmla="*/ 14 h 53"/>
                <a:gd name="T22" fmla="*/ 7 w 39"/>
                <a:gd name="T23" fmla="*/ 10 h 53"/>
                <a:gd name="T24" fmla="*/ 10 w 39"/>
                <a:gd name="T25" fmla="*/ 6 h 53"/>
                <a:gd name="T26" fmla="*/ 14 w 39"/>
                <a:gd name="T27" fmla="*/ 3 h 53"/>
                <a:gd name="T28" fmla="*/ 18 w 39"/>
                <a:gd name="T29" fmla="*/ 1 h 53"/>
                <a:gd name="T30" fmla="*/ 21 w 39"/>
                <a:gd name="T31" fmla="*/ 0 h 53"/>
                <a:gd name="T32" fmla="*/ 25 w 39"/>
                <a:gd name="T33" fmla="*/ 0 h 53"/>
                <a:gd name="T34" fmla="*/ 29 w 39"/>
                <a:gd name="T35" fmla="*/ 1 h 53"/>
                <a:gd name="T36" fmla="*/ 32 w 39"/>
                <a:gd name="T37" fmla="*/ 3 h 53"/>
                <a:gd name="T38" fmla="*/ 35 w 39"/>
                <a:gd name="T39" fmla="*/ 6 h 53"/>
                <a:gd name="T40" fmla="*/ 37 w 39"/>
                <a:gd name="T41" fmla="*/ 10 h 53"/>
                <a:gd name="T42" fmla="*/ 38 w 39"/>
                <a:gd name="T43" fmla="*/ 14 h 53"/>
                <a:gd name="T44" fmla="*/ 39 w 39"/>
                <a:gd name="T45" fmla="*/ 19 h 53"/>
                <a:gd name="T46" fmla="*/ 39 w 39"/>
                <a:gd name="T47" fmla="*/ 24 h 53"/>
                <a:gd name="T48" fmla="*/ 38 w 39"/>
                <a:gd name="T49" fmla="*/ 29 h 53"/>
                <a:gd name="T50" fmla="*/ 37 w 39"/>
                <a:gd name="T51" fmla="*/ 34 h 53"/>
                <a:gd name="T52" fmla="*/ 35 w 39"/>
                <a:gd name="T53" fmla="*/ 39 h 53"/>
                <a:gd name="T54" fmla="*/ 32 w 39"/>
                <a:gd name="T55" fmla="*/ 43 h 53"/>
                <a:gd name="T56" fmla="*/ 29 w 39"/>
                <a:gd name="T57" fmla="*/ 47 h 53"/>
                <a:gd name="T58" fmla="*/ 25 w 39"/>
                <a:gd name="T59" fmla="*/ 49 h 53"/>
                <a:gd name="T60" fmla="*/ 21 w 39"/>
                <a:gd name="T61" fmla="*/ 51 h 53"/>
                <a:gd name="T62" fmla="*/ 18 w 39"/>
                <a:gd name="T63" fmla="*/ 52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
                <a:gd name="T97" fmla="*/ 0 h 53"/>
                <a:gd name="T98" fmla="*/ 39 w 39"/>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 h="53">
                  <a:moveTo>
                    <a:pt x="16" y="53"/>
                  </a:moveTo>
                  <a:lnTo>
                    <a:pt x="14" y="52"/>
                  </a:lnTo>
                  <a:lnTo>
                    <a:pt x="12" y="52"/>
                  </a:lnTo>
                  <a:lnTo>
                    <a:pt x="10" y="51"/>
                  </a:lnTo>
                  <a:lnTo>
                    <a:pt x="8" y="51"/>
                  </a:lnTo>
                  <a:lnTo>
                    <a:pt x="7" y="49"/>
                  </a:lnTo>
                  <a:lnTo>
                    <a:pt x="5" y="48"/>
                  </a:lnTo>
                  <a:lnTo>
                    <a:pt x="4" y="47"/>
                  </a:lnTo>
                  <a:lnTo>
                    <a:pt x="3" y="45"/>
                  </a:lnTo>
                  <a:lnTo>
                    <a:pt x="2" y="43"/>
                  </a:lnTo>
                  <a:lnTo>
                    <a:pt x="1" y="41"/>
                  </a:lnTo>
                  <a:lnTo>
                    <a:pt x="1" y="39"/>
                  </a:lnTo>
                  <a:lnTo>
                    <a:pt x="0" y="37"/>
                  </a:lnTo>
                  <a:lnTo>
                    <a:pt x="0" y="34"/>
                  </a:lnTo>
                  <a:lnTo>
                    <a:pt x="0" y="32"/>
                  </a:lnTo>
                  <a:lnTo>
                    <a:pt x="0" y="29"/>
                  </a:lnTo>
                  <a:lnTo>
                    <a:pt x="0" y="26"/>
                  </a:lnTo>
                  <a:lnTo>
                    <a:pt x="1" y="24"/>
                  </a:lnTo>
                  <a:lnTo>
                    <a:pt x="1" y="21"/>
                  </a:lnTo>
                  <a:lnTo>
                    <a:pt x="2" y="18"/>
                  </a:lnTo>
                  <a:lnTo>
                    <a:pt x="3" y="16"/>
                  </a:lnTo>
                  <a:lnTo>
                    <a:pt x="5" y="14"/>
                  </a:lnTo>
                  <a:lnTo>
                    <a:pt x="6" y="12"/>
                  </a:lnTo>
                  <a:lnTo>
                    <a:pt x="7" y="10"/>
                  </a:lnTo>
                  <a:lnTo>
                    <a:pt x="9" y="8"/>
                  </a:lnTo>
                  <a:lnTo>
                    <a:pt x="10" y="6"/>
                  </a:lnTo>
                  <a:lnTo>
                    <a:pt x="12" y="5"/>
                  </a:lnTo>
                  <a:lnTo>
                    <a:pt x="14" y="3"/>
                  </a:lnTo>
                  <a:lnTo>
                    <a:pt x="16" y="2"/>
                  </a:lnTo>
                  <a:lnTo>
                    <a:pt x="18" y="1"/>
                  </a:lnTo>
                  <a:lnTo>
                    <a:pt x="19" y="1"/>
                  </a:lnTo>
                  <a:lnTo>
                    <a:pt x="21" y="0"/>
                  </a:lnTo>
                  <a:lnTo>
                    <a:pt x="23" y="0"/>
                  </a:lnTo>
                  <a:lnTo>
                    <a:pt x="25" y="0"/>
                  </a:lnTo>
                  <a:lnTo>
                    <a:pt x="27" y="1"/>
                  </a:lnTo>
                  <a:lnTo>
                    <a:pt x="29" y="1"/>
                  </a:lnTo>
                  <a:lnTo>
                    <a:pt x="31" y="2"/>
                  </a:lnTo>
                  <a:lnTo>
                    <a:pt x="32" y="3"/>
                  </a:lnTo>
                  <a:lnTo>
                    <a:pt x="34" y="5"/>
                  </a:lnTo>
                  <a:lnTo>
                    <a:pt x="35" y="6"/>
                  </a:lnTo>
                  <a:lnTo>
                    <a:pt x="36" y="8"/>
                  </a:lnTo>
                  <a:lnTo>
                    <a:pt x="37" y="10"/>
                  </a:lnTo>
                  <a:lnTo>
                    <a:pt x="38" y="12"/>
                  </a:lnTo>
                  <a:lnTo>
                    <a:pt x="38" y="14"/>
                  </a:lnTo>
                  <a:lnTo>
                    <a:pt x="39" y="16"/>
                  </a:lnTo>
                  <a:lnTo>
                    <a:pt x="39" y="19"/>
                  </a:lnTo>
                  <a:lnTo>
                    <a:pt x="39" y="21"/>
                  </a:lnTo>
                  <a:lnTo>
                    <a:pt x="39" y="24"/>
                  </a:lnTo>
                  <a:lnTo>
                    <a:pt x="39" y="26"/>
                  </a:lnTo>
                  <a:lnTo>
                    <a:pt x="38" y="29"/>
                  </a:lnTo>
                  <a:lnTo>
                    <a:pt x="38" y="32"/>
                  </a:lnTo>
                  <a:lnTo>
                    <a:pt x="37" y="34"/>
                  </a:lnTo>
                  <a:lnTo>
                    <a:pt x="36" y="37"/>
                  </a:lnTo>
                  <a:lnTo>
                    <a:pt x="35" y="39"/>
                  </a:lnTo>
                  <a:lnTo>
                    <a:pt x="33" y="41"/>
                  </a:lnTo>
                  <a:lnTo>
                    <a:pt x="32" y="43"/>
                  </a:lnTo>
                  <a:lnTo>
                    <a:pt x="30" y="45"/>
                  </a:lnTo>
                  <a:lnTo>
                    <a:pt x="29" y="47"/>
                  </a:lnTo>
                  <a:lnTo>
                    <a:pt x="27" y="48"/>
                  </a:lnTo>
                  <a:lnTo>
                    <a:pt x="25" y="49"/>
                  </a:lnTo>
                  <a:lnTo>
                    <a:pt x="23" y="51"/>
                  </a:lnTo>
                  <a:lnTo>
                    <a:pt x="21" y="51"/>
                  </a:lnTo>
                  <a:lnTo>
                    <a:pt x="20" y="52"/>
                  </a:lnTo>
                  <a:lnTo>
                    <a:pt x="18" y="52"/>
                  </a:lnTo>
                  <a:lnTo>
                    <a:pt x="16" y="53"/>
                  </a:lnTo>
                  <a:close/>
                </a:path>
              </a:pathLst>
            </a:custGeom>
            <a:solidFill>
              <a:srgbClr val="000000"/>
            </a:solidFill>
            <a:ln w="9525">
              <a:solidFill>
                <a:schemeClr val="tx1"/>
              </a:solidFill>
              <a:round/>
              <a:headEnd/>
              <a:tailEnd/>
            </a:ln>
          </p:spPr>
          <p:txBody>
            <a:bodyPr/>
            <a:lstStyle/>
            <a:p>
              <a:endParaRPr lang="en-US"/>
            </a:p>
          </p:txBody>
        </p:sp>
        <p:sp>
          <p:nvSpPr>
            <p:cNvPr id="4770" name="Freeform 943"/>
            <p:cNvSpPr>
              <a:spLocks/>
            </p:cNvSpPr>
            <p:nvPr/>
          </p:nvSpPr>
          <p:spPr bwMode="auto">
            <a:xfrm>
              <a:off x="1133" y="2627"/>
              <a:ext cx="17" cy="28"/>
            </a:xfrm>
            <a:custGeom>
              <a:avLst/>
              <a:gdLst>
                <a:gd name="T0" fmla="*/ 0 w 17"/>
                <a:gd name="T1" fmla="*/ 0 h 28"/>
                <a:gd name="T2" fmla="*/ 0 w 17"/>
                <a:gd name="T3" fmla="*/ 0 h 28"/>
                <a:gd name="T4" fmla="*/ 0 w 17"/>
                <a:gd name="T5" fmla="*/ 3 h 28"/>
                <a:gd name="T6" fmla="*/ 0 w 17"/>
                <a:gd name="T7" fmla="*/ 6 h 28"/>
                <a:gd name="T8" fmla="*/ 0 w 17"/>
                <a:gd name="T9" fmla="*/ 8 h 28"/>
                <a:gd name="T10" fmla="*/ 0 w 17"/>
                <a:gd name="T11" fmla="*/ 11 h 28"/>
                <a:gd name="T12" fmla="*/ 1 w 17"/>
                <a:gd name="T13" fmla="*/ 13 h 28"/>
                <a:gd name="T14" fmla="*/ 1 w 17"/>
                <a:gd name="T15" fmla="*/ 15 h 28"/>
                <a:gd name="T16" fmla="*/ 2 w 17"/>
                <a:gd name="T17" fmla="*/ 17 h 28"/>
                <a:gd name="T18" fmla="*/ 3 w 17"/>
                <a:gd name="T19" fmla="*/ 19 h 28"/>
                <a:gd name="T20" fmla="*/ 4 w 17"/>
                <a:gd name="T21" fmla="*/ 21 h 28"/>
                <a:gd name="T22" fmla="*/ 6 w 17"/>
                <a:gd name="T23" fmla="*/ 23 h 28"/>
                <a:gd name="T24" fmla="*/ 7 w 17"/>
                <a:gd name="T25" fmla="*/ 24 h 28"/>
                <a:gd name="T26" fmla="*/ 9 w 17"/>
                <a:gd name="T27" fmla="*/ 25 h 28"/>
                <a:gd name="T28" fmla="*/ 11 w 17"/>
                <a:gd name="T29" fmla="*/ 26 h 28"/>
                <a:gd name="T30" fmla="*/ 12 w 17"/>
                <a:gd name="T31" fmla="*/ 27 h 28"/>
                <a:gd name="T32" fmla="*/ 14 w 17"/>
                <a:gd name="T33" fmla="*/ 27 h 28"/>
                <a:gd name="T34" fmla="*/ 17 w 17"/>
                <a:gd name="T35" fmla="*/ 28 h 28"/>
                <a:gd name="T36" fmla="*/ 17 w 17"/>
                <a:gd name="T37" fmla="*/ 25 h 28"/>
                <a:gd name="T38" fmla="*/ 15 w 17"/>
                <a:gd name="T39" fmla="*/ 25 h 28"/>
                <a:gd name="T40" fmla="*/ 13 w 17"/>
                <a:gd name="T41" fmla="*/ 25 h 28"/>
                <a:gd name="T42" fmla="*/ 12 w 17"/>
                <a:gd name="T43" fmla="*/ 24 h 28"/>
                <a:gd name="T44" fmla="*/ 10 w 17"/>
                <a:gd name="T45" fmla="*/ 24 h 28"/>
                <a:gd name="T46" fmla="*/ 9 w 17"/>
                <a:gd name="T47" fmla="*/ 23 h 28"/>
                <a:gd name="T48" fmla="*/ 7 w 17"/>
                <a:gd name="T49" fmla="*/ 21 h 28"/>
                <a:gd name="T50" fmla="*/ 6 w 17"/>
                <a:gd name="T51" fmla="*/ 20 h 28"/>
                <a:gd name="T52" fmla="*/ 5 w 17"/>
                <a:gd name="T53" fmla="*/ 18 h 28"/>
                <a:gd name="T54" fmla="*/ 4 w 17"/>
                <a:gd name="T55" fmla="*/ 17 h 28"/>
                <a:gd name="T56" fmla="*/ 3 w 17"/>
                <a:gd name="T57" fmla="*/ 15 h 28"/>
                <a:gd name="T58" fmla="*/ 3 w 17"/>
                <a:gd name="T59" fmla="*/ 13 h 28"/>
                <a:gd name="T60" fmla="*/ 2 w 17"/>
                <a:gd name="T61" fmla="*/ 10 h 28"/>
                <a:gd name="T62" fmla="*/ 2 w 17"/>
                <a:gd name="T63" fmla="*/ 8 h 28"/>
                <a:gd name="T64" fmla="*/ 2 w 17"/>
                <a:gd name="T65" fmla="*/ 6 h 28"/>
                <a:gd name="T66" fmla="*/ 2 w 17"/>
                <a:gd name="T67" fmla="*/ 3 h 28"/>
                <a:gd name="T68" fmla="*/ 2 w 17"/>
                <a:gd name="T69" fmla="*/ 0 h 28"/>
                <a:gd name="T70" fmla="*/ 2 w 17"/>
                <a:gd name="T71" fmla="*/ 0 h 28"/>
                <a:gd name="T72" fmla="*/ 0 w 17"/>
                <a:gd name="T73" fmla="*/ 0 h 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
                <a:gd name="T112" fmla="*/ 0 h 28"/>
                <a:gd name="T113" fmla="*/ 17 w 17"/>
                <a:gd name="T114" fmla="*/ 28 h 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 h="28">
                  <a:moveTo>
                    <a:pt x="0" y="0"/>
                  </a:moveTo>
                  <a:lnTo>
                    <a:pt x="0" y="0"/>
                  </a:lnTo>
                  <a:lnTo>
                    <a:pt x="0" y="3"/>
                  </a:lnTo>
                  <a:lnTo>
                    <a:pt x="0" y="6"/>
                  </a:lnTo>
                  <a:lnTo>
                    <a:pt x="0" y="8"/>
                  </a:lnTo>
                  <a:lnTo>
                    <a:pt x="0" y="11"/>
                  </a:lnTo>
                  <a:lnTo>
                    <a:pt x="1" y="13"/>
                  </a:lnTo>
                  <a:lnTo>
                    <a:pt x="1" y="15"/>
                  </a:lnTo>
                  <a:lnTo>
                    <a:pt x="2" y="17"/>
                  </a:lnTo>
                  <a:lnTo>
                    <a:pt x="3" y="19"/>
                  </a:lnTo>
                  <a:lnTo>
                    <a:pt x="4" y="21"/>
                  </a:lnTo>
                  <a:lnTo>
                    <a:pt x="6" y="23"/>
                  </a:lnTo>
                  <a:lnTo>
                    <a:pt x="7" y="24"/>
                  </a:lnTo>
                  <a:lnTo>
                    <a:pt x="9" y="25"/>
                  </a:lnTo>
                  <a:lnTo>
                    <a:pt x="11" y="26"/>
                  </a:lnTo>
                  <a:lnTo>
                    <a:pt x="12" y="27"/>
                  </a:lnTo>
                  <a:lnTo>
                    <a:pt x="14" y="27"/>
                  </a:lnTo>
                  <a:lnTo>
                    <a:pt x="17" y="28"/>
                  </a:lnTo>
                  <a:lnTo>
                    <a:pt x="17" y="25"/>
                  </a:lnTo>
                  <a:lnTo>
                    <a:pt x="15" y="25"/>
                  </a:lnTo>
                  <a:lnTo>
                    <a:pt x="13" y="25"/>
                  </a:lnTo>
                  <a:lnTo>
                    <a:pt x="12" y="24"/>
                  </a:lnTo>
                  <a:lnTo>
                    <a:pt x="10" y="24"/>
                  </a:lnTo>
                  <a:lnTo>
                    <a:pt x="9" y="23"/>
                  </a:lnTo>
                  <a:lnTo>
                    <a:pt x="7" y="21"/>
                  </a:lnTo>
                  <a:lnTo>
                    <a:pt x="6" y="20"/>
                  </a:lnTo>
                  <a:lnTo>
                    <a:pt x="5" y="18"/>
                  </a:lnTo>
                  <a:lnTo>
                    <a:pt x="4" y="17"/>
                  </a:lnTo>
                  <a:lnTo>
                    <a:pt x="3" y="15"/>
                  </a:lnTo>
                  <a:lnTo>
                    <a:pt x="3" y="13"/>
                  </a:lnTo>
                  <a:lnTo>
                    <a:pt x="2" y="10"/>
                  </a:lnTo>
                  <a:lnTo>
                    <a:pt x="2" y="8"/>
                  </a:lnTo>
                  <a:lnTo>
                    <a:pt x="2" y="6"/>
                  </a:lnTo>
                  <a:lnTo>
                    <a:pt x="2" y="3"/>
                  </a:lnTo>
                  <a:lnTo>
                    <a:pt x="2" y="0"/>
                  </a:lnTo>
                  <a:lnTo>
                    <a:pt x="0" y="0"/>
                  </a:lnTo>
                  <a:close/>
                </a:path>
              </a:pathLst>
            </a:custGeom>
            <a:solidFill>
              <a:srgbClr val="000000"/>
            </a:solidFill>
            <a:ln w="9525">
              <a:solidFill>
                <a:schemeClr val="tx1"/>
              </a:solidFill>
              <a:round/>
              <a:headEnd/>
              <a:tailEnd/>
            </a:ln>
          </p:spPr>
          <p:txBody>
            <a:bodyPr/>
            <a:lstStyle/>
            <a:p>
              <a:endParaRPr lang="en-US"/>
            </a:p>
          </p:txBody>
        </p:sp>
        <p:sp>
          <p:nvSpPr>
            <p:cNvPr id="4771" name="Freeform 944"/>
            <p:cNvSpPr>
              <a:spLocks/>
            </p:cNvSpPr>
            <p:nvPr/>
          </p:nvSpPr>
          <p:spPr bwMode="auto">
            <a:xfrm>
              <a:off x="1133" y="2600"/>
              <a:ext cx="24" cy="27"/>
            </a:xfrm>
            <a:custGeom>
              <a:avLst/>
              <a:gdLst>
                <a:gd name="T0" fmla="*/ 24 w 24"/>
                <a:gd name="T1" fmla="*/ 0 h 27"/>
                <a:gd name="T2" fmla="*/ 24 w 24"/>
                <a:gd name="T3" fmla="*/ 0 h 27"/>
                <a:gd name="T4" fmla="*/ 22 w 24"/>
                <a:gd name="T5" fmla="*/ 0 h 27"/>
                <a:gd name="T6" fmla="*/ 20 w 24"/>
                <a:gd name="T7" fmla="*/ 0 h 27"/>
                <a:gd name="T8" fmla="*/ 18 w 24"/>
                <a:gd name="T9" fmla="*/ 1 h 27"/>
                <a:gd name="T10" fmla="*/ 16 w 24"/>
                <a:gd name="T11" fmla="*/ 2 h 27"/>
                <a:gd name="T12" fmla="*/ 14 w 24"/>
                <a:gd name="T13" fmla="*/ 3 h 27"/>
                <a:gd name="T14" fmla="*/ 12 w 24"/>
                <a:gd name="T15" fmla="*/ 5 h 27"/>
                <a:gd name="T16" fmla="*/ 11 w 24"/>
                <a:gd name="T17" fmla="*/ 6 h 27"/>
                <a:gd name="T18" fmla="*/ 9 w 24"/>
                <a:gd name="T19" fmla="*/ 8 h 27"/>
                <a:gd name="T20" fmla="*/ 7 w 24"/>
                <a:gd name="T21" fmla="*/ 10 h 27"/>
                <a:gd name="T22" fmla="*/ 6 w 24"/>
                <a:gd name="T23" fmla="*/ 12 h 27"/>
                <a:gd name="T24" fmla="*/ 5 w 24"/>
                <a:gd name="T25" fmla="*/ 14 h 27"/>
                <a:gd name="T26" fmla="*/ 3 w 24"/>
                <a:gd name="T27" fmla="*/ 17 h 27"/>
                <a:gd name="T28" fmla="*/ 2 w 24"/>
                <a:gd name="T29" fmla="*/ 19 h 27"/>
                <a:gd name="T30" fmla="*/ 1 w 24"/>
                <a:gd name="T31" fmla="*/ 22 h 27"/>
                <a:gd name="T32" fmla="*/ 1 w 24"/>
                <a:gd name="T33" fmla="*/ 24 h 27"/>
                <a:gd name="T34" fmla="*/ 0 w 24"/>
                <a:gd name="T35" fmla="*/ 27 h 27"/>
                <a:gd name="T36" fmla="*/ 2 w 24"/>
                <a:gd name="T37" fmla="*/ 27 h 27"/>
                <a:gd name="T38" fmla="*/ 3 w 24"/>
                <a:gd name="T39" fmla="*/ 25 h 27"/>
                <a:gd name="T40" fmla="*/ 4 w 24"/>
                <a:gd name="T41" fmla="*/ 22 h 27"/>
                <a:gd name="T42" fmla="*/ 4 w 24"/>
                <a:gd name="T43" fmla="*/ 20 h 27"/>
                <a:gd name="T44" fmla="*/ 5 w 24"/>
                <a:gd name="T45" fmla="*/ 18 h 27"/>
                <a:gd name="T46" fmla="*/ 6 w 24"/>
                <a:gd name="T47" fmla="*/ 15 h 27"/>
                <a:gd name="T48" fmla="*/ 8 w 24"/>
                <a:gd name="T49" fmla="*/ 13 h 27"/>
                <a:gd name="T50" fmla="*/ 9 w 24"/>
                <a:gd name="T51" fmla="*/ 11 h 27"/>
                <a:gd name="T52" fmla="*/ 10 w 24"/>
                <a:gd name="T53" fmla="*/ 10 h 27"/>
                <a:gd name="T54" fmla="*/ 12 w 24"/>
                <a:gd name="T55" fmla="*/ 8 h 27"/>
                <a:gd name="T56" fmla="*/ 14 w 24"/>
                <a:gd name="T57" fmla="*/ 6 h 27"/>
                <a:gd name="T58" fmla="*/ 15 w 24"/>
                <a:gd name="T59" fmla="*/ 5 h 27"/>
                <a:gd name="T60" fmla="*/ 17 w 24"/>
                <a:gd name="T61" fmla="*/ 4 h 27"/>
                <a:gd name="T62" fmla="*/ 19 w 24"/>
                <a:gd name="T63" fmla="*/ 3 h 27"/>
                <a:gd name="T64" fmla="*/ 21 w 24"/>
                <a:gd name="T65" fmla="*/ 3 h 27"/>
                <a:gd name="T66" fmla="*/ 23 w 24"/>
                <a:gd name="T67" fmla="*/ 2 h 27"/>
                <a:gd name="T68" fmla="*/ 24 w 24"/>
                <a:gd name="T69" fmla="*/ 2 h 27"/>
                <a:gd name="T70" fmla="*/ 24 w 24"/>
                <a:gd name="T71" fmla="*/ 2 h 27"/>
                <a:gd name="T72" fmla="*/ 24 w 24"/>
                <a:gd name="T73" fmla="*/ 0 h 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
                <a:gd name="T112" fmla="*/ 0 h 27"/>
                <a:gd name="T113" fmla="*/ 24 w 24"/>
                <a:gd name="T114" fmla="*/ 27 h 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 h="27">
                  <a:moveTo>
                    <a:pt x="24" y="0"/>
                  </a:moveTo>
                  <a:lnTo>
                    <a:pt x="24" y="0"/>
                  </a:lnTo>
                  <a:lnTo>
                    <a:pt x="22" y="0"/>
                  </a:lnTo>
                  <a:lnTo>
                    <a:pt x="20" y="0"/>
                  </a:lnTo>
                  <a:lnTo>
                    <a:pt x="18" y="1"/>
                  </a:lnTo>
                  <a:lnTo>
                    <a:pt x="16" y="2"/>
                  </a:lnTo>
                  <a:lnTo>
                    <a:pt x="14" y="3"/>
                  </a:lnTo>
                  <a:lnTo>
                    <a:pt x="12" y="5"/>
                  </a:lnTo>
                  <a:lnTo>
                    <a:pt x="11" y="6"/>
                  </a:lnTo>
                  <a:lnTo>
                    <a:pt x="9" y="8"/>
                  </a:lnTo>
                  <a:lnTo>
                    <a:pt x="7" y="10"/>
                  </a:lnTo>
                  <a:lnTo>
                    <a:pt x="6" y="12"/>
                  </a:lnTo>
                  <a:lnTo>
                    <a:pt x="5" y="14"/>
                  </a:lnTo>
                  <a:lnTo>
                    <a:pt x="3" y="17"/>
                  </a:lnTo>
                  <a:lnTo>
                    <a:pt x="2" y="19"/>
                  </a:lnTo>
                  <a:lnTo>
                    <a:pt x="1" y="22"/>
                  </a:lnTo>
                  <a:lnTo>
                    <a:pt x="1" y="24"/>
                  </a:lnTo>
                  <a:lnTo>
                    <a:pt x="0" y="27"/>
                  </a:lnTo>
                  <a:lnTo>
                    <a:pt x="2" y="27"/>
                  </a:lnTo>
                  <a:lnTo>
                    <a:pt x="3" y="25"/>
                  </a:lnTo>
                  <a:lnTo>
                    <a:pt x="4" y="22"/>
                  </a:lnTo>
                  <a:lnTo>
                    <a:pt x="4" y="20"/>
                  </a:lnTo>
                  <a:lnTo>
                    <a:pt x="5" y="18"/>
                  </a:lnTo>
                  <a:lnTo>
                    <a:pt x="6" y="15"/>
                  </a:lnTo>
                  <a:lnTo>
                    <a:pt x="8" y="13"/>
                  </a:lnTo>
                  <a:lnTo>
                    <a:pt x="9" y="11"/>
                  </a:lnTo>
                  <a:lnTo>
                    <a:pt x="10" y="10"/>
                  </a:lnTo>
                  <a:lnTo>
                    <a:pt x="12" y="8"/>
                  </a:lnTo>
                  <a:lnTo>
                    <a:pt x="14" y="6"/>
                  </a:lnTo>
                  <a:lnTo>
                    <a:pt x="15" y="5"/>
                  </a:lnTo>
                  <a:lnTo>
                    <a:pt x="17" y="4"/>
                  </a:lnTo>
                  <a:lnTo>
                    <a:pt x="19" y="3"/>
                  </a:lnTo>
                  <a:lnTo>
                    <a:pt x="21" y="3"/>
                  </a:lnTo>
                  <a:lnTo>
                    <a:pt x="23" y="2"/>
                  </a:lnTo>
                  <a:lnTo>
                    <a:pt x="24" y="2"/>
                  </a:lnTo>
                  <a:lnTo>
                    <a:pt x="24" y="0"/>
                  </a:lnTo>
                  <a:close/>
                </a:path>
              </a:pathLst>
            </a:custGeom>
            <a:solidFill>
              <a:srgbClr val="000000"/>
            </a:solidFill>
            <a:ln w="9525">
              <a:solidFill>
                <a:schemeClr val="tx1"/>
              </a:solidFill>
              <a:round/>
              <a:headEnd/>
              <a:tailEnd/>
            </a:ln>
          </p:spPr>
          <p:txBody>
            <a:bodyPr/>
            <a:lstStyle/>
            <a:p>
              <a:endParaRPr lang="en-US"/>
            </a:p>
          </p:txBody>
        </p:sp>
        <p:sp>
          <p:nvSpPr>
            <p:cNvPr id="4772" name="Freeform 945"/>
            <p:cNvSpPr>
              <a:spLocks/>
            </p:cNvSpPr>
            <p:nvPr/>
          </p:nvSpPr>
          <p:spPr bwMode="auto">
            <a:xfrm>
              <a:off x="1157" y="2600"/>
              <a:ext cx="17" cy="28"/>
            </a:xfrm>
            <a:custGeom>
              <a:avLst/>
              <a:gdLst>
                <a:gd name="T0" fmla="*/ 17 w 17"/>
                <a:gd name="T1" fmla="*/ 28 h 28"/>
                <a:gd name="T2" fmla="*/ 17 w 17"/>
                <a:gd name="T3" fmla="*/ 28 h 28"/>
                <a:gd name="T4" fmla="*/ 17 w 17"/>
                <a:gd name="T5" fmla="*/ 25 h 28"/>
                <a:gd name="T6" fmla="*/ 17 w 17"/>
                <a:gd name="T7" fmla="*/ 22 h 28"/>
                <a:gd name="T8" fmla="*/ 17 w 17"/>
                <a:gd name="T9" fmla="*/ 19 h 28"/>
                <a:gd name="T10" fmla="*/ 17 w 17"/>
                <a:gd name="T11" fmla="*/ 17 h 28"/>
                <a:gd name="T12" fmla="*/ 17 w 17"/>
                <a:gd name="T13" fmla="*/ 15 h 28"/>
                <a:gd name="T14" fmla="*/ 16 w 17"/>
                <a:gd name="T15" fmla="*/ 13 h 28"/>
                <a:gd name="T16" fmla="*/ 15 w 17"/>
                <a:gd name="T17" fmla="*/ 10 h 28"/>
                <a:gd name="T18" fmla="*/ 14 w 17"/>
                <a:gd name="T19" fmla="*/ 9 h 28"/>
                <a:gd name="T20" fmla="*/ 13 w 17"/>
                <a:gd name="T21" fmla="*/ 7 h 28"/>
                <a:gd name="T22" fmla="*/ 11 w 17"/>
                <a:gd name="T23" fmla="*/ 5 h 28"/>
                <a:gd name="T24" fmla="*/ 10 w 17"/>
                <a:gd name="T25" fmla="*/ 4 h 28"/>
                <a:gd name="T26" fmla="*/ 8 w 17"/>
                <a:gd name="T27" fmla="*/ 2 h 28"/>
                <a:gd name="T28" fmla="*/ 6 w 17"/>
                <a:gd name="T29" fmla="*/ 1 h 28"/>
                <a:gd name="T30" fmla="*/ 5 w 17"/>
                <a:gd name="T31" fmla="*/ 1 h 28"/>
                <a:gd name="T32" fmla="*/ 3 w 17"/>
                <a:gd name="T33" fmla="*/ 0 h 28"/>
                <a:gd name="T34" fmla="*/ 0 w 17"/>
                <a:gd name="T35" fmla="*/ 0 h 28"/>
                <a:gd name="T36" fmla="*/ 0 w 17"/>
                <a:gd name="T37" fmla="*/ 2 h 28"/>
                <a:gd name="T38" fmla="*/ 2 w 17"/>
                <a:gd name="T39" fmla="*/ 2 h 28"/>
                <a:gd name="T40" fmla="*/ 4 w 17"/>
                <a:gd name="T41" fmla="*/ 3 h 28"/>
                <a:gd name="T42" fmla="*/ 6 w 17"/>
                <a:gd name="T43" fmla="*/ 3 h 28"/>
                <a:gd name="T44" fmla="*/ 7 w 17"/>
                <a:gd name="T45" fmla="*/ 4 h 28"/>
                <a:gd name="T46" fmla="*/ 8 w 17"/>
                <a:gd name="T47" fmla="*/ 5 h 28"/>
                <a:gd name="T48" fmla="*/ 10 w 17"/>
                <a:gd name="T49" fmla="*/ 7 h 28"/>
                <a:gd name="T50" fmla="*/ 11 w 17"/>
                <a:gd name="T51" fmla="*/ 8 h 28"/>
                <a:gd name="T52" fmla="*/ 12 w 17"/>
                <a:gd name="T53" fmla="*/ 9 h 28"/>
                <a:gd name="T54" fmla="*/ 13 w 17"/>
                <a:gd name="T55" fmla="*/ 11 h 28"/>
                <a:gd name="T56" fmla="*/ 14 w 17"/>
                <a:gd name="T57" fmla="*/ 13 h 28"/>
                <a:gd name="T58" fmla="*/ 14 w 17"/>
                <a:gd name="T59" fmla="*/ 15 h 28"/>
                <a:gd name="T60" fmla="*/ 15 w 17"/>
                <a:gd name="T61" fmla="*/ 17 h 28"/>
                <a:gd name="T62" fmla="*/ 15 w 17"/>
                <a:gd name="T63" fmla="*/ 20 h 28"/>
                <a:gd name="T64" fmla="*/ 15 w 17"/>
                <a:gd name="T65" fmla="*/ 22 h 28"/>
                <a:gd name="T66" fmla="*/ 15 w 17"/>
                <a:gd name="T67" fmla="*/ 25 h 28"/>
                <a:gd name="T68" fmla="*/ 15 w 17"/>
                <a:gd name="T69" fmla="*/ 27 h 28"/>
                <a:gd name="T70" fmla="*/ 15 w 17"/>
                <a:gd name="T71" fmla="*/ 27 h 28"/>
                <a:gd name="T72" fmla="*/ 17 w 17"/>
                <a:gd name="T73" fmla="*/ 28 h 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
                <a:gd name="T112" fmla="*/ 0 h 28"/>
                <a:gd name="T113" fmla="*/ 17 w 17"/>
                <a:gd name="T114" fmla="*/ 28 h 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 h="28">
                  <a:moveTo>
                    <a:pt x="17" y="28"/>
                  </a:moveTo>
                  <a:lnTo>
                    <a:pt x="17" y="28"/>
                  </a:lnTo>
                  <a:lnTo>
                    <a:pt x="17" y="25"/>
                  </a:lnTo>
                  <a:lnTo>
                    <a:pt x="17" y="22"/>
                  </a:lnTo>
                  <a:lnTo>
                    <a:pt x="17" y="19"/>
                  </a:lnTo>
                  <a:lnTo>
                    <a:pt x="17" y="17"/>
                  </a:lnTo>
                  <a:lnTo>
                    <a:pt x="17" y="15"/>
                  </a:lnTo>
                  <a:lnTo>
                    <a:pt x="16" y="13"/>
                  </a:lnTo>
                  <a:lnTo>
                    <a:pt x="15" y="10"/>
                  </a:lnTo>
                  <a:lnTo>
                    <a:pt x="14" y="9"/>
                  </a:lnTo>
                  <a:lnTo>
                    <a:pt x="13" y="7"/>
                  </a:lnTo>
                  <a:lnTo>
                    <a:pt x="11" y="5"/>
                  </a:lnTo>
                  <a:lnTo>
                    <a:pt x="10" y="4"/>
                  </a:lnTo>
                  <a:lnTo>
                    <a:pt x="8" y="2"/>
                  </a:lnTo>
                  <a:lnTo>
                    <a:pt x="6" y="1"/>
                  </a:lnTo>
                  <a:lnTo>
                    <a:pt x="5" y="1"/>
                  </a:lnTo>
                  <a:lnTo>
                    <a:pt x="3" y="0"/>
                  </a:lnTo>
                  <a:lnTo>
                    <a:pt x="0" y="0"/>
                  </a:lnTo>
                  <a:lnTo>
                    <a:pt x="0" y="2"/>
                  </a:lnTo>
                  <a:lnTo>
                    <a:pt x="2" y="2"/>
                  </a:lnTo>
                  <a:lnTo>
                    <a:pt x="4" y="3"/>
                  </a:lnTo>
                  <a:lnTo>
                    <a:pt x="6" y="3"/>
                  </a:lnTo>
                  <a:lnTo>
                    <a:pt x="7" y="4"/>
                  </a:lnTo>
                  <a:lnTo>
                    <a:pt x="8" y="5"/>
                  </a:lnTo>
                  <a:lnTo>
                    <a:pt x="10" y="7"/>
                  </a:lnTo>
                  <a:lnTo>
                    <a:pt x="11" y="8"/>
                  </a:lnTo>
                  <a:lnTo>
                    <a:pt x="12" y="9"/>
                  </a:lnTo>
                  <a:lnTo>
                    <a:pt x="13" y="11"/>
                  </a:lnTo>
                  <a:lnTo>
                    <a:pt x="14" y="13"/>
                  </a:lnTo>
                  <a:lnTo>
                    <a:pt x="14" y="15"/>
                  </a:lnTo>
                  <a:lnTo>
                    <a:pt x="15" y="17"/>
                  </a:lnTo>
                  <a:lnTo>
                    <a:pt x="15" y="20"/>
                  </a:lnTo>
                  <a:lnTo>
                    <a:pt x="15" y="22"/>
                  </a:lnTo>
                  <a:lnTo>
                    <a:pt x="15" y="25"/>
                  </a:lnTo>
                  <a:lnTo>
                    <a:pt x="15" y="27"/>
                  </a:lnTo>
                  <a:lnTo>
                    <a:pt x="17" y="28"/>
                  </a:lnTo>
                  <a:close/>
                </a:path>
              </a:pathLst>
            </a:custGeom>
            <a:solidFill>
              <a:srgbClr val="000000"/>
            </a:solidFill>
            <a:ln w="9525">
              <a:solidFill>
                <a:schemeClr val="tx1"/>
              </a:solidFill>
              <a:round/>
              <a:headEnd/>
              <a:tailEnd/>
            </a:ln>
          </p:spPr>
          <p:txBody>
            <a:bodyPr/>
            <a:lstStyle/>
            <a:p>
              <a:endParaRPr lang="en-US"/>
            </a:p>
          </p:txBody>
        </p:sp>
        <p:sp>
          <p:nvSpPr>
            <p:cNvPr id="4773" name="Freeform 946"/>
            <p:cNvSpPr>
              <a:spLocks/>
            </p:cNvSpPr>
            <p:nvPr/>
          </p:nvSpPr>
          <p:spPr bwMode="auto">
            <a:xfrm>
              <a:off x="1150" y="2627"/>
              <a:ext cx="24" cy="28"/>
            </a:xfrm>
            <a:custGeom>
              <a:avLst/>
              <a:gdLst>
                <a:gd name="T0" fmla="*/ 0 w 24"/>
                <a:gd name="T1" fmla="*/ 28 h 28"/>
                <a:gd name="T2" fmla="*/ 0 w 24"/>
                <a:gd name="T3" fmla="*/ 28 h 28"/>
                <a:gd name="T4" fmla="*/ 2 w 24"/>
                <a:gd name="T5" fmla="*/ 27 h 28"/>
                <a:gd name="T6" fmla="*/ 4 w 24"/>
                <a:gd name="T7" fmla="*/ 27 h 28"/>
                <a:gd name="T8" fmla="*/ 6 w 24"/>
                <a:gd name="T9" fmla="*/ 26 h 28"/>
                <a:gd name="T10" fmla="*/ 8 w 24"/>
                <a:gd name="T11" fmla="*/ 25 h 28"/>
                <a:gd name="T12" fmla="*/ 10 w 24"/>
                <a:gd name="T13" fmla="*/ 24 h 28"/>
                <a:gd name="T14" fmla="*/ 12 w 24"/>
                <a:gd name="T15" fmla="*/ 23 h 28"/>
                <a:gd name="T16" fmla="*/ 13 w 24"/>
                <a:gd name="T17" fmla="*/ 21 h 28"/>
                <a:gd name="T18" fmla="*/ 15 w 24"/>
                <a:gd name="T19" fmla="*/ 20 h 28"/>
                <a:gd name="T20" fmla="*/ 17 w 24"/>
                <a:gd name="T21" fmla="*/ 18 h 28"/>
                <a:gd name="T22" fmla="*/ 18 w 24"/>
                <a:gd name="T23" fmla="*/ 16 h 28"/>
                <a:gd name="T24" fmla="*/ 19 w 24"/>
                <a:gd name="T25" fmla="*/ 13 h 28"/>
                <a:gd name="T26" fmla="*/ 21 w 24"/>
                <a:gd name="T27" fmla="*/ 11 h 28"/>
                <a:gd name="T28" fmla="*/ 22 w 24"/>
                <a:gd name="T29" fmla="*/ 9 h 28"/>
                <a:gd name="T30" fmla="*/ 23 w 24"/>
                <a:gd name="T31" fmla="*/ 6 h 28"/>
                <a:gd name="T32" fmla="*/ 24 w 24"/>
                <a:gd name="T33" fmla="*/ 3 h 28"/>
                <a:gd name="T34" fmla="*/ 24 w 24"/>
                <a:gd name="T35" fmla="*/ 1 h 28"/>
                <a:gd name="T36" fmla="*/ 22 w 24"/>
                <a:gd name="T37" fmla="*/ 0 h 28"/>
                <a:gd name="T38" fmla="*/ 21 w 24"/>
                <a:gd name="T39" fmla="*/ 3 h 28"/>
                <a:gd name="T40" fmla="*/ 21 w 24"/>
                <a:gd name="T41" fmla="*/ 5 h 28"/>
                <a:gd name="T42" fmla="*/ 20 w 24"/>
                <a:gd name="T43" fmla="*/ 8 h 28"/>
                <a:gd name="T44" fmla="*/ 19 w 24"/>
                <a:gd name="T45" fmla="*/ 10 h 28"/>
                <a:gd name="T46" fmla="*/ 18 w 24"/>
                <a:gd name="T47" fmla="*/ 13 h 28"/>
                <a:gd name="T48" fmla="*/ 16 w 24"/>
                <a:gd name="T49" fmla="*/ 15 h 28"/>
                <a:gd name="T50" fmla="*/ 15 w 24"/>
                <a:gd name="T51" fmla="*/ 17 h 28"/>
                <a:gd name="T52" fmla="*/ 14 w 24"/>
                <a:gd name="T53" fmla="*/ 18 h 28"/>
                <a:gd name="T54" fmla="*/ 12 w 24"/>
                <a:gd name="T55" fmla="*/ 20 h 28"/>
                <a:gd name="T56" fmla="*/ 10 w 24"/>
                <a:gd name="T57" fmla="*/ 21 h 28"/>
                <a:gd name="T58" fmla="*/ 9 w 24"/>
                <a:gd name="T59" fmla="*/ 23 h 28"/>
                <a:gd name="T60" fmla="*/ 7 w 24"/>
                <a:gd name="T61" fmla="*/ 24 h 28"/>
                <a:gd name="T62" fmla="*/ 5 w 24"/>
                <a:gd name="T63" fmla="*/ 24 h 28"/>
                <a:gd name="T64" fmla="*/ 3 w 24"/>
                <a:gd name="T65" fmla="*/ 25 h 28"/>
                <a:gd name="T66" fmla="*/ 1 w 24"/>
                <a:gd name="T67" fmla="*/ 25 h 28"/>
                <a:gd name="T68" fmla="*/ 0 w 24"/>
                <a:gd name="T69" fmla="*/ 25 h 28"/>
                <a:gd name="T70" fmla="*/ 0 w 24"/>
                <a:gd name="T71" fmla="*/ 25 h 28"/>
                <a:gd name="T72" fmla="*/ 0 w 24"/>
                <a:gd name="T73" fmla="*/ 28 h 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
                <a:gd name="T112" fmla="*/ 0 h 28"/>
                <a:gd name="T113" fmla="*/ 24 w 24"/>
                <a:gd name="T114" fmla="*/ 28 h 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 h="28">
                  <a:moveTo>
                    <a:pt x="0" y="28"/>
                  </a:moveTo>
                  <a:lnTo>
                    <a:pt x="0" y="28"/>
                  </a:lnTo>
                  <a:lnTo>
                    <a:pt x="2" y="27"/>
                  </a:lnTo>
                  <a:lnTo>
                    <a:pt x="4" y="27"/>
                  </a:lnTo>
                  <a:lnTo>
                    <a:pt x="6" y="26"/>
                  </a:lnTo>
                  <a:lnTo>
                    <a:pt x="8" y="25"/>
                  </a:lnTo>
                  <a:lnTo>
                    <a:pt x="10" y="24"/>
                  </a:lnTo>
                  <a:lnTo>
                    <a:pt x="12" y="23"/>
                  </a:lnTo>
                  <a:lnTo>
                    <a:pt x="13" y="21"/>
                  </a:lnTo>
                  <a:lnTo>
                    <a:pt x="15" y="20"/>
                  </a:lnTo>
                  <a:lnTo>
                    <a:pt x="17" y="18"/>
                  </a:lnTo>
                  <a:lnTo>
                    <a:pt x="18" y="16"/>
                  </a:lnTo>
                  <a:lnTo>
                    <a:pt x="19" y="13"/>
                  </a:lnTo>
                  <a:lnTo>
                    <a:pt x="21" y="11"/>
                  </a:lnTo>
                  <a:lnTo>
                    <a:pt x="22" y="9"/>
                  </a:lnTo>
                  <a:lnTo>
                    <a:pt x="23" y="6"/>
                  </a:lnTo>
                  <a:lnTo>
                    <a:pt x="24" y="3"/>
                  </a:lnTo>
                  <a:lnTo>
                    <a:pt x="24" y="1"/>
                  </a:lnTo>
                  <a:lnTo>
                    <a:pt x="22" y="0"/>
                  </a:lnTo>
                  <a:lnTo>
                    <a:pt x="21" y="3"/>
                  </a:lnTo>
                  <a:lnTo>
                    <a:pt x="21" y="5"/>
                  </a:lnTo>
                  <a:lnTo>
                    <a:pt x="20" y="8"/>
                  </a:lnTo>
                  <a:lnTo>
                    <a:pt x="19" y="10"/>
                  </a:lnTo>
                  <a:lnTo>
                    <a:pt x="18" y="13"/>
                  </a:lnTo>
                  <a:lnTo>
                    <a:pt x="16" y="15"/>
                  </a:lnTo>
                  <a:lnTo>
                    <a:pt x="15" y="17"/>
                  </a:lnTo>
                  <a:lnTo>
                    <a:pt x="14" y="18"/>
                  </a:lnTo>
                  <a:lnTo>
                    <a:pt x="12" y="20"/>
                  </a:lnTo>
                  <a:lnTo>
                    <a:pt x="10" y="21"/>
                  </a:lnTo>
                  <a:lnTo>
                    <a:pt x="9" y="23"/>
                  </a:lnTo>
                  <a:lnTo>
                    <a:pt x="7" y="24"/>
                  </a:lnTo>
                  <a:lnTo>
                    <a:pt x="5" y="24"/>
                  </a:lnTo>
                  <a:lnTo>
                    <a:pt x="3" y="25"/>
                  </a:lnTo>
                  <a:lnTo>
                    <a:pt x="1" y="25"/>
                  </a:lnTo>
                  <a:lnTo>
                    <a:pt x="0" y="25"/>
                  </a:lnTo>
                  <a:lnTo>
                    <a:pt x="0" y="28"/>
                  </a:lnTo>
                  <a:close/>
                </a:path>
              </a:pathLst>
            </a:custGeom>
            <a:solidFill>
              <a:srgbClr val="000000"/>
            </a:solidFill>
            <a:ln w="9525">
              <a:solidFill>
                <a:schemeClr val="tx1"/>
              </a:solidFill>
              <a:round/>
              <a:headEnd/>
              <a:tailEnd/>
            </a:ln>
          </p:spPr>
          <p:txBody>
            <a:bodyPr/>
            <a:lstStyle/>
            <a:p>
              <a:endParaRPr lang="en-US"/>
            </a:p>
          </p:txBody>
        </p:sp>
        <p:sp>
          <p:nvSpPr>
            <p:cNvPr id="4774" name="Freeform 947"/>
            <p:cNvSpPr>
              <a:spLocks/>
            </p:cNvSpPr>
            <p:nvPr/>
          </p:nvSpPr>
          <p:spPr bwMode="auto">
            <a:xfrm>
              <a:off x="1104" y="2581"/>
              <a:ext cx="61" cy="72"/>
            </a:xfrm>
            <a:custGeom>
              <a:avLst/>
              <a:gdLst>
                <a:gd name="T0" fmla="*/ 19 w 61"/>
                <a:gd name="T1" fmla="*/ 0 h 72"/>
                <a:gd name="T2" fmla="*/ 0 w 61"/>
                <a:gd name="T3" fmla="*/ 50 h 72"/>
                <a:gd name="T4" fmla="*/ 41 w 61"/>
                <a:gd name="T5" fmla="*/ 72 h 72"/>
                <a:gd name="T6" fmla="*/ 61 w 61"/>
                <a:gd name="T7" fmla="*/ 22 h 72"/>
                <a:gd name="T8" fmla="*/ 19 w 61"/>
                <a:gd name="T9" fmla="*/ 0 h 72"/>
                <a:gd name="T10" fmla="*/ 0 60000 65536"/>
                <a:gd name="T11" fmla="*/ 0 60000 65536"/>
                <a:gd name="T12" fmla="*/ 0 60000 65536"/>
                <a:gd name="T13" fmla="*/ 0 60000 65536"/>
                <a:gd name="T14" fmla="*/ 0 60000 65536"/>
                <a:gd name="T15" fmla="*/ 0 w 61"/>
                <a:gd name="T16" fmla="*/ 0 h 72"/>
                <a:gd name="T17" fmla="*/ 61 w 61"/>
                <a:gd name="T18" fmla="*/ 72 h 72"/>
              </a:gdLst>
              <a:ahLst/>
              <a:cxnLst>
                <a:cxn ang="T10">
                  <a:pos x="T0" y="T1"/>
                </a:cxn>
                <a:cxn ang="T11">
                  <a:pos x="T2" y="T3"/>
                </a:cxn>
                <a:cxn ang="T12">
                  <a:pos x="T4" y="T5"/>
                </a:cxn>
                <a:cxn ang="T13">
                  <a:pos x="T6" y="T7"/>
                </a:cxn>
                <a:cxn ang="T14">
                  <a:pos x="T8" y="T9"/>
                </a:cxn>
              </a:cxnLst>
              <a:rect l="T15" t="T16" r="T17" b="T18"/>
              <a:pathLst>
                <a:path w="61" h="72">
                  <a:moveTo>
                    <a:pt x="19" y="0"/>
                  </a:moveTo>
                  <a:lnTo>
                    <a:pt x="0" y="50"/>
                  </a:lnTo>
                  <a:lnTo>
                    <a:pt x="41" y="72"/>
                  </a:lnTo>
                  <a:lnTo>
                    <a:pt x="61" y="22"/>
                  </a:lnTo>
                  <a:lnTo>
                    <a:pt x="19" y="0"/>
                  </a:lnTo>
                  <a:close/>
                </a:path>
              </a:pathLst>
            </a:custGeom>
            <a:solidFill>
              <a:srgbClr val="000000"/>
            </a:solidFill>
            <a:ln w="9525">
              <a:solidFill>
                <a:schemeClr val="tx1"/>
              </a:solidFill>
              <a:round/>
              <a:headEnd/>
              <a:tailEnd/>
            </a:ln>
          </p:spPr>
          <p:txBody>
            <a:bodyPr/>
            <a:lstStyle/>
            <a:p>
              <a:endParaRPr lang="en-US"/>
            </a:p>
          </p:txBody>
        </p:sp>
        <p:sp>
          <p:nvSpPr>
            <p:cNvPr id="4775" name="Freeform 948"/>
            <p:cNvSpPr>
              <a:spLocks/>
            </p:cNvSpPr>
            <p:nvPr/>
          </p:nvSpPr>
          <p:spPr bwMode="auto">
            <a:xfrm>
              <a:off x="1103" y="2580"/>
              <a:ext cx="21" cy="52"/>
            </a:xfrm>
            <a:custGeom>
              <a:avLst/>
              <a:gdLst>
                <a:gd name="T0" fmla="*/ 1 w 21"/>
                <a:gd name="T1" fmla="*/ 50 h 52"/>
                <a:gd name="T2" fmla="*/ 2 w 21"/>
                <a:gd name="T3" fmla="*/ 51 h 52"/>
                <a:gd name="T4" fmla="*/ 21 w 21"/>
                <a:gd name="T5" fmla="*/ 1 h 52"/>
                <a:gd name="T6" fmla="*/ 19 w 21"/>
                <a:gd name="T7" fmla="*/ 0 h 52"/>
                <a:gd name="T8" fmla="*/ 0 w 21"/>
                <a:gd name="T9" fmla="*/ 50 h 52"/>
                <a:gd name="T10" fmla="*/ 0 w 21"/>
                <a:gd name="T11" fmla="*/ 52 h 52"/>
                <a:gd name="T12" fmla="*/ 1 w 21"/>
                <a:gd name="T13" fmla="*/ 50 h 52"/>
                <a:gd name="T14" fmla="*/ 0 60000 65536"/>
                <a:gd name="T15" fmla="*/ 0 60000 65536"/>
                <a:gd name="T16" fmla="*/ 0 60000 65536"/>
                <a:gd name="T17" fmla="*/ 0 60000 65536"/>
                <a:gd name="T18" fmla="*/ 0 60000 65536"/>
                <a:gd name="T19" fmla="*/ 0 60000 65536"/>
                <a:gd name="T20" fmla="*/ 0 60000 65536"/>
                <a:gd name="T21" fmla="*/ 0 w 21"/>
                <a:gd name="T22" fmla="*/ 0 h 52"/>
                <a:gd name="T23" fmla="*/ 21 w 21"/>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52">
                  <a:moveTo>
                    <a:pt x="1" y="50"/>
                  </a:moveTo>
                  <a:lnTo>
                    <a:pt x="2" y="51"/>
                  </a:lnTo>
                  <a:lnTo>
                    <a:pt x="21" y="1"/>
                  </a:lnTo>
                  <a:lnTo>
                    <a:pt x="19" y="0"/>
                  </a:lnTo>
                  <a:lnTo>
                    <a:pt x="0" y="50"/>
                  </a:lnTo>
                  <a:lnTo>
                    <a:pt x="0" y="52"/>
                  </a:lnTo>
                  <a:lnTo>
                    <a:pt x="1" y="50"/>
                  </a:lnTo>
                  <a:close/>
                </a:path>
              </a:pathLst>
            </a:custGeom>
            <a:solidFill>
              <a:srgbClr val="000000"/>
            </a:solidFill>
            <a:ln w="9525">
              <a:solidFill>
                <a:schemeClr val="tx1"/>
              </a:solidFill>
              <a:round/>
              <a:headEnd/>
              <a:tailEnd/>
            </a:ln>
          </p:spPr>
          <p:txBody>
            <a:bodyPr/>
            <a:lstStyle/>
            <a:p>
              <a:endParaRPr lang="en-US"/>
            </a:p>
          </p:txBody>
        </p:sp>
        <p:sp>
          <p:nvSpPr>
            <p:cNvPr id="4776" name="Freeform 949"/>
            <p:cNvSpPr>
              <a:spLocks/>
            </p:cNvSpPr>
            <p:nvPr/>
          </p:nvSpPr>
          <p:spPr bwMode="auto">
            <a:xfrm>
              <a:off x="1103" y="2630"/>
              <a:ext cx="44" cy="24"/>
            </a:xfrm>
            <a:custGeom>
              <a:avLst/>
              <a:gdLst>
                <a:gd name="T0" fmla="*/ 41 w 44"/>
                <a:gd name="T1" fmla="*/ 23 h 24"/>
                <a:gd name="T2" fmla="*/ 43 w 44"/>
                <a:gd name="T3" fmla="*/ 22 h 24"/>
                <a:gd name="T4" fmla="*/ 1 w 44"/>
                <a:gd name="T5" fmla="*/ 0 h 24"/>
                <a:gd name="T6" fmla="*/ 0 w 44"/>
                <a:gd name="T7" fmla="*/ 2 h 24"/>
                <a:gd name="T8" fmla="*/ 42 w 44"/>
                <a:gd name="T9" fmla="*/ 24 h 24"/>
                <a:gd name="T10" fmla="*/ 44 w 44"/>
                <a:gd name="T11" fmla="*/ 24 h 24"/>
                <a:gd name="T12" fmla="*/ 41 w 44"/>
                <a:gd name="T13" fmla="*/ 23 h 24"/>
                <a:gd name="T14" fmla="*/ 0 60000 65536"/>
                <a:gd name="T15" fmla="*/ 0 60000 65536"/>
                <a:gd name="T16" fmla="*/ 0 60000 65536"/>
                <a:gd name="T17" fmla="*/ 0 60000 65536"/>
                <a:gd name="T18" fmla="*/ 0 60000 65536"/>
                <a:gd name="T19" fmla="*/ 0 60000 65536"/>
                <a:gd name="T20" fmla="*/ 0 60000 65536"/>
                <a:gd name="T21" fmla="*/ 0 w 44"/>
                <a:gd name="T22" fmla="*/ 0 h 24"/>
                <a:gd name="T23" fmla="*/ 44 w 4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24">
                  <a:moveTo>
                    <a:pt x="41" y="23"/>
                  </a:moveTo>
                  <a:lnTo>
                    <a:pt x="43" y="22"/>
                  </a:lnTo>
                  <a:lnTo>
                    <a:pt x="1" y="0"/>
                  </a:lnTo>
                  <a:lnTo>
                    <a:pt x="0" y="2"/>
                  </a:lnTo>
                  <a:lnTo>
                    <a:pt x="42" y="24"/>
                  </a:lnTo>
                  <a:lnTo>
                    <a:pt x="44" y="24"/>
                  </a:lnTo>
                  <a:lnTo>
                    <a:pt x="41" y="23"/>
                  </a:lnTo>
                  <a:close/>
                </a:path>
              </a:pathLst>
            </a:custGeom>
            <a:solidFill>
              <a:srgbClr val="000000"/>
            </a:solidFill>
            <a:ln w="9525">
              <a:solidFill>
                <a:schemeClr val="tx1"/>
              </a:solidFill>
              <a:round/>
              <a:headEnd/>
              <a:tailEnd/>
            </a:ln>
          </p:spPr>
          <p:txBody>
            <a:bodyPr/>
            <a:lstStyle/>
            <a:p>
              <a:endParaRPr lang="en-US"/>
            </a:p>
          </p:txBody>
        </p:sp>
        <p:sp>
          <p:nvSpPr>
            <p:cNvPr id="4777" name="Freeform 950"/>
            <p:cNvSpPr>
              <a:spLocks/>
            </p:cNvSpPr>
            <p:nvPr/>
          </p:nvSpPr>
          <p:spPr bwMode="auto">
            <a:xfrm>
              <a:off x="1144" y="2602"/>
              <a:ext cx="22" cy="52"/>
            </a:xfrm>
            <a:custGeom>
              <a:avLst/>
              <a:gdLst>
                <a:gd name="T0" fmla="*/ 20 w 22"/>
                <a:gd name="T1" fmla="*/ 2 h 52"/>
                <a:gd name="T2" fmla="*/ 20 w 22"/>
                <a:gd name="T3" fmla="*/ 1 h 52"/>
                <a:gd name="T4" fmla="*/ 0 w 22"/>
                <a:gd name="T5" fmla="*/ 51 h 52"/>
                <a:gd name="T6" fmla="*/ 3 w 22"/>
                <a:gd name="T7" fmla="*/ 52 h 52"/>
                <a:gd name="T8" fmla="*/ 22 w 22"/>
                <a:gd name="T9" fmla="*/ 2 h 52"/>
                <a:gd name="T10" fmla="*/ 21 w 22"/>
                <a:gd name="T11" fmla="*/ 0 h 52"/>
                <a:gd name="T12" fmla="*/ 20 w 22"/>
                <a:gd name="T13" fmla="*/ 2 h 52"/>
                <a:gd name="T14" fmla="*/ 0 60000 65536"/>
                <a:gd name="T15" fmla="*/ 0 60000 65536"/>
                <a:gd name="T16" fmla="*/ 0 60000 65536"/>
                <a:gd name="T17" fmla="*/ 0 60000 65536"/>
                <a:gd name="T18" fmla="*/ 0 60000 65536"/>
                <a:gd name="T19" fmla="*/ 0 60000 65536"/>
                <a:gd name="T20" fmla="*/ 0 60000 65536"/>
                <a:gd name="T21" fmla="*/ 0 w 22"/>
                <a:gd name="T22" fmla="*/ 0 h 52"/>
                <a:gd name="T23" fmla="*/ 22 w 22"/>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52">
                  <a:moveTo>
                    <a:pt x="20" y="2"/>
                  </a:moveTo>
                  <a:lnTo>
                    <a:pt x="20" y="1"/>
                  </a:lnTo>
                  <a:lnTo>
                    <a:pt x="0" y="51"/>
                  </a:lnTo>
                  <a:lnTo>
                    <a:pt x="3" y="52"/>
                  </a:lnTo>
                  <a:lnTo>
                    <a:pt x="22" y="2"/>
                  </a:lnTo>
                  <a:lnTo>
                    <a:pt x="21" y="0"/>
                  </a:lnTo>
                  <a:lnTo>
                    <a:pt x="20" y="2"/>
                  </a:lnTo>
                  <a:close/>
                </a:path>
              </a:pathLst>
            </a:custGeom>
            <a:solidFill>
              <a:srgbClr val="000000"/>
            </a:solidFill>
            <a:ln w="9525">
              <a:solidFill>
                <a:schemeClr val="tx1"/>
              </a:solidFill>
              <a:round/>
              <a:headEnd/>
              <a:tailEnd/>
            </a:ln>
          </p:spPr>
          <p:txBody>
            <a:bodyPr/>
            <a:lstStyle/>
            <a:p>
              <a:endParaRPr lang="en-US"/>
            </a:p>
          </p:txBody>
        </p:sp>
        <p:sp>
          <p:nvSpPr>
            <p:cNvPr id="4778" name="Freeform 951"/>
            <p:cNvSpPr>
              <a:spLocks/>
            </p:cNvSpPr>
            <p:nvPr/>
          </p:nvSpPr>
          <p:spPr bwMode="auto">
            <a:xfrm>
              <a:off x="1122" y="2580"/>
              <a:ext cx="43" cy="24"/>
            </a:xfrm>
            <a:custGeom>
              <a:avLst/>
              <a:gdLst>
                <a:gd name="T0" fmla="*/ 2 w 43"/>
                <a:gd name="T1" fmla="*/ 1 h 24"/>
                <a:gd name="T2" fmla="*/ 0 w 43"/>
                <a:gd name="T3" fmla="*/ 2 h 24"/>
                <a:gd name="T4" fmla="*/ 42 w 43"/>
                <a:gd name="T5" fmla="*/ 24 h 24"/>
                <a:gd name="T6" fmla="*/ 43 w 43"/>
                <a:gd name="T7" fmla="*/ 22 h 24"/>
                <a:gd name="T8" fmla="*/ 1 w 43"/>
                <a:gd name="T9" fmla="*/ 0 h 24"/>
                <a:gd name="T10" fmla="*/ 0 w 43"/>
                <a:gd name="T11" fmla="*/ 0 h 24"/>
                <a:gd name="T12" fmla="*/ 2 w 43"/>
                <a:gd name="T13" fmla="*/ 1 h 24"/>
                <a:gd name="T14" fmla="*/ 0 60000 65536"/>
                <a:gd name="T15" fmla="*/ 0 60000 65536"/>
                <a:gd name="T16" fmla="*/ 0 60000 65536"/>
                <a:gd name="T17" fmla="*/ 0 60000 65536"/>
                <a:gd name="T18" fmla="*/ 0 60000 65536"/>
                <a:gd name="T19" fmla="*/ 0 60000 65536"/>
                <a:gd name="T20" fmla="*/ 0 60000 65536"/>
                <a:gd name="T21" fmla="*/ 0 w 43"/>
                <a:gd name="T22" fmla="*/ 0 h 24"/>
                <a:gd name="T23" fmla="*/ 43 w 43"/>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24">
                  <a:moveTo>
                    <a:pt x="2" y="1"/>
                  </a:moveTo>
                  <a:lnTo>
                    <a:pt x="0" y="2"/>
                  </a:lnTo>
                  <a:lnTo>
                    <a:pt x="42" y="24"/>
                  </a:lnTo>
                  <a:lnTo>
                    <a:pt x="43" y="22"/>
                  </a:lnTo>
                  <a:lnTo>
                    <a:pt x="1" y="0"/>
                  </a:lnTo>
                  <a:lnTo>
                    <a:pt x="0" y="0"/>
                  </a:lnTo>
                  <a:lnTo>
                    <a:pt x="2" y="1"/>
                  </a:lnTo>
                  <a:close/>
                </a:path>
              </a:pathLst>
            </a:custGeom>
            <a:solidFill>
              <a:srgbClr val="000000"/>
            </a:solidFill>
            <a:ln w="9525">
              <a:solidFill>
                <a:schemeClr val="tx1"/>
              </a:solidFill>
              <a:round/>
              <a:headEnd/>
              <a:tailEnd/>
            </a:ln>
          </p:spPr>
          <p:txBody>
            <a:bodyPr/>
            <a:lstStyle/>
            <a:p>
              <a:endParaRPr lang="en-US"/>
            </a:p>
          </p:txBody>
        </p:sp>
        <p:sp>
          <p:nvSpPr>
            <p:cNvPr id="4779" name="Freeform 952"/>
            <p:cNvSpPr>
              <a:spLocks/>
            </p:cNvSpPr>
            <p:nvPr/>
          </p:nvSpPr>
          <p:spPr bwMode="auto">
            <a:xfrm>
              <a:off x="1134" y="2589"/>
              <a:ext cx="34" cy="28"/>
            </a:xfrm>
            <a:custGeom>
              <a:avLst/>
              <a:gdLst>
                <a:gd name="T0" fmla="*/ 34 w 34"/>
                <a:gd name="T1" fmla="*/ 28 h 28"/>
                <a:gd name="T2" fmla="*/ 4 w 34"/>
                <a:gd name="T3" fmla="*/ 11 h 28"/>
                <a:gd name="T4" fmla="*/ 4 w 34"/>
                <a:gd name="T5" fmla="*/ 11 h 28"/>
                <a:gd name="T6" fmla="*/ 4 w 34"/>
                <a:gd name="T7" fmla="*/ 10 h 28"/>
                <a:gd name="T8" fmla="*/ 4 w 34"/>
                <a:gd name="T9" fmla="*/ 9 h 28"/>
                <a:gd name="T10" fmla="*/ 3 w 34"/>
                <a:gd name="T11" fmla="*/ 8 h 28"/>
                <a:gd name="T12" fmla="*/ 3 w 34"/>
                <a:gd name="T13" fmla="*/ 6 h 28"/>
                <a:gd name="T14" fmla="*/ 2 w 34"/>
                <a:gd name="T15" fmla="*/ 4 h 28"/>
                <a:gd name="T16" fmla="*/ 1 w 34"/>
                <a:gd name="T17" fmla="*/ 2 h 28"/>
                <a:gd name="T18" fmla="*/ 0 w 34"/>
                <a:gd name="T19" fmla="*/ 0 h 28"/>
                <a:gd name="T20" fmla="*/ 29 w 34"/>
                <a:gd name="T21" fmla="*/ 16 h 28"/>
                <a:gd name="T22" fmla="*/ 30 w 34"/>
                <a:gd name="T23" fmla="*/ 18 h 28"/>
                <a:gd name="T24" fmla="*/ 32 w 34"/>
                <a:gd name="T25" fmla="*/ 20 h 28"/>
                <a:gd name="T26" fmla="*/ 32 w 34"/>
                <a:gd name="T27" fmla="*/ 22 h 28"/>
                <a:gd name="T28" fmla="*/ 33 w 34"/>
                <a:gd name="T29" fmla="*/ 24 h 28"/>
                <a:gd name="T30" fmla="*/ 33 w 34"/>
                <a:gd name="T31" fmla="*/ 25 h 28"/>
                <a:gd name="T32" fmla="*/ 33 w 34"/>
                <a:gd name="T33" fmla="*/ 27 h 28"/>
                <a:gd name="T34" fmla="*/ 34 w 34"/>
                <a:gd name="T35" fmla="*/ 28 h 28"/>
                <a:gd name="T36" fmla="*/ 34 w 34"/>
                <a:gd name="T37" fmla="*/ 28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
                <a:gd name="T58" fmla="*/ 0 h 28"/>
                <a:gd name="T59" fmla="*/ 34 w 34"/>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 h="28">
                  <a:moveTo>
                    <a:pt x="34" y="28"/>
                  </a:moveTo>
                  <a:lnTo>
                    <a:pt x="4" y="11"/>
                  </a:lnTo>
                  <a:lnTo>
                    <a:pt x="4" y="10"/>
                  </a:lnTo>
                  <a:lnTo>
                    <a:pt x="4" y="9"/>
                  </a:lnTo>
                  <a:lnTo>
                    <a:pt x="3" y="8"/>
                  </a:lnTo>
                  <a:lnTo>
                    <a:pt x="3" y="6"/>
                  </a:lnTo>
                  <a:lnTo>
                    <a:pt x="2" y="4"/>
                  </a:lnTo>
                  <a:lnTo>
                    <a:pt x="1" y="2"/>
                  </a:lnTo>
                  <a:lnTo>
                    <a:pt x="0" y="0"/>
                  </a:lnTo>
                  <a:lnTo>
                    <a:pt x="29" y="16"/>
                  </a:lnTo>
                  <a:lnTo>
                    <a:pt x="30" y="18"/>
                  </a:lnTo>
                  <a:lnTo>
                    <a:pt x="32" y="20"/>
                  </a:lnTo>
                  <a:lnTo>
                    <a:pt x="32" y="22"/>
                  </a:lnTo>
                  <a:lnTo>
                    <a:pt x="33" y="24"/>
                  </a:lnTo>
                  <a:lnTo>
                    <a:pt x="33" y="25"/>
                  </a:lnTo>
                  <a:lnTo>
                    <a:pt x="33" y="27"/>
                  </a:lnTo>
                  <a:lnTo>
                    <a:pt x="34" y="28"/>
                  </a:lnTo>
                  <a:close/>
                </a:path>
              </a:pathLst>
            </a:custGeom>
            <a:solidFill>
              <a:srgbClr val="FFFFFF"/>
            </a:solidFill>
            <a:ln w="9525">
              <a:solidFill>
                <a:schemeClr val="tx1"/>
              </a:solidFill>
              <a:round/>
              <a:headEnd/>
              <a:tailEnd/>
            </a:ln>
          </p:spPr>
          <p:txBody>
            <a:bodyPr/>
            <a:lstStyle/>
            <a:p>
              <a:endParaRPr lang="en-US"/>
            </a:p>
          </p:txBody>
        </p:sp>
        <p:sp>
          <p:nvSpPr>
            <p:cNvPr id="4780" name="Freeform 953"/>
            <p:cNvSpPr>
              <a:spLocks/>
            </p:cNvSpPr>
            <p:nvPr/>
          </p:nvSpPr>
          <p:spPr bwMode="auto">
            <a:xfrm>
              <a:off x="1129" y="2618"/>
              <a:ext cx="36" cy="25"/>
            </a:xfrm>
            <a:custGeom>
              <a:avLst/>
              <a:gdLst>
                <a:gd name="T0" fmla="*/ 36 w 36"/>
                <a:gd name="T1" fmla="*/ 18 h 25"/>
                <a:gd name="T2" fmla="*/ 5 w 36"/>
                <a:gd name="T3" fmla="*/ 0 h 25"/>
                <a:gd name="T4" fmla="*/ 5 w 36"/>
                <a:gd name="T5" fmla="*/ 0 h 25"/>
                <a:gd name="T6" fmla="*/ 5 w 36"/>
                <a:gd name="T7" fmla="*/ 1 h 25"/>
                <a:gd name="T8" fmla="*/ 4 w 36"/>
                <a:gd name="T9" fmla="*/ 2 h 25"/>
                <a:gd name="T10" fmla="*/ 4 w 36"/>
                <a:gd name="T11" fmla="*/ 3 h 25"/>
                <a:gd name="T12" fmla="*/ 3 w 36"/>
                <a:gd name="T13" fmla="*/ 4 h 25"/>
                <a:gd name="T14" fmla="*/ 2 w 36"/>
                <a:gd name="T15" fmla="*/ 5 h 25"/>
                <a:gd name="T16" fmla="*/ 1 w 36"/>
                <a:gd name="T17" fmla="*/ 7 h 25"/>
                <a:gd name="T18" fmla="*/ 0 w 36"/>
                <a:gd name="T19" fmla="*/ 8 h 25"/>
                <a:gd name="T20" fmla="*/ 30 w 36"/>
                <a:gd name="T21" fmla="*/ 25 h 25"/>
                <a:gd name="T22" fmla="*/ 31 w 36"/>
                <a:gd name="T23" fmla="*/ 24 h 25"/>
                <a:gd name="T24" fmla="*/ 32 w 36"/>
                <a:gd name="T25" fmla="*/ 23 h 25"/>
                <a:gd name="T26" fmla="*/ 33 w 36"/>
                <a:gd name="T27" fmla="*/ 22 h 25"/>
                <a:gd name="T28" fmla="*/ 34 w 36"/>
                <a:gd name="T29" fmla="*/ 21 h 25"/>
                <a:gd name="T30" fmla="*/ 35 w 36"/>
                <a:gd name="T31" fmla="*/ 19 h 25"/>
                <a:gd name="T32" fmla="*/ 35 w 36"/>
                <a:gd name="T33" fmla="*/ 18 h 25"/>
                <a:gd name="T34" fmla="*/ 36 w 36"/>
                <a:gd name="T35" fmla="*/ 18 h 25"/>
                <a:gd name="T36" fmla="*/ 36 w 36"/>
                <a:gd name="T37" fmla="*/ 18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
                <a:gd name="T58" fmla="*/ 0 h 25"/>
                <a:gd name="T59" fmla="*/ 36 w 36"/>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 h="25">
                  <a:moveTo>
                    <a:pt x="36" y="18"/>
                  </a:moveTo>
                  <a:lnTo>
                    <a:pt x="5" y="0"/>
                  </a:lnTo>
                  <a:lnTo>
                    <a:pt x="5" y="1"/>
                  </a:lnTo>
                  <a:lnTo>
                    <a:pt x="4" y="2"/>
                  </a:lnTo>
                  <a:lnTo>
                    <a:pt x="4" y="3"/>
                  </a:lnTo>
                  <a:lnTo>
                    <a:pt x="3" y="4"/>
                  </a:lnTo>
                  <a:lnTo>
                    <a:pt x="2" y="5"/>
                  </a:lnTo>
                  <a:lnTo>
                    <a:pt x="1" y="7"/>
                  </a:lnTo>
                  <a:lnTo>
                    <a:pt x="0" y="8"/>
                  </a:lnTo>
                  <a:lnTo>
                    <a:pt x="30" y="25"/>
                  </a:lnTo>
                  <a:lnTo>
                    <a:pt x="31" y="24"/>
                  </a:lnTo>
                  <a:lnTo>
                    <a:pt x="32" y="23"/>
                  </a:lnTo>
                  <a:lnTo>
                    <a:pt x="33" y="22"/>
                  </a:lnTo>
                  <a:lnTo>
                    <a:pt x="34" y="21"/>
                  </a:lnTo>
                  <a:lnTo>
                    <a:pt x="35" y="19"/>
                  </a:lnTo>
                  <a:lnTo>
                    <a:pt x="35" y="18"/>
                  </a:lnTo>
                  <a:lnTo>
                    <a:pt x="36" y="18"/>
                  </a:lnTo>
                  <a:close/>
                </a:path>
              </a:pathLst>
            </a:custGeom>
            <a:solidFill>
              <a:srgbClr val="FFFFFF"/>
            </a:solidFill>
            <a:ln w="9525">
              <a:solidFill>
                <a:schemeClr val="tx1"/>
              </a:solidFill>
              <a:round/>
              <a:headEnd/>
              <a:tailEnd/>
            </a:ln>
          </p:spPr>
          <p:txBody>
            <a:bodyPr/>
            <a:lstStyle/>
            <a:p>
              <a:endParaRPr lang="en-US"/>
            </a:p>
          </p:txBody>
        </p:sp>
        <p:sp>
          <p:nvSpPr>
            <p:cNvPr id="4781" name="Freeform 954"/>
            <p:cNvSpPr>
              <a:spLocks/>
            </p:cNvSpPr>
            <p:nvPr/>
          </p:nvSpPr>
          <p:spPr bwMode="auto">
            <a:xfrm>
              <a:off x="1136" y="2605"/>
              <a:ext cx="32" cy="27"/>
            </a:xfrm>
            <a:custGeom>
              <a:avLst/>
              <a:gdLst>
                <a:gd name="T0" fmla="*/ 30 w 32"/>
                <a:gd name="T1" fmla="*/ 27 h 27"/>
                <a:gd name="T2" fmla="*/ 0 w 32"/>
                <a:gd name="T3" fmla="*/ 10 h 27"/>
                <a:gd name="T4" fmla="*/ 0 w 32"/>
                <a:gd name="T5" fmla="*/ 10 h 27"/>
                <a:gd name="T6" fmla="*/ 1 w 32"/>
                <a:gd name="T7" fmla="*/ 9 h 27"/>
                <a:gd name="T8" fmla="*/ 1 w 32"/>
                <a:gd name="T9" fmla="*/ 8 h 27"/>
                <a:gd name="T10" fmla="*/ 1 w 32"/>
                <a:gd name="T11" fmla="*/ 7 h 27"/>
                <a:gd name="T12" fmla="*/ 1 w 32"/>
                <a:gd name="T13" fmla="*/ 5 h 27"/>
                <a:gd name="T14" fmla="*/ 2 w 32"/>
                <a:gd name="T15" fmla="*/ 4 h 27"/>
                <a:gd name="T16" fmla="*/ 2 w 32"/>
                <a:gd name="T17" fmla="*/ 2 h 27"/>
                <a:gd name="T18" fmla="*/ 2 w 32"/>
                <a:gd name="T19" fmla="*/ 0 h 27"/>
                <a:gd name="T20" fmla="*/ 32 w 32"/>
                <a:gd name="T21" fmla="*/ 17 h 27"/>
                <a:gd name="T22" fmla="*/ 32 w 32"/>
                <a:gd name="T23" fmla="*/ 18 h 27"/>
                <a:gd name="T24" fmla="*/ 32 w 32"/>
                <a:gd name="T25" fmla="*/ 20 h 27"/>
                <a:gd name="T26" fmla="*/ 31 w 32"/>
                <a:gd name="T27" fmla="*/ 22 h 27"/>
                <a:gd name="T28" fmla="*/ 31 w 32"/>
                <a:gd name="T29" fmla="*/ 23 h 27"/>
                <a:gd name="T30" fmla="*/ 31 w 32"/>
                <a:gd name="T31" fmla="*/ 25 h 27"/>
                <a:gd name="T32" fmla="*/ 30 w 32"/>
                <a:gd name="T33" fmla="*/ 26 h 27"/>
                <a:gd name="T34" fmla="*/ 30 w 32"/>
                <a:gd name="T35" fmla="*/ 27 h 27"/>
                <a:gd name="T36" fmla="*/ 30 w 32"/>
                <a:gd name="T37" fmla="*/ 27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27"/>
                <a:gd name="T59" fmla="*/ 32 w 32"/>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27">
                  <a:moveTo>
                    <a:pt x="30" y="27"/>
                  </a:moveTo>
                  <a:lnTo>
                    <a:pt x="0" y="10"/>
                  </a:lnTo>
                  <a:lnTo>
                    <a:pt x="1" y="9"/>
                  </a:lnTo>
                  <a:lnTo>
                    <a:pt x="1" y="8"/>
                  </a:lnTo>
                  <a:lnTo>
                    <a:pt x="1" y="7"/>
                  </a:lnTo>
                  <a:lnTo>
                    <a:pt x="1" y="5"/>
                  </a:lnTo>
                  <a:lnTo>
                    <a:pt x="2" y="4"/>
                  </a:lnTo>
                  <a:lnTo>
                    <a:pt x="2" y="2"/>
                  </a:lnTo>
                  <a:lnTo>
                    <a:pt x="2" y="0"/>
                  </a:lnTo>
                  <a:lnTo>
                    <a:pt x="32" y="17"/>
                  </a:lnTo>
                  <a:lnTo>
                    <a:pt x="32" y="18"/>
                  </a:lnTo>
                  <a:lnTo>
                    <a:pt x="32" y="20"/>
                  </a:lnTo>
                  <a:lnTo>
                    <a:pt x="31" y="22"/>
                  </a:lnTo>
                  <a:lnTo>
                    <a:pt x="31" y="23"/>
                  </a:lnTo>
                  <a:lnTo>
                    <a:pt x="31" y="25"/>
                  </a:lnTo>
                  <a:lnTo>
                    <a:pt x="30" y="26"/>
                  </a:lnTo>
                  <a:lnTo>
                    <a:pt x="30" y="27"/>
                  </a:lnTo>
                  <a:close/>
                </a:path>
              </a:pathLst>
            </a:custGeom>
            <a:solidFill>
              <a:srgbClr val="FFFFFF"/>
            </a:solidFill>
            <a:ln w="9525">
              <a:solidFill>
                <a:schemeClr val="tx1"/>
              </a:solidFill>
              <a:round/>
              <a:headEnd/>
              <a:tailEnd/>
            </a:ln>
          </p:spPr>
          <p:txBody>
            <a:bodyPr/>
            <a:lstStyle/>
            <a:p>
              <a:endParaRPr lang="en-US"/>
            </a:p>
          </p:txBody>
        </p:sp>
        <p:sp>
          <p:nvSpPr>
            <p:cNvPr id="4782" name="Freeform 955"/>
            <p:cNvSpPr>
              <a:spLocks/>
            </p:cNvSpPr>
            <p:nvPr/>
          </p:nvSpPr>
          <p:spPr bwMode="auto">
            <a:xfrm>
              <a:off x="1116" y="2628"/>
              <a:ext cx="40" cy="22"/>
            </a:xfrm>
            <a:custGeom>
              <a:avLst/>
              <a:gdLst>
                <a:gd name="T0" fmla="*/ 40 w 40"/>
                <a:gd name="T1" fmla="*/ 18 h 22"/>
                <a:gd name="T2" fmla="*/ 10 w 40"/>
                <a:gd name="T3" fmla="*/ 0 h 22"/>
                <a:gd name="T4" fmla="*/ 9 w 40"/>
                <a:gd name="T5" fmla="*/ 0 h 22"/>
                <a:gd name="T6" fmla="*/ 9 w 40"/>
                <a:gd name="T7" fmla="*/ 1 h 22"/>
                <a:gd name="T8" fmla="*/ 8 w 40"/>
                <a:gd name="T9" fmla="*/ 2 h 22"/>
                <a:gd name="T10" fmla="*/ 7 w 40"/>
                <a:gd name="T11" fmla="*/ 3 h 22"/>
                <a:gd name="T12" fmla="*/ 6 w 40"/>
                <a:gd name="T13" fmla="*/ 4 h 22"/>
                <a:gd name="T14" fmla="*/ 4 w 40"/>
                <a:gd name="T15" fmla="*/ 4 h 22"/>
                <a:gd name="T16" fmla="*/ 2 w 40"/>
                <a:gd name="T17" fmla="*/ 5 h 22"/>
                <a:gd name="T18" fmla="*/ 0 w 40"/>
                <a:gd name="T19" fmla="*/ 6 h 22"/>
                <a:gd name="T20" fmla="*/ 30 w 40"/>
                <a:gd name="T21" fmla="*/ 22 h 22"/>
                <a:gd name="T22" fmla="*/ 32 w 40"/>
                <a:gd name="T23" fmla="*/ 22 h 22"/>
                <a:gd name="T24" fmla="*/ 34 w 40"/>
                <a:gd name="T25" fmla="*/ 22 h 22"/>
                <a:gd name="T26" fmla="*/ 36 w 40"/>
                <a:gd name="T27" fmla="*/ 21 h 22"/>
                <a:gd name="T28" fmla="*/ 37 w 40"/>
                <a:gd name="T29" fmla="*/ 20 h 22"/>
                <a:gd name="T30" fmla="*/ 39 w 40"/>
                <a:gd name="T31" fmla="*/ 19 h 22"/>
                <a:gd name="T32" fmla="*/ 39 w 40"/>
                <a:gd name="T33" fmla="*/ 18 h 22"/>
                <a:gd name="T34" fmla="*/ 40 w 40"/>
                <a:gd name="T35" fmla="*/ 18 h 22"/>
                <a:gd name="T36" fmla="*/ 40 w 40"/>
                <a:gd name="T37" fmla="*/ 18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22"/>
                <a:gd name="T59" fmla="*/ 40 w 40"/>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22">
                  <a:moveTo>
                    <a:pt x="40" y="18"/>
                  </a:moveTo>
                  <a:lnTo>
                    <a:pt x="10" y="0"/>
                  </a:lnTo>
                  <a:lnTo>
                    <a:pt x="9" y="0"/>
                  </a:lnTo>
                  <a:lnTo>
                    <a:pt x="9" y="1"/>
                  </a:lnTo>
                  <a:lnTo>
                    <a:pt x="8" y="2"/>
                  </a:lnTo>
                  <a:lnTo>
                    <a:pt x="7" y="3"/>
                  </a:lnTo>
                  <a:lnTo>
                    <a:pt x="6" y="4"/>
                  </a:lnTo>
                  <a:lnTo>
                    <a:pt x="4" y="4"/>
                  </a:lnTo>
                  <a:lnTo>
                    <a:pt x="2" y="5"/>
                  </a:lnTo>
                  <a:lnTo>
                    <a:pt x="0" y="6"/>
                  </a:lnTo>
                  <a:lnTo>
                    <a:pt x="30" y="22"/>
                  </a:lnTo>
                  <a:lnTo>
                    <a:pt x="32" y="22"/>
                  </a:lnTo>
                  <a:lnTo>
                    <a:pt x="34" y="22"/>
                  </a:lnTo>
                  <a:lnTo>
                    <a:pt x="36" y="21"/>
                  </a:lnTo>
                  <a:lnTo>
                    <a:pt x="37" y="20"/>
                  </a:lnTo>
                  <a:lnTo>
                    <a:pt x="39" y="19"/>
                  </a:lnTo>
                  <a:lnTo>
                    <a:pt x="39" y="18"/>
                  </a:lnTo>
                  <a:lnTo>
                    <a:pt x="40" y="18"/>
                  </a:lnTo>
                  <a:close/>
                </a:path>
              </a:pathLst>
            </a:custGeom>
            <a:solidFill>
              <a:srgbClr val="FFFFFF"/>
            </a:solidFill>
            <a:ln w="9525">
              <a:solidFill>
                <a:schemeClr val="tx1"/>
              </a:solidFill>
              <a:round/>
              <a:headEnd/>
              <a:tailEnd/>
            </a:ln>
          </p:spPr>
          <p:txBody>
            <a:bodyPr/>
            <a:lstStyle/>
            <a:p>
              <a:endParaRPr lang="en-US"/>
            </a:p>
          </p:txBody>
        </p:sp>
        <p:sp>
          <p:nvSpPr>
            <p:cNvPr id="4783" name="Freeform 956"/>
            <p:cNvSpPr>
              <a:spLocks/>
            </p:cNvSpPr>
            <p:nvPr/>
          </p:nvSpPr>
          <p:spPr bwMode="auto">
            <a:xfrm>
              <a:off x="1099" y="2582"/>
              <a:ext cx="39" cy="53"/>
            </a:xfrm>
            <a:custGeom>
              <a:avLst/>
              <a:gdLst>
                <a:gd name="T0" fmla="*/ 13 w 39"/>
                <a:gd name="T1" fmla="*/ 53 h 53"/>
                <a:gd name="T2" fmla="*/ 10 w 39"/>
                <a:gd name="T3" fmla="*/ 52 h 53"/>
                <a:gd name="T4" fmla="*/ 7 w 39"/>
                <a:gd name="T5" fmla="*/ 50 h 53"/>
                <a:gd name="T6" fmla="*/ 4 w 39"/>
                <a:gd name="T7" fmla="*/ 47 h 53"/>
                <a:gd name="T8" fmla="*/ 2 w 39"/>
                <a:gd name="T9" fmla="*/ 43 h 53"/>
                <a:gd name="T10" fmla="*/ 1 w 39"/>
                <a:gd name="T11" fmla="*/ 39 h 53"/>
                <a:gd name="T12" fmla="*/ 0 w 39"/>
                <a:gd name="T13" fmla="*/ 34 h 53"/>
                <a:gd name="T14" fmla="*/ 0 w 39"/>
                <a:gd name="T15" fmla="*/ 29 h 53"/>
                <a:gd name="T16" fmla="*/ 1 w 39"/>
                <a:gd name="T17" fmla="*/ 24 h 53"/>
                <a:gd name="T18" fmla="*/ 2 w 39"/>
                <a:gd name="T19" fmla="*/ 19 h 53"/>
                <a:gd name="T20" fmla="*/ 4 w 39"/>
                <a:gd name="T21" fmla="*/ 14 h 53"/>
                <a:gd name="T22" fmla="*/ 7 w 39"/>
                <a:gd name="T23" fmla="*/ 10 h 53"/>
                <a:gd name="T24" fmla="*/ 10 w 39"/>
                <a:gd name="T25" fmla="*/ 6 h 53"/>
                <a:gd name="T26" fmla="*/ 14 w 39"/>
                <a:gd name="T27" fmla="*/ 4 h 53"/>
                <a:gd name="T28" fmla="*/ 18 w 39"/>
                <a:gd name="T29" fmla="*/ 2 h 53"/>
                <a:gd name="T30" fmla="*/ 21 w 39"/>
                <a:gd name="T31" fmla="*/ 1 h 53"/>
                <a:gd name="T32" fmla="*/ 25 w 39"/>
                <a:gd name="T33" fmla="*/ 1 h 53"/>
                <a:gd name="T34" fmla="*/ 29 w 39"/>
                <a:gd name="T35" fmla="*/ 2 h 53"/>
                <a:gd name="T36" fmla="*/ 32 w 39"/>
                <a:gd name="T37" fmla="*/ 4 h 53"/>
                <a:gd name="T38" fmla="*/ 35 w 39"/>
                <a:gd name="T39" fmla="*/ 6 h 53"/>
                <a:gd name="T40" fmla="*/ 37 w 39"/>
                <a:gd name="T41" fmla="*/ 10 h 53"/>
                <a:gd name="T42" fmla="*/ 38 w 39"/>
                <a:gd name="T43" fmla="*/ 14 h 53"/>
                <a:gd name="T44" fmla="*/ 39 w 39"/>
                <a:gd name="T45" fmla="*/ 19 h 53"/>
                <a:gd name="T46" fmla="*/ 39 w 39"/>
                <a:gd name="T47" fmla="*/ 24 h 53"/>
                <a:gd name="T48" fmla="*/ 38 w 39"/>
                <a:gd name="T49" fmla="*/ 29 h 53"/>
                <a:gd name="T50" fmla="*/ 37 w 39"/>
                <a:gd name="T51" fmla="*/ 35 h 53"/>
                <a:gd name="T52" fmla="*/ 35 w 39"/>
                <a:gd name="T53" fmla="*/ 39 h 53"/>
                <a:gd name="T54" fmla="*/ 32 w 39"/>
                <a:gd name="T55" fmla="*/ 43 h 53"/>
                <a:gd name="T56" fmla="*/ 29 w 39"/>
                <a:gd name="T57" fmla="*/ 47 h 53"/>
                <a:gd name="T58" fmla="*/ 25 w 39"/>
                <a:gd name="T59" fmla="*/ 50 h 53"/>
                <a:gd name="T60" fmla="*/ 21 w 39"/>
                <a:gd name="T61" fmla="*/ 52 h 53"/>
                <a:gd name="T62" fmla="*/ 17 w 39"/>
                <a:gd name="T63" fmla="*/ 53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
                <a:gd name="T97" fmla="*/ 0 h 53"/>
                <a:gd name="T98" fmla="*/ 39 w 39"/>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 h="53">
                  <a:moveTo>
                    <a:pt x="15" y="53"/>
                  </a:moveTo>
                  <a:lnTo>
                    <a:pt x="13" y="53"/>
                  </a:lnTo>
                  <a:lnTo>
                    <a:pt x="12" y="52"/>
                  </a:lnTo>
                  <a:lnTo>
                    <a:pt x="10" y="52"/>
                  </a:lnTo>
                  <a:lnTo>
                    <a:pt x="8" y="51"/>
                  </a:lnTo>
                  <a:lnTo>
                    <a:pt x="7" y="50"/>
                  </a:lnTo>
                  <a:lnTo>
                    <a:pt x="5" y="48"/>
                  </a:lnTo>
                  <a:lnTo>
                    <a:pt x="4" y="47"/>
                  </a:lnTo>
                  <a:lnTo>
                    <a:pt x="3" y="45"/>
                  </a:lnTo>
                  <a:lnTo>
                    <a:pt x="2" y="43"/>
                  </a:lnTo>
                  <a:lnTo>
                    <a:pt x="1" y="41"/>
                  </a:lnTo>
                  <a:lnTo>
                    <a:pt x="1" y="39"/>
                  </a:lnTo>
                  <a:lnTo>
                    <a:pt x="0" y="37"/>
                  </a:lnTo>
                  <a:lnTo>
                    <a:pt x="0" y="34"/>
                  </a:lnTo>
                  <a:lnTo>
                    <a:pt x="0" y="32"/>
                  </a:lnTo>
                  <a:lnTo>
                    <a:pt x="0" y="29"/>
                  </a:lnTo>
                  <a:lnTo>
                    <a:pt x="0" y="27"/>
                  </a:lnTo>
                  <a:lnTo>
                    <a:pt x="1" y="24"/>
                  </a:lnTo>
                  <a:lnTo>
                    <a:pt x="1" y="21"/>
                  </a:lnTo>
                  <a:lnTo>
                    <a:pt x="2" y="19"/>
                  </a:lnTo>
                  <a:lnTo>
                    <a:pt x="3" y="16"/>
                  </a:lnTo>
                  <a:lnTo>
                    <a:pt x="4" y="14"/>
                  </a:lnTo>
                  <a:lnTo>
                    <a:pt x="6" y="12"/>
                  </a:lnTo>
                  <a:lnTo>
                    <a:pt x="7" y="10"/>
                  </a:lnTo>
                  <a:lnTo>
                    <a:pt x="9" y="8"/>
                  </a:lnTo>
                  <a:lnTo>
                    <a:pt x="10" y="6"/>
                  </a:lnTo>
                  <a:lnTo>
                    <a:pt x="12" y="5"/>
                  </a:lnTo>
                  <a:lnTo>
                    <a:pt x="14" y="4"/>
                  </a:lnTo>
                  <a:lnTo>
                    <a:pt x="16" y="2"/>
                  </a:lnTo>
                  <a:lnTo>
                    <a:pt x="18" y="2"/>
                  </a:lnTo>
                  <a:lnTo>
                    <a:pt x="19" y="1"/>
                  </a:lnTo>
                  <a:lnTo>
                    <a:pt x="21" y="1"/>
                  </a:lnTo>
                  <a:lnTo>
                    <a:pt x="23" y="0"/>
                  </a:lnTo>
                  <a:lnTo>
                    <a:pt x="25" y="1"/>
                  </a:lnTo>
                  <a:lnTo>
                    <a:pt x="27" y="1"/>
                  </a:lnTo>
                  <a:lnTo>
                    <a:pt x="29" y="2"/>
                  </a:lnTo>
                  <a:lnTo>
                    <a:pt x="31" y="2"/>
                  </a:lnTo>
                  <a:lnTo>
                    <a:pt x="32" y="4"/>
                  </a:lnTo>
                  <a:lnTo>
                    <a:pt x="34" y="5"/>
                  </a:lnTo>
                  <a:lnTo>
                    <a:pt x="35" y="6"/>
                  </a:lnTo>
                  <a:lnTo>
                    <a:pt x="36" y="8"/>
                  </a:lnTo>
                  <a:lnTo>
                    <a:pt x="37" y="10"/>
                  </a:lnTo>
                  <a:lnTo>
                    <a:pt x="38" y="12"/>
                  </a:lnTo>
                  <a:lnTo>
                    <a:pt x="38" y="14"/>
                  </a:lnTo>
                  <a:lnTo>
                    <a:pt x="39" y="16"/>
                  </a:lnTo>
                  <a:lnTo>
                    <a:pt x="39" y="19"/>
                  </a:lnTo>
                  <a:lnTo>
                    <a:pt x="39" y="21"/>
                  </a:lnTo>
                  <a:lnTo>
                    <a:pt x="39" y="24"/>
                  </a:lnTo>
                  <a:lnTo>
                    <a:pt x="39" y="27"/>
                  </a:lnTo>
                  <a:lnTo>
                    <a:pt x="38" y="29"/>
                  </a:lnTo>
                  <a:lnTo>
                    <a:pt x="38" y="32"/>
                  </a:lnTo>
                  <a:lnTo>
                    <a:pt x="37" y="35"/>
                  </a:lnTo>
                  <a:lnTo>
                    <a:pt x="36" y="37"/>
                  </a:lnTo>
                  <a:lnTo>
                    <a:pt x="35" y="39"/>
                  </a:lnTo>
                  <a:lnTo>
                    <a:pt x="33" y="41"/>
                  </a:lnTo>
                  <a:lnTo>
                    <a:pt x="32" y="43"/>
                  </a:lnTo>
                  <a:lnTo>
                    <a:pt x="30" y="45"/>
                  </a:lnTo>
                  <a:lnTo>
                    <a:pt x="29" y="47"/>
                  </a:lnTo>
                  <a:lnTo>
                    <a:pt x="27" y="48"/>
                  </a:lnTo>
                  <a:lnTo>
                    <a:pt x="25" y="50"/>
                  </a:lnTo>
                  <a:lnTo>
                    <a:pt x="23" y="51"/>
                  </a:lnTo>
                  <a:lnTo>
                    <a:pt x="21" y="52"/>
                  </a:lnTo>
                  <a:lnTo>
                    <a:pt x="19" y="52"/>
                  </a:lnTo>
                  <a:lnTo>
                    <a:pt x="17" y="53"/>
                  </a:lnTo>
                  <a:lnTo>
                    <a:pt x="15" y="53"/>
                  </a:lnTo>
                  <a:close/>
                </a:path>
              </a:pathLst>
            </a:custGeom>
            <a:solidFill>
              <a:srgbClr val="000000"/>
            </a:solidFill>
            <a:ln w="9525">
              <a:solidFill>
                <a:schemeClr val="tx1"/>
              </a:solidFill>
              <a:round/>
              <a:headEnd/>
              <a:tailEnd/>
            </a:ln>
          </p:spPr>
          <p:txBody>
            <a:bodyPr/>
            <a:lstStyle/>
            <a:p>
              <a:endParaRPr lang="en-US"/>
            </a:p>
          </p:txBody>
        </p:sp>
        <p:sp>
          <p:nvSpPr>
            <p:cNvPr id="4784" name="Freeform 957"/>
            <p:cNvSpPr>
              <a:spLocks/>
            </p:cNvSpPr>
            <p:nvPr/>
          </p:nvSpPr>
          <p:spPr bwMode="auto">
            <a:xfrm>
              <a:off x="1098" y="2608"/>
              <a:ext cx="16" cy="28"/>
            </a:xfrm>
            <a:custGeom>
              <a:avLst/>
              <a:gdLst>
                <a:gd name="T0" fmla="*/ 0 w 16"/>
                <a:gd name="T1" fmla="*/ 0 h 28"/>
                <a:gd name="T2" fmla="*/ 0 w 16"/>
                <a:gd name="T3" fmla="*/ 0 h 28"/>
                <a:gd name="T4" fmla="*/ 0 w 16"/>
                <a:gd name="T5" fmla="*/ 3 h 28"/>
                <a:gd name="T6" fmla="*/ 0 w 16"/>
                <a:gd name="T7" fmla="*/ 6 h 28"/>
                <a:gd name="T8" fmla="*/ 0 w 16"/>
                <a:gd name="T9" fmla="*/ 9 h 28"/>
                <a:gd name="T10" fmla="*/ 0 w 16"/>
                <a:gd name="T11" fmla="*/ 11 h 28"/>
                <a:gd name="T12" fmla="*/ 1 w 16"/>
                <a:gd name="T13" fmla="*/ 13 h 28"/>
                <a:gd name="T14" fmla="*/ 1 w 16"/>
                <a:gd name="T15" fmla="*/ 15 h 28"/>
                <a:gd name="T16" fmla="*/ 2 w 16"/>
                <a:gd name="T17" fmla="*/ 18 h 28"/>
                <a:gd name="T18" fmla="*/ 3 w 16"/>
                <a:gd name="T19" fmla="*/ 20 h 28"/>
                <a:gd name="T20" fmla="*/ 4 w 16"/>
                <a:gd name="T21" fmla="*/ 21 h 28"/>
                <a:gd name="T22" fmla="*/ 6 w 16"/>
                <a:gd name="T23" fmla="*/ 23 h 28"/>
                <a:gd name="T24" fmla="*/ 7 w 16"/>
                <a:gd name="T25" fmla="*/ 24 h 28"/>
                <a:gd name="T26" fmla="*/ 9 w 16"/>
                <a:gd name="T27" fmla="*/ 26 h 28"/>
                <a:gd name="T28" fmla="*/ 10 w 16"/>
                <a:gd name="T29" fmla="*/ 27 h 28"/>
                <a:gd name="T30" fmla="*/ 12 w 16"/>
                <a:gd name="T31" fmla="*/ 27 h 28"/>
                <a:gd name="T32" fmla="*/ 14 w 16"/>
                <a:gd name="T33" fmla="*/ 28 h 28"/>
                <a:gd name="T34" fmla="*/ 16 w 16"/>
                <a:gd name="T35" fmla="*/ 28 h 28"/>
                <a:gd name="T36" fmla="*/ 16 w 16"/>
                <a:gd name="T37" fmla="*/ 26 h 28"/>
                <a:gd name="T38" fmla="*/ 15 w 16"/>
                <a:gd name="T39" fmla="*/ 26 h 28"/>
                <a:gd name="T40" fmla="*/ 13 w 16"/>
                <a:gd name="T41" fmla="*/ 25 h 28"/>
                <a:gd name="T42" fmla="*/ 11 w 16"/>
                <a:gd name="T43" fmla="*/ 25 h 28"/>
                <a:gd name="T44" fmla="*/ 10 w 16"/>
                <a:gd name="T45" fmla="*/ 24 h 28"/>
                <a:gd name="T46" fmla="*/ 9 w 16"/>
                <a:gd name="T47" fmla="*/ 23 h 28"/>
                <a:gd name="T48" fmla="*/ 7 w 16"/>
                <a:gd name="T49" fmla="*/ 21 h 28"/>
                <a:gd name="T50" fmla="*/ 6 w 16"/>
                <a:gd name="T51" fmla="*/ 20 h 28"/>
                <a:gd name="T52" fmla="*/ 5 w 16"/>
                <a:gd name="T53" fmla="*/ 18 h 28"/>
                <a:gd name="T54" fmla="*/ 4 w 16"/>
                <a:gd name="T55" fmla="*/ 17 h 28"/>
                <a:gd name="T56" fmla="*/ 3 w 16"/>
                <a:gd name="T57" fmla="*/ 15 h 28"/>
                <a:gd name="T58" fmla="*/ 3 w 16"/>
                <a:gd name="T59" fmla="*/ 13 h 28"/>
                <a:gd name="T60" fmla="*/ 2 w 16"/>
                <a:gd name="T61" fmla="*/ 11 h 28"/>
                <a:gd name="T62" fmla="*/ 2 w 16"/>
                <a:gd name="T63" fmla="*/ 8 h 28"/>
                <a:gd name="T64" fmla="*/ 2 w 16"/>
                <a:gd name="T65" fmla="*/ 6 h 28"/>
                <a:gd name="T66" fmla="*/ 2 w 16"/>
                <a:gd name="T67" fmla="*/ 3 h 28"/>
                <a:gd name="T68" fmla="*/ 2 w 16"/>
                <a:gd name="T69" fmla="*/ 1 h 28"/>
                <a:gd name="T70" fmla="*/ 2 w 16"/>
                <a:gd name="T71" fmla="*/ 1 h 28"/>
                <a:gd name="T72" fmla="*/ 0 w 16"/>
                <a:gd name="T73" fmla="*/ 0 h 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
                <a:gd name="T112" fmla="*/ 0 h 28"/>
                <a:gd name="T113" fmla="*/ 16 w 16"/>
                <a:gd name="T114" fmla="*/ 28 h 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 h="28">
                  <a:moveTo>
                    <a:pt x="0" y="0"/>
                  </a:moveTo>
                  <a:lnTo>
                    <a:pt x="0" y="0"/>
                  </a:lnTo>
                  <a:lnTo>
                    <a:pt x="0" y="3"/>
                  </a:lnTo>
                  <a:lnTo>
                    <a:pt x="0" y="6"/>
                  </a:lnTo>
                  <a:lnTo>
                    <a:pt x="0" y="9"/>
                  </a:lnTo>
                  <a:lnTo>
                    <a:pt x="0" y="11"/>
                  </a:lnTo>
                  <a:lnTo>
                    <a:pt x="1" y="13"/>
                  </a:lnTo>
                  <a:lnTo>
                    <a:pt x="1" y="15"/>
                  </a:lnTo>
                  <a:lnTo>
                    <a:pt x="2" y="18"/>
                  </a:lnTo>
                  <a:lnTo>
                    <a:pt x="3" y="20"/>
                  </a:lnTo>
                  <a:lnTo>
                    <a:pt x="4" y="21"/>
                  </a:lnTo>
                  <a:lnTo>
                    <a:pt x="6" y="23"/>
                  </a:lnTo>
                  <a:lnTo>
                    <a:pt x="7" y="24"/>
                  </a:lnTo>
                  <a:lnTo>
                    <a:pt x="9" y="26"/>
                  </a:lnTo>
                  <a:lnTo>
                    <a:pt x="10" y="27"/>
                  </a:lnTo>
                  <a:lnTo>
                    <a:pt x="12" y="27"/>
                  </a:lnTo>
                  <a:lnTo>
                    <a:pt x="14" y="28"/>
                  </a:lnTo>
                  <a:lnTo>
                    <a:pt x="16" y="28"/>
                  </a:lnTo>
                  <a:lnTo>
                    <a:pt x="16" y="26"/>
                  </a:lnTo>
                  <a:lnTo>
                    <a:pt x="15" y="26"/>
                  </a:lnTo>
                  <a:lnTo>
                    <a:pt x="13" y="25"/>
                  </a:lnTo>
                  <a:lnTo>
                    <a:pt x="11" y="25"/>
                  </a:lnTo>
                  <a:lnTo>
                    <a:pt x="10" y="24"/>
                  </a:lnTo>
                  <a:lnTo>
                    <a:pt x="9" y="23"/>
                  </a:lnTo>
                  <a:lnTo>
                    <a:pt x="7" y="21"/>
                  </a:lnTo>
                  <a:lnTo>
                    <a:pt x="6" y="20"/>
                  </a:lnTo>
                  <a:lnTo>
                    <a:pt x="5" y="18"/>
                  </a:lnTo>
                  <a:lnTo>
                    <a:pt x="4" y="17"/>
                  </a:lnTo>
                  <a:lnTo>
                    <a:pt x="3" y="15"/>
                  </a:lnTo>
                  <a:lnTo>
                    <a:pt x="3" y="13"/>
                  </a:lnTo>
                  <a:lnTo>
                    <a:pt x="2" y="11"/>
                  </a:lnTo>
                  <a:lnTo>
                    <a:pt x="2" y="8"/>
                  </a:lnTo>
                  <a:lnTo>
                    <a:pt x="2" y="6"/>
                  </a:lnTo>
                  <a:lnTo>
                    <a:pt x="2" y="3"/>
                  </a:lnTo>
                  <a:lnTo>
                    <a:pt x="2" y="1"/>
                  </a:lnTo>
                  <a:lnTo>
                    <a:pt x="0" y="0"/>
                  </a:lnTo>
                  <a:close/>
                </a:path>
              </a:pathLst>
            </a:custGeom>
            <a:solidFill>
              <a:srgbClr val="000000"/>
            </a:solidFill>
            <a:ln w="9525">
              <a:solidFill>
                <a:schemeClr val="tx1"/>
              </a:solidFill>
              <a:round/>
              <a:headEnd/>
              <a:tailEnd/>
            </a:ln>
          </p:spPr>
          <p:txBody>
            <a:bodyPr/>
            <a:lstStyle/>
            <a:p>
              <a:endParaRPr lang="en-US"/>
            </a:p>
          </p:txBody>
        </p:sp>
        <p:sp>
          <p:nvSpPr>
            <p:cNvPr id="4785" name="Freeform 958"/>
            <p:cNvSpPr>
              <a:spLocks/>
            </p:cNvSpPr>
            <p:nvPr/>
          </p:nvSpPr>
          <p:spPr bwMode="auto">
            <a:xfrm>
              <a:off x="1098" y="2581"/>
              <a:ext cx="24" cy="28"/>
            </a:xfrm>
            <a:custGeom>
              <a:avLst/>
              <a:gdLst>
                <a:gd name="T0" fmla="*/ 24 w 24"/>
                <a:gd name="T1" fmla="*/ 0 h 28"/>
                <a:gd name="T2" fmla="*/ 24 w 24"/>
                <a:gd name="T3" fmla="*/ 0 h 28"/>
                <a:gd name="T4" fmla="*/ 22 w 24"/>
                <a:gd name="T5" fmla="*/ 1 h 28"/>
                <a:gd name="T6" fmla="*/ 20 w 24"/>
                <a:gd name="T7" fmla="*/ 1 h 28"/>
                <a:gd name="T8" fmla="*/ 18 w 24"/>
                <a:gd name="T9" fmla="*/ 2 h 28"/>
                <a:gd name="T10" fmla="*/ 16 w 24"/>
                <a:gd name="T11" fmla="*/ 3 h 28"/>
                <a:gd name="T12" fmla="*/ 14 w 24"/>
                <a:gd name="T13" fmla="*/ 4 h 28"/>
                <a:gd name="T14" fmla="*/ 12 w 24"/>
                <a:gd name="T15" fmla="*/ 5 h 28"/>
                <a:gd name="T16" fmla="*/ 10 w 24"/>
                <a:gd name="T17" fmla="*/ 7 h 28"/>
                <a:gd name="T18" fmla="*/ 9 w 24"/>
                <a:gd name="T19" fmla="*/ 8 h 28"/>
                <a:gd name="T20" fmla="*/ 7 w 24"/>
                <a:gd name="T21" fmla="*/ 10 h 28"/>
                <a:gd name="T22" fmla="*/ 6 w 24"/>
                <a:gd name="T23" fmla="*/ 12 h 28"/>
                <a:gd name="T24" fmla="*/ 4 w 24"/>
                <a:gd name="T25" fmla="*/ 15 h 28"/>
                <a:gd name="T26" fmla="*/ 3 w 24"/>
                <a:gd name="T27" fmla="*/ 17 h 28"/>
                <a:gd name="T28" fmla="*/ 2 w 24"/>
                <a:gd name="T29" fmla="*/ 19 h 28"/>
                <a:gd name="T30" fmla="*/ 1 w 24"/>
                <a:gd name="T31" fmla="*/ 22 h 28"/>
                <a:gd name="T32" fmla="*/ 1 w 24"/>
                <a:gd name="T33" fmla="*/ 25 h 28"/>
                <a:gd name="T34" fmla="*/ 0 w 24"/>
                <a:gd name="T35" fmla="*/ 27 h 28"/>
                <a:gd name="T36" fmla="*/ 2 w 24"/>
                <a:gd name="T37" fmla="*/ 28 h 28"/>
                <a:gd name="T38" fmla="*/ 3 w 24"/>
                <a:gd name="T39" fmla="*/ 25 h 28"/>
                <a:gd name="T40" fmla="*/ 4 w 24"/>
                <a:gd name="T41" fmla="*/ 23 h 28"/>
                <a:gd name="T42" fmla="*/ 4 w 24"/>
                <a:gd name="T43" fmla="*/ 20 h 28"/>
                <a:gd name="T44" fmla="*/ 5 w 24"/>
                <a:gd name="T45" fmla="*/ 18 h 28"/>
                <a:gd name="T46" fmla="*/ 6 w 24"/>
                <a:gd name="T47" fmla="*/ 15 h 28"/>
                <a:gd name="T48" fmla="*/ 8 w 24"/>
                <a:gd name="T49" fmla="*/ 13 h 28"/>
                <a:gd name="T50" fmla="*/ 9 w 24"/>
                <a:gd name="T51" fmla="*/ 11 h 28"/>
                <a:gd name="T52" fmla="*/ 10 w 24"/>
                <a:gd name="T53" fmla="*/ 10 h 28"/>
                <a:gd name="T54" fmla="*/ 12 w 24"/>
                <a:gd name="T55" fmla="*/ 8 h 28"/>
                <a:gd name="T56" fmla="*/ 14 w 24"/>
                <a:gd name="T57" fmla="*/ 7 h 28"/>
                <a:gd name="T58" fmla="*/ 15 w 24"/>
                <a:gd name="T59" fmla="*/ 5 h 28"/>
                <a:gd name="T60" fmla="*/ 17 w 24"/>
                <a:gd name="T61" fmla="*/ 4 h 28"/>
                <a:gd name="T62" fmla="*/ 19 w 24"/>
                <a:gd name="T63" fmla="*/ 4 h 28"/>
                <a:gd name="T64" fmla="*/ 21 w 24"/>
                <a:gd name="T65" fmla="*/ 3 h 28"/>
                <a:gd name="T66" fmla="*/ 23 w 24"/>
                <a:gd name="T67" fmla="*/ 3 h 28"/>
                <a:gd name="T68" fmla="*/ 24 w 24"/>
                <a:gd name="T69" fmla="*/ 3 h 28"/>
                <a:gd name="T70" fmla="*/ 24 w 24"/>
                <a:gd name="T71" fmla="*/ 3 h 28"/>
                <a:gd name="T72" fmla="*/ 24 w 24"/>
                <a:gd name="T73" fmla="*/ 0 h 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
                <a:gd name="T112" fmla="*/ 0 h 28"/>
                <a:gd name="T113" fmla="*/ 24 w 24"/>
                <a:gd name="T114" fmla="*/ 28 h 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 h="28">
                  <a:moveTo>
                    <a:pt x="24" y="0"/>
                  </a:moveTo>
                  <a:lnTo>
                    <a:pt x="24" y="0"/>
                  </a:lnTo>
                  <a:lnTo>
                    <a:pt x="22" y="1"/>
                  </a:lnTo>
                  <a:lnTo>
                    <a:pt x="20" y="1"/>
                  </a:lnTo>
                  <a:lnTo>
                    <a:pt x="18" y="2"/>
                  </a:lnTo>
                  <a:lnTo>
                    <a:pt x="16" y="3"/>
                  </a:lnTo>
                  <a:lnTo>
                    <a:pt x="14" y="4"/>
                  </a:lnTo>
                  <a:lnTo>
                    <a:pt x="12" y="5"/>
                  </a:lnTo>
                  <a:lnTo>
                    <a:pt x="10" y="7"/>
                  </a:lnTo>
                  <a:lnTo>
                    <a:pt x="9" y="8"/>
                  </a:lnTo>
                  <a:lnTo>
                    <a:pt x="7" y="10"/>
                  </a:lnTo>
                  <a:lnTo>
                    <a:pt x="6" y="12"/>
                  </a:lnTo>
                  <a:lnTo>
                    <a:pt x="4" y="15"/>
                  </a:lnTo>
                  <a:lnTo>
                    <a:pt x="3" y="17"/>
                  </a:lnTo>
                  <a:lnTo>
                    <a:pt x="2" y="19"/>
                  </a:lnTo>
                  <a:lnTo>
                    <a:pt x="1" y="22"/>
                  </a:lnTo>
                  <a:lnTo>
                    <a:pt x="1" y="25"/>
                  </a:lnTo>
                  <a:lnTo>
                    <a:pt x="0" y="27"/>
                  </a:lnTo>
                  <a:lnTo>
                    <a:pt x="2" y="28"/>
                  </a:lnTo>
                  <a:lnTo>
                    <a:pt x="3" y="25"/>
                  </a:lnTo>
                  <a:lnTo>
                    <a:pt x="4" y="23"/>
                  </a:lnTo>
                  <a:lnTo>
                    <a:pt x="4" y="20"/>
                  </a:lnTo>
                  <a:lnTo>
                    <a:pt x="5" y="18"/>
                  </a:lnTo>
                  <a:lnTo>
                    <a:pt x="6" y="15"/>
                  </a:lnTo>
                  <a:lnTo>
                    <a:pt x="8" y="13"/>
                  </a:lnTo>
                  <a:lnTo>
                    <a:pt x="9" y="11"/>
                  </a:lnTo>
                  <a:lnTo>
                    <a:pt x="10" y="10"/>
                  </a:lnTo>
                  <a:lnTo>
                    <a:pt x="12" y="8"/>
                  </a:lnTo>
                  <a:lnTo>
                    <a:pt x="14" y="7"/>
                  </a:lnTo>
                  <a:lnTo>
                    <a:pt x="15" y="5"/>
                  </a:lnTo>
                  <a:lnTo>
                    <a:pt x="17" y="4"/>
                  </a:lnTo>
                  <a:lnTo>
                    <a:pt x="19" y="4"/>
                  </a:lnTo>
                  <a:lnTo>
                    <a:pt x="21" y="3"/>
                  </a:lnTo>
                  <a:lnTo>
                    <a:pt x="23" y="3"/>
                  </a:lnTo>
                  <a:lnTo>
                    <a:pt x="24" y="3"/>
                  </a:lnTo>
                  <a:lnTo>
                    <a:pt x="24" y="0"/>
                  </a:lnTo>
                  <a:close/>
                </a:path>
              </a:pathLst>
            </a:custGeom>
            <a:solidFill>
              <a:srgbClr val="000000"/>
            </a:solidFill>
            <a:ln w="9525">
              <a:solidFill>
                <a:schemeClr val="tx1"/>
              </a:solidFill>
              <a:round/>
              <a:headEnd/>
              <a:tailEnd/>
            </a:ln>
          </p:spPr>
          <p:txBody>
            <a:bodyPr/>
            <a:lstStyle/>
            <a:p>
              <a:endParaRPr lang="en-US"/>
            </a:p>
          </p:txBody>
        </p:sp>
        <p:sp>
          <p:nvSpPr>
            <p:cNvPr id="4786" name="Freeform 959"/>
            <p:cNvSpPr>
              <a:spLocks/>
            </p:cNvSpPr>
            <p:nvPr/>
          </p:nvSpPr>
          <p:spPr bwMode="auto">
            <a:xfrm>
              <a:off x="1122" y="2581"/>
              <a:ext cx="17" cy="28"/>
            </a:xfrm>
            <a:custGeom>
              <a:avLst/>
              <a:gdLst>
                <a:gd name="T0" fmla="*/ 17 w 17"/>
                <a:gd name="T1" fmla="*/ 28 h 28"/>
                <a:gd name="T2" fmla="*/ 17 w 17"/>
                <a:gd name="T3" fmla="*/ 28 h 28"/>
                <a:gd name="T4" fmla="*/ 17 w 17"/>
                <a:gd name="T5" fmla="*/ 25 h 28"/>
                <a:gd name="T6" fmla="*/ 17 w 17"/>
                <a:gd name="T7" fmla="*/ 22 h 28"/>
                <a:gd name="T8" fmla="*/ 17 w 17"/>
                <a:gd name="T9" fmla="*/ 20 h 28"/>
                <a:gd name="T10" fmla="*/ 17 w 17"/>
                <a:gd name="T11" fmla="*/ 17 h 28"/>
                <a:gd name="T12" fmla="*/ 16 w 17"/>
                <a:gd name="T13" fmla="*/ 15 h 28"/>
                <a:gd name="T14" fmla="*/ 16 w 17"/>
                <a:gd name="T15" fmla="*/ 13 h 28"/>
                <a:gd name="T16" fmla="*/ 15 w 17"/>
                <a:gd name="T17" fmla="*/ 11 h 28"/>
                <a:gd name="T18" fmla="*/ 14 w 17"/>
                <a:gd name="T19" fmla="*/ 9 h 28"/>
                <a:gd name="T20" fmla="*/ 13 w 17"/>
                <a:gd name="T21" fmla="*/ 7 h 28"/>
                <a:gd name="T22" fmla="*/ 11 w 17"/>
                <a:gd name="T23" fmla="*/ 5 h 28"/>
                <a:gd name="T24" fmla="*/ 10 w 17"/>
                <a:gd name="T25" fmla="*/ 4 h 28"/>
                <a:gd name="T26" fmla="*/ 8 w 17"/>
                <a:gd name="T27" fmla="*/ 3 h 28"/>
                <a:gd name="T28" fmla="*/ 7 w 17"/>
                <a:gd name="T29" fmla="*/ 2 h 28"/>
                <a:gd name="T30" fmla="*/ 5 w 17"/>
                <a:gd name="T31" fmla="*/ 1 h 28"/>
                <a:gd name="T32" fmla="*/ 3 w 17"/>
                <a:gd name="T33" fmla="*/ 1 h 28"/>
                <a:gd name="T34" fmla="*/ 0 w 17"/>
                <a:gd name="T35" fmla="*/ 0 h 28"/>
                <a:gd name="T36" fmla="*/ 0 w 17"/>
                <a:gd name="T37" fmla="*/ 3 h 28"/>
                <a:gd name="T38" fmla="*/ 2 w 17"/>
                <a:gd name="T39" fmla="*/ 3 h 28"/>
                <a:gd name="T40" fmla="*/ 4 w 17"/>
                <a:gd name="T41" fmla="*/ 3 h 28"/>
                <a:gd name="T42" fmla="*/ 6 w 17"/>
                <a:gd name="T43" fmla="*/ 4 h 28"/>
                <a:gd name="T44" fmla="*/ 7 w 17"/>
                <a:gd name="T45" fmla="*/ 4 h 28"/>
                <a:gd name="T46" fmla="*/ 8 w 17"/>
                <a:gd name="T47" fmla="*/ 5 h 28"/>
                <a:gd name="T48" fmla="*/ 10 w 17"/>
                <a:gd name="T49" fmla="*/ 7 h 28"/>
                <a:gd name="T50" fmla="*/ 11 w 17"/>
                <a:gd name="T51" fmla="*/ 8 h 28"/>
                <a:gd name="T52" fmla="*/ 12 w 17"/>
                <a:gd name="T53" fmla="*/ 10 h 28"/>
                <a:gd name="T54" fmla="*/ 13 w 17"/>
                <a:gd name="T55" fmla="*/ 11 h 28"/>
                <a:gd name="T56" fmla="*/ 14 w 17"/>
                <a:gd name="T57" fmla="*/ 13 h 28"/>
                <a:gd name="T58" fmla="*/ 14 w 17"/>
                <a:gd name="T59" fmla="*/ 15 h 28"/>
                <a:gd name="T60" fmla="*/ 15 w 17"/>
                <a:gd name="T61" fmla="*/ 18 h 28"/>
                <a:gd name="T62" fmla="*/ 15 w 17"/>
                <a:gd name="T63" fmla="*/ 20 h 28"/>
                <a:gd name="T64" fmla="*/ 15 w 17"/>
                <a:gd name="T65" fmla="*/ 22 h 28"/>
                <a:gd name="T66" fmla="*/ 15 w 17"/>
                <a:gd name="T67" fmla="*/ 25 h 28"/>
                <a:gd name="T68" fmla="*/ 15 w 17"/>
                <a:gd name="T69" fmla="*/ 28 h 28"/>
                <a:gd name="T70" fmla="*/ 15 w 17"/>
                <a:gd name="T71" fmla="*/ 28 h 28"/>
                <a:gd name="T72" fmla="*/ 17 w 17"/>
                <a:gd name="T73" fmla="*/ 28 h 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
                <a:gd name="T112" fmla="*/ 0 h 28"/>
                <a:gd name="T113" fmla="*/ 17 w 17"/>
                <a:gd name="T114" fmla="*/ 28 h 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 h="28">
                  <a:moveTo>
                    <a:pt x="17" y="28"/>
                  </a:moveTo>
                  <a:lnTo>
                    <a:pt x="17" y="28"/>
                  </a:lnTo>
                  <a:lnTo>
                    <a:pt x="17" y="25"/>
                  </a:lnTo>
                  <a:lnTo>
                    <a:pt x="17" y="22"/>
                  </a:lnTo>
                  <a:lnTo>
                    <a:pt x="17" y="20"/>
                  </a:lnTo>
                  <a:lnTo>
                    <a:pt x="17" y="17"/>
                  </a:lnTo>
                  <a:lnTo>
                    <a:pt x="16" y="15"/>
                  </a:lnTo>
                  <a:lnTo>
                    <a:pt x="16" y="13"/>
                  </a:lnTo>
                  <a:lnTo>
                    <a:pt x="15" y="11"/>
                  </a:lnTo>
                  <a:lnTo>
                    <a:pt x="14" y="9"/>
                  </a:lnTo>
                  <a:lnTo>
                    <a:pt x="13" y="7"/>
                  </a:lnTo>
                  <a:lnTo>
                    <a:pt x="11" y="5"/>
                  </a:lnTo>
                  <a:lnTo>
                    <a:pt x="10" y="4"/>
                  </a:lnTo>
                  <a:lnTo>
                    <a:pt x="8" y="3"/>
                  </a:lnTo>
                  <a:lnTo>
                    <a:pt x="7" y="2"/>
                  </a:lnTo>
                  <a:lnTo>
                    <a:pt x="5" y="1"/>
                  </a:lnTo>
                  <a:lnTo>
                    <a:pt x="3" y="1"/>
                  </a:lnTo>
                  <a:lnTo>
                    <a:pt x="0" y="0"/>
                  </a:lnTo>
                  <a:lnTo>
                    <a:pt x="0" y="3"/>
                  </a:lnTo>
                  <a:lnTo>
                    <a:pt x="2" y="3"/>
                  </a:lnTo>
                  <a:lnTo>
                    <a:pt x="4" y="3"/>
                  </a:lnTo>
                  <a:lnTo>
                    <a:pt x="6" y="4"/>
                  </a:lnTo>
                  <a:lnTo>
                    <a:pt x="7" y="4"/>
                  </a:lnTo>
                  <a:lnTo>
                    <a:pt x="8" y="5"/>
                  </a:lnTo>
                  <a:lnTo>
                    <a:pt x="10" y="7"/>
                  </a:lnTo>
                  <a:lnTo>
                    <a:pt x="11" y="8"/>
                  </a:lnTo>
                  <a:lnTo>
                    <a:pt x="12" y="10"/>
                  </a:lnTo>
                  <a:lnTo>
                    <a:pt x="13" y="11"/>
                  </a:lnTo>
                  <a:lnTo>
                    <a:pt x="14" y="13"/>
                  </a:lnTo>
                  <a:lnTo>
                    <a:pt x="14" y="15"/>
                  </a:lnTo>
                  <a:lnTo>
                    <a:pt x="15" y="18"/>
                  </a:lnTo>
                  <a:lnTo>
                    <a:pt x="15" y="20"/>
                  </a:lnTo>
                  <a:lnTo>
                    <a:pt x="15" y="22"/>
                  </a:lnTo>
                  <a:lnTo>
                    <a:pt x="15" y="25"/>
                  </a:lnTo>
                  <a:lnTo>
                    <a:pt x="15" y="28"/>
                  </a:lnTo>
                  <a:lnTo>
                    <a:pt x="17" y="28"/>
                  </a:lnTo>
                  <a:close/>
                </a:path>
              </a:pathLst>
            </a:custGeom>
            <a:solidFill>
              <a:srgbClr val="000000"/>
            </a:solidFill>
            <a:ln w="9525">
              <a:solidFill>
                <a:schemeClr val="tx1"/>
              </a:solidFill>
              <a:round/>
              <a:headEnd/>
              <a:tailEnd/>
            </a:ln>
          </p:spPr>
          <p:txBody>
            <a:bodyPr/>
            <a:lstStyle/>
            <a:p>
              <a:endParaRPr lang="en-US"/>
            </a:p>
          </p:txBody>
        </p:sp>
        <p:sp>
          <p:nvSpPr>
            <p:cNvPr id="4787" name="Freeform 960"/>
            <p:cNvSpPr>
              <a:spLocks/>
            </p:cNvSpPr>
            <p:nvPr/>
          </p:nvSpPr>
          <p:spPr bwMode="auto">
            <a:xfrm>
              <a:off x="1114" y="2609"/>
              <a:ext cx="25" cy="27"/>
            </a:xfrm>
            <a:custGeom>
              <a:avLst/>
              <a:gdLst>
                <a:gd name="T0" fmla="*/ 0 w 25"/>
                <a:gd name="T1" fmla="*/ 27 h 27"/>
                <a:gd name="T2" fmla="*/ 0 w 25"/>
                <a:gd name="T3" fmla="*/ 27 h 27"/>
                <a:gd name="T4" fmla="*/ 3 w 25"/>
                <a:gd name="T5" fmla="*/ 27 h 27"/>
                <a:gd name="T6" fmla="*/ 5 w 25"/>
                <a:gd name="T7" fmla="*/ 27 h 27"/>
                <a:gd name="T8" fmla="*/ 7 w 25"/>
                <a:gd name="T9" fmla="*/ 26 h 27"/>
                <a:gd name="T10" fmla="*/ 9 w 25"/>
                <a:gd name="T11" fmla="*/ 25 h 27"/>
                <a:gd name="T12" fmla="*/ 11 w 25"/>
                <a:gd name="T13" fmla="*/ 24 h 27"/>
                <a:gd name="T14" fmla="*/ 13 w 25"/>
                <a:gd name="T15" fmla="*/ 22 h 27"/>
                <a:gd name="T16" fmla="*/ 15 w 25"/>
                <a:gd name="T17" fmla="*/ 21 h 27"/>
                <a:gd name="T18" fmla="*/ 16 w 25"/>
                <a:gd name="T19" fmla="*/ 19 h 27"/>
                <a:gd name="T20" fmla="*/ 18 w 25"/>
                <a:gd name="T21" fmla="*/ 17 h 27"/>
                <a:gd name="T22" fmla="*/ 19 w 25"/>
                <a:gd name="T23" fmla="*/ 15 h 27"/>
                <a:gd name="T24" fmla="*/ 21 w 25"/>
                <a:gd name="T25" fmla="*/ 13 h 27"/>
                <a:gd name="T26" fmla="*/ 22 w 25"/>
                <a:gd name="T27" fmla="*/ 10 h 27"/>
                <a:gd name="T28" fmla="*/ 23 w 25"/>
                <a:gd name="T29" fmla="*/ 8 h 27"/>
                <a:gd name="T30" fmla="*/ 24 w 25"/>
                <a:gd name="T31" fmla="*/ 5 h 27"/>
                <a:gd name="T32" fmla="*/ 24 w 25"/>
                <a:gd name="T33" fmla="*/ 3 h 27"/>
                <a:gd name="T34" fmla="*/ 25 w 25"/>
                <a:gd name="T35" fmla="*/ 0 h 27"/>
                <a:gd name="T36" fmla="*/ 23 w 25"/>
                <a:gd name="T37" fmla="*/ 0 h 27"/>
                <a:gd name="T38" fmla="*/ 22 w 25"/>
                <a:gd name="T39" fmla="*/ 2 h 27"/>
                <a:gd name="T40" fmla="*/ 21 w 25"/>
                <a:gd name="T41" fmla="*/ 5 h 27"/>
                <a:gd name="T42" fmla="*/ 21 w 25"/>
                <a:gd name="T43" fmla="*/ 7 h 27"/>
                <a:gd name="T44" fmla="*/ 20 w 25"/>
                <a:gd name="T45" fmla="*/ 9 h 27"/>
                <a:gd name="T46" fmla="*/ 19 w 25"/>
                <a:gd name="T47" fmla="*/ 12 h 27"/>
                <a:gd name="T48" fmla="*/ 17 w 25"/>
                <a:gd name="T49" fmla="*/ 14 h 27"/>
                <a:gd name="T50" fmla="*/ 16 w 25"/>
                <a:gd name="T51" fmla="*/ 16 h 27"/>
                <a:gd name="T52" fmla="*/ 15 w 25"/>
                <a:gd name="T53" fmla="*/ 17 h 27"/>
                <a:gd name="T54" fmla="*/ 13 w 25"/>
                <a:gd name="T55" fmla="*/ 19 h 27"/>
                <a:gd name="T56" fmla="*/ 11 w 25"/>
                <a:gd name="T57" fmla="*/ 21 h 27"/>
                <a:gd name="T58" fmla="*/ 10 w 25"/>
                <a:gd name="T59" fmla="*/ 22 h 27"/>
                <a:gd name="T60" fmla="*/ 8 w 25"/>
                <a:gd name="T61" fmla="*/ 23 h 27"/>
                <a:gd name="T62" fmla="*/ 6 w 25"/>
                <a:gd name="T63" fmla="*/ 24 h 27"/>
                <a:gd name="T64" fmla="*/ 4 w 25"/>
                <a:gd name="T65" fmla="*/ 24 h 27"/>
                <a:gd name="T66" fmla="*/ 2 w 25"/>
                <a:gd name="T67" fmla="*/ 25 h 27"/>
                <a:gd name="T68" fmla="*/ 0 w 25"/>
                <a:gd name="T69" fmla="*/ 25 h 27"/>
                <a:gd name="T70" fmla="*/ 0 w 25"/>
                <a:gd name="T71" fmla="*/ 25 h 27"/>
                <a:gd name="T72" fmla="*/ 0 w 25"/>
                <a:gd name="T73" fmla="*/ 27 h 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
                <a:gd name="T112" fmla="*/ 0 h 27"/>
                <a:gd name="T113" fmla="*/ 25 w 25"/>
                <a:gd name="T114" fmla="*/ 27 h 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 h="27">
                  <a:moveTo>
                    <a:pt x="0" y="27"/>
                  </a:moveTo>
                  <a:lnTo>
                    <a:pt x="0" y="27"/>
                  </a:lnTo>
                  <a:lnTo>
                    <a:pt x="3" y="27"/>
                  </a:lnTo>
                  <a:lnTo>
                    <a:pt x="5" y="27"/>
                  </a:lnTo>
                  <a:lnTo>
                    <a:pt x="7" y="26"/>
                  </a:lnTo>
                  <a:lnTo>
                    <a:pt x="9" y="25"/>
                  </a:lnTo>
                  <a:lnTo>
                    <a:pt x="11" y="24"/>
                  </a:lnTo>
                  <a:lnTo>
                    <a:pt x="13" y="22"/>
                  </a:lnTo>
                  <a:lnTo>
                    <a:pt x="15" y="21"/>
                  </a:lnTo>
                  <a:lnTo>
                    <a:pt x="16" y="19"/>
                  </a:lnTo>
                  <a:lnTo>
                    <a:pt x="18" y="17"/>
                  </a:lnTo>
                  <a:lnTo>
                    <a:pt x="19" y="15"/>
                  </a:lnTo>
                  <a:lnTo>
                    <a:pt x="21" y="13"/>
                  </a:lnTo>
                  <a:lnTo>
                    <a:pt x="22" y="10"/>
                  </a:lnTo>
                  <a:lnTo>
                    <a:pt x="23" y="8"/>
                  </a:lnTo>
                  <a:lnTo>
                    <a:pt x="24" y="5"/>
                  </a:lnTo>
                  <a:lnTo>
                    <a:pt x="24" y="3"/>
                  </a:lnTo>
                  <a:lnTo>
                    <a:pt x="25" y="0"/>
                  </a:lnTo>
                  <a:lnTo>
                    <a:pt x="23" y="0"/>
                  </a:lnTo>
                  <a:lnTo>
                    <a:pt x="22" y="2"/>
                  </a:lnTo>
                  <a:lnTo>
                    <a:pt x="21" y="5"/>
                  </a:lnTo>
                  <a:lnTo>
                    <a:pt x="21" y="7"/>
                  </a:lnTo>
                  <a:lnTo>
                    <a:pt x="20" y="9"/>
                  </a:lnTo>
                  <a:lnTo>
                    <a:pt x="19" y="12"/>
                  </a:lnTo>
                  <a:lnTo>
                    <a:pt x="17" y="14"/>
                  </a:lnTo>
                  <a:lnTo>
                    <a:pt x="16" y="16"/>
                  </a:lnTo>
                  <a:lnTo>
                    <a:pt x="15" y="17"/>
                  </a:lnTo>
                  <a:lnTo>
                    <a:pt x="13" y="19"/>
                  </a:lnTo>
                  <a:lnTo>
                    <a:pt x="11" y="21"/>
                  </a:lnTo>
                  <a:lnTo>
                    <a:pt x="10" y="22"/>
                  </a:lnTo>
                  <a:lnTo>
                    <a:pt x="8" y="23"/>
                  </a:lnTo>
                  <a:lnTo>
                    <a:pt x="6" y="24"/>
                  </a:lnTo>
                  <a:lnTo>
                    <a:pt x="4" y="24"/>
                  </a:lnTo>
                  <a:lnTo>
                    <a:pt x="2" y="25"/>
                  </a:lnTo>
                  <a:lnTo>
                    <a:pt x="0" y="25"/>
                  </a:lnTo>
                  <a:lnTo>
                    <a:pt x="0" y="27"/>
                  </a:lnTo>
                  <a:close/>
                </a:path>
              </a:pathLst>
            </a:custGeom>
            <a:solidFill>
              <a:srgbClr val="000000"/>
            </a:solidFill>
            <a:ln w="9525">
              <a:solidFill>
                <a:schemeClr val="tx1"/>
              </a:solidFill>
              <a:round/>
              <a:headEnd/>
              <a:tailEnd/>
            </a:ln>
          </p:spPr>
          <p:txBody>
            <a:bodyPr/>
            <a:lstStyle/>
            <a:p>
              <a:endParaRPr lang="en-US"/>
            </a:p>
          </p:txBody>
        </p:sp>
        <p:sp>
          <p:nvSpPr>
            <p:cNvPr id="4788" name="Freeform 961"/>
            <p:cNvSpPr>
              <a:spLocks/>
            </p:cNvSpPr>
            <p:nvPr/>
          </p:nvSpPr>
          <p:spPr bwMode="auto">
            <a:xfrm>
              <a:off x="1141" y="2760"/>
              <a:ext cx="2" cy="41"/>
            </a:xfrm>
            <a:custGeom>
              <a:avLst/>
              <a:gdLst>
                <a:gd name="T0" fmla="*/ 1 w 2"/>
                <a:gd name="T1" fmla="*/ 41 h 41"/>
                <a:gd name="T2" fmla="*/ 2 w 2"/>
                <a:gd name="T3" fmla="*/ 41 h 41"/>
                <a:gd name="T4" fmla="*/ 2 w 2"/>
                <a:gd name="T5" fmla="*/ 0 h 41"/>
                <a:gd name="T6" fmla="*/ 0 w 2"/>
                <a:gd name="T7" fmla="*/ 0 h 41"/>
                <a:gd name="T8" fmla="*/ 0 w 2"/>
                <a:gd name="T9" fmla="*/ 41 h 41"/>
                <a:gd name="T10" fmla="*/ 1 w 2"/>
                <a:gd name="T11" fmla="*/ 41 h 41"/>
                <a:gd name="T12" fmla="*/ 0 60000 65536"/>
                <a:gd name="T13" fmla="*/ 0 60000 65536"/>
                <a:gd name="T14" fmla="*/ 0 60000 65536"/>
                <a:gd name="T15" fmla="*/ 0 60000 65536"/>
                <a:gd name="T16" fmla="*/ 0 60000 65536"/>
                <a:gd name="T17" fmla="*/ 0 60000 65536"/>
                <a:gd name="T18" fmla="*/ 0 w 2"/>
                <a:gd name="T19" fmla="*/ 0 h 41"/>
                <a:gd name="T20" fmla="*/ 2 w 2"/>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2" h="41">
                  <a:moveTo>
                    <a:pt x="1" y="41"/>
                  </a:moveTo>
                  <a:lnTo>
                    <a:pt x="2" y="41"/>
                  </a:lnTo>
                  <a:lnTo>
                    <a:pt x="2" y="0"/>
                  </a:lnTo>
                  <a:lnTo>
                    <a:pt x="0" y="0"/>
                  </a:lnTo>
                  <a:lnTo>
                    <a:pt x="0" y="41"/>
                  </a:lnTo>
                  <a:lnTo>
                    <a:pt x="1" y="41"/>
                  </a:lnTo>
                  <a:close/>
                </a:path>
              </a:pathLst>
            </a:custGeom>
            <a:solidFill>
              <a:srgbClr val="000000"/>
            </a:solidFill>
            <a:ln w="9525">
              <a:solidFill>
                <a:schemeClr val="tx1"/>
              </a:solidFill>
              <a:round/>
              <a:headEnd/>
              <a:tailEnd/>
            </a:ln>
          </p:spPr>
          <p:txBody>
            <a:bodyPr/>
            <a:lstStyle/>
            <a:p>
              <a:endParaRPr lang="en-US"/>
            </a:p>
          </p:txBody>
        </p:sp>
        <p:sp>
          <p:nvSpPr>
            <p:cNvPr id="4789" name="Freeform 962"/>
            <p:cNvSpPr>
              <a:spLocks/>
            </p:cNvSpPr>
            <p:nvPr/>
          </p:nvSpPr>
          <p:spPr bwMode="auto">
            <a:xfrm>
              <a:off x="1024" y="2760"/>
              <a:ext cx="2" cy="41"/>
            </a:xfrm>
            <a:custGeom>
              <a:avLst/>
              <a:gdLst>
                <a:gd name="T0" fmla="*/ 1 w 2"/>
                <a:gd name="T1" fmla="*/ 41 h 41"/>
                <a:gd name="T2" fmla="*/ 2 w 2"/>
                <a:gd name="T3" fmla="*/ 41 h 41"/>
                <a:gd name="T4" fmla="*/ 2 w 2"/>
                <a:gd name="T5" fmla="*/ 0 h 41"/>
                <a:gd name="T6" fmla="*/ 0 w 2"/>
                <a:gd name="T7" fmla="*/ 0 h 41"/>
                <a:gd name="T8" fmla="*/ 0 w 2"/>
                <a:gd name="T9" fmla="*/ 41 h 41"/>
                <a:gd name="T10" fmla="*/ 1 w 2"/>
                <a:gd name="T11" fmla="*/ 41 h 41"/>
                <a:gd name="T12" fmla="*/ 0 60000 65536"/>
                <a:gd name="T13" fmla="*/ 0 60000 65536"/>
                <a:gd name="T14" fmla="*/ 0 60000 65536"/>
                <a:gd name="T15" fmla="*/ 0 60000 65536"/>
                <a:gd name="T16" fmla="*/ 0 60000 65536"/>
                <a:gd name="T17" fmla="*/ 0 60000 65536"/>
                <a:gd name="T18" fmla="*/ 0 w 2"/>
                <a:gd name="T19" fmla="*/ 0 h 41"/>
                <a:gd name="T20" fmla="*/ 2 w 2"/>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2" h="41">
                  <a:moveTo>
                    <a:pt x="1" y="41"/>
                  </a:moveTo>
                  <a:lnTo>
                    <a:pt x="2" y="41"/>
                  </a:lnTo>
                  <a:lnTo>
                    <a:pt x="2" y="0"/>
                  </a:lnTo>
                  <a:lnTo>
                    <a:pt x="0" y="0"/>
                  </a:lnTo>
                  <a:lnTo>
                    <a:pt x="0" y="41"/>
                  </a:lnTo>
                  <a:lnTo>
                    <a:pt x="1" y="41"/>
                  </a:lnTo>
                  <a:close/>
                </a:path>
              </a:pathLst>
            </a:custGeom>
            <a:solidFill>
              <a:srgbClr val="000000"/>
            </a:solidFill>
            <a:ln w="9525">
              <a:solidFill>
                <a:schemeClr val="tx1"/>
              </a:solidFill>
              <a:round/>
              <a:headEnd/>
              <a:tailEnd/>
            </a:ln>
          </p:spPr>
          <p:txBody>
            <a:bodyPr/>
            <a:lstStyle/>
            <a:p>
              <a:endParaRPr lang="en-US"/>
            </a:p>
          </p:txBody>
        </p:sp>
      </p:grpSp>
      <p:sp>
        <p:nvSpPr>
          <p:cNvPr id="4161" name="Rectangle 963"/>
          <p:cNvSpPr>
            <a:spLocks noChangeArrowheads="1"/>
          </p:cNvSpPr>
          <p:nvPr/>
        </p:nvSpPr>
        <p:spPr bwMode="auto">
          <a:xfrm>
            <a:off x="595313" y="4562475"/>
            <a:ext cx="1447800" cy="333375"/>
          </a:xfrm>
          <a:prstGeom prst="rect">
            <a:avLst/>
          </a:prstGeom>
          <a:noFill/>
          <a:ln w="12700">
            <a:noFill/>
            <a:miter lim="800000"/>
            <a:headEnd/>
            <a:tailEnd/>
          </a:ln>
        </p:spPr>
        <p:txBody>
          <a:bodyPr lIns="90488" tIns="44450" rIns="90488" bIns="44450">
            <a:spAutoFit/>
          </a:bodyPr>
          <a:lstStyle/>
          <a:p>
            <a:pPr>
              <a:spcBef>
                <a:spcPct val="50000"/>
              </a:spcBef>
            </a:pPr>
            <a:r>
              <a:rPr lang="en-US" sz="1600">
                <a:latin typeface="Times" pitchFamily="18" charset="0"/>
              </a:rPr>
              <a:t>T-1/E-1</a:t>
            </a:r>
          </a:p>
        </p:txBody>
      </p:sp>
      <p:pic>
        <p:nvPicPr>
          <p:cNvPr id="4162" name="Picture 964" descr="CVN"/>
          <p:cNvPicPr>
            <a:picLocks noChangeAspect="1" noChangeArrowheads="1"/>
          </p:cNvPicPr>
          <p:nvPr/>
        </p:nvPicPr>
        <p:blipFill>
          <a:blip r:embed="rId7" cstate="print"/>
          <a:srcRect/>
          <a:stretch>
            <a:fillRect/>
          </a:stretch>
        </p:blipFill>
        <p:spPr bwMode="auto">
          <a:xfrm>
            <a:off x="2003425" y="3084513"/>
            <a:ext cx="1079500" cy="323850"/>
          </a:xfrm>
          <a:prstGeom prst="rect">
            <a:avLst/>
          </a:prstGeom>
          <a:noFill/>
          <a:ln w="9525">
            <a:noFill/>
            <a:miter lim="800000"/>
            <a:headEnd/>
            <a:tailEnd/>
          </a:ln>
        </p:spPr>
      </p:pic>
      <p:sp>
        <p:nvSpPr>
          <p:cNvPr id="4164" name="Rectangle 966"/>
          <p:cNvSpPr>
            <a:spLocks noChangeArrowheads="1"/>
          </p:cNvSpPr>
          <p:nvPr/>
        </p:nvSpPr>
        <p:spPr bwMode="auto">
          <a:xfrm>
            <a:off x="1593850" y="5548313"/>
            <a:ext cx="647700" cy="333375"/>
          </a:xfrm>
          <a:prstGeom prst="rect">
            <a:avLst/>
          </a:prstGeom>
          <a:noFill/>
          <a:ln w="12700">
            <a:noFill/>
            <a:miter lim="800000"/>
            <a:headEnd/>
            <a:tailEnd/>
          </a:ln>
        </p:spPr>
        <p:txBody>
          <a:bodyPr lIns="90488" tIns="44450" rIns="90488" bIns="44450">
            <a:spAutoFit/>
          </a:bodyPr>
          <a:lstStyle/>
          <a:p>
            <a:pPr>
              <a:spcBef>
                <a:spcPct val="50000"/>
              </a:spcBef>
            </a:pPr>
            <a:r>
              <a:rPr lang="en-US" sz="1600">
                <a:latin typeface="Times" pitchFamily="18" charset="0"/>
              </a:rPr>
              <a:t>FIST</a:t>
            </a:r>
          </a:p>
        </p:txBody>
      </p:sp>
      <p:sp>
        <p:nvSpPr>
          <p:cNvPr id="4165" name="Rectangle 967"/>
          <p:cNvSpPr>
            <a:spLocks noChangeArrowheads="1"/>
          </p:cNvSpPr>
          <p:nvPr/>
        </p:nvSpPr>
        <p:spPr bwMode="auto">
          <a:xfrm>
            <a:off x="2533650" y="5992813"/>
            <a:ext cx="1092200" cy="333375"/>
          </a:xfrm>
          <a:prstGeom prst="rect">
            <a:avLst/>
          </a:prstGeom>
          <a:noFill/>
          <a:ln w="12700">
            <a:noFill/>
            <a:miter lim="800000"/>
            <a:headEnd/>
            <a:tailEnd/>
          </a:ln>
        </p:spPr>
        <p:txBody>
          <a:bodyPr lIns="90488" tIns="44450" rIns="90488" bIns="44450">
            <a:spAutoFit/>
          </a:bodyPr>
          <a:lstStyle/>
          <a:p>
            <a:pPr>
              <a:spcBef>
                <a:spcPct val="50000"/>
              </a:spcBef>
            </a:pPr>
            <a:r>
              <a:rPr lang="en-US" sz="1600">
                <a:latin typeface="Times" pitchFamily="18" charset="0"/>
              </a:rPr>
              <a:t>MCS-21</a:t>
            </a:r>
          </a:p>
        </p:txBody>
      </p:sp>
      <p:grpSp>
        <p:nvGrpSpPr>
          <p:cNvPr id="4166" name="Group 968"/>
          <p:cNvGrpSpPr>
            <a:grpSpLocks/>
          </p:cNvGrpSpPr>
          <p:nvPr/>
        </p:nvGrpSpPr>
        <p:grpSpPr bwMode="auto">
          <a:xfrm flipH="1">
            <a:off x="7029450" y="4843463"/>
            <a:ext cx="682625" cy="393700"/>
            <a:chOff x="512" y="3100"/>
            <a:chExt cx="430" cy="346"/>
          </a:xfrm>
        </p:grpSpPr>
        <p:grpSp>
          <p:nvGrpSpPr>
            <p:cNvPr id="4329" name="Group 969"/>
            <p:cNvGrpSpPr>
              <a:grpSpLocks/>
            </p:cNvGrpSpPr>
            <p:nvPr/>
          </p:nvGrpSpPr>
          <p:grpSpPr bwMode="auto">
            <a:xfrm>
              <a:off x="637" y="3100"/>
              <a:ext cx="162" cy="86"/>
              <a:chOff x="637" y="3100"/>
              <a:chExt cx="162" cy="86"/>
            </a:xfrm>
          </p:grpSpPr>
          <p:grpSp>
            <p:nvGrpSpPr>
              <p:cNvPr id="4621" name="Group 970"/>
              <p:cNvGrpSpPr>
                <a:grpSpLocks/>
              </p:cNvGrpSpPr>
              <p:nvPr/>
            </p:nvGrpSpPr>
            <p:grpSpPr bwMode="auto">
              <a:xfrm>
                <a:off x="640" y="3121"/>
                <a:ext cx="159" cy="65"/>
                <a:chOff x="640" y="3121"/>
                <a:chExt cx="159" cy="65"/>
              </a:xfrm>
            </p:grpSpPr>
            <p:sp>
              <p:nvSpPr>
                <p:cNvPr id="4630" name="Rectangle 971"/>
                <p:cNvSpPr>
                  <a:spLocks noChangeArrowheads="1"/>
                </p:cNvSpPr>
                <p:nvPr/>
              </p:nvSpPr>
              <p:spPr bwMode="auto">
                <a:xfrm>
                  <a:off x="694" y="3139"/>
                  <a:ext cx="26" cy="10"/>
                </a:xfrm>
                <a:prstGeom prst="rect">
                  <a:avLst/>
                </a:prstGeom>
                <a:solidFill>
                  <a:srgbClr val="FF6600"/>
                </a:solidFill>
                <a:ln w="12700">
                  <a:solidFill>
                    <a:srgbClr val="000000"/>
                  </a:solidFill>
                  <a:miter lim="800000"/>
                  <a:headEnd/>
                  <a:tailEnd/>
                </a:ln>
              </p:spPr>
              <p:txBody>
                <a:bodyPr wrap="none" anchor="ctr"/>
                <a:lstStyle/>
                <a:p>
                  <a:endParaRPr lang="en-US"/>
                </a:p>
              </p:txBody>
            </p:sp>
            <p:grpSp>
              <p:nvGrpSpPr>
                <p:cNvPr id="4631" name="Group 972"/>
                <p:cNvGrpSpPr>
                  <a:grpSpLocks/>
                </p:cNvGrpSpPr>
                <p:nvPr/>
              </p:nvGrpSpPr>
              <p:grpSpPr bwMode="auto">
                <a:xfrm>
                  <a:off x="661" y="3121"/>
                  <a:ext cx="76" cy="38"/>
                  <a:chOff x="661" y="3121"/>
                  <a:chExt cx="76" cy="38"/>
                </a:xfrm>
              </p:grpSpPr>
              <p:grpSp>
                <p:nvGrpSpPr>
                  <p:cNvPr id="4704" name="Group 973"/>
                  <p:cNvGrpSpPr>
                    <a:grpSpLocks/>
                  </p:cNvGrpSpPr>
                  <p:nvPr/>
                </p:nvGrpSpPr>
                <p:grpSpPr bwMode="auto">
                  <a:xfrm>
                    <a:off x="661" y="3136"/>
                    <a:ext cx="28" cy="21"/>
                    <a:chOff x="661" y="3136"/>
                    <a:chExt cx="28" cy="21"/>
                  </a:xfrm>
                </p:grpSpPr>
                <p:sp>
                  <p:nvSpPr>
                    <p:cNvPr id="4710" name="Arc 974"/>
                    <p:cNvSpPr>
                      <a:spLocks/>
                    </p:cNvSpPr>
                    <p:nvPr/>
                  </p:nvSpPr>
                  <p:spPr bwMode="auto">
                    <a:xfrm rot="-1200000">
                      <a:off x="670" y="3136"/>
                      <a:ext cx="8" cy="4"/>
                    </a:xfrm>
                    <a:custGeom>
                      <a:avLst/>
                      <a:gdLst>
                        <a:gd name="T0" fmla="*/ 0 w 42092"/>
                        <a:gd name="T1" fmla="*/ 4 h 21600"/>
                        <a:gd name="T2" fmla="*/ 8 w 42092"/>
                        <a:gd name="T3" fmla="*/ 3 h 21600"/>
                        <a:gd name="T4" fmla="*/ 4 w 42092"/>
                        <a:gd name="T5" fmla="*/ 4 h 21600"/>
                        <a:gd name="T6" fmla="*/ 0 60000 65536"/>
                        <a:gd name="T7" fmla="*/ 0 60000 65536"/>
                        <a:gd name="T8" fmla="*/ 0 60000 65536"/>
                        <a:gd name="T9" fmla="*/ 0 w 42092"/>
                        <a:gd name="T10" fmla="*/ 0 h 21600"/>
                        <a:gd name="T11" fmla="*/ 42092 w 42092"/>
                        <a:gd name="T12" fmla="*/ 21600 h 21600"/>
                      </a:gdLst>
                      <a:ahLst/>
                      <a:cxnLst>
                        <a:cxn ang="T6">
                          <a:pos x="T0" y="T1"/>
                        </a:cxn>
                        <a:cxn ang="T7">
                          <a:pos x="T2" y="T3"/>
                        </a:cxn>
                        <a:cxn ang="T8">
                          <a:pos x="T4" y="T5"/>
                        </a:cxn>
                      </a:cxnLst>
                      <a:rect l="T9" t="T10" r="T11" b="T12"/>
                      <a:pathLst>
                        <a:path w="42092" h="21600" fill="none" extrusionOk="0">
                          <a:moveTo>
                            <a:pt x="0" y="21600"/>
                          </a:moveTo>
                          <a:cubicBezTo>
                            <a:pt x="0" y="9670"/>
                            <a:pt x="9670" y="0"/>
                            <a:pt x="21600" y="0"/>
                          </a:cubicBezTo>
                          <a:cubicBezTo>
                            <a:pt x="30897" y="0"/>
                            <a:pt x="39151" y="5949"/>
                            <a:pt x="42091" y="14769"/>
                          </a:cubicBezTo>
                        </a:path>
                        <a:path w="42092" h="21600" stroke="0" extrusionOk="0">
                          <a:moveTo>
                            <a:pt x="0" y="21600"/>
                          </a:moveTo>
                          <a:cubicBezTo>
                            <a:pt x="0" y="9670"/>
                            <a:pt x="9670" y="0"/>
                            <a:pt x="21600" y="0"/>
                          </a:cubicBezTo>
                          <a:cubicBezTo>
                            <a:pt x="30897" y="0"/>
                            <a:pt x="39151" y="5949"/>
                            <a:pt x="42091" y="14769"/>
                          </a:cubicBezTo>
                          <a:lnTo>
                            <a:pt x="21600" y="21600"/>
                          </a:lnTo>
                          <a:close/>
                        </a:path>
                      </a:pathLst>
                    </a:custGeom>
                    <a:solidFill>
                      <a:srgbClr val="FF6600"/>
                    </a:solidFill>
                    <a:ln w="12700" cap="rnd">
                      <a:solidFill>
                        <a:srgbClr val="000000"/>
                      </a:solidFill>
                      <a:round/>
                      <a:headEnd/>
                      <a:tailEnd/>
                    </a:ln>
                  </p:spPr>
                  <p:txBody>
                    <a:bodyPr wrap="none" anchor="ctr"/>
                    <a:lstStyle/>
                    <a:p>
                      <a:endParaRPr lang="en-US"/>
                    </a:p>
                  </p:txBody>
                </p:sp>
                <p:sp>
                  <p:nvSpPr>
                    <p:cNvPr id="4711" name="Line 975"/>
                    <p:cNvSpPr>
                      <a:spLocks noChangeShapeType="1"/>
                    </p:cNvSpPr>
                    <p:nvPr/>
                  </p:nvSpPr>
                  <p:spPr bwMode="auto">
                    <a:xfrm flipV="1">
                      <a:off x="675" y="3136"/>
                      <a:ext cx="1" cy="10"/>
                    </a:xfrm>
                    <a:prstGeom prst="line">
                      <a:avLst/>
                    </a:prstGeom>
                    <a:noFill/>
                    <a:ln w="12700">
                      <a:solidFill>
                        <a:srgbClr val="000000"/>
                      </a:solidFill>
                      <a:round/>
                      <a:headEnd/>
                      <a:tailEnd/>
                    </a:ln>
                  </p:spPr>
                  <p:txBody>
                    <a:bodyPr wrap="none" anchor="ctr"/>
                    <a:lstStyle/>
                    <a:p>
                      <a:endParaRPr lang="en-US"/>
                    </a:p>
                  </p:txBody>
                </p:sp>
                <p:sp>
                  <p:nvSpPr>
                    <p:cNvPr id="4712" name="Line 976"/>
                    <p:cNvSpPr>
                      <a:spLocks noChangeShapeType="1"/>
                    </p:cNvSpPr>
                    <p:nvPr/>
                  </p:nvSpPr>
                  <p:spPr bwMode="auto">
                    <a:xfrm flipH="1">
                      <a:off x="666" y="3142"/>
                      <a:ext cx="11" cy="1"/>
                    </a:xfrm>
                    <a:prstGeom prst="line">
                      <a:avLst/>
                    </a:prstGeom>
                    <a:noFill/>
                    <a:ln w="12700">
                      <a:solidFill>
                        <a:srgbClr val="000000"/>
                      </a:solidFill>
                      <a:round/>
                      <a:headEnd/>
                      <a:tailEnd/>
                    </a:ln>
                  </p:spPr>
                  <p:txBody>
                    <a:bodyPr wrap="none" anchor="ctr"/>
                    <a:lstStyle/>
                    <a:p>
                      <a:endParaRPr lang="en-US"/>
                    </a:p>
                  </p:txBody>
                </p:sp>
                <p:grpSp>
                  <p:nvGrpSpPr>
                    <p:cNvPr id="4713" name="Group 977"/>
                    <p:cNvGrpSpPr>
                      <a:grpSpLocks/>
                    </p:cNvGrpSpPr>
                    <p:nvPr/>
                  </p:nvGrpSpPr>
                  <p:grpSpPr bwMode="auto">
                    <a:xfrm>
                      <a:off x="661" y="3136"/>
                      <a:ext cx="28" cy="21"/>
                      <a:chOff x="661" y="3136"/>
                      <a:chExt cx="28" cy="21"/>
                    </a:xfrm>
                  </p:grpSpPr>
                  <p:sp>
                    <p:nvSpPr>
                      <p:cNvPr id="4714" name="Freeform 978"/>
                      <p:cNvSpPr>
                        <a:spLocks/>
                      </p:cNvSpPr>
                      <p:nvPr/>
                    </p:nvSpPr>
                    <p:spPr bwMode="auto">
                      <a:xfrm>
                        <a:off x="672" y="3136"/>
                        <a:ext cx="17" cy="17"/>
                      </a:xfrm>
                      <a:custGeom>
                        <a:avLst/>
                        <a:gdLst>
                          <a:gd name="T0" fmla="*/ 11 w 17"/>
                          <a:gd name="T1" fmla="*/ 0 h 17"/>
                          <a:gd name="T2" fmla="*/ 0 w 17"/>
                          <a:gd name="T3" fmla="*/ 8 h 17"/>
                          <a:gd name="T4" fmla="*/ 2 w 17"/>
                          <a:gd name="T5" fmla="*/ 16 h 17"/>
                          <a:gd name="T6" fmla="*/ 16 w 17"/>
                          <a:gd name="T7" fmla="*/ 16 h 17"/>
                          <a:gd name="T8" fmla="*/ 1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0"/>
                            </a:moveTo>
                            <a:lnTo>
                              <a:pt x="0" y="8"/>
                            </a:lnTo>
                            <a:lnTo>
                              <a:pt x="2" y="16"/>
                            </a:lnTo>
                            <a:lnTo>
                              <a:pt x="16" y="16"/>
                            </a:lnTo>
                            <a:lnTo>
                              <a:pt x="11"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715" name="Freeform 979"/>
                      <p:cNvSpPr>
                        <a:spLocks/>
                      </p:cNvSpPr>
                      <p:nvPr/>
                    </p:nvSpPr>
                    <p:spPr bwMode="auto">
                      <a:xfrm>
                        <a:off x="663" y="3140"/>
                        <a:ext cx="17" cy="17"/>
                      </a:xfrm>
                      <a:custGeom>
                        <a:avLst/>
                        <a:gdLst>
                          <a:gd name="T0" fmla="*/ 13 w 17"/>
                          <a:gd name="T1" fmla="*/ 0 h 17"/>
                          <a:gd name="T2" fmla="*/ 0 w 17"/>
                          <a:gd name="T3" fmla="*/ 16 h 17"/>
                          <a:gd name="T4" fmla="*/ 16 w 17"/>
                          <a:gd name="T5" fmla="*/ 8 h 17"/>
                          <a:gd name="T6" fmla="*/ 13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3" y="0"/>
                            </a:moveTo>
                            <a:lnTo>
                              <a:pt x="0" y="16"/>
                            </a:lnTo>
                            <a:lnTo>
                              <a:pt x="16" y="8"/>
                            </a:lnTo>
                            <a:lnTo>
                              <a:pt x="13"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716" name="Freeform 980"/>
                      <p:cNvSpPr>
                        <a:spLocks/>
                      </p:cNvSpPr>
                      <p:nvPr/>
                    </p:nvSpPr>
                    <p:spPr bwMode="auto">
                      <a:xfrm>
                        <a:off x="661" y="3140"/>
                        <a:ext cx="17" cy="17"/>
                      </a:xfrm>
                      <a:custGeom>
                        <a:avLst/>
                        <a:gdLst>
                          <a:gd name="T0" fmla="*/ 16 w 17"/>
                          <a:gd name="T1" fmla="*/ 0 h 17"/>
                          <a:gd name="T2" fmla="*/ 0 w 17"/>
                          <a:gd name="T3" fmla="*/ 7 h 17"/>
                          <a:gd name="T4" fmla="*/ 2 w 17"/>
                          <a:gd name="T5" fmla="*/ 16 h 17"/>
                          <a:gd name="T6" fmla="*/ 16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7"/>
                            </a:lnTo>
                            <a:lnTo>
                              <a:pt x="2" y="16"/>
                            </a:lnTo>
                            <a:lnTo>
                              <a:pt x="16"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grpSp>
              </p:grpSp>
              <p:sp>
                <p:nvSpPr>
                  <p:cNvPr id="4705" name="Freeform 981"/>
                  <p:cNvSpPr>
                    <a:spLocks/>
                  </p:cNvSpPr>
                  <p:nvPr/>
                </p:nvSpPr>
                <p:spPr bwMode="auto">
                  <a:xfrm>
                    <a:off x="675" y="3123"/>
                    <a:ext cx="52" cy="23"/>
                  </a:xfrm>
                  <a:custGeom>
                    <a:avLst/>
                    <a:gdLst>
                      <a:gd name="T0" fmla="*/ 49 w 52"/>
                      <a:gd name="T1" fmla="*/ 0 h 23"/>
                      <a:gd name="T2" fmla="*/ 51 w 52"/>
                      <a:gd name="T3" fmla="*/ 0 h 23"/>
                      <a:gd name="T4" fmla="*/ 48 w 52"/>
                      <a:gd name="T5" fmla="*/ 6 h 23"/>
                      <a:gd name="T6" fmla="*/ 6 w 52"/>
                      <a:gd name="T7" fmla="*/ 22 h 23"/>
                      <a:gd name="T8" fmla="*/ 0 w 52"/>
                      <a:gd name="T9" fmla="*/ 17 h 23"/>
                      <a:gd name="T10" fmla="*/ 49 w 52"/>
                      <a:gd name="T11" fmla="*/ 0 h 23"/>
                      <a:gd name="T12" fmla="*/ 0 60000 65536"/>
                      <a:gd name="T13" fmla="*/ 0 60000 65536"/>
                      <a:gd name="T14" fmla="*/ 0 60000 65536"/>
                      <a:gd name="T15" fmla="*/ 0 60000 65536"/>
                      <a:gd name="T16" fmla="*/ 0 60000 65536"/>
                      <a:gd name="T17" fmla="*/ 0 60000 65536"/>
                      <a:gd name="T18" fmla="*/ 0 w 52"/>
                      <a:gd name="T19" fmla="*/ 0 h 23"/>
                      <a:gd name="T20" fmla="*/ 52 w 52"/>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52" h="23">
                        <a:moveTo>
                          <a:pt x="49" y="0"/>
                        </a:moveTo>
                        <a:lnTo>
                          <a:pt x="51" y="0"/>
                        </a:lnTo>
                        <a:lnTo>
                          <a:pt x="48" y="6"/>
                        </a:lnTo>
                        <a:lnTo>
                          <a:pt x="6" y="22"/>
                        </a:lnTo>
                        <a:lnTo>
                          <a:pt x="0" y="17"/>
                        </a:lnTo>
                        <a:lnTo>
                          <a:pt x="49"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706" name="Freeform 982"/>
                  <p:cNvSpPr>
                    <a:spLocks/>
                  </p:cNvSpPr>
                  <p:nvPr/>
                </p:nvSpPr>
                <p:spPr bwMode="auto">
                  <a:xfrm>
                    <a:off x="686" y="3131"/>
                    <a:ext cx="41" cy="18"/>
                  </a:xfrm>
                  <a:custGeom>
                    <a:avLst/>
                    <a:gdLst>
                      <a:gd name="T0" fmla="*/ 38 w 41"/>
                      <a:gd name="T1" fmla="*/ 0 h 18"/>
                      <a:gd name="T2" fmla="*/ 40 w 41"/>
                      <a:gd name="T3" fmla="*/ 3 h 18"/>
                      <a:gd name="T4" fmla="*/ 1 w 41"/>
                      <a:gd name="T5" fmla="*/ 17 h 18"/>
                      <a:gd name="T6" fmla="*/ 0 w 41"/>
                      <a:gd name="T7" fmla="*/ 13 h 18"/>
                      <a:gd name="T8" fmla="*/ 38 w 41"/>
                      <a:gd name="T9" fmla="*/ 0 h 18"/>
                      <a:gd name="T10" fmla="*/ 0 60000 65536"/>
                      <a:gd name="T11" fmla="*/ 0 60000 65536"/>
                      <a:gd name="T12" fmla="*/ 0 60000 65536"/>
                      <a:gd name="T13" fmla="*/ 0 60000 65536"/>
                      <a:gd name="T14" fmla="*/ 0 60000 65536"/>
                      <a:gd name="T15" fmla="*/ 0 w 41"/>
                      <a:gd name="T16" fmla="*/ 0 h 18"/>
                      <a:gd name="T17" fmla="*/ 41 w 41"/>
                      <a:gd name="T18" fmla="*/ 18 h 18"/>
                    </a:gdLst>
                    <a:ahLst/>
                    <a:cxnLst>
                      <a:cxn ang="T10">
                        <a:pos x="T0" y="T1"/>
                      </a:cxn>
                      <a:cxn ang="T11">
                        <a:pos x="T2" y="T3"/>
                      </a:cxn>
                      <a:cxn ang="T12">
                        <a:pos x="T4" y="T5"/>
                      </a:cxn>
                      <a:cxn ang="T13">
                        <a:pos x="T6" y="T7"/>
                      </a:cxn>
                      <a:cxn ang="T14">
                        <a:pos x="T8" y="T9"/>
                      </a:cxn>
                    </a:cxnLst>
                    <a:rect l="T15" t="T16" r="T17" b="T18"/>
                    <a:pathLst>
                      <a:path w="41" h="18">
                        <a:moveTo>
                          <a:pt x="38" y="0"/>
                        </a:moveTo>
                        <a:lnTo>
                          <a:pt x="40" y="3"/>
                        </a:lnTo>
                        <a:lnTo>
                          <a:pt x="1" y="17"/>
                        </a:lnTo>
                        <a:lnTo>
                          <a:pt x="0" y="13"/>
                        </a:lnTo>
                        <a:lnTo>
                          <a:pt x="38"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707" name="Freeform 983"/>
                  <p:cNvSpPr>
                    <a:spLocks/>
                  </p:cNvSpPr>
                  <p:nvPr/>
                </p:nvSpPr>
                <p:spPr bwMode="auto">
                  <a:xfrm>
                    <a:off x="675" y="3121"/>
                    <a:ext cx="51" cy="21"/>
                  </a:xfrm>
                  <a:custGeom>
                    <a:avLst/>
                    <a:gdLst>
                      <a:gd name="T0" fmla="*/ 43 w 51"/>
                      <a:gd name="T1" fmla="*/ 0 h 21"/>
                      <a:gd name="T2" fmla="*/ 50 w 51"/>
                      <a:gd name="T3" fmla="*/ 1 h 21"/>
                      <a:gd name="T4" fmla="*/ 0 w 51"/>
                      <a:gd name="T5" fmla="*/ 20 h 21"/>
                      <a:gd name="T6" fmla="*/ 2 w 51"/>
                      <a:gd name="T7" fmla="*/ 15 h 21"/>
                      <a:gd name="T8" fmla="*/ 43 w 51"/>
                      <a:gd name="T9" fmla="*/ 0 h 21"/>
                      <a:gd name="T10" fmla="*/ 0 60000 65536"/>
                      <a:gd name="T11" fmla="*/ 0 60000 65536"/>
                      <a:gd name="T12" fmla="*/ 0 60000 65536"/>
                      <a:gd name="T13" fmla="*/ 0 60000 65536"/>
                      <a:gd name="T14" fmla="*/ 0 60000 65536"/>
                      <a:gd name="T15" fmla="*/ 0 w 51"/>
                      <a:gd name="T16" fmla="*/ 0 h 21"/>
                      <a:gd name="T17" fmla="*/ 51 w 51"/>
                      <a:gd name="T18" fmla="*/ 21 h 21"/>
                    </a:gdLst>
                    <a:ahLst/>
                    <a:cxnLst>
                      <a:cxn ang="T10">
                        <a:pos x="T0" y="T1"/>
                      </a:cxn>
                      <a:cxn ang="T11">
                        <a:pos x="T2" y="T3"/>
                      </a:cxn>
                      <a:cxn ang="T12">
                        <a:pos x="T4" y="T5"/>
                      </a:cxn>
                      <a:cxn ang="T13">
                        <a:pos x="T6" y="T7"/>
                      </a:cxn>
                      <a:cxn ang="T14">
                        <a:pos x="T8" y="T9"/>
                      </a:cxn>
                    </a:cxnLst>
                    <a:rect l="T15" t="T16" r="T17" b="T18"/>
                    <a:pathLst>
                      <a:path w="51" h="21">
                        <a:moveTo>
                          <a:pt x="43" y="0"/>
                        </a:moveTo>
                        <a:lnTo>
                          <a:pt x="50" y="1"/>
                        </a:lnTo>
                        <a:lnTo>
                          <a:pt x="0" y="20"/>
                        </a:lnTo>
                        <a:lnTo>
                          <a:pt x="2" y="15"/>
                        </a:lnTo>
                        <a:lnTo>
                          <a:pt x="43"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708" name="Freeform 984"/>
                  <p:cNvSpPr>
                    <a:spLocks/>
                  </p:cNvSpPr>
                  <p:nvPr/>
                </p:nvSpPr>
                <p:spPr bwMode="auto">
                  <a:xfrm>
                    <a:off x="691" y="3142"/>
                    <a:ext cx="17" cy="17"/>
                  </a:xfrm>
                  <a:custGeom>
                    <a:avLst/>
                    <a:gdLst>
                      <a:gd name="T0" fmla="*/ 0 w 17"/>
                      <a:gd name="T1" fmla="*/ 0 h 17"/>
                      <a:gd name="T2" fmla="*/ 16 w 17"/>
                      <a:gd name="T3" fmla="*/ 16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16" y="16"/>
                        </a:lnTo>
                        <a:lnTo>
                          <a:pt x="0"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709" name="Freeform 985"/>
                  <p:cNvSpPr>
                    <a:spLocks/>
                  </p:cNvSpPr>
                  <p:nvPr/>
                </p:nvSpPr>
                <p:spPr bwMode="auto">
                  <a:xfrm>
                    <a:off x="720" y="3124"/>
                    <a:ext cx="17" cy="17"/>
                  </a:xfrm>
                  <a:custGeom>
                    <a:avLst/>
                    <a:gdLst>
                      <a:gd name="T0" fmla="*/ 16 w 17"/>
                      <a:gd name="T1" fmla="*/ 0 h 17"/>
                      <a:gd name="T2" fmla="*/ 0 w 17"/>
                      <a:gd name="T3" fmla="*/ 16 h 17"/>
                      <a:gd name="T4" fmla="*/ 16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0"/>
                        </a:moveTo>
                        <a:lnTo>
                          <a:pt x="0" y="16"/>
                        </a:lnTo>
                        <a:lnTo>
                          <a:pt x="16"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grpSp>
            <p:grpSp>
              <p:nvGrpSpPr>
                <p:cNvPr id="4632" name="Group 986"/>
                <p:cNvGrpSpPr>
                  <a:grpSpLocks/>
                </p:cNvGrpSpPr>
                <p:nvPr/>
              </p:nvGrpSpPr>
              <p:grpSpPr bwMode="auto">
                <a:xfrm>
                  <a:off x="782" y="3155"/>
                  <a:ext cx="17" cy="17"/>
                  <a:chOff x="782" y="3155"/>
                  <a:chExt cx="17" cy="17"/>
                </a:xfrm>
              </p:grpSpPr>
              <p:sp>
                <p:nvSpPr>
                  <p:cNvPr id="4701" name="Freeform 987"/>
                  <p:cNvSpPr>
                    <a:spLocks/>
                  </p:cNvSpPr>
                  <p:nvPr/>
                </p:nvSpPr>
                <p:spPr bwMode="auto">
                  <a:xfrm>
                    <a:off x="782" y="3155"/>
                    <a:ext cx="17" cy="17"/>
                  </a:xfrm>
                  <a:custGeom>
                    <a:avLst/>
                    <a:gdLst>
                      <a:gd name="T0" fmla="*/ 0 w 17"/>
                      <a:gd name="T1" fmla="*/ 0 h 17"/>
                      <a:gd name="T2" fmla="*/ 16 w 17"/>
                      <a:gd name="T3" fmla="*/ 6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6"/>
                        </a:lnTo>
                        <a:lnTo>
                          <a:pt x="16" y="16"/>
                        </a:lnTo>
                        <a:lnTo>
                          <a:pt x="0" y="16"/>
                        </a:lnTo>
                        <a:lnTo>
                          <a:pt x="0"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702" name="Rectangle 988"/>
                  <p:cNvSpPr>
                    <a:spLocks noChangeArrowheads="1"/>
                  </p:cNvSpPr>
                  <p:nvPr/>
                </p:nvSpPr>
                <p:spPr bwMode="auto">
                  <a:xfrm>
                    <a:off x="786" y="3159"/>
                    <a:ext cx="8" cy="8"/>
                  </a:xfrm>
                  <a:prstGeom prst="rect">
                    <a:avLst/>
                  </a:prstGeom>
                  <a:solidFill>
                    <a:srgbClr val="FF6600"/>
                  </a:solidFill>
                  <a:ln w="12700">
                    <a:solidFill>
                      <a:srgbClr val="000000"/>
                    </a:solidFill>
                    <a:miter lim="800000"/>
                    <a:headEnd/>
                    <a:tailEnd/>
                  </a:ln>
                </p:spPr>
                <p:txBody>
                  <a:bodyPr wrap="none" anchor="ctr"/>
                  <a:lstStyle/>
                  <a:p>
                    <a:endParaRPr lang="en-US"/>
                  </a:p>
                </p:txBody>
              </p:sp>
              <p:sp>
                <p:nvSpPr>
                  <p:cNvPr id="4703" name="Rectangle 989"/>
                  <p:cNvSpPr>
                    <a:spLocks noChangeArrowheads="1"/>
                  </p:cNvSpPr>
                  <p:nvPr/>
                </p:nvSpPr>
                <p:spPr bwMode="auto">
                  <a:xfrm>
                    <a:off x="786" y="3164"/>
                    <a:ext cx="8" cy="8"/>
                  </a:xfrm>
                  <a:prstGeom prst="rect">
                    <a:avLst/>
                  </a:prstGeom>
                  <a:solidFill>
                    <a:srgbClr val="FF6600"/>
                  </a:solidFill>
                  <a:ln w="12700">
                    <a:solidFill>
                      <a:srgbClr val="000000"/>
                    </a:solidFill>
                    <a:miter lim="800000"/>
                    <a:headEnd/>
                    <a:tailEnd/>
                  </a:ln>
                </p:spPr>
                <p:txBody>
                  <a:bodyPr wrap="none" anchor="ctr"/>
                  <a:lstStyle/>
                  <a:p>
                    <a:endParaRPr lang="en-US"/>
                  </a:p>
                </p:txBody>
              </p:sp>
            </p:grpSp>
            <p:grpSp>
              <p:nvGrpSpPr>
                <p:cNvPr id="4633" name="Group 990"/>
                <p:cNvGrpSpPr>
                  <a:grpSpLocks/>
                </p:cNvGrpSpPr>
                <p:nvPr/>
              </p:nvGrpSpPr>
              <p:grpSpPr bwMode="auto">
                <a:xfrm>
                  <a:off x="743" y="3150"/>
                  <a:ext cx="28" cy="22"/>
                  <a:chOff x="743" y="3150"/>
                  <a:chExt cx="28" cy="22"/>
                </a:xfrm>
              </p:grpSpPr>
              <p:sp>
                <p:nvSpPr>
                  <p:cNvPr id="4698" name="Freeform 991"/>
                  <p:cNvSpPr>
                    <a:spLocks/>
                  </p:cNvSpPr>
                  <p:nvPr/>
                </p:nvSpPr>
                <p:spPr bwMode="auto">
                  <a:xfrm>
                    <a:off x="753" y="3155"/>
                    <a:ext cx="17" cy="17"/>
                  </a:xfrm>
                  <a:custGeom>
                    <a:avLst/>
                    <a:gdLst>
                      <a:gd name="T0" fmla="*/ 16 w 17"/>
                      <a:gd name="T1" fmla="*/ 16 h 17"/>
                      <a:gd name="T2" fmla="*/ 8 w 17"/>
                      <a:gd name="T3" fmla="*/ 0 h 17"/>
                      <a:gd name="T4" fmla="*/ 0 w 17"/>
                      <a:gd name="T5" fmla="*/ 0 h 17"/>
                      <a:gd name="T6" fmla="*/ 0 w 17"/>
                      <a:gd name="T7" fmla="*/ 14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8" y="0"/>
                        </a:lnTo>
                        <a:lnTo>
                          <a:pt x="0" y="0"/>
                        </a:lnTo>
                        <a:lnTo>
                          <a:pt x="0" y="14"/>
                        </a:lnTo>
                        <a:lnTo>
                          <a:pt x="16" y="16"/>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699" name="Freeform 992"/>
                  <p:cNvSpPr>
                    <a:spLocks/>
                  </p:cNvSpPr>
                  <p:nvPr/>
                </p:nvSpPr>
                <p:spPr bwMode="auto">
                  <a:xfrm>
                    <a:off x="743" y="3150"/>
                    <a:ext cx="17" cy="17"/>
                  </a:xfrm>
                  <a:custGeom>
                    <a:avLst/>
                    <a:gdLst>
                      <a:gd name="T0" fmla="*/ 0 w 17"/>
                      <a:gd name="T1" fmla="*/ 0 h 17"/>
                      <a:gd name="T2" fmla="*/ 16 w 17"/>
                      <a:gd name="T3" fmla="*/ 4 h 17"/>
                      <a:gd name="T4" fmla="*/ 16 w 17"/>
                      <a:gd name="T5" fmla="*/ 16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4"/>
                        </a:lnTo>
                        <a:lnTo>
                          <a:pt x="16" y="16"/>
                        </a:lnTo>
                        <a:lnTo>
                          <a:pt x="0"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700" name="Freeform 993"/>
                  <p:cNvSpPr>
                    <a:spLocks/>
                  </p:cNvSpPr>
                  <p:nvPr/>
                </p:nvSpPr>
                <p:spPr bwMode="auto">
                  <a:xfrm>
                    <a:off x="754" y="3152"/>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grpSp>
            <p:sp>
              <p:nvSpPr>
                <p:cNvPr id="4634" name="Freeform 994"/>
                <p:cNvSpPr>
                  <a:spLocks/>
                </p:cNvSpPr>
                <p:nvPr/>
              </p:nvSpPr>
              <p:spPr bwMode="auto">
                <a:xfrm>
                  <a:off x="640" y="3152"/>
                  <a:ext cx="17" cy="17"/>
                </a:xfrm>
                <a:custGeom>
                  <a:avLst/>
                  <a:gdLst>
                    <a:gd name="T0" fmla="*/ 16 w 17"/>
                    <a:gd name="T1" fmla="*/ 0 h 17"/>
                    <a:gd name="T2" fmla="*/ 0 w 17"/>
                    <a:gd name="T3" fmla="*/ 2 h 17"/>
                    <a:gd name="T4" fmla="*/ 0 w 17"/>
                    <a:gd name="T5" fmla="*/ 16 h 17"/>
                    <a:gd name="T6" fmla="*/ 6 w 17"/>
                    <a:gd name="T7" fmla="*/ 10 h 17"/>
                    <a:gd name="T8" fmla="*/ 16 w 17"/>
                    <a:gd name="T9" fmla="*/ 10 h 17"/>
                    <a:gd name="T10" fmla="*/ 16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0"/>
                      </a:moveTo>
                      <a:lnTo>
                        <a:pt x="0" y="2"/>
                      </a:lnTo>
                      <a:lnTo>
                        <a:pt x="0" y="16"/>
                      </a:lnTo>
                      <a:lnTo>
                        <a:pt x="6" y="10"/>
                      </a:lnTo>
                      <a:lnTo>
                        <a:pt x="16" y="10"/>
                      </a:lnTo>
                      <a:lnTo>
                        <a:pt x="16"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635" name="Rectangle 995"/>
                <p:cNvSpPr>
                  <a:spLocks noChangeArrowheads="1"/>
                </p:cNvSpPr>
                <p:nvPr/>
              </p:nvSpPr>
              <p:spPr bwMode="auto">
                <a:xfrm>
                  <a:off x="657" y="3156"/>
                  <a:ext cx="8" cy="8"/>
                </a:xfrm>
                <a:prstGeom prst="rect">
                  <a:avLst/>
                </a:prstGeom>
                <a:solidFill>
                  <a:srgbClr val="FF6600"/>
                </a:solidFill>
                <a:ln w="12700">
                  <a:solidFill>
                    <a:srgbClr val="000000"/>
                  </a:solidFill>
                  <a:miter lim="800000"/>
                  <a:headEnd/>
                  <a:tailEnd/>
                </a:ln>
              </p:spPr>
              <p:txBody>
                <a:bodyPr wrap="none" anchor="ctr"/>
                <a:lstStyle/>
                <a:p>
                  <a:endParaRPr lang="en-US"/>
                </a:p>
              </p:txBody>
            </p:sp>
            <p:grpSp>
              <p:nvGrpSpPr>
                <p:cNvPr id="4636" name="Group 996"/>
                <p:cNvGrpSpPr>
                  <a:grpSpLocks/>
                </p:cNvGrpSpPr>
                <p:nvPr/>
              </p:nvGrpSpPr>
              <p:grpSpPr bwMode="auto">
                <a:xfrm>
                  <a:off x="648" y="3153"/>
                  <a:ext cx="40" cy="17"/>
                  <a:chOff x="648" y="3153"/>
                  <a:chExt cx="40" cy="17"/>
                </a:xfrm>
              </p:grpSpPr>
              <p:sp>
                <p:nvSpPr>
                  <p:cNvPr id="4688" name="Freeform 997"/>
                  <p:cNvSpPr>
                    <a:spLocks/>
                  </p:cNvSpPr>
                  <p:nvPr/>
                </p:nvSpPr>
                <p:spPr bwMode="auto">
                  <a:xfrm>
                    <a:off x="648" y="3153"/>
                    <a:ext cx="24" cy="17"/>
                  </a:xfrm>
                  <a:custGeom>
                    <a:avLst/>
                    <a:gdLst>
                      <a:gd name="T0" fmla="*/ 23 w 24"/>
                      <a:gd name="T1" fmla="*/ 0 h 17"/>
                      <a:gd name="T2" fmla="*/ 0 w 24"/>
                      <a:gd name="T3" fmla="*/ 0 h 17"/>
                      <a:gd name="T4" fmla="*/ 0 w 24"/>
                      <a:gd name="T5" fmla="*/ 16 h 17"/>
                      <a:gd name="T6" fmla="*/ 23 w 24"/>
                      <a:gd name="T7" fmla="*/ 15 h 17"/>
                      <a:gd name="T8" fmla="*/ 23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23" y="0"/>
                        </a:moveTo>
                        <a:lnTo>
                          <a:pt x="0" y="0"/>
                        </a:lnTo>
                        <a:lnTo>
                          <a:pt x="0" y="16"/>
                        </a:lnTo>
                        <a:lnTo>
                          <a:pt x="23" y="15"/>
                        </a:lnTo>
                        <a:lnTo>
                          <a:pt x="23"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grpSp>
                <p:nvGrpSpPr>
                  <p:cNvPr id="4689" name="Group 998"/>
                  <p:cNvGrpSpPr>
                    <a:grpSpLocks/>
                  </p:cNvGrpSpPr>
                  <p:nvPr/>
                </p:nvGrpSpPr>
                <p:grpSpPr bwMode="auto">
                  <a:xfrm>
                    <a:off x="650" y="3153"/>
                    <a:ext cx="38" cy="16"/>
                    <a:chOff x="650" y="3153"/>
                    <a:chExt cx="38" cy="16"/>
                  </a:xfrm>
                </p:grpSpPr>
                <p:sp>
                  <p:nvSpPr>
                    <p:cNvPr id="4690" name="Rectangle 999"/>
                    <p:cNvSpPr>
                      <a:spLocks noChangeArrowheads="1"/>
                    </p:cNvSpPr>
                    <p:nvPr/>
                  </p:nvSpPr>
                  <p:spPr bwMode="auto">
                    <a:xfrm>
                      <a:off x="672" y="3153"/>
                      <a:ext cx="16" cy="16"/>
                    </a:xfrm>
                    <a:prstGeom prst="rect">
                      <a:avLst/>
                    </a:prstGeom>
                    <a:solidFill>
                      <a:srgbClr val="FF6600"/>
                    </a:solidFill>
                    <a:ln w="12700">
                      <a:noFill/>
                      <a:miter lim="800000"/>
                      <a:headEnd/>
                      <a:tailEnd/>
                    </a:ln>
                  </p:spPr>
                  <p:txBody>
                    <a:bodyPr wrap="none" anchor="ctr"/>
                    <a:lstStyle/>
                    <a:p>
                      <a:endParaRPr lang="en-US"/>
                    </a:p>
                  </p:txBody>
                </p:sp>
                <p:sp>
                  <p:nvSpPr>
                    <p:cNvPr id="4691" name="Rectangle 1000"/>
                    <p:cNvSpPr>
                      <a:spLocks noChangeArrowheads="1"/>
                    </p:cNvSpPr>
                    <p:nvPr/>
                  </p:nvSpPr>
                  <p:spPr bwMode="auto">
                    <a:xfrm>
                      <a:off x="668" y="3153"/>
                      <a:ext cx="16" cy="16"/>
                    </a:xfrm>
                    <a:prstGeom prst="rect">
                      <a:avLst/>
                    </a:prstGeom>
                    <a:solidFill>
                      <a:srgbClr val="FF6600"/>
                    </a:solidFill>
                    <a:ln w="12700">
                      <a:noFill/>
                      <a:miter lim="800000"/>
                      <a:headEnd/>
                      <a:tailEnd/>
                    </a:ln>
                  </p:spPr>
                  <p:txBody>
                    <a:bodyPr wrap="none" anchor="ctr"/>
                    <a:lstStyle/>
                    <a:p>
                      <a:endParaRPr lang="en-US"/>
                    </a:p>
                  </p:txBody>
                </p:sp>
                <p:sp>
                  <p:nvSpPr>
                    <p:cNvPr id="4692" name="Rectangle 1001"/>
                    <p:cNvSpPr>
                      <a:spLocks noChangeArrowheads="1"/>
                    </p:cNvSpPr>
                    <p:nvPr/>
                  </p:nvSpPr>
                  <p:spPr bwMode="auto">
                    <a:xfrm>
                      <a:off x="665" y="3153"/>
                      <a:ext cx="16" cy="16"/>
                    </a:xfrm>
                    <a:prstGeom prst="rect">
                      <a:avLst/>
                    </a:prstGeom>
                    <a:solidFill>
                      <a:srgbClr val="FF6600"/>
                    </a:solidFill>
                    <a:ln w="12700">
                      <a:noFill/>
                      <a:miter lim="800000"/>
                      <a:headEnd/>
                      <a:tailEnd/>
                    </a:ln>
                  </p:spPr>
                  <p:txBody>
                    <a:bodyPr wrap="none" anchor="ctr"/>
                    <a:lstStyle/>
                    <a:p>
                      <a:endParaRPr lang="en-US"/>
                    </a:p>
                  </p:txBody>
                </p:sp>
                <p:sp>
                  <p:nvSpPr>
                    <p:cNvPr id="4693" name="Rectangle 1002"/>
                    <p:cNvSpPr>
                      <a:spLocks noChangeArrowheads="1"/>
                    </p:cNvSpPr>
                    <p:nvPr/>
                  </p:nvSpPr>
                  <p:spPr bwMode="auto">
                    <a:xfrm>
                      <a:off x="663" y="3153"/>
                      <a:ext cx="16" cy="16"/>
                    </a:xfrm>
                    <a:prstGeom prst="rect">
                      <a:avLst/>
                    </a:prstGeom>
                    <a:solidFill>
                      <a:srgbClr val="FF6600"/>
                    </a:solidFill>
                    <a:ln w="12700">
                      <a:noFill/>
                      <a:miter lim="800000"/>
                      <a:headEnd/>
                      <a:tailEnd/>
                    </a:ln>
                  </p:spPr>
                  <p:txBody>
                    <a:bodyPr wrap="none" anchor="ctr"/>
                    <a:lstStyle/>
                    <a:p>
                      <a:endParaRPr lang="en-US"/>
                    </a:p>
                  </p:txBody>
                </p:sp>
                <p:sp>
                  <p:nvSpPr>
                    <p:cNvPr id="4694" name="Rectangle 1003"/>
                    <p:cNvSpPr>
                      <a:spLocks noChangeArrowheads="1"/>
                    </p:cNvSpPr>
                    <p:nvPr/>
                  </p:nvSpPr>
                  <p:spPr bwMode="auto">
                    <a:xfrm>
                      <a:off x="659" y="3153"/>
                      <a:ext cx="16" cy="16"/>
                    </a:xfrm>
                    <a:prstGeom prst="rect">
                      <a:avLst/>
                    </a:prstGeom>
                    <a:solidFill>
                      <a:srgbClr val="FF6600"/>
                    </a:solidFill>
                    <a:ln w="12700">
                      <a:noFill/>
                      <a:miter lim="800000"/>
                      <a:headEnd/>
                      <a:tailEnd/>
                    </a:ln>
                  </p:spPr>
                  <p:txBody>
                    <a:bodyPr wrap="none" anchor="ctr"/>
                    <a:lstStyle/>
                    <a:p>
                      <a:endParaRPr lang="en-US"/>
                    </a:p>
                  </p:txBody>
                </p:sp>
                <p:sp>
                  <p:nvSpPr>
                    <p:cNvPr id="4695" name="Rectangle 1004"/>
                    <p:cNvSpPr>
                      <a:spLocks noChangeArrowheads="1"/>
                    </p:cNvSpPr>
                    <p:nvPr/>
                  </p:nvSpPr>
                  <p:spPr bwMode="auto">
                    <a:xfrm>
                      <a:off x="657" y="3153"/>
                      <a:ext cx="16" cy="16"/>
                    </a:xfrm>
                    <a:prstGeom prst="rect">
                      <a:avLst/>
                    </a:prstGeom>
                    <a:solidFill>
                      <a:srgbClr val="FF6600"/>
                    </a:solidFill>
                    <a:ln w="12700">
                      <a:noFill/>
                      <a:miter lim="800000"/>
                      <a:headEnd/>
                      <a:tailEnd/>
                    </a:ln>
                  </p:spPr>
                  <p:txBody>
                    <a:bodyPr wrap="none" anchor="ctr"/>
                    <a:lstStyle/>
                    <a:p>
                      <a:endParaRPr lang="en-US"/>
                    </a:p>
                  </p:txBody>
                </p:sp>
                <p:sp>
                  <p:nvSpPr>
                    <p:cNvPr id="4696" name="Rectangle 1005"/>
                    <p:cNvSpPr>
                      <a:spLocks noChangeArrowheads="1"/>
                    </p:cNvSpPr>
                    <p:nvPr/>
                  </p:nvSpPr>
                  <p:spPr bwMode="auto">
                    <a:xfrm>
                      <a:off x="653" y="3153"/>
                      <a:ext cx="16" cy="16"/>
                    </a:xfrm>
                    <a:prstGeom prst="rect">
                      <a:avLst/>
                    </a:prstGeom>
                    <a:solidFill>
                      <a:srgbClr val="FF6600"/>
                    </a:solidFill>
                    <a:ln w="12700">
                      <a:noFill/>
                      <a:miter lim="800000"/>
                      <a:headEnd/>
                      <a:tailEnd/>
                    </a:ln>
                  </p:spPr>
                  <p:txBody>
                    <a:bodyPr wrap="none" anchor="ctr"/>
                    <a:lstStyle/>
                    <a:p>
                      <a:endParaRPr lang="en-US"/>
                    </a:p>
                  </p:txBody>
                </p:sp>
                <p:sp>
                  <p:nvSpPr>
                    <p:cNvPr id="4697" name="Rectangle 1006"/>
                    <p:cNvSpPr>
                      <a:spLocks noChangeArrowheads="1"/>
                    </p:cNvSpPr>
                    <p:nvPr/>
                  </p:nvSpPr>
                  <p:spPr bwMode="auto">
                    <a:xfrm>
                      <a:off x="650" y="3153"/>
                      <a:ext cx="16" cy="16"/>
                    </a:xfrm>
                    <a:prstGeom prst="rect">
                      <a:avLst/>
                    </a:prstGeom>
                    <a:solidFill>
                      <a:srgbClr val="FF6600"/>
                    </a:solidFill>
                    <a:ln w="12700">
                      <a:noFill/>
                      <a:miter lim="800000"/>
                      <a:headEnd/>
                      <a:tailEnd/>
                    </a:ln>
                  </p:spPr>
                  <p:txBody>
                    <a:bodyPr wrap="none" anchor="ctr"/>
                    <a:lstStyle/>
                    <a:p>
                      <a:endParaRPr lang="en-US"/>
                    </a:p>
                  </p:txBody>
                </p:sp>
              </p:grpSp>
            </p:grpSp>
            <p:sp>
              <p:nvSpPr>
                <p:cNvPr id="4637" name="Freeform 1007"/>
                <p:cNvSpPr>
                  <a:spLocks/>
                </p:cNvSpPr>
                <p:nvPr/>
              </p:nvSpPr>
              <p:spPr bwMode="auto">
                <a:xfrm>
                  <a:off x="689" y="3149"/>
                  <a:ext cx="67" cy="17"/>
                </a:xfrm>
                <a:custGeom>
                  <a:avLst/>
                  <a:gdLst>
                    <a:gd name="T0" fmla="*/ 66 w 67"/>
                    <a:gd name="T1" fmla="*/ 16 h 17"/>
                    <a:gd name="T2" fmla="*/ 51 w 67"/>
                    <a:gd name="T3" fmla="*/ 0 h 17"/>
                    <a:gd name="T4" fmla="*/ 14 w 67"/>
                    <a:gd name="T5" fmla="*/ 0 h 17"/>
                    <a:gd name="T6" fmla="*/ 0 w 67"/>
                    <a:gd name="T7" fmla="*/ 16 h 17"/>
                    <a:gd name="T8" fmla="*/ 66 w 67"/>
                    <a:gd name="T9" fmla="*/ 16 h 17"/>
                    <a:gd name="T10" fmla="*/ 0 60000 65536"/>
                    <a:gd name="T11" fmla="*/ 0 60000 65536"/>
                    <a:gd name="T12" fmla="*/ 0 60000 65536"/>
                    <a:gd name="T13" fmla="*/ 0 60000 65536"/>
                    <a:gd name="T14" fmla="*/ 0 60000 65536"/>
                    <a:gd name="T15" fmla="*/ 0 w 67"/>
                    <a:gd name="T16" fmla="*/ 0 h 17"/>
                    <a:gd name="T17" fmla="*/ 67 w 67"/>
                    <a:gd name="T18" fmla="*/ 17 h 17"/>
                  </a:gdLst>
                  <a:ahLst/>
                  <a:cxnLst>
                    <a:cxn ang="T10">
                      <a:pos x="T0" y="T1"/>
                    </a:cxn>
                    <a:cxn ang="T11">
                      <a:pos x="T2" y="T3"/>
                    </a:cxn>
                    <a:cxn ang="T12">
                      <a:pos x="T4" y="T5"/>
                    </a:cxn>
                    <a:cxn ang="T13">
                      <a:pos x="T6" y="T7"/>
                    </a:cxn>
                    <a:cxn ang="T14">
                      <a:pos x="T8" y="T9"/>
                    </a:cxn>
                  </a:cxnLst>
                  <a:rect l="T15" t="T16" r="T17" b="T18"/>
                  <a:pathLst>
                    <a:path w="67" h="17">
                      <a:moveTo>
                        <a:pt x="66" y="16"/>
                      </a:moveTo>
                      <a:lnTo>
                        <a:pt x="51" y="0"/>
                      </a:lnTo>
                      <a:lnTo>
                        <a:pt x="14" y="0"/>
                      </a:lnTo>
                      <a:lnTo>
                        <a:pt x="0" y="16"/>
                      </a:lnTo>
                      <a:lnTo>
                        <a:pt x="66" y="16"/>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638" name="Freeform 1008"/>
                <p:cNvSpPr>
                  <a:spLocks/>
                </p:cNvSpPr>
                <p:nvPr/>
              </p:nvSpPr>
              <p:spPr bwMode="auto">
                <a:xfrm>
                  <a:off x="671" y="3151"/>
                  <a:ext cx="25" cy="17"/>
                </a:xfrm>
                <a:custGeom>
                  <a:avLst/>
                  <a:gdLst>
                    <a:gd name="T0" fmla="*/ 24 w 25"/>
                    <a:gd name="T1" fmla="*/ 6 h 17"/>
                    <a:gd name="T2" fmla="*/ 17 w 25"/>
                    <a:gd name="T3" fmla="*/ 16 h 17"/>
                    <a:gd name="T4" fmla="*/ 0 w 25"/>
                    <a:gd name="T5" fmla="*/ 16 h 17"/>
                    <a:gd name="T6" fmla="*/ 0 w 25"/>
                    <a:gd name="T7" fmla="*/ 0 h 17"/>
                    <a:gd name="T8" fmla="*/ 24 w 25"/>
                    <a:gd name="T9" fmla="*/ 6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24" y="6"/>
                      </a:moveTo>
                      <a:lnTo>
                        <a:pt x="17" y="16"/>
                      </a:lnTo>
                      <a:lnTo>
                        <a:pt x="0" y="16"/>
                      </a:lnTo>
                      <a:lnTo>
                        <a:pt x="0" y="0"/>
                      </a:lnTo>
                      <a:lnTo>
                        <a:pt x="24" y="6"/>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639" name="Freeform 1009"/>
                <p:cNvSpPr>
                  <a:spLocks/>
                </p:cNvSpPr>
                <p:nvPr/>
              </p:nvSpPr>
              <p:spPr bwMode="auto">
                <a:xfrm>
                  <a:off x="686" y="3149"/>
                  <a:ext cx="18" cy="17"/>
                </a:xfrm>
                <a:custGeom>
                  <a:avLst/>
                  <a:gdLst>
                    <a:gd name="T0" fmla="*/ 5 w 18"/>
                    <a:gd name="T1" fmla="*/ 0 h 17"/>
                    <a:gd name="T2" fmla="*/ 0 w 18"/>
                    <a:gd name="T3" fmla="*/ 12 h 17"/>
                    <a:gd name="T4" fmla="*/ 8 w 18"/>
                    <a:gd name="T5" fmla="*/ 16 h 17"/>
                    <a:gd name="T6" fmla="*/ 17 w 18"/>
                    <a:gd name="T7" fmla="*/ 0 h 17"/>
                    <a:gd name="T8" fmla="*/ 5 w 18"/>
                    <a:gd name="T9" fmla="*/ 0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5" y="0"/>
                      </a:moveTo>
                      <a:lnTo>
                        <a:pt x="0" y="12"/>
                      </a:lnTo>
                      <a:lnTo>
                        <a:pt x="8" y="16"/>
                      </a:lnTo>
                      <a:lnTo>
                        <a:pt x="17" y="0"/>
                      </a:lnTo>
                      <a:lnTo>
                        <a:pt x="5"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640" name="Freeform 1010"/>
                <p:cNvSpPr>
                  <a:spLocks/>
                </p:cNvSpPr>
                <p:nvPr/>
              </p:nvSpPr>
              <p:spPr bwMode="auto">
                <a:xfrm>
                  <a:off x="721" y="3149"/>
                  <a:ext cx="17" cy="17"/>
                </a:xfrm>
                <a:custGeom>
                  <a:avLst/>
                  <a:gdLst>
                    <a:gd name="T0" fmla="*/ 0 w 17"/>
                    <a:gd name="T1" fmla="*/ 0 h 17"/>
                    <a:gd name="T2" fmla="*/ 16 w 17"/>
                    <a:gd name="T3" fmla="*/ 16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16" y="16"/>
                      </a:lnTo>
                      <a:lnTo>
                        <a:pt x="0"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641" name="Arc 1011"/>
                <p:cNvSpPr>
                  <a:spLocks/>
                </p:cNvSpPr>
                <p:nvPr/>
              </p:nvSpPr>
              <p:spPr bwMode="auto">
                <a:xfrm>
                  <a:off x="781" y="3177"/>
                  <a:ext cx="4" cy="8"/>
                </a:xfrm>
                <a:custGeom>
                  <a:avLst/>
                  <a:gdLst>
                    <a:gd name="T0" fmla="*/ 0 w 21600"/>
                    <a:gd name="T1" fmla="*/ 0 h 43200"/>
                    <a:gd name="T2" fmla="*/ 0 w 21600"/>
                    <a:gd name="T3" fmla="*/ 8 h 43200"/>
                    <a:gd name="T4" fmla="*/ 0 w 21600"/>
                    <a:gd name="T5" fmla="*/ 4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solidFill>
                  <a:srgbClr val="FF6600"/>
                </a:solidFill>
                <a:ln w="12700" cap="rnd">
                  <a:solidFill>
                    <a:srgbClr val="000000"/>
                  </a:solidFill>
                  <a:round/>
                  <a:headEnd/>
                  <a:tailEnd/>
                </a:ln>
              </p:spPr>
              <p:txBody>
                <a:bodyPr wrap="none" anchor="ctr"/>
                <a:lstStyle/>
                <a:p>
                  <a:endParaRPr lang="en-US"/>
                </a:p>
              </p:txBody>
            </p:sp>
            <p:sp>
              <p:nvSpPr>
                <p:cNvPr id="4642" name="Line 1012"/>
                <p:cNvSpPr>
                  <a:spLocks noChangeShapeType="1"/>
                </p:cNvSpPr>
                <p:nvPr/>
              </p:nvSpPr>
              <p:spPr bwMode="auto">
                <a:xfrm>
                  <a:off x="779" y="3180"/>
                  <a:ext cx="5" cy="0"/>
                </a:xfrm>
                <a:prstGeom prst="line">
                  <a:avLst/>
                </a:prstGeom>
                <a:noFill/>
                <a:ln w="12700">
                  <a:solidFill>
                    <a:srgbClr val="000000"/>
                  </a:solidFill>
                  <a:round/>
                  <a:headEnd/>
                  <a:tailEnd/>
                </a:ln>
              </p:spPr>
              <p:txBody>
                <a:bodyPr wrap="none" anchor="ctr"/>
                <a:lstStyle/>
                <a:p>
                  <a:endParaRPr lang="en-US"/>
                </a:p>
              </p:txBody>
            </p:sp>
            <p:sp>
              <p:nvSpPr>
                <p:cNvPr id="4643" name="Line 1013"/>
                <p:cNvSpPr>
                  <a:spLocks noChangeShapeType="1"/>
                </p:cNvSpPr>
                <p:nvPr/>
              </p:nvSpPr>
              <p:spPr bwMode="auto">
                <a:xfrm>
                  <a:off x="779" y="3178"/>
                  <a:ext cx="5" cy="0"/>
                </a:xfrm>
                <a:prstGeom prst="line">
                  <a:avLst/>
                </a:prstGeom>
                <a:noFill/>
                <a:ln w="12700">
                  <a:solidFill>
                    <a:srgbClr val="000000"/>
                  </a:solidFill>
                  <a:round/>
                  <a:headEnd/>
                  <a:tailEnd/>
                </a:ln>
              </p:spPr>
              <p:txBody>
                <a:bodyPr wrap="none" anchor="ctr"/>
                <a:lstStyle/>
                <a:p>
                  <a:endParaRPr lang="en-US"/>
                </a:p>
              </p:txBody>
            </p:sp>
            <p:sp>
              <p:nvSpPr>
                <p:cNvPr id="4644" name="Freeform 1014"/>
                <p:cNvSpPr>
                  <a:spLocks/>
                </p:cNvSpPr>
                <p:nvPr/>
              </p:nvSpPr>
              <p:spPr bwMode="auto">
                <a:xfrm>
                  <a:off x="644" y="3160"/>
                  <a:ext cx="149" cy="23"/>
                </a:xfrm>
                <a:custGeom>
                  <a:avLst/>
                  <a:gdLst>
                    <a:gd name="T0" fmla="*/ 148 w 149"/>
                    <a:gd name="T1" fmla="*/ 9 h 23"/>
                    <a:gd name="T2" fmla="*/ 127 w 149"/>
                    <a:gd name="T3" fmla="*/ 0 h 23"/>
                    <a:gd name="T4" fmla="*/ 0 w 149"/>
                    <a:gd name="T5" fmla="*/ 0 h 23"/>
                    <a:gd name="T6" fmla="*/ 0 w 149"/>
                    <a:gd name="T7" fmla="*/ 7 h 23"/>
                    <a:gd name="T8" fmla="*/ 3 w 149"/>
                    <a:gd name="T9" fmla="*/ 10 h 23"/>
                    <a:gd name="T10" fmla="*/ 3 w 149"/>
                    <a:gd name="T11" fmla="*/ 12 h 23"/>
                    <a:gd name="T12" fmla="*/ 22 w 149"/>
                    <a:gd name="T13" fmla="*/ 22 h 23"/>
                    <a:gd name="T14" fmla="*/ 137 w 149"/>
                    <a:gd name="T15" fmla="*/ 22 h 23"/>
                    <a:gd name="T16" fmla="*/ 148 w 149"/>
                    <a:gd name="T17" fmla="*/ 9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3"/>
                    <a:gd name="T29" fmla="*/ 149 w 149"/>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3">
                      <a:moveTo>
                        <a:pt x="148" y="9"/>
                      </a:moveTo>
                      <a:lnTo>
                        <a:pt x="127" y="0"/>
                      </a:lnTo>
                      <a:lnTo>
                        <a:pt x="0" y="0"/>
                      </a:lnTo>
                      <a:lnTo>
                        <a:pt x="0" y="7"/>
                      </a:lnTo>
                      <a:lnTo>
                        <a:pt x="3" y="10"/>
                      </a:lnTo>
                      <a:lnTo>
                        <a:pt x="3" y="12"/>
                      </a:lnTo>
                      <a:lnTo>
                        <a:pt x="22" y="22"/>
                      </a:lnTo>
                      <a:lnTo>
                        <a:pt x="137" y="22"/>
                      </a:lnTo>
                      <a:lnTo>
                        <a:pt x="148" y="9"/>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645" name="Freeform 1015"/>
                <p:cNvSpPr>
                  <a:spLocks/>
                </p:cNvSpPr>
                <p:nvPr/>
              </p:nvSpPr>
              <p:spPr bwMode="auto">
                <a:xfrm>
                  <a:off x="654" y="3160"/>
                  <a:ext cx="17" cy="17"/>
                </a:xfrm>
                <a:custGeom>
                  <a:avLst/>
                  <a:gdLst>
                    <a:gd name="T0" fmla="*/ 16 w 17"/>
                    <a:gd name="T1" fmla="*/ 0 h 17"/>
                    <a:gd name="T2" fmla="*/ 0 w 17"/>
                    <a:gd name="T3" fmla="*/ 16 h 17"/>
                    <a:gd name="T4" fmla="*/ 16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0"/>
                      </a:moveTo>
                      <a:lnTo>
                        <a:pt x="0" y="16"/>
                      </a:lnTo>
                      <a:lnTo>
                        <a:pt x="16"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646" name="Freeform 1016"/>
                <p:cNvSpPr>
                  <a:spLocks/>
                </p:cNvSpPr>
                <p:nvPr/>
              </p:nvSpPr>
              <p:spPr bwMode="auto">
                <a:xfrm>
                  <a:off x="703" y="3160"/>
                  <a:ext cx="1" cy="23"/>
                </a:xfrm>
                <a:custGeom>
                  <a:avLst/>
                  <a:gdLst>
                    <a:gd name="T0" fmla="*/ 0 w 1"/>
                    <a:gd name="T1" fmla="*/ 0 h 23"/>
                    <a:gd name="T2" fmla="*/ 0 w 1"/>
                    <a:gd name="T3" fmla="*/ 22 h 23"/>
                    <a:gd name="T4" fmla="*/ 0 w 1"/>
                    <a:gd name="T5" fmla="*/ 0 h 23"/>
                    <a:gd name="T6" fmla="*/ 0 60000 65536"/>
                    <a:gd name="T7" fmla="*/ 0 60000 65536"/>
                    <a:gd name="T8" fmla="*/ 0 60000 65536"/>
                    <a:gd name="T9" fmla="*/ 0 w 1"/>
                    <a:gd name="T10" fmla="*/ 0 h 23"/>
                    <a:gd name="T11" fmla="*/ 1 w 1"/>
                    <a:gd name="T12" fmla="*/ 23 h 23"/>
                  </a:gdLst>
                  <a:ahLst/>
                  <a:cxnLst>
                    <a:cxn ang="T6">
                      <a:pos x="T0" y="T1"/>
                    </a:cxn>
                    <a:cxn ang="T7">
                      <a:pos x="T2" y="T3"/>
                    </a:cxn>
                    <a:cxn ang="T8">
                      <a:pos x="T4" y="T5"/>
                    </a:cxn>
                  </a:cxnLst>
                  <a:rect l="T9" t="T10" r="T11" b="T12"/>
                  <a:pathLst>
                    <a:path w="1" h="23">
                      <a:moveTo>
                        <a:pt x="0" y="0"/>
                      </a:moveTo>
                      <a:lnTo>
                        <a:pt x="0" y="22"/>
                      </a:lnTo>
                      <a:lnTo>
                        <a:pt x="0"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647" name="Freeform 1017"/>
                <p:cNvSpPr>
                  <a:spLocks/>
                </p:cNvSpPr>
                <p:nvPr/>
              </p:nvSpPr>
              <p:spPr bwMode="auto">
                <a:xfrm>
                  <a:off x="741" y="3160"/>
                  <a:ext cx="1" cy="23"/>
                </a:xfrm>
                <a:custGeom>
                  <a:avLst/>
                  <a:gdLst>
                    <a:gd name="T0" fmla="*/ 0 w 1"/>
                    <a:gd name="T1" fmla="*/ 0 h 23"/>
                    <a:gd name="T2" fmla="*/ 0 w 1"/>
                    <a:gd name="T3" fmla="*/ 22 h 23"/>
                    <a:gd name="T4" fmla="*/ 0 w 1"/>
                    <a:gd name="T5" fmla="*/ 0 h 23"/>
                    <a:gd name="T6" fmla="*/ 0 60000 65536"/>
                    <a:gd name="T7" fmla="*/ 0 60000 65536"/>
                    <a:gd name="T8" fmla="*/ 0 60000 65536"/>
                    <a:gd name="T9" fmla="*/ 0 w 1"/>
                    <a:gd name="T10" fmla="*/ 0 h 23"/>
                    <a:gd name="T11" fmla="*/ 1 w 1"/>
                    <a:gd name="T12" fmla="*/ 23 h 23"/>
                  </a:gdLst>
                  <a:ahLst/>
                  <a:cxnLst>
                    <a:cxn ang="T6">
                      <a:pos x="T0" y="T1"/>
                    </a:cxn>
                    <a:cxn ang="T7">
                      <a:pos x="T2" y="T3"/>
                    </a:cxn>
                    <a:cxn ang="T8">
                      <a:pos x="T4" y="T5"/>
                    </a:cxn>
                  </a:cxnLst>
                  <a:rect l="T9" t="T10" r="T11" b="T12"/>
                  <a:pathLst>
                    <a:path w="1" h="23">
                      <a:moveTo>
                        <a:pt x="0" y="0"/>
                      </a:moveTo>
                      <a:lnTo>
                        <a:pt x="0" y="22"/>
                      </a:lnTo>
                      <a:lnTo>
                        <a:pt x="0"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648" name="Freeform 1018"/>
                <p:cNvSpPr>
                  <a:spLocks/>
                </p:cNvSpPr>
                <p:nvPr/>
              </p:nvSpPr>
              <p:spPr bwMode="auto">
                <a:xfrm>
                  <a:off x="694" y="3160"/>
                  <a:ext cx="17" cy="17"/>
                </a:xfrm>
                <a:custGeom>
                  <a:avLst/>
                  <a:gdLst>
                    <a:gd name="T0" fmla="*/ 0 w 17"/>
                    <a:gd name="T1" fmla="*/ 0 h 17"/>
                    <a:gd name="T2" fmla="*/ 16 w 17"/>
                    <a:gd name="T3" fmla="*/ 16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16" y="16"/>
                      </a:lnTo>
                      <a:lnTo>
                        <a:pt x="0"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649" name="Freeform 1019"/>
                <p:cNvSpPr>
                  <a:spLocks/>
                </p:cNvSpPr>
                <p:nvPr/>
              </p:nvSpPr>
              <p:spPr bwMode="auto">
                <a:xfrm>
                  <a:off x="740" y="3161"/>
                  <a:ext cx="17" cy="17"/>
                </a:xfrm>
                <a:custGeom>
                  <a:avLst/>
                  <a:gdLst>
                    <a:gd name="T0" fmla="*/ 16 w 17"/>
                    <a:gd name="T1" fmla="*/ 0 h 17"/>
                    <a:gd name="T2" fmla="*/ 0 w 17"/>
                    <a:gd name="T3" fmla="*/ 16 h 17"/>
                    <a:gd name="T4" fmla="*/ 16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0"/>
                      </a:moveTo>
                      <a:lnTo>
                        <a:pt x="0" y="16"/>
                      </a:lnTo>
                      <a:lnTo>
                        <a:pt x="16"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650" name="Freeform 1020"/>
                <p:cNvSpPr>
                  <a:spLocks/>
                </p:cNvSpPr>
                <p:nvPr/>
              </p:nvSpPr>
              <p:spPr bwMode="auto">
                <a:xfrm>
                  <a:off x="640" y="3156"/>
                  <a:ext cx="152" cy="17"/>
                </a:xfrm>
                <a:custGeom>
                  <a:avLst/>
                  <a:gdLst>
                    <a:gd name="T0" fmla="*/ 151 w 152"/>
                    <a:gd name="T1" fmla="*/ 10 h 17"/>
                    <a:gd name="T2" fmla="*/ 133 w 152"/>
                    <a:gd name="T3" fmla="*/ 0 h 17"/>
                    <a:gd name="T4" fmla="*/ 3 w 152"/>
                    <a:gd name="T5" fmla="*/ 0 h 17"/>
                    <a:gd name="T6" fmla="*/ 0 w 152"/>
                    <a:gd name="T7" fmla="*/ 4 h 17"/>
                    <a:gd name="T8" fmla="*/ 130 w 152"/>
                    <a:gd name="T9" fmla="*/ 4 h 17"/>
                    <a:gd name="T10" fmla="*/ 151 w 152"/>
                    <a:gd name="T11" fmla="*/ 16 h 17"/>
                    <a:gd name="T12" fmla="*/ 151 w 152"/>
                    <a:gd name="T13" fmla="*/ 10 h 17"/>
                    <a:gd name="T14" fmla="*/ 0 60000 65536"/>
                    <a:gd name="T15" fmla="*/ 0 60000 65536"/>
                    <a:gd name="T16" fmla="*/ 0 60000 65536"/>
                    <a:gd name="T17" fmla="*/ 0 60000 65536"/>
                    <a:gd name="T18" fmla="*/ 0 60000 65536"/>
                    <a:gd name="T19" fmla="*/ 0 60000 65536"/>
                    <a:gd name="T20" fmla="*/ 0 60000 65536"/>
                    <a:gd name="T21" fmla="*/ 0 w 152"/>
                    <a:gd name="T22" fmla="*/ 0 h 17"/>
                    <a:gd name="T23" fmla="*/ 152 w 152"/>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17">
                      <a:moveTo>
                        <a:pt x="151" y="10"/>
                      </a:moveTo>
                      <a:lnTo>
                        <a:pt x="133" y="0"/>
                      </a:lnTo>
                      <a:lnTo>
                        <a:pt x="3" y="0"/>
                      </a:lnTo>
                      <a:lnTo>
                        <a:pt x="0" y="4"/>
                      </a:lnTo>
                      <a:lnTo>
                        <a:pt x="130" y="4"/>
                      </a:lnTo>
                      <a:lnTo>
                        <a:pt x="151" y="16"/>
                      </a:lnTo>
                      <a:lnTo>
                        <a:pt x="151" y="1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651" name="Freeform 1021"/>
                <p:cNvSpPr>
                  <a:spLocks/>
                </p:cNvSpPr>
                <p:nvPr/>
              </p:nvSpPr>
              <p:spPr bwMode="auto">
                <a:xfrm>
                  <a:off x="641" y="3160"/>
                  <a:ext cx="17" cy="17"/>
                </a:xfrm>
                <a:custGeom>
                  <a:avLst/>
                  <a:gdLst>
                    <a:gd name="T0" fmla="*/ 16 w 17"/>
                    <a:gd name="T1" fmla="*/ 0 h 17"/>
                    <a:gd name="T2" fmla="*/ 0 w 17"/>
                    <a:gd name="T3" fmla="*/ 2 h 17"/>
                    <a:gd name="T4" fmla="*/ 0 w 17"/>
                    <a:gd name="T5" fmla="*/ 13 h 17"/>
                    <a:gd name="T6" fmla="*/ 16 w 17"/>
                    <a:gd name="T7" fmla="*/ 1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2"/>
                      </a:lnTo>
                      <a:lnTo>
                        <a:pt x="0" y="13"/>
                      </a:lnTo>
                      <a:lnTo>
                        <a:pt x="16" y="16"/>
                      </a:lnTo>
                      <a:lnTo>
                        <a:pt x="16"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652" name="Freeform 1022"/>
                <p:cNvSpPr>
                  <a:spLocks/>
                </p:cNvSpPr>
                <p:nvPr/>
              </p:nvSpPr>
              <p:spPr bwMode="auto">
                <a:xfrm>
                  <a:off x="640" y="3156"/>
                  <a:ext cx="134" cy="17"/>
                </a:xfrm>
                <a:custGeom>
                  <a:avLst/>
                  <a:gdLst>
                    <a:gd name="T0" fmla="*/ 133 w 134"/>
                    <a:gd name="T1" fmla="*/ 0 h 17"/>
                    <a:gd name="T2" fmla="*/ 3 w 134"/>
                    <a:gd name="T3" fmla="*/ 0 h 17"/>
                    <a:gd name="T4" fmla="*/ 0 w 134"/>
                    <a:gd name="T5" fmla="*/ 16 h 17"/>
                    <a:gd name="T6" fmla="*/ 129 w 134"/>
                    <a:gd name="T7" fmla="*/ 16 h 17"/>
                    <a:gd name="T8" fmla="*/ 133 w 134"/>
                    <a:gd name="T9" fmla="*/ 0 h 17"/>
                    <a:gd name="T10" fmla="*/ 0 60000 65536"/>
                    <a:gd name="T11" fmla="*/ 0 60000 65536"/>
                    <a:gd name="T12" fmla="*/ 0 60000 65536"/>
                    <a:gd name="T13" fmla="*/ 0 60000 65536"/>
                    <a:gd name="T14" fmla="*/ 0 60000 65536"/>
                    <a:gd name="T15" fmla="*/ 0 w 134"/>
                    <a:gd name="T16" fmla="*/ 0 h 17"/>
                    <a:gd name="T17" fmla="*/ 134 w 134"/>
                    <a:gd name="T18" fmla="*/ 17 h 17"/>
                  </a:gdLst>
                  <a:ahLst/>
                  <a:cxnLst>
                    <a:cxn ang="T10">
                      <a:pos x="T0" y="T1"/>
                    </a:cxn>
                    <a:cxn ang="T11">
                      <a:pos x="T2" y="T3"/>
                    </a:cxn>
                    <a:cxn ang="T12">
                      <a:pos x="T4" y="T5"/>
                    </a:cxn>
                    <a:cxn ang="T13">
                      <a:pos x="T6" y="T7"/>
                    </a:cxn>
                    <a:cxn ang="T14">
                      <a:pos x="T8" y="T9"/>
                    </a:cxn>
                  </a:cxnLst>
                  <a:rect l="T15" t="T16" r="T17" b="T18"/>
                  <a:pathLst>
                    <a:path w="134" h="17">
                      <a:moveTo>
                        <a:pt x="133" y="0"/>
                      </a:moveTo>
                      <a:lnTo>
                        <a:pt x="3" y="0"/>
                      </a:lnTo>
                      <a:lnTo>
                        <a:pt x="0" y="16"/>
                      </a:lnTo>
                      <a:lnTo>
                        <a:pt x="129" y="16"/>
                      </a:lnTo>
                      <a:lnTo>
                        <a:pt x="133"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653" name="Freeform 1023"/>
                <p:cNvSpPr>
                  <a:spLocks/>
                </p:cNvSpPr>
                <p:nvPr/>
              </p:nvSpPr>
              <p:spPr bwMode="auto">
                <a:xfrm>
                  <a:off x="647" y="3160"/>
                  <a:ext cx="1" cy="17"/>
                </a:xfrm>
                <a:custGeom>
                  <a:avLst/>
                  <a:gdLst>
                    <a:gd name="T0" fmla="*/ 0 w 1"/>
                    <a:gd name="T1" fmla="*/ 16 h 17"/>
                    <a:gd name="T2" fmla="*/ 0 w 1"/>
                    <a:gd name="T3" fmla="*/ 0 h 17"/>
                    <a:gd name="T4" fmla="*/ 0 w 1"/>
                    <a:gd name="T5" fmla="*/ 16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16"/>
                      </a:moveTo>
                      <a:lnTo>
                        <a:pt x="0" y="0"/>
                      </a:lnTo>
                      <a:lnTo>
                        <a:pt x="0" y="16"/>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654" name="Freeform 1024"/>
                <p:cNvSpPr>
                  <a:spLocks/>
                </p:cNvSpPr>
                <p:nvPr/>
              </p:nvSpPr>
              <p:spPr bwMode="auto">
                <a:xfrm>
                  <a:off x="773" y="3159"/>
                  <a:ext cx="20" cy="17"/>
                </a:xfrm>
                <a:custGeom>
                  <a:avLst/>
                  <a:gdLst>
                    <a:gd name="T0" fmla="*/ 19 w 20"/>
                    <a:gd name="T1" fmla="*/ 16 h 17"/>
                    <a:gd name="T2" fmla="*/ 0 w 20"/>
                    <a:gd name="T3" fmla="*/ 0 h 17"/>
                    <a:gd name="T4" fmla="*/ 19 w 20"/>
                    <a:gd name="T5" fmla="*/ 16 h 17"/>
                    <a:gd name="T6" fmla="*/ 0 60000 65536"/>
                    <a:gd name="T7" fmla="*/ 0 60000 65536"/>
                    <a:gd name="T8" fmla="*/ 0 60000 65536"/>
                    <a:gd name="T9" fmla="*/ 0 w 20"/>
                    <a:gd name="T10" fmla="*/ 0 h 17"/>
                    <a:gd name="T11" fmla="*/ 20 w 20"/>
                    <a:gd name="T12" fmla="*/ 17 h 17"/>
                  </a:gdLst>
                  <a:ahLst/>
                  <a:cxnLst>
                    <a:cxn ang="T6">
                      <a:pos x="T0" y="T1"/>
                    </a:cxn>
                    <a:cxn ang="T7">
                      <a:pos x="T2" y="T3"/>
                    </a:cxn>
                    <a:cxn ang="T8">
                      <a:pos x="T4" y="T5"/>
                    </a:cxn>
                  </a:cxnLst>
                  <a:rect l="T9" t="T10" r="T11" b="T12"/>
                  <a:pathLst>
                    <a:path w="20" h="17">
                      <a:moveTo>
                        <a:pt x="19" y="16"/>
                      </a:moveTo>
                      <a:lnTo>
                        <a:pt x="0" y="0"/>
                      </a:lnTo>
                      <a:lnTo>
                        <a:pt x="19" y="16"/>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655" name="Oval 1025"/>
                <p:cNvSpPr>
                  <a:spLocks noChangeArrowheads="1"/>
                </p:cNvSpPr>
                <p:nvPr/>
              </p:nvSpPr>
              <p:spPr bwMode="auto">
                <a:xfrm>
                  <a:off x="722" y="3169"/>
                  <a:ext cx="8" cy="8"/>
                </a:xfrm>
                <a:prstGeom prst="ellipse">
                  <a:avLst/>
                </a:prstGeom>
                <a:solidFill>
                  <a:srgbClr val="FF6600"/>
                </a:solidFill>
                <a:ln w="12700">
                  <a:solidFill>
                    <a:srgbClr val="C0C0C0"/>
                  </a:solidFill>
                  <a:round/>
                  <a:headEnd/>
                  <a:tailEnd/>
                </a:ln>
              </p:spPr>
              <p:txBody>
                <a:bodyPr wrap="none" anchor="ctr"/>
                <a:lstStyle/>
                <a:p>
                  <a:endParaRPr lang="en-US"/>
                </a:p>
              </p:txBody>
            </p:sp>
            <p:grpSp>
              <p:nvGrpSpPr>
                <p:cNvPr id="4656" name="Group 1026"/>
                <p:cNvGrpSpPr>
                  <a:grpSpLocks/>
                </p:cNvGrpSpPr>
                <p:nvPr/>
              </p:nvGrpSpPr>
              <p:grpSpPr bwMode="auto">
                <a:xfrm>
                  <a:off x="740" y="3154"/>
                  <a:ext cx="19" cy="17"/>
                  <a:chOff x="740" y="3154"/>
                  <a:chExt cx="19" cy="17"/>
                </a:xfrm>
              </p:grpSpPr>
              <p:sp>
                <p:nvSpPr>
                  <p:cNvPr id="4686" name="Freeform 1027"/>
                  <p:cNvSpPr>
                    <a:spLocks/>
                  </p:cNvSpPr>
                  <p:nvPr/>
                </p:nvSpPr>
                <p:spPr bwMode="auto">
                  <a:xfrm>
                    <a:off x="740" y="3154"/>
                    <a:ext cx="17" cy="17"/>
                  </a:xfrm>
                  <a:custGeom>
                    <a:avLst/>
                    <a:gdLst>
                      <a:gd name="T0" fmla="*/ 7 w 17"/>
                      <a:gd name="T1" fmla="*/ 0 h 17"/>
                      <a:gd name="T2" fmla="*/ 16 w 17"/>
                      <a:gd name="T3" fmla="*/ 16 h 17"/>
                      <a:gd name="T4" fmla="*/ 0 w 17"/>
                      <a:gd name="T5" fmla="*/ 16 h 17"/>
                      <a:gd name="T6" fmla="*/ 1 w 17"/>
                      <a:gd name="T7" fmla="*/ 1 h 17"/>
                      <a:gd name="T8" fmla="*/ 7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7" y="0"/>
                        </a:moveTo>
                        <a:lnTo>
                          <a:pt x="16" y="16"/>
                        </a:lnTo>
                        <a:lnTo>
                          <a:pt x="0" y="16"/>
                        </a:lnTo>
                        <a:lnTo>
                          <a:pt x="1" y="1"/>
                        </a:lnTo>
                        <a:lnTo>
                          <a:pt x="7"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687" name="Oval 1028"/>
                  <p:cNvSpPr>
                    <a:spLocks noChangeArrowheads="1"/>
                  </p:cNvSpPr>
                  <p:nvPr/>
                </p:nvSpPr>
                <p:spPr bwMode="auto">
                  <a:xfrm>
                    <a:off x="751" y="3157"/>
                    <a:ext cx="8" cy="8"/>
                  </a:xfrm>
                  <a:prstGeom prst="ellipse">
                    <a:avLst/>
                  </a:prstGeom>
                  <a:solidFill>
                    <a:srgbClr val="FF6600"/>
                  </a:solidFill>
                  <a:ln w="12700">
                    <a:solidFill>
                      <a:srgbClr val="000000"/>
                    </a:solidFill>
                    <a:round/>
                    <a:headEnd/>
                    <a:tailEnd/>
                  </a:ln>
                </p:spPr>
                <p:txBody>
                  <a:bodyPr wrap="none" anchor="ctr"/>
                  <a:lstStyle/>
                  <a:p>
                    <a:endParaRPr lang="en-US"/>
                  </a:p>
                </p:txBody>
              </p:sp>
            </p:grpSp>
            <p:sp>
              <p:nvSpPr>
                <p:cNvPr id="4657" name="Arc 1029"/>
                <p:cNvSpPr>
                  <a:spLocks/>
                </p:cNvSpPr>
                <p:nvPr/>
              </p:nvSpPr>
              <p:spPr bwMode="auto">
                <a:xfrm>
                  <a:off x="786" y="3163"/>
                  <a:ext cx="4" cy="8"/>
                </a:xfrm>
                <a:custGeom>
                  <a:avLst/>
                  <a:gdLst>
                    <a:gd name="T0" fmla="*/ 4 w 21600"/>
                    <a:gd name="T1" fmla="*/ 8 h 42555"/>
                    <a:gd name="T2" fmla="*/ 3 w 21600"/>
                    <a:gd name="T3" fmla="*/ 0 h 42555"/>
                    <a:gd name="T4" fmla="*/ 4 w 21600"/>
                    <a:gd name="T5" fmla="*/ 4 h 42555"/>
                    <a:gd name="T6" fmla="*/ 0 60000 65536"/>
                    <a:gd name="T7" fmla="*/ 0 60000 65536"/>
                    <a:gd name="T8" fmla="*/ 0 60000 65536"/>
                    <a:gd name="T9" fmla="*/ 0 w 21600"/>
                    <a:gd name="T10" fmla="*/ 0 h 42555"/>
                    <a:gd name="T11" fmla="*/ 21600 w 21600"/>
                    <a:gd name="T12" fmla="*/ 42555 h 42555"/>
                  </a:gdLst>
                  <a:ahLst/>
                  <a:cxnLst>
                    <a:cxn ang="T6">
                      <a:pos x="T0" y="T1"/>
                    </a:cxn>
                    <a:cxn ang="T7">
                      <a:pos x="T2" y="T3"/>
                    </a:cxn>
                    <a:cxn ang="T8">
                      <a:pos x="T4" y="T5"/>
                    </a:cxn>
                  </a:cxnLst>
                  <a:rect l="T9" t="T10" r="T11" b="T12"/>
                  <a:pathLst>
                    <a:path w="21600" h="42555" fill="none" extrusionOk="0">
                      <a:moveTo>
                        <a:pt x="21600" y="42555"/>
                      </a:moveTo>
                      <a:cubicBezTo>
                        <a:pt x="9670" y="42555"/>
                        <a:pt x="0" y="32884"/>
                        <a:pt x="0" y="20955"/>
                      </a:cubicBezTo>
                      <a:cubicBezTo>
                        <a:pt x="-1" y="11043"/>
                        <a:pt x="6745" y="2403"/>
                        <a:pt x="16360" y="-1"/>
                      </a:cubicBezTo>
                    </a:path>
                    <a:path w="21600" h="42555" stroke="0" extrusionOk="0">
                      <a:moveTo>
                        <a:pt x="21600" y="42555"/>
                      </a:moveTo>
                      <a:cubicBezTo>
                        <a:pt x="9670" y="42555"/>
                        <a:pt x="0" y="32884"/>
                        <a:pt x="0" y="20955"/>
                      </a:cubicBezTo>
                      <a:cubicBezTo>
                        <a:pt x="-1" y="11043"/>
                        <a:pt x="6745" y="2403"/>
                        <a:pt x="16360" y="-1"/>
                      </a:cubicBezTo>
                      <a:lnTo>
                        <a:pt x="21600" y="20955"/>
                      </a:lnTo>
                      <a:close/>
                    </a:path>
                  </a:pathLst>
                </a:custGeom>
                <a:solidFill>
                  <a:srgbClr val="FF6600"/>
                </a:solidFill>
                <a:ln w="12700" cap="rnd">
                  <a:solidFill>
                    <a:srgbClr val="000000"/>
                  </a:solidFill>
                  <a:round/>
                  <a:headEnd/>
                  <a:tailEnd/>
                </a:ln>
              </p:spPr>
              <p:txBody>
                <a:bodyPr wrap="none" anchor="ctr"/>
                <a:lstStyle/>
                <a:p>
                  <a:endParaRPr lang="en-US"/>
                </a:p>
              </p:txBody>
            </p:sp>
            <p:sp>
              <p:nvSpPr>
                <p:cNvPr id="4658" name="Line 1030"/>
                <p:cNvSpPr>
                  <a:spLocks noChangeShapeType="1"/>
                </p:cNvSpPr>
                <p:nvPr/>
              </p:nvSpPr>
              <p:spPr bwMode="auto">
                <a:xfrm flipV="1">
                  <a:off x="788" y="3160"/>
                  <a:ext cx="0" cy="9"/>
                </a:xfrm>
                <a:prstGeom prst="line">
                  <a:avLst/>
                </a:prstGeom>
                <a:noFill/>
                <a:ln w="12700">
                  <a:solidFill>
                    <a:srgbClr val="000000"/>
                  </a:solidFill>
                  <a:round/>
                  <a:headEnd/>
                  <a:tailEnd/>
                </a:ln>
              </p:spPr>
              <p:txBody>
                <a:bodyPr wrap="none" anchor="ctr"/>
                <a:lstStyle/>
                <a:p>
                  <a:endParaRPr lang="en-US"/>
                </a:p>
              </p:txBody>
            </p:sp>
            <p:sp>
              <p:nvSpPr>
                <p:cNvPr id="4659" name="Line 1031"/>
                <p:cNvSpPr>
                  <a:spLocks noChangeShapeType="1"/>
                </p:cNvSpPr>
                <p:nvPr/>
              </p:nvSpPr>
              <p:spPr bwMode="auto">
                <a:xfrm>
                  <a:off x="786" y="3166"/>
                  <a:ext cx="5" cy="0"/>
                </a:xfrm>
                <a:prstGeom prst="line">
                  <a:avLst/>
                </a:prstGeom>
                <a:noFill/>
                <a:ln w="12700">
                  <a:solidFill>
                    <a:srgbClr val="000000"/>
                  </a:solidFill>
                  <a:round/>
                  <a:headEnd/>
                  <a:tailEnd/>
                </a:ln>
              </p:spPr>
              <p:txBody>
                <a:bodyPr wrap="none" anchor="ctr"/>
                <a:lstStyle/>
                <a:p>
                  <a:endParaRPr lang="en-US"/>
                </a:p>
              </p:txBody>
            </p:sp>
            <p:grpSp>
              <p:nvGrpSpPr>
                <p:cNvPr id="4660" name="Group 1032"/>
                <p:cNvGrpSpPr>
                  <a:grpSpLocks/>
                </p:cNvGrpSpPr>
                <p:nvPr/>
              </p:nvGrpSpPr>
              <p:grpSpPr bwMode="auto">
                <a:xfrm>
                  <a:off x="661" y="3167"/>
                  <a:ext cx="78" cy="19"/>
                  <a:chOff x="661" y="3167"/>
                  <a:chExt cx="78" cy="19"/>
                </a:xfrm>
              </p:grpSpPr>
              <p:grpSp>
                <p:nvGrpSpPr>
                  <p:cNvPr id="4674" name="Group 1033"/>
                  <p:cNvGrpSpPr>
                    <a:grpSpLocks/>
                  </p:cNvGrpSpPr>
                  <p:nvPr/>
                </p:nvGrpSpPr>
                <p:grpSpPr bwMode="auto">
                  <a:xfrm>
                    <a:off x="719" y="3168"/>
                    <a:ext cx="20" cy="18"/>
                    <a:chOff x="719" y="3168"/>
                    <a:chExt cx="20" cy="18"/>
                  </a:xfrm>
                </p:grpSpPr>
                <p:sp>
                  <p:nvSpPr>
                    <p:cNvPr id="4681" name="Oval 1034"/>
                    <p:cNvSpPr>
                      <a:spLocks noChangeArrowheads="1"/>
                    </p:cNvSpPr>
                    <p:nvPr/>
                  </p:nvSpPr>
                  <p:spPr bwMode="auto">
                    <a:xfrm>
                      <a:off x="719" y="3168"/>
                      <a:ext cx="16" cy="15"/>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682" name="Oval 1035"/>
                    <p:cNvSpPr>
                      <a:spLocks noChangeArrowheads="1"/>
                    </p:cNvSpPr>
                    <p:nvPr/>
                  </p:nvSpPr>
                  <p:spPr bwMode="auto">
                    <a:xfrm>
                      <a:off x="721" y="3169"/>
                      <a:ext cx="12" cy="12"/>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683" name="Oval 1036"/>
                    <p:cNvSpPr>
                      <a:spLocks noChangeArrowheads="1"/>
                    </p:cNvSpPr>
                    <p:nvPr/>
                  </p:nvSpPr>
                  <p:spPr bwMode="auto">
                    <a:xfrm>
                      <a:off x="727" y="3175"/>
                      <a:ext cx="8" cy="8"/>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684" name="Oval 1037"/>
                    <p:cNvSpPr>
                      <a:spLocks noChangeArrowheads="1"/>
                    </p:cNvSpPr>
                    <p:nvPr/>
                  </p:nvSpPr>
                  <p:spPr bwMode="auto">
                    <a:xfrm>
                      <a:off x="729" y="3176"/>
                      <a:ext cx="8" cy="8"/>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685" name="Oval 1038"/>
                    <p:cNvSpPr>
                      <a:spLocks noChangeArrowheads="1"/>
                    </p:cNvSpPr>
                    <p:nvPr/>
                  </p:nvSpPr>
                  <p:spPr bwMode="auto">
                    <a:xfrm>
                      <a:off x="731" y="3178"/>
                      <a:ext cx="8" cy="8"/>
                    </a:xfrm>
                    <a:prstGeom prst="ellipse">
                      <a:avLst/>
                    </a:prstGeom>
                    <a:solidFill>
                      <a:srgbClr val="FF6600"/>
                    </a:solidFill>
                    <a:ln w="12700">
                      <a:solidFill>
                        <a:srgbClr val="000000"/>
                      </a:solidFill>
                      <a:round/>
                      <a:headEnd/>
                      <a:tailEnd/>
                    </a:ln>
                  </p:spPr>
                  <p:txBody>
                    <a:bodyPr wrap="none" anchor="ctr"/>
                    <a:lstStyle/>
                    <a:p>
                      <a:endParaRPr lang="en-US"/>
                    </a:p>
                  </p:txBody>
                </p:sp>
              </p:grpSp>
              <p:grpSp>
                <p:nvGrpSpPr>
                  <p:cNvPr id="4675" name="Group 1039"/>
                  <p:cNvGrpSpPr>
                    <a:grpSpLocks/>
                  </p:cNvGrpSpPr>
                  <p:nvPr/>
                </p:nvGrpSpPr>
                <p:grpSpPr bwMode="auto">
                  <a:xfrm>
                    <a:off x="661" y="3167"/>
                    <a:ext cx="19" cy="19"/>
                    <a:chOff x="661" y="3167"/>
                    <a:chExt cx="19" cy="19"/>
                  </a:xfrm>
                </p:grpSpPr>
                <p:sp>
                  <p:nvSpPr>
                    <p:cNvPr id="4676" name="Oval 1040"/>
                    <p:cNvSpPr>
                      <a:spLocks noChangeArrowheads="1"/>
                    </p:cNvSpPr>
                    <p:nvPr/>
                  </p:nvSpPr>
                  <p:spPr bwMode="auto">
                    <a:xfrm>
                      <a:off x="661" y="3167"/>
                      <a:ext cx="16" cy="15"/>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677" name="Oval 1041"/>
                    <p:cNvSpPr>
                      <a:spLocks noChangeArrowheads="1"/>
                    </p:cNvSpPr>
                    <p:nvPr/>
                  </p:nvSpPr>
                  <p:spPr bwMode="auto">
                    <a:xfrm>
                      <a:off x="663" y="3169"/>
                      <a:ext cx="12" cy="12"/>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678" name="Oval 1042"/>
                    <p:cNvSpPr>
                      <a:spLocks noChangeArrowheads="1"/>
                    </p:cNvSpPr>
                    <p:nvPr/>
                  </p:nvSpPr>
                  <p:spPr bwMode="auto">
                    <a:xfrm>
                      <a:off x="669" y="3175"/>
                      <a:ext cx="8" cy="8"/>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679" name="Oval 1043"/>
                    <p:cNvSpPr>
                      <a:spLocks noChangeArrowheads="1"/>
                    </p:cNvSpPr>
                    <p:nvPr/>
                  </p:nvSpPr>
                  <p:spPr bwMode="auto">
                    <a:xfrm>
                      <a:off x="671" y="3175"/>
                      <a:ext cx="8" cy="8"/>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680" name="Oval 1044"/>
                    <p:cNvSpPr>
                      <a:spLocks noChangeArrowheads="1"/>
                    </p:cNvSpPr>
                    <p:nvPr/>
                  </p:nvSpPr>
                  <p:spPr bwMode="auto">
                    <a:xfrm>
                      <a:off x="672" y="3178"/>
                      <a:ext cx="8" cy="8"/>
                    </a:xfrm>
                    <a:prstGeom prst="ellipse">
                      <a:avLst/>
                    </a:prstGeom>
                    <a:solidFill>
                      <a:srgbClr val="FF6600"/>
                    </a:solidFill>
                    <a:ln w="12700">
                      <a:solidFill>
                        <a:srgbClr val="000000"/>
                      </a:solidFill>
                      <a:round/>
                      <a:headEnd/>
                      <a:tailEnd/>
                    </a:ln>
                  </p:spPr>
                  <p:txBody>
                    <a:bodyPr wrap="none" anchor="ctr"/>
                    <a:lstStyle/>
                    <a:p>
                      <a:endParaRPr lang="en-US"/>
                    </a:p>
                  </p:txBody>
                </p:sp>
              </p:grpSp>
            </p:grpSp>
            <p:grpSp>
              <p:nvGrpSpPr>
                <p:cNvPr id="4661" name="Group 1045"/>
                <p:cNvGrpSpPr>
                  <a:grpSpLocks/>
                </p:cNvGrpSpPr>
                <p:nvPr/>
              </p:nvGrpSpPr>
              <p:grpSpPr bwMode="auto">
                <a:xfrm>
                  <a:off x="691" y="3167"/>
                  <a:ext cx="77" cy="19"/>
                  <a:chOff x="691" y="3167"/>
                  <a:chExt cx="77" cy="19"/>
                </a:xfrm>
              </p:grpSpPr>
              <p:grpSp>
                <p:nvGrpSpPr>
                  <p:cNvPr id="4662" name="Group 1046"/>
                  <p:cNvGrpSpPr>
                    <a:grpSpLocks/>
                  </p:cNvGrpSpPr>
                  <p:nvPr/>
                </p:nvGrpSpPr>
                <p:grpSpPr bwMode="auto">
                  <a:xfrm>
                    <a:off x="749" y="3168"/>
                    <a:ext cx="19" cy="18"/>
                    <a:chOff x="749" y="3168"/>
                    <a:chExt cx="19" cy="18"/>
                  </a:xfrm>
                </p:grpSpPr>
                <p:sp>
                  <p:nvSpPr>
                    <p:cNvPr id="4669" name="Oval 1047"/>
                    <p:cNvSpPr>
                      <a:spLocks noChangeArrowheads="1"/>
                    </p:cNvSpPr>
                    <p:nvPr/>
                  </p:nvSpPr>
                  <p:spPr bwMode="auto">
                    <a:xfrm>
                      <a:off x="749" y="3168"/>
                      <a:ext cx="16" cy="15"/>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670" name="Oval 1048"/>
                    <p:cNvSpPr>
                      <a:spLocks noChangeArrowheads="1"/>
                    </p:cNvSpPr>
                    <p:nvPr/>
                  </p:nvSpPr>
                  <p:spPr bwMode="auto">
                    <a:xfrm>
                      <a:off x="751" y="3169"/>
                      <a:ext cx="11" cy="12"/>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671" name="Oval 1049"/>
                    <p:cNvSpPr>
                      <a:spLocks noChangeArrowheads="1"/>
                    </p:cNvSpPr>
                    <p:nvPr/>
                  </p:nvSpPr>
                  <p:spPr bwMode="auto">
                    <a:xfrm>
                      <a:off x="758" y="3175"/>
                      <a:ext cx="8" cy="8"/>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672" name="Oval 1050"/>
                    <p:cNvSpPr>
                      <a:spLocks noChangeArrowheads="1"/>
                    </p:cNvSpPr>
                    <p:nvPr/>
                  </p:nvSpPr>
                  <p:spPr bwMode="auto">
                    <a:xfrm>
                      <a:off x="758" y="3176"/>
                      <a:ext cx="8" cy="8"/>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673" name="Oval 1051"/>
                    <p:cNvSpPr>
                      <a:spLocks noChangeArrowheads="1"/>
                    </p:cNvSpPr>
                    <p:nvPr/>
                  </p:nvSpPr>
                  <p:spPr bwMode="auto">
                    <a:xfrm>
                      <a:off x="760" y="3178"/>
                      <a:ext cx="8" cy="8"/>
                    </a:xfrm>
                    <a:prstGeom prst="ellipse">
                      <a:avLst/>
                    </a:prstGeom>
                    <a:solidFill>
                      <a:srgbClr val="FF6600"/>
                    </a:solidFill>
                    <a:ln w="12700">
                      <a:solidFill>
                        <a:srgbClr val="000000"/>
                      </a:solidFill>
                      <a:round/>
                      <a:headEnd/>
                      <a:tailEnd/>
                    </a:ln>
                  </p:spPr>
                  <p:txBody>
                    <a:bodyPr wrap="none" anchor="ctr"/>
                    <a:lstStyle/>
                    <a:p>
                      <a:endParaRPr lang="en-US"/>
                    </a:p>
                  </p:txBody>
                </p:sp>
              </p:grpSp>
              <p:grpSp>
                <p:nvGrpSpPr>
                  <p:cNvPr id="4663" name="Group 1052"/>
                  <p:cNvGrpSpPr>
                    <a:grpSpLocks/>
                  </p:cNvGrpSpPr>
                  <p:nvPr/>
                </p:nvGrpSpPr>
                <p:grpSpPr bwMode="auto">
                  <a:xfrm>
                    <a:off x="691" y="3167"/>
                    <a:ext cx="20" cy="19"/>
                    <a:chOff x="691" y="3167"/>
                    <a:chExt cx="20" cy="19"/>
                  </a:xfrm>
                </p:grpSpPr>
                <p:sp>
                  <p:nvSpPr>
                    <p:cNvPr id="4664" name="Oval 1053"/>
                    <p:cNvSpPr>
                      <a:spLocks noChangeArrowheads="1"/>
                    </p:cNvSpPr>
                    <p:nvPr/>
                  </p:nvSpPr>
                  <p:spPr bwMode="auto">
                    <a:xfrm>
                      <a:off x="691" y="3167"/>
                      <a:ext cx="17" cy="15"/>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665" name="Oval 1054"/>
                    <p:cNvSpPr>
                      <a:spLocks noChangeArrowheads="1"/>
                    </p:cNvSpPr>
                    <p:nvPr/>
                  </p:nvSpPr>
                  <p:spPr bwMode="auto">
                    <a:xfrm>
                      <a:off x="694" y="3169"/>
                      <a:ext cx="10" cy="12"/>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666" name="Oval 1055"/>
                    <p:cNvSpPr>
                      <a:spLocks noChangeArrowheads="1"/>
                    </p:cNvSpPr>
                    <p:nvPr/>
                  </p:nvSpPr>
                  <p:spPr bwMode="auto">
                    <a:xfrm>
                      <a:off x="700" y="3175"/>
                      <a:ext cx="8" cy="8"/>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667" name="Oval 1056"/>
                    <p:cNvSpPr>
                      <a:spLocks noChangeArrowheads="1"/>
                    </p:cNvSpPr>
                    <p:nvPr/>
                  </p:nvSpPr>
                  <p:spPr bwMode="auto">
                    <a:xfrm>
                      <a:off x="700" y="3175"/>
                      <a:ext cx="8" cy="8"/>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668" name="Oval 1057"/>
                    <p:cNvSpPr>
                      <a:spLocks noChangeArrowheads="1"/>
                    </p:cNvSpPr>
                    <p:nvPr/>
                  </p:nvSpPr>
                  <p:spPr bwMode="auto">
                    <a:xfrm>
                      <a:off x="703" y="3178"/>
                      <a:ext cx="8" cy="8"/>
                    </a:xfrm>
                    <a:prstGeom prst="ellipse">
                      <a:avLst/>
                    </a:prstGeom>
                    <a:solidFill>
                      <a:srgbClr val="FF6600"/>
                    </a:solidFill>
                    <a:ln w="12700">
                      <a:solidFill>
                        <a:srgbClr val="000000"/>
                      </a:solidFill>
                      <a:round/>
                      <a:headEnd/>
                      <a:tailEnd/>
                    </a:ln>
                  </p:spPr>
                  <p:txBody>
                    <a:bodyPr wrap="none" anchor="ctr"/>
                    <a:lstStyle/>
                    <a:p>
                      <a:endParaRPr lang="en-US"/>
                    </a:p>
                  </p:txBody>
                </p:sp>
              </p:grpSp>
            </p:grpSp>
          </p:grpSp>
          <p:grpSp>
            <p:nvGrpSpPr>
              <p:cNvPr id="4622" name="Group 1058"/>
              <p:cNvGrpSpPr>
                <a:grpSpLocks/>
              </p:cNvGrpSpPr>
              <p:nvPr/>
            </p:nvGrpSpPr>
            <p:grpSpPr bwMode="auto">
              <a:xfrm>
                <a:off x="637" y="3100"/>
                <a:ext cx="120" cy="59"/>
                <a:chOff x="637" y="3100"/>
                <a:chExt cx="120" cy="59"/>
              </a:xfrm>
            </p:grpSpPr>
            <p:grpSp>
              <p:nvGrpSpPr>
                <p:cNvPr id="4623" name="Group 1059"/>
                <p:cNvGrpSpPr>
                  <a:grpSpLocks/>
                </p:cNvGrpSpPr>
                <p:nvPr/>
              </p:nvGrpSpPr>
              <p:grpSpPr bwMode="auto">
                <a:xfrm>
                  <a:off x="645" y="3100"/>
                  <a:ext cx="112" cy="32"/>
                  <a:chOff x="645" y="3100"/>
                  <a:chExt cx="112" cy="32"/>
                </a:xfrm>
              </p:grpSpPr>
              <p:sp>
                <p:nvSpPr>
                  <p:cNvPr id="4626" name="Rectangle 1060"/>
                  <p:cNvSpPr>
                    <a:spLocks noChangeArrowheads="1"/>
                  </p:cNvSpPr>
                  <p:nvPr/>
                </p:nvSpPr>
                <p:spPr bwMode="auto">
                  <a:xfrm rot="-1320000">
                    <a:off x="645" y="3124"/>
                    <a:ext cx="88" cy="8"/>
                  </a:xfrm>
                  <a:prstGeom prst="rect">
                    <a:avLst/>
                  </a:prstGeom>
                  <a:solidFill>
                    <a:srgbClr val="FF6600"/>
                  </a:solidFill>
                  <a:ln w="12700">
                    <a:solidFill>
                      <a:schemeClr val="tx1"/>
                    </a:solidFill>
                    <a:miter lim="800000"/>
                    <a:headEnd/>
                    <a:tailEnd/>
                  </a:ln>
                </p:spPr>
                <p:txBody>
                  <a:bodyPr wrap="none" anchor="ctr"/>
                  <a:lstStyle/>
                  <a:p>
                    <a:endParaRPr lang="en-US"/>
                  </a:p>
                </p:txBody>
              </p:sp>
              <p:grpSp>
                <p:nvGrpSpPr>
                  <p:cNvPr id="4627" name="Group 1061"/>
                  <p:cNvGrpSpPr>
                    <a:grpSpLocks/>
                  </p:cNvGrpSpPr>
                  <p:nvPr/>
                </p:nvGrpSpPr>
                <p:grpSpPr bwMode="auto">
                  <a:xfrm>
                    <a:off x="731" y="3100"/>
                    <a:ext cx="26" cy="10"/>
                    <a:chOff x="731" y="3100"/>
                    <a:chExt cx="26" cy="10"/>
                  </a:xfrm>
                </p:grpSpPr>
                <p:sp>
                  <p:nvSpPr>
                    <p:cNvPr id="4628" name="Arc 1062"/>
                    <p:cNvSpPr>
                      <a:spLocks/>
                    </p:cNvSpPr>
                    <p:nvPr/>
                  </p:nvSpPr>
                  <p:spPr bwMode="auto">
                    <a:xfrm rot="-1320000">
                      <a:off x="731" y="3100"/>
                      <a:ext cx="23" cy="4"/>
                    </a:xfrm>
                    <a:custGeom>
                      <a:avLst/>
                      <a:gdLst>
                        <a:gd name="T0" fmla="*/ 0 w 22559"/>
                        <a:gd name="T1" fmla="*/ 0 h 21600"/>
                        <a:gd name="T2" fmla="*/ 23 w 22559"/>
                        <a:gd name="T3" fmla="*/ 4 h 21600"/>
                        <a:gd name="T4" fmla="*/ 1 w 22559"/>
                        <a:gd name="T5" fmla="*/ 4 h 21600"/>
                        <a:gd name="T6" fmla="*/ 0 60000 65536"/>
                        <a:gd name="T7" fmla="*/ 0 60000 65536"/>
                        <a:gd name="T8" fmla="*/ 0 60000 65536"/>
                        <a:gd name="T9" fmla="*/ 0 w 22559"/>
                        <a:gd name="T10" fmla="*/ 0 h 21600"/>
                        <a:gd name="T11" fmla="*/ 22559 w 22559"/>
                        <a:gd name="T12" fmla="*/ 21600 h 21600"/>
                      </a:gdLst>
                      <a:ahLst/>
                      <a:cxnLst>
                        <a:cxn ang="T6">
                          <a:pos x="T0" y="T1"/>
                        </a:cxn>
                        <a:cxn ang="T7">
                          <a:pos x="T2" y="T3"/>
                        </a:cxn>
                        <a:cxn ang="T8">
                          <a:pos x="T4" y="T5"/>
                        </a:cxn>
                      </a:cxnLst>
                      <a:rect l="T9" t="T10" r="T11" b="T12"/>
                      <a:pathLst>
                        <a:path w="22559" h="21600" fill="none" extrusionOk="0">
                          <a:moveTo>
                            <a:pt x="0" y="21"/>
                          </a:moveTo>
                          <a:cubicBezTo>
                            <a:pt x="319" y="7"/>
                            <a:pt x="639" y="-1"/>
                            <a:pt x="959" y="0"/>
                          </a:cubicBezTo>
                          <a:cubicBezTo>
                            <a:pt x="12888" y="0"/>
                            <a:pt x="22559" y="9670"/>
                            <a:pt x="22559" y="21600"/>
                          </a:cubicBezTo>
                        </a:path>
                        <a:path w="22559" h="21600" stroke="0" extrusionOk="0">
                          <a:moveTo>
                            <a:pt x="0" y="21"/>
                          </a:moveTo>
                          <a:cubicBezTo>
                            <a:pt x="319" y="7"/>
                            <a:pt x="639" y="-1"/>
                            <a:pt x="959" y="0"/>
                          </a:cubicBezTo>
                          <a:cubicBezTo>
                            <a:pt x="12888" y="0"/>
                            <a:pt x="22559" y="9670"/>
                            <a:pt x="22559" y="21600"/>
                          </a:cubicBezTo>
                          <a:lnTo>
                            <a:pt x="959" y="21600"/>
                          </a:lnTo>
                          <a:close/>
                        </a:path>
                      </a:pathLst>
                    </a:custGeom>
                    <a:solidFill>
                      <a:srgbClr val="FF6600"/>
                    </a:solidFill>
                    <a:ln w="12700" cap="rnd">
                      <a:solidFill>
                        <a:schemeClr val="tx1"/>
                      </a:solidFill>
                      <a:round/>
                      <a:headEnd/>
                      <a:tailEnd/>
                    </a:ln>
                  </p:spPr>
                  <p:txBody>
                    <a:bodyPr wrap="none" anchor="ctr"/>
                    <a:lstStyle/>
                    <a:p>
                      <a:endParaRPr lang="en-US"/>
                    </a:p>
                  </p:txBody>
                </p:sp>
                <p:sp>
                  <p:nvSpPr>
                    <p:cNvPr id="4629" name="Arc 1063"/>
                    <p:cNvSpPr>
                      <a:spLocks/>
                    </p:cNvSpPr>
                    <p:nvPr/>
                  </p:nvSpPr>
                  <p:spPr bwMode="auto">
                    <a:xfrm rot="9480000">
                      <a:off x="737" y="3106"/>
                      <a:ext cx="20" cy="4"/>
                    </a:xfrm>
                    <a:custGeom>
                      <a:avLst/>
                      <a:gdLst>
                        <a:gd name="T0" fmla="*/ 0 w 21600"/>
                        <a:gd name="T1" fmla="*/ 4 h 21572"/>
                        <a:gd name="T2" fmla="*/ 19 w 21600"/>
                        <a:gd name="T3" fmla="*/ 0 h 21572"/>
                        <a:gd name="T4" fmla="*/ 20 w 21600"/>
                        <a:gd name="T5" fmla="*/ 4 h 21572"/>
                        <a:gd name="T6" fmla="*/ 0 60000 65536"/>
                        <a:gd name="T7" fmla="*/ 0 60000 65536"/>
                        <a:gd name="T8" fmla="*/ 0 60000 65536"/>
                        <a:gd name="T9" fmla="*/ 0 w 21600"/>
                        <a:gd name="T10" fmla="*/ 0 h 21572"/>
                        <a:gd name="T11" fmla="*/ 21600 w 21600"/>
                        <a:gd name="T12" fmla="*/ 21572 h 21572"/>
                      </a:gdLst>
                      <a:ahLst/>
                      <a:cxnLst>
                        <a:cxn ang="T6">
                          <a:pos x="T0" y="T1"/>
                        </a:cxn>
                        <a:cxn ang="T7">
                          <a:pos x="T2" y="T3"/>
                        </a:cxn>
                        <a:cxn ang="T8">
                          <a:pos x="T4" y="T5"/>
                        </a:cxn>
                      </a:cxnLst>
                      <a:rect l="T9" t="T10" r="T11" b="T12"/>
                      <a:pathLst>
                        <a:path w="21600" h="21572" fill="none" extrusionOk="0">
                          <a:moveTo>
                            <a:pt x="0" y="21572"/>
                          </a:moveTo>
                          <a:cubicBezTo>
                            <a:pt x="0" y="10072"/>
                            <a:pt x="9009" y="589"/>
                            <a:pt x="20494" y="0"/>
                          </a:cubicBezTo>
                        </a:path>
                        <a:path w="21600" h="21572" stroke="0" extrusionOk="0">
                          <a:moveTo>
                            <a:pt x="0" y="21572"/>
                          </a:moveTo>
                          <a:cubicBezTo>
                            <a:pt x="0" y="10072"/>
                            <a:pt x="9009" y="589"/>
                            <a:pt x="20494" y="0"/>
                          </a:cubicBezTo>
                          <a:lnTo>
                            <a:pt x="21600" y="21572"/>
                          </a:lnTo>
                          <a:close/>
                        </a:path>
                      </a:pathLst>
                    </a:custGeom>
                    <a:solidFill>
                      <a:srgbClr val="FF6600"/>
                    </a:solidFill>
                    <a:ln w="12700" cap="rnd">
                      <a:solidFill>
                        <a:schemeClr val="tx1"/>
                      </a:solidFill>
                      <a:round/>
                      <a:headEnd/>
                      <a:tailEnd/>
                    </a:ln>
                  </p:spPr>
                  <p:txBody>
                    <a:bodyPr wrap="none" anchor="ctr"/>
                    <a:lstStyle/>
                    <a:p>
                      <a:endParaRPr lang="en-US"/>
                    </a:p>
                  </p:txBody>
                </p:sp>
              </p:grpSp>
            </p:grpSp>
            <p:sp>
              <p:nvSpPr>
                <p:cNvPr id="4624" name="Freeform 1064"/>
                <p:cNvSpPr>
                  <a:spLocks/>
                </p:cNvSpPr>
                <p:nvPr/>
              </p:nvSpPr>
              <p:spPr bwMode="auto">
                <a:xfrm>
                  <a:off x="637" y="3123"/>
                  <a:ext cx="37" cy="17"/>
                </a:xfrm>
                <a:custGeom>
                  <a:avLst/>
                  <a:gdLst>
                    <a:gd name="T0" fmla="*/ 12 w 37"/>
                    <a:gd name="T1" fmla="*/ 16 h 17"/>
                    <a:gd name="T2" fmla="*/ 0 w 37"/>
                    <a:gd name="T3" fmla="*/ 8 h 17"/>
                    <a:gd name="T4" fmla="*/ 19 w 37"/>
                    <a:gd name="T5" fmla="*/ 0 h 17"/>
                    <a:gd name="T6" fmla="*/ 36 w 37"/>
                    <a:gd name="T7" fmla="*/ 5 h 17"/>
                    <a:gd name="T8" fmla="*/ 0 60000 65536"/>
                    <a:gd name="T9" fmla="*/ 0 60000 65536"/>
                    <a:gd name="T10" fmla="*/ 0 60000 65536"/>
                    <a:gd name="T11" fmla="*/ 0 60000 65536"/>
                    <a:gd name="T12" fmla="*/ 0 w 37"/>
                    <a:gd name="T13" fmla="*/ 0 h 17"/>
                    <a:gd name="T14" fmla="*/ 37 w 37"/>
                    <a:gd name="T15" fmla="*/ 17 h 17"/>
                  </a:gdLst>
                  <a:ahLst/>
                  <a:cxnLst>
                    <a:cxn ang="T8">
                      <a:pos x="T0" y="T1"/>
                    </a:cxn>
                    <a:cxn ang="T9">
                      <a:pos x="T2" y="T3"/>
                    </a:cxn>
                    <a:cxn ang="T10">
                      <a:pos x="T4" y="T5"/>
                    </a:cxn>
                    <a:cxn ang="T11">
                      <a:pos x="T6" y="T7"/>
                    </a:cxn>
                  </a:cxnLst>
                  <a:rect l="T12" t="T13" r="T14" b="T15"/>
                  <a:pathLst>
                    <a:path w="37" h="17">
                      <a:moveTo>
                        <a:pt x="12" y="16"/>
                      </a:moveTo>
                      <a:lnTo>
                        <a:pt x="0" y="8"/>
                      </a:lnTo>
                      <a:lnTo>
                        <a:pt x="19" y="0"/>
                      </a:lnTo>
                      <a:lnTo>
                        <a:pt x="36" y="5"/>
                      </a:lnTo>
                    </a:path>
                  </a:pathLst>
                </a:custGeom>
                <a:solidFill>
                  <a:srgbClr val="FF6600"/>
                </a:solidFill>
                <a:ln w="12700" cap="rnd" cmpd="sng">
                  <a:solidFill>
                    <a:schemeClr val="tx1"/>
                  </a:solidFill>
                  <a:prstDash val="solid"/>
                  <a:round/>
                  <a:headEnd type="none" w="med" len="med"/>
                  <a:tailEnd type="none" w="med" len="med"/>
                </a:ln>
              </p:spPr>
              <p:txBody>
                <a:bodyPr/>
                <a:lstStyle/>
                <a:p>
                  <a:endParaRPr lang="en-US"/>
                </a:p>
              </p:txBody>
            </p:sp>
            <p:sp>
              <p:nvSpPr>
                <p:cNvPr id="4625" name="Freeform 1065"/>
                <p:cNvSpPr>
                  <a:spLocks/>
                </p:cNvSpPr>
                <p:nvPr/>
              </p:nvSpPr>
              <p:spPr bwMode="auto">
                <a:xfrm>
                  <a:off x="649" y="3135"/>
                  <a:ext cx="29" cy="24"/>
                </a:xfrm>
                <a:custGeom>
                  <a:avLst/>
                  <a:gdLst>
                    <a:gd name="T0" fmla="*/ 4 w 29"/>
                    <a:gd name="T1" fmla="*/ 10 h 24"/>
                    <a:gd name="T2" fmla="*/ 0 w 29"/>
                    <a:gd name="T3" fmla="*/ 23 h 24"/>
                    <a:gd name="T4" fmla="*/ 18 w 29"/>
                    <a:gd name="T5" fmla="*/ 14 h 24"/>
                    <a:gd name="T6" fmla="*/ 28 w 29"/>
                    <a:gd name="T7" fmla="*/ 0 h 24"/>
                    <a:gd name="T8" fmla="*/ 0 60000 65536"/>
                    <a:gd name="T9" fmla="*/ 0 60000 65536"/>
                    <a:gd name="T10" fmla="*/ 0 60000 65536"/>
                    <a:gd name="T11" fmla="*/ 0 60000 65536"/>
                    <a:gd name="T12" fmla="*/ 0 w 29"/>
                    <a:gd name="T13" fmla="*/ 0 h 24"/>
                    <a:gd name="T14" fmla="*/ 29 w 29"/>
                    <a:gd name="T15" fmla="*/ 24 h 24"/>
                  </a:gdLst>
                  <a:ahLst/>
                  <a:cxnLst>
                    <a:cxn ang="T8">
                      <a:pos x="T0" y="T1"/>
                    </a:cxn>
                    <a:cxn ang="T9">
                      <a:pos x="T2" y="T3"/>
                    </a:cxn>
                    <a:cxn ang="T10">
                      <a:pos x="T4" y="T5"/>
                    </a:cxn>
                    <a:cxn ang="T11">
                      <a:pos x="T6" y="T7"/>
                    </a:cxn>
                  </a:cxnLst>
                  <a:rect l="T12" t="T13" r="T14" b="T15"/>
                  <a:pathLst>
                    <a:path w="29" h="24">
                      <a:moveTo>
                        <a:pt x="4" y="10"/>
                      </a:moveTo>
                      <a:lnTo>
                        <a:pt x="0" y="23"/>
                      </a:lnTo>
                      <a:lnTo>
                        <a:pt x="18" y="14"/>
                      </a:lnTo>
                      <a:lnTo>
                        <a:pt x="28" y="0"/>
                      </a:lnTo>
                    </a:path>
                  </a:pathLst>
                </a:custGeom>
                <a:solidFill>
                  <a:srgbClr val="FF6600"/>
                </a:solidFill>
                <a:ln w="12700" cap="rnd" cmpd="sng">
                  <a:solidFill>
                    <a:schemeClr val="tx1"/>
                  </a:solidFill>
                  <a:prstDash val="solid"/>
                  <a:round/>
                  <a:headEnd type="none" w="med" len="med"/>
                  <a:tailEnd type="none" w="med" len="med"/>
                </a:ln>
              </p:spPr>
              <p:txBody>
                <a:bodyPr/>
                <a:lstStyle/>
                <a:p>
                  <a:endParaRPr lang="en-US"/>
                </a:p>
              </p:txBody>
            </p:sp>
          </p:grpSp>
        </p:grpSp>
        <p:grpSp>
          <p:nvGrpSpPr>
            <p:cNvPr id="4330" name="Group 1066"/>
            <p:cNvGrpSpPr>
              <a:grpSpLocks/>
            </p:cNvGrpSpPr>
            <p:nvPr/>
          </p:nvGrpSpPr>
          <p:grpSpPr bwMode="auto">
            <a:xfrm>
              <a:off x="661" y="3360"/>
              <a:ext cx="161" cy="86"/>
              <a:chOff x="661" y="3360"/>
              <a:chExt cx="161" cy="86"/>
            </a:xfrm>
          </p:grpSpPr>
          <p:grpSp>
            <p:nvGrpSpPr>
              <p:cNvPr id="4525" name="Group 1067"/>
              <p:cNvGrpSpPr>
                <a:grpSpLocks/>
              </p:cNvGrpSpPr>
              <p:nvPr/>
            </p:nvGrpSpPr>
            <p:grpSpPr bwMode="auto">
              <a:xfrm>
                <a:off x="664" y="3381"/>
                <a:ext cx="158" cy="65"/>
                <a:chOff x="664" y="3381"/>
                <a:chExt cx="158" cy="65"/>
              </a:xfrm>
            </p:grpSpPr>
            <p:sp>
              <p:nvSpPr>
                <p:cNvPr id="4534" name="Rectangle 1068"/>
                <p:cNvSpPr>
                  <a:spLocks noChangeArrowheads="1"/>
                </p:cNvSpPr>
                <p:nvPr/>
              </p:nvSpPr>
              <p:spPr bwMode="auto">
                <a:xfrm>
                  <a:off x="718" y="3399"/>
                  <a:ext cx="26" cy="10"/>
                </a:xfrm>
                <a:prstGeom prst="rect">
                  <a:avLst/>
                </a:prstGeom>
                <a:solidFill>
                  <a:srgbClr val="FF6600"/>
                </a:solidFill>
                <a:ln w="12700">
                  <a:solidFill>
                    <a:srgbClr val="000000"/>
                  </a:solidFill>
                  <a:miter lim="800000"/>
                  <a:headEnd/>
                  <a:tailEnd/>
                </a:ln>
              </p:spPr>
              <p:txBody>
                <a:bodyPr wrap="none" anchor="ctr"/>
                <a:lstStyle/>
                <a:p>
                  <a:endParaRPr lang="en-US"/>
                </a:p>
              </p:txBody>
            </p:sp>
            <p:grpSp>
              <p:nvGrpSpPr>
                <p:cNvPr id="4535" name="Group 1069"/>
                <p:cNvGrpSpPr>
                  <a:grpSpLocks/>
                </p:cNvGrpSpPr>
                <p:nvPr/>
              </p:nvGrpSpPr>
              <p:grpSpPr bwMode="auto">
                <a:xfrm>
                  <a:off x="685" y="3381"/>
                  <a:ext cx="75" cy="38"/>
                  <a:chOff x="685" y="3381"/>
                  <a:chExt cx="75" cy="38"/>
                </a:xfrm>
              </p:grpSpPr>
              <p:grpSp>
                <p:nvGrpSpPr>
                  <p:cNvPr id="4608" name="Group 1070"/>
                  <p:cNvGrpSpPr>
                    <a:grpSpLocks/>
                  </p:cNvGrpSpPr>
                  <p:nvPr/>
                </p:nvGrpSpPr>
                <p:grpSpPr bwMode="auto">
                  <a:xfrm>
                    <a:off x="685" y="3396"/>
                    <a:ext cx="25" cy="21"/>
                    <a:chOff x="685" y="3396"/>
                    <a:chExt cx="25" cy="21"/>
                  </a:xfrm>
                </p:grpSpPr>
                <p:sp>
                  <p:nvSpPr>
                    <p:cNvPr id="4614" name="Arc 1071"/>
                    <p:cNvSpPr>
                      <a:spLocks/>
                    </p:cNvSpPr>
                    <p:nvPr/>
                  </p:nvSpPr>
                  <p:spPr bwMode="auto">
                    <a:xfrm rot="-1200000">
                      <a:off x="693" y="3396"/>
                      <a:ext cx="8" cy="4"/>
                    </a:xfrm>
                    <a:custGeom>
                      <a:avLst/>
                      <a:gdLst>
                        <a:gd name="T0" fmla="*/ 0 w 42092"/>
                        <a:gd name="T1" fmla="*/ 4 h 21600"/>
                        <a:gd name="T2" fmla="*/ 8 w 42092"/>
                        <a:gd name="T3" fmla="*/ 3 h 21600"/>
                        <a:gd name="T4" fmla="*/ 4 w 42092"/>
                        <a:gd name="T5" fmla="*/ 4 h 21600"/>
                        <a:gd name="T6" fmla="*/ 0 60000 65536"/>
                        <a:gd name="T7" fmla="*/ 0 60000 65536"/>
                        <a:gd name="T8" fmla="*/ 0 60000 65536"/>
                        <a:gd name="T9" fmla="*/ 0 w 42092"/>
                        <a:gd name="T10" fmla="*/ 0 h 21600"/>
                        <a:gd name="T11" fmla="*/ 42092 w 42092"/>
                        <a:gd name="T12" fmla="*/ 21600 h 21600"/>
                      </a:gdLst>
                      <a:ahLst/>
                      <a:cxnLst>
                        <a:cxn ang="T6">
                          <a:pos x="T0" y="T1"/>
                        </a:cxn>
                        <a:cxn ang="T7">
                          <a:pos x="T2" y="T3"/>
                        </a:cxn>
                        <a:cxn ang="T8">
                          <a:pos x="T4" y="T5"/>
                        </a:cxn>
                      </a:cxnLst>
                      <a:rect l="T9" t="T10" r="T11" b="T12"/>
                      <a:pathLst>
                        <a:path w="42092" h="21600" fill="none" extrusionOk="0">
                          <a:moveTo>
                            <a:pt x="0" y="21600"/>
                          </a:moveTo>
                          <a:cubicBezTo>
                            <a:pt x="0" y="9670"/>
                            <a:pt x="9670" y="0"/>
                            <a:pt x="21600" y="0"/>
                          </a:cubicBezTo>
                          <a:cubicBezTo>
                            <a:pt x="30897" y="0"/>
                            <a:pt x="39151" y="5949"/>
                            <a:pt x="42091" y="14769"/>
                          </a:cubicBezTo>
                        </a:path>
                        <a:path w="42092" h="21600" stroke="0" extrusionOk="0">
                          <a:moveTo>
                            <a:pt x="0" y="21600"/>
                          </a:moveTo>
                          <a:cubicBezTo>
                            <a:pt x="0" y="9670"/>
                            <a:pt x="9670" y="0"/>
                            <a:pt x="21600" y="0"/>
                          </a:cubicBezTo>
                          <a:cubicBezTo>
                            <a:pt x="30897" y="0"/>
                            <a:pt x="39151" y="5949"/>
                            <a:pt x="42091" y="14769"/>
                          </a:cubicBezTo>
                          <a:lnTo>
                            <a:pt x="21600" y="21600"/>
                          </a:lnTo>
                          <a:close/>
                        </a:path>
                      </a:pathLst>
                    </a:custGeom>
                    <a:solidFill>
                      <a:srgbClr val="FF6600"/>
                    </a:solidFill>
                    <a:ln w="12700" cap="rnd">
                      <a:solidFill>
                        <a:srgbClr val="000000"/>
                      </a:solidFill>
                      <a:round/>
                      <a:headEnd/>
                      <a:tailEnd/>
                    </a:ln>
                  </p:spPr>
                  <p:txBody>
                    <a:bodyPr wrap="none" anchor="ctr"/>
                    <a:lstStyle/>
                    <a:p>
                      <a:endParaRPr lang="en-US"/>
                    </a:p>
                  </p:txBody>
                </p:sp>
                <p:sp>
                  <p:nvSpPr>
                    <p:cNvPr id="4615" name="Line 1072"/>
                    <p:cNvSpPr>
                      <a:spLocks noChangeShapeType="1"/>
                    </p:cNvSpPr>
                    <p:nvPr/>
                  </p:nvSpPr>
                  <p:spPr bwMode="auto">
                    <a:xfrm flipV="1">
                      <a:off x="699" y="3396"/>
                      <a:ext cx="2" cy="10"/>
                    </a:xfrm>
                    <a:prstGeom prst="line">
                      <a:avLst/>
                    </a:prstGeom>
                    <a:noFill/>
                    <a:ln w="12700">
                      <a:solidFill>
                        <a:srgbClr val="000000"/>
                      </a:solidFill>
                      <a:round/>
                      <a:headEnd/>
                      <a:tailEnd/>
                    </a:ln>
                  </p:spPr>
                  <p:txBody>
                    <a:bodyPr wrap="none" anchor="ctr"/>
                    <a:lstStyle/>
                    <a:p>
                      <a:endParaRPr lang="en-US"/>
                    </a:p>
                  </p:txBody>
                </p:sp>
                <p:sp>
                  <p:nvSpPr>
                    <p:cNvPr id="4616" name="Line 1073"/>
                    <p:cNvSpPr>
                      <a:spLocks noChangeShapeType="1"/>
                    </p:cNvSpPr>
                    <p:nvPr/>
                  </p:nvSpPr>
                  <p:spPr bwMode="auto">
                    <a:xfrm flipH="1">
                      <a:off x="690" y="3402"/>
                      <a:ext cx="11" cy="1"/>
                    </a:xfrm>
                    <a:prstGeom prst="line">
                      <a:avLst/>
                    </a:prstGeom>
                    <a:noFill/>
                    <a:ln w="12700">
                      <a:solidFill>
                        <a:srgbClr val="000000"/>
                      </a:solidFill>
                      <a:round/>
                      <a:headEnd/>
                      <a:tailEnd/>
                    </a:ln>
                  </p:spPr>
                  <p:txBody>
                    <a:bodyPr wrap="none" anchor="ctr"/>
                    <a:lstStyle/>
                    <a:p>
                      <a:endParaRPr lang="en-US"/>
                    </a:p>
                  </p:txBody>
                </p:sp>
                <p:grpSp>
                  <p:nvGrpSpPr>
                    <p:cNvPr id="4617" name="Group 1074"/>
                    <p:cNvGrpSpPr>
                      <a:grpSpLocks/>
                    </p:cNvGrpSpPr>
                    <p:nvPr/>
                  </p:nvGrpSpPr>
                  <p:grpSpPr bwMode="auto">
                    <a:xfrm>
                      <a:off x="685" y="3396"/>
                      <a:ext cx="25" cy="21"/>
                      <a:chOff x="685" y="3396"/>
                      <a:chExt cx="25" cy="21"/>
                    </a:xfrm>
                  </p:grpSpPr>
                  <p:sp>
                    <p:nvSpPr>
                      <p:cNvPr id="4618" name="Freeform 1075"/>
                      <p:cNvSpPr>
                        <a:spLocks/>
                      </p:cNvSpPr>
                      <p:nvPr/>
                    </p:nvSpPr>
                    <p:spPr bwMode="auto">
                      <a:xfrm>
                        <a:off x="693" y="3396"/>
                        <a:ext cx="17" cy="17"/>
                      </a:xfrm>
                      <a:custGeom>
                        <a:avLst/>
                        <a:gdLst>
                          <a:gd name="T0" fmla="*/ 11 w 17"/>
                          <a:gd name="T1" fmla="*/ 0 h 17"/>
                          <a:gd name="T2" fmla="*/ 0 w 17"/>
                          <a:gd name="T3" fmla="*/ 8 h 17"/>
                          <a:gd name="T4" fmla="*/ 2 w 17"/>
                          <a:gd name="T5" fmla="*/ 16 h 17"/>
                          <a:gd name="T6" fmla="*/ 16 w 17"/>
                          <a:gd name="T7" fmla="*/ 16 h 17"/>
                          <a:gd name="T8" fmla="*/ 1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0"/>
                            </a:moveTo>
                            <a:lnTo>
                              <a:pt x="0" y="8"/>
                            </a:lnTo>
                            <a:lnTo>
                              <a:pt x="2" y="16"/>
                            </a:lnTo>
                            <a:lnTo>
                              <a:pt x="16" y="16"/>
                            </a:lnTo>
                            <a:lnTo>
                              <a:pt x="11"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619" name="Freeform 1076"/>
                      <p:cNvSpPr>
                        <a:spLocks/>
                      </p:cNvSpPr>
                      <p:nvPr/>
                    </p:nvSpPr>
                    <p:spPr bwMode="auto">
                      <a:xfrm>
                        <a:off x="688" y="3400"/>
                        <a:ext cx="17" cy="17"/>
                      </a:xfrm>
                      <a:custGeom>
                        <a:avLst/>
                        <a:gdLst>
                          <a:gd name="T0" fmla="*/ 13 w 17"/>
                          <a:gd name="T1" fmla="*/ 0 h 17"/>
                          <a:gd name="T2" fmla="*/ 0 w 17"/>
                          <a:gd name="T3" fmla="*/ 16 h 17"/>
                          <a:gd name="T4" fmla="*/ 16 w 17"/>
                          <a:gd name="T5" fmla="*/ 8 h 17"/>
                          <a:gd name="T6" fmla="*/ 13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3" y="0"/>
                            </a:moveTo>
                            <a:lnTo>
                              <a:pt x="0" y="16"/>
                            </a:lnTo>
                            <a:lnTo>
                              <a:pt x="16" y="8"/>
                            </a:lnTo>
                            <a:lnTo>
                              <a:pt x="13"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620" name="Freeform 1077"/>
                      <p:cNvSpPr>
                        <a:spLocks/>
                      </p:cNvSpPr>
                      <p:nvPr/>
                    </p:nvSpPr>
                    <p:spPr bwMode="auto">
                      <a:xfrm>
                        <a:off x="685" y="3400"/>
                        <a:ext cx="17" cy="17"/>
                      </a:xfrm>
                      <a:custGeom>
                        <a:avLst/>
                        <a:gdLst>
                          <a:gd name="T0" fmla="*/ 16 w 17"/>
                          <a:gd name="T1" fmla="*/ 0 h 17"/>
                          <a:gd name="T2" fmla="*/ 0 w 17"/>
                          <a:gd name="T3" fmla="*/ 7 h 17"/>
                          <a:gd name="T4" fmla="*/ 2 w 17"/>
                          <a:gd name="T5" fmla="*/ 16 h 17"/>
                          <a:gd name="T6" fmla="*/ 16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7"/>
                            </a:lnTo>
                            <a:lnTo>
                              <a:pt x="2" y="16"/>
                            </a:lnTo>
                            <a:lnTo>
                              <a:pt x="16"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grpSp>
              </p:grpSp>
              <p:sp>
                <p:nvSpPr>
                  <p:cNvPr id="4609" name="Freeform 1078"/>
                  <p:cNvSpPr>
                    <a:spLocks/>
                  </p:cNvSpPr>
                  <p:nvPr/>
                </p:nvSpPr>
                <p:spPr bwMode="auto">
                  <a:xfrm>
                    <a:off x="699" y="3383"/>
                    <a:ext cx="53" cy="23"/>
                  </a:xfrm>
                  <a:custGeom>
                    <a:avLst/>
                    <a:gdLst>
                      <a:gd name="T0" fmla="*/ 50 w 53"/>
                      <a:gd name="T1" fmla="*/ 0 h 23"/>
                      <a:gd name="T2" fmla="*/ 52 w 53"/>
                      <a:gd name="T3" fmla="*/ 0 h 23"/>
                      <a:gd name="T4" fmla="*/ 49 w 53"/>
                      <a:gd name="T5" fmla="*/ 6 h 23"/>
                      <a:gd name="T6" fmla="*/ 6 w 53"/>
                      <a:gd name="T7" fmla="*/ 22 h 23"/>
                      <a:gd name="T8" fmla="*/ 0 w 53"/>
                      <a:gd name="T9" fmla="*/ 17 h 23"/>
                      <a:gd name="T10" fmla="*/ 50 w 53"/>
                      <a:gd name="T11" fmla="*/ 0 h 23"/>
                      <a:gd name="T12" fmla="*/ 0 60000 65536"/>
                      <a:gd name="T13" fmla="*/ 0 60000 65536"/>
                      <a:gd name="T14" fmla="*/ 0 60000 65536"/>
                      <a:gd name="T15" fmla="*/ 0 60000 65536"/>
                      <a:gd name="T16" fmla="*/ 0 60000 65536"/>
                      <a:gd name="T17" fmla="*/ 0 60000 65536"/>
                      <a:gd name="T18" fmla="*/ 0 w 53"/>
                      <a:gd name="T19" fmla="*/ 0 h 23"/>
                      <a:gd name="T20" fmla="*/ 53 w 53"/>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53" h="23">
                        <a:moveTo>
                          <a:pt x="50" y="0"/>
                        </a:moveTo>
                        <a:lnTo>
                          <a:pt x="52" y="0"/>
                        </a:lnTo>
                        <a:lnTo>
                          <a:pt x="49" y="6"/>
                        </a:lnTo>
                        <a:lnTo>
                          <a:pt x="6" y="22"/>
                        </a:lnTo>
                        <a:lnTo>
                          <a:pt x="0" y="17"/>
                        </a:lnTo>
                        <a:lnTo>
                          <a:pt x="50"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610" name="Freeform 1079"/>
                  <p:cNvSpPr>
                    <a:spLocks/>
                  </p:cNvSpPr>
                  <p:nvPr/>
                </p:nvSpPr>
                <p:spPr bwMode="auto">
                  <a:xfrm>
                    <a:off x="709" y="3391"/>
                    <a:ext cx="41" cy="18"/>
                  </a:xfrm>
                  <a:custGeom>
                    <a:avLst/>
                    <a:gdLst>
                      <a:gd name="T0" fmla="*/ 38 w 41"/>
                      <a:gd name="T1" fmla="*/ 0 h 18"/>
                      <a:gd name="T2" fmla="*/ 40 w 41"/>
                      <a:gd name="T3" fmla="*/ 3 h 18"/>
                      <a:gd name="T4" fmla="*/ 1 w 41"/>
                      <a:gd name="T5" fmla="*/ 17 h 18"/>
                      <a:gd name="T6" fmla="*/ 0 w 41"/>
                      <a:gd name="T7" fmla="*/ 13 h 18"/>
                      <a:gd name="T8" fmla="*/ 38 w 41"/>
                      <a:gd name="T9" fmla="*/ 0 h 18"/>
                      <a:gd name="T10" fmla="*/ 0 60000 65536"/>
                      <a:gd name="T11" fmla="*/ 0 60000 65536"/>
                      <a:gd name="T12" fmla="*/ 0 60000 65536"/>
                      <a:gd name="T13" fmla="*/ 0 60000 65536"/>
                      <a:gd name="T14" fmla="*/ 0 60000 65536"/>
                      <a:gd name="T15" fmla="*/ 0 w 41"/>
                      <a:gd name="T16" fmla="*/ 0 h 18"/>
                      <a:gd name="T17" fmla="*/ 41 w 41"/>
                      <a:gd name="T18" fmla="*/ 18 h 18"/>
                    </a:gdLst>
                    <a:ahLst/>
                    <a:cxnLst>
                      <a:cxn ang="T10">
                        <a:pos x="T0" y="T1"/>
                      </a:cxn>
                      <a:cxn ang="T11">
                        <a:pos x="T2" y="T3"/>
                      </a:cxn>
                      <a:cxn ang="T12">
                        <a:pos x="T4" y="T5"/>
                      </a:cxn>
                      <a:cxn ang="T13">
                        <a:pos x="T6" y="T7"/>
                      </a:cxn>
                      <a:cxn ang="T14">
                        <a:pos x="T8" y="T9"/>
                      </a:cxn>
                    </a:cxnLst>
                    <a:rect l="T15" t="T16" r="T17" b="T18"/>
                    <a:pathLst>
                      <a:path w="41" h="18">
                        <a:moveTo>
                          <a:pt x="38" y="0"/>
                        </a:moveTo>
                        <a:lnTo>
                          <a:pt x="40" y="3"/>
                        </a:lnTo>
                        <a:lnTo>
                          <a:pt x="1" y="17"/>
                        </a:lnTo>
                        <a:lnTo>
                          <a:pt x="0" y="13"/>
                        </a:lnTo>
                        <a:lnTo>
                          <a:pt x="38"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611" name="Freeform 1080"/>
                  <p:cNvSpPr>
                    <a:spLocks/>
                  </p:cNvSpPr>
                  <p:nvPr/>
                </p:nvSpPr>
                <p:spPr bwMode="auto">
                  <a:xfrm>
                    <a:off x="698" y="3381"/>
                    <a:ext cx="50" cy="21"/>
                  </a:xfrm>
                  <a:custGeom>
                    <a:avLst/>
                    <a:gdLst>
                      <a:gd name="T0" fmla="*/ 43 w 50"/>
                      <a:gd name="T1" fmla="*/ 0 h 21"/>
                      <a:gd name="T2" fmla="*/ 49 w 50"/>
                      <a:gd name="T3" fmla="*/ 1 h 21"/>
                      <a:gd name="T4" fmla="*/ 0 w 50"/>
                      <a:gd name="T5" fmla="*/ 20 h 21"/>
                      <a:gd name="T6" fmla="*/ 2 w 50"/>
                      <a:gd name="T7" fmla="*/ 15 h 21"/>
                      <a:gd name="T8" fmla="*/ 43 w 50"/>
                      <a:gd name="T9" fmla="*/ 0 h 21"/>
                      <a:gd name="T10" fmla="*/ 0 60000 65536"/>
                      <a:gd name="T11" fmla="*/ 0 60000 65536"/>
                      <a:gd name="T12" fmla="*/ 0 60000 65536"/>
                      <a:gd name="T13" fmla="*/ 0 60000 65536"/>
                      <a:gd name="T14" fmla="*/ 0 60000 65536"/>
                      <a:gd name="T15" fmla="*/ 0 w 50"/>
                      <a:gd name="T16" fmla="*/ 0 h 21"/>
                      <a:gd name="T17" fmla="*/ 50 w 50"/>
                      <a:gd name="T18" fmla="*/ 21 h 21"/>
                    </a:gdLst>
                    <a:ahLst/>
                    <a:cxnLst>
                      <a:cxn ang="T10">
                        <a:pos x="T0" y="T1"/>
                      </a:cxn>
                      <a:cxn ang="T11">
                        <a:pos x="T2" y="T3"/>
                      </a:cxn>
                      <a:cxn ang="T12">
                        <a:pos x="T4" y="T5"/>
                      </a:cxn>
                      <a:cxn ang="T13">
                        <a:pos x="T6" y="T7"/>
                      </a:cxn>
                      <a:cxn ang="T14">
                        <a:pos x="T8" y="T9"/>
                      </a:cxn>
                    </a:cxnLst>
                    <a:rect l="T15" t="T16" r="T17" b="T18"/>
                    <a:pathLst>
                      <a:path w="50" h="21">
                        <a:moveTo>
                          <a:pt x="43" y="0"/>
                        </a:moveTo>
                        <a:lnTo>
                          <a:pt x="49" y="1"/>
                        </a:lnTo>
                        <a:lnTo>
                          <a:pt x="0" y="20"/>
                        </a:lnTo>
                        <a:lnTo>
                          <a:pt x="2" y="15"/>
                        </a:lnTo>
                        <a:lnTo>
                          <a:pt x="43"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612" name="Freeform 1081"/>
                  <p:cNvSpPr>
                    <a:spLocks/>
                  </p:cNvSpPr>
                  <p:nvPr/>
                </p:nvSpPr>
                <p:spPr bwMode="auto">
                  <a:xfrm>
                    <a:off x="716" y="3402"/>
                    <a:ext cx="17" cy="17"/>
                  </a:xfrm>
                  <a:custGeom>
                    <a:avLst/>
                    <a:gdLst>
                      <a:gd name="T0" fmla="*/ 0 w 17"/>
                      <a:gd name="T1" fmla="*/ 0 h 17"/>
                      <a:gd name="T2" fmla="*/ 16 w 17"/>
                      <a:gd name="T3" fmla="*/ 16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16" y="16"/>
                        </a:lnTo>
                        <a:lnTo>
                          <a:pt x="0"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613" name="Freeform 1082"/>
                  <p:cNvSpPr>
                    <a:spLocks/>
                  </p:cNvSpPr>
                  <p:nvPr/>
                </p:nvSpPr>
                <p:spPr bwMode="auto">
                  <a:xfrm>
                    <a:off x="743" y="3384"/>
                    <a:ext cx="17" cy="17"/>
                  </a:xfrm>
                  <a:custGeom>
                    <a:avLst/>
                    <a:gdLst>
                      <a:gd name="T0" fmla="*/ 16 w 17"/>
                      <a:gd name="T1" fmla="*/ 0 h 17"/>
                      <a:gd name="T2" fmla="*/ 0 w 17"/>
                      <a:gd name="T3" fmla="*/ 16 h 17"/>
                      <a:gd name="T4" fmla="*/ 16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0"/>
                        </a:moveTo>
                        <a:lnTo>
                          <a:pt x="0" y="16"/>
                        </a:lnTo>
                        <a:lnTo>
                          <a:pt x="16"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grpSp>
            <p:grpSp>
              <p:nvGrpSpPr>
                <p:cNvPr id="4536" name="Group 1083"/>
                <p:cNvGrpSpPr>
                  <a:grpSpLocks/>
                </p:cNvGrpSpPr>
                <p:nvPr/>
              </p:nvGrpSpPr>
              <p:grpSpPr bwMode="auto">
                <a:xfrm>
                  <a:off x="805" y="3415"/>
                  <a:ext cx="17" cy="17"/>
                  <a:chOff x="805" y="3415"/>
                  <a:chExt cx="17" cy="17"/>
                </a:xfrm>
              </p:grpSpPr>
              <p:sp>
                <p:nvSpPr>
                  <p:cNvPr id="4605" name="Freeform 1084"/>
                  <p:cNvSpPr>
                    <a:spLocks/>
                  </p:cNvSpPr>
                  <p:nvPr/>
                </p:nvSpPr>
                <p:spPr bwMode="auto">
                  <a:xfrm>
                    <a:off x="805" y="3415"/>
                    <a:ext cx="17" cy="17"/>
                  </a:xfrm>
                  <a:custGeom>
                    <a:avLst/>
                    <a:gdLst>
                      <a:gd name="T0" fmla="*/ 0 w 17"/>
                      <a:gd name="T1" fmla="*/ 0 h 17"/>
                      <a:gd name="T2" fmla="*/ 16 w 17"/>
                      <a:gd name="T3" fmla="*/ 6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6"/>
                        </a:lnTo>
                        <a:lnTo>
                          <a:pt x="16" y="16"/>
                        </a:lnTo>
                        <a:lnTo>
                          <a:pt x="0" y="16"/>
                        </a:lnTo>
                        <a:lnTo>
                          <a:pt x="0"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606" name="Rectangle 1085"/>
                  <p:cNvSpPr>
                    <a:spLocks noChangeArrowheads="1"/>
                  </p:cNvSpPr>
                  <p:nvPr/>
                </p:nvSpPr>
                <p:spPr bwMode="auto">
                  <a:xfrm>
                    <a:off x="809" y="3419"/>
                    <a:ext cx="8" cy="8"/>
                  </a:xfrm>
                  <a:prstGeom prst="rect">
                    <a:avLst/>
                  </a:prstGeom>
                  <a:solidFill>
                    <a:srgbClr val="FF6600"/>
                  </a:solidFill>
                  <a:ln w="12700">
                    <a:solidFill>
                      <a:srgbClr val="000000"/>
                    </a:solidFill>
                    <a:miter lim="800000"/>
                    <a:headEnd/>
                    <a:tailEnd/>
                  </a:ln>
                </p:spPr>
                <p:txBody>
                  <a:bodyPr wrap="none" anchor="ctr"/>
                  <a:lstStyle/>
                  <a:p>
                    <a:endParaRPr lang="en-US"/>
                  </a:p>
                </p:txBody>
              </p:sp>
              <p:sp>
                <p:nvSpPr>
                  <p:cNvPr id="4607" name="Rectangle 1086"/>
                  <p:cNvSpPr>
                    <a:spLocks noChangeArrowheads="1"/>
                  </p:cNvSpPr>
                  <p:nvPr/>
                </p:nvSpPr>
                <p:spPr bwMode="auto">
                  <a:xfrm>
                    <a:off x="809" y="3424"/>
                    <a:ext cx="8" cy="8"/>
                  </a:xfrm>
                  <a:prstGeom prst="rect">
                    <a:avLst/>
                  </a:prstGeom>
                  <a:solidFill>
                    <a:srgbClr val="FF6600"/>
                  </a:solidFill>
                  <a:ln w="12700">
                    <a:solidFill>
                      <a:srgbClr val="000000"/>
                    </a:solidFill>
                    <a:miter lim="800000"/>
                    <a:headEnd/>
                    <a:tailEnd/>
                  </a:ln>
                </p:spPr>
                <p:txBody>
                  <a:bodyPr wrap="none" anchor="ctr"/>
                  <a:lstStyle/>
                  <a:p>
                    <a:endParaRPr lang="en-US"/>
                  </a:p>
                </p:txBody>
              </p:sp>
            </p:grpSp>
            <p:grpSp>
              <p:nvGrpSpPr>
                <p:cNvPr id="4537" name="Group 1087"/>
                <p:cNvGrpSpPr>
                  <a:grpSpLocks/>
                </p:cNvGrpSpPr>
                <p:nvPr/>
              </p:nvGrpSpPr>
              <p:grpSpPr bwMode="auto">
                <a:xfrm>
                  <a:off x="766" y="3410"/>
                  <a:ext cx="28" cy="22"/>
                  <a:chOff x="766" y="3410"/>
                  <a:chExt cx="28" cy="22"/>
                </a:xfrm>
              </p:grpSpPr>
              <p:sp>
                <p:nvSpPr>
                  <p:cNvPr id="4602" name="Freeform 1088"/>
                  <p:cNvSpPr>
                    <a:spLocks/>
                  </p:cNvSpPr>
                  <p:nvPr/>
                </p:nvSpPr>
                <p:spPr bwMode="auto">
                  <a:xfrm>
                    <a:off x="776" y="3415"/>
                    <a:ext cx="17" cy="17"/>
                  </a:xfrm>
                  <a:custGeom>
                    <a:avLst/>
                    <a:gdLst>
                      <a:gd name="T0" fmla="*/ 16 w 17"/>
                      <a:gd name="T1" fmla="*/ 16 h 17"/>
                      <a:gd name="T2" fmla="*/ 8 w 17"/>
                      <a:gd name="T3" fmla="*/ 0 h 17"/>
                      <a:gd name="T4" fmla="*/ 0 w 17"/>
                      <a:gd name="T5" fmla="*/ 0 h 17"/>
                      <a:gd name="T6" fmla="*/ 0 w 17"/>
                      <a:gd name="T7" fmla="*/ 14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8" y="0"/>
                        </a:lnTo>
                        <a:lnTo>
                          <a:pt x="0" y="0"/>
                        </a:lnTo>
                        <a:lnTo>
                          <a:pt x="0" y="14"/>
                        </a:lnTo>
                        <a:lnTo>
                          <a:pt x="16" y="16"/>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603" name="Freeform 1089"/>
                  <p:cNvSpPr>
                    <a:spLocks/>
                  </p:cNvSpPr>
                  <p:nvPr/>
                </p:nvSpPr>
                <p:spPr bwMode="auto">
                  <a:xfrm>
                    <a:off x="766" y="3410"/>
                    <a:ext cx="17" cy="17"/>
                  </a:xfrm>
                  <a:custGeom>
                    <a:avLst/>
                    <a:gdLst>
                      <a:gd name="T0" fmla="*/ 0 w 17"/>
                      <a:gd name="T1" fmla="*/ 0 h 17"/>
                      <a:gd name="T2" fmla="*/ 16 w 17"/>
                      <a:gd name="T3" fmla="*/ 4 h 17"/>
                      <a:gd name="T4" fmla="*/ 16 w 17"/>
                      <a:gd name="T5" fmla="*/ 16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4"/>
                        </a:lnTo>
                        <a:lnTo>
                          <a:pt x="16" y="16"/>
                        </a:lnTo>
                        <a:lnTo>
                          <a:pt x="0"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604" name="Freeform 1090"/>
                  <p:cNvSpPr>
                    <a:spLocks/>
                  </p:cNvSpPr>
                  <p:nvPr/>
                </p:nvSpPr>
                <p:spPr bwMode="auto">
                  <a:xfrm>
                    <a:off x="777" y="3412"/>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grpSp>
            <p:sp>
              <p:nvSpPr>
                <p:cNvPr id="4538" name="Freeform 1091"/>
                <p:cNvSpPr>
                  <a:spLocks/>
                </p:cNvSpPr>
                <p:nvPr/>
              </p:nvSpPr>
              <p:spPr bwMode="auto">
                <a:xfrm>
                  <a:off x="664" y="3412"/>
                  <a:ext cx="17" cy="17"/>
                </a:xfrm>
                <a:custGeom>
                  <a:avLst/>
                  <a:gdLst>
                    <a:gd name="T0" fmla="*/ 16 w 17"/>
                    <a:gd name="T1" fmla="*/ 0 h 17"/>
                    <a:gd name="T2" fmla="*/ 0 w 17"/>
                    <a:gd name="T3" fmla="*/ 2 h 17"/>
                    <a:gd name="T4" fmla="*/ 0 w 17"/>
                    <a:gd name="T5" fmla="*/ 16 h 17"/>
                    <a:gd name="T6" fmla="*/ 6 w 17"/>
                    <a:gd name="T7" fmla="*/ 10 h 17"/>
                    <a:gd name="T8" fmla="*/ 16 w 17"/>
                    <a:gd name="T9" fmla="*/ 10 h 17"/>
                    <a:gd name="T10" fmla="*/ 16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0"/>
                      </a:moveTo>
                      <a:lnTo>
                        <a:pt x="0" y="2"/>
                      </a:lnTo>
                      <a:lnTo>
                        <a:pt x="0" y="16"/>
                      </a:lnTo>
                      <a:lnTo>
                        <a:pt x="6" y="10"/>
                      </a:lnTo>
                      <a:lnTo>
                        <a:pt x="16" y="10"/>
                      </a:lnTo>
                      <a:lnTo>
                        <a:pt x="16"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539" name="Rectangle 1092"/>
                <p:cNvSpPr>
                  <a:spLocks noChangeArrowheads="1"/>
                </p:cNvSpPr>
                <p:nvPr/>
              </p:nvSpPr>
              <p:spPr bwMode="auto">
                <a:xfrm>
                  <a:off x="681" y="3416"/>
                  <a:ext cx="8" cy="8"/>
                </a:xfrm>
                <a:prstGeom prst="rect">
                  <a:avLst/>
                </a:prstGeom>
                <a:solidFill>
                  <a:srgbClr val="FF6600"/>
                </a:solidFill>
                <a:ln w="12700">
                  <a:solidFill>
                    <a:srgbClr val="000000"/>
                  </a:solidFill>
                  <a:miter lim="800000"/>
                  <a:headEnd/>
                  <a:tailEnd/>
                </a:ln>
              </p:spPr>
              <p:txBody>
                <a:bodyPr wrap="none" anchor="ctr"/>
                <a:lstStyle/>
                <a:p>
                  <a:endParaRPr lang="en-US"/>
                </a:p>
              </p:txBody>
            </p:sp>
            <p:grpSp>
              <p:nvGrpSpPr>
                <p:cNvPr id="4540" name="Group 1093"/>
                <p:cNvGrpSpPr>
                  <a:grpSpLocks/>
                </p:cNvGrpSpPr>
                <p:nvPr/>
              </p:nvGrpSpPr>
              <p:grpSpPr bwMode="auto">
                <a:xfrm>
                  <a:off x="672" y="3413"/>
                  <a:ext cx="39" cy="17"/>
                  <a:chOff x="672" y="3413"/>
                  <a:chExt cx="39" cy="17"/>
                </a:xfrm>
              </p:grpSpPr>
              <p:sp>
                <p:nvSpPr>
                  <p:cNvPr id="4592" name="Freeform 1094"/>
                  <p:cNvSpPr>
                    <a:spLocks/>
                  </p:cNvSpPr>
                  <p:nvPr/>
                </p:nvSpPr>
                <p:spPr bwMode="auto">
                  <a:xfrm>
                    <a:off x="672" y="3413"/>
                    <a:ext cx="23" cy="17"/>
                  </a:xfrm>
                  <a:custGeom>
                    <a:avLst/>
                    <a:gdLst>
                      <a:gd name="T0" fmla="*/ 22 w 23"/>
                      <a:gd name="T1" fmla="*/ 0 h 17"/>
                      <a:gd name="T2" fmla="*/ 0 w 23"/>
                      <a:gd name="T3" fmla="*/ 0 h 17"/>
                      <a:gd name="T4" fmla="*/ 0 w 23"/>
                      <a:gd name="T5" fmla="*/ 16 h 17"/>
                      <a:gd name="T6" fmla="*/ 22 w 23"/>
                      <a:gd name="T7" fmla="*/ 15 h 17"/>
                      <a:gd name="T8" fmla="*/ 22 w 23"/>
                      <a:gd name="T9" fmla="*/ 0 h 17"/>
                      <a:gd name="T10" fmla="*/ 0 60000 65536"/>
                      <a:gd name="T11" fmla="*/ 0 60000 65536"/>
                      <a:gd name="T12" fmla="*/ 0 60000 65536"/>
                      <a:gd name="T13" fmla="*/ 0 60000 65536"/>
                      <a:gd name="T14" fmla="*/ 0 60000 65536"/>
                      <a:gd name="T15" fmla="*/ 0 w 23"/>
                      <a:gd name="T16" fmla="*/ 0 h 17"/>
                      <a:gd name="T17" fmla="*/ 23 w 23"/>
                      <a:gd name="T18" fmla="*/ 17 h 17"/>
                    </a:gdLst>
                    <a:ahLst/>
                    <a:cxnLst>
                      <a:cxn ang="T10">
                        <a:pos x="T0" y="T1"/>
                      </a:cxn>
                      <a:cxn ang="T11">
                        <a:pos x="T2" y="T3"/>
                      </a:cxn>
                      <a:cxn ang="T12">
                        <a:pos x="T4" y="T5"/>
                      </a:cxn>
                      <a:cxn ang="T13">
                        <a:pos x="T6" y="T7"/>
                      </a:cxn>
                      <a:cxn ang="T14">
                        <a:pos x="T8" y="T9"/>
                      </a:cxn>
                    </a:cxnLst>
                    <a:rect l="T15" t="T16" r="T17" b="T18"/>
                    <a:pathLst>
                      <a:path w="23" h="17">
                        <a:moveTo>
                          <a:pt x="22" y="0"/>
                        </a:moveTo>
                        <a:lnTo>
                          <a:pt x="0" y="0"/>
                        </a:lnTo>
                        <a:lnTo>
                          <a:pt x="0" y="16"/>
                        </a:lnTo>
                        <a:lnTo>
                          <a:pt x="22" y="15"/>
                        </a:lnTo>
                        <a:lnTo>
                          <a:pt x="22"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grpSp>
                <p:nvGrpSpPr>
                  <p:cNvPr id="4593" name="Group 1095"/>
                  <p:cNvGrpSpPr>
                    <a:grpSpLocks/>
                  </p:cNvGrpSpPr>
                  <p:nvPr/>
                </p:nvGrpSpPr>
                <p:grpSpPr bwMode="auto">
                  <a:xfrm>
                    <a:off x="674" y="3413"/>
                    <a:ext cx="37" cy="16"/>
                    <a:chOff x="674" y="3413"/>
                    <a:chExt cx="37" cy="16"/>
                  </a:xfrm>
                </p:grpSpPr>
                <p:sp>
                  <p:nvSpPr>
                    <p:cNvPr id="4594" name="Rectangle 1096"/>
                    <p:cNvSpPr>
                      <a:spLocks noChangeArrowheads="1"/>
                    </p:cNvSpPr>
                    <p:nvPr/>
                  </p:nvSpPr>
                  <p:spPr bwMode="auto">
                    <a:xfrm>
                      <a:off x="695" y="3413"/>
                      <a:ext cx="16" cy="16"/>
                    </a:xfrm>
                    <a:prstGeom prst="rect">
                      <a:avLst/>
                    </a:prstGeom>
                    <a:solidFill>
                      <a:srgbClr val="FF6600"/>
                    </a:solidFill>
                    <a:ln w="12700">
                      <a:noFill/>
                      <a:miter lim="800000"/>
                      <a:headEnd/>
                      <a:tailEnd/>
                    </a:ln>
                  </p:spPr>
                  <p:txBody>
                    <a:bodyPr wrap="none" anchor="ctr"/>
                    <a:lstStyle/>
                    <a:p>
                      <a:endParaRPr lang="en-US"/>
                    </a:p>
                  </p:txBody>
                </p:sp>
                <p:sp>
                  <p:nvSpPr>
                    <p:cNvPr id="4595" name="Rectangle 1097"/>
                    <p:cNvSpPr>
                      <a:spLocks noChangeArrowheads="1"/>
                    </p:cNvSpPr>
                    <p:nvPr/>
                  </p:nvSpPr>
                  <p:spPr bwMode="auto">
                    <a:xfrm>
                      <a:off x="692" y="3413"/>
                      <a:ext cx="16" cy="16"/>
                    </a:xfrm>
                    <a:prstGeom prst="rect">
                      <a:avLst/>
                    </a:prstGeom>
                    <a:solidFill>
                      <a:srgbClr val="FF6600"/>
                    </a:solidFill>
                    <a:ln w="12700">
                      <a:noFill/>
                      <a:miter lim="800000"/>
                      <a:headEnd/>
                      <a:tailEnd/>
                    </a:ln>
                  </p:spPr>
                  <p:txBody>
                    <a:bodyPr wrap="none" anchor="ctr"/>
                    <a:lstStyle/>
                    <a:p>
                      <a:endParaRPr lang="en-US"/>
                    </a:p>
                  </p:txBody>
                </p:sp>
                <p:sp>
                  <p:nvSpPr>
                    <p:cNvPr id="4596" name="Rectangle 1098"/>
                    <p:cNvSpPr>
                      <a:spLocks noChangeArrowheads="1"/>
                    </p:cNvSpPr>
                    <p:nvPr/>
                  </p:nvSpPr>
                  <p:spPr bwMode="auto">
                    <a:xfrm>
                      <a:off x="689" y="3413"/>
                      <a:ext cx="16" cy="16"/>
                    </a:xfrm>
                    <a:prstGeom prst="rect">
                      <a:avLst/>
                    </a:prstGeom>
                    <a:solidFill>
                      <a:srgbClr val="FF6600"/>
                    </a:solidFill>
                    <a:ln w="12700">
                      <a:noFill/>
                      <a:miter lim="800000"/>
                      <a:headEnd/>
                      <a:tailEnd/>
                    </a:ln>
                  </p:spPr>
                  <p:txBody>
                    <a:bodyPr wrap="none" anchor="ctr"/>
                    <a:lstStyle/>
                    <a:p>
                      <a:endParaRPr lang="en-US"/>
                    </a:p>
                  </p:txBody>
                </p:sp>
                <p:sp>
                  <p:nvSpPr>
                    <p:cNvPr id="4597" name="Rectangle 1099"/>
                    <p:cNvSpPr>
                      <a:spLocks noChangeArrowheads="1"/>
                    </p:cNvSpPr>
                    <p:nvPr/>
                  </p:nvSpPr>
                  <p:spPr bwMode="auto">
                    <a:xfrm>
                      <a:off x="687" y="3413"/>
                      <a:ext cx="16" cy="16"/>
                    </a:xfrm>
                    <a:prstGeom prst="rect">
                      <a:avLst/>
                    </a:prstGeom>
                    <a:solidFill>
                      <a:srgbClr val="FF6600"/>
                    </a:solidFill>
                    <a:ln w="12700">
                      <a:noFill/>
                      <a:miter lim="800000"/>
                      <a:headEnd/>
                      <a:tailEnd/>
                    </a:ln>
                  </p:spPr>
                  <p:txBody>
                    <a:bodyPr wrap="none" anchor="ctr"/>
                    <a:lstStyle/>
                    <a:p>
                      <a:endParaRPr lang="en-US"/>
                    </a:p>
                  </p:txBody>
                </p:sp>
                <p:sp>
                  <p:nvSpPr>
                    <p:cNvPr id="4598" name="Rectangle 1100"/>
                    <p:cNvSpPr>
                      <a:spLocks noChangeArrowheads="1"/>
                    </p:cNvSpPr>
                    <p:nvPr/>
                  </p:nvSpPr>
                  <p:spPr bwMode="auto">
                    <a:xfrm>
                      <a:off x="683" y="3413"/>
                      <a:ext cx="16" cy="16"/>
                    </a:xfrm>
                    <a:prstGeom prst="rect">
                      <a:avLst/>
                    </a:prstGeom>
                    <a:solidFill>
                      <a:srgbClr val="FF6600"/>
                    </a:solidFill>
                    <a:ln w="12700">
                      <a:noFill/>
                      <a:miter lim="800000"/>
                      <a:headEnd/>
                      <a:tailEnd/>
                    </a:ln>
                  </p:spPr>
                  <p:txBody>
                    <a:bodyPr wrap="none" anchor="ctr"/>
                    <a:lstStyle/>
                    <a:p>
                      <a:endParaRPr lang="en-US"/>
                    </a:p>
                  </p:txBody>
                </p:sp>
                <p:sp>
                  <p:nvSpPr>
                    <p:cNvPr id="4599" name="Rectangle 1101"/>
                    <p:cNvSpPr>
                      <a:spLocks noChangeArrowheads="1"/>
                    </p:cNvSpPr>
                    <p:nvPr/>
                  </p:nvSpPr>
                  <p:spPr bwMode="auto">
                    <a:xfrm>
                      <a:off x="681" y="3413"/>
                      <a:ext cx="16" cy="16"/>
                    </a:xfrm>
                    <a:prstGeom prst="rect">
                      <a:avLst/>
                    </a:prstGeom>
                    <a:solidFill>
                      <a:srgbClr val="FF6600"/>
                    </a:solidFill>
                    <a:ln w="12700">
                      <a:noFill/>
                      <a:miter lim="800000"/>
                      <a:headEnd/>
                      <a:tailEnd/>
                    </a:ln>
                  </p:spPr>
                  <p:txBody>
                    <a:bodyPr wrap="none" anchor="ctr"/>
                    <a:lstStyle/>
                    <a:p>
                      <a:endParaRPr lang="en-US"/>
                    </a:p>
                  </p:txBody>
                </p:sp>
                <p:sp>
                  <p:nvSpPr>
                    <p:cNvPr id="4600" name="Rectangle 1102"/>
                    <p:cNvSpPr>
                      <a:spLocks noChangeArrowheads="1"/>
                    </p:cNvSpPr>
                    <p:nvPr/>
                  </p:nvSpPr>
                  <p:spPr bwMode="auto">
                    <a:xfrm>
                      <a:off x="677" y="3413"/>
                      <a:ext cx="16" cy="16"/>
                    </a:xfrm>
                    <a:prstGeom prst="rect">
                      <a:avLst/>
                    </a:prstGeom>
                    <a:solidFill>
                      <a:srgbClr val="FF6600"/>
                    </a:solidFill>
                    <a:ln w="12700">
                      <a:noFill/>
                      <a:miter lim="800000"/>
                      <a:headEnd/>
                      <a:tailEnd/>
                    </a:ln>
                  </p:spPr>
                  <p:txBody>
                    <a:bodyPr wrap="none" anchor="ctr"/>
                    <a:lstStyle/>
                    <a:p>
                      <a:endParaRPr lang="en-US"/>
                    </a:p>
                  </p:txBody>
                </p:sp>
                <p:sp>
                  <p:nvSpPr>
                    <p:cNvPr id="4601" name="Rectangle 1103"/>
                    <p:cNvSpPr>
                      <a:spLocks noChangeArrowheads="1"/>
                    </p:cNvSpPr>
                    <p:nvPr/>
                  </p:nvSpPr>
                  <p:spPr bwMode="auto">
                    <a:xfrm>
                      <a:off x="674" y="3413"/>
                      <a:ext cx="16" cy="16"/>
                    </a:xfrm>
                    <a:prstGeom prst="rect">
                      <a:avLst/>
                    </a:prstGeom>
                    <a:solidFill>
                      <a:srgbClr val="FF6600"/>
                    </a:solidFill>
                    <a:ln w="12700">
                      <a:noFill/>
                      <a:miter lim="800000"/>
                      <a:headEnd/>
                      <a:tailEnd/>
                    </a:ln>
                  </p:spPr>
                  <p:txBody>
                    <a:bodyPr wrap="none" anchor="ctr"/>
                    <a:lstStyle/>
                    <a:p>
                      <a:endParaRPr lang="en-US"/>
                    </a:p>
                  </p:txBody>
                </p:sp>
              </p:grpSp>
            </p:grpSp>
            <p:sp>
              <p:nvSpPr>
                <p:cNvPr id="4541" name="Freeform 1104"/>
                <p:cNvSpPr>
                  <a:spLocks/>
                </p:cNvSpPr>
                <p:nvPr/>
              </p:nvSpPr>
              <p:spPr bwMode="auto">
                <a:xfrm>
                  <a:off x="712" y="3409"/>
                  <a:ext cx="68" cy="17"/>
                </a:xfrm>
                <a:custGeom>
                  <a:avLst/>
                  <a:gdLst>
                    <a:gd name="T0" fmla="*/ 67 w 68"/>
                    <a:gd name="T1" fmla="*/ 16 h 17"/>
                    <a:gd name="T2" fmla="*/ 52 w 68"/>
                    <a:gd name="T3" fmla="*/ 0 h 17"/>
                    <a:gd name="T4" fmla="*/ 14 w 68"/>
                    <a:gd name="T5" fmla="*/ 0 h 17"/>
                    <a:gd name="T6" fmla="*/ 0 w 68"/>
                    <a:gd name="T7" fmla="*/ 16 h 17"/>
                    <a:gd name="T8" fmla="*/ 67 w 68"/>
                    <a:gd name="T9" fmla="*/ 16 h 17"/>
                    <a:gd name="T10" fmla="*/ 0 60000 65536"/>
                    <a:gd name="T11" fmla="*/ 0 60000 65536"/>
                    <a:gd name="T12" fmla="*/ 0 60000 65536"/>
                    <a:gd name="T13" fmla="*/ 0 60000 65536"/>
                    <a:gd name="T14" fmla="*/ 0 60000 65536"/>
                    <a:gd name="T15" fmla="*/ 0 w 68"/>
                    <a:gd name="T16" fmla="*/ 0 h 17"/>
                    <a:gd name="T17" fmla="*/ 68 w 68"/>
                    <a:gd name="T18" fmla="*/ 17 h 17"/>
                  </a:gdLst>
                  <a:ahLst/>
                  <a:cxnLst>
                    <a:cxn ang="T10">
                      <a:pos x="T0" y="T1"/>
                    </a:cxn>
                    <a:cxn ang="T11">
                      <a:pos x="T2" y="T3"/>
                    </a:cxn>
                    <a:cxn ang="T12">
                      <a:pos x="T4" y="T5"/>
                    </a:cxn>
                    <a:cxn ang="T13">
                      <a:pos x="T6" y="T7"/>
                    </a:cxn>
                    <a:cxn ang="T14">
                      <a:pos x="T8" y="T9"/>
                    </a:cxn>
                  </a:cxnLst>
                  <a:rect l="T15" t="T16" r="T17" b="T18"/>
                  <a:pathLst>
                    <a:path w="68" h="17">
                      <a:moveTo>
                        <a:pt x="67" y="16"/>
                      </a:moveTo>
                      <a:lnTo>
                        <a:pt x="52" y="0"/>
                      </a:lnTo>
                      <a:lnTo>
                        <a:pt x="14" y="0"/>
                      </a:lnTo>
                      <a:lnTo>
                        <a:pt x="0" y="16"/>
                      </a:lnTo>
                      <a:lnTo>
                        <a:pt x="67" y="16"/>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542" name="Freeform 1105"/>
                <p:cNvSpPr>
                  <a:spLocks/>
                </p:cNvSpPr>
                <p:nvPr/>
              </p:nvSpPr>
              <p:spPr bwMode="auto">
                <a:xfrm>
                  <a:off x="694" y="3411"/>
                  <a:ext cx="25" cy="17"/>
                </a:xfrm>
                <a:custGeom>
                  <a:avLst/>
                  <a:gdLst>
                    <a:gd name="T0" fmla="*/ 24 w 25"/>
                    <a:gd name="T1" fmla="*/ 6 h 17"/>
                    <a:gd name="T2" fmla="*/ 17 w 25"/>
                    <a:gd name="T3" fmla="*/ 16 h 17"/>
                    <a:gd name="T4" fmla="*/ 0 w 25"/>
                    <a:gd name="T5" fmla="*/ 16 h 17"/>
                    <a:gd name="T6" fmla="*/ 0 w 25"/>
                    <a:gd name="T7" fmla="*/ 0 h 17"/>
                    <a:gd name="T8" fmla="*/ 24 w 25"/>
                    <a:gd name="T9" fmla="*/ 6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24" y="6"/>
                      </a:moveTo>
                      <a:lnTo>
                        <a:pt x="17" y="16"/>
                      </a:lnTo>
                      <a:lnTo>
                        <a:pt x="0" y="16"/>
                      </a:lnTo>
                      <a:lnTo>
                        <a:pt x="0" y="0"/>
                      </a:lnTo>
                      <a:lnTo>
                        <a:pt x="24" y="6"/>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543" name="Freeform 1106"/>
                <p:cNvSpPr>
                  <a:spLocks/>
                </p:cNvSpPr>
                <p:nvPr/>
              </p:nvSpPr>
              <p:spPr bwMode="auto">
                <a:xfrm>
                  <a:off x="709" y="3409"/>
                  <a:ext cx="18" cy="17"/>
                </a:xfrm>
                <a:custGeom>
                  <a:avLst/>
                  <a:gdLst>
                    <a:gd name="T0" fmla="*/ 5 w 18"/>
                    <a:gd name="T1" fmla="*/ 0 h 17"/>
                    <a:gd name="T2" fmla="*/ 0 w 18"/>
                    <a:gd name="T3" fmla="*/ 12 h 17"/>
                    <a:gd name="T4" fmla="*/ 8 w 18"/>
                    <a:gd name="T5" fmla="*/ 16 h 17"/>
                    <a:gd name="T6" fmla="*/ 17 w 18"/>
                    <a:gd name="T7" fmla="*/ 0 h 17"/>
                    <a:gd name="T8" fmla="*/ 5 w 18"/>
                    <a:gd name="T9" fmla="*/ 0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5" y="0"/>
                      </a:moveTo>
                      <a:lnTo>
                        <a:pt x="0" y="12"/>
                      </a:lnTo>
                      <a:lnTo>
                        <a:pt x="8" y="16"/>
                      </a:lnTo>
                      <a:lnTo>
                        <a:pt x="17" y="0"/>
                      </a:lnTo>
                      <a:lnTo>
                        <a:pt x="5"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544" name="Freeform 1107"/>
                <p:cNvSpPr>
                  <a:spLocks/>
                </p:cNvSpPr>
                <p:nvPr/>
              </p:nvSpPr>
              <p:spPr bwMode="auto">
                <a:xfrm>
                  <a:off x="744" y="3409"/>
                  <a:ext cx="17" cy="17"/>
                </a:xfrm>
                <a:custGeom>
                  <a:avLst/>
                  <a:gdLst>
                    <a:gd name="T0" fmla="*/ 0 w 17"/>
                    <a:gd name="T1" fmla="*/ 0 h 17"/>
                    <a:gd name="T2" fmla="*/ 16 w 17"/>
                    <a:gd name="T3" fmla="*/ 16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16" y="16"/>
                      </a:lnTo>
                      <a:lnTo>
                        <a:pt x="0"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545" name="Arc 1108"/>
                <p:cNvSpPr>
                  <a:spLocks/>
                </p:cNvSpPr>
                <p:nvPr/>
              </p:nvSpPr>
              <p:spPr bwMode="auto">
                <a:xfrm>
                  <a:off x="804" y="3437"/>
                  <a:ext cx="4" cy="8"/>
                </a:xfrm>
                <a:custGeom>
                  <a:avLst/>
                  <a:gdLst>
                    <a:gd name="T0" fmla="*/ 0 w 21600"/>
                    <a:gd name="T1" fmla="*/ 0 h 43200"/>
                    <a:gd name="T2" fmla="*/ 0 w 21600"/>
                    <a:gd name="T3" fmla="*/ 8 h 43200"/>
                    <a:gd name="T4" fmla="*/ 0 w 21600"/>
                    <a:gd name="T5" fmla="*/ 4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solidFill>
                  <a:srgbClr val="FF6600"/>
                </a:solidFill>
                <a:ln w="12700" cap="rnd">
                  <a:solidFill>
                    <a:srgbClr val="000000"/>
                  </a:solidFill>
                  <a:round/>
                  <a:headEnd/>
                  <a:tailEnd/>
                </a:ln>
              </p:spPr>
              <p:txBody>
                <a:bodyPr wrap="none" anchor="ctr"/>
                <a:lstStyle/>
                <a:p>
                  <a:endParaRPr lang="en-US"/>
                </a:p>
              </p:txBody>
            </p:sp>
            <p:sp>
              <p:nvSpPr>
                <p:cNvPr id="4546" name="Line 1109"/>
                <p:cNvSpPr>
                  <a:spLocks noChangeShapeType="1"/>
                </p:cNvSpPr>
                <p:nvPr/>
              </p:nvSpPr>
              <p:spPr bwMode="auto">
                <a:xfrm>
                  <a:off x="802" y="3440"/>
                  <a:ext cx="5" cy="0"/>
                </a:xfrm>
                <a:prstGeom prst="line">
                  <a:avLst/>
                </a:prstGeom>
                <a:noFill/>
                <a:ln w="12700">
                  <a:solidFill>
                    <a:srgbClr val="000000"/>
                  </a:solidFill>
                  <a:round/>
                  <a:headEnd/>
                  <a:tailEnd/>
                </a:ln>
              </p:spPr>
              <p:txBody>
                <a:bodyPr wrap="none" anchor="ctr"/>
                <a:lstStyle/>
                <a:p>
                  <a:endParaRPr lang="en-US"/>
                </a:p>
              </p:txBody>
            </p:sp>
            <p:sp>
              <p:nvSpPr>
                <p:cNvPr id="4547" name="Line 1110"/>
                <p:cNvSpPr>
                  <a:spLocks noChangeShapeType="1"/>
                </p:cNvSpPr>
                <p:nvPr/>
              </p:nvSpPr>
              <p:spPr bwMode="auto">
                <a:xfrm>
                  <a:off x="802" y="3438"/>
                  <a:ext cx="5" cy="0"/>
                </a:xfrm>
                <a:prstGeom prst="line">
                  <a:avLst/>
                </a:prstGeom>
                <a:noFill/>
                <a:ln w="12700">
                  <a:solidFill>
                    <a:srgbClr val="000000"/>
                  </a:solidFill>
                  <a:round/>
                  <a:headEnd/>
                  <a:tailEnd/>
                </a:ln>
              </p:spPr>
              <p:txBody>
                <a:bodyPr wrap="none" anchor="ctr"/>
                <a:lstStyle/>
                <a:p>
                  <a:endParaRPr lang="en-US"/>
                </a:p>
              </p:txBody>
            </p:sp>
            <p:sp>
              <p:nvSpPr>
                <p:cNvPr id="4548" name="Freeform 1111"/>
                <p:cNvSpPr>
                  <a:spLocks/>
                </p:cNvSpPr>
                <p:nvPr/>
              </p:nvSpPr>
              <p:spPr bwMode="auto">
                <a:xfrm>
                  <a:off x="667" y="3420"/>
                  <a:ext cx="148" cy="23"/>
                </a:xfrm>
                <a:custGeom>
                  <a:avLst/>
                  <a:gdLst>
                    <a:gd name="T0" fmla="*/ 147 w 148"/>
                    <a:gd name="T1" fmla="*/ 9 h 23"/>
                    <a:gd name="T2" fmla="*/ 126 w 148"/>
                    <a:gd name="T3" fmla="*/ 0 h 23"/>
                    <a:gd name="T4" fmla="*/ 0 w 148"/>
                    <a:gd name="T5" fmla="*/ 0 h 23"/>
                    <a:gd name="T6" fmla="*/ 0 w 148"/>
                    <a:gd name="T7" fmla="*/ 7 h 23"/>
                    <a:gd name="T8" fmla="*/ 3 w 148"/>
                    <a:gd name="T9" fmla="*/ 10 h 23"/>
                    <a:gd name="T10" fmla="*/ 3 w 148"/>
                    <a:gd name="T11" fmla="*/ 12 h 23"/>
                    <a:gd name="T12" fmla="*/ 22 w 148"/>
                    <a:gd name="T13" fmla="*/ 22 h 23"/>
                    <a:gd name="T14" fmla="*/ 136 w 148"/>
                    <a:gd name="T15" fmla="*/ 22 h 23"/>
                    <a:gd name="T16" fmla="*/ 147 w 148"/>
                    <a:gd name="T17" fmla="*/ 9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
                    <a:gd name="T28" fmla="*/ 0 h 23"/>
                    <a:gd name="T29" fmla="*/ 148 w 148"/>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 h="23">
                      <a:moveTo>
                        <a:pt x="147" y="9"/>
                      </a:moveTo>
                      <a:lnTo>
                        <a:pt x="126" y="0"/>
                      </a:lnTo>
                      <a:lnTo>
                        <a:pt x="0" y="0"/>
                      </a:lnTo>
                      <a:lnTo>
                        <a:pt x="0" y="7"/>
                      </a:lnTo>
                      <a:lnTo>
                        <a:pt x="3" y="10"/>
                      </a:lnTo>
                      <a:lnTo>
                        <a:pt x="3" y="12"/>
                      </a:lnTo>
                      <a:lnTo>
                        <a:pt x="22" y="22"/>
                      </a:lnTo>
                      <a:lnTo>
                        <a:pt x="136" y="22"/>
                      </a:lnTo>
                      <a:lnTo>
                        <a:pt x="147" y="9"/>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549" name="Freeform 1112"/>
                <p:cNvSpPr>
                  <a:spLocks/>
                </p:cNvSpPr>
                <p:nvPr/>
              </p:nvSpPr>
              <p:spPr bwMode="auto">
                <a:xfrm>
                  <a:off x="678" y="3420"/>
                  <a:ext cx="17" cy="17"/>
                </a:xfrm>
                <a:custGeom>
                  <a:avLst/>
                  <a:gdLst>
                    <a:gd name="T0" fmla="*/ 16 w 17"/>
                    <a:gd name="T1" fmla="*/ 0 h 17"/>
                    <a:gd name="T2" fmla="*/ 0 w 17"/>
                    <a:gd name="T3" fmla="*/ 16 h 17"/>
                    <a:gd name="T4" fmla="*/ 16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0"/>
                      </a:moveTo>
                      <a:lnTo>
                        <a:pt x="0" y="16"/>
                      </a:lnTo>
                      <a:lnTo>
                        <a:pt x="16"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550" name="Freeform 1113"/>
                <p:cNvSpPr>
                  <a:spLocks/>
                </p:cNvSpPr>
                <p:nvPr/>
              </p:nvSpPr>
              <p:spPr bwMode="auto">
                <a:xfrm>
                  <a:off x="727" y="3420"/>
                  <a:ext cx="1" cy="23"/>
                </a:xfrm>
                <a:custGeom>
                  <a:avLst/>
                  <a:gdLst>
                    <a:gd name="T0" fmla="*/ 0 w 1"/>
                    <a:gd name="T1" fmla="*/ 0 h 23"/>
                    <a:gd name="T2" fmla="*/ 0 w 1"/>
                    <a:gd name="T3" fmla="*/ 22 h 23"/>
                    <a:gd name="T4" fmla="*/ 0 w 1"/>
                    <a:gd name="T5" fmla="*/ 0 h 23"/>
                    <a:gd name="T6" fmla="*/ 0 60000 65536"/>
                    <a:gd name="T7" fmla="*/ 0 60000 65536"/>
                    <a:gd name="T8" fmla="*/ 0 60000 65536"/>
                    <a:gd name="T9" fmla="*/ 0 w 1"/>
                    <a:gd name="T10" fmla="*/ 0 h 23"/>
                    <a:gd name="T11" fmla="*/ 1 w 1"/>
                    <a:gd name="T12" fmla="*/ 23 h 23"/>
                  </a:gdLst>
                  <a:ahLst/>
                  <a:cxnLst>
                    <a:cxn ang="T6">
                      <a:pos x="T0" y="T1"/>
                    </a:cxn>
                    <a:cxn ang="T7">
                      <a:pos x="T2" y="T3"/>
                    </a:cxn>
                    <a:cxn ang="T8">
                      <a:pos x="T4" y="T5"/>
                    </a:cxn>
                  </a:cxnLst>
                  <a:rect l="T9" t="T10" r="T11" b="T12"/>
                  <a:pathLst>
                    <a:path w="1" h="23">
                      <a:moveTo>
                        <a:pt x="0" y="0"/>
                      </a:moveTo>
                      <a:lnTo>
                        <a:pt x="0" y="22"/>
                      </a:lnTo>
                      <a:lnTo>
                        <a:pt x="0"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551" name="Freeform 1114"/>
                <p:cNvSpPr>
                  <a:spLocks/>
                </p:cNvSpPr>
                <p:nvPr/>
              </p:nvSpPr>
              <p:spPr bwMode="auto">
                <a:xfrm>
                  <a:off x="764" y="3420"/>
                  <a:ext cx="1" cy="23"/>
                </a:xfrm>
                <a:custGeom>
                  <a:avLst/>
                  <a:gdLst>
                    <a:gd name="T0" fmla="*/ 0 w 1"/>
                    <a:gd name="T1" fmla="*/ 0 h 23"/>
                    <a:gd name="T2" fmla="*/ 0 w 1"/>
                    <a:gd name="T3" fmla="*/ 22 h 23"/>
                    <a:gd name="T4" fmla="*/ 0 w 1"/>
                    <a:gd name="T5" fmla="*/ 0 h 23"/>
                    <a:gd name="T6" fmla="*/ 0 60000 65536"/>
                    <a:gd name="T7" fmla="*/ 0 60000 65536"/>
                    <a:gd name="T8" fmla="*/ 0 60000 65536"/>
                    <a:gd name="T9" fmla="*/ 0 w 1"/>
                    <a:gd name="T10" fmla="*/ 0 h 23"/>
                    <a:gd name="T11" fmla="*/ 1 w 1"/>
                    <a:gd name="T12" fmla="*/ 23 h 23"/>
                  </a:gdLst>
                  <a:ahLst/>
                  <a:cxnLst>
                    <a:cxn ang="T6">
                      <a:pos x="T0" y="T1"/>
                    </a:cxn>
                    <a:cxn ang="T7">
                      <a:pos x="T2" y="T3"/>
                    </a:cxn>
                    <a:cxn ang="T8">
                      <a:pos x="T4" y="T5"/>
                    </a:cxn>
                  </a:cxnLst>
                  <a:rect l="T9" t="T10" r="T11" b="T12"/>
                  <a:pathLst>
                    <a:path w="1" h="23">
                      <a:moveTo>
                        <a:pt x="0" y="0"/>
                      </a:moveTo>
                      <a:lnTo>
                        <a:pt x="0" y="22"/>
                      </a:lnTo>
                      <a:lnTo>
                        <a:pt x="0"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552" name="Freeform 1115"/>
                <p:cNvSpPr>
                  <a:spLocks/>
                </p:cNvSpPr>
                <p:nvPr/>
              </p:nvSpPr>
              <p:spPr bwMode="auto">
                <a:xfrm>
                  <a:off x="716" y="3420"/>
                  <a:ext cx="17" cy="17"/>
                </a:xfrm>
                <a:custGeom>
                  <a:avLst/>
                  <a:gdLst>
                    <a:gd name="T0" fmla="*/ 0 w 17"/>
                    <a:gd name="T1" fmla="*/ 0 h 17"/>
                    <a:gd name="T2" fmla="*/ 16 w 17"/>
                    <a:gd name="T3" fmla="*/ 16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16" y="16"/>
                      </a:lnTo>
                      <a:lnTo>
                        <a:pt x="0"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553" name="Freeform 1116"/>
                <p:cNvSpPr>
                  <a:spLocks/>
                </p:cNvSpPr>
                <p:nvPr/>
              </p:nvSpPr>
              <p:spPr bwMode="auto">
                <a:xfrm>
                  <a:off x="762" y="3421"/>
                  <a:ext cx="17" cy="17"/>
                </a:xfrm>
                <a:custGeom>
                  <a:avLst/>
                  <a:gdLst>
                    <a:gd name="T0" fmla="*/ 16 w 17"/>
                    <a:gd name="T1" fmla="*/ 0 h 17"/>
                    <a:gd name="T2" fmla="*/ 0 w 17"/>
                    <a:gd name="T3" fmla="*/ 16 h 17"/>
                    <a:gd name="T4" fmla="*/ 16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0"/>
                      </a:moveTo>
                      <a:lnTo>
                        <a:pt x="0" y="16"/>
                      </a:lnTo>
                      <a:lnTo>
                        <a:pt x="16"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554" name="Freeform 1117"/>
                <p:cNvSpPr>
                  <a:spLocks/>
                </p:cNvSpPr>
                <p:nvPr/>
              </p:nvSpPr>
              <p:spPr bwMode="auto">
                <a:xfrm>
                  <a:off x="665" y="3416"/>
                  <a:ext cx="151" cy="17"/>
                </a:xfrm>
                <a:custGeom>
                  <a:avLst/>
                  <a:gdLst>
                    <a:gd name="T0" fmla="*/ 150 w 151"/>
                    <a:gd name="T1" fmla="*/ 10 h 17"/>
                    <a:gd name="T2" fmla="*/ 132 w 151"/>
                    <a:gd name="T3" fmla="*/ 0 h 17"/>
                    <a:gd name="T4" fmla="*/ 2 w 151"/>
                    <a:gd name="T5" fmla="*/ 0 h 17"/>
                    <a:gd name="T6" fmla="*/ 0 w 151"/>
                    <a:gd name="T7" fmla="*/ 4 h 17"/>
                    <a:gd name="T8" fmla="*/ 129 w 151"/>
                    <a:gd name="T9" fmla="*/ 4 h 17"/>
                    <a:gd name="T10" fmla="*/ 150 w 151"/>
                    <a:gd name="T11" fmla="*/ 16 h 17"/>
                    <a:gd name="T12" fmla="*/ 150 w 151"/>
                    <a:gd name="T13" fmla="*/ 10 h 17"/>
                    <a:gd name="T14" fmla="*/ 0 60000 65536"/>
                    <a:gd name="T15" fmla="*/ 0 60000 65536"/>
                    <a:gd name="T16" fmla="*/ 0 60000 65536"/>
                    <a:gd name="T17" fmla="*/ 0 60000 65536"/>
                    <a:gd name="T18" fmla="*/ 0 60000 65536"/>
                    <a:gd name="T19" fmla="*/ 0 60000 65536"/>
                    <a:gd name="T20" fmla="*/ 0 60000 65536"/>
                    <a:gd name="T21" fmla="*/ 0 w 151"/>
                    <a:gd name="T22" fmla="*/ 0 h 17"/>
                    <a:gd name="T23" fmla="*/ 151 w 15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1" h="17">
                      <a:moveTo>
                        <a:pt x="150" y="10"/>
                      </a:moveTo>
                      <a:lnTo>
                        <a:pt x="132" y="0"/>
                      </a:lnTo>
                      <a:lnTo>
                        <a:pt x="2" y="0"/>
                      </a:lnTo>
                      <a:lnTo>
                        <a:pt x="0" y="4"/>
                      </a:lnTo>
                      <a:lnTo>
                        <a:pt x="129" y="4"/>
                      </a:lnTo>
                      <a:lnTo>
                        <a:pt x="150" y="16"/>
                      </a:lnTo>
                      <a:lnTo>
                        <a:pt x="150" y="1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555" name="Freeform 1118"/>
                <p:cNvSpPr>
                  <a:spLocks/>
                </p:cNvSpPr>
                <p:nvPr/>
              </p:nvSpPr>
              <p:spPr bwMode="auto">
                <a:xfrm>
                  <a:off x="665" y="3420"/>
                  <a:ext cx="17" cy="17"/>
                </a:xfrm>
                <a:custGeom>
                  <a:avLst/>
                  <a:gdLst>
                    <a:gd name="T0" fmla="*/ 16 w 17"/>
                    <a:gd name="T1" fmla="*/ 0 h 17"/>
                    <a:gd name="T2" fmla="*/ 0 w 17"/>
                    <a:gd name="T3" fmla="*/ 2 h 17"/>
                    <a:gd name="T4" fmla="*/ 0 w 17"/>
                    <a:gd name="T5" fmla="*/ 13 h 17"/>
                    <a:gd name="T6" fmla="*/ 16 w 17"/>
                    <a:gd name="T7" fmla="*/ 1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2"/>
                      </a:lnTo>
                      <a:lnTo>
                        <a:pt x="0" y="13"/>
                      </a:lnTo>
                      <a:lnTo>
                        <a:pt x="16" y="16"/>
                      </a:lnTo>
                      <a:lnTo>
                        <a:pt x="16"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556" name="Freeform 1119"/>
                <p:cNvSpPr>
                  <a:spLocks/>
                </p:cNvSpPr>
                <p:nvPr/>
              </p:nvSpPr>
              <p:spPr bwMode="auto">
                <a:xfrm>
                  <a:off x="665" y="3416"/>
                  <a:ext cx="133" cy="17"/>
                </a:xfrm>
                <a:custGeom>
                  <a:avLst/>
                  <a:gdLst>
                    <a:gd name="T0" fmla="*/ 132 w 133"/>
                    <a:gd name="T1" fmla="*/ 0 h 17"/>
                    <a:gd name="T2" fmla="*/ 2 w 133"/>
                    <a:gd name="T3" fmla="*/ 0 h 17"/>
                    <a:gd name="T4" fmla="*/ 0 w 133"/>
                    <a:gd name="T5" fmla="*/ 16 h 17"/>
                    <a:gd name="T6" fmla="*/ 129 w 133"/>
                    <a:gd name="T7" fmla="*/ 16 h 17"/>
                    <a:gd name="T8" fmla="*/ 132 w 133"/>
                    <a:gd name="T9" fmla="*/ 0 h 17"/>
                    <a:gd name="T10" fmla="*/ 0 60000 65536"/>
                    <a:gd name="T11" fmla="*/ 0 60000 65536"/>
                    <a:gd name="T12" fmla="*/ 0 60000 65536"/>
                    <a:gd name="T13" fmla="*/ 0 60000 65536"/>
                    <a:gd name="T14" fmla="*/ 0 60000 65536"/>
                    <a:gd name="T15" fmla="*/ 0 w 133"/>
                    <a:gd name="T16" fmla="*/ 0 h 17"/>
                    <a:gd name="T17" fmla="*/ 133 w 133"/>
                    <a:gd name="T18" fmla="*/ 17 h 17"/>
                  </a:gdLst>
                  <a:ahLst/>
                  <a:cxnLst>
                    <a:cxn ang="T10">
                      <a:pos x="T0" y="T1"/>
                    </a:cxn>
                    <a:cxn ang="T11">
                      <a:pos x="T2" y="T3"/>
                    </a:cxn>
                    <a:cxn ang="T12">
                      <a:pos x="T4" y="T5"/>
                    </a:cxn>
                    <a:cxn ang="T13">
                      <a:pos x="T6" y="T7"/>
                    </a:cxn>
                    <a:cxn ang="T14">
                      <a:pos x="T8" y="T9"/>
                    </a:cxn>
                  </a:cxnLst>
                  <a:rect l="T15" t="T16" r="T17" b="T18"/>
                  <a:pathLst>
                    <a:path w="133" h="17">
                      <a:moveTo>
                        <a:pt x="132" y="0"/>
                      </a:moveTo>
                      <a:lnTo>
                        <a:pt x="2" y="0"/>
                      </a:lnTo>
                      <a:lnTo>
                        <a:pt x="0" y="16"/>
                      </a:lnTo>
                      <a:lnTo>
                        <a:pt x="129" y="16"/>
                      </a:lnTo>
                      <a:lnTo>
                        <a:pt x="132"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557" name="Freeform 1120"/>
                <p:cNvSpPr>
                  <a:spLocks/>
                </p:cNvSpPr>
                <p:nvPr/>
              </p:nvSpPr>
              <p:spPr bwMode="auto">
                <a:xfrm>
                  <a:off x="671" y="3420"/>
                  <a:ext cx="1" cy="17"/>
                </a:xfrm>
                <a:custGeom>
                  <a:avLst/>
                  <a:gdLst>
                    <a:gd name="T0" fmla="*/ 0 w 1"/>
                    <a:gd name="T1" fmla="*/ 16 h 17"/>
                    <a:gd name="T2" fmla="*/ 0 w 1"/>
                    <a:gd name="T3" fmla="*/ 0 h 17"/>
                    <a:gd name="T4" fmla="*/ 0 w 1"/>
                    <a:gd name="T5" fmla="*/ 16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16"/>
                      </a:moveTo>
                      <a:lnTo>
                        <a:pt x="0" y="0"/>
                      </a:lnTo>
                      <a:lnTo>
                        <a:pt x="0" y="16"/>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558" name="Freeform 1121"/>
                <p:cNvSpPr>
                  <a:spLocks/>
                </p:cNvSpPr>
                <p:nvPr/>
              </p:nvSpPr>
              <p:spPr bwMode="auto">
                <a:xfrm>
                  <a:off x="796" y="3419"/>
                  <a:ext cx="20" cy="17"/>
                </a:xfrm>
                <a:custGeom>
                  <a:avLst/>
                  <a:gdLst>
                    <a:gd name="T0" fmla="*/ 19 w 20"/>
                    <a:gd name="T1" fmla="*/ 16 h 17"/>
                    <a:gd name="T2" fmla="*/ 0 w 20"/>
                    <a:gd name="T3" fmla="*/ 0 h 17"/>
                    <a:gd name="T4" fmla="*/ 19 w 20"/>
                    <a:gd name="T5" fmla="*/ 16 h 17"/>
                    <a:gd name="T6" fmla="*/ 0 60000 65536"/>
                    <a:gd name="T7" fmla="*/ 0 60000 65536"/>
                    <a:gd name="T8" fmla="*/ 0 60000 65536"/>
                    <a:gd name="T9" fmla="*/ 0 w 20"/>
                    <a:gd name="T10" fmla="*/ 0 h 17"/>
                    <a:gd name="T11" fmla="*/ 20 w 20"/>
                    <a:gd name="T12" fmla="*/ 17 h 17"/>
                  </a:gdLst>
                  <a:ahLst/>
                  <a:cxnLst>
                    <a:cxn ang="T6">
                      <a:pos x="T0" y="T1"/>
                    </a:cxn>
                    <a:cxn ang="T7">
                      <a:pos x="T2" y="T3"/>
                    </a:cxn>
                    <a:cxn ang="T8">
                      <a:pos x="T4" y="T5"/>
                    </a:cxn>
                  </a:cxnLst>
                  <a:rect l="T9" t="T10" r="T11" b="T12"/>
                  <a:pathLst>
                    <a:path w="20" h="17">
                      <a:moveTo>
                        <a:pt x="19" y="16"/>
                      </a:moveTo>
                      <a:lnTo>
                        <a:pt x="0" y="0"/>
                      </a:lnTo>
                      <a:lnTo>
                        <a:pt x="19" y="16"/>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559" name="Oval 1122"/>
                <p:cNvSpPr>
                  <a:spLocks noChangeArrowheads="1"/>
                </p:cNvSpPr>
                <p:nvPr/>
              </p:nvSpPr>
              <p:spPr bwMode="auto">
                <a:xfrm>
                  <a:off x="745" y="3429"/>
                  <a:ext cx="8" cy="8"/>
                </a:xfrm>
                <a:prstGeom prst="ellipse">
                  <a:avLst/>
                </a:prstGeom>
                <a:solidFill>
                  <a:srgbClr val="FF6600"/>
                </a:solidFill>
                <a:ln w="12700">
                  <a:solidFill>
                    <a:srgbClr val="C0C0C0"/>
                  </a:solidFill>
                  <a:round/>
                  <a:headEnd/>
                  <a:tailEnd/>
                </a:ln>
              </p:spPr>
              <p:txBody>
                <a:bodyPr wrap="none" anchor="ctr"/>
                <a:lstStyle/>
                <a:p>
                  <a:endParaRPr lang="en-US"/>
                </a:p>
              </p:txBody>
            </p:sp>
            <p:grpSp>
              <p:nvGrpSpPr>
                <p:cNvPr id="4560" name="Group 1123"/>
                <p:cNvGrpSpPr>
                  <a:grpSpLocks/>
                </p:cNvGrpSpPr>
                <p:nvPr/>
              </p:nvGrpSpPr>
              <p:grpSpPr bwMode="auto">
                <a:xfrm>
                  <a:off x="766" y="3414"/>
                  <a:ext cx="17" cy="17"/>
                  <a:chOff x="766" y="3414"/>
                  <a:chExt cx="17" cy="17"/>
                </a:xfrm>
              </p:grpSpPr>
              <p:sp>
                <p:nvSpPr>
                  <p:cNvPr id="4590" name="Freeform 1124"/>
                  <p:cNvSpPr>
                    <a:spLocks/>
                  </p:cNvSpPr>
                  <p:nvPr/>
                </p:nvSpPr>
                <p:spPr bwMode="auto">
                  <a:xfrm>
                    <a:off x="766" y="3414"/>
                    <a:ext cx="17" cy="17"/>
                  </a:xfrm>
                  <a:custGeom>
                    <a:avLst/>
                    <a:gdLst>
                      <a:gd name="T0" fmla="*/ 7 w 17"/>
                      <a:gd name="T1" fmla="*/ 0 h 17"/>
                      <a:gd name="T2" fmla="*/ 16 w 17"/>
                      <a:gd name="T3" fmla="*/ 16 h 17"/>
                      <a:gd name="T4" fmla="*/ 0 w 17"/>
                      <a:gd name="T5" fmla="*/ 16 h 17"/>
                      <a:gd name="T6" fmla="*/ 1 w 17"/>
                      <a:gd name="T7" fmla="*/ 1 h 17"/>
                      <a:gd name="T8" fmla="*/ 7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7" y="0"/>
                        </a:moveTo>
                        <a:lnTo>
                          <a:pt x="16" y="16"/>
                        </a:lnTo>
                        <a:lnTo>
                          <a:pt x="0" y="16"/>
                        </a:lnTo>
                        <a:lnTo>
                          <a:pt x="1" y="1"/>
                        </a:lnTo>
                        <a:lnTo>
                          <a:pt x="7"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591" name="Oval 1125"/>
                  <p:cNvSpPr>
                    <a:spLocks noChangeArrowheads="1"/>
                  </p:cNvSpPr>
                  <p:nvPr/>
                </p:nvSpPr>
                <p:spPr bwMode="auto">
                  <a:xfrm>
                    <a:off x="774" y="3417"/>
                    <a:ext cx="8" cy="8"/>
                  </a:xfrm>
                  <a:prstGeom prst="ellipse">
                    <a:avLst/>
                  </a:prstGeom>
                  <a:solidFill>
                    <a:srgbClr val="FF6600"/>
                  </a:solidFill>
                  <a:ln w="12700">
                    <a:solidFill>
                      <a:srgbClr val="000000"/>
                    </a:solidFill>
                    <a:round/>
                    <a:headEnd/>
                    <a:tailEnd/>
                  </a:ln>
                </p:spPr>
                <p:txBody>
                  <a:bodyPr wrap="none" anchor="ctr"/>
                  <a:lstStyle/>
                  <a:p>
                    <a:endParaRPr lang="en-US"/>
                  </a:p>
                </p:txBody>
              </p:sp>
            </p:grpSp>
            <p:sp>
              <p:nvSpPr>
                <p:cNvPr id="4561" name="Arc 1126"/>
                <p:cNvSpPr>
                  <a:spLocks/>
                </p:cNvSpPr>
                <p:nvPr/>
              </p:nvSpPr>
              <p:spPr bwMode="auto">
                <a:xfrm>
                  <a:off x="809" y="3423"/>
                  <a:ext cx="4" cy="8"/>
                </a:xfrm>
                <a:custGeom>
                  <a:avLst/>
                  <a:gdLst>
                    <a:gd name="T0" fmla="*/ 4 w 21600"/>
                    <a:gd name="T1" fmla="*/ 8 h 42555"/>
                    <a:gd name="T2" fmla="*/ 3 w 21600"/>
                    <a:gd name="T3" fmla="*/ 0 h 42555"/>
                    <a:gd name="T4" fmla="*/ 4 w 21600"/>
                    <a:gd name="T5" fmla="*/ 4 h 42555"/>
                    <a:gd name="T6" fmla="*/ 0 60000 65536"/>
                    <a:gd name="T7" fmla="*/ 0 60000 65536"/>
                    <a:gd name="T8" fmla="*/ 0 60000 65536"/>
                    <a:gd name="T9" fmla="*/ 0 w 21600"/>
                    <a:gd name="T10" fmla="*/ 0 h 42555"/>
                    <a:gd name="T11" fmla="*/ 21600 w 21600"/>
                    <a:gd name="T12" fmla="*/ 42555 h 42555"/>
                  </a:gdLst>
                  <a:ahLst/>
                  <a:cxnLst>
                    <a:cxn ang="T6">
                      <a:pos x="T0" y="T1"/>
                    </a:cxn>
                    <a:cxn ang="T7">
                      <a:pos x="T2" y="T3"/>
                    </a:cxn>
                    <a:cxn ang="T8">
                      <a:pos x="T4" y="T5"/>
                    </a:cxn>
                  </a:cxnLst>
                  <a:rect l="T9" t="T10" r="T11" b="T12"/>
                  <a:pathLst>
                    <a:path w="21600" h="42555" fill="none" extrusionOk="0">
                      <a:moveTo>
                        <a:pt x="21600" y="42555"/>
                      </a:moveTo>
                      <a:cubicBezTo>
                        <a:pt x="9670" y="42555"/>
                        <a:pt x="0" y="32884"/>
                        <a:pt x="0" y="20955"/>
                      </a:cubicBezTo>
                      <a:cubicBezTo>
                        <a:pt x="-1" y="11043"/>
                        <a:pt x="6745" y="2403"/>
                        <a:pt x="16360" y="-1"/>
                      </a:cubicBezTo>
                    </a:path>
                    <a:path w="21600" h="42555" stroke="0" extrusionOk="0">
                      <a:moveTo>
                        <a:pt x="21600" y="42555"/>
                      </a:moveTo>
                      <a:cubicBezTo>
                        <a:pt x="9670" y="42555"/>
                        <a:pt x="0" y="32884"/>
                        <a:pt x="0" y="20955"/>
                      </a:cubicBezTo>
                      <a:cubicBezTo>
                        <a:pt x="-1" y="11043"/>
                        <a:pt x="6745" y="2403"/>
                        <a:pt x="16360" y="-1"/>
                      </a:cubicBezTo>
                      <a:lnTo>
                        <a:pt x="21600" y="20955"/>
                      </a:lnTo>
                      <a:close/>
                    </a:path>
                  </a:pathLst>
                </a:custGeom>
                <a:solidFill>
                  <a:srgbClr val="FF6600"/>
                </a:solidFill>
                <a:ln w="12700" cap="rnd">
                  <a:solidFill>
                    <a:srgbClr val="000000"/>
                  </a:solidFill>
                  <a:round/>
                  <a:headEnd/>
                  <a:tailEnd/>
                </a:ln>
              </p:spPr>
              <p:txBody>
                <a:bodyPr wrap="none" anchor="ctr"/>
                <a:lstStyle/>
                <a:p>
                  <a:endParaRPr lang="en-US"/>
                </a:p>
              </p:txBody>
            </p:sp>
            <p:sp>
              <p:nvSpPr>
                <p:cNvPr id="4562" name="Line 1127"/>
                <p:cNvSpPr>
                  <a:spLocks noChangeShapeType="1"/>
                </p:cNvSpPr>
                <p:nvPr/>
              </p:nvSpPr>
              <p:spPr bwMode="auto">
                <a:xfrm flipV="1">
                  <a:off x="811" y="3420"/>
                  <a:ext cx="0" cy="9"/>
                </a:xfrm>
                <a:prstGeom prst="line">
                  <a:avLst/>
                </a:prstGeom>
                <a:noFill/>
                <a:ln w="12700">
                  <a:solidFill>
                    <a:srgbClr val="000000"/>
                  </a:solidFill>
                  <a:round/>
                  <a:headEnd/>
                  <a:tailEnd/>
                </a:ln>
              </p:spPr>
              <p:txBody>
                <a:bodyPr wrap="none" anchor="ctr"/>
                <a:lstStyle/>
                <a:p>
                  <a:endParaRPr lang="en-US"/>
                </a:p>
              </p:txBody>
            </p:sp>
            <p:sp>
              <p:nvSpPr>
                <p:cNvPr id="4563" name="Line 1128"/>
                <p:cNvSpPr>
                  <a:spLocks noChangeShapeType="1"/>
                </p:cNvSpPr>
                <p:nvPr/>
              </p:nvSpPr>
              <p:spPr bwMode="auto">
                <a:xfrm>
                  <a:off x="809" y="3426"/>
                  <a:ext cx="5" cy="0"/>
                </a:xfrm>
                <a:prstGeom prst="line">
                  <a:avLst/>
                </a:prstGeom>
                <a:noFill/>
                <a:ln w="12700">
                  <a:solidFill>
                    <a:srgbClr val="000000"/>
                  </a:solidFill>
                  <a:round/>
                  <a:headEnd/>
                  <a:tailEnd/>
                </a:ln>
              </p:spPr>
              <p:txBody>
                <a:bodyPr wrap="none" anchor="ctr"/>
                <a:lstStyle/>
                <a:p>
                  <a:endParaRPr lang="en-US"/>
                </a:p>
              </p:txBody>
            </p:sp>
            <p:grpSp>
              <p:nvGrpSpPr>
                <p:cNvPr id="4564" name="Group 1129"/>
                <p:cNvGrpSpPr>
                  <a:grpSpLocks/>
                </p:cNvGrpSpPr>
                <p:nvPr/>
              </p:nvGrpSpPr>
              <p:grpSpPr bwMode="auto">
                <a:xfrm>
                  <a:off x="685" y="3427"/>
                  <a:ext cx="77" cy="19"/>
                  <a:chOff x="685" y="3427"/>
                  <a:chExt cx="77" cy="19"/>
                </a:xfrm>
              </p:grpSpPr>
              <p:grpSp>
                <p:nvGrpSpPr>
                  <p:cNvPr id="4578" name="Group 1130"/>
                  <p:cNvGrpSpPr>
                    <a:grpSpLocks/>
                  </p:cNvGrpSpPr>
                  <p:nvPr/>
                </p:nvGrpSpPr>
                <p:grpSpPr bwMode="auto">
                  <a:xfrm>
                    <a:off x="742" y="3428"/>
                    <a:ext cx="20" cy="18"/>
                    <a:chOff x="742" y="3428"/>
                    <a:chExt cx="20" cy="18"/>
                  </a:xfrm>
                </p:grpSpPr>
                <p:sp>
                  <p:nvSpPr>
                    <p:cNvPr id="4585" name="Oval 1131"/>
                    <p:cNvSpPr>
                      <a:spLocks noChangeArrowheads="1"/>
                    </p:cNvSpPr>
                    <p:nvPr/>
                  </p:nvSpPr>
                  <p:spPr bwMode="auto">
                    <a:xfrm>
                      <a:off x="742" y="3428"/>
                      <a:ext cx="16" cy="15"/>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586" name="Oval 1132"/>
                    <p:cNvSpPr>
                      <a:spLocks noChangeArrowheads="1"/>
                    </p:cNvSpPr>
                    <p:nvPr/>
                  </p:nvSpPr>
                  <p:spPr bwMode="auto">
                    <a:xfrm>
                      <a:off x="745" y="3429"/>
                      <a:ext cx="11" cy="12"/>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587" name="Oval 1133"/>
                    <p:cNvSpPr>
                      <a:spLocks noChangeArrowheads="1"/>
                    </p:cNvSpPr>
                    <p:nvPr/>
                  </p:nvSpPr>
                  <p:spPr bwMode="auto">
                    <a:xfrm>
                      <a:off x="751" y="3435"/>
                      <a:ext cx="8" cy="8"/>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588" name="Oval 1134"/>
                    <p:cNvSpPr>
                      <a:spLocks noChangeArrowheads="1"/>
                    </p:cNvSpPr>
                    <p:nvPr/>
                  </p:nvSpPr>
                  <p:spPr bwMode="auto">
                    <a:xfrm>
                      <a:off x="752" y="3436"/>
                      <a:ext cx="8" cy="8"/>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589" name="Oval 1135"/>
                    <p:cNvSpPr>
                      <a:spLocks noChangeArrowheads="1"/>
                    </p:cNvSpPr>
                    <p:nvPr/>
                  </p:nvSpPr>
                  <p:spPr bwMode="auto">
                    <a:xfrm>
                      <a:off x="754" y="3438"/>
                      <a:ext cx="8" cy="8"/>
                    </a:xfrm>
                    <a:prstGeom prst="ellipse">
                      <a:avLst/>
                    </a:prstGeom>
                    <a:solidFill>
                      <a:srgbClr val="FF6600"/>
                    </a:solidFill>
                    <a:ln w="12700">
                      <a:solidFill>
                        <a:srgbClr val="000000"/>
                      </a:solidFill>
                      <a:round/>
                      <a:headEnd/>
                      <a:tailEnd/>
                    </a:ln>
                  </p:spPr>
                  <p:txBody>
                    <a:bodyPr wrap="none" anchor="ctr"/>
                    <a:lstStyle/>
                    <a:p>
                      <a:endParaRPr lang="en-US"/>
                    </a:p>
                  </p:txBody>
                </p:sp>
              </p:grpSp>
              <p:grpSp>
                <p:nvGrpSpPr>
                  <p:cNvPr id="4579" name="Group 1136"/>
                  <p:cNvGrpSpPr>
                    <a:grpSpLocks/>
                  </p:cNvGrpSpPr>
                  <p:nvPr/>
                </p:nvGrpSpPr>
                <p:grpSpPr bwMode="auto">
                  <a:xfrm>
                    <a:off x="685" y="3427"/>
                    <a:ext cx="19" cy="19"/>
                    <a:chOff x="685" y="3427"/>
                    <a:chExt cx="19" cy="19"/>
                  </a:xfrm>
                </p:grpSpPr>
                <p:sp>
                  <p:nvSpPr>
                    <p:cNvPr id="4580" name="Oval 1137"/>
                    <p:cNvSpPr>
                      <a:spLocks noChangeArrowheads="1"/>
                    </p:cNvSpPr>
                    <p:nvPr/>
                  </p:nvSpPr>
                  <p:spPr bwMode="auto">
                    <a:xfrm>
                      <a:off x="685" y="3427"/>
                      <a:ext cx="16" cy="15"/>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581" name="Oval 1138"/>
                    <p:cNvSpPr>
                      <a:spLocks noChangeArrowheads="1"/>
                    </p:cNvSpPr>
                    <p:nvPr/>
                  </p:nvSpPr>
                  <p:spPr bwMode="auto">
                    <a:xfrm>
                      <a:off x="687" y="3429"/>
                      <a:ext cx="11" cy="12"/>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582" name="Oval 1139"/>
                    <p:cNvSpPr>
                      <a:spLocks noChangeArrowheads="1"/>
                    </p:cNvSpPr>
                    <p:nvPr/>
                  </p:nvSpPr>
                  <p:spPr bwMode="auto">
                    <a:xfrm>
                      <a:off x="693" y="3435"/>
                      <a:ext cx="8" cy="8"/>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583" name="Oval 1140"/>
                    <p:cNvSpPr>
                      <a:spLocks noChangeArrowheads="1"/>
                    </p:cNvSpPr>
                    <p:nvPr/>
                  </p:nvSpPr>
                  <p:spPr bwMode="auto">
                    <a:xfrm>
                      <a:off x="695" y="3435"/>
                      <a:ext cx="8" cy="8"/>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584" name="Oval 1141"/>
                    <p:cNvSpPr>
                      <a:spLocks noChangeArrowheads="1"/>
                    </p:cNvSpPr>
                    <p:nvPr/>
                  </p:nvSpPr>
                  <p:spPr bwMode="auto">
                    <a:xfrm>
                      <a:off x="696" y="3438"/>
                      <a:ext cx="8" cy="8"/>
                    </a:xfrm>
                    <a:prstGeom prst="ellipse">
                      <a:avLst/>
                    </a:prstGeom>
                    <a:solidFill>
                      <a:srgbClr val="FF6600"/>
                    </a:solidFill>
                    <a:ln w="12700">
                      <a:solidFill>
                        <a:srgbClr val="000000"/>
                      </a:solidFill>
                      <a:round/>
                      <a:headEnd/>
                      <a:tailEnd/>
                    </a:ln>
                  </p:spPr>
                  <p:txBody>
                    <a:bodyPr wrap="none" anchor="ctr"/>
                    <a:lstStyle/>
                    <a:p>
                      <a:endParaRPr lang="en-US"/>
                    </a:p>
                  </p:txBody>
                </p:sp>
              </p:grpSp>
            </p:grpSp>
            <p:grpSp>
              <p:nvGrpSpPr>
                <p:cNvPr id="4565" name="Group 1142"/>
                <p:cNvGrpSpPr>
                  <a:grpSpLocks/>
                </p:cNvGrpSpPr>
                <p:nvPr/>
              </p:nvGrpSpPr>
              <p:grpSpPr bwMode="auto">
                <a:xfrm>
                  <a:off x="715" y="3427"/>
                  <a:ext cx="77" cy="19"/>
                  <a:chOff x="715" y="3427"/>
                  <a:chExt cx="77" cy="19"/>
                </a:xfrm>
              </p:grpSpPr>
              <p:grpSp>
                <p:nvGrpSpPr>
                  <p:cNvPr id="4566" name="Group 1143"/>
                  <p:cNvGrpSpPr>
                    <a:grpSpLocks/>
                  </p:cNvGrpSpPr>
                  <p:nvPr/>
                </p:nvGrpSpPr>
                <p:grpSpPr bwMode="auto">
                  <a:xfrm>
                    <a:off x="773" y="3428"/>
                    <a:ext cx="19" cy="18"/>
                    <a:chOff x="773" y="3428"/>
                    <a:chExt cx="19" cy="18"/>
                  </a:xfrm>
                </p:grpSpPr>
                <p:sp>
                  <p:nvSpPr>
                    <p:cNvPr id="4573" name="Oval 1144"/>
                    <p:cNvSpPr>
                      <a:spLocks noChangeArrowheads="1"/>
                    </p:cNvSpPr>
                    <p:nvPr/>
                  </p:nvSpPr>
                  <p:spPr bwMode="auto">
                    <a:xfrm>
                      <a:off x="773" y="3428"/>
                      <a:ext cx="15" cy="15"/>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574" name="Oval 1145"/>
                    <p:cNvSpPr>
                      <a:spLocks noChangeArrowheads="1"/>
                    </p:cNvSpPr>
                    <p:nvPr/>
                  </p:nvSpPr>
                  <p:spPr bwMode="auto">
                    <a:xfrm>
                      <a:off x="775" y="3429"/>
                      <a:ext cx="11" cy="12"/>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575" name="Oval 1146"/>
                    <p:cNvSpPr>
                      <a:spLocks noChangeArrowheads="1"/>
                    </p:cNvSpPr>
                    <p:nvPr/>
                  </p:nvSpPr>
                  <p:spPr bwMode="auto">
                    <a:xfrm>
                      <a:off x="781" y="3435"/>
                      <a:ext cx="8" cy="8"/>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576" name="Oval 1147"/>
                    <p:cNvSpPr>
                      <a:spLocks noChangeArrowheads="1"/>
                    </p:cNvSpPr>
                    <p:nvPr/>
                  </p:nvSpPr>
                  <p:spPr bwMode="auto">
                    <a:xfrm>
                      <a:off x="781" y="3436"/>
                      <a:ext cx="8" cy="8"/>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577" name="Oval 1148"/>
                    <p:cNvSpPr>
                      <a:spLocks noChangeArrowheads="1"/>
                    </p:cNvSpPr>
                    <p:nvPr/>
                  </p:nvSpPr>
                  <p:spPr bwMode="auto">
                    <a:xfrm>
                      <a:off x="784" y="3438"/>
                      <a:ext cx="8" cy="8"/>
                    </a:xfrm>
                    <a:prstGeom prst="ellipse">
                      <a:avLst/>
                    </a:prstGeom>
                    <a:solidFill>
                      <a:srgbClr val="FF6600"/>
                    </a:solidFill>
                    <a:ln w="12700">
                      <a:solidFill>
                        <a:srgbClr val="000000"/>
                      </a:solidFill>
                      <a:round/>
                      <a:headEnd/>
                      <a:tailEnd/>
                    </a:ln>
                  </p:spPr>
                  <p:txBody>
                    <a:bodyPr wrap="none" anchor="ctr"/>
                    <a:lstStyle/>
                    <a:p>
                      <a:endParaRPr lang="en-US"/>
                    </a:p>
                  </p:txBody>
                </p:sp>
              </p:grpSp>
              <p:grpSp>
                <p:nvGrpSpPr>
                  <p:cNvPr id="4567" name="Group 1149"/>
                  <p:cNvGrpSpPr>
                    <a:grpSpLocks/>
                  </p:cNvGrpSpPr>
                  <p:nvPr/>
                </p:nvGrpSpPr>
                <p:grpSpPr bwMode="auto">
                  <a:xfrm>
                    <a:off x="715" y="3427"/>
                    <a:ext cx="20" cy="19"/>
                    <a:chOff x="715" y="3427"/>
                    <a:chExt cx="20" cy="19"/>
                  </a:xfrm>
                </p:grpSpPr>
                <p:sp>
                  <p:nvSpPr>
                    <p:cNvPr id="4568" name="Oval 1150"/>
                    <p:cNvSpPr>
                      <a:spLocks noChangeArrowheads="1"/>
                    </p:cNvSpPr>
                    <p:nvPr/>
                  </p:nvSpPr>
                  <p:spPr bwMode="auto">
                    <a:xfrm>
                      <a:off x="715" y="3427"/>
                      <a:ext cx="16" cy="15"/>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569" name="Oval 1151"/>
                    <p:cNvSpPr>
                      <a:spLocks noChangeArrowheads="1"/>
                    </p:cNvSpPr>
                    <p:nvPr/>
                  </p:nvSpPr>
                  <p:spPr bwMode="auto">
                    <a:xfrm>
                      <a:off x="717" y="3429"/>
                      <a:ext cx="11" cy="12"/>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570" name="Oval 1152"/>
                    <p:cNvSpPr>
                      <a:spLocks noChangeArrowheads="1"/>
                    </p:cNvSpPr>
                    <p:nvPr/>
                  </p:nvSpPr>
                  <p:spPr bwMode="auto">
                    <a:xfrm>
                      <a:off x="723" y="3435"/>
                      <a:ext cx="8" cy="8"/>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571" name="Oval 1153"/>
                    <p:cNvSpPr>
                      <a:spLocks noChangeArrowheads="1"/>
                    </p:cNvSpPr>
                    <p:nvPr/>
                  </p:nvSpPr>
                  <p:spPr bwMode="auto">
                    <a:xfrm>
                      <a:off x="723" y="3435"/>
                      <a:ext cx="8" cy="8"/>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572" name="Oval 1154"/>
                    <p:cNvSpPr>
                      <a:spLocks noChangeArrowheads="1"/>
                    </p:cNvSpPr>
                    <p:nvPr/>
                  </p:nvSpPr>
                  <p:spPr bwMode="auto">
                    <a:xfrm>
                      <a:off x="727" y="3438"/>
                      <a:ext cx="8" cy="8"/>
                    </a:xfrm>
                    <a:prstGeom prst="ellipse">
                      <a:avLst/>
                    </a:prstGeom>
                    <a:solidFill>
                      <a:srgbClr val="FF6600"/>
                    </a:solidFill>
                    <a:ln w="12700">
                      <a:solidFill>
                        <a:srgbClr val="000000"/>
                      </a:solidFill>
                      <a:round/>
                      <a:headEnd/>
                      <a:tailEnd/>
                    </a:ln>
                  </p:spPr>
                  <p:txBody>
                    <a:bodyPr wrap="none" anchor="ctr"/>
                    <a:lstStyle/>
                    <a:p>
                      <a:endParaRPr lang="en-US"/>
                    </a:p>
                  </p:txBody>
                </p:sp>
              </p:grpSp>
            </p:grpSp>
          </p:grpSp>
          <p:grpSp>
            <p:nvGrpSpPr>
              <p:cNvPr id="4526" name="Group 1155"/>
              <p:cNvGrpSpPr>
                <a:grpSpLocks/>
              </p:cNvGrpSpPr>
              <p:nvPr/>
            </p:nvGrpSpPr>
            <p:grpSpPr bwMode="auto">
              <a:xfrm>
                <a:off x="661" y="3360"/>
                <a:ext cx="121" cy="59"/>
                <a:chOff x="661" y="3360"/>
                <a:chExt cx="121" cy="59"/>
              </a:xfrm>
            </p:grpSpPr>
            <p:grpSp>
              <p:nvGrpSpPr>
                <p:cNvPr id="4527" name="Group 1156"/>
                <p:cNvGrpSpPr>
                  <a:grpSpLocks/>
                </p:cNvGrpSpPr>
                <p:nvPr/>
              </p:nvGrpSpPr>
              <p:grpSpPr bwMode="auto">
                <a:xfrm>
                  <a:off x="669" y="3360"/>
                  <a:ext cx="113" cy="32"/>
                  <a:chOff x="669" y="3360"/>
                  <a:chExt cx="113" cy="32"/>
                </a:xfrm>
              </p:grpSpPr>
              <p:sp>
                <p:nvSpPr>
                  <p:cNvPr id="4530" name="Rectangle 1157"/>
                  <p:cNvSpPr>
                    <a:spLocks noChangeArrowheads="1"/>
                  </p:cNvSpPr>
                  <p:nvPr/>
                </p:nvSpPr>
                <p:spPr bwMode="auto">
                  <a:xfrm rot="-1320000">
                    <a:off x="669" y="3384"/>
                    <a:ext cx="87" cy="8"/>
                  </a:xfrm>
                  <a:prstGeom prst="rect">
                    <a:avLst/>
                  </a:prstGeom>
                  <a:solidFill>
                    <a:srgbClr val="FF6600"/>
                  </a:solidFill>
                  <a:ln w="12700">
                    <a:solidFill>
                      <a:schemeClr val="tx1"/>
                    </a:solidFill>
                    <a:miter lim="800000"/>
                    <a:headEnd/>
                    <a:tailEnd/>
                  </a:ln>
                </p:spPr>
                <p:txBody>
                  <a:bodyPr wrap="none" anchor="ctr"/>
                  <a:lstStyle/>
                  <a:p>
                    <a:endParaRPr lang="en-US"/>
                  </a:p>
                </p:txBody>
              </p:sp>
              <p:grpSp>
                <p:nvGrpSpPr>
                  <p:cNvPr id="4531" name="Group 1158"/>
                  <p:cNvGrpSpPr>
                    <a:grpSpLocks/>
                  </p:cNvGrpSpPr>
                  <p:nvPr/>
                </p:nvGrpSpPr>
                <p:grpSpPr bwMode="auto">
                  <a:xfrm>
                    <a:off x="754" y="3360"/>
                    <a:ext cx="28" cy="10"/>
                    <a:chOff x="754" y="3360"/>
                    <a:chExt cx="28" cy="10"/>
                  </a:xfrm>
                </p:grpSpPr>
                <p:sp>
                  <p:nvSpPr>
                    <p:cNvPr id="4532" name="Arc 1159"/>
                    <p:cNvSpPr>
                      <a:spLocks/>
                    </p:cNvSpPr>
                    <p:nvPr/>
                  </p:nvSpPr>
                  <p:spPr bwMode="auto">
                    <a:xfrm rot="-1320000">
                      <a:off x="754" y="3360"/>
                      <a:ext cx="22" cy="4"/>
                    </a:xfrm>
                    <a:custGeom>
                      <a:avLst/>
                      <a:gdLst>
                        <a:gd name="T0" fmla="*/ 0 w 22604"/>
                        <a:gd name="T1" fmla="*/ 0 h 21600"/>
                        <a:gd name="T2" fmla="*/ 22 w 22604"/>
                        <a:gd name="T3" fmla="*/ 4 h 21600"/>
                        <a:gd name="T4" fmla="*/ 1 w 22604"/>
                        <a:gd name="T5" fmla="*/ 4 h 21600"/>
                        <a:gd name="T6" fmla="*/ 0 60000 65536"/>
                        <a:gd name="T7" fmla="*/ 0 60000 65536"/>
                        <a:gd name="T8" fmla="*/ 0 60000 65536"/>
                        <a:gd name="T9" fmla="*/ 0 w 22604"/>
                        <a:gd name="T10" fmla="*/ 0 h 21600"/>
                        <a:gd name="T11" fmla="*/ 22604 w 22604"/>
                        <a:gd name="T12" fmla="*/ 21600 h 21600"/>
                      </a:gdLst>
                      <a:ahLst/>
                      <a:cxnLst>
                        <a:cxn ang="T6">
                          <a:pos x="T0" y="T1"/>
                        </a:cxn>
                        <a:cxn ang="T7">
                          <a:pos x="T2" y="T3"/>
                        </a:cxn>
                        <a:cxn ang="T8">
                          <a:pos x="T4" y="T5"/>
                        </a:cxn>
                      </a:cxnLst>
                      <a:rect l="T9" t="T10" r="T11" b="T12"/>
                      <a:pathLst>
                        <a:path w="22604" h="21600" fill="none" extrusionOk="0">
                          <a:moveTo>
                            <a:pt x="0" y="23"/>
                          </a:moveTo>
                          <a:cubicBezTo>
                            <a:pt x="334" y="7"/>
                            <a:pt x="669" y="-1"/>
                            <a:pt x="1004" y="0"/>
                          </a:cubicBezTo>
                          <a:cubicBezTo>
                            <a:pt x="12933" y="0"/>
                            <a:pt x="22604" y="9670"/>
                            <a:pt x="22604" y="21600"/>
                          </a:cubicBezTo>
                        </a:path>
                        <a:path w="22604" h="21600" stroke="0" extrusionOk="0">
                          <a:moveTo>
                            <a:pt x="0" y="23"/>
                          </a:moveTo>
                          <a:cubicBezTo>
                            <a:pt x="334" y="7"/>
                            <a:pt x="669" y="-1"/>
                            <a:pt x="1004" y="0"/>
                          </a:cubicBezTo>
                          <a:cubicBezTo>
                            <a:pt x="12933" y="0"/>
                            <a:pt x="22604" y="9670"/>
                            <a:pt x="22604" y="21600"/>
                          </a:cubicBezTo>
                          <a:lnTo>
                            <a:pt x="1004" y="21600"/>
                          </a:lnTo>
                          <a:close/>
                        </a:path>
                      </a:pathLst>
                    </a:custGeom>
                    <a:solidFill>
                      <a:srgbClr val="FF6600"/>
                    </a:solidFill>
                    <a:ln w="12700" cap="rnd">
                      <a:solidFill>
                        <a:schemeClr val="tx1"/>
                      </a:solidFill>
                      <a:round/>
                      <a:headEnd/>
                      <a:tailEnd/>
                    </a:ln>
                  </p:spPr>
                  <p:txBody>
                    <a:bodyPr wrap="none" anchor="ctr"/>
                    <a:lstStyle/>
                    <a:p>
                      <a:endParaRPr lang="en-US"/>
                    </a:p>
                  </p:txBody>
                </p:sp>
                <p:sp>
                  <p:nvSpPr>
                    <p:cNvPr id="4533" name="Arc 1160"/>
                    <p:cNvSpPr>
                      <a:spLocks/>
                    </p:cNvSpPr>
                    <p:nvPr/>
                  </p:nvSpPr>
                  <p:spPr bwMode="auto">
                    <a:xfrm rot="9480000">
                      <a:off x="761" y="3366"/>
                      <a:ext cx="21" cy="4"/>
                    </a:xfrm>
                    <a:custGeom>
                      <a:avLst/>
                      <a:gdLst>
                        <a:gd name="T0" fmla="*/ 0 w 21600"/>
                        <a:gd name="T1" fmla="*/ 4 h 21574"/>
                        <a:gd name="T2" fmla="*/ 20 w 21600"/>
                        <a:gd name="T3" fmla="*/ 0 h 21574"/>
                        <a:gd name="T4" fmla="*/ 21 w 21600"/>
                        <a:gd name="T5" fmla="*/ 4 h 21574"/>
                        <a:gd name="T6" fmla="*/ 0 60000 65536"/>
                        <a:gd name="T7" fmla="*/ 0 60000 65536"/>
                        <a:gd name="T8" fmla="*/ 0 60000 65536"/>
                        <a:gd name="T9" fmla="*/ 0 w 21600"/>
                        <a:gd name="T10" fmla="*/ 0 h 21574"/>
                        <a:gd name="T11" fmla="*/ 21600 w 21600"/>
                        <a:gd name="T12" fmla="*/ 21574 h 21574"/>
                      </a:gdLst>
                      <a:ahLst/>
                      <a:cxnLst>
                        <a:cxn ang="T6">
                          <a:pos x="T0" y="T1"/>
                        </a:cxn>
                        <a:cxn ang="T7">
                          <a:pos x="T2" y="T3"/>
                        </a:cxn>
                        <a:cxn ang="T8">
                          <a:pos x="T4" y="T5"/>
                        </a:cxn>
                      </a:cxnLst>
                      <a:rect l="T9" t="T10" r="T11" b="T12"/>
                      <a:pathLst>
                        <a:path w="21600" h="21574" fill="none" extrusionOk="0">
                          <a:moveTo>
                            <a:pt x="0" y="21574"/>
                          </a:moveTo>
                          <a:cubicBezTo>
                            <a:pt x="0" y="10053"/>
                            <a:pt x="9041" y="560"/>
                            <a:pt x="20547" y="-1"/>
                          </a:cubicBezTo>
                        </a:path>
                        <a:path w="21600" h="21574" stroke="0" extrusionOk="0">
                          <a:moveTo>
                            <a:pt x="0" y="21574"/>
                          </a:moveTo>
                          <a:cubicBezTo>
                            <a:pt x="0" y="10053"/>
                            <a:pt x="9041" y="560"/>
                            <a:pt x="20547" y="-1"/>
                          </a:cubicBezTo>
                          <a:lnTo>
                            <a:pt x="21600" y="21574"/>
                          </a:lnTo>
                          <a:close/>
                        </a:path>
                      </a:pathLst>
                    </a:custGeom>
                    <a:solidFill>
                      <a:srgbClr val="FF6600"/>
                    </a:solidFill>
                    <a:ln w="12700" cap="rnd">
                      <a:solidFill>
                        <a:schemeClr val="tx1"/>
                      </a:solidFill>
                      <a:round/>
                      <a:headEnd/>
                      <a:tailEnd/>
                    </a:ln>
                  </p:spPr>
                  <p:txBody>
                    <a:bodyPr wrap="none" anchor="ctr"/>
                    <a:lstStyle/>
                    <a:p>
                      <a:endParaRPr lang="en-US"/>
                    </a:p>
                  </p:txBody>
                </p:sp>
              </p:grpSp>
            </p:grpSp>
            <p:sp>
              <p:nvSpPr>
                <p:cNvPr id="4528" name="Freeform 1161"/>
                <p:cNvSpPr>
                  <a:spLocks/>
                </p:cNvSpPr>
                <p:nvPr/>
              </p:nvSpPr>
              <p:spPr bwMode="auto">
                <a:xfrm>
                  <a:off x="661" y="3383"/>
                  <a:ext cx="37" cy="17"/>
                </a:xfrm>
                <a:custGeom>
                  <a:avLst/>
                  <a:gdLst>
                    <a:gd name="T0" fmla="*/ 12 w 37"/>
                    <a:gd name="T1" fmla="*/ 16 h 17"/>
                    <a:gd name="T2" fmla="*/ 0 w 37"/>
                    <a:gd name="T3" fmla="*/ 8 h 17"/>
                    <a:gd name="T4" fmla="*/ 19 w 37"/>
                    <a:gd name="T5" fmla="*/ 0 h 17"/>
                    <a:gd name="T6" fmla="*/ 36 w 37"/>
                    <a:gd name="T7" fmla="*/ 5 h 17"/>
                    <a:gd name="T8" fmla="*/ 0 60000 65536"/>
                    <a:gd name="T9" fmla="*/ 0 60000 65536"/>
                    <a:gd name="T10" fmla="*/ 0 60000 65536"/>
                    <a:gd name="T11" fmla="*/ 0 60000 65536"/>
                    <a:gd name="T12" fmla="*/ 0 w 37"/>
                    <a:gd name="T13" fmla="*/ 0 h 17"/>
                    <a:gd name="T14" fmla="*/ 37 w 37"/>
                    <a:gd name="T15" fmla="*/ 17 h 17"/>
                  </a:gdLst>
                  <a:ahLst/>
                  <a:cxnLst>
                    <a:cxn ang="T8">
                      <a:pos x="T0" y="T1"/>
                    </a:cxn>
                    <a:cxn ang="T9">
                      <a:pos x="T2" y="T3"/>
                    </a:cxn>
                    <a:cxn ang="T10">
                      <a:pos x="T4" y="T5"/>
                    </a:cxn>
                    <a:cxn ang="T11">
                      <a:pos x="T6" y="T7"/>
                    </a:cxn>
                  </a:cxnLst>
                  <a:rect l="T12" t="T13" r="T14" b="T15"/>
                  <a:pathLst>
                    <a:path w="37" h="17">
                      <a:moveTo>
                        <a:pt x="12" y="16"/>
                      </a:moveTo>
                      <a:lnTo>
                        <a:pt x="0" y="8"/>
                      </a:lnTo>
                      <a:lnTo>
                        <a:pt x="19" y="0"/>
                      </a:lnTo>
                      <a:lnTo>
                        <a:pt x="36" y="5"/>
                      </a:lnTo>
                    </a:path>
                  </a:pathLst>
                </a:custGeom>
                <a:solidFill>
                  <a:srgbClr val="FF6600"/>
                </a:solidFill>
                <a:ln w="12700" cap="rnd" cmpd="sng">
                  <a:solidFill>
                    <a:schemeClr val="tx1"/>
                  </a:solidFill>
                  <a:prstDash val="solid"/>
                  <a:round/>
                  <a:headEnd type="none" w="med" len="med"/>
                  <a:tailEnd type="none" w="med" len="med"/>
                </a:ln>
              </p:spPr>
              <p:txBody>
                <a:bodyPr/>
                <a:lstStyle/>
                <a:p>
                  <a:endParaRPr lang="en-US"/>
                </a:p>
              </p:txBody>
            </p:sp>
            <p:sp>
              <p:nvSpPr>
                <p:cNvPr id="4529" name="Freeform 1162"/>
                <p:cNvSpPr>
                  <a:spLocks/>
                </p:cNvSpPr>
                <p:nvPr/>
              </p:nvSpPr>
              <p:spPr bwMode="auto">
                <a:xfrm>
                  <a:off x="673" y="3395"/>
                  <a:ext cx="29" cy="24"/>
                </a:xfrm>
                <a:custGeom>
                  <a:avLst/>
                  <a:gdLst>
                    <a:gd name="T0" fmla="*/ 4 w 29"/>
                    <a:gd name="T1" fmla="*/ 10 h 24"/>
                    <a:gd name="T2" fmla="*/ 0 w 29"/>
                    <a:gd name="T3" fmla="*/ 23 h 24"/>
                    <a:gd name="T4" fmla="*/ 18 w 29"/>
                    <a:gd name="T5" fmla="*/ 14 h 24"/>
                    <a:gd name="T6" fmla="*/ 28 w 29"/>
                    <a:gd name="T7" fmla="*/ 0 h 24"/>
                    <a:gd name="T8" fmla="*/ 0 60000 65536"/>
                    <a:gd name="T9" fmla="*/ 0 60000 65536"/>
                    <a:gd name="T10" fmla="*/ 0 60000 65536"/>
                    <a:gd name="T11" fmla="*/ 0 60000 65536"/>
                    <a:gd name="T12" fmla="*/ 0 w 29"/>
                    <a:gd name="T13" fmla="*/ 0 h 24"/>
                    <a:gd name="T14" fmla="*/ 29 w 29"/>
                    <a:gd name="T15" fmla="*/ 24 h 24"/>
                  </a:gdLst>
                  <a:ahLst/>
                  <a:cxnLst>
                    <a:cxn ang="T8">
                      <a:pos x="T0" y="T1"/>
                    </a:cxn>
                    <a:cxn ang="T9">
                      <a:pos x="T2" y="T3"/>
                    </a:cxn>
                    <a:cxn ang="T10">
                      <a:pos x="T4" y="T5"/>
                    </a:cxn>
                    <a:cxn ang="T11">
                      <a:pos x="T6" y="T7"/>
                    </a:cxn>
                  </a:cxnLst>
                  <a:rect l="T12" t="T13" r="T14" b="T15"/>
                  <a:pathLst>
                    <a:path w="29" h="24">
                      <a:moveTo>
                        <a:pt x="4" y="10"/>
                      </a:moveTo>
                      <a:lnTo>
                        <a:pt x="0" y="23"/>
                      </a:lnTo>
                      <a:lnTo>
                        <a:pt x="18" y="14"/>
                      </a:lnTo>
                      <a:lnTo>
                        <a:pt x="28" y="0"/>
                      </a:lnTo>
                    </a:path>
                  </a:pathLst>
                </a:custGeom>
                <a:solidFill>
                  <a:srgbClr val="FF6600"/>
                </a:solidFill>
                <a:ln w="12700" cap="rnd" cmpd="sng">
                  <a:solidFill>
                    <a:schemeClr val="tx1"/>
                  </a:solidFill>
                  <a:prstDash val="solid"/>
                  <a:round/>
                  <a:headEnd type="none" w="med" len="med"/>
                  <a:tailEnd type="none" w="med" len="med"/>
                </a:ln>
              </p:spPr>
              <p:txBody>
                <a:bodyPr/>
                <a:lstStyle/>
                <a:p>
                  <a:endParaRPr lang="en-US"/>
                </a:p>
              </p:txBody>
            </p:sp>
          </p:grpSp>
        </p:grpSp>
        <p:grpSp>
          <p:nvGrpSpPr>
            <p:cNvPr id="4331" name="Group 1163"/>
            <p:cNvGrpSpPr>
              <a:grpSpLocks/>
            </p:cNvGrpSpPr>
            <p:nvPr/>
          </p:nvGrpSpPr>
          <p:grpSpPr bwMode="auto">
            <a:xfrm>
              <a:off x="512" y="3246"/>
              <a:ext cx="161" cy="86"/>
              <a:chOff x="512" y="3246"/>
              <a:chExt cx="161" cy="86"/>
            </a:xfrm>
          </p:grpSpPr>
          <p:grpSp>
            <p:nvGrpSpPr>
              <p:cNvPr id="4429" name="Group 1164"/>
              <p:cNvGrpSpPr>
                <a:grpSpLocks/>
              </p:cNvGrpSpPr>
              <p:nvPr/>
            </p:nvGrpSpPr>
            <p:grpSpPr bwMode="auto">
              <a:xfrm>
                <a:off x="515" y="3267"/>
                <a:ext cx="158" cy="65"/>
                <a:chOff x="515" y="3267"/>
                <a:chExt cx="158" cy="65"/>
              </a:xfrm>
            </p:grpSpPr>
            <p:sp>
              <p:nvSpPr>
                <p:cNvPr id="4438" name="Rectangle 1165"/>
                <p:cNvSpPr>
                  <a:spLocks noChangeArrowheads="1"/>
                </p:cNvSpPr>
                <p:nvPr/>
              </p:nvSpPr>
              <p:spPr bwMode="auto">
                <a:xfrm>
                  <a:off x="569" y="3285"/>
                  <a:ext cx="26" cy="10"/>
                </a:xfrm>
                <a:prstGeom prst="rect">
                  <a:avLst/>
                </a:prstGeom>
                <a:solidFill>
                  <a:srgbClr val="FF6600"/>
                </a:solidFill>
                <a:ln w="12700">
                  <a:solidFill>
                    <a:srgbClr val="000000"/>
                  </a:solidFill>
                  <a:miter lim="800000"/>
                  <a:headEnd/>
                  <a:tailEnd/>
                </a:ln>
              </p:spPr>
              <p:txBody>
                <a:bodyPr wrap="none" anchor="ctr"/>
                <a:lstStyle/>
                <a:p>
                  <a:endParaRPr lang="en-US"/>
                </a:p>
              </p:txBody>
            </p:sp>
            <p:grpSp>
              <p:nvGrpSpPr>
                <p:cNvPr id="4439" name="Group 1166"/>
                <p:cNvGrpSpPr>
                  <a:grpSpLocks/>
                </p:cNvGrpSpPr>
                <p:nvPr/>
              </p:nvGrpSpPr>
              <p:grpSpPr bwMode="auto">
                <a:xfrm>
                  <a:off x="536" y="3267"/>
                  <a:ext cx="75" cy="38"/>
                  <a:chOff x="536" y="3267"/>
                  <a:chExt cx="75" cy="38"/>
                </a:xfrm>
              </p:grpSpPr>
              <p:grpSp>
                <p:nvGrpSpPr>
                  <p:cNvPr id="4512" name="Group 1167"/>
                  <p:cNvGrpSpPr>
                    <a:grpSpLocks/>
                  </p:cNvGrpSpPr>
                  <p:nvPr/>
                </p:nvGrpSpPr>
                <p:grpSpPr bwMode="auto">
                  <a:xfrm>
                    <a:off x="536" y="3282"/>
                    <a:ext cx="25" cy="21"/>
                    <a:chOff x="536" y="3282"/>
                    <a:chExt cx="25" cy="21"/>
                  </a:xfrm>
                </p:grpSpPr>
                <p:sp>
                  <p:nvSpPr>
                    <p:cNvPr id="4518" name="Arc 1168"/>
                    <p:cNvSpPr>
                      <a:spLocks/>
                    </p:cNvSpPr>
                    <p:nvPr/>
                  </p:nvSpPr>
                  <p:spPr bwMode="auto">
                    <a:xfrm rot="-1200000">
                      <a:off x="544" y="3282"/>
                      <a:ext cx="8" cy="4"/>
                    </a:xfrm>
                    <a:custGeom>
                      <a:avLst/>
                      <a:gdLst>
                        <a:gd name="T0" fmla="*/ 0 w 42092"/>
                        <a:gd name="T1" fmla="*/ 4 h 21600"/>
                        <a:gd name="T2" fmla="*/ 8 w 42092"/>
                        <a:gd name="T3" fmla="*/ 3 h 21600"/>
                        <a:gd name="T4" fmla="*/ 4 w 42092"/>
                        <a:gd name="T5" fmla="*/ 4 h 21600"/>
                        <a:gd name="T6" fmla="*/ 0 60000 65536"/>
                        <a:gd name="T7" fmla="*/ 0 60000 65536"/>
                        <a:gd name="T8" fmla="*/ 0 60000 65536"/>
                        <a:gd name="T9" fmla="*/ 0 w 42092"/>
                        <a:gd name="T10" fmla="*/ 0 h 21600"/>
                        <a:gd name="T11" fmla="*/ 42092 w 42092"/>
                        <a:gd name="T12" fmla="*/ 21600 h 21600"/>
                      </a:gdLst>
                      <a:ahLst/>
                      <a:cxnLst>
                        <a:cxn ang="T6">
                          <a:pos x="T0" y="T1"/>
                        </a:cxn>
                        <a:cxn ang="T7">
                          <a:pos x="T2" y="T3"/>
                        </a:cxn>
                        <a:cxn ang="T8">
                          <a:pos x="T4" y="T5"/>
                        </a:cxn>
                      </a:cxnLst>
                      <a:rect l="T9" t="T10" r="T11" b="T12"/>
                      <a:pathLst>
                        <a:path w="42092" h="21600" fill="none" extrusionOk="0">
                          <a:moveTo>
                            <a:pt x="0" y="21600"/>
                          </a:moveTo>
                          <a:cubicBezTo>
                            <a:pt x="0" y="9670"/>
                            <a:pt x="9670" y="0"/>
                            <a:pt x="21600" y="0"/>
                          </a:cubicBezTo>
                          <a:cubicBezTo>
                            <a:pt x="30897" y="0"/>
                            <a:pt x="39151" y="5949"/>
                            <a:pt x="42091" y="14769"/>
                          </a:cubicBezTo>
                        </a:path>
                        <a:path w="42092" h="21600" stroke="0" extrusionOk="0">
                          <a:moveTo>
                            <a:pt x="0" y="21600"/>
                          </a:moveTo>
                          <a:cubicBezTo>
                            <a:pt x="0" y="9670"/>
                            <a:pt x="9670" y="0"/>
                            <a:pt x="21600" y="0"/>
                          </a:cubicBezTo>
                          <a:cubicBezTo>
                            <a:pt x="30897" y="0"/>
                            <a:pt x="39151" y="5949"/>
                            <a:pt x="42091" y="14769"/>
                          </a:cubicBezTo>
                          <a:lnTo>
                            <a:pt x="21600" y="21600"/>
                          </a:lnTo>
                          <a:close/>
                        </a:path>
                      </a:pathLst>
                    </a:custGeom>
                    <a:solidFill>
                      <a:srgbClr val="FF6600"/>
                    </a:solidFill>
                    <a:ln w="12700" cap="rnd">
                      <a:solidFill>
                        <a:srgbClr val="000000"/>
                      </a:solidFill>
                      <a:round/>
                      <a:headEnd/>
                      <a:tailEnd/>
                    </a:ln>
                  </p:spPr>
                  <p:txBody>
                    <a:bodyPr wrap="none" anchor="ctr"/>
                    <a:lstStyle/>
                    <a:p>
                      <a:endParaRPr lang="en-US"/>
                    </a:p>
                  </p:txBody>
                </p:sp>
                <p:sp>
                  <p:nvSpPr>
                    <p:cNvPr id="4519" name="Line 1169"/>
                    <p:cNvSpPr>
                      <a:spLocks noChangeShapeType="1"/>
                    </p:cNvSpPr>
                    <p:nvPr/>
                  </p:nvSpPr>
                  <p:spPr bwMode="auto">
                    <a:xfrm flipV="1">
                      <a:off x="550" y="3282"/>
                      <a:ext cx="2" cy="10"/>
                    </a:xfrm>
                    <a:prstGeom prst="line">
                      <a:avLst/>
                    </a:prstGeom>
                    <a:noFill/>
                    <a:ln w="12700">
                      <a:solidFill>
                        <a:srgbClr val="000000"/>
                      </a:solidFill>
                      <a:round/>
                      <a:headEnd/>
                      <a:tailEnd/>
                    </a:ln>
                  </p:spPr>
                  <p:txBody>
                    <a:bodyPr wrap="none" anchor="ctr"/>
                    <a:lstStyle/>
                    <a:p>
                      <a:endParaRPr lang="en-US"/>
                    </a:p>
                  </p:txBody>
                </p:sp>
                <p:sp>
                  <p:nvSpPr>
                    <p:cNvPr id="4520" name="Line 1170"/>
                    <p:cNvSpPr>
                      <a:spLocks noChangeShapeType="1"/>
                    </p:cNvSpPr>
                    <p:nvPr/>
                  </p:nvSpPr>
                  <p:spPr bwMode="auto">
                    <a:xfrm flipH="1">
                      <a:off x="541" y="3288"/>
                      <a:ext cx="11" cy="1"/>
                    </a:xfrm>
                    <a:prstGeom prst="line">
                      <a:avLst/>
                    </a:prstGeom>
                    <a:noFill/>
                    <a:ln w="12700">
                      <a:solidFill>
                        <a:srgbClr val="000000"/>
                      </a:solidFill>
                      <a:round/>
                      <a:headEnd/>
                      <a:tailEnd/>
                    </a:ln>
                  </p:spPr>
                  <p:txBody>
                    <a:bodyPr wrap="none" anchor="ctr"/>
                    <a:lstStyle/>
                    <a:p>
                      <a:endParaRPr lang="en-US"/>
                    </a:p>
                  </p:txBody>
                </p:sp>
                <p:grpSp>
                  <p:nvGrpSpPr>
                    <p:cNvPr id="4521" name="Group 1171"/>
                    <p:cNvGrpSpPr>
                      <a:grpSpLocks/>
                    </p:cNvGrpSpPr>
                    <p:nvPr/>
                  </p:nvGrpSpPr>
                  <p:grpSpPr bwMode="auto">
                    <a:xfrm>
                      <a:off x="536" y="3282"/>
                      <a:ext cx="25" cy="21"/>
                      <a:chOff x="536" y="3282"/>
                      <a:chExt cx="25" cy="21"/>
                    </a:xfrm>
                  </p:grpSpPr>
                  <p:sp>
                    <p:nvSpPr>
                      <p:cNvPr id="4522" name="Freeform 1172"/>
                      <p:cNvSpPr>
                        <a:spLocks/>
                      </p:cNvSpPr>
                      <p:nvPr/>
                    </p:nvSpPr>
                    <p:spPr bwMode="auto">
                      <a:xfrm>
                        <a:off x="544" y="3282"/>
                        <a:ext cx="17" cy="17"/>
                      </a:xfrm>
                      <a:custGeom>
                        <a:avLst/>
                        <a:gdLst>
                          <a:gd name="T0" fmla="*/ 11 w 17"/>
                          <a:gd name="T1" fmla="*/ 0 h 17"/>
                          <a:gd name="T2" fmla="*/ 0 w 17"/>
                          <a:gd name="T3" fmla="*/ 8 h 17"/>
                          <a:gd name="T4" fmla="*/ 2 w 17"/>
                          <a:gd name="T5" fmla="*/ 16 h 17"/>
                          <a:gd name="T6" fmla="*/ 16 w 17"/>
                          <a:gd name="T7" fmla="*/ 16 h 17"/>
                          <a:gd name="T8" fmla="*/ 1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0"/>
                            </a:moveTo>
                            <a:lnTo>
                              <a:pt x="0" y="8"/>
                            </a:lnTo>
                            <a:lnTo>
                              <a:pt x="2" y="16"/>
                            </a:lnTo>
                            <a:lnTo>
                              <a:pt x="16" y="16"/>
                            </a:lnTo>
                            <a:lnTo>
                              <a:pt x="11"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523" name="Freeform 1173"/>
                      <p:cNvSpPr>
                        <a:spLocks/>
                      </p:cNvSpPr>
                      <p:nvPr/>
                    </p:nvSpPr>
                    <p:spPr bwMode="auto">
                      <a:xfrm>
                        <a:off x="539" y="3286"/>
                        <a:ext cx="17" cy="17"/>
                      </a:xfrm>
                      <a:custGeom>
                        <a:avLst/>
                        <a:gdLst>
                          <a:gd name="T0" fmla="*/ 13 w 17"/>
                          <a:gd name="T1" fmla="*/ 0 h 17"/>
                          <a:gd name="T2" fmla="*/ 0 w 17"/>
                          <a:gd name="T3" fmla="*/ 16 h 17"/>
                          <a:gd name="T4" fmla="*/ 16 w 17"/>
                          <a:gd name="T5" fmla="*/ 8 h 17"/>
                          <a:gd name="T6" fmla="*/ 13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3" y="0"/>
                            </a:moveTo>
                            <a:lnTo>
                              <a:pt x="0" y="16"/>
                            </a:lnTo>
                            <a:lnTo>
                              <a:pt x="16" y="8"/>
                            </a:lnTo>
                            <a:lnTo>
                              <a:pt x="13"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524" name="Freeform 1174"/>
                      <p:cNvSpPr>
                        <a:spLocks/>
                      </p:cNvSpPr>
                      <p:nvPr/>
                    </p:nvSpPr>
                    <p:spPr bwMode="auto">
                      <a:xfrm>
                        <a:off x="536" y="3286"/>
                        <a:ext cx="17" cy="17"/>
                      </a:xfrm>
                      <a:custGeom>
                        <a:avLst/>
                        <a:gdLst>
                          <a:gd name="T0" fmla="*/ 16 w 17"/>
                          <a:gd name="T1" fmla="*/ 0 h 17"/>
                          <a:gd name="T2" fmla="*/ 0 w 17"/>
                          <a:gd name="T3" fmla="*/ 7 h 17"/>
                          <a:gd name="T4" fmla="*/ 2 w 17"/>
                          <a:gd name="T5" fmla="*/ 16 h 17"/>
                          <a:gd name="T6" fmla="*/ 16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7"/>
                            </a:lnTo>
                            <a:lnTo>
                              <a:pt x="2" y="16"/>
                            </a:lnTo>
                            <a:lnTo>
                              <a:pt x="16"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grpSp>
              </p:grpSp>
              <p:sp>
                <p:nvSpPr>
                  <p:cNvPr id="4513" name="Freeform 1175"/>
                  <p:cNvSpPr>
                    <a:spLocks/>
                  </p:cNvSpPr>
                  <p:nvPr/>
                </p:nvSpPr>
                <p:spPr bwMode="auto">
                  <a:xfrm>
                    <a:off x="550" y="3269"/>
                    <a:ext cx="53" cy="23"/>
                  </a:xfrm>
                  <a:custGeom>
                    <a:avLst/>
                    <a:gdLst>
                      <a:gd name="T0" fmla="*/ 50 w 53"/>
                      <a:gd name="T1" fmla="*/ 0 h 23"/>
                      <a:gd name="T2" fmla="*/ 52 w 53"/>
                      <a:gd name="T3" fmla="*/ 0 h 23"/>
                      <a:gd name="T4" fmla="*/ 49 w 53"/>
                      <a:gd name="T5" fmla="*/ 6 h 23"/>
                      <a:gd name="T6" fmla="*/ 6 w 53"/>
                      <a:gd name="T7" fmla="*/ 22 h 23"/>
                      <a:gd name="T8" fmla="*/ 0 w 53"/>
                      <a:gd name="T9" fmla="*/ 17 h 23"/>
                      <a:gd name="T10" fmla="*/ 50 w 53"/>
                      <a:gd name="T11" fmla="*/ 0 h 23"/>
                      <a:gd name="T12" fmla="*/ 0 60000 65536"/>
                      <a:gd name="T13" fmla="*/ 0 60000 65536"/>
                      <a:gd name="T14" fmla="*/ 0 60000 65536"/>
                      <a:gd name="T15" fmla="*/ 0 60000 65536"/>
                      <a:gd name="T16" fmla="*/ 0 60000 65536"/>
                      <a:gd name="T17" fmla="*/ 0 60000 65536"/>
                      <a:gd name="T18" fmla="*/ 0 w 53"/>
                      <a:gd name="T19" fmla="*/ 0 h 23"/>
                      <a:gd name="T20" fmla="*/ 53 w 53"/>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53" h="23">
                        <a:moveTo>
                          <a:pt x="50" y="0"/>
                        </a:moveTo>
                        <a:lnTo>
                          <a:pt x="52" y="0"/>
                        </a:lnTo>
                        <a:lnTo>
                          <a:pt x="49" y="6"/>
                        </a:lnTo>
                        <a:lnTo>
                          <a:pt x="6" y="22"/>
                        </a:lnTo>
                        <a:lnTo>
                          <a:pt x="0" y="17"/>
                        </a:lnTo>
                        <a:lnTo>
                          <a:pt x="50"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514" name="Freeform 1176"/>
                  <p:cNvSpPr>
                    <a:spLocks/>
                  </p:cNvSpPr>
                  <p:nvPr/>
                </p:nvSpPr>
                <p:spPr bwMode="auto">
                  <a:xfrm>
                    <a:off x="560" y="3277"/>
                    <a:ext cx="41" cy="18"/>
                  </a:xfrm>
                  <a:custGeom>
                    <a:avLst/>
                    <a:gdLst>
                      <a:gd name="T0" fmla="*/ 38 w 41"/>
                      <a:gd name="T1" fmla="*/ 0 h 18"/>
                      <a:gd name="T2" fmla="*/ 40 w 41"/>
                      <a:gd name="T3" fmla="*/ 3 h 18"/>
                      <a:gd name="T4" fmla="*/ 1 w 41"/>
                      <a:gd name="T5" fmla="*/ 17 h 18"/>
                      <a:gd name="T6" fmla="*/ 0 w 41"/>
                      <a:gd name="T7" fmla="*/ 13 h 18"/>
                      <a:gd name="T8" fmla="*/ 38 w 41"/>
                      <a:gd name="T9" fmla="*/ 0 h 18"/>
                      <a:gd name="T10" fmla="*/ 0 60000 65536"/>
                      <a:gd name="T11" fmla="*/ 0 60000 65536"/>
                      <a:gd name="T12" fmla="*/ 0 60000 65536"/>
                      <a:gd name="T13" fmla="*/ 0 60000 65536"/>
                      <a:gd name="T14" fmla="*/ 0 60000 65536"/>
                      <a:gd name="T15" fmla="*/ 0 w 41"/>
                      <a:gd name="T16" fmla="*/ 0 h 18"/>
                      <a:gd name="T17" fmla="*/ 41 w 41"/>
                      <a:gd name="T18" fmla="*/ 18 h 18"/>
                    </a:gdLst>
                    <a:ahLst/>
                    <a:cxnLst>
                      <a:cxn ang="T10">
                        <a:pos x="T0" y="T1"/>
                      </a:cxn>
                      <a:cxn ang="T11">
                        <a:pos x="T2" y="T3"/>
                      </a:cxn>
                      <a:cxn ang="T12">
                        <a:pos x="T4" y="T5"/>
                      </a:cxn>
                      <a:cxn ang="T13">
                        <a:pos x="T6" y="T7"/>
                      </a:cxn>
                      <a:cxn ang="T14">
                        <a:pos x="T8" y="T9"/>
                      </a:cxn>
                    </a:cxnLst>
                    <a:rect l="T15" t="T16" r="T17" b="T18"/>
                    <a:pathLst>
                      <a:path w="41" h="18">
                        <a:moveTo>
                          <a:pt x="38" y="0"/>
                        </a:moveTo>
                        <a:lnTo>
                          <a:pt x="40" y="3"/>
                        </a:lnTo>
                        <a:lnTo>
                          <a:pt x="1" y="17"/>
                        </a:lnTo>
                        <a:lnTo>
                          <a:pt x="0" y="13"/>
                        </a:lnTo>
                        <a:lnTo>
                          <a:pt x="38"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515" name="Freeform 1177"/>
                  <p:cNvSpPr>
                    <a:spLocks/>
                  </p:cNvSpPr>
                  <p:nvPr/>
                </p:nvSpPr>
                <p:spPr bwMode="auto">
                  <a:xfrm>
                    <a:off x="549" y="3267"/>
                    <a:ext cx="50" cy="21"/>
                  </a:xfrm>
                  <a:custGeom>
                    <a:avLst/>
                    <a:gdLst>
                      <a:gd name="T0" fmla="*/ 43 w 50"/>
                      <a:gd name="T1" fmla="*/ 0 h 21"/>
                      <a:gd name="T2" fmla="*/ 49 w 50"/>
                      <a:gd name="T3" fmla="*/ 1 h 21"/>
                      <a:gd name="T4" fmla="*/ 0 w 50"/>
                      <a:gd name="T5" fmla="*/ 20 h 21"/>
                      <a:gd name="T6" fmla="*/ 2 w 50"/>
                      <a:gd name="T7" fmla="*/ 15 h 21"/>
                      <a:gd name="T8" fmla="*/ 43 w 50"/>
                      <a:gd name="T9" fmla="*/ 0 h 21"/>
                      <a:gd name="T10" fmla="*/ 0 60000 65536"/>
                      <a:gd name="T11" fmla="*/ 0 60000 65536"/>
                      <a:gd name="T12" fmla="*/ 0 60000 65536"/>
                      <a:gd name="T13" fmla="*/ 0 60000 65536"/>
                      <a:gd name="T14" fmla="*/ 0 60000 65536"/>
                      <a:gd name="T15" fmla="*/ 0 w 50"/>
                      <a:gd name="T16" fmla="*/ 0 h 21"/>
                      <a:gd name="T17" fmla="*/ 50 w 50"/>
                      <a:gd name="T18" fmla="*/ 21 h 21"/>
                    </a:gdLst>
                    <a:ahLst/>
                    <a:cxnLst>
                      <a:cxn ang="T10">
                        <a:pos x="T0" y="T1"/>
                      </a:cxn>
                      <a:cxn ang="T11">
                        <a:pos x="T2" y="T3"/>
                      </a:cxn>
                      <a:cxn ang="T12">
                        <a:pos x="T4" y="T5"/>
                      </a:cxn>
                      <a:cxn ang="T13">
                        <a:pos x="T6" y="T7"/>
                      </a:cxn>
                      <a:cxn ang="T14">
                        <a:pos x="T8" y="T9"/>
                      </a:cxn>
                    </a:cxnLst>
                    <a:rect l="T15" t="T16" r="T17" b="T18"/>
                    <a:pathLst>
                      <a:path w="50" h="21">
                        <a:moveTo>
                          <a:pt x="43" y="0"/>
                        </a:moveTo>
                        <a:lnTo>
                          <a:pt x="49" y="1"/>
                        </a:lnTo>
                        <a:lnTo>
                          <a:pt x="0" y="20"/>
                        </a:lnTo>
                        <a:lnTo>
                          <a:pt x="2" y="15"/>
                        </a:lnTo>
                        <a:lnTo>
                          <a:pt x="43"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516" name="Freeform 1178"/>
                  <p:cNvSpPr>
                    <a:spLocks/>
                  </p:cNvSpPr>
                  <p:nvPr/>
                </p:nvSpPr>
                <p:spPr bwMode="auto">
                  <a:xfrm>
                    <a:off x="567" y="3288"/>
                    <a:ext cx="17" cy="17"/>
                  </a:xfrm>
                  <a:custGeom>
                    <a:avLst/>
                    <a:gdLst>
                      <a:gd name="T0" fmla="*/ 0 w 17"/>
                      <a:gd name="T1" fmla="*/ 0 h 17"/>
                      <a:gd name="T2" fmla="*/ 16 w 17"/>
                      <a:gd name="T3" fmla="*/ 16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16" y="16"/>
                        </a:lnTo>
                        <a:lnTo>
                          <a:pt x="0"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517" name="Freeform 1179"/>
                  <p:cNvSpPr>
                    <a:spLocks/>
                  </p:cNvSpPr>
                  <p:nvPr/>
                </p:nvSpPr>
                <p:spPr bwMode="auto">
                  <a:xfrm>
                    <a:off x="594" y="3270"/>
                    <a:ext cx="17" cy="17"/>
                  </a:xfrm>
                  <a:custGeom>
                    <a:avLst/>
                    <a:gdLst>
                      <a:gd name="T0" fmla="*/ 16 w 17"/>
                      <a:gd name="T1" fmla="*/ 0 h 17"/>
                      <a:gd name="T2" fmla="*/ 0 w 17"/>
                      <a:gd name="T3" fmla="*/ 16 h 17"/>
                      <a:gd name="T4" fmla="*/ 16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0"/>
                        </a:moveTo>
                        <a:lnTo>
                          <a:pt x="0" y="16"/>
                        </a:lnTo>
                        <a:lnTo>
                          <a:pt x="16"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grpSp>
            <p:grpSp>
              <p:nvGrpSpPr>
                <p:cNvPr id="4440" name="Group 1180"/>
                <p:cNvGrpSpPr>
                  <a:grpSpLocks/>
                </p:cNvGrpSpPr>
                <p:nvPr/>
              </p:nvGrpSpPr>
              <p:grpSpPr bwMode="auto">
                <a:xfrm>
                  <a:off x="656" y="3301"/>
                  <a:ext cx="17" cy="17"/>
                  <a:chOff x="656" y="3301"/>
                  <a:chExt cx="17" cy="17"/>
                </a:xfrm>
              </p:grpSpPr>
              <p:sp>
                <p:nvSpPr>
                  <p:cNvPr id="4509" name="Freeform 1181"/>
                  <p:cNvSpPr>
                    <a:spLocks/>
                  </p:cNvSpPr>
                  <p:nvPr/>
                </p:nvSpPr>
                <p:spPr bwMode="auto">
                  <a:xfrm>
                    <a:off x="656" y="3301"/>
                    <a:ext cx="17" cy="17"/>
                  </a:xfrm>
                  <a:custGeom>
                    <a:avLst/>
                    <a:gdLst>
                      <a:gd name="T0" fmla="*/ 0 w 17"/>
                      <a:gd name="T1" fmla="*/ 0 h 17"/>
                      <a:gd name="T2" fmla="*/ 16 w 17"/>
                      <a:gd name="T3" fmla="*/ 6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6"/>
                        </a:lnTo>
                        <a:lnTo>
                          <a:pt x="16" y="16"/>
                        </a:lnTo>
                        <a:lnTo>
                          <a:pt x="0" y="16"/>
                        </a:lnTo>
                        <a:lnTo>
                          <a:pt x="0"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510" name="Rectangle 1182"/>
                  <p:cNvSpPr>
                    <a:spLocks noChangeArrowheads="1"/>
                  </p:cNvSpPr>
                  <p:nvPr/>
                </p:nvSpPr>
                <p:spPr bwMode="auto">
                  <a:xfrm>
                    <a:off x="660" y="3305"/>
                    <a:ext cx="8" cy="8"/>
                  </a:xfrm>
                  <a:prstGeom prst="rect">
                    <a:avLst/>
                  </a:prstGeom>
                  <a:solidFill>
                    <a:srgbClr val="FF6600"/>
                  </a:solidFill>
                  <a:ln w="12700">
                    <a:solidFill>
                      <a:srgbClr val="000000"/>
                    </a:solidFill>
                    <a:miter lim="800000"/>
                    <a:headEnd/>
                    <a:tailEnd/>
                  </a:ln>
                </p:spPr>
                <p:txBody>
                  <a:bodyPr wrap="none" anchor="ctr"/>
                  <a:lstStyle/>
                  <a:p>
                    <a:endParaRPr lang="en-US"/>
                  </a:p>
                </p:txBody>
              </p:sp>
              <p:sp>
                <p:nvSpPr>
                  <p:cNvPr id="4511" name="Rectangle 1183"/>
                  <p:cNvSpPr>
                    <a:spLocks noChangeArrowheads="1"/>
                  </p:cNvSpPr>
                  <p:nvPr/>
                </p:nvSpPr>
                <p:spPr bwMode="auto">
                  <a:xfrm>
                    <a:off x="660" y="3310"/>
                    <a:ext cx="8" cy="8"/>
                  </a:xfrm>
                  <a:prstGeom prst="rect">
                    <a:avLst/>
                  </a:prstGeom>
                  <a:solidFill>
                    <a:srgbClr val="FF6600"/>
                  </a:solidFill>
                  <a:ln w="12700">
                    <a:solidFill>
                      <a:srgbClr val="000000"/>
                    </a:solidFill>
                    <a:miter lim="800000"/>
                    <a:headEnd/>
                    <a:tailEnd/>
                  </a:ln>
                </p:spPr>
                <p:txBody>
                  <a:bodyPr wrap="none" anchor="ctr"/>
                  <a:lstStyle/>
                  <a:p>
                    <a:endParaRPr lang="en-US"/>
                  </a:p>
                </p:txBody>
              </p:sp>
            </p:grpSp>
            <p:grpSp>
              <p:nvGrpSpPr>
                <p:cNvPr id="4441" name="Group 1184"/>
                <p:cNvGrpSpPr>
                  <a:grpSpLocks/>
                </p:cNvGrpSpPr>
                <p:nvPr/>
              </p:nvGrpSpPr>
              <p:grpSpPr bwMode="auto">
                <a:xfrm>
                  <a:off x="617" y="3296"/>
                  <a:ext cx="28" cy="22"/>
                  <a:chOff x="617" y="3296"/>
                  <a:chExt cx="28" cy="22"/>
                </a:xfrm>
              </p:grpSpPr>
              <p:sp>
                <p:nvSpPr>
                  <p:cNvPr id="4506" name="Freeform 1185"/>
                  <p:cNvSpPr>
                    <a:spLocks/>
                  </p:cNvSpPr>
                  <p:nvPr/>
                </p:nvSpPr>
                <p:spPr bwMode="auto">
                  <a:xfrm>
                    <a:off x="627" y="3301"/>
                    <a:ext cx="17" cy="17"/>
                  </a:xfrm>
                  <a:custGeom>
                    <a:avLst/>
                    <a:gdLst>
                      <a:gd name="T0" fmla="*/ 16 w 17"/>
                      <a:gd name="T1" fmla="*/ 16 h 17"/>
                      <a:gd name="T2" fmla="*/ 8 w 17"/>
                      <a:gd name="T3" fmla="*/ 0 h 17"/>
                      <a:gd name="T4" fmla="*/ 0 w 17"/>
                      <a:gd name="T5" fmla="*/ 0 h 17"/>
                      <a:gd name="T6" fmla="*/ 0 w 17"/>
                      <a:gd name="T7" fmla="*/ 14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8" y="0"/>
                        </a:lnTo>
                        <a:lnTo>
                          <a:pt x="0" y="0"/>
                        </a:lnTo>
                        <a:lnTo>
                          <a:pt x="0" y="14"/>
                        </a:lnTo>
                        <a:lnTo>
                          <a:pt x="16" y="16"/>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507" name="Freeform 1186"/>
                  <p:cNvSpPr>
                    <a:spLocks/>
                  </p:cNvSpPr>
                  <p:nvPr/>
                </p:nvSpPr>
                <p:spPr bwMode="auto">
                  <a:xfrm>
                    <a:off x="617" y="3296"/>
                    <a:ext cx="17" cy="17"/>
                  </a:xfrm>
                  <a:custGeom>
                    <a:avLst/>
                    <a:gdLst>
                      <a:gd name="T0" fmla="*/ 0 w 17"/>
                      <a:gd name="T1" fmla="*/ 0 h 17"/>
                      <a:gd name="T2" fmla="*/ 16 w 17"/>
                      <a:gd name="T3" fmla="*/ 4 h 17"/>
                      <a:gd name="T4" fmla="*/ 16 w 17"/>
                      <a:gd name="T5" fmla="*/ 16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4"/>
                        </a:lnTo>
                        <a:lnTo>
                          <a:pt x="16" y="16"/>
                        </a:lnTo>
                        <a:lnTo>
                          <a:pt x="0"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508" name="Freeform 1187"/>
                  <p:cNvSpPr>
                    <a:spLocks/>
                  </p:cNvSpPr>
                  <p:nvPr/>
                </p:nvSpPr>
                <p:spPr bwMode="auto">
                  <a:xfrm>
                    <a:off x="628" y="3298"/>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grpSp>
            <p:sp>
              <p:nvSpPr>
                <p:cNvPr id="4442" name="Freeform 1188"/>
                <p:cNvSpPr>
                  <a:spLocks/>
                </p:cNvSpPr>
                <p:nvPr/>
              </p:nvSpPr>
              <p:spPr bwMode="auto">
                <a:xfrm>
                  <a:off x="515" y="3298"/>
                  <a:ext cx="17" cy="17"/>
                </a:xfrm>
                <a:custGeom>
                  <a:avLst/>
                  <a:gdLst>
                    <a:gd name="T0" fmla="*/ 16 w 17"/>
                    <a:gd name="T1" fmla="*/ 0 h 17"/>
                    <a:gd name="T2" fmla="*/ 0 w 17"/>
                    <a:gd name="T3" fmla="*/ 2 h 17"/>
                    <a:gd name="T4" fmla="*/ 0 w 17"/>
                    <a:gd name="T5" fmla="*/ 16 h 17"/>
                    <a:gd name="T6" fmla="*/ 6 w 17"/>
                    <a:gd name="T7" fmla="*/ 10 h 17"/>
                    <a:gd name="T8" fmla="*/ 16 w 17"/>
                    <a:gd name="T9" fmla="*/ 10 h 17"/>
                    <a:gd name="T10" fmla="*/ 16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0"/>
                      </a:moveTo>
                      <a:lnTo>
                        <a:pt x="0" y="2"/>
                      </a:lnTo>
                      <a:lnTo>
                        <a:pt x="0" y="16"/>
                      </a:lnTo>
                      <a:lnTo>
                        <a:pt x="6" y="10"/>
                      </a:lnTo>
                      <a:lnTo>
                        <a:pt x="16" y="10"/>
                      </a:lnTo>
                      <a:lnTo>
                        <a:pt x="16"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443" name="Rectangle 1189"/>
                <p:cNvSpPr>
                  <a:spLocks noChangeArrowheads="1"/>
                </p:cNvSpPr>
                <p:nvPr/>
              </p:nvSpPr>
              <p:spPr bwMode="auto">
                <a:xfrm>
                  <a:off x="532" y="3302"/>
                  <a:ext cx="8" cy="8"/>
                </a:xfrm>
                <a:prstGeom prst="rect">
                  <a:avLst/>
                </a:prstGeom>
                <a:solidFill>
                  <a:srgbClr val="FF6600"/>
                </a:solidFill>
                <a:ln w="12700">
                  <a:solidFill>
                    <a:srgbClr val="000000"/>
                  </a:solidFill>
                  <a:miter lim="800000"/>
                  <a:headEnd/>
                  <a:tailEnd/>
                </a:ln>
              </p:spPr>
              <p:txBody>
                <a:bodyPr wrap="none" anchor="ctr"/>
                <a:lstStyle/>
                <a:p>
                  <a:endParaRPr lang="en-US"/>
                </a:p>
              </p:txBody>
            </p:sp>
            <p:grpSp>
              <p:nvGrpSpPr>
                <p:cNvPr id="4444" name="Group 1190"/>
                <p:cNvGrpSpPr>
                  <a:grpSpLocks/>
                </p:cNvGrpSpPr>
                <p:nvPr/>
              </p:nvGrpSpPr>
              <p:grpSpPr bwMode="auto">
                <a:xfrm>
                  <a:off x="523" y="3299"/>
                  <a:ext cx="39" cy="17"/>
                  <a:chOff x="523" y="3299"/>
                  <a:chExt cx="39" cy="17"/>
                </a:xfrm>
              </p:grpSpPr>
              <p:sp>
                <p:nvSpPr>
                  <p:cNvPr id="4496" name="Freeform 1191"/>
                  <p:cNvSpPr>
                    <a:spLocks/>
                  </p:cNvSpPr>
                  <p:nvPr/>
                </p:nvSpPr>
                <p:spPr bwMode="auto">
                  <a:xfrm>
                    <a:off x="523" y="3299"/>
                    <a:ext cx="23" cy="17"/>
                  </a:xfrm>
                  <a:custGeom>
                    <a:avLst/>
                    <a:gdLst>
                      <a:gd name="T0" fmla="*/ 22 w 23"/>
                      <a:gd name="T1" fmla="*/ 0 h 17"/>
                      <a:gd name="T2" fmla="*/ 0 w 23"/>
                      <a:gd name="T3" fmla="*/ 0 h 17"/>
                      <a:gd name="T4" fmla="*/ 0 w 23"/>
                      <a:gd name="T5" fmla="*/ 16 h 17"/>
                      <a:gd name="T6" fmla="*/ 22 w 23"/>
                      <a:gd name="T7" fmla="*/ 15 h 17"/>
                      <a:gd name="T8" fmla="*/ 22 w 23"/>
                      <a:gd name="T9" fmla="*/ 0 h 17"/>
                      <a:gd name="T10" fmla="*/ 0 60000 65536"/>
                      <a:gd name="T11" fmla="*/ 0 60000 65536"/>
                      <a:gd name="T12" fmla="*/ 0 60000 65536"/>
                      <a:gd name="T13" fmla="*/ 0 60000 65536"/>
                      <a:gd name="T14" fmla="*/ 0 60000 65536"/>
                      <a:gd name="T15" fmla="*/ 0 w 23"/>
                      <a:gd name="T16" fmla="*/ 0 h 17"/>
                      <a:gd name="T17" fmla="*/ 23 w 23"/>
                      <a:gd name="T18" fmla="*/ 17 h 17"/>
                    </a:gdLst>
                    <a:ahLst/>
                    <a:cxnLst>
                      <a:cxn ang="T10">
                        <a:pos x="T0" y="T1"/>
                      </a:cxn>
                      <a:cxn ang="T11">
                        <a:pos x="T2" y="T3"/>
                      </a:cxn>
                      <a:cxn ang="T12">
                        <a:pos x="T4" y="T5"/>
                      </a:cxn>
                      <a:cxn ang="T13">
                        <a:pos x="T6" y="T7"/>
                      </a:cxn>
                      <a:cxn ang="T14">
                        <a:pos x="T8" y="T9"/>
                      </a:cxn>
                    </a:cxnLst>
                    <a:rect l="T15" t="T16" r="T17" b="T18"/>
                    <a:pathLst>
                      <a:path w="23" h="17">
                        <a:moveTo>
                          <a:pt x="22" y="0"/>
                        </a:moveTo>
                        <a:lnTo>
                          <a:pt x="0" y="0"/>
                        </a:lnTo>
                        <a:lnTo>
                          <a:pt x="0" y="16"/>
                        </a:lnTo>
                        <a:lnTo>
                          <a:pt x="22" y="15"/>
                        </a:lnTo>
                        <a:lnTo>
                          <a:pt x="22"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grpSp>
                <p:nvGrpSpPr>
                  <p:cNvPr id="4497" name="Group 1192"/>
                  <p:cNvGrpSpPr>
                    <a:grpSpLocks/>
                  </p:cNvGrpSpPr>
                  <p:nvPr/>
                </p:nvGrpSpPr>
                <p:grpSpPr bwMode="auto">
                  <a:xfrm>
                    <a:off x="525" y="3299"/>
                    <a:ext cx="37" cy="16"/>
                    <a:chOff x="525" y="3299"/>
                    <a:chExt cx="37" cy="16"/>
                  </a:xfrm>
                </p:grpSpPr>
                <p:sp>
                  <p:nvSpPr>
                    <p:cNvPr id="4498" name="Rectangle 1193"/>
                    <p:cNvSpPr>
                      <a:spLocks noChangeArrowheads="1"/>
                    </p:cNvSpPr>
                    <p:nvPr/>
                  </p:nvSpPr>
                  <p:spPr bwMode="auto">
                    <a:xfrm>
                      <a:off x="546" y="3299"/>
                      <a:ext cx="16" cy="16"/>
                    </a:xfrm>
                    <a:prstGeom prst="rect">
                      <a:avLst/>
                    </a:prstGeom>
                    <a:solidFill>
                      <a:srgbClr val="FF6600"/>
                    </a:solidFill>
                    <a:ln w="12700">
                      <a:noFill/>
                      <a:miter lim="800000"/>
                      <a:headEnd/>
                      <a:tailEnd/>
                    </a:ln>
                  </p:spPr>
                  <p:txBody>
                    <a:bodyPr wrap="none" anchor="ctr"/>
                    <a:lstStyle/>
                    <a:p>
                      <a:endParaRPr lang="en-US"/>
                    </a:p>
                  </p:txBody>
                </p:sp>
                <p:sp>
                  <p:nvSpPr>
                    <p:cNvPr id="4499" name="Rectangle 1194"/>
                    <p:cNvSpPr>
                      <a:spLocks noChangeArrowheads="1"/>
                    </p:cNvSpPr>
                    <p:nvPr/>
                  </p:nvSpPr>
                  <p:spPr bwMode="auto">
                    <a:xfrm>
                      <a:off x="543" y="3299"/>
                      <a:ext cx="16" cy="16"/>
                    </a:xfrm>
                    <a:prstGeom prst="rect">
                      <a:avLst/>
                    </a:prstGeom>
                    <a:solidFill>
                      <a:srgbClr val="FF6600"/>
                    </a:solidFill>
                    <a:ln w="12700">
                      <a:noFill/>
                      <a:miter lim="800000"/>
                      <a:headEnd/>
                      <a:tailEnd/>
                    </a:ln>
                  </p:spPr>
                  <p:txBody>
                    <a:bodyPr wrap="none" anchor="ctr"/>
                    <a:lstStyle/>
                    <a:p>
                      <a:endParaRPr lang="en-US"/>
                    </a:p>
                  </p:txBody>
                </p:sp>
                <p:sp>
                  <p:nvSpPr>
                    <p:cNvPr id="4500" name="Rectangle 1195"/>
                    <p:cNvSpPr>
                      <a:spLocks noChangeArrowheads="1"/>
                    </p:cNvSpPr>
                    <p:nvPr/>
                  </p:nvSpPr>
                  <p:spPr bwMode="auto">
                    <a:xfrm>
                      <a:off x="540" y="3299"/>
                      <a:ext cx="16" cy="16"/>
                    </a:xfrm>
                    <a:prstGeom prst="rect">
                      <a:avLst/>
                    </a:prstGeom>
                    <a:solidFill>
                      <a:srgbClr val="FF6600"/>
                    </a:solidFill>
                    <a:ln w="12700">
                      <a:noFill/>
                      <a:miter lim="800000"/>
                      <a:headEnd/>
                      <a:tailEnd/>
                    </a:ln>
                  </p:spPr>
                  <p:txBody>
                    <a:bodyPr wrap="none" anchor="ctr"/>
                    <a:lstStyle/>
                    <a:p>
                      <a:endParaRPr lang="en-US"/>
                    </a:p>
                  </p:txBody>
                </p:sp>
                <p:sp>
                  <p:nvSpPr>
                    <p:cNvPr id="4501" name="Rectangle 1196"/>
                    <p:cNvSpPr>
                      <a:spLocks noChangeArrowheads="1"/>
                    </p:cNvSpPr>
                    <p:nvPr/>
                  </p:nvSpPr>
                  <p:spPr bwMode="auto">
                    <a:xfrm>
                      <a:off x="538" y="3299"/>
                      <a:ext cx="16" cy="16"/>
                    </a:xfrm>
                    <a:prstGeom prst="rect">
                      <a:avLst/>
                    </a:prstGeom>
                    <a:solidFill>
                      <a:srgbClr val="FF6600"/>
                    </a:solidFill>
                    <a:ln w="12700">
                      <a:noFill/>
                      <a:miter lim="800000"/>
                      <a:headEnd/>
                      <a:tailEnd/>
                    </a:ln>
                  </p:spPr>
                  <p:txBody>
                    <a:bodyPr wrap="none" anchor="ctr"/>
                    <a:lstStyle/>
                    <a:p>
                      <a:endParaRPr lang="en-US"/>
                    </a:p>
                  </p:txBody>
                </p:sp>
                <p:sp>
                  <p:nvSpPr>
                    <p:cNvPr id="4502" name="Rectangle 1197"/>
                    <p:cNvSpPr>
                      <a:spLocks noChangeArrowheads="1"/>
                    </p:cNvSpPr>
                    <p:nvPr/>
                  </p:nvSpPr>
                  <p:spPr bwMode="auto">
                    <a:xfrm>
                      <a:off x="534" y="3299"/>
                      <a:ext cx="16" cy="16"/>
                    </a:xfrm>
                    <a:prstGeom prst="rect">
                      <a:avLst/>
                    </a:prstGeom>
                    <a:solidFill>
                      <a:srgbClr val="FF6600"/>
                    </a:solidFill>
                    <a:ln w="12700">
                      <a:noFill/>
                      <a:miter lim="800000"/>
                      <a:headEnd/>
                      <a:tailEnd/>
                    </a:ln>
                  </p:spPr>
                  <p:txBody>
                    <a:bodyPr wrap="none" anchor="ctr"/>
                    <a:lstStyle/>
                    <a:p>
                      <a:endParaRPr lang="en-US"/>
                    </a:p>
                  </p:txBody>
                </p:sp>
                <p:sp>
                  <p:nvSpPr>
                    <p:cNvPr id="4503" name="Rectangle 1198"/>
                    <p:cNvSpPr>
                      <a:spLocks noChangeArrowheads="1"/>
                    </p:cNvSpPr>
                    <p:nvPr/>
                  </p:nvSpPr>
                  <p:spPr bwMode="auto">
                    <a:xfrm>
                      <a:off x="532" y="3299"/>
                      <a:ext cx="16" cy="16"/>
                    </a:xfrm>
                    <a:prstGeom prst="rect">
                      <a:avLst/>
                    </a:prstGeom>
                    <a:solidFill>
                      <a:srgbClr val="FF6600"/>
                    </a:solidFill>
                    <a:ln w="12700">
                      <a:noFill/>
                      <a:miter lim="800000"/>
                      <a:headEnd/>
                      <a:tailEnd/>
                    </a:ln>
                  </p:spPr>
                  <p:txBody>
                    <a:bodyPr wrap="none" anchor="ctr"/>
                    <a:lstStyle/>
                    <a:p>
                      <a:endParaRPr lang="en-US"/>
                    </a:p>
                  </p:txBody>
                </p:sp>
                <p:sp>
                  <p:nvSpPr>
                    <p:cNvPr id="4504" name="Rectangle 1199"/>
                    <p:cNvSpPr>
                      <a:spLocks noChangeArrowheads="1"/>
                    </p:cNvSpPr>
                    <p:nvPr/>
                  </p:nvSpPr>
                  <p:spPr bwMode="auto">
                    <a:xfrm>
                      <a:off x="528" y="3299"/>
                      <a:ext cx="16" cy="16"/>
                    </a:xfrm>
                    <a:prstGeom prst="rect">
                      <a:avLst/>
                    </a:prstGeom>
                    <a:solidFill>
                      <a:srgbClr val="FF6600"/>
                    </a:solidFill>
                    <a:ln w="12700">
                      <a:noFill/>
                      <a:miter lim="800000"/>
                      <a:headEnd/>
                      <a:tailEnd/>
                    </a:ln>
                  </p:spPr>
                  <p:txBody>
                    <a:bodyPr wrap="none" anchor="ctr"/>
                    <a:lstStyle/>
                    <a:p>
                      <a:endParaRPr lang="en-US"/>
                    </a:p>
                  </p:txBody>
                </p:sp>
                <p:sp>
                  <p:nvSpPr>
                    <p:cNvPr id="4505" name="Rectangle 1200"/>
                    <p:cNvSpPr>
                      <a:spLocks noChangeArrowheads="1"/>
                    </p:cNvSpPr>
                    <p:nvPr/>
                  </p:nvSpPr>
                  <p:spPr bwMode="auto">
                    <a:xfrm>
                      <a:off x="525" y="3299"/>
                      <a:ext cx="16" cy="16"/>
                    </a:xfrm>
                    <a:prstGeom prst="rect">
                      <a:avLst/>
                    </a:prstGeom>
                    <a:solidFill>
                      <a:srgbClr val="FF6600"/>
                    </a:solidFill>
                    <a:ln w="12700">
                      <a:noFill/>
                      <a:miter lim="800000"/>
                      <a:headEnd/>
                      <a:tailEnd/>
                    </a:ln>
                  </p:spPr>
                  <p:txBody>
                    <a:bodyPr wrap="none" anchor="ctr"/>
                    <a:lstStyle/>
                    <a:p>
                      <a:endParaRPr lang="en-US"/>
                    </a:p>
                  </p:txBody>
                </p:sp>
              </p:grpSp>
            </p:grpSp>
            <p:sp>
              <p:nvSpPr>
                <p:cNvPr id="4445" name="Freeform 1201"/>
                <p:cNvSpPr>
                  <a:spLocks/>
                </p:cNvSpPr>
                <p:nvPr/>
              </p:nvSpPr>
              <p:spPr bwMode="auto">
                <a:xfrm>
                  <a:off x="563" y="3295"/>
                  <a:ext cx="68" cy="17"/>
                </a:xfrm>
                <a:custGeom>
                  <a:avLst/>
                  <a:gdLst>
                    <a:gd name="T0" fmla="*/ 67 w 68"/>
                    <a:gd name="T1" fmla="*/ 16 h 17"/>
                    <a:gd name="T2" fmla="*/ 52 w 68"/>
                    <a:gd name="T3" fmla="*/ 0 h 17"/>
                    <a:gd name="T4" fmla="*/ 14 w 68"/>
                    <a:gd name="T5" fmla="*/ 0 h 17"/>
                    <a:gd name="T6" fmla="*/ 0 w 68"/>
                    <a:gd name="T7" fmla="*/ 16 h 17"/>
                    <a:gd name="T8" fmla="*/ 67 w 68"/>
                    <a:gd name="T9" fmla="*/ 16 h 17"/>
                    <a:gd name="T10" fmla="*/ 0 60000 65536"/>
                    <a:gd name="T11" fmla="*/ 0 60000 65536"/>
                    <a:gd name="T12" fmla="*/ 0 60000 65536"/>
                    <a:gd name="T13" fmla="*/ 0 60000 65536"/>
                    <a:gd name="T14" fmla="*/ 0 60000 65536"/>
                    <a:gd name="T15" fmla="*/ 0 w 68"/>
                    <a:gd name="T16" fmla="*/ 0 h 17"/>
                    <a:gd name="T17" fmla="*/ 68 w 68"/>
                    <a:gd name="T18" fmla="*/ 17 h 17"/>
                  </a:gdLst>
                  <a:ahLst/>
                  <a:cxnLst>
                    <a:cxn ang="T10">
                      <a:pos x="T0" y="T1"/>
                    </a:cxn>
                    <a:cxn ang="T11">
                      <a:pos x="T2" y="T3"/>
                    </a:cxn>
                    <a:cxn ang="T12">
                      <a:pos x="T4" y="T5"/>
                    </a:cxn>
                    <a:cxn ang="T13">
                      <a:pos x="T6" y="T7"/>
                    </a:cxn>
                    <a:cxn ang="T14">
                      <a:pos x="T8" y="T9"/>
                    </a:cxn>
                  </a:cxnLst>
                  <a:rect l="T15" t="T16" r="T17" b="T18"/>
                  <a:pathLst>
                    <a:path w="68" h="17">
                      <a:moveTo>
                        <a:pt x="67" y="16"/>
                      </a:moveTo>
                      <a:lnTo>
                        <a:pt x="52" y="0"/>
                      </a:lnTo>
                      <a:lnTo>
                        <a:pt x="14" y="0"/>
                      </a:lnTo>
                      <a:lnTo>
                        <a:pt x="0" y="16"/>
                      </a:lnTo>
                      <a:lnTo>
                        <a:pt x="67" y="16"/>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446" name="Freeform 1202"/>
                <p:cNvSpPr>
                  <a:spLocks/>
                </p:cNvSpPr>
                <p:nvPr/>
              </p:nvSpPr>
              <p:spPr bwMode="auto">
                <a:xfrm>
                  <a:off x="545" y="3297"/>
                  <a:ext cx="25" cy="17"/>
                </a:xfrm>
                <a:custGeom>
                  <a:avLst/>
                  <a:gdLst>
                    <a:gd name="T0" fmla="*/ 24 w 25"/>
                    <a:gd name="T1" fmla="*/ 6 h 17"/>
                    <a:gd name="T2" fmla="*/ 17 w 25"/>
                    <a:gd name="T3" fmla="*/ 16 h 17"/>
                    <a:gd name="T4" fmla="*/ 0 w 25"/>
                    <a:gd name="T5" fmla="*/ 16 h 17"/>
                    <a:gd name="T6" fmla="*/ 0 w 25"/>
                    <a:gd name="T7" fmla="*/ 0 h 17"/>
                    <a:gd name="T8" fmla="*/ 24 w 25"/>
                    <a:gd name="T9" fmla="*/ 6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24" y="6"/>
                      </a:moveTo>
                      <a:lnTo>
                        <a:pt x="17" y="16"/>
                      </a:lnTo>
                      <a:lnTo>
                        <a:pt x="0" y="16"/>
                      </a:lnTo>
                      <a:lnTo>
                        <a:pt x="0" y="0"/>
                      </a:lnTo>
                      <a:lnTo>
                        <a:pt x="24" y="6"/>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447" name="Freeform 1203"/>
                <p:cNvSpPr>
                  <a:spLocks/>
                </p:cNvSpPr>
                <p:nvPr/>
              </p:nvSpPr>
              <p:spPr bwMode="auto">
                <a:xfrm>
                  <a:off x="560" y="3295"/>
                  <a:ext cx="18" cy="17"/>
                </a:xfrm>
                <a:custGeom>
                  <a:avLst/>
                  <a:gdLst>
                    <a:gd name="T0" fmla="*/ 5 w 18"/>
                    <a:gd name="T1" fmla="*/ 0 h 17"/>
                    <a:gd name="T2" fmla="*/ 0 w 18"/>
                    <a:gd name="T3" fmla="*/ 12 h 17"/>
                    <a:gd name="T4" fmla="*/ 8 w 18"/>
                    <a:gd name="T5" fmla="*/ 16 h 17"/>
                    <a:gd name="T6" fmla="*/ 17 w 18"/>
                    <a:gd name="T7" fmla="*/ 0 h 17"/>
                    <a:gd name="T8" fmla="*/ 5 w 18"/>
                    <a:gd name="T9" fmla="*/ 0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5" y="0"/>
                      </a:moveTo>
                      <a:lnTo>
                        <a:pt x="0" y="12"/>
                      </a:lnTo>
                      <a:lnTo>
                        <a:pt x="8" y="16"/>
                      </a:lnTo>
                      <a:lnTo>
                        <a:pt x="17" y="0"/>
                      </a:lnTo>
                      <a:lnTo>
                        <a:pt x="5"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448" name="Freeform 1204"/>
                <p:cNvSpPr>
                  <a:spLocks/>
                </p:cNvSpPr>
                <p:nvPr/>
              </p:nvSpPr>
              <p:spPr bwMode="auto">
                <a:xfrm>
                  <a:off x="595" y="3295"/>
                  <a:ext cx="17" cy="17"/>
                </a:xfrm>
                <a:custGeom>
                  <a:avLst/>
                  <a:gdLst>
                    <a:gd name="T0" fmla="*/ 0 w 17"/>
                    <a:gd name="T1" fmla="*/ 0 h 17"/>
                    <a:gd name="T2" fmla="*/ 16 w 17"/>
                    <a:gd name="T3" fmla="*/ 16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16" y="16"/>
                      </a:lnTo>
                      <a:lnTo>
                        <a:pt x="0"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449" name="Arc 1205"/>
                <p:cNvSpPr>
                  <a:spLocks/>
                </p:cNvSpPr>
                <p:nvPr/>
              </p:nvSpPr>
              <p:spPr bwMode="auto">
                <a:xfrm>
                  <a:off x="655" y="3323"/>
                  <a:ext cx="4" cy="8"/>
                </a:xfrm>
                <a:custGeom>
                  <a:avLst/>
                  <a:gdLst>
                    <a:gd name="T0" fmla="*/ 0 w 21600"/>
                    <a:gd name="T1" fmla="*/ 0 h 43200"/>
                    <a:gd name="T2" fmla="*/ 0 w 21600"/>
                    <a:gd name="T3" fmla="*/ 8 h 43200"/>
                    <a:gd name="T4" fmla="*/ 0 w 21600"/>
                    <a:gd name="T5" fmla="*/ 4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solidFill>
                  <a:srgbClr val="FF6600"/>
                </a:solidFill>
                <a:ln w="12700" cap="rnd">
                  <a:solidFill>
                    <a:srgbClr val="000000"/>
                  </a:solidFill>
                  <a:round/>
                  <a:headEnd/>
                  <a:tailEnd/>
                </a:ln>
              </p:spPr>
              <p:txBody>
                <a:bodyPr wrap="none" anchor="ctr"/>
                <a:lstStyle/>
                <a:p>
                  <a:endParaRPr lang="en-US"/>
                </a:p>
              </p:txBody>
            </p:sp>
            <p:sp>
              <p:nvSpPr>
                <p:cNvPr id="4450" name="Line 1206"/>
                <p:cNvSpPr>
                  <a:spLocks noChangeShapeType="1"/>
                </p:cNvSpPr>
                <p:nvPr/>
              </p:nvSpPr>
              <p:spPr bwMode="auto">
                <a:xfrm>
                  <a:off x="653" y="3326"/>
                  <a:ext cx="5" cy="0"/>
                </a:xfrm>
                <a:prstGeom prst="line">
                  <a:avLst/>
                </a:prstGeom>
                <a:noFill/>
                <a:ln w="12700">
                  <a:solidFill>
                    <a:srgbClr val="000000"/>
                  </a:solidFill>
                  <a:round/>
                  <a:headEnd/>
                  <a:tailEnd/>
                </a:ln>
              </p:spPr>
              <p:txBody>
                <a:bodyPr wrap="none" anchor="ctr"/>
                <a:lstStyle/>
                <a:p>
                  <a:endParaRPr lang="en-US"/>
                </a:p>
              </p:txBody>
            </p:sp>
            <p:sp>
              <p:nvSpPr>
                <p:cNvPr id="4451" name="Line 1207"/>
                <p:cNvSpPr>
                  <a:spLocks noChangeShapeType="1"/>
                </p:cNvSpPr>
                <p:nvPr/>
              </p:nvSpPr>
              <p:spPr bwMode="auto">
                <a:xfrm>
                  <a:off x="653" y="3324"/>
                  <a:ext cx="5" cy="0"/>
                </a:xfrm>
                <a:prstGeom prst="line">
                  <a:avLst/>
                </a:prstGeom>
                <a:noFill/>
                <a:ln w="12700">
                  <a:solidFill>
                    <a:srgbClr val="000000"/>
                  </a:solidFill>
                  <a:round/>
                  <a:headEnd/>
                  <a:tailEnd/>
                </a:ln>
              </p:spPr>
              <p:txBody>
                <a:bodyPr wrap="none" anchor="ctr"/>
                <a:lstStyle/>
                <a:p>
                  <a:endParaRPr lang="en-US"/>
                </a:p>
              </p:txBody>
            </p:sp>
            <p:sp>
              <p:nvSpPr>
                <p:cNvPr id="4452" name="Freeform 1208"/>
                <p:cNvSpPr>
                  <a:spLocks/>
                </p:cNvSpPr>
                <p:nvPr/>
              </p:nvSpPr>
              <p:spPr bwMode="auto">
                <a:xfrm>
                  <a:off x="518" y="3306"/>
                  <a:ext cx="148" cy="23"/>
                </a:xfrm>
                <a:custGeom>
                  <a:avLst/>
                  <a:gdLst>
                    <a:gd name="T0" fmla="*/ 147 w 148"/>
                    <a:gd name="T1" fmla="*/ 9 h 23"/>
                    <a:gd name="T2" fmla="*/ 126 w 148"/>
                    <a:gd name="T3" fmla="*/ 0 h 23"/>
                    <a:gd name="T4" fmla="*/ 0 w 148"/>
                    <a:gd name="T5" fmla="*/ 0 h 23"/>
                    <a:gd name="T6" fmla="*/ 0 w 148"/>
                    <a:gd name="T7" fmla="*/ 7 h 23"/>
                    <a:gd name="T8" fmla="*/ 3 w 148"/>
                    <a:gd name="T9" fmla="*/ 10 h 23"/>
                    <a:gd name="T10" fmla="*/ 3 w 148"/>
                    <a:gd name="T11" fmla="*/ 12 h 23"/>
                    <a:gd name="T12" fmla="*/ 22 w 148"/>
                    <a:gd name="T13" fmla="*/ 22 h 23"/>
                    <a:gd name="T14" fmla="*/ 136 w 148"/>
                    <a:gd name="T15" fmla="*/ 22 h 23"/>
                    <a:gd name="T16" fmla="*/ 147 w 148"/>
                    <a:gd name="T17" fmla="*/ 9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
                    <a:gd name="T28" fmla="*/ 0 h 23"/>
                    <a:gd name="T29" fmla="*/ 148 w 148"/>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 h="23">
                      <a:moveTo>
                        <a:pt x="147" y="9"/>
                      </a:moveTo>
                      <a:lnTo>
                        <a:pt x="126" y="0"/>
                      </a:lnTo>
                      <a:lnTo>
                        <a:pt x="0" y="0"/>
                      </a:lnTo>
                      <a:lnTo>
                        <a:pt x="0" y="7"/>
                      </a:lnTo>
                      <a:lnTo>
                        <a:pt x="3" y="10"/>
                      </a:lnTo>
                      <a:lnTo>
                        <a:pt x="3" y="12"/>
                      </a:lnTo>
                      <a:lnTo>
                        <a:pt x="22" y="22"/>
                      </a:lnTo>
                      <a:lnTo>
                        <a:pt x="136" y="22"/>
                      </a:lnTo>
                      <a:lnTo>
                        <a:pt x="147" y="9"/>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453" name="Freeform 1209"/>
                <p:cNvSpPr>
                  <a:spLocks/>
                </p:cNvSpPr>
                <p:nvPr/>
              </p:nvSpPr>
              <p:spPr bwMode="auto">
                <a:xfrm>
                  <a:off x="529" y="3306"/>
                  <a:ext cx="17" cy="17"/>
                </a:xfrm>
                <a:custGeom>
                  <a:avLst/>
                  <a:gdLst>
                    <a:gd name="T0" fmla="*/ 16 w 17"/>
                    <a:gd name="T1" fmla="*/ 0 h 17"/>
                    <a:gd name="T2" fmla="*/ 0 w 17"/>
                    <a:gd name="T3" fmla="*/ 16 h 17"/>
                    <a:gd name="T4" fmla="*/ 16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0"/>
                      </a:moveTo>
                      <a:lnTo>
                        <a:pt x="0" y="16"/>
                      </a:lnTo>
                      <a:lnTo>
                        <a:pt x="16"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454" name="Freeform 1210"/>
                <p:cNvSpPr>
                  <a:spLocks/>
                </p:cNvSpPr>
                <p:nvPr/>
              </p:nvSpPr>
              <p:spPr bwMode="auto">
                <a:xfrm>
                  <a:off x="578" y="3306"/>
                  <a:ext cx="1" cy="23"/>
                </a:xfrm>
                <a:custGeom>
                  <a:avLst/>
                  <a:gdLst>
                    <a:gd name="T0" fmla="*/ 0 w 1"/>
                    <a:gd name="T1" fmla="*/ 0 h 23"/>
                    <a:gd name="T2" fmla="*/ 0 w 1"/>
                    <a:gd name="T3" fmla="*/ 22 h 23"/>
                    <a:gd name="T4" fmla="*/ 0 w 1"/>
                    <a:gd name="T5" fmla="*/ 0 h 23"/>
                    <a:gd name="T6" fmla="*/ 0 60000 65536"/>
                    <a:gd name="T7" fmla="*/ 0 60000 65536"/>
                    <a:gd name="T8" fmla="*/ 0 60000 65536"/>
                    <a:gd name="T9" fmla="*/ 0 w 1"/>
                    <a:gd name="T10" fmla="*/ 0 h 23"/>
                    <a:gd name="T11" fmla="*/ 1 w 1"/>
                    <a:gd name="T12" fmla="*/ 23 h 23"/>
                  </a:gdLst>
                  <a:ahLst/>
                  <a:cxnLst>
                    <a:cxn ang="T6">
                      <a:pos x="T0" y="T1"/>
                    </a:cxn>
                    <a:cxn ang="T7">
                      <a:pos x="T2" y="T3"/>
                    </a:cxn>
                    <a:cxn ang="T8">
                      <a:pos x="T4" y="T5"/>
                    </a:cxn>
                  </a:cxnLst>
                  <a:rect l="T9" t="T10" r="T11" b="T12"/>
                  <a:pathLst>
                    <a:path w="1" h="23">
                      <a:moveTo>
                        <a:pt x="0" y="0"/>
                      </a:moveTo>
                      <a:lnTo>
                        <a:pt x="0" y="22"/>
                      </a:lnTo>
                      <a:lnTo>
                        <a:pt x="0"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455" name="Freeform 1211"/>
                <p:cNvSpPr>
                  <a:spLocks/>
                </p:cNvSpPr>
                <p:nvPr/>
              </p:nvSpPr>
              <p:spPr bwMode="auto">
                <a:xfrm>
                  <a:off x="615" y="3306"/>
                  <a:ext cx="1" cy="23"/>
                </a:xfrm>
                <a:custGeom>
                  <a:avLst/>
                  <a:gdLst>
                    <a:gd name="T0" fmla="*/ 0 w 1"/>
                    <a:gd name="T1" fmla="*/ 0 h 23"/>
                    <a:gd name="T2" fmla="*/ 0 w 1"/>
                    <a:gd name="T3" fmla="*/ 22 h 23"/>
                    <a:gd name="T4" fmla="*/ 0 w 1"/>
                    <a:gd name="T5" fmla="*/ 0 h 23"/>
                    <a:gd name="T6" fmla="*/ 0 60000 65536"/>
                    <a:gd name="T7" fmla="*/ 0 60000 65536"/>
                    <a:gd name="T8" fmla="*/ 0 60000 65536"/>
                    <a:gd name="T9" fmla="*/ 0 w 1"/>
                    <a:gd name="T10" fmla="*/ 0 h 23"/>
                    <a:gd name="T11" fmla="*/ 1 w 1"/>
                    <a:gd name="T12" fmla="*/ 23 h 23"/>
                  </a:gdLst>
                  <a:ahLst/>
                  <a:cxnLst>
                    <a:cxn ang="T6">
                      <a:pos x="T0" y="T1"/>
                    </a:cxn>
                    <a:cxn ang="T7">
                      <a:pos x="T2" y="T3"/>
                    </a:cxn>
                    <a:cxn ang="T8">
                      <a:pos x="T4" y="T5"/>
                    </a:cxn>
                  </a:cxnLst>
                  <a:rect l="T9" t="T10" r="T11" b="T12"/>
                  <a:pathLst>
                    <a:path w="1" h="23">
                      <a:moveTo>
                        <a:pt x="0" y="0"/>
                      </a:moveTo>
                      <a:lnTo>
                        <a:pt x="0" y="22"/>
                      </a:lnTo>
                      <a:lnTo>
                        <a:pt x="0"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456" name="Freeform 1212"/>
                <p:cNvSpPr>
                  <a:spLocks/>
                </p:cNvSpPr>
                <p:nvPr/>
              </p:nvSpPr>
              <p:spPr bwMode="auto">
                <a:xfrm>
                  <a:off x="567" y="3306"/>
                  <a:ext cx="17" cy="17"/>
                </a:xfrm>
                <a:custGeom>
                  <a:avLst/>
                  <a:gdLst>
                    <a:gd name="T0" fmla="*/ 0 w 17"/>
                    <a:gd name="T1" fmla="*/ 0 h 17"/>
                    <a:gd name="T2" fmla="*/ 16 w 17"/>
                    <a:gd name="T3" fmla="*/ 16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16" y="16"/>
                      </a:lnTo>
                      <a:lnTo>
                        <a:pt x="0"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457" name="Freeform 1213"/>
                <p:cNvSpPr>
                  <a:spLocks/>
                </p:cNvSpPr>
                <p:nvPr/>
              </p:nvSpPr>
              <p:spPr bwMode="auto">
                <a:xfrm>
                  <a:off x="613" y="3307"/>
                  <a:ext cx="17" cy="17"/>
                </a:xfrm>
                <a:custGeom>
                  <a:avLst/>
                  <a:gdLst>
                    <a:gd name="T0" fmla="*/ 16 w 17"/>
                    <a:gd name="T1" fmla="*/ 0 h 17"/>
                    <a:gd name="T2" fmla="*/ 0 w 17"/>
                    <a:gd name="T3" fmla="*/ 16 h 17"/>
                    <a:gd name="T4" fmla="*/ 16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0"/>
                      </a:moveTo>
                      <a:lnTo>
                        <a:pt x="0" y="16"/>
                      </a:lnTo>
                      <a:lnTo>
                        <a:pt x="16"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458" name="Freeform 1214"/>
                <p:cNvSpPr>
                  <a:spLocks/>
                </p:cNvSpPr>
                <p:nvPr/>
              </p:nvSpPr>
              <p:spPr bwMode="auto">
                <a:xfrm>
                  <a:off x="516" y="3302"/>
                  <a:ext cx="151" cy="17"/>
                </a:xfrm>
                <a:custGeom>
                  <a:avLst/>
                  <a:gdLst>
                    <a:gd name="T0" fmla="*/ 150 w 151"/>
                    <a:gd name="T1" fmla="*/ 10 h 17"/>
                    <a:gd name="T2" fmla="*/ 132 w 151"/>
                    <a:gd name="T3" fmla="*/ 0 h 17"/>
                    <a:gd name="T4" fmla="*/ 2 w 151"/>
                    <a:gd name="T5" fmla="*/ 0 h 17"/>
                    <a:gd name="T6" fmla="*/ 0 w 151"/>
                    <a:gd name="T7" fmla="*/ 4 h 17"/>
                    <a:gd name="T8" fmla="*/ 129 w 151"/>
                    <a:gd name="T9" fmla="*/ 4 h 17"/>
                    <a:gd name="T10" fmla="*/ 150 w 151"/>
                    <a:gd name="T11" fmla="*/ 16 h 17"/>
                    <a:gd name="T12" fmla="*/ 150 w 151"/>
                    <a:gd name="T13" fmla="*/ 10 h 17"/>
                    <a:gd name="T14" fmla="*/ 0 60000 65536"/>
                    <a:gd name="T15" fmla="*/ 0 60000 65536"/>
                    <a:gd name="T16" fmla="*/ 0 60000 65536"/>
                    <a:gd name="T17" fmla="*/ 0 60000 65536"/>
                    <a:gd name="T18" fmla="*/ 0 60000 65536"/>
                    <a:gd name="T19" fmla="*/ 0 60000 65536"/>
                    <a:gd name="T20" fmla="*/ 0 60000 65536"/>
                    <a:gd name="T21" fmla="*/ 0 w 151"/>
                    <a:gd name="T22" fmla="*/ 0 h 17"/>
                    <a:gd name="T23" fmla="*/ 151 w 15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1" h="17">
                      <a:moveTo>
                        <a:pt x="150" y="10"/>
                      </a:moveTo>
                      <a:lnTo>
                        <a:pt x="132" y="0"/>
                      </a:lnTo>
                      <a:lnTo>
                        <a:pt x="2" y="0"/>
                      </a:lnTo>
                      <a:lnTo>
                        <a:pt x="0" y="4"/>
                      </a:lnTo>
                      <a:lnTo>
                        <a:pt x="129" y="4"/>
                      </a:lnTo>
                      <a:lnTo>
                        <a:pt x="150" y="16"/>
                      </a:lnTo>
                      <a:lnTo>
                        <a:pt x="150" y="1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459" name="Freeform 1215"/>
                <p:cNvSpPr>
                  <a:spLocks/>
                </p:cNvSpPr>
                <p:nvPr/>
              </p:nvSpPr>
              <p:spPr bwMode="auto">
                <a:xfrm>
                  <a:off x="516" y="3306"/>
                  <a:ext cx="17" cy="17"/>
                </a:xfrm>
                <a:custGeom>
                  <a:avLst/>
                  <a:gdLst>
                    <a:gd name="T0" fmla="*/ 16 w 17"/>
                    <a:gd name="T1" fmla="*/ 0 h 17"/>
                    <a:gd name="T2" fmla="*/ 0 w 17"/>
                    <a:gd name="T3" fmla="*/ 2 h 17"/>
                    <a:gd name="T4" fmla="*/ 0 w 17"/>
                    <a:gd name="T5" fmla="*/ 13 h 17"/>
                    <a:gd name="T6" fmla="*/ 16 w 17"/>
                    <a:gd name="T7" fmla="*/ 1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2"/>
                      </a:lnTo>
                      <a:lnTo>
                        <a:pt x="0" y="13"/>
                      </a:lnTo>
                      <a:lnTo>
                        <a:pt x="16" y="16"/>
                      </a:lnTo>
                      <a:lnTo>
                        <a:pt x="16"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460" name="Freeform 1216"/>
                <p:cNvSpPr>
                  <a:spLocks/>
                </p:cNvSpPr>
                <p:nvPr/>
              </p:nvSpPr>
              <p:spPr bwMode="auto">
                <a:xfrm>
                  <a:off x="516" y="3302"/>
                  <a:ext cx="133" cy="17"/>
                </a:xfrm>
                <a:custGeom>
                  <a:avLst/>
                  <a:gdLst>
                    <a:gd name="T0" fmla="*/ 132 w 133"/>
                    <a:gd name="T1" fmla="*/ 0 h 17"/>
                    <a:gd name="T2" fmla="*/ 2 w 133"/>
                    <a:gd name="T3" fmla="*/ 0 h 17"/>
                    <a:gd name="T4" fmla="*/ 0 w 133"/>
                    <a:gd name="T5" fmla="*/ 16 h 17"/>
                    <a:gd name="T6" fmla="*/ 129 w 133"/>
                    <a:gd name="T7" fmla="*/ 16 h 17"/>
                    <a:gd name="T8" fmla="*/ 132 w 133"/>
                    <a:gd name="T9" fmla="*/ 0 h 17"/>
                    <a:gd name="T10" fmla="*/ 0 60000 65536"/>
                    <a:gd name="T11" fmla="*/ 0 60000 65536"/>
                    <a:gd name="T12" fmla="*/ 0 60000 65536"/>
                    <a:gd name="T13" fmla="*/ 0 60000 65536"/>
                    <a:gd name="T14" fmla="*/ 0 60000 65536"/>
                    <a:gd name="T15" fmla="*/ 0 w 133"/>
                    <a:gd name="T16" fmla="*/ 0 h 17"/>
                    <a:gd name="T17" fmla="*/ 133 w 133"/>
                    <a:gd name="T18" fmla="*/ 17 h 17"/>
                  </a:gdLst>
                  <a:ahLst/>
                  <a:cxnLst>
                    <a:cxn ang="T10">
                      <a:pos x="T0" y="T1"/>
                    </a:cxn>
                    <a:cxn ang="T11">
                      <a:pos x="T2" y="T3"/>
                    </a:cxn>
                    <a:cxn ang="T12">
                      <a:pos x="T4" y="T5"/>
                    </a:cxn>
                    <a:cxn ang="T13">
                      <a:pos x="T6" y="T7"/>
                    </a:cxn>
                    <a:cxn ang="T14">
                      <a:pos x="T8" y="T9"/>
                    </a:cxn>
                  </a:cxnLst>
                  <a:rect l="T15" t="T16" r="T17" b="T18"/>
                  <a:pathLst>
                    <a:path w="133" h="17">
                      <a:moveTo>
                        <a:pt x="132" y="0"/>
                      </a:moveTo>
                      <a:lnTo>
                        <a:pt x="2" y="0"/>
                      </a:lnTo>
                      <a:lnTo>
                        <a:pt x="0" y="16"/>
                      </a:lnTo>
                      <a:lnTo>
                        <a:pt x="129" y="16"/>
                      </a:lnTo>
                      <a:lnTo>
                        <a:pt x="132"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461" name="Freeform 1217"/>
                <p:cNvSpPr>
                  <a:spLocks/>
                </p:cNvSpPr>
                <p:nvPr/>
              </p:nvSpPr>
              <p:spPr bwMode="auto">
                <a:xfrm>
                  <a:off x="522" y="3306"/>
                  <a:ext cx="1" cy="17"/>
                </a:xfrm>
                <a:custGeom>
                  <a:avLst/>
                  <a:gdLst>
                    <a:gd name="T0" fmla="*/ 0 w 1"/>
                    <a:gd name="T1" fmla="*/ 16 h 17"/>
                    <a:gd name="T2" fmla="*/ 0 w 1"/>
                    <a:gd name="T3" fmla="*/ 0 h 17"/>
                    <a:gd name="T4" fmla="*/ 0 w 1"/>
                    <a:gd name="T5" fmla="*/ 16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16"/>
                      </a:moveTo>
                      <a:lnTo>
                        <a:pt x="0" y="0"/>
                      </a:lnTo>
                      <a:lnTo>
                        <a:pt x="0" y="16"/>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462" name="Freeform 1218"/>
                <p:cNvSpPr>
                  <a:spLocks/>
                </p:cNvSpPr>
                <p:nvPr/>
              </p:nvSpPr>
              <p:spPr bwMode="auto">
                <a:xfrm>
                  <a:off x="647" y="3305"/>
                  <a:ext cx="20" cy="17"/>
                </a:xfrm>
                <a:custGeom>
                  <a:avLst/>
                  <a:gdLst>
                    <a:gd name="T0" fmla="*/ 19 w 20"/>
                    <a:gd name="T1" fmla="*/ 16 h 17"/>
                    <a:gd name="T2" fmla="*/ 0 w 20"/>
                    <a:gd name="T3" fmla="*/ 0 h 17"/>
                    <a:gd name="T4" fmla="*/ 19 w 20"/>
                    <a:gd name="T5" fmla="*/ 16 h 17"/>
                    <a:gd name="T6" fmla="*/ 0 60000 65536"/>
                    <a:gd name="T7" fmla="*/ 0 60000 65536"/>
                    <a:gd name="T8" fmla="*/ 0 60000 65536"/>
                    <a:gd name="T9" fmla="*/ 0 w 20"/>
                    <a:gd name="T10" fmla="*/ 0 h 17"/>
                    <a:gd name="T11" fmla="*/ 20 w 20"/>
                    <a:gd name="T12" fmla="*/ 17 h 17"/>
                  </a:gdLst>
                  <a:ahLst/>
                  <a:cxnLst>
                    <a:cxn ang="T6">
                      <a:pos x="T0" y="T1"/>
                    </a:cxn>
                    <a:cxn ang="T7">
                      <a:pos x="T2" y="T3"/>
                    </a:cxn>
                    <a:cxn ang="T8">
                      <a:pos x="T4" y="T5"/>
                    </a:cxn>
                  </a:cxnLst>
                  <a:rect l="T9" t="T10" r="T11" b="T12"/>
                  <a:pathLst>
                    <a:path w="20" h="17">
                      <a:moveTo>
                        <a:pt x="19" y="16"/>
                      </a:moveTo>
                      <a:lnTo>
                        <a:pt x="0" y="0"/>
                      </a:lnTo>
                      <a:lnTo>
                        <a:pt x="19" y="16"/>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463" name="Oval 1219"/>
                <p:cNvSpPr>
                  <a:spLocks noChangeArrowheads="1"/>
                </p:cNvSpPr>
                <p:nvPr/>
              </p:nvSpPr>
              <p:spPr bwMode="auto">
                <a:xfrm>
                  <a:off x="596" y="3315"/>
                  <a:ext cx="8" cy="8"/>
                </a:xfrm>
                <a:prstGeom prst="ellipse">
                  <a:avLst/>
                </a:prstGeom>
                <a:solidFill>
                  <a:srgbClr val="FF6600"/>
                </a:solidFill>
                <a:ln w="12700">
                  <a:solidFill>
                    <a:srgbClr val="C0C0C0"/>
                  </a:solidFill>
                  <a:round/>
                  <a:headEnd/>
                  <a:tailEnd/>
                </a:ln>
              </p:spPr>
              <p:txBody>
                <a:bodyPr wrap="none" anchor="ctr"/>
                <a:lstStyle/>
                <a:p>
                  <a:endParaRPr lang="en-US"/>
                </a:p>
              </p:txBody>
            </p:sp>
            <p:grpSp>
              <p:nvGrpSpPr>
                <p:cNvPr id="4464" name="Group 1220"/>
                <p:cNvGrpSpPr>
                  <a:grpSpLocks/>
                </p:cNvGrpSpPr>
                <p:nvPr/>
              </p:nvGrpSpPr>
              <p:grpSpPr bwMode="auto">
                <a:xfrm>
                  <a:off x="617" y="3300"/>
                  <a:ext cx="17" cy="17"/>
                  <a:chOff x="617" y="3300"/>
                  <a:chExt cx="17" cy="17"/>
                </a:xfrm>
              </p:grpSpPr>
              <p:sp>
                <p:nvSpPr>
                  <p:cNvPr id="4494" name="Freeform 1221"/>
                  <p:cNvSpPr>
                    <a:spLocks/>
                  </p:cNvSpPr>
                  <p:nvPr/>
                </p:nvSpPr>
                <p:spPr bwMode="auto">
                  <a:xfrm>
                    <a:off x="617" y="3300"/>
                    <a:ext cx="17" cy="17"/>
                  </a:xfrm>
                  <a:custGeom>
                    <a:avLst/>
                    <a:gdLst>
                      <a:gd name="T0" fmla="*/ 7 w 17"/>
                      <a:gd name="T1" fmla="*/ 0 h 17"/>
                      <a:gd name="T2" fmla="*/ 16 w 17"/>
                      <a:gd name="T3" fmla="*/ 16 h 17"/>
                      <a:gd name="T4" fmla="*/ 0 w 17"/>
                      <a:gd name="T5" fmla="*/ 16 h 17"/>
                      <a:gd name="T6" fmla="*/ 1 w 17"/>
                      <a:gd name="T7" fmla="*/ 1 h 17"/>
                      <a:gd name="T8" fmla="*/ 7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7" y="0"/>
                        </a:moveTo>
                        <a:lnTo>
                          <a:pt x="16" y="16"/>
                        </a:lnTo>
                        <a:lnTo>
                          <a:pt x="0" y="16"/>
                        </a:lnTo>
                        <a:lnTo>
                          <a:pt x="1" y="1"/>
                        </a:lnTo>
                        <a:lnTo>
                          <a:pt x="7"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495" name="Oval 1222"/>
                  <p:cNvSpPr>
                    <a:spLocks noChangeArrowheads="1"/>
                  </p:cNvSpPr>
                  <p:nvPr/>
                </p:nvSpPr>
                <p:spPr bwMode="auto">
                  <a:xfrm>
                    <a:off x="625" y="3303"/>
                    <a:ext cx="8" cy="8"/>
                  </a:xfrm>
                  <a:prstGeom prst="ellipse">
                    <a:avLst/>
                  </a:prstGeom>
                  <a:solidFill>
                    <a:srgbClr val="FF6600"/>
                  </a:solidFill>
                  <a:ln w="12700">
                    <a:solidFill>
                      <a:srgbClr val="000000"/>
                    </a:solidFill>
                    <a:round/>
                    <a:headEnd/>
                    <a:tailEnd/>
                  </a:ln>
                </p:spPr>
                <p:txBody>
                  <a:bodyPr wrap="none" anchor="ctr"/>
                  <a:lstStyle/>
                  <a:p>
                    <a:endParaRPr lang="en-US"/>
                  </a:p>
                </p:txBody>
              </p:sp>
            </p:grpSp>
            <p:sp>
              <p:nvSpPr>
                <p:cNvPr id="4465" name="Arc 1223"/>
                <p:cNvSpPr>
                  <a:spLocks/>
                </p:cNvSpPr>
                <p:nvPr/>
              </p:nvSpPr>
              <p:spPr bwMode="auto">
                <a:xfrm>
                  <a:off x="660" y="3309"/>
                  <a:ext cx="4" cy="8"/>
                </a:xfrm>
                <a:custGeom>
                  <a:avLst/>
                  <a:gdLst>
                    <a:gd name="T0" fmla="*/ 4 w 21600"/>
                    <a:gd name="T1" fmla="*/ 8 h 42555"/>
                    <a:gd name="T2" fmla="*/ 3 w 21600"/>
                    <a:gd name="T3" fmla="*/ 0 h 42555"/>
                    <a:gd name="T4" fmla="*/ 4 w 21600"/>
                    <a:gd name="T5" fmla="*/ 4 h 42555"/>
                    <a:gd name="T6" fmla="*/ 0 60000 65536"/>
                    <a:gd name="T7" fmla="*/ 0 60000 65536"/>
                    <a:gd name="T8" fmla="*/ 0 60000 65536"/>
                    <a:gd name="T9" fmla="*/ 0 w 21600"/>
                    <a:gd name="T10" fmla="*/ 0 h 42555"/>
                    <a:gd name="T11" fmla="*/ 21600 w 21600"/>
                    <a:gd name="T12" fmla="*/ 42555 h 42555"/>
                  </a:gdLst>
                  <a:ahLst/>
                  <a:cxnLst>
                    <a:cxn ang="T6">
                      <a:pos x="T0" y="T1"/>
                    </a:cxn>
                    <a:cxn ang="T7">
                      <a:pos x="T2" y="T3"/>
                    </a:cxn>
                    <a:cxn ang="T8">
                      <a:pos x="T4" y="T5"/>
                    </a:cxn>
                  </a:cxnLst>
                  <a:rect l="T9" t="T10" r="T11" b="T12"/>
                  <a:pathLst>
                    <a:path w="21600" h="42555" fill="none" extrusionOk="0">
                      <a:moveTo>
                        <a:pt x="21600" y="42555"/>
                      </a:moveTo>
                      <a:cubicBezTo>
                        <a:pt x="9670" y="42555"/>
                        <a:pt x="0" y="32884"/>
                        <a:pt x="0" y="20955"/>
                      </a:cubicBezTo>
                      <a:cubicBezTo>
                        <a:pt x="-1" y="11043"/>
                        <a:pt x="6745" y="2403"/>
                        <a:pt x="16360" y="-1"/>
                      </a:cubicBezTo>
                    </a:path>
                    <a:path w="21600" h="42555" stroke="0" extrusionOk="0">
                      <a:moveTo>
                        <a:pt x="21600" y="42555"/>
                      </a:moveTo>
                      <a:cubicBezTo>
                        <a:pt x="9670" y="42555"/>
                        <a:pt x="0" y="32884"/>
                        <a:pt x="0" y="20955"/>
                      </a:cubicBezTo>
                      <a:cubicBezTo>
                        <a:pt x="-1" y="11043"/>
                        <a:pt x="6745" y="2403"/>
                        <a:pt x="16360" y="-1"/>
                      </a:cubicBezTo>
                      <a:lnTo>
                        <a:pt x="21600" y="20955"/>
                      </a:lnTo>
                      <a:close/>
                    </a:path>
                  </a:pathLst>
                </a:custGeom>
                <a:solidFill>
                  <a:srgbClr val="FF6600"/>
                </a:solidFill>
                <a:ln w="12700" cap="rnd">
                  <a:solidFill>
                    <a:srgbClr val="000000"/>
                  </a:solidFill>
                  <a:round/>
                  <a:headEnd/>
                  <a:tailEnd/>
                </a:ln>
              </p:spPr>
              <p:txBody>
                <a:bodyPr wrap="none" anchor="ctr"/>
                <a:lstStyle/>
                <a:p>
                  <a:endParaRPr lang="en-US"/>
                </a:p>
              </p:txBody>
            </p:sp>
            <p:sp>
              <p:nvSpPr>
                <p:cNvPr id="4466" name="Line 1224"/>
                <p:cNvSpPr>
                  <a:spLocks noChangeShapeType="1"/>
                </p:cNvSpPr>
                <p:nvPr/>
              </p:nvSpPr>
              <p:spPr bwMode="auto">
                <a:xfrm flipV="1">
                  <a:off x="662" y="3306"/>
                  <a:ext cx="0" cy="9"/>
                </a:xfrm>
                <a:prstGeom prst="line">
                  <a:avLst/>
                </a:prstGeom>
                <a:noFill/>
                <a:ln w="12700">
                  <a:solidFill>
                    <a:srgbClr val="000000"/>
                  </a:solidFill>
                  <a:round/>
                  <a:headEnd/>
                  <a:tailEnd/>
                </a:ln>
              </p:spPr>
              <p:txBody>
                <a:bodyPr wrap="none" anchor="ctr"/>
                <a:lstStyle/>
                <a:p>
                  <a:endParaRPr lang="en-US"/>
                </a:p>
              </p:txBody>
            </p:sp>
            <p:sp>
              <p:nvSpPr>
                <p:cNvPr id="4467" name="Line 1225"/>
                <p:cNvSpPr>
                  <a:spLocks noChangeShapeType="1"/>
                </p:cNvSpPr>
                <p:nvPr/>
              </p:nvSpPr>
              <p:spPr bwMode="auto">
                <a:xfrm>
                  <a:off x="660" y="3312"/>
                  <a:ext cx="5" cy="0"/>
                </a:xfrm>
                <a:prstGeom prst="line">
                  <a:avLst/>
                </a:prstGeom>
                <a:noFill/>
                <a:ln w="12700">
                  <a:solidFill>
                    <a:srgbClr val="000000"/>
                  </a:solidFill>
                  <a:round/>
                  <a:headEnd/>
                  <a:tailEnd/>
                </a:ln>
              </p:spPr>
              <p:txBody>
                <a:bodyPr wrap="none" anchor="ctr"/>
                <a:lstStyle/>
                <a:p>
                  <a:endParaRPr lang="en-US"/>
                </a:p>
              </p:txBody>
            </p:sp>
            <p:grpSp>
              <p:nvGrpSpPr>
                <p:cNvPr id="4468" name="Group 1226"/>
                <p:cNvGrpSpPr>
                  <a:grpSpLocks/>
                </p:cNvGrpSpPr>
                <p:nvPr/>
              </p:nvGrpSpPr>
              <p:grpSpPr bwMode="auto">
                <a:xfrm>
                  <a:off x="536" y="3313"/>
                  <a:ext cx="77" cy="19"/>
                  <a:chOff x="536" y="3313"/>
                  <a:chExt cx="77" cy="19"/>
                </a:xfrm>
              </p:grpSpPr>
              <p:grpSp>
                <p:nvGrpSpPr>
                  <p:cNvPr id="4482" name="Group 1227"/>
                  <p:cNvGrpSpPr>
                    <a:grpSpLocks/>
                  </p:cNvGrpSpPr>
                  <p:nvPr/>
                </p:nvGrpSpPr>
                <p:grpSpPr bwMode="auto">
                  <a:xfrm>
                    <a:off x="593" y="3314"/>
                    <a:ext cx="20" cy="18"/>
                    <a:chOff x="593" y="3314"/>
                    <a:chExt cx="20" cy="18"/>
                  </a:xfrm>
                </p:grpSpPr>
                <p:sp>
                  <p:nvSpPr>
                    <p:cNvPr id="4489" name="Oval 1228"/>
                    <p:cNvSpPr>
                      <a:spLocks noChangeArrowheads="1"/>
                    </p:cNvSpPr>
                    <p:nvPr/>
                  </p:nvSpPr>
                  <p:spPr bwMode="auto">
                    <a:xfrm>
                      <a:off x="593" y="3314"/>
                      <a:ext cx="16" cy="15"/>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490" name="Oval 1229"/>
                    <p:cNvSpPr>
                      <a:spLocks noChangeArrowheads="1"/>
                    </p:cNvSpPr>
                    <p:nvPr/>
                  </p:nvSpPr>
                  <p:spPr bwMode="auto">
                    <a:xfrm>
                      <a:off x="596" y="3315"/>
                      <a:ext cx="11" cy="12"/>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491" name="Oval 1230"/>
                    <p:cNvSpPr>
                      <a:spLocks noChangeArrowheads="1"/>
                    </p:cNvSpPr>
                    <p:nvPr/>
                  </p:nvSpPr>
                  <p:spPr bwMode="auto">
                    <a:xfrm>
                      <a:off x="602" y="3321"/>
                      <a:ext cx="8" cy="8"/>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492" name="Oval 1231"/>
                    <p:cNvSpPr>
                      <a:spLocks noChangeArrowheads="1"/>
                    </p:cNvSpPr>
                    <p:nvPr/>
                  </p:nvSpPr>
                  <p:spPr bwMode="auto">
                    <a:xfrm>
                      <a:off x="603" y="3322"/>
                      <a:ext cx="8" cy="8"/>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493" name="Oval 1232"/>
                    <p:cNvSpPr>
                      <a:spLocks noChangeArrowheads="1"/>
                    </p:cNvSpPr>
                    <p:nvPr/>
                  </p:nvSpPr>
                  <p:spPr bwMode="auto">
                    <a:xfrm>
                      <a:off x="605" y="3324"/>
                      <a:ext cx="8" cy="8"/>
                    </a:xfrm>
                    <a:prstGeom prst="ellipse">
                      <a:avLst/>
                    </a:prstGeom>
                    <a:solidFill>
                      <a:srgbClr val="FF6600"/>
                    </a:solidFill>
                    <a:ln w="12700">
                      <a:solidFill>
                        <a:srgbClr val="000000"/>
                      </a:solidFill>
                      <a:round/>
                      <a:headEnd/>
                      <a:tailEnd/>
                    </a:ln>
                  </p:spPr>
                  <p:txBody>
                    <a:bodyPr wrap="none" anchor="ctr"/>
                    <a:lstStyle/>
                    <a:p>
                      <a:endParaRPr lang="en-US"/>
                    </a:p>
                  </p:txBody>
                </p:sp>
              </p:grpSp>
              <p:grpSp>
                <p:nvGrpSpPr>
                  <p:cNvPr id="4483" name="Group 1233"/>
                  <p:cNvGrpSpPr>
                    <a:grpSpLocks/>
                  </p:cNvGrpSpPr>
                  <p:nvPr/>
                </p:nvGrpSpPr>
                <p:grpSpPr bwMode="auto">
                  <a:xfrm>
                    <a:off x="536" y="3313"/>
                    <a:ext cx="19" cy="19"/>
                    <a:chOff x="536" y="3313"/>
                    <a:chExt cx="19" cy="19"/>
                  </a:xfrm>
                </p:grpSpPr>
                <p:sp>
                  <p:nvSpPr>
                    <p:cNvPr id="4484" name="Oval 1234"/>
                    <p:cNvSpPr>
                      <a:spLocks noChangeArrowheads="1"/>
                    </p:cNvSpPr>
                    <p:nvPr/>
                  </p:nvSpPr>
                  <p:spPr bwMode="auto">
                    <a:xfrm>
                      <a:off x="536" y="3313"/>
                      <a:ext cx="16" cy="15"/>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485" name="Oval 1235"/>
                    <p:cNvSpPr>
                      <a:spLocks noChangeArrowheads="1"/>
                    </p:cNvSpPr>
                    <p:nvPr/>
                  </p:nvSpPr>
                  <p:spPr bwMode="auto">
                    <a:xfrm>
                      <a:off x="538" y="3315"/>
                      <a:ext cx="11" cy="12"/>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486" name="Oval 1236"/>
                    <p:cNvSpPr>
                      <a:spLocks noChangeArrowheads="1"/>
                    </p:cNvSpPr>
                    <p:nvPr/>
                  </p:nvSpPr>
                  <p:spPr bwMode="auto">
                    <a:xfrm>
                      <a:off x="544" y="3321"/>
                      <a:ext cx="8" cy="8"/>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487" name="Oval 1237"/>
                    <p:cNvSpPr>
                      <a:spLocks noChangeArrowheads="1"/>
                    </p:cNvSpPr>
                    <p:nvPr/>
                  </p:nvSpPr>
                  <p:spPr bwMode="auto">
                    <a:xfrm>
                      <a:off x="546" y="3321"/>
                      <a:ext cx="8" cy="8"/>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488" name="Oval 1238"/>
                    <p:cNvSpPr>
                      <a:spLocks noChangeArrowheads="1"/>
                    </p:cNvSpPr>
                    <p:nvPr/>
                  </p:nvSpPr>
                  <p:spPr bwMode="auto">
                    <a:xfrm>
                      <a:off x="547" y="3324"/>
                      <a:ext cx="8" cy="8"/>
                    </a:xfrm>
                    <a:prstGeom prst="ellipse">
                      <a:avLst/>
                    </a:prstGeom>
                    <a:solidFill>
                      <a:srgbClr val="FF6600"/>
                    </a:solidFill>
                    <a:ln w="12700">
                      <a:solidFill>
                        <a:srgbClr val="000000"/>
                      </a:solidFill>
                      <a:round/>
                      <a:headEnd/>
                      <a:tailEnd/>
                    </a:ln>
                  </p:spPr>
                  <p:txBody>
                    <a:bodyPr wrap="none" anchor="ctr"/>
                    <a:lstStyle/>
                    <a:p>
                      <a:endParaRPr lang="en-US"/>
                    </a:p>
                  </p:txBody>
                </p:sp>
              </p:grpSp>
            </p:grpSp>
            <p:grpSp>
              <p:nvGrpSpPr>
                <p:cNvPr id="4469" name="Group 1239"/>
                <p:cNvGrpSpPr>
                  <a:grpSpLocks/>
                </p:cNvGrpSpPr>
                <p:nvPr/>
              </p:nvGrpSpPr>
              <p:grpSpPr bwMode="auto">
                <a:xfrm>
                  <a:off x="566" y="3313"/>
                  <a:ext cx="77" cy="19"/>
                  <a:chOff x="566" y="3313"/>
                  <a:chExt cx="77" cy="19"/>
                </a:xfrm>
              </p:grpSpPr>
              <p:grpSp>
                <p:nvGrpSpPr>
                  <p:cNvPr id="4470" name="Group 1240"/>
                  <p:cNvGrpSpPr>
                    <a:grpSpLocks/>
                  </p:cNvGrpSpPr>
                  <p:nvPr/>
                </p:nvGrpSpPr>
                <p:grpSpPr bwMode="auto">
                  <a:xfrm>
                    <a:off x="624" y="3314"/>
                    <a:ext cx="19" cy="18"/>
                    <a:chOff x="624" y="3314"/>
                    <a:chExt cx="19" cy="18"/>
                  </a:xfrm>
                </p:grpSpPr>
                <p:sp>
                  <p:nvSpPr>
                    <p:cNvPr id="4477" name="Oval 1241"/>
                    <p:cNvSpPr>
                      <a:spLocks noChangeArrowheads="1"/>
                    </p:cNvSpPr>
                    <p:nvPr/>
                  </p:nvSpPr>
                  <p:spPr bwMode="auto">
                    <a:xfrm>
                      <a:off x="624" y="3314"/>
                      <a:ext cx="15" cy="15"/>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478" name="Oval 1242"/>
                    <p:cNvSpPr>
                      <a:spLocks noChangeArrowheads="1"/>
                    </p:cNvSpPr>
                    <p:nvPr/>
                  </p:nvSpPr>
                  <p:spPr bwMode="auto">
                    <a:xfrm>
                      <a:off x="626" y="3315"/>
                      <a:ext cx="11" cy="12"/>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479" name="Oval 1243"/>
                    <p:cNvSpPr>
                      <a:spLocks noChangeArrowheads="1"/>
                    </p:cNvSpPr>
                    <p:nvPr/>
                  </p:nvSpPr>
                  <p:spPr bwMode="auto">
                    <a:xfrm>
                      <a:off x="632" y="3321"/>
                      <a:ext cx="8" cy="8"/>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480" name="Oval 1244"/>
                    <p:cNvSpPr>
                      <a:spLocks noChangeArrowheads="1"/>
                    </p:cNvSpPr>
                    <p:nvPr/>
                  </p:nvSpPr>
                  <p:spPr bwMode="auto">
                    <a:xfrm>
                      <a:off x="632" y="3322"/>
                      <a:ext cx="8" cy="8"/>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481" name="Oval 1245"/>
                    <p:cNvSpPr>
                      <a:spLocks noChangeArrowheads="1"/>
                    </p:cNvSpPr>
                    <p:nvPr/>
                  </p:nvSpPr>
                  <p:spPr bwMode="auto">
                    <a:xfrm>
                      <a:off x="635" y="3324"/>
                      <a:ext cx="8" cy="8"/>
                    </a:xfrm>
                    <a:prstGeom prst="ellipse">
                      <a:avLst/>
                    </a:prstGeom>
                    <a:solidFill>
                      <a:srgbClr val="FF6600"/>
                    </a:solidFill>
                    <a:ln w="12700">
                      <a:solidFill>
                        <a:srgbClr val="000000"/>
                      </a:solidFill>
                      <a:round/>
                      <a:headEnd/>
                      <a:tailEnd/>
                    </a:ln>
                  </p:spPr>
                  <p:txBody>
                    <a:bodyPr wrap="none" anchor="ctr"/>
                    <a:lstStyle/>
                    <a:p>
                      <a:endParaRPr lang="en-US"/>
                    </a:p>
                  </p:txBody>
                </p:sp>
              </p:grpSp>
              <p:grpSp>
                <p:nvGrpSpPr>
                  <p:cNvPr id="4471" name="Group 1246"/>
                  <p:cNvGrpSpPr>
                    <a:grpSpLocks/>
                  </p:cNvGrpSpPr>
                  <p:nvPr/>
                </p:nvGrpSpPr>
                <p:grpSpPr bwMode="auto">
                  <a:xfrm>
                    <a:off x="566" y="3313"/>
                    <a:ext cx="20" cy="19"/>
                    <a:chOff x="566" y="3313"/>
                    <a:chExt cx="20" cy="19"/>
                  </a:xfrm>
                </p:grpSpPr>
                <p:sp>
                  <p:nvSpPr>
                    <p:cNvPr id="4472" name="Oval 1247"/>
                    <p:cNvSpPr>
                      <a:spLocks noChangeArrowheads="1"/>
                    </p:cNvSpPr>
                    <p:nvPr/>
                  </p:nvSpPr>
                  <p:spPr bwMode="auto">
                    <a:xfrm>
                      <a:off x="566" y="3313"/>
                      <a:ext cx="16" cy="15"/>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473" name="Oval 1248"/>
                    <p:cNvSpPr>
                      <a:spLocks noChangeArrowheads="1"/>
                    </p:cNvSpPr>
                    <p:nvPr/>
                  </p:nvSpPr>
                  <p:spPr bwMode="auto">
                    <a:xfrm>
                      <a:off x="568" y="3315"/>
                      <a:ext cx="11" cy="12"/>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474" name="Oval 1249"/>
                    <p:cNvSpPr>
                      <a:spLocks noChangeArrowheads="1"/>
                    </p:cNvSpPr>
                    <p:nvPr/>
                  </p:nvSpPr>
                  <p:spPr bwMode="auto">
                    <a:xfrm>
                      <a:off x="574" y="3321"/>
                      <a:ext cx="8" cy="8"/>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475" name="Oval 1250"/>
                    <p:cNvSpPr>
                      <a:spLocks noChangeArrowheads="1"/>
                    </p:cNvSpPr>
                    <p:nvPr/>
                  </p:nvSpPr>
                  <p:spPr bwMode="auto">
                    <a:xfrm>
                      <a:off x="574" y="3321"/>
                      <a:ext cx="8" cy="8"/>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476" name="Oval 1251"/>
                    <p:cNvSpPr>
                      <a:spLocks noChangeArrowheads="1"/>
                    </p:cNvSpPr>
                    <p:nvPr/>
                  </p:nvSpPr>
                  <p:spPr bwMode="auto">
                    <a:xfrm>
                      <a:off x="578" y="3324"/>
                      <a:ext cx="8" cy="8"/>
                    </a:xfrm>
                    <a:prstGeom prst="ellipse">
                      <a:avLst/>
                    </a:prstGeom>
                    <a:solidFill>
                      <a:srgbClr val="FF6600"/>
                    </a:solidFill>
                    <a:ln w="12700">
                      <a:solidFill>
                        <a:srgbClr val="000000"/>
                      </a:solidFill>
                      <a:round/>
                      <a:headEnd/>
                      <a:tailEnd/>
                    </a:ln>
                  </p:spPr>
                  <p:txBody>
                    <a:bodyPr wrap="none" anchor="ctr"/>
                    <a:lstStyle/>
                    <a:p>
                      <a:endParaRPr lang="en-US"/>
                    </a:p>
                  </p:txBody>
                </p:sp>
              </p:grpSp>
            </p:grpSp>
          </p:grpSp>
          <p:grpSp>
            <p:nvGrpSpPr>
              <p:cNvPr id="4430" name="Group 1252"/>
              <p:cNvGrpSpPr>
                <a:grpSpLocks/>
              </p:cNvGrpSpPr>
              <p:nvPr/>
            </p:nvGrpSpPr>
            <p:grpSpPr bwMode="auto">
              <a:xfrm>
                <a:off x="512" y="3246"/>
                <a:ext cx="121" cy="59"/>
                <a:chOff x="512" y="3246"/>
                <a:chExt cx="121" cy="59"/>
              </a:xfrm>
            </p:grpSpPr>
            <p:grpSp>
              <p:nvGrpSpPr>
                <p:cNvPr id="4431" name="Group 1253"/>
                <p:cNvGrpSpPr>
                  <a:grpSpLocks/>
                </p:cNvGrpSpPr>
                <p:nvPr/>
              </p:nvGrpSpPr>
              <p:grpSpPr bwMode="auto">
                <a:xfrm>
                  <a:off x="520" y="3246"/>
                  <a:ext cx="113" cy="32"/>
                  <a:chOff x="520" y="3246"/>
                  <a:chExt cx="113" cy="32"/>
                </a:xfrm>
              </p:grpSpPr>
              <p:sp>
                <p:nvSpPr>
                  <p:cNvPr id="4434" name="Rectangle 1254"/>
                  <p:cNvSpPr>
                    <a:spLocks noChangeArrowheads="1"/>
                  </p:cNvSpPr>
                  <p:nvPr/>
                </p:nvSpPr>
                <p:spPr bwMode="auto">
                  <a:xfrm rot="-1320000">
                    <a:off x="520" y="3270"/>
                    <a:ext cx="87" cy="8"/>
                  </a:xfrm>
                  <a:prstGeom prst="rect">
                    <a:avLst/>
                  </a:prstGeom>
                  <a:solidFill>
                    <a:srgbClr val="FF6600"/>
                  </a:solidFill>
                  <a:ln w="12700">
                    <a:solidFill>
                      <a:schemeClr val="tx1"/>
                    </a:solidFill>
                    <a:miter lim="800000"/>
                    <a:headEnd/>
                    <a:tailEnd/>
                  </a:ln>
                </p:spPr>
                <p:txBody>
                  <a:bodyPr wrap="none" anchor="ctr"/>
                  <a:lstStyle/>
                  <a:p>
                    <a:endParaRPr lang="en-US"/>
                  </a:p>
                </p:txBody>
              </p:sp>
              <p:grpSp>
                <p:nvGrpSpPr>
                  <p:cNvPr id="4435" name="Group 1255"/>
                  <p:cNvGrpSpPr>
                    <a:grpSpLocks/>
                  </p:cNvGrpSpPr>
                  <p:nvPr/>
                </p:nvGrpSpPr>
                <p:grpSpPr bwMode="auto">
                  <a:xfrm>
                    <a:off x="605" y="3246"/>
                    <a:ext cx="28" cy="10"/>
                    <a:chOff x="605" y="3246"/>
                    <a:chExt cx="28" cy="10"/>
                  </a:xfrm>
                </p:grpSpPr>
                <p:sp>
                  <p:nvSpPr>
                    <p:cNvPr id="4436" name="Arc 1256"/>
                    <p:cNvSpPr>
                      <a:spLocks/>
                    </p:cNvSpPr>
                    <p:nvPr/>
                  </p:nvSpPr>
                  <p:spPr bwMode="auto">
                    <a:xfrm rot="-1320000">
                      <a:off x="605" y="3246"/>
                      <a:ext cx="22" cy="4"/>
                    </a:xfrm>
                    <a:custGeom>
                      <a:avLst/>
                      <a:gdLst>
                        <a:gd name="T0" fmla="*/ 0 w 22604"/>
                        <a:gd name="T1" fmla="*/ 0 h 21600"/>
                        <a:gd name="T2" fmla="*/ 22 w 22604"/>
                        <a:gd name="T3" fmla="*/ 4 h 21600"/>
                        <a:gd name="T4" fmla="*/ 1 w 22604"/>
                        <a:gd name="T5" fmla="*/ 4 h 21600"/>
                        <a:gd name="T6" fmla="*/ 0 60000 65536"/>
                        <a:gd name="T7" fmla="*/ 0 60000 65536"/>
                        <a:gd name="T8" fmla="*/ 0 60000 65536"/>
                        <a:gd name="T9" fmla="*/ 0 w 22604"/>
                        <a:gd name="T10" fmla="*/ 0 h 21600"/>
                        <a:gd name="T11" fmla="*/ 22604 w 22604"/>
                        <a:gd name="T12" fmla="*/ 21600 h 21600"/>
                      </a:gdLst>
                      <a:ahLst/>
                      <a:cxnLst>
                        <a:cxn ang="T6">
                          <a:pos x="T0" y="T1"/>
                        </a:cxn>
                        <a:cxn ang="T7">
                          <a:pos x="T2" y="T3"/>
                        </a:cxn>
                        <a:cxn ang="T8">
                          <a:pos x="T4" y="T5"/>
                        </a:cxn>
                      </a:cxnLst>
                      <a:rect l="T9" t="T10" r="T11" b="T12"/>
                      <a:pathLst>
                        <a:path w="22604" h="21600" fill="none" extrusionOk="0">
                          <a:moveTo>
                            <a:pt x="0" y="23"/>
                          </a:moveTo>
                          <a:cubicBezTo>
                            <a:pt x="334" y="7"/>
                            <a:pt x="669" y="-1"/>
                            <a:pt x="1004" y="0"/>
                          </a:cubicBezTo>
                          <a:cubicBezTo>
                            <a:pt x="12933" y="0"/>
                            <a:pt x="22604" y="9670"/>
                            <a:pt x="22604" y="21600"/>
                          </a:cubicBezTo>
                        </a:path>
                        <a:path w="22604" h="21600" stroke="0" extrusionOk="0">
                          <a:moveTo>
                            <a:pt x="0" y="23"/>
                          </a:moveTo>
                          <a:cubicBezTo>
                            <a:pt x="334" y="7"/>
                            <a:pt x="669" y="-1"/>
                            <a:pt x="1004" y="0"/>
                          </a:cubicBezTo>
                          <a:cubicBezTo>
                            <a:pt x="12933" y="0"/>
                            <a:pt x="22604" y="9670"/>
                            <a:pt x="22604" y="21600"/>
                          </a:cubicBezTo>
                          <a:lnTo>
                            <a:pt x="1004" y="21600"/>
                          </a:lnTo>
                          <a:close/>
                        </a:path>
                      </a:pathLst>
                    </a:custGeom>
                    <a:solidFill>
                      <a:srgbClr val="FF6600"/>
                    </a:solidFill>
                    <a:ln w="12700" cap="rnd">
                      <a:solidFill>
                        <a:schemeClr val="tx1"/>
                      </a:solidFill>
                      <a:round/>
                      <a:headEnd/>
                      <a:tailEnd/>
                    </a:ln>
                  </p:spPr>
                  <p:txBody>
                    <a:bodyPr wrap="none" anchor="ctr"/>
                    <a:lstStyle/>
                    <a:p>
                      <a:endParaRPr lang="en-US"/>
                    </a:p>
                  </p:txBody>
                </p:sp>
                <p:sp>
                  <p:nvSpPr>
                    <p:cNvPr id="4437" name="Arc 1257"/>
                    <p:cNvSpPr>
                      <a:spLocks/>
                    </p:cNvSpPr>
                    <p:nvPr/>
                  </p:nvSpPr>
                  <p:spPr bwMode="auto">
                    <a:xfrm rot="9480000">
                      <a:off x="612" y="3252"/>
                      <a:ext cx="21" cy="4"/>
                    </a:xfrm>
                    <a:custGeom>
                      <a:avLst/>
                      <a:gdLst>
                        <a:gd name="T0" fmla="*/ 0 w 21600"/>
                        <a:gd name="T1" fmla="*/ 4 h 21574"/>
                        <a:gd name="T2" fmla="*/ 20 w 21600"/>
                        <a:gd name="T3" fmla="*/ 0 h 21574"/>
                        <a:gd name="T4" fmla="*/ 21 w 21600"/>
                        <a:gd name="T5" fmla="*/ 4 h 21574"/>
                        <a:gd name="T6" fmla="*/ 0 60000 65536"/>
                        <a:gd name="T7" fmla="*/ 0 60000 65536"/>
                        <a:gd name="T8" fmla="*/ 0 60000 65536"/>
                        <a:gd name="T9" fmla="*/ 0 w 21600"/>
                        <a:gd name="T10" fmla="*/ 0 h 21574"/>
                        <a:gd name="T11" fmla="*/ 21600 w 21600"/>
                        <a:gd name="T12" fmla="*/ 21574 h 21574"/>
                      </a:gdLst>
                      <a:ahLst/>
                      <a:cxnLst>
                        <a:cxn ang="T6">
                          <a:pos x="T0" y="T1"/>
                        </a:cxn>
                        <a:cxn ang="T7">
                          <a:pos x="T2" y="T3"/>
                        </a:cxn>
                        <a:cxn ang="T8">
                          <a:pos x="T4" y="T5"/>
                        </a:cxn>
                      </a:cxnLst>
                      <a:rect l="T9" t="T10" r="T11" b="T12"/>
                      <a:pathLst>
                        <a:path w="21600" h="21574" fill="none" extrusionOk="0">
                          <a:moveTo>
                            <a:pt x="0" y="21574"/>
                          </a:moveTo>
                          <a:cubicBezTo>
                            <a:pt x="0" y="10053"/>
                            <a:pt x="9041" y="560"/>
                            <a:pt x="20547" y="-1"/>
                          </a:cubicBezTo>
                        </a:path>
                        <a:path w="21600" h="21574" stroke="0" extrusionOk="0">
                          <a:moveTo>
                            <a:pt x="0" y="21574"/>
                          </a:moveTo>
                          <a:cubicBezTo>
                            <a:pt x="0" y="10053"/>
                            <a:pt x="9041" y="560"/>
                            <a:pt x="20547" y="-1"/>
                          </a:cubicBezTo>
                          <a:lnTo>
                            <a:pt x="21600" y="21574"/>
                          </a:lnTo>
                          <a:close/>
                        </a:path>
                      </a:pathLst>
                    </a:custGeom>
                    <a:solidFill>
                      <a:srgbClr val="FF6600"/>
                    </a:solidFill>
                    <a:ln w="12700" cap="rnd">
                      <a:solidFill>
                        <a:schemeClr val="tx1"/>
                      </a:solidFill>
                      <a:round/>
                      <a:headEnd/>
                      <a:tailEnd/>
                    </a:ln>
                  </p:spPr>
                  <p:txBody>
                    <a:bodyPr wrap="none" anchor="ctr"/>
                    <a:lstStyle/>
                    <a:p>
                      <a:endParaRPr lang="en-US"/>
                    </a:p>
                  </p:txBody>
                </p:sp>
              </p:grpSp>
            </p:grpSp>
            <p:sp>
              <p:nvSpPr>
                <p:cNvPr id="4432" name="Freeform 1258"/>
                <p:cNvSpPr>
                  <a:spLocks/>
                </p:cNvSpPr>
                <p:nvPr/>
              </p:nvSpPr>
              <p:spPr bwMode="auto">
                <a:xfrm>
                  <a:off x="512" y="3269"/>
                  <a:ext cx="37" cy="17"/>
                </a:xfrm>
                <a:custGeom>
                  <a:avLst/>
                  <a:gdLst>
                    <a:gd name="T0" fmla="*/ 12 w 37"/>
                    <a:gd name="T1" fmla="*/ 16 h 17"/>
                    <a:gd name="T2" fmla="*/ 0 w 37"/>
                    <a:gd name="T3" fmla="*/ 8 h 17"/>
                    <a:gd name="T4" fmla="*/ 19 w 37"/>
                    <a:gd name="T5" fmla="*/ 0 h 17"/>
                    <a:gd name="T6" fmla="*/ 36 w 37"/>
                    <a:gd name="T7" fmla="*/ 5 h 17"/>
                    <a:gd name="T8" fmla="*/ 0 60000 65536"/>
                    <a:gd name="T9" fmla="*/ 0 60000 65536"/>
                    <a:gd name="T10" fmla="*/ 0 60000 65536"/>
                    <a:gd name="T11" fmla="*/ 0 60000 65536"/>
                    <a:gd name="T12" fmla="*/ 0 w 37"/>
                    <a:gd name="T13" fmla="*/ 0 h 17"/>
                    <a:gd name="T14" fmla="*/ 37 w 37"/>
                    <a:gd name="T15" fmla="*/ 17 h 17"/>
                  </a:gdLst>
                  <a:ahLst/>
                  <a:cxnLst>
                    <a:cxn ang="T8">
                      <a:pos x="T0" y="T1"/>
                    </a:cxn>
                    <a:cxn ang="T9">
                      <a:pos x="T2" y="T3"/>
                    </a:cxn>
                    <a:cxn ang="T10">
                      <a:pos x="T4" y="T5"/>
                    </a:cxn>
                    <a:cxn ang="T11">
                      <a:pos x="T6" y="T7"/>
                    </a:cxn>
                  </a:cxnLst>
                  <a:rect l="T12" t="T13" r="T14" b="T15"/>
                  <a:pathLst>
                    <a:path w="37" h="17">
                      <a:moveTo>
                        <a:pt x="12" y="16"/>
                      </a:moveTo>
                      <a:lnTo>
                        <a:pt x="0" y="8"/>
                      </a:lnTo>
                      <a:lnTo>
                        <a:pt x="19" y="0"/>
                      </a:lnTo>
                      <a:lnTo>
                        <a:pt x="36" y="5"/>
                      </a:lnTo>
                    </a:path>
                  </a:pathLst>
                </a:custGeom>
                <a:solidFill>
                  <a:srgbClr val="FF6600"/>
                </a:solidFill>
                <a:ln w="12700" cap="rnd" cmpd="sng">
                  <a:solidFill>
                    <a:schemeClr val="tx1"/>
                  </a:solidFill>
                  <a:prstDash val="solid"/>
                  <a:round/>
                  <a:headEnd type="none" w="med" len="med"/>
                  <a:tailEnd type="none" w="med" len="med"/>
                </a:ln>
              </p:spPr>
              <p:txBody>
                <a:bodyPr/>
                <a:lstStyle/>
                <a:p>
                  <a:endParaRPr lang="en-US"/>
                </a:p>
              </p:txBody>
            </p:sp>
            <p:sp>
              <p:nvSpPr>
                <p:cNvPr id="4433" name="Freeform 1259"/>
                <p:cNvSpPr>
                  <a:spLocks/>
                </p:cNvSpPr>
                <p:nvPr/>
              </p:nvSpPr>
              <p:spPr bwMode="auto">
                <a:xfrm>
                  <a:off x="524" y="3281"/>
                  <a:ext cx="29" cy="24"/>
                </a:xfrm>
                <a:custGeom>
                  <a:avLst/>
                  <a:gdLst>
                    <a:gd name="T0" fmla="*/ 4 w 29"/>
                    <a:gd name="T1" fmla="*/ 10 h 24"/>
                    <a:gd name="T2" fmla="*/ 0 w 29"/>
                    <a:gd name="T3" fmla="*/ 23 h 24"/>
                    <a:gd name="T4" fmla="*/ 18 w 29"/>
                    <a:gd name="T5" fmla="*/ 14 h 24"/>
                    <a:gd name="T6" fmla="*/ 28 w 29"/>
                    <a:gd name="T7" fmla="*/ 0 h 24"/>
                    <a:gd name="T8" fmla="*/ 0 60000 65536"/>
                    <a:gd name="T9" fmla="*/ 0 60000 65536"/>
                    <a:gd name="T10" fmla="*/ 0 60000 65536"/>
                    <a:gd name="T11" fmla="*/ 0 60000 65536"/>
                    <a:gd name="T12" fmla="*/ 0 w 29"/>
                    <a:gd name="T13" fmla="*/ 0 h 24"/>
                    <a:gd name="T14" fmla="*/ 29 w 29"/>
                    <a:gd name="T15" fmla="*/ 24 h 24"/>
                  </a:gdLst>
                  <a:ahLst/>
                  <a:cxnLst>
                    <a:cxn ang="T8">
                      <a:pos x="T0" y="T1"/>
                    </a:cxn>
                    <a:cxn ang="T9">
                      <a:pos x="T2" y="T3"/>
                    </a:cxn>
                    <a:cxn ang="T10">
                      <a:pos x="T4" y="T5"/>
                    </a:cxn>
                    <a:cxn ang="T11">
                      <a:pos x="T6" y="T7"/>
                    </a:cxn>
                  </a:cxnLst>
                  <a:rect l="T12" t="T13" r="T14" b="T15"/>
                  <a:pathLst>
                    <a:path w="29" h="24">
                      <a:moveTo>
                        <a:pt x="4" y="10"/>
                      </a:moveTo>
                      <a:lnTo>
                        <a:pt x="0" y="23"/>
                      </a:lnTo>
                      <a:lnTo>
                        <a:pt x="18" y="14"/>
                      </a:lnTo>
                      <a:lnTo>
                        <a:pt x="28" y="0"/>
                      </a:lnTo>
                    </a:path>
                  </a:pathLst>
                </a:custGeom>
                <a:solidFill>
                  <a:srgbClr val="FF6600"/>
                </a:solidFill>
                <a:ln w="12700" cap="rnd" cmpd="sng">
                  <a:solidFill>
                    <a:schemeClr val="tx1"/>
                  </a:solidFill>
                  <a:prstDash val="solid"/>
                  <a:round/>
                  <a:headEnd type="none" w="med" len="med"/>
                  <a:tailEnd type="none" w="med" len="med"/>
                </a:ln>
              </p:spPr>
              <p:txBody>
                <a:bodyPr/>
                <a:lstStyle/>
                <a:p>
                  <a:endParaRPr lang="en-US"/>
                </a:p>
              </p:txBody>
            </p:sp>
          </p:grpSp>
        </p:grpSp>
        <p:grpSp>
          <p:nvGrpSpPr>
            <p:cNvPr id="4332" name="Group 1260"/>
            <p:cNvGrpSpPr>
              <a:grpSpLocks/>
            </p:cNvGrpSpPr>
            <p:nvPr/>
          </p:nvGrpSpPr>
          <p:grpSpPr bwMode="auto">
            <a:xfrm>
              <a:off x="782" y="3256"/>
              <a:ext cx="160" cy="86"/>
              <a:chOff x="782" y="3256"/>
              <a:chExt cx="160" cy="86"/>
            </a:xfrm>
          </p:grpSpPr>
          <p:grpSp>
            <p:nvGrpSpPr>
              <p:cNvPr id="4333" name="Group 1261"/>
              <p:cNvGrpSpPr>
                <a:grpSpLocks/>
              </p:cNvGrpSpPr>
              <p:nvPr/>
            </p:nvGrpSpPr>
            <p:grpSpPr bwMode="auto">
              <a:xfrm>
                <a:off x="782" y="3277"/>
                <a:ext cx="159" cy="65"/>
                <a:chOff x="782" y="3277"/>
                <a:chExt cx="159" cy="65"/>
              </a:xfrm>
            </p:grpSpPr>
            <p:sp>
              <p:nvSpPr>
                <p:cNvPr id="4342" name="Rectangle 1262"/>
                <p:cNvSpPr>
                  <a:spLocks noChangeArrowheads="1"/>
                </p:cNvSpPr>
                <p:nvPr/>
              </p:nvSpPr>
              <p:spPr bwMode="auto">
                <a:xfrm>
                  <a:off x="858" y="3294"/>
                  <a:ext cx="26" cy="10"/>
                </a:xfrm>
                <a:prstGeom prst="rect">
                  <a:avLst/>
                </a:prstGeom>
                <a:solidFill>
                  <a:srgbClr val="FF6600"/>
                </a:solidFill>
                <a:ln w="12700">
                  <a:solidFill>
                    <a:srgbClr val="000000"/>
                  </a:solidFill>
                  <a:miter lim="800000"/>
                  <a:headEnd/>
                  <a:tailEnd/>
                </a:ln>
              </p:spPr>
              <p:txBody>
                <a:bodyPr wrap="none" anchor="ctr"/>
                <a:lstStyle/>
                <a:p>
                  <a:endParaRPr lang="en-US"/>
                </a:p>
              </p:txBody>
            </p:sp>
            <p:grpSp>
              <p:nvGrpSpPr>
                <p:cNvPr id="4343" name="Group 1263"/>
                <p:cNvGrpSpPr>
                  <a:grpSpLocks/>
                </p:cNvGrpSpPr>
                <p:nvPr/>
              </p:nvGrpSpPr>
              <p:grpSpPr bwMode="auto">
                <a:xfrm>
                  <a:off x="847" y="3277"/>
                  <a:ext cx="72" cy="38"/>
                  <a:chOff x="847" y="3277"/>
                  <a:chExt cx="72" cy="38"/>
                </a:xfrm>
              </p:grpSpPr>
              <p:grpSp>
                <p:nvGrpSpPr>
                  <p:cNvPr id="4416" name="Group 1264"/>
                  <p:cNvGrpSpPr>
                    <a:grpSpLocks/>
                  </p:cNvGrpSpPr>
                  <p:nvPr/>
                </p:nvGrpSpPr>
                <p:grpSpPr bwMode="auto">
                  <a:xfrm>
                    <a:off x="893" y="3292"/>
                    <a:ext cx="26" cy="21"/>
                    <a:chOff x="893" y="3292"/>
                    <a:chExt cx="26" cy="21"/>
                  </a:xfrm>
                </p:grpSpPr>
                <p:sp>
                  <p:nvSpPr>
                    <p:cNvPr id="4422" name="Arc 1265"/>
                    <p:cNvSpPr>
                      <a:spLocks/>
                    </p:cNvSpPr>
                    <p:nvPr/>
                  </p:nvSpPr>
                  <p:spPr bwMode="auto">
                    <a:xfrm rot="1200000">
                      <a:off x="901" y="3292"/>
                      <a:ext cx="8" cy="4"/>
                    </a:xfrm>
                    <a:custGeom>
                      <a:avLst/>
                      <a:gdLst>
                        <a:gd name="T0" fmla="*/ 0 w 42555"/>
                        <a:gd name="T1" fmla="*/ 3 h 21600"/>
                        <a:gd name="T2" fmla="*/ 8 w 42555"/>
                        <a:gd name="T3" fmla="*/ 4 h 21600"/>
                        <a:gd name="T4" fmla="*/ 4 w 42555"/>
                        <a:gd name="T5" fmla="*/ 4 h 21600"/>
                        <a:gd name="T6" fmla="*/ 0 60000 65536"/>
                        <a:gd name="T7" fmla="*/ 0 60000 65536"/>
                        <a:gd name="T8" fmla="*/ 0 60000 65536"/>
                        <a:gd name="T9" fmla="*/ 0 w 42555"/>
                        <a:gd name="T10" fmla="*/ 0 h 21600"/>
                        <a:gd name="T11" fmla="*/ 42555 w 42555"/>
                        <a:gd name="T12" fmla="*/ 21600 h 21600"/>
                      </a:gdLst>
                      <a:ahLst/>
                      <a:cxnLst>
                        <a:cxn ang="T6">
                          <a:pos x="T0" y="T1"/>
                        </a:cxn>
                        <a:cxn ang="T7">
                          <a:pos x="T2" y="T3"/>
                        </a:cxn>
                        <a:cxn ang="T8">
                          <a:pos x="T4" y="T5"/>
                        </a:cxn>
                      </a:cxnLst>
                      <a:rect l="T9" t="T10" r="T11" b="T12"/>
                      <a:pathLst>
                        <a:path w="42555" h="21600" fill="none" extrusionOk="0">
                          <a:moveTo>
                            <a:pt x="-1" y="16360"/>
                          </a:moveTo>
                          <a:cubicBezTo>
                            <a:pt x="2403" y="6745"/>
                            <a:pt x="11043" y="-1"/>
                            <a:pt x="20955" y="0"/>
                          </a:cubicBezTo>
                          <a:cubicBezTo>
                            <a:pt x="32884" y="0"/>
                            <a:pt x="42555" y="9670"/>
                            <a:pt x="42555" y="21600"/>
                          </a:cubicBezTo>
                        </a:path>
                        <a:path w="42555" h="21600" stroke="0" extrusionOk="0">
                          <a:moveTo>
                            <a:pt x="-1" y="16360"/>
                          </a:moveTo>
                          <a:cubicBezTo>
                            <a:pt x="2403" y="6745"/>
                            <a:pt x="11043" y="-1"/>
                            <a:pt x="20955" y="0"/>
                          </a:cubicBezTo>
                          <a:cubicBezTo>
                            <a:pt x="32884" y="0"/>
                            <a:pt x="42555" y="9670"/>
                            <a:pt x="42555" y="21600"/>
                          </a:cubicBezTo>
                          <a:lnTo>
                            <a:pt x="20955" y="21600"/>
                          </a:lnTo>
                          <a:close/>
                        </a:path>
                      </a:pathLst>
                    </a:custGeom>
                    <a:solidFill>
                      <a:srgbClr val="FF6600"/>
                    </a:solidFill>
                    <a:ln w="12700" cap="rnd">
                      <a:solidFill>
                        <a:srgbClr val="000000"/>
                      </a:solidFill>
                      <a:round/>
                      <a:headEnd/>
                      <a:tailEnd/>
                    </a:ln>
                  </p:spPr>
                  <p:txBody>
                    <a:bodyPr wrap="none" anchor="ctr"/>
                    <a:lstStyle/>
                    <a:p>
                      <a:endParaRPr lang="en-US"/>
                    </a:p>
                  </p:txBody>
                </p:sp>
                <p:sp>
                  <p:nvSpPr>
                    <p:cNvPr id="4423" name="Line 1266"/>
                    <p:cNvSpPr>
                      <a:spLocks noChangeShapeType="1"/>
                    </p:cNvSpPr>
                    <p:nvPr/>
                  </p:nvSpPr>
                  <p:spPr bwMode="auto">
                    <a:xfrm flipH="1" flipV="1">
                      <a:off x="897" y="3292"/>
                      <a:ext cx="10" cy="9"/>
                    </a:xfrm>
                    <a:prstGeom prst="line">
                      <a:avLst/>
                    </a:prstGeom>
                    <a:noFill/>
                    <a:ln w="12700">
                      <a:solidFill>
                        <a:srgbClr val="000000"/>
                      </a:solidFill>
                      <a:round/>
                      <a:headEnd/>
                      <a:tailEnd/>
                    </a:ln>
                  </p:spPr>
                  <p:txBody>
                    <a:bodyPr wrap="none" anchor="ctr"/>
                    <a:lstStyle/>
                    <a:p>
                      <a:endParaRPr lang="en-US"/>
                    </a:p>
                  </p:txBody>
                </p:sp>
                <p:sp>
                  <p:nvSpPr>
                    <p:cNvPr id="4424" name="Line 1267"/>
                    <p:cNvSpPr>
                      <a:spLocks noChangeShapeType="1"/>
                    </p:cNvSpPr>
                    <p:nvPr/>
                  </p:nvSpPr>
                  <p:spPr bwMode="auto">
                    <a:xfrm>
                      <a:off x="903" y="3297"/>
                      <a:ext cx="3" cy="1"/>
                    </a:xfrm>
                    <a:prstGeom prst="line">
                      <a:avLst/>
                    </a:prstGeom>
                    <a:noFill/>
                    <a:ln w="12700">
                      <a:solidFill>
                        <a:srgbClr val="000000"/>
                      </a:solidFill>
                      <a:round/>
                      <a:headEnd/>
                      <a:tailEnd/>
                    </a:ln>
                  </p:spPr>
                  <p:txBody>
                    <a:bodyPr wrap="none" anchor="ctr"/>
                    <a:lstStyle/>
                    <a:p>
                      <a:endParaRPr lang="en-US"/>
                    </a:p>
                  </p:txBody>
                </p:sp>
                <p:grpSp>
                  <p:nvGrpSpPr>
                    <p:cNvPr id="4425" name="Group 1268"/>
                    <p:cNvGrpSpPr>
                      <a:grpSpLocks/>
                    </p:cNvGrpSpPr>
                    <p:nvPr/>
                  </p:nvGrpSpPr>
                  <p:grpSpPr bwMode="auto">
                    <a:xfrm>
                      <a:off x="893" y="3292"/>
                      <a:ext cx="26" cy="21"/>
                      <a:chOff x="893" y="3292"/>
                      <a:chExt cx="26" cy="21"/>
                    </a:xfrm>
                  </p:grpSpPr>
                  <p:sp>
                    <p:nvSpPr>
                      <p:cNvPr id="4426" name="Freeform 1269"/>
                      <p:cNvSpPr>
                        <a:spLocks/>
                      </p:cNvSpPr>
                      <p:nvPr/>
                    </p:nvSpPr>
                    <p:spPr bwMode="auto">
                      <a:xfrm>
                        <a:off x="893" y="3292"/>
                        <a:ext cx="17" cy="17"/>
                      </a:xfrm>
                      <a:custGeom>
                        <a:avLst/>
                        <a:gdLst>
                          <a:gd name="T0" fmla="*/ 5 w 17"/>
                          <a:gd name="T1" fmla="*/ 0 h 17"/>
                          <a:gd name="T2" fmla="*/ 16 w 17"/>
                          <a:gd name="T3" fmla="*/ 9 h 17"/>
                          <a:gd name="T4" fmla="*/ 14 w 17"/>
                          <a:gd name="T5" fmla="*/ 16 h 17"/>
                          <a:gd name="T6" fmla="*/ 0 w 17"/>
                          <a:gd name="T7" fmla="*/ 16 h 17"/>
                          <a:gd name="T8" fmla="*/ 5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0"/>
                            </a:moveTo>
                            <a:lnTo>
                              <a:pt x="16" y="9"/>
                            </a:lnTo>
                            <a:lnTo>
                              <a:pt x="14" y="16"/>
                            </a:lnTo>
                            <a:lnTo>
                              <a:pt x="0" y="16"/>
                            </a:lnTo>
                            <a:lnTo>
                              <a:pt x="5"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427" name="Freeform 1270"/>
                      <p:cNvSpPr>
                        <a:spLocks/>
                      </p:cNvSpPr>
                      <p:nvPr/>
                    </p:nvSpPr>
                    <p:spPr bwMode="auto">
                      <a:xfrm>
                        <a:off x="902" y="3296"/>
                        <a:ext cx="17" cy="17"/>
                      </a:xfrm>
                      <a:custGeom>
                        <a:avLst/>
                        <a:gdLst>
                          <a:gd name="T0" fmla="*/ 2 w 17"/>
                          <a:gd name="T1" fmla="*/ 0 h 17"/>
                          <a:gd name="T2" fmla="*/ 16 w 17"/>
                          <a:gd name="T3" fmla="*/ 16 h 17"/>
                          <a:gd name="T4" fmla="*/ 0 w 17"/>
                          <a:gd name="T5" fmla="*/ 9 h 17"/>
                          <a:gd name="T6" fmla="*/ 2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2" y="0"/>
                            </a:moveTo>
                            <a:lnTo>
                              <a:pt x="16" y="16"/>
                            </a:lnTo>
                            <a:lnTo>
                              <a:pt x="0" y="9"/>
                            </a:lnTo>
                            <a:lnTo>
                              <a:pt x="2"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428" name="Freeform 1271"/>
                      <p:cNvSpPr>
                        <a:spLocks/>
                      </p:cNvSpPr>
                      <p:nvPr/>
                    </p:nvSpPr>
                    <p:spPr bwMode="auto">
                      <a:xfrm>
                        <a:off x="901" y="3296"/>
                        <a:ext cx="17" cy="17"/>
                      </a:xfrm>
                      <a:custGeom>
                        <a:avLst/>
                        <a:gdLst>
                          <a:gd name="T0" fmla="*/ 0 w 17"/>
                          <a:gd name="T1" fmla="*/ 0 h 17"/>
                          <a:gd name="T2" fmla="*/ 16 w 17"/>
                          <a:gd name="T3" fmla="*/ 8 h 17"/>
                          <a:gd name="T4" fmla="*/ 14 w 17"/>
                          <a:gd name="T5" fmla="*/ 16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8"/>
                            </a:lnTo>
                            <a:lnTo>
                              <a:pt x="14" y="16"/>
                            </a:lnTo>
                            <a:lnTo>
                              <a:pt x="0"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grpSp>
              </p:grpSp>
              <p:sp>
                <p:nvSpPr>
                  <p:cNvPr id="4417" name="Freeform 1272"/>
                  <p:cNvSpPr>
                    <a:spLocks/>
                  </p:cNvSpPr>
                  <p:nvPr/>
                </p:nvSpPr>
                <p:spPr bwMode="auto">
                  <a:xfrm>
                    <a:off x="851" y="3278"/>
                    <a:ext cx="53" cy="24"/>
                  </a:xfrm>
                  <a:custGeom>
                    <a:avLst/>
                    <a:gdLst>
                      <a:gd name="T0" fmla="*/ 1 w 53"/>
                      <a:gd name="T1" fmla="*/ 0 h 24"/>
                      <a:gd name="T2" fmla="*/ 0 w 53"/>
                      <a:gd name="T3" fmla="*/ 0 h 24"/>
                      <a:gd name="T4" fmla="*/ 2 w 53"/>
                      <a:gd name="T5" fmla="*/ 7 h 24"/>
                      <a:gd name="T6" fmla="*/ 45 w 53"/>
                      <a:gd name="T7" fmla="*/ 23 h 24"/>
                      <a:gd name="T8" fmla="*/ 52 w 53"/>
                      <a:gd name="T9" fmla="*/ 17 h 24"/>
                      <a:gd name="T10" fmla="*/ 1 w 53"/>
                      <a:gd name="T11" fmla="*/ 0 h 24"/>
                      <a:gd name="T12" fmla="*/ 0 60000 65536"/>
                      <a:gd name="T13" fmla="*/ 0 60000 65536"/>
                      <a:gd name="T14" fmla="*/ 0 60000 65536"/>
                      <a:gd name="T15" fmla="*/ 0 60000 65536"/>
                      <a:gd name="T16" fmla="*/ 0 60000 65536"/>
                      <a:gd name="T17" fmla="*/ 0 60000 65536"/>
                      <a:gd name="T18" fmla="*/ 0 w 53"/>
                      <a:gd name="T19" fmla="*/ 0 h 24"/>
                      <a:gd name="T20" fmla="*/ 53 w 53"/>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53" h="24">
                        <a:moveTo>
                          <a:pt x="1" y="0"/>
                        </a:moveTo>
                        <a:lnTo>
                          <a:pt x="0" y="0"/>
                        </a:lnTo>
                        <a:lnTo>
                          <a:pt x="2" y="7"/>
                        </a:lnTo>
                        <a:lnTo>
                          <a:pt x="45" y="23"/>
                        </a:lnTo>
                        <a:lnTo>
                          <a:pt x="52" y="17"/>
                        </a:lnTo>
                        <a:lnTo>
                          <a:pt x="1"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418" name="Freeform 1273"/>
                  <p:cNvSpPr>
                    <a:spLocks/>
                  </p:cNvSpPr>
                  <p:nvPr/>
                </p:nvSpPr>
                <p:spPr bwMode="auto">
                  <a:xfrm>
                    <a:off x="851" y="3287"/>
                    <a:ext cx="42" cy="18"/>
                  </a:xfrm>
                  <a:custGeom>
                    <a:avLst/>
                    <a:gdLst>
                      <a:gd name="T0" fmla="*/ 0 w 42"/>
                      <a:gd name="T1" fmla="*/ 0 h 18"/>
                      <a:gd name="T2" fmla="*/ 0 w 42"/>
                      <a:gd name="T3" fmla="*/ 3 h 18"/>
                      <a:gd name="T4" fmla="*/ 39 w 42"/>
                      <a:gd name="T5" fmla="*/ 17 h 18"/>
                      <a:gd name="T6" fmla="*/ 41 w 42"/>
                      <a:gd name="T7" fmla="*/ 13 h 18"/>
                      <a:gd name="T8" fmla="*/ 0 w 42"/>
                      <a:gd name="T9" fmla="*/ 0 h 18"/>
                      <a:gd name="T10" fmla="*/ 0 60000 65536"/>
                      <a:gd name="T11" fmla="*/ 0 60000 65536"/>
                      <a:gd name="T12" fmla="*/ 0 60000 65536"/>
                      <a:gd name="T13" fmla="*/ 0 60000 65536"/>
                      <a:gd name="T14" fmla="*/ 0 60000 65536"/>
                      <a:gd name="T15" fmla="*/ 0 w 42"/>
                      <a:gd name="T16" fmla="*/ 0 h 18"/>
                      <a:gd name="T17" fmla="*/ 42 w 42"/>
                      <a:gd name="T18" fmla="*/ 18 h 18"/>
                    </a:gdLst>
                    <a:ahLst/>
                    <a:cxnLst>
                      <a:cxn ang="T10">
                        <a:pos x="T0" y="T1"/>
                      </a:cxn>
                      <a:cxn ang="T11">
                        <a:pos x="T2" y="T3"/>
                      </a:cxn>
                      <a:cxn ang="T12">
                        <a:pos x="T4" y="T5"/>
                      </a:cxn>
                      <a:cxn ang="T13">
                        <a:pos x="T6" y="T7"/>
                      </a:cxn>
                      <a:cxn ang="T14">
                        <a:pos x="T8" y="T9"/>
                      </a:cxn>
                    </a:cxnLst>
                    <a:rect l="T15" t="T16" r="T17" b="T18"/>
                    <a:pathLst>
                      <a:path w="42" h="18">
                        <a:moveTo>
                          <a:pt x="0" y="0"/>
                        </a:moveTo>
                        <a:lnTo>
                          <a:pt x="0" y="3"/>
                        </a:lnTo>
                        <a:lnTo>
                          <a:pt x="39" y="17"/>
                        </a:lnTo>
                        <a:lnTo>
                          <a:pt x="41" y="13"/>
                        </a:lnTo>
                        <a:lnTo>
                          <a:pt x="0"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419" name="Freeform 1274"/>
                  <p:cNvSpPr>
                    <a:spLocks/>
                  </p:cNvSpPr>
                  <p:nvPr/>
                </p:nvSpPr>
                <p:spPr bwMode="auto">
                  <a:xfrm>
                    <a:off x="853" y="3277"/>
                    <a:ext cx="50" cy="20"/>
                  </a:xfrm>
                  <a:custGeom>
                    <a:avLst/>
                    <a:gdLst>
                      <a:gd name="T0" fmla="*/ 6 w 50"/>
                      <a:gd name="T1" fmla="*/ 0 h 20"/>
                      <a:gd name="T2" fmla="*/ 0 w 50"/>
                      <a:gd name="T3" fmla="*/ 1 h 20"/>
                      <a:gd name="T4" fmla="*/ 49 w 50"/>
                      <a:gd name="T5" fmla="*/ 19 h 20"/>
                      <a:gd name="T6" fmla="*/ 46 w 50"/>
                      <a:gd name="T7" fmla="*/ 14 h 20"/>
                      <a:gd name="T8" fmla="*/ 6 w 50"/>
                      <a:gd name="T9" fmla="*/ 0 h 20"/>
                      <a:gd name="T10" fmla="*/ 0 60000 65536"/>
                      <a:gd name="T11" fmla="*/ 0 60000 65536"/>
                      <a:gd name="T12" fmla="*/ 0 60000 65536"/>
                      <a:gd name="T13" fmla="*/ 0 60000 65536"/>
                      <a:gd name="T14" fmla="*/ 0 60000 65536"/>
                      <a:gd name="T15" fmla="*/ 0 w 50"/>
                      <a:gd name="T16" fmla="*/ 0 h 20"/>
                      <a:gd name="T17" fmla="*/ 50 w 50"/>
                      <a:gd name="T18" fmla="*/ 20 h 20"/>
                    </a:gdLst>
                    <a:ahLst/>
                    <a:cxnLst>
                      <a:cxn ang="T10">
                        <a:pos x="T0" y="T1"/>
                      </a:cxn>
                      <a:cxn ang="T11">
                        <a:pos x="T2" y="T3"/>
                      </a:cxn>
                      <a:cxn ang="T12">
                        <a:pos x="T4" y="T5"/>
                      </a:cxn>
                      <a:cxn ang="T13">
                        <a:pos x="T6" y="T7"/>
                      </a:cxn>
                      <a:cxn ang="T14">
                        <a:pos x="T8" y="T9"/>
                      </a:cxn>
                    </a:cxnLst>
                    <a:rect l="T15" t="T16" r="T17" b="T18"/>
                    <a:pathLst>
                      <a:path w="50" h="20">
                        <a:moveTo>
                          <a:pt x="6" y="0"/>
                        </a:moveTo>
                        <a:lnTo>
                          <a:pt x="0" y="1"/>
                        </a:lnTo>
                        <a:lnTo>
                          <a:pt x="49" y="19"/>
                        </a:lnTo>
                        <a:lnTo>
                          <a:pt x="46" y="14"/>
                        </a:lnTo>
                        <a:lnTo>
                          <a:pt x="6"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420" name="Freeform 1275"/>
                  <p:cNvSpPr>
                    <a:spLocks/>
                  </p:cNvSpPr>
                  <p:nvPr/>
                </p:nvSpPr>
                <p:spPr bwMode="auto">
                  <a:xfrm>
                    <a:off x="874" y="3298"/>
                    <a:ext cx="17" cy="17"/>
                  </a:xfrm>
                  <a:custGeom>
                    <a:avLst/>
                    <a:gdLst>
                      <a:gd name="T0" fmla="*/ 16 w 17"/>
                      <a:gd name="T1" fmla="*/ 0 h 17"/>
                      <a:gd name="T2" fmla="*/ 0 w 17"/>
                      <a:gd name="T3" fmla="*/ 16 h 17"/>
                      <a:gd name="T4" fmla="*/ 16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0"/>
                        </a:moveTo>
                        <a:lnTo>
                          <a:pt x="0" y="16"/>
                        </a:lnTo>
                        <a:lnTo>
                          <a:pt x="16"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421" name="Freeform 1276"/>
                  <p:cNvSpPr>
                    <a:spLocks/>
                  </p:cNvSpPr>
                  <p:nvPr/>
                </p:nvSpPr>
                <p:spPr bwMode="auto">
                  <a:xfrm>
                    <a:off x="847" y="3279"/>
                    <a:ext cx="17" cy="17"/>
                  </a:xfrm>
                  <a:custGeom>
                    <a:avLst/>
                    <a:gdLst>
                      <a:gd name="T0" fmla="*/ 0 w 17"/>
                      <a:gd name="T1" fmla="*/ 0 h 17"/>
                      <a:gd name="T2" fmla="*/ 16 w 17"/>
                      <a:gd name="T3" fmla="*/ 16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16" y="16"/>
                        </a:lnTo>
                        <a:lnTo>
                          <a:pt x="0"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grpSp>
            <p:grpSp>
              <p:nvGrpSpPr>
                <p:cNvPr id="4344" name="Group 1277"/>
                <p:cNvGrpSpPr>
                  <a:grpSpLocks/>
                </p:cNvGrpSpPr>
                <p:nvPr/>
              </p:nvGrpSpPr>
              <p:grpSpPr bwMode="auto">
                <a:xfrm>
                  <a:off x="783" y="3311"/>
                  <a:ext cx="17" cy="17"/>
                  <a:chOff x="783" y="3311"/>
                  <a:chExt cx="17" cy="17"/>
                </a:xfrm>
              </p:grpSpPr>
              <p:sp>
                <p:nvSpPr>
                  <p:cNvPr id="4413" name="Freeform 1278"/>
                  <p:cNvSpPr>
                    <a:spLocks/>
                  </p:cNvSpPr>
                  <p:nvPr/>
                </p:nvSpPr>
                <p:spPr bwMode="auto">
                  <a:xfrm>
                    <a:off x="783" y="3311"/>
                    <a:ext cx="17" cy="17"/>
                  </a:xfrm>
                  <a:custGeom>
                    <a:avLst/>
                    <a:gdLst>
                      <a:gd name="T0" fmla="*/ 16 w 17"/>
                      <a:gd name="T1" fmla="*/ 0 h 17"/>
                      <a:gd name="T2" fmla="*/ 0 w 17"/>
                      <a:gd name="T3" fmla="*/ 7 h 17"/>
                      <a:gd name="T4" fmla="*/ 0 w 17"/>
                      <a:gd name="T5" fmla="*/ 16 h 17"/>
                      <a:gd name="T6" fmla="*/ 16 w 17"/>
                      <a:gd name="T7" fmla="*/ 1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7"/>
                        </a:lnTo>
                        <a:lnTo>
                          <a:pt x="0" y="16"/>
                        </a:lnTo>
                        <a:lnTo>
                          <a:pt x="16" y="16"/>
                        </a:lnTo>
                        <a:lnTo>
                          <a:pt x="16"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414" name="Rectangle 1279"/>
                  <p:cNvSpPr>
                    <a:spLocks noChangeArrowheads="1"/>
                  </p:cNvSpPr>
                  <p:nvPr/>
                </p:nvSpPr>
                <p:spPr bwMode="auto">
                  <a:xfrm>
                    <a:off x="790" y="3314"/>
                    <a:ext cx="8" cy="8"/>
                  </a:xfrm>
                  <a:prstGeom prst="rect">
                    <a:avLst/>
                  </a:prstGeom>
                  <a:solidFill>
                    <a:srgbClr val="FF6600"/>
                  </a:solidFill>
                  <a:ln w="12700">
                    <a:solidFill>
                      <a:srgbClr val="000000"/>
                    </a:solidFill>
                    <a:miter lim="800000"/>
                    <a:headEnd/>
                    <a:tailEnd/>
                  </a:ln>
                </p:spPr>
                <p:txBody>
                  <a:bodyPr wrap="none" anchor="ctr"/>
                  <a:lstStyle/>
                  <a:p>
                    <a:endParaRPr lang="en-US"/>
                  </a:p>
                </p:txBody>
              </p:sp>
              <p:sp>
                <p:nvSpPr>
                  <p:cNvPr id="4415" name="Rectangle 1280"/>
                  <p:cNvSpPr>
                    <a:spLocks noChangeArrowheads="1"/>
                  </p:cNvSpPr>
                  <p:nvPr/>
                </p:nvSpPr>
                <p:spPr bwMode="auto">
                  <a:xfrm>
                    <a:off x="790" y="3319"/>
                    <a:ext cx="8" cy="8"/>
                  </a:xfrm>
                  <a:prstGeom prst="rect">
                    <a:avLst/>
                  </a:prstGeom>
                  <a:solidFill>
                    <a:srgbClr val="FF6600"/>
                  </a:solidFill>
                  <a:ln w="12700">
                    <a:solidFill>
                      <a:srgbClr val="000000"/>
                    </a:solidFill>
                    <a:miter lim="800000"/>
                    <a:headEnd/>
                    <a:tailEnd/>
                  </a:ln>
                </p:spPr>
                <p:txBody>
                  <a:bodyPr wrap="none" anchor="ctr"/>
                  <a:lstStyle/>
                  <a:p>
                    <a:endParaRPr lang="en-US"/>
                  </a:p>
                </p:txBody>
              </p:sp>
            </p:grpSp>
            <p:grpSp>
              <p:nvGrpSpPr>
                <p:cNvPr id="4345" name="Group 1281"/>
                <p:cNvGrpSpPr>
                  <a:grpSpLocks/>
                </p:cNvGrpSpPr>
                <p:nvPr/>
              </p:nvGrpSpPr>
              <p:grpSpPr bwMode="auto">
                <a:xfrm>
                  <a:off x="812" y="3305"/>
                  <a:ext cx="27" cy="22"/>
                  <a:chOff x="812" y="3305"/>
                  <a:chExt cx="27" cy="22"/>
                </a:xfrm>
              </p:grpSpPr>
              <p:sp>
                <p:nvSpPr>
                  <p:cNvPr id="4410" name="Freeform 1282"/>
                  <p:cNvSpPr>
                    <a:spLocks/>
                  </p:cNvSpPr>
                  <p:nvPr/>
                </p:nvSpPr>
                <p:spPr bwMode="auto">
                  <a:xfrm>
                    <a:off x="813" y="3310"/>
                    <a:ext cx="17" cy="17"/>
                  </a:xfrm>
                  <a:custGeom>
                    <a:avLst/>
                    <a:gdLst>
                      <a:gd name="T0" fmla="*/ 0 w 17"/>
                      <a:gd name="T1" fmla="*/ 16 h 17"/>
                      <a:gd name="T2" fmla="*/ 7 w 17"/>
                      <a:gd name="T3" fmla="*/ 0 h 17"/>
                      <a:gd name="T4" fmla="*/ 16 w 17"/>
                      <a:gd name="T5" fmla="*/ 0 h 17"/>
                      <a:gd name="T6" fmla="*/ 16 w 17"/>
                      <a:gd name="T7" fmla="*/ 15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7" y="0"/>
                        </a:lnTo>
                        <a:lnTo>
                          <a:pt x="16" y="0"/>
                        </a:lnTo>
                        <a:lnTo>
                          <a:pt x="16" y="15"/>
                        </a:lnTo>
                        <a:lnTo>
                          <a:pt x="0" y="16"/>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411" name="Freeform 1283"/>
                  <p:cNvSpPr>
                    <a:spLocks/>
                  </p:cNvSpPr>
                  <p:nvPr/>
                </p:nvSpPr>
                <p:spPr bwMode="auto">
                  <a:xfrm>
                    <a:off x="822" y="3305"/>
                    <a:ext cx="17" cy="17"/>
                  </a:xfrm>
                  <a:custGeom>
                    <a:avLst/>
                    <a:gdLst>
                      <a:gd name="T0" fmla="*/ 16 w 17"/>
                      <a:gd name="T1" fmla="*/ 0 h 17"/>
                      <a:gd name="T2" fmla="*/ 0 w 17"/>
                      <a:gd name="T3" fmla="*/ 4 h 17"/>
                      <a:gd name="T4" fmla="*/ 0 w 17"/>
                      <a:gd name="T5" fmla="*/ 16 h 17"/>
                      <a:gd name="T6" fmla="*/ 16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4"/>
                        </a:lnTo>
                        <a:lnTo>
                          <a:pt x="0" y="16"/>
                        </a:lnTo>
                        <a:lnTo>
                          <a:pt x="16"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412" name="Freeform 1284"/>
                  <p:cNvSpPr>
                    <a:spLocks/>
                  </p:cNvSpPr>
                  <p:nvPr/>
                </p:nvSpPr>
                <p:spPr bwMode="auto">
                  <a:xfrm>
                    <a:off x="812" y="3307"/>
                    <a:ext cx="17" cy="17"/>
                  </a:xfrm>
                  <a:custGeom>
                    <a:avLst/>
                    <a:gdLst>
                      <a:gd name="T0" fmla="*/ 16 w 17"/>
                      <a:gd name="T1" fmla="*/ 0 h 17"/>
                      <a:gd name="T2" fmla="*/ 0 w 17"/>
                      <a:gd name="T3" fmla="*/ 0 h 17"/>
                      <a:gd name="T4" fmla="*/ 0 w 17"/>
                      <a:gd name="T5" fmla="*/ 16 h 17"/>
                      <a:gd name="T6" fmla="*/ 16 w 17"/>
                      <a:gd name="T7" fmla="*/ 1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16" y="16"/>
                        </a:lnTo>
                        <a:lnTo>
                          <a:pt x="16"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grpSp>
            <p:sp>
              <p:nvSpPr>
                <p:cNvPr id="4346" name="Freeform 1285"/>
                <p:cNvSpPr>
                  <a:spLocks/>
                </p:cNvSpPr>
                <p:nvPr/>
              </p:nvSpPr>
              <p:spPr bwMode="auto">
                <a:xfrm>
                  <a:off x="923" y="3307"/>
                  <a:ext cx="17" cy="17"/>
                </a:xfrm>
                <a:custGeom>
                  <a:avLst/>
                  <a:gdLst>
                    <a:gd name="T0" fmla="*/ 0 w 17"/>
                    <a:gd name="T1" fmla="*/ 0 h 17"/>
                    <a:gd name="T2" fmla="*/ 16 w 17"/>
                    <a:gd name="T3" fmla="*/ 3 h 17"/>
                    <a:gd name="T4" fmla="*/ 16 w 17"/>
                    <a:gd name="T5" fmla="*/ 16 h 17"/>
                    <a:gd name="T6" fmla="*/ 10 w 17"/>
                    <a:gd name="T7" fmla="*/ 11 h 17"/>
                    <a:gd name="T8" fmla="*/ 0 w 17"/>
                    <a:gd name="T9" fmla="*/ 11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16" y="3"/>
                      </a:lnTo>
                      <a:lnTo>
                        <a:pt x="16" y="16"/>
                      </a:lnTo>
                      <a:lnTo>
                        <a:pt x="10" y="11"/>
                      </a:lnTo>
                      <a:lnTo>
                        <a:pt x="0" y="11"/>
                      </a:lnTo>
                      <a:lnTo>
                        <a:pt x="0"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347" name="Rectangle 1286"/>
                <p:cNvSpPr>
                  <a:spLocks noChangeArrowheads="1"/>
                </p:cNvSpPr>
                <p:nvPr/>
              </p:nvSpPr>
              <p:spPr bwMode="auto">
                <a:xfrm>
                  <a:off x="917" y="3311"/>
                  <a:ext cx="8" cy="8"/>
                </a:xfrm>
                <a:prstGeom prst="rect">
                  <a:avLst/>
                </a:prstGeom>
                <a:solidFill>
                  <a:srgbClr val="FF6600"/>
                </a:solidFill>
                <a:ln w="12700">
                  <a:solidFill>
                    <a:srgbClr val="000000"/>
                  </a:solidFill>
                  <a:miter lim="800000"/>
                  <a:headEnd/>
                  <a:tailEnd/>
                </a:ln>
              </p:spPr>
              <p:txBody>
                <a:bodyPr wrap="none" anchor="ctr"/>
                <a:lstStyle/>
                <a:p>
                  <a:endParaRPr lang="en-US"/>
                </a:p>
              </p:txBody>
            </p:sp>
            <p:grpSp>
              <p:nvGrpSpPr>
                <p:cNvPr id="4348" name="Group 1287"/>
                <p:cNvGrpSpPr>
                  <a:grpSpLocks/>
                </p:cNvGrpSpPr>
                <p:nvPr/>
              </p:nvGrpSpPr>
              <p:grpSpPr bwMode="auto">
                <a:xfrm>
                  <a:off x="895" y="3308"/>
                  <a:ext cx="38" cy="17"/>
                  <a:chOff x="895" y="3308"/>
                  <a:chExt cx="38" cy="17"/>
                </a:xfrm>
              </p:grpSpPr>
              <p:sp>
                <p:nvSpPr>
                  <p:cNvPr id="4400" name="Freeform 1288"/>
                  <p:cNvSpPr>
                    <a:spLocks/>
                  </p:cNvSpPr>
                  <p:nvPr/>
                </p:nvSpPr>
                <p:spPr bwMode="auto">
                  <a:xfrm>
                    <a:off x="906" y="3308"/>
                    <a:ext cx="23" cy="17"/>
                  </a:xfrm>
                  <a:custGeom>
                    <a:avLst/>
                    <a:gdLst>
                      <a:gd name="T0" fmla="*/ 0 w 23"/>
                      <a:gd name="T1" fmla="*/ 0 h 17"/>
                      <a:gd name="T2" fmla="*/ 22 w 23"/>
                      <a:gd name="T3" fmla="*/ 0 h 17"/>
                      <a:gd name="T4" fmla="*/ 22 w 23"/>
                      <a:gd name="T5" fmla="*/ 16 h 17"/>
                      <a:gd name="T6" fmla="*/ 0 w 23"/>
                      <a:gd name="T7" fmla="*/ 16 h 17"/>
                      <a:gd name="T8" fmla="*/ 0 w 23"/>
                      <a:gd name="T9" fmla="*/ 0 h 17"/>
                      <a:gd name="T10" fmla="*/ 0 60000 65536"/>
                      <a:gd name="T11" fmla="*/ 0 60000 65536"/>
                      <a:gd name="T12" fmla="*/ 0 60000 65536"/>
                      <a:gd name="T13" fmla="*/ 0 60000 65536"/>
                      <a:gd name="T14" fmla="*/ 0 60000 65536"/>
                      <a:gd name="T15" fmla="*/ 0 w 23"/>
                      <a:gd name="T16" fmla="*/ 0 h 17"/>
                      <a:gd name="T17" fmla="*/ 23 w 23"/>
                      <a:gd name="T18" fmla="*/ 17 h 17"/>
                    </a:gdLst>
                    <a:ahLst/>
                    <a:cxnLst>
                      <a:cxn ang="T10">
                        <a:pos x="T0" y="T1"/>
                      </a:cxn>
                      <a:cxn ang="T11">
                        <a:pos x="T2" y="T3"/>
                      </a:cxn>
                      <a:cxn ang="T12">
                        <a:pos x="T4" y="T5"/>
                      </a:cxn>
                      <a:cxn ang="T13">
                        <a:pos x="T6" y="T7"/>
                      </a:cxn>
                      <a:cxn ang="T14">
                        <a:pos x="T8" y="T9"/>
                      </a:cxn>
                    </a:cxnLst>
                    <a:rect l="T15" t="T16" r="T17" b="T18"/>
                    <a:pathLst>
                      <a:path w="23" h="17">
                        <a:moveTo>
                          <a:pt x="0" y="0"/>
                        </a:moveTo>
                        <a:lnTo>
                          <a:pt x="22" y="0"/>
                        </a:lnTo>
                        <a:lnTo>
                          <a:pt x="22" y="16"/>
                        </a:lnTo>
                        <a:lnTo>
                          <a:pt x="0" y="16"/>
                        </a:lnTo>
                        <a:lnTo>
                          <a:pt x="0"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grpSp>
                <p:nvGrpSpPr>
                  <p:cNvPr id="4401" name="Group 1289"/>
                  <p:cNvGrpSpPr>
                    <a:grpSpLocks/>
                  </p:cNvGrpSpPr>
                  <p:nvPr/>
                </p:nvGrpSpPr>
                <p:grpSpPr bwMode="auto">
                  <a:xfrm>
                    <a:off x="895" y="3308"/>
                    <a:ext cx="38" cy="16"/>
                    <a:chOff x="895" y="3308"/>
                    <a:chExt cx="38" cy="16"/>
                  </a:xfrm>
                </p:grpSpPr>
                <p:sp>
                  <p:nvSpPr>
                    <p:cNvPr id="4402" name="Rectangle 1290"/>
                    <p:cNvSpPr>
                      <a:spLocks noChangeArrowheads="1"/>
                    </p:cNvSpPr>
                    <p:nvPr/>
                  </p:nvSpPr>
                  <p:spPr bwMode="auto">
                    <a:xfrm>
                      <a:off x="895" y="3308"/>
                      <a:ext cx="16" cy="16"/>
                    </a:xfrm>
                    <a:prstGeom prst="rect">
                      <a:avLst/>
                    </a:prstGeom>
                    <a:solidFill>
                      <a:srgbClr val="FF6600"/>
                    </a:solidFill>
                    <a:ln w="12700">
                      <a:noFill/>
                      <a:miter lim="800000"/>
                      <a:headEnd/>
                      <a:tailEnd/>
                    </a:ln>
                  </p:spPr>
                  <p:txBody>
                    <a:bodyPr wrap="none" anchor="ctr"/>
                    <a:lstStyle/>
                    <a:p>
                      <a:endParaRPr lang="en-US"/>
                    </a:p>
                  </p:txBody>
                </p:sp>
                <p:sp>
                  <p:nvSpPr>
                    <p:cNvPr id="4403" name="Rectangle 1291"/>
                    <p:cNvSpPr>
                      <a:spLocks noChangeArrowheads="1"/>
                    </p:cNvSpPr>
                    <p:nvPr/>
                  </p:nvSpPr>
                  <p:spPr bwMode="auto">
                    <a:xfrm>
                      <a:off x="898" y="3308"/>
                      <a:ext cx="16" cy="16"/>
                    </a:xfrm>
                    <a:prstGeom prst="rect">
                      <a:avLst/>
                    </a:prstGeom>
                    <a:solidFill>
                      <a:srgbClr val="FF6600"/>
                    </a:solidFill>
                    <a:ln w="12700">
                      <a:noFill/>
                      <a:miter lim="800000"/>
                      <a:headEnd/>
                      <a:tailEnd/>
                    </a:ln>
                  </p:spPr>
                  <p:txBody>
                    <a:bodyPr wrap="none" anchor="ctr"/>
                    <a:lstStyle/>
                    <a:p>
                      <a:endParaRPr lang="en-US"/>
                    </a:p>
                  </p:txBody>
                </p:sp>
                <p:sp>
                  <p:nvSpPr>
                    <p:cNvPr id="4404" name="Rectangle 1292"/>
                    <p:cNvSpPr>
                      <a:spLocks noChangeArrowheads="1"/>
                    </p:cNvSpPr>
                    <p:nvPr/>
                  </p:nvSpPr>
                  <p:spPr bwMode="auto">
                    <a:xfrm>
                      <a:off x="902" y="3308"/>
                      <a:ext cx="16" cy="16"/>
                    </a:xfrm>
                    <a:prstGeom prst="rect">
                      <a:avLst/>
                    </a:prstGeom>
                    <a:solidFill>
                      <a:srgbClr val="FF6600"/>
                    </a:solidFill>
                    <a:ln w="12700">
                      <a:noFill/>
                      <a:miter lim="800000"/>
                      <a:headEnd/>
                      <a:tailEnd/>
                    </a:ln>
                  </p:spPr>
                  <p:txBody>
                    <a:bodyPr wrap="none" anchor="ctr"/>
                    <a:lstStyle/>
                    <a:p>
                      <a:endParaRPr lang="en-US"/>
                    </a:p>
                  </p:txBody>
                </p:sp>
                <p:sp>
                  <p:nvSpPr>
                    <p:cNvPr id="4405" name="Rectangle 1293"/>
                    <p:cNvSpPr>
                      <a:spLocks noChangeArrowheads="1"/>
                    </p:cNvSpPr>
                    <p:nvPr/>
                  </p:nvSpPr>
                  <p:spPr bwMode="auto">
                    <a:xfrm>
                      <a:off x="903" y="3308"/>
                      <a:ext cx="16" cy="16"/>
                    </a:xfrm>
                    <a:prstGeom prst="rect">
                      <a:avLst/>
                    </a:prstGeom>
                    <a:solidFill>
                      <a:srgbClr val="FF6600"/>
                    </a:solidFill>
                    <a:ln w="12700">
                      <a:noFill/>
                      <a:miter lim="800000"/>
                      <a:headEnd/>
                      <a:tailEnd/>
                    </a:ln>
                  </p:spPr>
                  <p:txBody>
                    <a:bodyPr wrap="none" anchor="ctr"/>
                    <a:lstStyle/>
                    <a:p>
                      <a:endParaRPr lang="en-US"/>
                    </a:p>
                  </p:txBody>
                </p:sp>
                <p:sp>
                  <p:nvSpPr>
                    <p:cNvPr id="4406" name="Rectangle 1294"/>
                    <p:cNvSpPr>
                      <a:spLocks noChangeArrowheads="1"/>
                    </p:cNvSpPr>
                    <p:nvPr/>
                  </p:nvSpPr>
                  <p:spPr bwMode="auto">
                    <a:xfrm>
                      <a:off x="907" y="3308"/>
                      <a:ext cx="16" cy="16"/>
                    </a:xfrm>
                    <a:prstGeom prst="rect">
                      <a:avLst/>
                    </a:prstGeom>
                    <a:solidFill>
                      <a:srgbClr val="FF6600"/>
                    </a:solidFill>
                    <a:ln w="12700">
                      <a:noFill/>
                      <a:miter lim="800000"/>
                      <a:headEnd/>
                      <a:tailEnd/>
                    </a:ln>
                  </p:spPr>
                  <p:txBody>
                    <a:bodyPr wrap="none" anchor="ctr"/>
                    <a:lstStyle/>
                    <a:p>
                      <a:endParaRPr lang="en-US"/>
                    </a:p>
                  </p:txBody>
                </p:sp>
                <p:sp>
                  <p:nvSpPr>
                    <p:cNvPr id="4407" name="Rectangle 1295"/>
                    <p:cNvSpPr>
                      <a:spLocks noChangeArrowheads="1"/>
                    </p:cNvSpPr>
                    <p:nvPr/>
                  </p:nvSpPr>
                  <p:spPr bwMode="auto">
                    <a:xfrm>
                      <a:off x="910" y="3308"/>
                      <a:ext cx="16" cy="16"/>
                    </a:xfrm>
                    <a:prstGeom prst="rect">
                      <a:avLst/>
                    </a:prstGeom>
                    <a:solidFill>
                      <a:srgbClr val="FF6600"/>
                    </a:solidFill>
                    <a:ln w="12700">
                      <a:noFill/>
                      <a:miter lim="800000"/>
                      <a:headEnd/>
                      <a:tailEnd/>
                    </a:ln>
                  </p:spPr>
                  <p:txBody>
                    <a:bodyPr wrap="none" anchor="ctr"/>
                    <a:lstStyle/>
                    <a:p>
                      <a:endParaRPr lang="en-US"/>
                    </a:p>
                  </p:txBody>
                </p:sp>
                <p:sp>
                  <p:nvSpPr>
                    <p:cNvPr id="4408" name="Rectangle 1296"/>
                    <p:cNvSpPr>
                      <a:spLocks noChangeArrowheads="1"/>
                    </p:cNvSpPr>
                    <p:nvPr/>
                  </p:nvSpPr>
                  <p:spPr bwMode="auto">
                    <a:xfrm>
                      <a:off x="914" y="3308"/>
                      <a:ext cx="16" cy="16"/>
                    </a:xfrm>
                    <a:prstGeom prst="rect">
                      <a:avLst/>
                    </a:prstGeom>
                    <a:solidFill>
                      <a:srgbClr val="FF6600"/>
                    </a:solidFill>
                    <a:ln w="12700">
                      <a:noFill/>
                      <a:miter lim="800000"/>
                      <a:headEnd/>
                      <a:tailEnd/>
                    </a:ln>
                  </p:spPr>
                  <p:txBody>
                    <a:bodyPr wrap="none" anchor="ctr"/>
                    <a:lstStyle/>
                    <a:p>
                      <a:endParaRPr lang="en-US"/>
                    </a:p>
                  </p:txBody>
                </p:sp>
                <p:sp>
                  <p:nvSpPr>
                    <p:cNvPr id="4409" name="Rectangle 1297"/>
                    <p:cNvSpPr>
                      <a:spLocks noChangeArrowheads="1"/>
                    </p:cNvSpPr>
                    <p:nvPr/>
                  </p:nvSpPr>
                  <p:spPr bwMode="auto">
                    <a:xfrm>
                      <a:off x="917" y="3308"/>
                      <a:ext cx="16" cy="16"/>
                    </a:xfrm>
                    <a:prstGeom prst="rect">
                      <a:avLst/>
                    </a:prstGeom>
                    <a:solidFill>
                      <a:srgbClr val="FF6600"/>
                    </a:solidFill>
                    <a:ln w="12700">
                      <a:noFill/>
                      <a:miter lim="800000"/>
                      <a:headEnd/>
                      <a:tailEnd/>
                    </a:ln>
                  </p:spPr>
                  <p:txBody>
                    <a:bodyPr wrap="none" anchor="ctr"/>
                    <a:lstStyle/>
                    <a:p>
                      <a:endParaRPr lang="en-US"/>
                    </a:p>
                  </p:txBody>
                </p:sp>
              </p:grpSp>
            </p:grpSp>
            <p:sp>
              <p:nvSpPr>
                <p:cNvPr id="4349" name="Freeform 1298"/>
                <p:cNvSpPr>
                  <a:spLocks/>
                </p:cNvSpPr>
                <p:nvPr/>
              </p:nvSpPr>
              <p:spPr bwMode="auto">
                <a:xfrm>
                  <a:off x="823" y="3304"/>
                  <a:ext cx="67" cy="17"/>
                </a:xfrm>
                <a:custGeom>
                  <a:avLst/>
                  <a:gdLst>
                    <a:gd name="T0" fmla="*/ 0 w 67"/>
                    <a:gd name="T1" fmla="*/ 16 h 17"/>
                    <a:gd name="T2" fmla="*/ 14 w 67"/>
                    <a:gd name="T3" fmla="*/ 0 h 17"/>
                    <a:gd name="T4" fmla="*/ 51 w 67"/>
                    <a:gd name="T5" fmla="*/ 0 h 17"/>
                    <a:gd name="T6" fmla="*/ 66 w 67"/>
                    <a:gd name="T7" fmla="*/ 16 h 17"/>
                    <a:gd name="T8" fmla="*/ 0 w 67"/>
                    <a:gd name="T9" fmla="*/ 16 h 17"/>
                    <a:gd name="T10" fmla="*/ 0 60000 65536"/>
                    <a:gd name="T11" fmla="*/ 0 60000 65536"/>
                    <a:gd name="T12" fmla="*/ 0 60000 65536"/>
                    <a:gd name="T13" fmla="*/ 0 60000 65536"/>
                    <a:gd name="T14" fmla="*/ 0 60000 65536"/>
                    <a:gd name="T15" fmla="*/ 0 w 67"/>
                    <a:gd name="T16" fmla="*/ 0 h 17"/>
                    <a:gd name="T17" fmla="*/ 67 w 67"/>
                    <a:gd name="T18" fmla="*/ 17 h 17"/>
                  </a:gdLst>
                  <a:ahLst/>
                  <a:cxnLst>
                    <a:cxn ang="T10">
                      <a:pos x="T0" y="T1"/>
                    </a:cxn>
                    <a:cxn ang="T11">
                      <a:pos x="T2" y="T3"/>
                    </a:cxn>
                    <a:cxn ang="T12">
                      <a:pos x="T4" y="T5"/>
                    </a:cxn>
                    <a:cxn ang="T13">
                      <a:pos x="T6" y="T7"/>
                    </a:cxn>
                    <a:cxn ang="T14">
                      <a:pos x="T8" y="T9"/>
                    </a:cxn>
                  </a:cxnLst>
                  <a:rect l="T15" t="T16" r="T17" b="T18"/>
                  <a:pathLst>
                    <a:path w="67" h="17">
                      <a:moveTo>
                        <a:pt x="0" y="16"/>
                      </a:moveTo>
                      <a:lnTo>
                        <a:pt x="14" y="0"/>
                      </a:lnTo>
                      <a:lnTo>
                        <a:pt x="51" y="0"/>
                      </a:lnTo>
                      <a:lnTo>
                        <a:pt x="66" y="16"/>
                      </a:lnTo>
                      <a:lnTo>
                        <a:pt x="0" y="16"/>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350" name="Freeform 1299"/>
                <p:cNvSpPr>
                  <a:spLocks/>
                </p:cNvSpPr>
                <p:nvPr/>
              </p:nvSpPr>
              <p:spPr bwMode="auto">
                <a:xfrm>
                  <a:off x="881" y="3306"/>
                  <a:ext cx="26" cy="17"/>
                </a:xfrm>
                <a:custGeom>
                  <a:avLst/>
                  <a:gdLst>
                    <a:gd name="T0" fmla="*/ 0 w 26"/>
                    <a:gd name="T1" fmla="*/ 7 h 17"/>
                    <a:gd name="T2" fmla="*/ 6 w 26"/>
                    <a:gd name="T3" fmla="*/ 16 h 17"/>
                    <a:gd name="T4" fmla="*/ 25 w 26"/>
                    <a:gd name="T5" fmla="*/ 16 h 17"/>
                    <a:gd name="T6" fmla="*/ 25 w 26"/>
                    <a:gd name="T7" fmla="*/ 0 h 17"/>
                    <a:gd name="T8" fmla="*/ 0 w 26"/>
                    <a:gd name="T9" fmla="*/ 7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7"/>
                      </a:moveTo>
                      <a:lnTo>
                        <a:pt x="6" y="16"/>
                      </a:lnTo>
                      <a:lnTo>
                        <a:pt x="25" y="16"/>
                      </a:lnTo>
                      <a:lnTo>
                        <a:pt x="25" y="0"/>
                      </a:lnTo>
                      <a:lnTo>
                        <a:pt x="0" y="7"/>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351" name="Freeform 1300"/>
                <p:cNvSpPr>
                  <a:spLocks/>
                </p:cNvSpPr>
                <p:nvPr/>
              </p:nvSpPr>
              <p:spPr bwMode="auto">
                <a:xfrm>
                  <a:off x="875" y="3304"/>
                  <a:ext cx="18" cy="17"/>
                </a:xfrm>
                <a:custGeom>
                  <a:avLst/>
                  <a:gdLst>
                    <a:gd name="T0" fmla="*/ 12 w 18"/>
                    <a:gd name="T1" fmla="*/ 0 h 17"/>
                    <a:gd name="T2" fmla="*/ 17 w 18"/>
                    <a:gd name="T3" fmla="*/ 13 h 17"/>
                    <a:gd name="T4" fmla="*/ 8 w 18"/>
                    <a:gd name="T5" fmla="*/ 16 h 17"/>
                    <a:gd name="T6" fmla="*/ 0 w 18"/>
                    <a:gd name="T7" fmla="*/ 0 h 17"/>
                    <a:gd name="T8" fmla="*/ 12 w 18"/>
                    <a:gd name="T9" fmla="*/ 0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12" y="0"/>
                      </a:moveTo>
                      <a:lnTo>
                        <a:pt x="17" y="13"/>
                      </a:lnTo>
                      <a:lnTo>
                        <a:pt x="8" y="16"/>
                      </a:lnTo>
                      <a:lnTo>
                        <a:pt x="0" y="0"/>
                      </a:lnTo>
                      <a:lnTo>
                        <a:pt x="12"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352" name="Freeform 1301"/>
                <p:cNvSpPr>
                  <a:spLocks/>
                </p:cNvSpPr>
                <p:nvPr/>
              </p:nvSpPr>
              <p:spPr bwMode="auto">
                <a:xfrm>
                  <a:off x="845" y="3304"/>
                  <a:ext cx="17" cy="17"/>
                </a:xfrm>
                <a:custGeom>
                  <a:avLst/>
                  <a:gdLst>
                    <a:gd name="T0" fmla="*/ 16 w 17"/>
                    <a:gd name="T1" fmla="*/ 0 h 17"/>
                    <a:gd name="T2" fmla="*/ 0 w 17"/>
                    <a:gd name="T3" fmla="*/ 16 h 17"/>
                    <a:gd name="T4" fmla="*/ 16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0"/>
                      </a:moveTo>
                      <a:lnTo>
                        <a:pt x="0" y="16"/>
                      </a:lnTo>
                      <a:lnTo>
                        <a:pt x="16"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353" name="Arc 1302"/>
                <p:cNvSpPr>
                  <a:spLocks/>
                </p:cNvSpPr>
                <p:nvPr/>
              </p:nvSpPr>
              <p:spPr bwMode="auto">
                <a:xfrm>
                  <a:off x="793" y="3332"/>
                  <a:ext cx="4" cy="8"/>
                </a:xfrm>
                <a:custGeom>
                  <a:avLst/>
                  <a:gdLst>
                    <a:gd name="T0" fmla="*/ 4 w 21600"/>
                    <a:gd name="T1" fmla="*/ 8 h 42555"/>
                    <a:gd name="T2" fmla="*/ 3 w 21600"/>
                    <a:gd name="T3" fmla="*/ 0 h 42555"/>
                    <a:gd name="T4" fmla="*/ 4 w 21600"/>
                    <a:gd name="T5" fmla="*/ 4 h 42555"/>
                    <a:gd name="T6" fmla="*/ 0 60000 65536"/>
                    <a:gd name="T7" fmla="*/ 0 60000 65536"/>
                    <a:gd name="T8" fmla="*/ 0 60000 65536"/>
                    <a:gd name="T9" fmla="*/ 0 w 21600"/>
                    <a:gd name="T10" fmla="*/ 0 h 42555"/>
                    <a:gd name="T11" fmla="*/ 21600 w 21600"/>
                    <a:gd name="T12" fmla="*/ 42555 h 42555"/>
                  </a:gdLst>
                  <a:ahLst/>
                  <a:cxnLst>
                    <a:cxn ang="T6">
                      <a:pos x="T0" y="T1"/>
                    </a:cxn>
                    <a:cxn ang="T7">
                      <a:pos x="T2" y="T3"/>
                    </a:cxn>
                    <a:cxn ang="T8">
                      <a:pos x="T4" y="T5"/>
                    </a:cxn>
                  </a:cxnLst>
                  <a:rect l="T9" t="T10" r="T11" b="T12"/>
                  <a:pathLst>
                    <a:path w="21600" h="42555" fill="none" extrusionOk="0">
                      <a:moveTo>
                        <a:pt x="21600" y="42555"/>
                      </a:moveTo>
                      <a:cubicBezTo>
                        <a:pt x="9670" y="42555"/>
                        <a:pt x="0" y="32884"/>
                        <a:pt x="0" y="20955"/>
                      </a:cubicBezTo>
                      <a:cubicBezTo>
                        <a:pt x="-1" y="11043"/>
                        <a:pt x="6745" y="2403"/>
                        <a:pt x="16360" y="-1"/>
                      </a:cubicBezTo>
                    </a:path>
                    <a:path w="21600" h="42555" stroke="0" extrusionOk="0">
                      <a:moveTo>
                        <a:pt x="21600" y="42555"/>
                      </a:moveTo>
                      <a:cubicBezTo>
                        <a:pt x="9670" y="42555"/>
                        <a:pt x="0" y="32884"/>
                        <a:pt x="0" y="20955"/>
                      </a:cubicBezTo>
                      <a:cubicBezTo>
                        <a:pt x="-1" y="11043"/>
                        <a:pt x="6745" y="2403"/>
                        <a:pt x="16360" y="-1"/>
                      </a:cubicBezTo>
                      <a:lnTo>
                        <a:pt x="21600" y="20955"/>
                      </a:lnTo>
                      <a:close/>
                    </a:path>
                  </a:pathLst>
                </a:custGeom>
                <a:solidFill>
                  <a:srgbClr val="FF6600"/>
                </a:solidFill>
                <a:ln w="12700" cap="rnd">
                  <a:solidFill>
                    <a:srgbClr val="000000"/>
                  </a:solidFill>
                  <a:round/>
                  <a:headEnd/>
                  <a:tailEnd/>
                </a:ln>
              </p:spPr>
              <p:txBody>
                <a:bodyPr wrap="none" anchor="ctr"/>
                <a:lstStyle/>
                <a:p>
                  <a:endParaRPr lang="en-US"/>
                </a:p>
              </p:txBody>
            </p:sp>
            <p:sp>
              <p:nvSpPr>
                <p:cNvPr id="4354" name="Line 1303"/>
                <p:cNvSpPr>
                  <a:spLocks noChangeShapeType="1"/>
                </p:cNvSpPr>
                <p:nvPr/>
              </p:nvSpPr>
              <p:spPr bwMode="auto">
                <a:xfrm flipH="1">
                  <a:off x="788" y="3335"/>
                  <a:ext cx="14" cy="0"/>
                </a:xfrm>
                <a:prstGeom prst="line">
                  <a:avLst/>
                </a:prstGeom>
                <a:noFill/>
                <a:ln w="12700">
                  <a:solidFill>
                    <a:srgbClr val="000000"/>
                  </a:solidFill>
                  <a:round/>
                  <a:headEnd/>
                  <a:tailEnd/>
                </a:ln>
              </p:spPr>
              <p:txBody>
                <a:bodyPr wrap="none" anchor="ctr"/>
                <a:lstStyle/>
                <a:p>
                  <a:endParaRPr lang="en-US"/>
                </a:p>
              </p:txBody>
            </p:sp>
            <p:sp>
              <p:nvSpPr>
                <p:cNvPr id="4355" name="Line 1304"/>
                <p:cNvSpPr>
                  <a:spLocks noChangeShapeType="1"/>
                </p:cNvSpPr>
                <p:nvPr/>
              </p:nvSpPr>
              <p:spPr bwMode="auto">
                <a:xfrm flipH="1">
                  <a:off x="788" y="3333"/>
                  <a:ext cx="14" cy="0"/>
                </a:xfrm>
                <a:prstGeom prst="line">
                  <a:avLst/>
                </a:prstGeom>
                <a:noFill/>
                <a:ln w="12700">
                  <a:solidFill>
                    <a:srgbClr val="000000"/>
                  </a:solidFill>
                  <a:round/>
                  <a:headEnd/>
                  <a:tailEnd/>
                </a:ln>
              </p:spPr>
              <p:txBody>
                <a:bodyPr wrap="none" anchor="ctr"/>
                <a:lstStyle/>
                <a:p>
                  <a:endParaRPr lang="en-US"/>
                </a:p>
              </p:txBody>
            </p:sp>
            <p:sp>
              <p:nvSpPr>
                <p:cNvPr id="4356" name="Freeform 1305"/>
                <p:cNvSpPr>
                  <a:spLocks/>
                </p:cNvSpPr>
                <p:nvPr/>
              </p:nvSpPr>
              <p:spPr bwMode="auto">
                <a:xfrm>
                  <a:off x="786" y="3315"/>
                  <a:ext cx="148" cy="23"/>
                </a:xfrm>
                <a:custGeom>
                  <a:avLst/>
                  <a:gdLst>
                    <a:gd name="T0" fmla="*/ 0 w 148"/>
                    <a:gd name="T1" fmla="*/ 9 h 23"/>
                    <a:gd name="T2" fmla="*/ 20 w 148"/>
                    <a:gd name="T3" fmla="*/ 0 h 23"/>
                    <a:gd name="T4" fmla="*/ 147 w 148"/>
                    <a:gd name="T5" fmla="*/ 0 h 23"/>
                    <a:gd name="T6" fmla="*/ 147 w 148"/>
                    <a:gd name="T7" fmla="*/ 7 h 23"/>
                    <a:gd name="T8" fmla="*/ 143 w 148"/>
                    <a:gd name="T9" fmla="*/ 9 h 23"/>
                    <a:gd name="T10" fmla="*/ 143 w 148"/>
                    <a:gd name="T11" fmla="*/ 12 h 23"/>
                    <a:gd name="T12" fmla="*/ 124 w 148"/>
                    <a:gd name="T13" fmla="*/ 22 h 23"/>
                    <a:gd name="T14" fmla="*/ 10 w 148"/>
                    <a:gd name="T15" fmla="*/ 22 h 23"/>
                    <a:gd name="T16" fmla="*/ 0 w 148"/>
                    <a:gd name="T17" fmla="*/ 9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
                    <a:gd name="T28" fmla="*/ 0 h 23"/>
                    <a:gd name="T29" fmla="*/ 148 w 148"/>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 h="23">
                      <a:moveTo>
                        <a:pt x="0" y="9"/>
                      </a:moveTo>
                      <a:lnTo>
                        <a:pt x="20" y="0"/>
                      </a:lnTo>
                      <a:lnTo>
                        <a:pt x="147" y="0"/>
                      </a:lnTo>
                      <a:lnTo>
                        <a:pt x="147" y="7"/>
                      </a:lnTo>
                      <a:lnTo>
                        <a:pt x="143" y="9"/>
                      </a:lnTo>
                      <a:lnTo>
                        <a:pt x="143" y="12"/>
                      </a:lnTo>
                      <a:lnTo>
                        <a:pt x="124" y="22"/>
                      </a:lnTo>
                      <a:lnTo>
                        <a:pt x="10" y="22"/>
                      </a:lnTo>
                      <a:lnTo>
                        <a:pt x="0" y="9"/>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357" name="Freeform 1306"/>
                <p:cNvSpPr>
                  <a:spLocks/>
                </p:cNvSpPr>
                <p:nvPr/>
              </p:nvSpPr>
              <p:spPr bwMode="auto">
                <a:xfrm>
                  <a:off x="910" y="3315"/>
                  <a:ext cx="17" cy="17"/>
                </a:xfrm>
                <a:custGeom>
                  <a:avLst/>
                  <a:gdLst>
                    <a:gd name="T0" fmla="*/ 0 w 17"/>
                    <a:gd name="T1" fmla="*/ 0 h 17"/>
                    <a:gd name="T2" fmla="*/ 16 w 17"/>
                    <a:gd name="T3" fmla="*/ 16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16" y="16"/>
                      </a:lnTo>
                      <a:lnTo>
                        <a:pt x="0"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358" name="Freeform 1307"/>
                <p:cNvSpPr>
                  <a:spLocks/>
                </p:cNvSpPr>
                <p:nvPr/>
              </p:nvSpPr>
              <p:spPr bwMode="auto">
                <a:xfrm>
                  <a:off x="875" y="3315"/>
                  <a:ext cx="1" cy="23"/>
                </a:xfrm>
                <a:custGeom>
                  <a:avLst/>
                  <a:gdLst>
                    <a:gd name="T0" fmla="*/ 0 w 1"/>
                    <a:gd name="T1" fmla="*/ 0 h 23"/>
                    <a:gd name="T2" fmla="*/ 0 w 1"/>
                    <a:gd name="T3" fmla="*/ 22 h 23"/>
                    <a:gd name="T4" fmla="*/ 0 w 1"/>
                    <a:gd name="T5" fmla="*/ 0 h 23"/>
                    <a:gd name="T6" fmla="*/ 0 60000 65536"/>
                    <a:gd name="T7" fmla="*/ 0 60000 65536"/>
                    <a:gd name="T8" fmla="*/ 0 60000 65536"/>
                    <a:gd name="T9" fmla="*/ 0 w 1"/>
                    <a:gd name="T10" fmla="*/ 0 h 23"/>
                    <a:gd name="T11" fmla="*/ 1 w 1"/>
                    <a:gd name="T12" fmla="*/ 23 h 23"/>
                  </a:gdLst>
                  <a:ahLst/>
                  <a:cxnLst>
                    <a:cxn ang="T6">
                      <a:pos x="T0" y="T1"/>
                    </a:cxn>
                    <a:cxn ang="T7">
                      <a:pos x="T2" y="T3"/>
                    </a:cxn>
                    <a:cxn ang="T8">
                      <a:pos x="T4" y="T5"/>
                    </a:cxn>
                  </a:cxnLst>
                  <a:rect l="T9" t="T10" r="T11" b="T12"/>
                  <a:pathLst>
                    <a:path w="1" h="23">
                      <a:moveTo>
                        <a:pt x="0" y="0"/>
                      </a:moveTo>
                      <a:lnTo>
                        <a:pt x="0" y="22"/>
                      </a:lnTo>
                      <a:lnTo>
                        <a:pt x="0"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359" name="Freeform 1308"/>
                <p:cNvSpPr>
                  <a:spLocks/>
                </p:cNvSpPr>
                <p:nvPr/>
              </p:nvSpPr>
              <p:spPr bwMode="auto">
                <a:xfrm>
                  <a:off x="838" y="3315"/>
                  <a:ext cx="1" cy="23"/>
                </a:xfrm>
                <a:custGeom>
                  <a:avLst/>
                  <a:gdLst>
                    <a:gd name="T0" fmla="*/ 0 w 1"/>
                    <a:gd name="T1" fmla="*/ 0 h 23"/>
                    <a:gd name="T2" fmla="*/ 0 w 1"/>
                    <a:gd name="T3" fmla="*/ 22 h 23"/>
                    <a:gd name="T4" fmla="*/ 0 w 1"/>
                    <a:gd name="T5" fmla="*/ 0 h 23"/>
                    <a:gd name="T6" fmla="*/ 0 60000 65536"/>
                    <a:gd name="T7" fmla="*/ 0 60000 65536"/>
                    <a:gd name="T8" fmla="*/ 0 60000 65536"/>
                    <a:gd name="T9" fmla="*/ 0 w 1"/>
                    <a:gd name="T10" fmla="*/ 0 h 23"/>
                    <a:gd name="T11" fmla="*/ 1 w 1"/>
                    <a:gd name="T12" fmla="*/ 23 h 23"/>
                  </a:gdLst>
                  <a:ahLst/>
                  <a:cxnLst>
                    <a:cxn ang="T6">
                      <a:pos x="T0" y="T1"/>
                    </a:cxn>
                    <a:cxn ang="T7">
                      <a:pos x="T2" y="T3"/>
                    </a:cxn>
                    <a:cxn ang="T8">
                      <a:pos x="T4" y="T5"/>
                    </a:cxn>
                  </a:cxnLst>
                  <a:rect l="T9" t="T10" r="T11" b="T12"/>
                  <a:pathLst>
                    <a:path w="1" h="23">
                      <a:moveTo>
                        <a:pt x="0" y="0"/>
                      </a:moveTo>
                      <a:lnTo>
                        <a:pt x="0" y="22"/>
                      </a:lnTo>
                      <a:lnTo>
                        <a:pt x="0"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360" name="Freeform 1309"/>
                <p:cNvSpPr>
                  <a:spLocks/>
                </p:cNvSpPr>
                <p:nvPr/>
              </p:nvSpPr>
              <p:spPr bwMode="auto">
                <a:xfrm>
                  <a:off x="873" y="3315"/>
                  <a:ext cx="17" cy="17"/>
                </a:xfrm>
                <a:custGeom>
                  <a:avLst/>
                  <a:gdLst>
                    <a:gd name="T0" fmla="*/ 16 w 17"/>
                    <a:gd name="T1" fmla="*/ 0 h 17"/>
                    <a:gd name="T2" fmla="*/ 0 w 17"/>
                    <a:gd name="T3" fmla="*/ 16 h 17"/>
                    <a:gd name="T4" fmla="*/ 16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0"/>
                      </a:moveTo>
                      <a:lnTo>
                        <a:pt x="0" y="16"/>
                      </a:lnTo>
                      <a:lnTo>
                        <a:pt x="16"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361" name="Freeform 1310"/>
                <p:cNvSpPr>
                  <a:spLocks/>
                </p:cNvSpPr>
                <p:nvPr/>
              </p:nvSpPr>
              <p:spPr bwMode="auto">
                <a:xfrm>
                  <a:off x="824" y="3316"/>
                  <a:ext cx="17" cy="17"/>
                </a:xfrm>
                <a:custGeom>
                  <a:avLst/>
                  <a:gdLst>
                    <a:gd name="T0" fmla="*/ 0 w 17"/>
                    <a:gd name="T1" fmla="*/ 0 h 17"/>
                    <a:gd name="T2" fmla="*/ 16 w 17"/>
                    <a:gd name="T3" fmla="*/ 16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16" y="16"/>
                      </a:lnTo>
                      <a:lnTo>
                        <a:pt x="0"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362" name="Freeform 1311"/>
                <p:cNvSpPr>
                  <a:spLocks/>
                </p:cNvSpPr>
                <p:nvPr/>
              </p:nvSpPr>
              <p:spPr bwMode="auto">
                <a:xfrm>
                  <a:off x="787" y="3312"/>
                  <a:ext cx="151" cy="17"/>
                </a:xfrm>
                <a:custGeom>
                  <a:avLst/>
                  <a:gdLst>
                    <a:gd name="T0" fmla="*/ 0 w 151"/>
                    <a:gd name="T1" fmla="*/ 9 h 17"/>
                    <a:gd name="T2" fmla="*/ 17 w 151"/>
                    <a:gd name="T3" fmla="*/ 0 h 17"/>
                    <a:gd name="T4" fmla="*/ 147 w 151"/>
                    <a:gd name="T5" fmla="*/ 0 h 17"/>
                    <a:gd name="T6" fmla="*/ 150 w 151"/>
                    <a:gd name="T7" fmla="*/ 4 h 17"/>
                    <a:gd name="T8" fmla="*/ 20 w 151"/>
                    <a:gd name="T9" fmla="*/ 4 h 17"/>
                    <a:gd name="T10" fmla="*/ 0 w 151"/>
                    <a:gd name="T11" fmla="*/ 16 h 17"/>
                    <a:gd name="T12" fmla="*/ 0 w 151"/>
                    <a:gd name="T13" fmla="*/ 9 h 17"/>
                    <a:gd name="T14" fmla="*/ 0 60000 65536"/>
                    <a:gd name="T15" fmla="*/ 0 60000 65536"/>
                    <a:gd name="T16" fmla="*/ 0 60000 65536"/>
                    <a:gd name="T17" fmla="*/ 0 60000 65536"/>
                    <a:gd name="T18" fmla="*/ 0 60000 65536"/>
                    <a:gd name="T19" fmla="*/ 0 60000 65536"/>
                    <a:gd name="T20" fmla="*/ 0 60000 65536"/>
                    <a:gd name="T21" fmla="*/ 0 w 151"/>
                    <a:gd name="T22" fmla="*/ 0 h 17"/>
                    <a:gd name="T23" fmla="*/ 151 w 15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1" h="17">
                      <a:moveTo>
                        <a:pt x="0" y="9"/>
                      </a:moveTo>
                      <a:lnTo>
                        <a:pt x="17" y="0"/>
                      </a:lnTo>
                      <a:lnTo>
                        <a:pt x="147" y="0"/>
                      </a:lnTo>
                      <a:lnTo>
                        <a:pt x="150" y="4"/>
                      </a:lnTo>
                      <a:lnTo>
                        <a:pt x="20" y="4"/>
                      </a:lnTo>
                      <a:lnTo>
                        <a:pt x="0" y="16"/>
                      </a:lnTo>
                      <a:lnTo>
                        <a:pt x="0" y="9"/>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363" name="Freeform 1312"/>
                <p:cNvSpPr>
                  <a:spLocks/>
                </p:cNvSpPr>
                <p:nvPr/>
              </p:nvSpPr>
              <p:spPr bwMode="auto">
                <a:xfrm>
                  <a:off x="924" y="3315"/>
                  <a:ext cx="17" cy="17"/>
                </a:xfrm>
                <a:custGeom>
                  <a:avLst/>
                  <a:gdLst>
                    <a:gd name="T0" fmla="*/ 0 w 17"/>
                    <a:gd name="T1" fmla="*/ 0 h 17"/>
                    <a:gd name="T2" fmla="*/ 16 w 17"/>
                    <a:gd name="T3" fmla="*/ 2 h 17"/>
                    <a:gd name="T4" fmla="*/ 16 w 17"/>
                    <a:gd name="T5" fmla="*/ 14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2"/>
                      </a:lnTo>
                      <a:lnTo>
                        <a:pt x="16" y="14"/>
                      </a:lnTo>
                      <a:lnTo>
                        <a:pt x="0" y="16"/>
                      </a:lnTo>
                      <a:lnTo>
                        <a:pt x="0"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364" name="Freeform 1313"/>
                <p:cNvSpPr>
                  <a:spLocks/>
                </p:cNvSpPr>
                <p:nvPr/>
              </p:nvSpPr>
              <p:spPr bwMode="auto">
                <a:xfrm>
                  <a:off x="803" y="3312"/>
                  <a:ext cx="134" cy="17"/>
                </a:xfrm>
                <a:custGeom>
                  <a:avLst/>
                  <a:gdLst>
                    <a:gd name="T0" fmla="*/ 0 w 134"/>
                    <a:gd name="T1" fmla="*/ 0 h 17"/>
                    <a:gd name="T2" fmla="*/ 130 w 134"/>
                    <a:gd name="T3" fmla="*/ 0 h 17"/>
                    <a:gd name="T4" fmla="*/ 133 w 134"/>
                    <a:gd name="T5" fmla="*/ 16 h 17"/>
                    <a:gd name="T6" fmla="*/ 2 w 134"/>
                    <a:gd name="T7" fmla="*/ 16 h 17"/>
                    <a:gd name="T8" fmla="*/ 0 w 134"/>
                    <a:gd name="T9" fmla="*/ 0 h 17"/>
                    <a:gd name="T10" fmla="*/ 0 60000 65536"/>
                    <a:gd name="T11" fmla="*/ 0 60000 65536"/>
                    <a:gd name="T12" fmla="*/ 0 60000 65536"/>
                    <a:gd name="T13" fmla="*/ 0 60000 65536"/>
                    <a:gd name="T14" fmla="*/ 0 60000 65536"/>
                    <a:gd name="T15" fmla="*/ 0 w 134"/>
                    <a:gd name="T16" fmla="*/ 0 h 17"/>
                    <a:gd name="T17" fmla="*/ 134 w 134"/>
                    <a:gd name="T18" fmla="*/ 17 h 17"/>
                  </a:gdLst>
                  <a:ahLst/>
                  <a:cxnLst>
                    <a:cxn ang="T10">
                      <a:pos x="T0" y="T1"/>
                    </a:cxn>
                    <a:cxn ang="T11">
                      <a:pos x="T2" y="T3"/>
                    </a:cxn>
                    <a:cxn ang="T12">
                      <a:pos x="T4" y="T5"/>
                    </a:cxn>
                    <a:cxn ang="T13">
                      <a:pos x="T6" y="T7"/>
                    </a:cxn>
                    <a:cxn ang="T14">
                      <a:pos x="T8" y="T9"/>
                    </a:cxn>
                  </a:cxnLst>
                  <a:rect l="T15" t="T16" r="T17" b="T18"/>
                  <a:pathLst>
                    <a:path w="134" h="17">
                      <a:moveTo>
                        <a:pt x="0" y="0"/>
                      </a:moveTo>
                      <a:lnTo>
                        <a:pt x="130" y="0"/>
                      </a:lnTo>
                      <a:lnTo>
                        <a:pt x="133" y="16"/>
                      </a:lnTo>
                      <a:lnTo>
                        <a:pt x="2" y="16"/>
                      </a:lnTo>
                      <a:lnTo>
                        <a:pt x="0"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365" name="Freeform 1314"/>
                <p:cNvSpPr>
                  <a:spLocks/>
                </p:cNvSpPr>
                <p:nvPr/>
              </p:nvSpPr>
              <p:spPr bwMode="auto">
                <a:xfrm>
                  <a:off x="931" y="3315"/>
                  <a:ext cx="1" cy="17"/>
                </a:xfrm>
                <a:custGeom>
                  <a:avLst/>
                  <a:gdLst>
                    <a:gd name="T0" fmla="*/ 0 w 1"/>
                    <a:gd name="T1" fmla="*/ 16 h 17"/>
                    <a:gd name="T2" fmla="*/ 0 w 1"/>
                    <a:gd name="T3" fmla="*/ 0 h 17"/>
                    <a:gd name="T4" fmla="*/ 0 w 1"/>
                    <a:gd name="T5" fmla="*/ 16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16"/>
                      </a:moveTo>
                      <a:lnTo>
                        <a:pt x="0" y="0"/>
                      </a:lnTo>
                      <a:lnTo>
                        <a:pt x="0" y="16"/>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366" name="Freeform 1315"/>
                <p:cNvSpPr>
                  <a:spLocks/>
                </p:cNvSpPr>
                <p:nvPr/>
              </p:nvSpPr>
              <p:spPr bwMode="auto">
                <a:xfrm>
                  <a:off x="786" y="3314"/>
                  <a:ext cx="20" cy="17"/>
                </a:xfrm>
                <a:custGeom>
                  <a:avLst/>
                  <a:gdLst>
                    <a:gd name="T0" fmla="*/ 0 w 20"/>
                    <a:gd name="T1" fmla="*/ 16 h 17"/>
                    <a:gd name="T2" fmla="*/ 19 w 20"/>
                    <a:gd name="T3" fmla="*/ 0 h 17"/>
                    <a:gd name="T4" fmla="*/ 0 w 20"/>
                    <a:gd name="T5" fmla="*/ 16 h 17"/>
                    <a:gd name="T6" fmla="*/ 0 60000 65536"/>
                    <a:gd name="T7" fmla="*/ 0 60000 65536"/>
                    <a:gd name="T8" fmla="*/ 0 60000 65536"/>
                    <a:gd name="T9" fmla="*/ 0 w 20"/>
                    <a:gd name="T10" fmla="*/ 0 h 17"/>
                    <a:gd name="T11" fmla="*/ 20 w 20"/>
                    <a:gd name="T12" fmla="*/ 17 h 17"/>
                  </a:gdLst>
                  <a:ahLst/>
                  <a:cxnLst>
                    <a:cxn ang="T6">
                      <a:pos x="T0" y="T1"/>
                    </a:cxn>
                    <a:cxn ang="T7">
                      <a:pos x="T2" y="T3"/>
                    </a:cxn>
                    <a:cxn ang="T8">
                      <a:pos x="T4" y="T5"/>
                    </a:cxn>
                  </a:cxnLst>
                  <a:rect l="T9" t="T10" r="T11" b="T12"/>
                  <a:pathLst>
                    <a:path w="20" h="17">
                      <a:moveTo>
                        <a:pt x="0" y="16"/>
                      </a:moveTo>
                      <a:lnTo>
                        <a:pt x="19" y="0"/>
                      </a:lnTo>
                      <a:lnTo>
                        <a:pt x="0" y="16"/>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367" name="Oval 1316"/>
                <p:cNvSpPr>
                  <a:spLocks noChangeArrowheads="1"/>
                </p:cNvSpPr>
                <p:nvPr/>
              </p:nvSpPr>
              <p:spPr bwMode="auto">
                <a:xfrm>
                  <a:off x="853" y="3325"/>
                  <a:ext cx="8" cy="8"/>
                </a:xfrm>
                <a:prstGeom prst="ellipse">
                  <a:avLst/>
                </a:prstGeom>
                <a:solidFill>
                  <a:srgbClr val="FF6600"/>
                </a:solidFill>
                <a:ln w="12700">
                  <a:solidFill>
                    <a:srgbClr val="C0C0C0"/>
                  </a:solidFill>
                  <a:round/>
                  <a:headEnd/>
                  <a:tailEnd/>
                </a:ln>
              </p:spPr>
              <p:txBody>
                <a:bodyPr wrap="none" anchor="ctr"/>
                <a:lstStyle/>
                <a:p>
                  <a:endParaRPr lang="en-US"/>
                </a:p>
              </p:txBody>
            </p:sp>
            <p:grpSp>
              <p:nvGrpSpPr>
                <p:cNvPr id="4368" name="Group 1317"/>
                <p:cNvGrpSpPr>
                  <a:grpSpLocks/>
                </p:cNvGrpSpPr>
                <p:nvPr/>
              </p:nvGrpSpPr>
              <p:grpSpPr bwMode="auto">
                <a:xfrm>
                  <a:off x="822" y="3310"/>
                  <a:ext cx="17" cy="17"/>
                  <a:chOff x="822" y="3310"/>
                  <a:chExt cx="17" cy="17"/>
                </a:xfrm>
              </p:grpSpPr>
              <p:sp>
                <p:nvSpPr>
                  <p:cNvPr id="4398" name="Freeform 1318"/>
                  <p:cNvSpPr>
                    <a:spLocks/>
                  </p:cNvSpPr>
                  <p:nvPr/>
                </p:nvSpPr>
                <p:spPr bwMode="auto">
                  <a:xfrm>
                    <a:off x="822" y="3310"/>
                    <a:ext cx="17" cy="17"/>
                  </a:xfrm>
                  <a:custGeom>
                    <a:avLst/>
                    <a:gdLst>
                      <a:gd name="T0" fmla="*/ 9 w 17"/>
                      <a:gd name="T1" fmla="*/ 0 h 17"/>
                      <a:gd name="T2" fmla="*/ 0 w 17"/>
                      <a:gd name="T3" fmla="*/ 16 h 17"/>
                      <a:gd name="T4" fmla="*/ 16 w 17"/>
                      <a:gd name="T5" fmla="*/ 16 h 17"/>
                      <a:gd name="T6" fmla="*/ 15 w 17"/>
                      <a:gd name="T7" fmla="*/ 1 h 17"/>
                      <a:gd name="T8" fmla="*/ 9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9" y="0"/>
                        </a:moveTo>
                        <a:lnTo>
                          <a:pt x="0" y="16"/>
                        </a:lnTo>
                        <a:lnTo>
                          <a:pt x="16" y="16"/>
                        </a:lnTo>
                        <a:lnTo>
                          <a:pt x="15" y="1"/>
                        </a:lnTo>
                        <a:lnTo>
                          <a:pt x="9"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399" name="Oval 1319"/>
                  <p:cNvSpPr>
                    <a:spLocks noChangeArrowheads="1"/>
                  </p:cNvSpPr>
                  <p:nvPr/>
                </p:nvSpPr>
                <p:spPr bwMode="auto">
                  <a:xfrm>
                    <a:off x="825" y="3312"/>
                    <a:ext cx="8" cy="8"/>
                  </a:xfrm>
                  <a:prstGeom prst="ellipse">
                    <a:avLst/>
                  </a:prstGeom>
                  <a:solidFill>
                    <a:srgbClr val="FF6600"/>
                  </a:solidFill>
                  <a:ln w="12700">
                    <a:solidFill>
                      <a:srgbClr val="000000"/>
                    </a:solidFill>
                    <a:round/>
                    <a:headEnd/>
                    <a:tailEnd/>
                  </a:ln>
                </p:spPr>
                <p:txBody>
                  <a:bodyPr wrap="none" anchor="ctr"/>
                  <a:lstStyle/>
                  <a:p>
                    <a:endParaRPr lang="en-US"/>
                  </a:p>
                </p:txBody>
              </p:sp>
            </p:grpSp>
            <p:sp>
              <p:nvSpPr>
                <p:cNvPr id="4369" name="Arc 1320"/>
                <p:cNvSpPr>
                  <a:spLocks/>
                </p:cNvSpPr>
                <p:nvPr/>
              </p:nvSpPr>
              <p:spPr bwMode="auto">
                <a:xfrm>
                  <a:off x="787" y="3318"/>
                  <a:ext cx="5" cy="8"/>
                </a:xfrm>
                <a:custGeom>
                  <a:avLst/>
                  <a:gdLst>
                    <a:gd name="T0" fmla="*/ 1 w 28431"/>
                    <a:gd name="T1" fmla="*/ 0 h 43200"/>
                    <a:gd name="T2" fmla="*/ 0 w 28431"/>
                    <a:gd name="T3" fmla="*/ 8 h 43200"/>
                    <a:gd name="T4" fmla="*/ 1 w 28431"/>
                    <a:gd name="T5" fmla="*/ 4 h 43200"/>
                    <a:gd name="T6" fmla="*/ 0 60000 65536"/>
                    <a:gd name="T7" fmla="*/ 0 60000 65536"/>
                    <a:gd name="T8" fmla="*/ 0 60000 65536"/>
                    <a:gd name="T9" fmla="*/ 0 w 28431"/>
                    <a:gd name="T10" fmla="*/ 0 h 43200"/>
                    <a:gd name="T11" fmla="*/ 28431 w 28431"/>
                    <a:gd name="T12" fmla="*/ 43200 h 43200"/>
                  </a:gdLst>
                  <a:ahLst/>
                  <a:cxnLst>
                    <a:cxn ang="T6">
                      <a:pos x="T0" y="T1"/>
                    </a:cxn>
                    <a:cxn ang="T7">
                      <a:pos x="T2" y="T3"/>
                    </a:cxn>
                    <a:cxn ang="T8">
                      <a:pos x="T4" y="T5"/>
                    </a:cxn>
                  </a:cxnLst>
                  <a:rect l="T9" t="T10" r="T11" b="T12"/>
                  <a:pathLst>
                    <a:path w="28431" h="43200" fill="none" extrusionOk="0">
                      <a:moveTo>
                        <a:pt x="6830" y="0"/>
                      </a:moveTo>
                      <a:cubicBezTo>
                        <a:pt x="18760" y="0"/>
                        <a:pt x="28431" y="9670"/>
                        <a:pt x="28431" y="21600"/>
                      </a:cubicBezTo>
                      <a:cubicBezTo>
                        <a:pt x="28431" y="33529"/>
                        <a:pt x="18760" y="43200"/>
                        <a:pt x="6831" y="43200"/>
                      </a:cubicBezTo>
                      <a:cubicBezTo>
                        <a:pt x="4509" y="43200"/>
                        <a:pt x="2202" y="42825"/>
                        <a:pt x="0" y="42091"/>
                      </a:cubicBezTo>
                    </a:path>
                    <a:path w="28431" h="43200" stroke="0" extrusionOk="0">
                      <a:moveTo>
                        <a:pt x="6830" y="0"/>
                      </a:moveTo>
                      <a:cubicBezTo>
                        <a:pt x="18760" y="0"/>
                        <a:pt x="28431" y="9670"/>
                        <a:pt x="28431" y="21600"/>
                      </a:cubicBezTo>
                      <a:cubicBezTo>
                        <a:pt x="28431" y="33529"/>
                        <a:pt x="18760" y="43200"/>
                        <a:pt x="6831" y="43200"/>
                      </a:cubicBezTo>
                      <a:cubicBezTo>
                        <a:pt x="4509" y="43200"/>
                        <a:pt x="2202" y="42825"/>
                        <a:pt x="0" y="42091"/>
                      </a:cubicBezTo>
                      <a:lnTo>
                        <a:pt x="6831" y="21600"/>
                      </a:lnTo>
                      <a:close/>
                    </a:path>
                  </a:pathLst>
                </a:custGeom>
                <a:solidFill>
                  <a:srgbClr val="FF6600"/>
                </a:solidFill>
                <a:ln w="12700" cap="rnd">
                  <a:solidFill>
                    <a:srgbClr val="000000"/>
                  </a:solidFill>
                  <a:round/>
                  <a:headEnd/>
                  <a:tailEnd/>
                </a:ln>
              </p:spPr>
              <p:txBody>
                <a:bodyPr wrap="none" anchor="ctr"/>
                <a:lstStyle/>
                <a:p>
                  <a:endParaRPr lang="en-US"/>
                </a:p>
              </p:txBody>
            </p:sp>
            <p:sp>
              <p:nvSpPr>
                <p:cNvPr id="4370" name="Line 1321"/>
                <p:cNvSpPr>
                  <a:spLocks noChangeShapeType="1"/>
                </p:cNvSpPr>
                <p:nvPr/>
              </p:nvSpPr>
              <p:spPr bwMode="auto">
                <a:xfrm flipV="1">
                  <a:off x="791" y="3315"/>
                  <a:ext cx="0" cy="9"/>
                </a:xfrm>
                <a:prstGeom prst="line">
                  <a:avLst/>
                </a:prstGeom>
                <a:noFill/>
                <a:ln w="12700">
                  <a:solidFill>
                    <a:srgbClr val="000000"/>
                  </a:solidFill>
                  <a:round/>
                  <a:headEnd/>
                  <a:tailEnd/>
                </a:ln>
              </p:spPr>
              <p:txBody>
                <a:bodyPr wrap="none" anchor="ctr"/>
                <a:lstStyle/>
                <a:p>
                  <a:endParaRPr lang="en-US"/>
                </a:p>
              </p:txBody>
            </p:sp>
            <p:sp>
              <p:nvSpPr>
                <p:cNvPr id="4371" name="Line 1322"/>
                <p:cNvSpPr>
                  <a:spLocks noChangeShapeType="1"/>
                </p:cNvSpPr>
                <p:nvPr/>
              </p:nvSpPr>
              <p:spPr bwMode="auto">
                <a:xfrm flipH="1">
                  <a:off x="782" y="3322"/>
                  <a:ext cx="13" cy="0"/>
                </a:xfrm>
                <a:prstGeom prst="line">
                  <a:avLst/>
                </a:prstGeom>
                <a:noFill/>
                <a:ln w="12700">
                  <a:solidFill>
                    <a:srgbClr val="000000"/>
                  </a:solidFill>
                  <a:round/>
                  <a:headEnd/>
                  <a:tailEnd/>
                </a:ln>
              </p:spPr>
              <p:txBody>
                <a:bodyPr wrap="none" anchor="ctr"/>
                <a:lstStyle/>
                <a:p>
                  <a:endParaRPr lang="en-US"/>
                </a:p>
              </p:txBody>
            </p:sp>
            <p:grpSp>
              <p:nvGrpSpPr>
                <p:cNvPr id="4372" name="Group 1323"/>
                <p:cNvGrpSpPr>
                  <a:grpSpLocks/>
                </p:cNvGrpSpPr>
                <p:nvPr/>
              </p:nvGrpSpPr>
              <p:grpSpPr bwMode="auto">
                <a:xfrm>
                  <a:off x="844" y="3322"/>
                  <a:ext cx="73" cy="20"/>
                  <a:chOff x="844" y="3322"/>
                  <a:chExt cx="73" cy="20"/>
                </a:xfrm>
              </p:grpSpPr>
              <p:grpSp>
                <p:nvGrpSpPr>
                  <p:cNvPr id="4386" name="Group 1324"/>
                  <p:cNvGrpSpPr>
                    <a:grpSpLocks/>
                  </p:cNvGrpSpPr>
                  <p:nvPr/>
                </p:nvGrpSpPr>
                <p:grpSpPr bwMode="auto">
                  <a:xfrm>
                    <a:off x="844" y="3323"/>
                    <a:ext cx="16" cy="19"/>
                    <a:chOff x="844" y="3323"/>
                    <a:chExt cx="16" cy="19"/>
                  </a:xfrm>
                </p:grpSpPr>
                <p:sp>
                  <p:nvSpPr>
                    <p:cNvPr id="4393" name="Oval 1325"/>
                    <p:cNvSpPr>
                      <a:spLocks noChangeArrowheads="1"/>
                    </p:cNvSpPr>
                    <p:nvPr/>
                  </p:nvSpPr>
                  <p:spPr bwMode="auto">
                    <a:xfrm>
                      <a:off x="844" y="3323"/>
                      <a:ext cx="16" cy="15"/>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394" name="Oval 1326"/>
                    <p:cNvSpPr>
                      <a:spLocks noChangeArrowheads="1"/>
                    </p:cNvSpPr>
                    <p:nvPr/>
                  </p:nvSpPr>
                  <p:spPr bwMode="auto">
                    <a:xfrm>
                      <a:off x="846" y="3324"/>
                      <a:ext cx="11" cy="12"/>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395" name="Oval 1327"/>
                    <p:cNvSpPr>
                      <a:spLocks noChangeArrowheads="1"/>
                    </p:cNvSpPr>
                    <p:nvPr/>
                  </p:nvSpPr>
                  <p:spPr bwMode="auto">
                    <a:xfrm>
                      <a:off x="847" y="3330"/>
                      <a:ext cx="8" cy="8"/>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396" name="Oval 1328"/>
                    <p:cNvSpPr>
                      <a:spLocks noChangeArrowheads="1"/>
                    </p:cNvSpPr>
                    <p:nvPr/>
                  </p:nvSpPr>
                  <p:spPr bwMode="auto">
                    <a:xfrm>
                      <a:off x="846" y="3331"/>
                      <a:ext cx="8" cy="8"/>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397" name="Oval 1329"/>
                    <p:cNvSpPr>
                      <a:spLocks noChangeArrowheads="1"/>
                    </p:cNvSpPr>
                    <p:nvPr/>
                  </p:nvSpPr>
                  <p:spPr bwMode="auto">
                    <a:xfrm>
                      <a:off x="844" y="3334"/>
                      <a:ext cx="8" cy="8"/>
                    </a:xfrm>
                    <a:prstGeom prst="ellipse">
                      <a:avLst/>
                    </a:prstGeom>
                    <a:solidFill>
                      <a:srgbClr val="FF6600"/>
                    </a:solidFill>
                    <a:ln w="12700">
                      <a:solidFill>
                        <a:srgbClr val="000000"/>
                      </a:solidFill>
                      <a:round/>
                      <a:headEnd/>
                      <a:tailEnd/>
                    </a:ln>
                  </p:spPr>
                  <p:txBody>
                    <a:bodyPr wrap="none" anchor="ctr"/>
                    <a:lstStyle/>
                    <a:p>
                      <a:endParaRPr lang="en-US"/>
                    </a:p>
                  </p:txBody>
                </p:sp>
              </p:grpSp>
              <p:grpSp>
                <p:nvGrpSpPr>
                  <p:cNvPr id="4387" name="Group 1330"/>
                  <p:cNvGrpSpPr>
                    <a:grpSpLocks/>
                  </p:cNvGrpSpPr>
                  <p:nvPr/>
                </p:nvGrpSpPr>
                <p:grpSpPr bwMode="auto">
                  <a:xfrm>
                    <a:off x="901" y="3322"/>
                    <a:ext cx="16" cy="20"/>
                    <a:chOff x="901" y="3322"/>
                    <a:chExt cx="16" cy="20"/>
                  </a:xfrm>
                </p:grpSpPr>
                <p:sp>
                  <p:nvSpPr>
                    <p:cNvPr id="4388" name="Oval 1331"/>
                    <p:cNvSpPr>
                      <a:spLocks noChangeArrowheads="1"/>
                    </p:cNvSpPr>
                    <p:nvPr/>
                  </p:nvSpPr>
                  <p:spPr bwMode="auto">
                    <a:xfrm>
                      <a:off x="901" y="3322"/>
                      <a:ext cx="16" cy="15"/>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389" name="Oval 1332"/>
                    <p:cNvSpPr>
                      <a:spLocks noChangeArrowheads="1"/>
                    </p:cNvSpPr>
                    <p:nvPr/>
                  </p:nvSpPr>
                  <p:spPr bwMode="auto">
                    <a:xfrm>
                      <a:off x="904" y="3324"/>
                      <a:ext cx="11" cy="12"/>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390" name="Oval 1333"/>
                    <p:cNvSpPr>
                      <a:spLocks noChangeArrowheads="1"/>
                    </p:cNvSpPr>
                    <p:nvPr/>
                  </p:nvSpPr>
                  <p:spPr bwMode="auto">
                    <a:xfrm>
                      <a:off x="906" y="3330"/>
                      <a:ext cx="8" cy="8"/>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391" name="Oval 1334"/>
                    <p:cNvSpPr>
                      <a:spLocks noChangeArrowheads="1"/>
                    </p:cNvSpPr>
                    <p:nvPr/>
                  </p:nvSpPr>
                  <p:spPr bwMode="auto">
                    <a:xfrm>
                      <a:off x="904" y="3330"/>
                      <a:ext cx="8" cy="8"/>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392" name="Oval 1335"/>
                    <p:cNvSpPr>
                      <a:spLocks noChangeArrowheads="1"/>
                    </p:cNvSpPr>
                    <p:nvPr/>
                  </p:nvSpPr>
                  <p:spPr bwMode="auto">
                    <a:xfrm>
                      <a:off x="902" y="3334"/>
                      <a:ext cx="8" cy="8"/>
                    </a:xfrm>
                    <a:prstGeom prst="ellipse">
                      <a:avLst/>
                    </a:prstGeom>
                    <a:solidFill>
                      <a:srgbClr val="FF6600"/>
                    </a:solidFill>
                    <a:ln w="12700">
                      <a:solidFill>
                        <a:srgbClr val="000000"/>
                      </a:solidFill>
                      <a:round/>
                      <a:headEnd/>
                      <a:tailEnd/>
                    </a:ln>
                  </p:spPr>
                  <p:txBody>
                    <a:bodyPr wrap="none" anchor="ctr"/>
                    <a:lstStyle/>
                    <a:p>
                      <a:endParaRPr lang="en-US"/>
                    </a:p>
                  </p:txBody>
                </p:sp>
              </p:grpSp>
            </p:grpSp>
            <p:grpSp>
              <p:nvGrpSpPr>
                <p:cNvPr id="4373" name="Group 1336"/>
                <p:cNvGrpSpPr>
                  <a:grpSpLocks/>
                </p:cNvGrpSpPr>
                <p:nvPr/>
              </p:nvGrpSpPr>
              <p:grpSpPr bwMode="auto">
                <a:xfrm>
                  <a:off x="814" y="3322"/>
                  <a:ext cx="73" cy="20"/>
                  <a:chOff x="814" y="3322"/>
                  <a:chExt cx="73" cy="20"/>
                </a:xfrm>
              </p:grpSpPr>
              <p:grpSp>
                <p:nvGrpSpPr>
                  <p:cNvPr id="4374" name="Group 1337"/>
                  <p:cNvGrpSpPr>
                    <a:grpSpLocks/>
                  </p:cNvGrpSpPr>
                  <p:nvPr/>
                </p:nvGrpSpPr>
                <p:grpSpPr bwMode="auto">
                  <a:xfrm>
                    <a:off x="814" y="3323"/>
                    <a:ext cx="15" cy="19"/>
                    <a:chOff x="814" y="3323"/>
                    <a:chExt cx="15" cy="19"/>
                  </a:xfrm>
                </p:grpSpPr>
                <p:sp>
                  <p:nvSpPr>
                    <p:cNvPr id="4381" name="Oval 1338"/>
                    <p:cNvSpPr>
                      <a:spLocks noChangeArrowheads="1"/>
                    </p:cNvSpPr>
                    <p:nvPr/>
                  </p:nvSpPr>
                  <p:spPr bwMode="auto">
                    <a:xfrm>
                      <a:off x="814" y="3323"/>
                      <a:ext cx="15" cy="15"/>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382" name="Oval 1339"/>
                    <p:cNvSpPr>
                      <a:spLocks noChangeArrowheads="1"/>
                    </p:cNvSpPr>
                    <p:nvPr/>
                  </p:nvSpPr>
                  <p:spPr bwMode="auto">
                    <a:xfrm>
                      <a:off x="816" y="3324"/>
                      <a:ext cx="11" cy="12"/>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383" name="Oval 1340"/>
                    <p:cNvSpPr>
                      <a:spLocks noChangeArrowheads="1"/>
                    </p:cNvSpPr>
                    <p:nvPr/>
                  </p:nvSpPr>
                  <p:spPr bwMode="auto">
                    <a:xfrm>
                      <a:off x="818" y="3330"/>
                      <a:ext cx="8" cy="8"/>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384" name="Oval 1341"/>
                    <p:cNvSpPr>
                      <a:spLocks noChangeArrowheads="1"/>
                    </p:cNvSpPr>
                    <p:nvPr/>
                  </p:nvSpPr>
                  <p:spPr bwMode="auto">
                    <a:xfrm>
                      <a:off x="818" y="3331"/>
                      <a:ext cx="8" cy="8"/>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385" name="Oval 1342"/>
                    <p:cNvSpPr>
                      <a:spLocks noChangeArrowheads="1"/>
                    </p:cNvSpPr>
                    <p:nvPr/>
                  </p:nvSpPr>
                  <p:spPr bwMode="auto">
                    <a:xfrm>
                      <a:off x="815" y="3334"/>
                      <a:ext cx="8" cy="8"/>
                    </a:xfrm>
                    <a:prstGeom prst="ellipse">
                      <a:avLst/>
                    </a:prstGeom>
                    <a:solidFill>
                      <a:srgbClr val="FF6600"/>
                    </a:solidFill>
                    <a:ln w="12700">
                      <a:solidFill>
                        <a:srgbClr val="000000"/>
                      </a:solidFill>
                      <a:round/>
                      <a:headEnd/>
                      <a:tailEnd/>
                    </a:ln>
                  </p:spPr>
                  <p:txBody>
                    <a:bodyPr wrap="none" anchor="ctr"/>
                    <a:lstStyle/>
                    <a:p>
                      <a:endParaRPr lang="en-US"/>
                    </a:p>
                  </p:txBody>
                </p:sp>
              </p:grpSp>
              <p:grpSp>
                <p:nvGrpSpPr>
                  <p:cNvPr id="4375" name="Group 1343"/>
                  <p:cNvGrpSpPr>
                    <a:grpSpLocks/>
                  </p:cNvGrpSpPr>
                  <p:nvPr/>
                </p:nvGrpSpPr>
                <p:grpSpPr bwMode="auto">
                  <a:xfrm>
                    <a:off x="871" y="3322"/>
                    <a:ext cx="16" cy="20"/>
                    <a:chOff x="871" y="3322"/>
                    <a:chExt cx="16" cy="20"/>
                  </a:xfrm>
                </p:grpSpPr>
                <p:sp>
                  <p:nvSpPr>
                    <p:cNvPr id="4376" name="Oval 1344"/>
                    <p:cNvSpPr>
                      <a:spLocks noChangeArrowheads="1"/>
                    </p:cNvSpPr>
                    <p:nvPr/>
                  </p:nvSpPr>
                  <p:spPr bwMode="auto">
                    <a:xfrm>
                      <a:off x="871" y="3322"/>
                      <a:ext cx="16" cy="15"/>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377" name="Oval 1345"/>
                    <p:cNvSpPr>
                      <a:spLocks noChangeArrowheads="1"/>
                    </p:cNvSpPr>
                    <p:nvPr/>
                  </p:nvSpPr>
                  <p:spPr bwMode="auto">
                    <a:xfrm>
                      <a:off x="874" y="3324"/>
                      <a:ext cx="11" cy="12"/>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378" name="Oval 1346"/>
                    <p:cNvSpPr>
                      <a:spLocks noChangeArrowheads="1"/>
                    </p:cNvSpPr>
                    <p:nvPr/>
                  </p:nvSpPr>
                  <p:spPr bwMode="auto">
                    <a:xfrm>
                      <a:off x="875" y="3330"/>
                      <a:ext cx="8" cy="8"/>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379" name="Oval 1347"/>
                    <p:cNvSpPr>
                      <a:spLocks noChangeArrowheads="1"/>
                    </p:cNvSpPr>
                    <p:nvPr/>
                  </p:nvSpPr>
                  <p:spPr bwMode="auto">
                    <a:xfrm>
                      <a:off x="875" y="3330"/>
                      <a:ext cx="8" cy="8"/>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380" name="Oval 1348"/>
                    <p:cNvSpPr>
                      <a:spLocks noChangeArrowheads="1"/>
                    </p:cNvSpPr>
                    <p:nvPr/>
                  </p:nvSpPr>
                  <p:spPr bwMode="auto">
                    <a:xfrm>
                      <a:off x="871" y="3334"/>
                      <a:ext cx="8" cy="8"/>
                    </a:xfrm>
                    <a:prstGeom prst="ellipse">
                      <a:avLst/>
                    </a:prstGeom>
                    <a:solidFill>
                      <a:srgbClr val="FF6600"/>
                    </a:solidFill>
                    <a:ln w="12700">
                      <a:solidFill>
                        <a:srgbClr val="000000"/>
                      </a:solidFill>
                      <a:round/>
                      <a:headEnd/>
                      <a:tailEnd/>
                    </a:ln>
                  </p:spPr>
                  <p:txBody>
                    <a:bodyPr wrap="none" anchor="ctr"/>
                    <a:lstStyle/>
                    <a:p>
                      <a:endParaRPr lang="en-US"/>
                    </a:p>
                  </p:txBody>
                </p:sp>
              </p:grpSp>
            </p:grpSp>
          </p:grpSp>
          <p:grpSp>
            <p:nvGrpSpPr>
              <p:cNvPr id="4334" name="Group 1349"/>
              <p:cNvGrpSpPr>
                <a:grpSpLocks/>
              </p:cNvGrpSpPr>
              <p:nvPr/>
            </p:nvGrpSpPr>
            <p:grpSpPr bwMode="auto">
              <a:xfrm>
                <a:off x="822" y="3256"/>
                <a:ext cx="120" cy="58"/>
                <a:chOff x="822" y="3256"/>
                <a:chExt cx="120" cy="58"/>
              </a:xfrm>
            </p:grpSpPr>
            <p:grpSp>
              <p:nvGrpSpPr>
                <p:cNvPr id="4335" name="Group 1350"/>
                <p:cNvGrpSpPr>
                  <a:grpSpLocks/>
                </p:cNvGrpSpPr>
                <p:nvPr/>
              </p:nvGrpSpPr>
              <p:grpSpPr bwMode="auto">
                <a:xfrm>
                  <a:off x="822" y="3256"/>
                  <a:ext cx="111" cy="32"/>
                  <a:chOff x="822" y="3256"/>
                  <a:chExt cx="111" cy="32"/>
                </a:xfrm>
              </p:grpSpPr>
              <p:sp>
                <p:nvSpPr>
                  <p:cNvPr id="4338" name="Rectangle 1351"/>
                  <p:cNvSpPr>
                    <a:spLocks noChangeArrowheads="1"/>
                  </p:cNvSpPr>
                  <p:nvPr/>
                </p:nvSpPr>
                <p:spPr bwMode="auto">
                  <a:xfrm rot="1320000" flipH="1">
                    <a:off x="846" y="3280"/>
                    <a:ext cx="87" cy="8"/>
                  </a:xfrm>
                  <a:prstGeom prst="rect">
                    <a:avLst/>
                  </a:prstGeom>
                  <a:solidFill>
                    <a:srgbClr val="FF6600"/>
                  </a:solidFill>
                  <a:ln w="12700">
                    <a:solidFill>
                      <a:schemeClr val="tx1"/>
                    </a:solidFill>
                    <a:miter lim="800000"/>
                    <a:headEnd/>
                    <a:tailEnd/>
                  </a:ln>
                </p:spPr>
                <p:txBody>
                  <a:bodyPr wrap="none" anchor="ctr"/>
                  <a:lstStyle/>
                  <a:p>
                    <a:endParaRPr lang="en-US"/>
                  </a:p>
                </p:txBody>
              </p:sp>
              <p:grpSp>
                <p:nvGrpSpPr>
                  <p:cNvPr id="4339" name="Group 1352"/>
                  <p:cNvGrpSpPr>
                    <a:grpSpLocks/>
                  </p:cNvGrpSpPr>
                  <p:nvPr/>
                </p:nvGrpSpPr>
                <p:grpSpPr bwMode="auto">
                  <a:xfrm>
                    <a:off x="822" y="3256"/>
                    <a:ext cx="26" cy="10"/>
                    <a:chOff x="822" y="3256"/>
                    <a:chExt cx="26" cy="10"/>
                  </a:xfrm>
                </p:grpSpPr>
                <p:sp>
                  <p:nvSpPr>
                    <p:cNvPr id="4340" name="Arc 1353"/>
                    <p:cNvSpPr>
                      <a:spLocks/>
                    </p:cNvSpPr>
                    <p:nvPr/>
                  </p:nvSpPr>
                  <p:spPr bwMode="auto">
                    <a:xfrm rot="1320000">
                      <a:off x="827" y="3256"/>
                      <a:ext cx="21" cy="4"/>
                    </a:xfrm>
                    <a:custGeom>
                      <a:avLst/>
                      <a:gdLst>
                        <a:gd name="T0" fmla="*/ 0 w 21600"/>
                        <a:gd name="T1" fmla="*/ 4 h 21574"/>
                        <a:gd name="T2" fmla="*/ 20 w 21600"/>
                        <a:gd name="T3" fmla="*/ 0 h 21574"/>
                        <a:gd name="T4" fmla="*/ 21 w 21600"/>
                        <a:gd name="T5" fmla="*/ 4 h 21574"/>
                        <a:gd name="T6" fmla="*/ 0 60000 65536"/>
                        <a:gd name="T7" fmla="*/ 0 60000 65536"/>
                        <a:gd name="T8" fmla="*/ 0 60000 65536"/>
                        <a:gd name="T9" fmla="*/ 0 w 21600"/>
                        <a:gd name="T10" fmla="*/ 0 h 21574"/>
                        <a:gd name="T11" fmla="*/ 21600 w 21600"/>
                        <a:gd name="T12" fmla="*/ 21574 h 21574"/>
                      </a:gdLst>
                      <a:ahLst/>
                      <a:cxnLst>
                        <a:cxn ang="T6">
                          <a:pos x="T0" y="T1"/>
                        </a:cxn>
                        <a:cxn ang="T7">
                          <a:pos x="T2" y="T3"/>
                        </a:cxn>
                        <a:cxn ang="T8">
                          <a:pos x="T4" y="T5"/>
                        </a:cxn>
                      </a:cxnLst>
                      <a:rect l="T9" t="T10" r="T11" b="T12"/>
                      <a:pathLst>
                        <a:path w="21600" h="21574" fill="none" extrusionOk="0">
                          <a:moveTo>
                            <a:pt x="0" y="21574"/>
                          </a:moveTo>
                          <a:cubicBezTo>
                            <a:pt x="0" y="10053"/>
                            <a:pt x="9041" y="560"/>
                            <a:pt x="20547" y="-1"/>
                          </a:cubicBezTo>
                        </a:path>
                        <a:path w="21600" h="21574" stroke="0" extrusionOk="0">
                          <a:moveTo>
                            <a:pt x="0" y="21574"/>
                          </a:moveTo>
                          <a:cubicBezTo>
                            <a:pt x="0" y="10053"/>
                            <a:pt x="9041" y="560"/>
                            <a:pt x="20547" y="-1"/>
                          </a:cubicBezTo>
                          <a:lnTo>
                            <a:pt x="21600" y="21574"/>
                          </a:lnTo>
                          <a:close/>
                        </a:path>
                      </a:pathLst>
                    </a:custGeom>
                    <a:solidFill>
                      <a:srgbClr val="FF6600"/>
                    </a:solidFill>
                    <a:ln w="12700" cap="rnd">
                      <a:solidFill>
                        <a:schemeClr val="tx1"/>
                      </a:solidFill>
                      <a:round/>
                      <a:headEnd/>
                      <a:tailEnd/>
                    </a:ln>
                  </p:spPr>
                  <p:txBody>
                    <a:bodyPr wrap="none" anchor="ctr"/>
                    <a:lstStyle/>
                    <a:p>
                      <a:endParaRPr lang="en-US"/>
                    </a:p>
                  </p:txBody>
                </p:sp>
                <p:sp>
                  <p:nvSpPr>
                    <p:cNvPr id="4341" name="Arc 1354"/>
                    <p:cNvSpPr>
                      <a:spLocks/>
                    </p:cNvSpPr>
                    <p:nvPr/>
                  </p:nvSpPr>
                  <p:spPr bwMode="auto">
                    <a:xfrm rot="-9480000">
                      <a:off x="822" y="3262"/>
                      <a:ext cx="20" cy="4"/>
                    </a:xfrm>
                    <a:custGeom>
                      <a:avLst/>
                      <a:gdLst>
                        <a:gd name="T0" fmla="*/ 0 w 22706"/>
                        <a:gd name="T1" fmla="*/ 0 h 21600"/>
                        <a:gd name="T2" fmla="*/ 20 w 22706"/>
                        <a:gd name="T3" fmla="*/ 4 h 21600"/>
                        <a:gd name="T4" fmla="*/ 1 w 22706"/>
                        <a:gd name="T5" fmla="*/ 4 h 21600"/>
                        <a:gd name="T6" fmla="*/ 0 60000 65536"/>
                        <a:gd name="T7" fmla="*/ 0 60000 65536"/>
                        <a:gd name="T8" fmla="*/ 0 60000 65536"/>
                        <a:gd name="T9" fmla="*/ 0 w 22706"/>
                        <a:gd name="T10" fmla="*/ 0 h 21600"/>
                        <a:gd name="T11" fmla="*/ 22706 w 22706"/>
                        <a:gd name="T12" fmla="*/ 21600 h 21600"/>
                      </a:gdLst>
                      <a:ahLst/>
                      <a:cxnLst>
                        <a:cxn ang="T6">
                          <a:pos x="T0" y="T1"/>
                        </a:cxn>
                        <a:cxn ang="T7">
                          <a:pos x="T2" y="T3"/>
                        </a:cxn>
                        <a:cxn ang="T8">
                          <a:pos x="T4" y="T5"/>
                        </a:cxn>
                      </a:cxnLst>
                      <a:rect l="T9" t="T10" r="T11" b="T12"/>
                      <a:pathLst>
                        <a:path w="22706" h="21600" fill="none" extrusionOk="0">
                          <a:moveTo>
                            <a:pt x="0" y="28"/>
                          </a:moveTo>
                          <a:cubicBezTo>
                            <a:pt x="368" y="9"/>
                            <a:pt x="737" y="-1"/>
                            <a:pt x="1106" y="0"/>
                          </a:cubicBezTo>
                          <a:cubicBezTo>
                            <a:pt x="13035" y="0"/>
                            <a:pt x="22706" y="9670"/>
                            <a:pt x="22706" y="21600"/>
                          </a:cubicBezTo>
                        </a:path>
                        <a:path w="22706" h="21600" stroke="0" extrusionOk="0">
                          <a:moveTo>
                            <a:pt x="0" y="28"/>
                          </a:moveTo>
                          <a:cubicBezTo>
                            <a:pt x="368" y="9"/>
                            <a:pt x="737" y="-1"/>
                            <a:pt x="1106" y="0"/>
                          </a:cubicBezTo>
                          <a:cubicBezTo>
                            <a:pt x="13035" y="0"/>
                            <a:pt x="22706" y="9670"/>
                            <a:pt x="22706" y="21600"/>
                          </a:cubicBezTo>
                          <a:lnTo>
                            <a:pt x="1106" y="21600"/>
                          </a:lnTo>
                          <a:close/>
                        </a:path>
                      </a:pathLst>
                    </a:custGeom>
                    <a:solidFill>
                      <a:srgbClr val="FF6600"/>
                    </a:solidFill>
                    <a:ln w="12700" cap="rnd">
                      <a:solidFill>
                        <a:schemeClr val="tx1"/>
                      </a:solidFill>
                      <a:round/>
                      <a:headEnd/>
                      <a:tailEnd/>
                    </a:ln>
                  </p:spPr>
                  <p:txBody>
                    <a:bodyPr wrap="none" anchor="ctr"/>
                    <a:lstStyle/>
                    <a:p>
                      <a:endParaRPr lang="en-US"/>
                    </a:p>
                  </p:txBody>
                </p:sp>
              </p:grpSp>
            </p:grpSp>
            <p:sp>
              <p:nvSpPr>
                <p:cNvPr id="4336" name="Freeform 1355"/>
                <p:cNvSpPr>
                  <a:spLocks/>
                </p:cNvSpPr>
                <p:nvPr/>
              </p:nvSpPr>
              <p:spPr bwMode="auto">
                <a:xfrm>
                  <a:off x="905" y="3278"/>
                  <a:ext cx="37" cy="17"/>
                </a:xfrm>
                <a:custGeom>
                  <a:avLst/>
                  <a:gdLst>
                    <a:gd name="T0" fmla="*/ 23 w 37"/>
                    <a:gd name="T1" fmla="*/ 16 h 17"/>
                    <a:gd name="T2" fmla="*/ 36 w 37"/>
                    <a:gd name="T3" fmla="*/ 8 h 17"/>
                    <a:gd name="T4" fmla="*/ 16 w 37"/>
                    <a:gd name="T5" fmla="*/ 0 h 17"/>
                    <a:gd name="T6" fmla="*/ 0 w 37"/>
                    <a:gd name="T7" fmla="*/ 5 h 17"/>
                    <a:gd name="T8" fmla="*/ 0 60000 65536"/>
                    <a:gd name="T9" fmla="*/ 0 60000 65536"/>
                    <a:gd name="T10" fmla="*/ 0 60000 65536"/>
                    <a:gd name="T11" fmla="*/ 0 60000 65536"/>
                    <a:gd name="T12" fmla="*/ 0 w 37"/>
                    <a:gd name="T13" fmla="*/ 0 h 17"/>
                    <a:gd name="T14" fmla="*/ 37 w 37"/>
                    <a:gd name="T15" fmla="*/ 17 h 17"/>
                  </a:gdLst>
                  <a:ahLst/>
                  <a:cxnLst>
                    <a:cxn ang="T8">
                      <a:pos x="T0" y="T1"/>
                    </a:cxn>
                    <a:cxn ang="T9">
                      <a:pos x="T2" y="T3"/>
                    </a:cxn>
                    <a:cxn ang="T10">
                      <a:pos x="T4" y="T5"/>
                    </a:cxn>
                    <a:cxn ang="T11">
                      <a:pos x="T6" y="T7"/>
                    </a:cxn>
                  </a:cxnLst>
                  <a:rect l="T12" t="T13" r="T14" b="T15"/>
                  <a:pathLst>
                    <a:path w="37" h="17">
                      <a:moveTo>
                        <a:pt x="23" y="16"/>
                      </a:moveTo>
                      <a:lnTo>
                        <a:pt x="36" y="8"/>
                      </a:lnTo>
                      <a:lnTo>
                        <a:pt x="16" y="0"/>
                      </a:lnTo>
                      <a:lnTo>
                        <a:pt x="0" y="5"/>
                      </a:lnTo>
                    </a:path>
                  </a:pathLst>
                </a:custGeom>
                <a:solidFill>
                  <a:srgbClr val="FF6600"/>
                </a:solidFill>
                <a:ln w="12700" cap="rnd" cmpd="sng">
                  <a:solidFill>
                    <a:schemeClr val="tx1"/>
                  </a:solidFill>
                  <a:prstDash val="solid"/>
                  <a:round/>
                  <a:headEnd type="none" w="med" len="med"/>
                  <a:tailEnd type="none" w="med" len="med"/>
                </a:ln>
              </p:spPr>
              <p:txBody>
                <a:bodyPr/>
                <a:lstStyle/>
                <a:p>
                  <a:endParaRPr lang="en-US"/>
                </a:p>
              </p:txBody>
            </p:sp>
            <p:sp>
              <p:nvSpPr>
                <p:cNvPr id="4337" name="Freeform 1356"/>
                <p:cNvSpPr>
                  <a:spLocks/>
                </p:cNvSpPr>
                <p:nvPr/>
              </p:nvSpPr>
              <p:spPr bwMode="auto">
                <a:xfrm>
                  <a:off x="902" y="3290"/>
                  <a:ext cx="28" cy="24"/>
                </a:xfrm>
                <a:custGeom>
                  <a:avLst/>
                  <a:gdLst>
                    <a:gd name="T0" fmla="*/ 22 w 28"/>
                    <a:gd name="T1" fmla="*/ 10 h 24"/>
                    <a:gd name="T2" fmla="*/ 27 w 28"/>
                    <a:gd name="T3" fmla="*/ 23 h 24"/>
                    <a:gd name="T4" fmla="*/ 9 w 28"/>
                    <a:gd name="T5" fmla="*/ 14 h 24"/>
                    <a:gd name="T6" fmla="*/ 0 w 28"/>
                    <a:gd name="T7" fmla="*/ 0 h 24"/>
                    <a:gd name="T8" fmla="*/ 0 60000 65536"/>
                    <a:gd name="T9" fmla="*/ 0 60000 65536"/>
                    <a:gd name="T10" fmla="*/ 0 60000 65536"/>
                    <a:gd name="T11" fmla="*/ 0 60000 65536"/>
                    <a:gd name="T12" fmla="*/ 0 w 28"/>
                    <a:gd name="T13" fmla="*/ 0 h 24"/>
                    <a:gd name="T14" fmla="*/ 28 w 28"/>
                    <a:gd name="T15" fmla="*/ 24 h 24"/>
                  </a:gdLst>
                  <a:ahLst/>
                  <a:cxnLst>
                    <a:cxn ang="T8">
                      <a:pos x="T0" y="T1"/>
                    </a:cxn>
                    <a:cxn ang="T9">
                      <a:pos x="T2" y="T3"/>
                    </a:cxn>
                    <a:cxn ang="T10">
                      <a:pos x="T4" y="T5"/>
                    </a:cxn>
                    <a:cxn ang="T11">
                      <a:pos x="T6" y="T7"/>
                    </a:cxn>
                  </a:cxnLst>
                  <a:rect l="T12" t="T13" r="T14" b="T15"/>
                  <a:pathLst>
                    <a:path w="28" h="24">
                      <a:moveTo>
                        <a:pt x="22" y="10"/>
                      </a:moveTo>
                      <a:lnTo>
                        <a:pt x="27" y="23"/>
                      </a:lnTo>
                      <a:lnTo>
                        <a:pt x="9" y="14"/>
                      </a:lnTo>
                      <a:lnTo>
                        <a:pt x="0" y="0"/>
                      </a:lnTo>
                    </a:path>
                  </a:pathLst>
                </a:custGeom>
                <a:solidFill>
                  <a:srgbClr val="FF6600"/>
                </a:solidFill>
                <a:ln w="12700" cap="rnd" cmpd="sng">
                  <a:solidFill>
                    <a:schemeClr val="tx1"/>
                  </a:solidFill>
                  <a:prstDash val="solid"/>
                  <a:round/>
                  <a:headEnd type="none" w="med" len="med"/>
                  <a:tailEnd type="none" w="med" len="med"/>
                </a:ln>
              </p:spPr>
              <p:txBody>
                <a:bodyPr/>
                <a:lstStyle/>
                <a:p>
                  <a:endParaRPr lang="en-US"/>
                </a:p>
              </p:txBody>
            </p:sp>
          </p:grpSp>
        </p:grpSp>
      </p:grpSp>
      <p:graphicFrame>
        <p:nvGraphicFramePr>
          <p:cNvPr id="4098" name="Object 2"/>
          <p:cNvGraphicFramePr>
            <a:graphicFrameLocks noChangeAspect="1"/>
          </p:cNvGraphicFramePr>
          <p:nvPr/>
        </p:nvGraphicFramePr>
        <p:xfrm>
          <a:off x="7353300" y="4191000"/>
          <a:ext cx="209550" cy="525463"/>
        </p:xfrm>
        <a:graphic>
          <a:graphicData uri="http://schemas.openxmlformats.org/presentationml/2006/ole">
            <p:oleObj spid="_x0000_s4098" name="Clip" r:id="rId8" imgW="2802960" imgH="5165640" progId="">
              <p:embed/>
            </p:oleObj>
          </a:graphicData>
        </a:graphic>
      </p:graphicFrame>
      <p:sp>
        <p:nvSpPr>
          <p:cNvPr id="4167" name="Oval 1358"/>
          <p:cNvSpPr>
            <a:spLocks noChangeArrowheads="1"/>
          </p:cNvSpPr>
          <p:nvPr/>
        </p:nvSpPr>
        <p:spPr bwMode="auto">
          <a:xfrm>
            <a:off x="6926263" y="3856038"/>
            <a:ext cx="857250" cy="263525"/>
          </a:xfrm>
          <a:prstGeom prst="ellipse">
            <a:avLst/>
          </a:prstGeom>
          <a:solidFill>
            <a:srgbClr val="FF6600"/>
          </a:solidFill>
          <a:ln w="12700">
            <a:solidFill>
              <a:schemeClr val="accent2"/>
            </a:solidFill>
            <a:round/>
            <a:headEnd/>
            <a:tailEnd/>
          </a:ln>
        </p:spPr>
        <p:txBody>
          <a:bodyPr wrap="none" anchor="ctr"/>
          <a:lstStyle/>
          <a:p>
            <a:endParaRPr lang="en-US"/>
          </a:p>
        </p:txBody>
      </p:sp>
      <p:grpSp>
        <p:nvGrpSpPr>
          <p:cNvPr id="4168" name="Group 1359"/>
          <p:cNvGrpSpPr>
            <a:grpSpLocks/>
          </p:cNvGrpSpPr>
          <p:nvPr/>
        </p:nvGrpSpPr>
        <p:grpSpPr bwMode="auto">
          <a:xfrm flipH="1">
            <a:off x="7123113" y="3887788"/>
            <a:ext cx="557212" cy="141287"/>
            <a:chOff x="809" y="3650"/>
            <a:chExt cx="352" cy="125"/>
          </a:xfrm>
        </p:grpSpPr>
        <p:sp>
          <p:nvSpPr>
            <p:cNvPr id="4299" name="Freeform 1360"/>
            <p:cNvSpPr>
              <a:spLocks/>
            </p:cNvSpPr>
            <p:nvPr/>
          </p:nvSpPr>
          <p:spPr bwMode="auto">
            <a:xfrm>
              <a:off x="887" y="3744"/>
              <a:ext cx="196" cy="17"/>
            </a:xfrm>
            <a:custGeom>
              <a:avLst/>
              <a:gdLst>
                <a:gd name="T0" fmla="*/ 0 w 196"/>
                <a:gd name="T1" fmla="*/ 10 h 17"/>
                <a:gd name="T2" fmla="*/ 5 w 196"/>
                <a:gd name="T3" fmla="*/ 0 h 17"/>
                <a:gd name="T4" fmla="*/ 195 w 196"/>
                <a:gd name="T5" fmla="*/ 0 h 17"/>
                <a:gd name="T6" fmla="*/ 149 w 196"/>
                <a:gd name="T7" fmla="*/ 16 h 17"/>
                <a:gd name="T8" fmla="*/ 0 w 196"/>
                <a:gd name="T9" fmla="*/ 10 h 17"/>
                <a:gd name="T10" fmla="*/ 0 60000 65536"/>
                <a:gd name="T11" fmla="*/ 0 60000 65536"/>
                <a:gd name="T12" fmla="*/ 0 60000 65536"/>
                <a:gd name="T13" fmla="*/ 0 60000 65536"/>
                <a:gd name="T14" fmla="*/ 0 60000 65536"/>
                <a:gd name="T15" fmla="*/ 0 w 196"/>
                <a:gd name="T16" fmla="*/ 0 h 17"/>
                <a:gd name="T17" fmla="*/ 196 w 196"/>
                <a:gd name="T18" fmla="*/ 17 h 17"/>
              </a:gdLst>
              <a:ahLst/>
              <a:cxnLst>
                <a:cxn ang="T10">
                  <a:pos x="T0" y="T1"/>
                </a:cxn>
                <a:cxn ang="T11">
                  <a:pos x="T2" y="T3"/>
                </a:cxn>
                <a:cxn ang="T12">
                  <a:pos x="T4" y="T5"/>
                </a:cxn>
                <a:cxn ang="T13">
                  <a:pos x="T6" y="T7"/>
                </a:cxn>
                <a:cxn ang="T14">
                  <a:pos x="T8" y="T9"/>
                </a:cxn>
              </a:cxnLst>
              <a:rect l="T15" t="T16" r="T17" b="T18"/>
              <a:pathLst>
                <a:path w="196" h="17">
                  <a:moveTo>
                    <a:pt x="0" y="10"/>
                  </a:moveTo>
                  <a:lnTo>
                    <a:pt x="5" y="0"/>
                  </a:lnTo>
                  <a:lnTo>
                    <a:pt x="195" y="0"/>
                  </a:lnTo>
                  <a:lnTo>
                    <a:pt x="149" y="16"/>
                  </a:lnTo>
                  <a:lnTo>
                    <a:pt x="0" y="10"/>
                  </a:lnTo>
                </a:path>
              </a:pathLst>
            </a:custGeom>
            <a:solidFill>
              <a:srgbClr val="FF6600"/>
            </a:solidFill>
            <a:ln w="12700" cap="rnd" cmpd="sng">
              <a:noFill/>
              <a:prstDash val="solid"/>
              <a:round/>
              <a:headEnd type="none" w="med" len="med"/>
              <a:tailEnd type="none" w="med" len="med"/>
            </a:ln>
          </p:spPr>
          <p:txBody>
            <a:bodyPr/>
            <a:lstStyle/>
            <a:p>
              <a:endParaRPr lang="en-US"/>
            </a:p>
          </p:txBody>
        </p:sp>
        <p:sp>
          <p:nvSpPr>
            <p:cNvPr id="4300" name="Freeform 1361"/>
            <p:cNvSpPr>
              <a:spLocks/>
            </p:cNvSpPr>
            <p:nvPr/>
          </p:nvSpPr>
          <p:spPr bwMode="auto">
            <a:xfrm>
              <a:off x="1017" y="3696"/>
              <a:ext cx="17" cy="25"/>
            </a:xfrm>
            <a:custGeom>
              <a:avLst/>
              <a:gdLst>
                <a:gd name="T0" fmla="*/ 16 w 17"/>
                <a:gd name="T1" fmla="*/ 24 h 25"/>
                <a:gd name="T2" fmla="*/ 16 w 17"/>
                <a:gd name="T3" fmla="*/ 0 h 25"/>
                <a:gd name="T4" fmla="*/ 0 w 17"/>
                <a:gd name="T5" fmla="*/ 0 h 25"/>
                <a:gd name="T6" fmla="*/ 0 w 17"/>
                <a:gd name="T7" fmla="*/ 24 h 25"/>
                <a:gd name="T8" fmla="*/ 0 60000 65536"/>
                <a:gd name="T9" fmla="*/ 0 60000 65536"/>
                <a:gd name="T10" fmla="*/ 0 60000 65536"/>
                <a:gd name="T11" fmla="*/ 0 60000 65536"/>
                <a:gd name="T12" fmla="*/ 0 w 17"/>
                <a:gd name="T13" fmla="*/ 0 h 25"/>
                <a:gd name="T14" fmla="*/ 17 w 17"/>
                <a:gd name="T15" fmla="*/ 25 h 25"/>
              </a:gdLst>
              <a:ahLst/>
              <a:cxnLst>
                <a:cxn ang="T8">
                  <a:pos x="T0" y="T1"/>
                </a:cxn>
                <a:cxn ang="T9">
                  <a:pos x="T2" y="T3"/>
                </a:cxn>
                <a:cxn ang="T10">
                  <a:pos x="T4" y="T5"/>
                </a:cxn>
                <a:cxn ang="T11">
                  <a:pos x="T6" y="T7"/>
                </a:cxn>
              </a:cxnLst>
              <a:rect l="T12" t="T13" r="T14" b="T15"/>
              <a:pathLst>
                <a:path w="17" h="25">
                  <a:moveTo>
                    <a:pt x="16" y="24"/>
                  </a:moveTo>
                  <a:lnTo>
                    <a:pt x="16" y="0"/>
                  </a:lnTo>
                  <a:lnTo>
                    <a:pt x="0" y="0"/>
                  </a:lnTo>
                  <a:lnTo>
                    <a:pt x="0" y="24"/>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301" name="Freeform 1362"/>
            <p:cNvSpPr>
              <a:spLocks/>
            </p:cNvSpPr>
            <p:nvPr/>
          </p:nvSpPr>
          <p:spPr bwMode="auto">
            <a:xfrm>
              <a:off x="1017" y="3696"/>
              <a:ext cx="17" cy="25"/>
            </a:xfrm>
            <a:custGeom>
              <a:avLst/>
              <a:gdLst>
                <a:gd name="T0" fmla="*/ 16 w 17"/>
                <a:gd name="T1" fmla="*/ 24 h 25"/>
                <a:gd name="T2" fmla="*/ 16 w 17"/>
                <a:gd name="T3" fmla="*/ 0 h 25"/>
                <a:gd name="T4" fmla="*/ 0 w 17"/>
                <a:gd name="T5" fmla="*/ 0 h 25"/>
                <a:gd name="T6" fmla="*/ 0 w 17"/>
                <a:gd name="T7" fmla="*/ 24 h 25"/>
                <a:gd name="T8" fmla="*/ 0 60000 65536"/>
                <a:gd name="T9" fmla="*/ 0 60000 65536"/>
                <a:gd name="T10" fmla="*/ 0 60000 65536"/>
                <a:gd name="T11" fmla="*/ 0 60000 65536"/>
                <a:gd name="T12" fmla="*/ 0 w 17"/>
                <a:gd name="T13" fmla="*/ 0 h 25"/>
                <a:gd name="T14" fmla="*/ 17 w 17"/>
                <a:gd name="T15" fmla="*/ 25 h 25"/>
              </a:gdLst>
              <a:ahLst/>
              <a:cxnLst>
                <a:cxn ang="T8">
                  <a:pos x="T0" y="T1"/>
                </a:cxn>
                <a:cxn ang="T9">
                  <a:pos x="T2" y="T3"/>
                </a:cxn>
                <a:cxn ang="T10">
                  <a:pos x="T4" y="T5"/>
                </a:cxn>
                <a:cxn ang="T11">
                  <a:pos x="T6" y="T7"/>
                </a:cxn>
              </a:cxnLst>
              <a:rect l="T12" t="T13" r="T14" b="T15"/>
              <a:pathLst>
                <a:path w="17" h="25">
                  <a:moveTo>
                    <a:pt x="16" y="24"/>
                  </a:moveTo>
                  <a:lnTo>
                    <a:pt x="16" y="0"/>
                  </a:lnTo>
                  <a:lnTo>
                    <a:pt x="0" y="0"/>
                  </a:lnTo>
                  <a:lnTo>
                    <a:pt x="0" y="24"/>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302" name="Freeform 1363"/>
            <p:cNvSpPr>
              <a:spLocks/>
            </p:cNvSpPr>
            <p:nvPr/>
          </p:nvSpPr>
          <p:spPr bwMode="auto">
            <a:xfrm>
              <a:off x="946" y="3702"/>
              <a:ext cx="17" cy="25"/>
            </a:xfrm>
            <a:custGeom>
              <a:avLst/>
              <a:gdLst>
                <a:gd name="T0" fmla="*/ 16 w 17"/>
                <a:gd name="T1" fmla="*/ 24 h 25"/>
                <a:gd name="T2" fmla="*/ 16 w 17"/>
                <a:gd name="T3" fmla="*/ 0 h 25"/>
                <a:gd name="T4" fmla="*/ 0 w 17"/>
                <a:gd name="T5" fmla="*/ 0 h 25"/>
                <a:gd name="T6" fmla="*/ 0 w 17"/>
                <a:gd name="T7" fmla="*/ 24 h 25"/>
                <a:gd name="T8" fmla="*/ 0 60000 65536"/>
                <a:gd name="T9" fmla="*/ 0 60000 65536"/>
                <a:gd name="T10" fmla="*/ 0 60000 65536"/>
                <a:gd name="T11" fmla="*/ 0 60000 65536"/>
                <a:gd name="T12" fmla="*/ 0 w 17"/>
                <a:gd name="T13" fmla="*/ 0 h 25"/>
                <a:gd name="T14" fmla="*/ 17 w 17"/>
                <a:gd name="T15" fmla="*/ 25 h 25"/>
              </a:gdLst>
              <a:ahLst/>
              <a:cxnLst>
                <a:cxn ang="T8">
                  <a:pos x="T0" y="T1"/>
                </a:cxn>
                <a:cxn ang="T9">
                  <a:pos x="T2" y="T3"/>
                </a:cxn>
                <a:cxn ang="T10">
                  <a:pos x="T4" y="T5"/>
                </a:cxn>
                <a:cxn ang="T11">
                  <a:pos x="T6" y="T7"/>
                </a:cxn>
              </a:cxnLst>
              <a:rect l="T12" t="T13" r="T14" b="T15"/>
              <a:pathLst>
                <a:path w="17" h="25">
                  <a:moveTo>
                    <a:pt x="16" y="24"/>
                  </a:moveTo>
                  <a:lnTo>
                    <a:pt x="16" y="0"/>
                  </a:lnTo>
                  <a:lnTo>
                    <a:pt x="0" y="0"/>
                  </a:lnTo>
                  <a:lnTo>
                    <a:pt x="0" y="24"/>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303" name="Freeform 1364"/>
            <p:cNvSpPr>
              <a:spLocks/>
            </p:cNvSpPr>
            <p:nvPr/>
          </p:nvSpPr>
          <p:spPr bwMode="auto">
            <a:xfrm>
              <a:off x="946" y="3702"/>
              <a:ext cx="17" cy="25"/>
            </a:xfrm>
            <a:custGeom>
              <a:avLst/>
              <a:gdLst>
                <a:gd name="T0" fmla="*/ 16 w 17"/>
                <a:gd name="T1" fmla="*/ 24 h 25"/>
                <a:gd name="T2" fmla="*/ 16 w 17"/>
                <a:gd name="T3" fmla="*/ 0 h 25"/>
                <a:gd name="T4" fmla="*/ 0 w 17"/>
                <a:gd name="T5" fmla="*/ 0 h 25"/>
                <a:gd name="T6" fmla="*/ 0 w 17"/>
                <a:gd name="T7" fmla="*/ 24 h 25"/>
                <a:gd name="T8" fmla="*/ 0 60000 65536"/>
                <a:gd name="T9" fmla="*/ 0 60000 65536"/>
                <a:gd name="T10" fmla="*/ 0 60000 65536"/>
                <a:gd name="T11" fmla="*/ 0 60000 65536"/>
                <a:gd name="T12" fmla="*/ 0 w 17"/>
                <a:gd name="T13" fmla="*/ 0 h 25"/>
                <a:gd name="T14" fmla="*/ 17 w 17"/>
                <a:gd name="T15" fmla="*/ 25 h 25"/>
              </a:gdLst>
              <a:ahLst/>
              <a:cxnLst>
                <a:cxn ang="T8">
                  <a:pos x="T0" y="T1"/>
                </a:cxn>
                <a:cxn ang="T9">
                  <a:pos x="T2" y="T3"/>
                </a:cxn>
                <a:cxn ang="T10">
                  <a:pos x="T4" y="T5"/>
                </a:cxn>
                <a:cxn ang="T11">
                  <a:pos x="T6" y="T7"/>
                </a:cxn>
              </a:cxnLst>
              <a:rect l="T12" t="T13" r="T14" b="T15"/>
              <a:pathLst>
                <a:path w="17" h="25">
                  <a:moveTo>
                    <a:pt x="16" y="24"/>
                  </a:moveTo>
                  <a:lnTo>
                    <a:pt x="16" y="0"/>
                  </a:lnTo>
                  <a:lnTo>
                    <a:pt x="0" y="0"/>
                  </a:lnTo>
                  <a:lnTo>
                    <a:pt x="0" y="24"/>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304" name="Freeform 1365"/>
            <p:cNvSpPr>
              <a:spLocks/>
            </p:cNvSpPr>
            <p:nvPr/>
          </p:nvSpPr>
          <p:spPr bwMode="auto">
            <a:xfrm>
              <a:off x="1089" y="3731"/>
              <a:ext cx="24" cy="20"/>
            </a:xfrm>
            <a:custGeom>
              <a:avLst/>
              <a:gdLst>
                <a:gd name="T0" fmla="*/ 23 w 24"/>
                <a:gd name="T1" fmla="*/ 0 h 20"/>
                <a:gd name="T2" fmla="*/ 23 w 24"/>
                <a:gd name="T3" fmla="*/ 6 h 20"/>
                <a:gd name="T4" fmla="*/ 0 w 24"/>
                <a:gd name="T5" fmla="*/ 19 h 20"/>
                <a:gd name="T6" fmla="*/ 0 w 24"/>
                <a:gd name="T7" fmla="*/ 6 h 20"/>
                <a:gd name="T8" fmla="*/ 23 w 24"/>
                <a:gd name="T9" fmla="*/ 0 h 20"/>
                <a:gd name="T10" fmla="*/ 0 60000 65536"/>
                <a:gd name="T11" fmla="*/ 0 60000 65536"/>
                <a:gd name="T12" fmla="*/ 0 60000 65536"/>
                <a:gd name="T13" fmla="*/ 0 60000 65536"/>
                <a:gd name="T14" fmla="*/ 0 60000 65536"/>
                <a:gd name="T15" fmla="*/ 0 w 24"/>
                <a:gd name="T16" fmla="*/ 0 h 20"/>
                <a:gd name="T17" fmla="*/ 24 w 24"/>
                <a:gd name="T18" fmla="*/ 20 h 20"/>
              </a:gdLst>
              <a:ahLst/>
              <a:cxnLst>
                <a:cxn ang="T10">
                  <a:pos x="T0" y="T1"/>
                </a:cxn>
                <a:cxn ang="T11">
                  <a:pos x="T2" y="T3"/>
                </a:cxn>
                <a:cxn ang="T12">
                  <a:pos x="T4" y="T5"/>
                </a:cxn>
                <a:cxn ang="T13">
                  <a:pos x="T6" y="T7"/>
                </a:cxn>
                <a:cxn ang="T14">
                  <a:pos x="T8" y="T9"/>
                </a:cxn>
              </a:cxnLst>
              <a:rect l="T15" t="T16" r="T17" b="T18"/>
              <a:pathLst>
                <a:path w="24" h="20">
                  <a:moveTo>
                    <a:pt x="23" y="0"/>
                  </a:moveTo>
                  <a:lnTo>
                    <a:pt x="23" y="6"/>
                  </a:lnTo>
                  <a:lnTo>
                    <a:pt x="0" y="19"/>
                  </a:lnTo>
                  <a:lnTo>
                    <a:pt x="0" y="6"/>
                  </a:lnTo>
                  <a:lnTo>
                    <a:pt x="23"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305" name="Rectangle 1366"/>
            <p:cNvSpPr>
              <a:spLocks noChangeArrowheads="1"/>
            </p:cNvSpPr>
            <p:nvPr/>
          </p:nvSpPr>
          <p:spPr bwMode="auto">
            <a:xfrm>
              <a:off x="1009" y="3735"/>
              <a:ext cx="52" cy="8"/>
            </a:xfrm>
            <a:prstGeom prst="rect">
              <a:avLst/>
            </a:prstGeom>
            <a:solidFill>
              <a:srgbClr val="FF6600"/>
            </a:solidFill>
            <a:ln w="12700">
              <a:solidFill>
                <a:srgbClr val="000000"/>
              </a:solidFill>
              <a:miter lim="800000"/>
              <a:headEnd/>
              <a:tailEnd/>
            </a:ln>
          </p:spPr>
          <p:txBody>
            <a:bodyPr wrap="none" anchor="ctr"/>
            <a:lstStyle/>
            <a:p>
              <a:endParaRPr lang="en-US"/>
            </a:p>
          </p:txBody>
        </p:sp>
        <p:sp>
          <p:nvSpPr>
            <p:cNvPr id="4306" name="Freeform 1367"/>
            <p:cNvSpPr>
              <a:spLocks/>
            </p:cNvSpPr>
            <p:nvPr/>
          </p:nvSpPr>
          <p:spPr bwMode="auto">
            <a:xfrm>
              <a:off x="809" y="3738"/>
              <a:ext cx="352" cy="37"/>
            </a:xfrm>
            <a:custGeom>
              <a:avLst/>
              <a:gdLst>
                <a:gd name="T0" fmla="*/ 351 w 352"/>
                <a:gd name="T1" fmla="*/ 0 h 37"/>
                <a:gd name="T2" fmla="*/ 332 w 352"/>
                <a:gd name="T3" fmla="*/ 36 h 37"/>
                <a:gd name="T4" fmla="*/ 0 w 352"/>
                <a:gd name="T5" fmla="*/ 36 h 37"/>
                <a:gd name="T6" fmla="*/ 0 w 352"/>
                <a:gd name="T7" fmla="*/ 17 h 37"/>
                <a:gd name="T8" fmla="*/ 77 w 352"/>
                <a:gd name="T9" fmla="*/ 17 h 37"/>
                <a:gd name="T10" fmla="*/ 351 w 352"/>
                <a:gd name="T11" fmla="*/ 0 h 37"/>
                <a:gd name="T12" fmla="*/ 0 60000 65536"/>
                <a:gd name="T13" fmla="*/ 0 60000 65536"/>
                <a:gd name="T14" fmla="*/ 0 60000 65536"/>
                <a:gd name="T15" fmla="*/ 0 60000 65536"/>
                <a:gd name="T16" fmla="*/ 0 60000 65536"/>
                <a:gd name="T17" fmla="*/ 0 60000 65536"/>
                <a:gd name="T18" fmla="*/ 0 w 352"/>
                <a:gd name="T19" fmla="*/ 0 h 37"/>
                <a:gd name="T20" fmla="*/ 352 w 352"/>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52" h="37">
                  <a:moveTo>
                    <a:pt x="351" y="0"/>
                  </a:moveTo>
                  <a:lnTo>
                    <a:pt x="332" y="36"/>
                  </a:lnTo>
                  <a:lnTo>
                    <a:pt x="0" y="36"/>
                  </a:lnTo>
                  <a:lnTo>
                    <a:pt x="0" y="17"/>
                  </a:lnTo>
                  <a:lnTo>
                    <a:pt x="77" y="17"/>
                  </a:lnTo>
                  <a:lnTo>
                    <a:pt x="351" y="0"/>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307" name="Freeform 1368"/>
            <p:cNvSpPr>
              <a:spLocks/>
            </p:cNvSpPr>
            <p:nvPr/>
          </p:nvSpPr>
          <p:spPr bwMode="auto">
            <a:xfrm>
              <a:off x="809" y="3738"/>
              <a:ext cx="352" cy="37"/>
            </a:xfrm>
            <a:custGeom>
              <a:avLst/>
              <a:gdLst>
                <a:gd name="T0" fmla="*/ 351 w 352"/>
                <a:gd name="T1" fmla="*/ 0 h 37"/>
                <a:gd name="T2" fmla="*/ 332 w 352"/>
                <a:gd name="T3" fmla="*/ 36 h 37"/>
                <a:gd name="T4" fmla="*/ 0 w 352"/>
                <a:gd name="T5" fmla="*/ 36 h 37"/>
                <a:gd name="T6" fmla="*/ 0 w 352"/>
                <a:gd name="T7" fmla="*/ 17 h 37"/>
                <a:gd name="T8" fmla="*/ 77 w 352"/>
                <a:gd name="T9" fmla="*/ 17 h 37"/>
                <a:gd name="T10" fmla="*/ 0 60000 65536"/>
                <a:gd name="T11" fmla="*/ 0 60000 65536"/>
                <a:gd name="T12" fmla="*/ 0 60000 65536"/>
                <a:gd name="T13" fmla="*/ 0 60000 65536"/>
                <a:gd name="T14" fmla="*/ 0 60000 65536"/>
                <a:gd name="T15" fmla="*/ 0 w 352"/>
                <a:gd name="T16" fmla="*/ 0 h 37"/>
                <a:gd name="T17" fmla="*/ 352 w 352"/>
                <a:gd name="T18" fmla="*/ 37 h 37"/>
              </a:gdLst>
              <a:ahLst/>
              <a:cxnLst>
                <a:cxn ang="T10">
                  <a:pos x="T0" y="T1"/>
                </a:cxn>
                <a:cxn ang="T11">
                  <a:pos x="T2" y="T3"/>
                </a:cxn>
                <a:cxn ang="T12">
                  <a:pos x="T4" y="T5"/>
                </a:cxn>
                <a:cxn ang="T13">
                  <a:pos x="T6" y="T7"/>
                </a:cxn>
                <a:cxn ang="T14">
                  <a:pos x="T8" y="T9"/>
                </a:cxn>
              </a:cxnLst>
              <a:rect l="T15" t="T16" r="T17" b="T18"/>
              <a:pathLst>
                <a:path w="352" h="37">
                  <a:moveTo>
                    <a:pt x="351" y="0"/>
                  </a:moveTo>
                  <a:lnTo>
                    <a:pt x="332" y="36"/>
                  </a:lnTo>
                  <a:lnTo>
                    <a:pt x="0" y="36"/>
                  </a:lnTo>
                  <a:lnTo>
                    <a:pt x="0" y="17"/>
                  </a:lnTo>
                  <a:lnTo>
                    <a:pt x="77" y="17"/>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308" name="Freeform 1369"/>
            <p:cNvSpPr>
              <a:spLocks/>
            </p:cNvSpPr>
            <p:nvPr/>
          </p:nvSpPr>
          <p:spPr bwMode="auto">
            <a:xfrm>
              <a:off x="892" y="3738"/>
              <a:ext cx="269" cy="17"/>
            </a:xfrm>
            <a:custGeom>
              <a:avLst/>
              <a:gdLst>
                <a:gd name="T0" fmla="*/ 268 w 269"/>
                <a:gd name="T1" fmla="*/ 0 h 17"/>
                <a:gd name="T2" fmla="*/ 244 w 269"/>
                <a:gd name="T3" fmla="*/ 0 h 17"/>
                <a:gd name="T4" fmla="*/ 214 w 269"/>
                <a:gd name="T5" fmla="*/ 0 h 17"/>
                <a:gd name="T6" fmla="*/ 166 w 269"/>
                <a:gd name="T7" fmla="*/ 16 h 17"/>
                <a:gd name="T8" fmla="*/ 136 w 269"/>
                <a:gd name="T9" fmla="*/ 16 h 17"/>
                <a:gd name="T10" fmla="*/ 112 w 269"/>
                <a:gd name="T11" fmla="*/ 16 h 17"/>
                <a:gd name="T12" fmla="*/ 59 w 269"/>
                <a:gd name="T13" fmla="*/ 16 h 17"/>
                <a:gd name="T14" fmla="*/ 23 w 269"/>
                <a:gd name="T15" fmla="*/ 16 h 17"/>
                <a:gd name="T16" fmla="*/ 0 w 269"/>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9"/>
                <a:gd name="T28" fmla="*/ 0 h 17"/>
                <a:gd name="T29" fmla="*/ 269 w 269"/>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9" h="17">
                  <a:moveTo>
                    <a:pt x="268" y="0"/>
                  </a:moveTo>
                  <a:lnTo>
                    <a:pt x="244" y="0"/>
                  </a:lnTo>
                  <a:lnTo>
                    <a:pt x="214" y="0"/>
                  </a:lnTo>
                  <a:lnTo>
                    <a:pt x="166" y="16"/>
                  </a:lnTo>
                  <a:lnTo>
                    <a:pt x="136" y="16"/>
                  </a:lnTo>
                  <a:lnTo>
                    <a:pt x="112" y="16"/>
                  </a:lnTo>
                  <a:lnTo>
                    <a:pt x="59" y="16"/>
                  </a:lnTo>
                  <a:lnTo>
                    <a:pt x="23" y="16"/>
                  </a:lnTo>
                  <a:lnTo>
                    <a:pt x="0" y="16"/>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309" name="Freeform 1370"/>
            <p:cNvSpPr>
              <a:spLocks/>
            </p:cNvSpPr>
            <p:nvPr/>
          </p:nvSpPr>
          <p:spPr bwMode="auto">
            <a:xfrm>
              <a:off x="892" y="3738"/>
              <a:ext cx="269" cy="17"/>
            </a:xfrm>
            <a:custGeom>
              <a:avLst/>
              <a:gdLst>
                <a:gd name="T0" fmla="*/ 268 w 269"/>
                <a:gd name="T1" fmla="*/ 0 h 17"/>
                <a:gd name="T2" fmla="*/ 255 w 269"/>
                <a:gd name="T3" fmla="*/ 0 h 17"/>
                <a:gd name="T4" fmla="*/ 238 w 269"/>
                <a:gd name="T5" fmla="*/ 0 h 17"/>
                <a:gd name="T6" fmla="*/ 226 w 269"/>
                <a:gd name="T7" fmla="*/ 0 h 17"/>
                <a:gd name="T8" fmla="*/ 220 w 269"/>
                <a:gd name="T9" fmla="*/ 0 h 17"/>
                <a:gd name="T10" fmla="*/ 202 w 269"/>
                <a:gd name="T11" fmla="*/ 0 h 17"/>
                <a:gd name="T12" fmla="*/ 190 w 269"/>
                <a:gd name="T13" fmla="*/ 0 h 17"/>
                <a:gd name="T14" fmla="*/ 178 w 269"/>
                <a:gd name="T15" fmla="*/ 16 h 17"/>
                <a:gd name="T16" fmla="*/ 160 w 269"/>
                <a:gd name="T17" fmla="*/ 16 h 17"/>
                <a:gd name="T18" fmla="*/ 155 w 269"/>
                <a:gd name="T19" fmla="*/ 16 h 17"/>
                <a:gd name="T20" fmla="*/ 148 w 269"/>
                <a:gd name="T21" fmla="*/ 16 h 17"/>
                <a:gd name="T22" fmla="*/ 131 w 269"/>
                <a:gd name="T23" fmla="*/ 16 h 17"/>
                <a:gd name="T24" fmla="*/ 125 w 269"/>
                <a:gd name="T25" fmla="*/ 16 h 17"/>
                <a:gd name="T26" fmla="*/ 112 w 269"/>
                <a:gd name="T27" fmla="*/ 16 h 17"/>
                <a:gd name="T28" fmla="*/ 101 w 269"/>
                <a:gd name="T29" fmla="*/ 16 h 17"/>
                <a:gd name="T30" fmla="*/ 89 w 269"/>
                <a:gd name="T31" fmla="*/ 16 h 17"/>
                <a:gd name="T32" fmla="*/ 83 w 269"/>
                <a:gd name="T33" fmla="*/ 16 h 17"/>
                <a:gd name="T34" fmla="*/ 71 w 269"/>
                <a:gd name="T35" fmla="*/ 16 h 17"/>
                <a:gd name="T36" fmla="*/ 53 w 269"/>
                <a:gd name="T37" fmla="*/ 16 h 17"/>
                <a:gd name="T38" fmla="*/ 41 w 269"/>
                <a:gd name="T39" fmla="*/ 16 h 17"/>
                <a:gd name="T40" fmla="*/ 36 w 269"/>
                <a:gd name="T41" fmla="*/ 16 h 17"/>
                <a:gd name="T42" fmla="*/ 12 w 269"/>
                <a:gd name="T43" fmla="*/ 16 h 17"/>
                <a:gd name="T44" fmla="*/ 0 w 269"/>
                <a:gd name="T45" fmla="*/ 16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9"/>
                <a:gd name="T70" fmla="*/ 0 h 17"/>
                <a:gd name="T71" fmla="*/ 269 w 269"/>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9" h="17">
                  <a:moveTo>
                    <a:pt x="268" y="0"/>
                  </a:moveTo>
                  <a:lnTo>
                    <a:pt x="255" y="0"/>
                  </a:lnTo>
                  <a:lnTo>
                    <a:pt x="238" y="0"/>
                  </a:lnTo>
                  <a:lnTo>
                    <a:pt x="226" y="0"/>
                  </a:lnTo>
                  <a:lnTo>
                    <a:pt x="220" y="0"/>
                  </a:lnTo>
                  <a:lnTo>
                    <a:pt x="202" y="0"/>
                  </a:lnTo>
                  <a:lnTo>
                    <a:pt x="190" y="0"/>
                  </a:lnTo>
                  <a:lnTo>
                    <a:pt x="178" y="16"/>
                  </a:lnTo>
                  <a:lnTo>
                    <a:pt x="160" y="16"/>
                  </a:lnTo>
                  <a:lnTo>
                    <a:pt x="155" y="16"/>
                  </a:lnTo>
                  <a:lnTo>
                    <a:pt x="148" y="16"/>
                  </a:lnTo>
                  <a:lnTo>
                    <a:pt x="131" y="16"/>
                  </a:lnTo>
                  <a:lnTo>
                    <a:pt x="125" y="16"/>
                  </a:lnTo>
                  <a:lnTo>
                    <a:pt x="112" y="16"/>
                  </a:lnTo>
                  <a:lnTo>
                    <a:pt x="101" y="16"/>
                  </a:lnTo>
                  <a:lnTo>
                    <a:pt x="89" y="16"/>
                  </a:lnTo>
                  <a:lnTo>
                    <a:pt x="83" y="16"/>
                  </a:lnTo>
                  <a:lnTo>
                    <a:pt x="71" y="16"/>
                  </a:lnTo>
                  <a:lnTo>
                    <a:pt x="53" y="16"/>
                  </a:lnTo>
                  <a:lnTo>
                    <a:pt x="41" y="16"/>
                  </a:lnTo>
                  <a:lnTo>
                    <a:pt x="36" y="16"/>
                  </a:lnTo>
                  <a:lnTo>
                    <a:pt x="12" y="16"/>
                  </a:lnTo>
                  <a:lnTo>
                    <a:pt x="0" y="16"/>
                  </a:lnTo>
                </a:path>
              </a:pathLst>
            </a:custGeom>
            <a:solidFill>
              <a:srgbClr val="FF6600"/>
            </a:solidFill>
            <a:ln w="12700" cap="rnd" cmpd="sng">
              <a:solidFill>
                <a:srgbClr val="000000"/>
              </a:solidFill>
              <a:prstDash val="solid"/>
              <a:round/>
              <a:headEnd type="none" w="med" len="med"/>
              <a:tailEnd type="none" w="med" len="med"/>
            </a:ln>
          </p:spPr>
          <p:txBody>
            <a:bodyPr/>
            <a:lstStyle/>
            <a:p>
              <a:endParaRPr lang="en-US"/>
            </a:p>
          </p:txBody>
        </p:sp>
        <p:sp>
          <p:nvSpPr>
            <p:cNvPr id="4310" name="Line 1371"/>
            <p:cNvSpPr>
              <a:spLocks noChangeShapeType="1"/>
            </p:cNvSpPr>
            <p:nvPr/>
          </p:nvSpPr>
          <p:spPr bwMode="auto">
            <a:xfrm flipV="1">
              <a:off x="891" y="3740"/>
              <a:ext cx="3" cy="26"/>
            </a:xfrm>
            <a:prstGeom prst="line">
              <a:avLst/>
            </a:prstGeom>
            <a:noFill/>
            <a:ln w="12700">
              <a:solidFill>
                <a:srgbClr val="000000"/>
              </a:solidFill>
              <a:round/>
              <a:headEnd/>
              <a:tailEnd/>
            </a:ln>
          </p:spPr>
          <p:txBody>
            <a:bodyPr wrap="none" anchor="ctr"/>
            <a:lstStyle/>
            <a:p>
              <a:endParaRPr lang="en-US"/>
            </a:p>
          </p:txBody>
        </p:sp>
        <p:sp>
          <p:nvSpPr>
            <p:cNvPr id="4311" name="Line 1372"/>
            <p:cNvSpPr>
              <a:spLocks noChangeShapeType="1"/>
            </p:cNvSpPr>
            <p:nvPr/>
          </p:nvSpPr>
          <p:spPr bwMode="auto">
            <a:xfrm flipV="1">
              <a:off x="891" y="3740"/>
              <a:ext cx="3" cy="26"/>
            </a:xfrm>
            <a:prstGeom prst="line">
              <a:avLst/>
            </a:prstGeom>
            <a:noFill/>
            <a:ln w="12700">
              <a:solidFill>
                <a:srgbClr val="000000"/>
              </a:solidFill>
              <a:round/>
              <a:headEnd/>
              <a:tailEnd/>
            </a:ln>
          </p:spPr>
          <p:txBody>
            <a:bodyPr wrap="none" anchor="ctr"/>
            <a:lstStyle/>
            <a:p>
              <a:endParaRPr lang="en-US"/>
            </a:p>
          </p:txBody>
        </p:sp>
        <p:sp>
          <p:nvSpPr>
            <p:cNvPr id="4312" name="Rectangle 1373"/>
            <p:cNvSpPr>
              <a:spLocks noChangeArrowheads="1"/>
            </p:cNvSpPr>
            <p:nvPr/>
          </p:nvSpPr>
          <p:spPr bwMode="auto">
            <a:xfrm>
              <a:off x="1009" y="3730"/>
              <a:ext cx="52" cy="8"/>
            </a:xfrm>
            <a:prstGeom prst="rect">
              <a:avLst/>
            </a:prstGeom>
            <a:solidFill>
              <a:srgbClr val="FF6600"/>
            </a:solidFill>
            <a:ln w="12700">
              <a:solidFill>
                <a:srgbClr val="000000"/>
              </a:solidFill>
              <a:miter lim="800000"/>
              <a:headEnd/>
              <a:tailEnd/>
            </a:ln>
          </p:spPr>
          <p:txBody>
            <a:bodyPr wrap="none" anchor="ctr"/>
            <a:lstStyle/>
            <a:p>
              <a:endParaRPr lang="en-US"/>
            </a:p>
          </p:txBody>
        </p:sp>
        <p:sp>
          <p:nvSpPr>
            <p:cNvPr id="4313" name="Rectangle 1374"/>
            <p:cNvSpPr>
              <a:spLocks noChangeArrowheads="1"/>
            </p:cNvSpPr>
            <p:nvPr/>
          </p:nvSpPr>
          <p:spPr bwMode="auto">
            <a:xfrm>
              <a:off x="1009" y="3724"/>
              <a:ext cx="39" cy="8"/>
            </a:xfrm>
            <a:prstGeom prst="rect">
              <a:avLst/>
            </a:prstGeom>
            <a:solidFill>
              <a:srgbClr val="FF6600"/>
            </a:solidFill>
            <a:ln w="12700">
              <a:solidFill>
                <a:srgbClr val="000000"/>
              </a:solidFill>
              <a:miter lim="800000"/>
              <a:headEnd/>
              <a:tailEnd/>
            </a:ln>
          </p:spPr>
          <p:txBody>
            <a:bodyPr wrap="none" anchor="ctr"/>
            <a:lstStyle/>
            <a:p>
              <a:endParaRPr lang="en-US"/>
            </a:p>
          </p:txBody>
        </p:sp>
        <p:sp>
          <p:nvSpPr>
            <p:cNvPr id="4314" name="Rectangle 1375"/>
            <p:cNvSpPr>
              <a:spLocks noChangeArrowheads="1"/>
            </p:cNvSpPr>
            <p:nvPr/>
          </p:nvSpPr>
          <p:spPr bwMode="auto">
            <a:xfrm>
              <a:off x="926" y="3735"/>
              <a:ext cx="63" cy="8"/>
            </a:xfrm>
            <a:prstGeom prst="rect">
              <a:avLst/>
            </a:prstGeom>
            <a:solidFill>
              <a:srgbClr val="FF6600"/>
            </a:solidFill>
            <a:ln w="12700">
              <a:solidFill>
                <a:srgbClr val="000000"/>
              </a:solidFill>
              <a:miter lim="800000"/>
              <a:headEnd/>
              <a:tailEnd/>
            </a:ln>
          </p:spPr>
          <p:txBody>
            <a:bodyPr wrap="none" anchor="ctr"/>
            <a:lstStyle/>
            <a:p>
              <a:endParaRPr lang="en-US"/>
            </a:p>
          </p:txBody>
        </p:sp>
        <p:sp>
          <p:nvSpPr>
            <p:cNvPr id="4315" name="Rectangle 1376"/>
            <p:cNvSpPr>
              <a:spLocks noChangeArrowheads="1"/>
            </p:cNvSpPr>
            <p:nvPr/>
          </p:nvSpPr>
          <p:spPr bwMode="auto">
            <a:xfrm>
              <a:off x="926" y="3730"/>
              <a:ext cx="45" cy="8"/>
            </a:xfrm>
            <a:prstGeom prst="rect">
              <a:avLst/>
            </a:prstGeom>
            <a:solidFill>
              <a:srgbClr val="FF6600"/>
            </a:solidFill>
            <a:ln w="12700">
              <a:solidFill>
                <a:srgbClr val="000000"/>
              </a:solidFill>
              <a:miter lim="800000"/>
              <a:headEnd/>
              <a:tailEnd/>
            </a:ln>
          </p:spPr>
          <p:txBody>
            <a:bodyPr wrap="none" anchor="ctr"/>
            <a:lstStyle/>
            <a:p>
              <a:endParaRPr lang="en-US"/>
            </a:p>
          </p:txBody>
        </p:sp>
        <p:sp>
          <p:nvSpPr>
            <p:cNvPr id="4316" name="Oval 1377"/>
            <p:cNvSpPr>
              <a:spLocks noChangeArrowheads="1"/>
            </p:cNvSpPr>
            <p:nvPr/>
          </p:nvSpPr>
          <p:spPr bwMode="auto">
            <a:xfrm>
              <a:off x="1027" y="3687"/>
              <a:ext cx="8" cy="10"/>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317" name="Line 1378"/>
            <p:cNvSpPr>
              <a:spLocks noChangeShapeType="1"/>
            </p:cNvSpPr>
            <p:nvPr/>
          </p:nvSpPr>
          <p:spPr bwMode="auto">
            <a:xfrm flipV="1">
              <a:off x="1026" y="3686"/>
              <a:ext cx="0" cy="20"/>
            </a:xfrm>
            <a:prstGeom prst="line">
              <a:avLst/>
            </a:prstGeom>
            <a:noFill/>
            <a:ln w="12700">
              <a:solidFill>
                <a:srgbClr val="000000"/>
              </a:solidFill>
              <a:round/>
              <a:headEnd/>
              <a:tailEnd/>
            </a:ln>
          </p:spPr>
          <p:txBody>
            <a:bodyPr wrap="none" anchor="ctr"/>
            <a:lstStyle/>
            <a:p>
              <a:endParaRPr lang="en-US"/>
            </a:p>
          </p:txBody>
        </p:sp>
        <p:sp>
          <p:nvSpPr>
            <p:cNvPr id="4318" name="Line 1379"/>
            <p:cNvSpPr>
              <a:spLocks noChangeShapeType="1"/>
            </p:cNvSpPr>
            <p:nvPr/>
          </p:nvSpPr>
          <p:spPr bwMode="auto">
            <a:xfrm flipV="1">
              <a:off x="1020" y="3668"/>
              <a:ext cx="0" cy="38"/>
            </a:xfrm>
            <a:prstGeom prst="line">
              <a:avLst/>
            </a:prstGeom>
            <a:noFill/>
            <a:ln w="12700">
              <a:solidFill>
                <a:srgbClr val="000000"/>
              </a:solidFill>
              <a:round/>
              <a:headEnd/>
              <a:tailEnd/>
            </a:ln>
          </p:spPr>
          <p:txBody>
            <a:bodyPr wrap="none" anchor="ctr"/>
            <a:lstStyle/>
            <a:p>
              <a:endParaRPr lang="en-US"/>
            </a:p>
          </p:txBody>
        </p:sp>
        <p:sp>
          <p:nvSpPr>
            <p:cNvPr id="4319" name="Line 1380"/>
            <p:cNvSpPr>
              <a:spLocks noChangeShapeType="1"/>
            </p:cNvSpPr>
            <p:nvPr/>
          </p:nvSpPr>
          <p:spPr bwMode="auto">
            <a:xfrm flipH="1" flipV="1">
              <a:off x="1013" y="3679"/>
              <a:ext cx="20" cy="27"/>
            </a:xfrm>
            <a:prstGeom prst="line">
              <a:avLst/>
            </a:prstGeom>
            <a:noFill/>
            <a:ln w="12700">
              <a:solidFill>
                <a:srgbClr val="000000"/>
              </a:solidFill>
              <a:round/>
              <a:headEnd/>
              <a:tailEnd/>
            </a:ln>
          </p:spPr>
          <p:txBody>
            <a:bodyPr wrap="none" anchor="ctr"/>
            <a:lstStyle/>
            <a:p>
              <a:endParaRPr lang="en-US"/>
            </a:p>
          </p:txBody>
        </p:sp>
        <p:sp>
          <p:nvSpPr>
            <p:cNvPr id="4320" name="Line 1381"/>
            <p:cNvSpPr>
              <a:spLocks noChangeShapeType="1"/>
            </p:cNvSpPr>
            <p:nvPr/>
          </p:nvSpPr>
          <p:spPr bwMode="auto">
            <a:xfrm flipV="1">
              <a:off x="1020" y="3686"/>
              <a:ext cx="0" cy="14"/>
            </a:xfrm>
            <a:prstGeom prst="line">
              <a:avLst/>
            </a:prstGeom>
            <a:noFill/>
            <a:ln w="12700">
              <a:solidFill>
                <a:srgbClr val="000000"/>
              </a:solidFill>
              <a:round/>
              <a:headEnd/>
              <a:tailEnd/>
            </a:ln>
          </p:spPr>
          <p:txBody>
            <a:bodyPr wrap="none" anchor="ctr"/>
            <a:lstStyle/>
            <a:p>
              <a:endParaRPr lang="en-US"/>
            </a:p>
          </p:txBody>
        </p:sp>
        <p:sp>
          <p:nvSpPr>
            <p:cNvPr id="4321" name="Line 1382"/>
            <p:cNvSpPr>
              <a:spLocks noChangeShapeType="1"/>
            </p:cNvSpPr>
            <p:nvPr/>
          </p:nvSpPr>
          <p:spPr bwMode="auto">
            <a:xfrm>
              <a:off x="1015" y="3675"/>
              <a:ext cx="4" cy="0"/>
            </a:xfrm>
            <a:prstGeom prst="line">
              <a:avLst/>
            </a:prstGeom>
            <a:noFill/>
            <a:ln w="12700">
              <a:solidFill>
                <a:srgbClr val="000000"/>
              </a:solidFill>
              <a:round/>
              <a:headEnd/>
              <a:tailEnd/>
            </a:ln>
          </p:spPr>
          <p:txBody>
            <a:bodyPr wrap="none" anchor="ctr"/>
            <a:lstStyle/>
            <a:p>
              <a:endParaRPr lang="en-US"/>
            </a:p>
          </p:txBody>
        </p:sp>
        <p:sp>
          <p:nvSpPr>
            <p:cNvPr id="4322" name="Oval 1383"/>
            <p:cNvSpPr>
              <a:spLocks noChangeArrowheads="1"/>
            </p:cNvSpPr>
            <p:nvPr/>
          </p:nvSpPr>
          <p:spPr bwMode="auto">
            <a:xfrm>
              <a:off x="1027" y="3676"/>
              <a:ext cx="8" cy="8"/>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323" name="Line 1384"/>
            <p:cNvSpPr>
              <a:spLocks noChangeShapeType="1"/>
            </p:cNvSpPr>
            <p:nvPr/>
          </p:nvSpPr>
          <p:spPr bwMode="auto">
            <a:xfrm flipV="1">
              <a:off x="1014" y="3650"/>
              <a:ext cx="0" cy="26"/>
            </a:xfrm>
            <a:prstGeom prst="line">
              <a:avLst/>
            </a:prstGeom>
            <a:noFill/>
            <a:ln w="12700">
              <a:solidFill>
                <a:srgbClr val="000000"/>
              </a:solidFill>
              <a:round/>
              <a:headEnd/>
              <a:tailEnd/>
            </a:ln>
          </p:spPr>
          <p:txBody>
            <a:bodyPr wrap="none" anchor="ctr"/>
            <a:lstStyle/>
            <a:p>
              <a:endParaRPr lang="en-US"/>
            </a:p>
          </p:txBody>
        </p:sp>
        <p:sp>
          <p:nvSpPr>
            <p:cNvPr id="4324" name="Oval 1385"/>
            <p:cNvSpPr>
              <a:spLocks noChangeArrowheads="1"/>
            </p:cNvSpPr>
            <p:nvPr/>
          </p:nvSpPr>
          <p:spPr bwMode="auto">
            <a:xfrm>
              <a:off x="944" y="3687"/>
              <a:ext cx="8" cy="10"/>
            </a:xfrm>
            <a:prstGeom prst="ellipse">
              <a:avLst/>
            </a:prstGeom>
            <a:solidFill>
              <a:srgbClr val="FF6600"/>
            </a:solidFill>
            <a:ln w="12700">
              <a:solidFill>
                <a:srgbClr val="000000"/>
              </a:solidFill>
              <a:round/>
              <a:headEnd/>
              <a:tailEnd/>
            </a:ln>
          </p:spPr>
          <p:txBody>
            <a:bodyPr wrap="none" anchor="ctr"/>
            <a:lstStyle/>
            <a:p>
              <a:endParaRPr lang="en-US"/>
            </a:p>
          </p:txBody>
        </p:sp>
        <p:sp>
          <p:nvSpPr>
            <p:cNvPr id="4325" name="Line 1386"/>
            <p:cNvSpPr>
              <a:spLocks noChangeShapeType="1"/>
            </p:cNvSpPr>
            <p:nvPr/>
          </p:nvSpPr>
          <p:spPr bwMode="auto">
            <a:xfrm>
              <a:off x="949" y="3696"/>
              <a:ext cx="0" cy="6"/>
            </a:xfrm>
            <a:prstGeom prst="line">
              <a:avLst/>
            </a:prstGeom>
            <a:noFill/>
            <a:ln w="12700">
              <a:solidFill>
                <a:srgbClr val="000000"/>
              </a:solidFill>
              <a:round/>
              <a:headEnd/>
              <a:tailEnd/>
            </a:ln>
          </p:spPr>
          <p:txBody>
            <a:bodyPr wrap="none" anchor="ctr"/>
            <a:lstStyle/>
            <a:p>
              <a:endParaRPr lang="en-US"/>
            </a:p>
          </p:txBody>
        </p:sp>
        <p:sp>
          <p:nvSpPr>
            <p:cNvPr id="4326" name="Line 1387"/>
            <p:cNvSpPr>
              <a:spLocks noChangeShapeType="1"/>
            </p:cNvSpPr>
            <p:nvPr/>
          </p:nvSpPr>
          <p:spPr bwMode="auto">
            <a:xfrm flipV="1">
              <a:off x="955" y="3674"/>
              <a:ext cx="0" cy="32"/>
            </a:xfrm>
            <a:prstGeom prst="line">
              <a:avLst/>
            </a:prstGeom>
            <a:noFill/>
            <a:ln w="12700">
              <a:solidFill>
                <a:srgbClr val="000000"/>
              </a:solidFill>
              <a:round/>
              <a:headEnd/>
              <a:tailEnd/>
            </a:ln>
          </p:spPr>
          <p:txBody>
            <a:bodyPr wrap="none" anchor="ctr"/>
            <a:lstStyle/>
            <a:p>
              <a:endParaRPr lang="en-US"/>
            </a:p>
          </p:txBody>
        </p:sp>
        <p:sp>
          <p:nvSpPr>
            <p:cNvPr id="4327" name="Line 1388"/>
            <p:cNvSpPr>
              <a:spLocks noChangeShapeType="1"/>
            </p:cNvSpPr>
            <p:nvPr/>
          </p:nvSpPr>
          <p:spPr bwMode="auto">
            <a:xfrm flipV="1">
              <a:off x="950" y="3692"/>
              <a:ext cx="4" cy="20"/>
            </a:xfrm>
            <a:prstGeom prst="line">
              <a:avLst/>
            </a:prstGeom>
            <a:noFill/>
            <a:ln w="12700">
              <a:solidFill>
                <a:srgbClr val="000000"/>
              </a:solidFill>
              <a:round/>
              <a:headEnd/>
              <a:tailEnd/>
            </a:ln>
          </p:spPr>
          <p:txBody>
            <a:bodyPr wrap="none" anchor="ctr"/>
            <a:lstStyle/>
            <a:p>
              <a:endParaRPr lang="en-US"/>
            </a:p>
          </p:txBody>
        </p:sp>
        <p:sp>
          <p:nvSpPr>
            <p:cNvPr id="4328" name="Oval 1389"/>
            <p:cNvSpPr>
              <a:spLocks noChangeArrowheads="1"/>
            </p:cNvSpPr>
            <p:nvPr/>
          </p:nvSpPr>
          <p:spPr bwMode="auto">
            <a:xfrm>
              <a:off x="955" y="3681"/>
              <a:ext cx="8" cy="8"/>
            </a:xfrm>
            <a:prstGeom prst="ellipse">
              <a:avLst/>
            </a:prstGeom>
            <a:solidFill>
              <a:srgbClr val="FF6600"/>
            </a:solidFill>
            <a:ln w="12700">
              <a:solidFill>
                <a:srgbClr val="000000"/>
              </a:solidFill>
              <a:round/>
              <a:headEnd/>
              <a:tailEnd/>
            </a:ln>
          </p:spPr>
          <p:txBody>
            <a:bodyPr wrap="none" anchor="ctr"/>
            <a:lstStyle/>
            <a:p>
              <a:endParaRPr lang="en-US"/>
            </a:p>
          </p:txBody>
        </p:sp>
      </p:grpSp>
      <p:sp>
        <p:nvSpPr>
          <p:cNvPr id="4169" name="Oval 1390"/>
          <p:cNvSpPr>
            <a:spLocks noChangeArrowheads="1"/>
          </p:cNvSpPr>
          <p:nvPr/>
        </p:nvSpPr>
        <p:spPr bwMode="auto">
          <a:xfrm>
            <a:off x="7467600" y="3340100"/>
            <a:ext cx="762000" cy="263525"/>
          </a:xfrm>
          <a:prstGeom prst="ellipse">
            <a:avLst/>
          </a:prstGeom>
          <a:solidFill>
            <a:srgbClr val="FF6600"/>
          </a:solidFill>
          <a:ln w="12700">
            <a:solidFill>
              <a:schemeClr val="accent2"/>
            </a:solidFill>
            <a:round/>
            <a:headEnd/>
            <a:tailEnd/>
          </a:ln>
        </p:spPr>
        <p:txBody>
          <a:bodyPr wrap="none" anchor="ctr"/>
          <a:lstStyle/>
          <a:p>
            <a:endParaRPr lang="en-US"/>
          </a:p>
        </p:txBody>
      </p:sp>
      <p:sp>
        <p:nvSpPr>
          <p:cNvPr id="4170" name="Freeform 1391"/>
          <p:cNvSpPr>
            <a:spLocks/>
          </p:cNvSpPr>
          <p:nvPr/>
        </p:nvSpPr>
        <p:spPr bwMode="auto">
          <a:xfrm rot="7620463" flipV="1">
            <a:off x="6475413" y="3829050"/>
            <a:ext cx="2484437" cy="322263"/>
          </a:xfrm>
          <a:custGeom>
            <a:avLst/>
            <a:gdLst>
              <a:gd name="T0" fmla="*/ 1217 w 1218"/>
              <a:gd name="T1" fmla="*/ 396 h 548"/>
              <a:gd name="T2" fmla="*/ 0 w 1218"/>
              <a:gd name="T3" fmla="*/ 0 h 548"/>
              <a:gd name="T4" fmla="*/ 957 w 1218"/>
              <a:gd name="T5" fmla="*/ 547 h 548"/>
              <a:gd name="T6" fmla="*/ 0 60000 65536"/>
              <a:gd name="T7" fmla="*/ 0 60000 65536"/>
              <a:gd name="T8" fmla="*/ 0 60000 65536"/>
              <a:gd name="T9" fmla="*/ 0 w 1218"/>
              <a:gd name="T10" fmla="*/ 0 h 548"/>
              <a:gd name="T11" fmla="*/ 1218 w 1218"/>
              <a:gd name="T12" fmla="*/ 548 h 548"/>
            </a:gdLst>
            <a:ahLst/>
            <a:cxnLst>
              <a:cxn ang="T6">
                <a:pos x="T0" y="T1"/>
              </a:cxn>
              <a:cxn ang="T7">
                <a:pos x="T2" y="T3"/>
              </a:cxn>
              <a:cxn ang="T8">
                <a:pos x="T4" y="T5"/>
              </a:cxn>
            </a:cxnLst>
            <a:rect l="T9" t="T10" r="T11" b="T12"/>
            <a:pathLst>
              <a:path w="1218" h="548">
                <a:moveTo>
                  <a:pt x="1217" y="396"/>
                </a:moveTo>
                <a:lnTo>
                  <a:pt x="0" y="0"/>
                </a:lnTo>
                <a:lnTo>
                  <a:pt x="957" y="547"/>
                </a:lnTo>
              </a:path>
            </a:pathLst>
          </a:custGeom>
          <a:solidFill>
            <a:srgbClr val="FEBDC9">
              <a:alpha val="50195"/>
            </a:srgbClr>
          </a:solidFill>
          <a:ln w="12700" cap="rnd" cmpd="sng">
            <a:solidFill>
              <a:srgbClr val="F76681"/>
            </a:solidFill>
            <a:prstDash val="lgDash"/>
            <a:round/>
            <a:headEnd type="none" w="lg" len="lg"/>
            <a:tailEnd type="none" w="med" len="med"/>
          </a:ln>
        </p:spPr>
        <p:txBody>
          <a:bodyPr/>
          <a:lstStyle/>
          <a:p>
            <a:endParaRPr lang="en-US"/>
          </a:p>
        </p:txBody>
      </p:sp>
      <p:sp>
        <p:nvSpPr>
          <p:cNvPr id="4171" name="Freeform 1392"/>
          <p:cNvSpPr>
            <a:spLocks/>
          </p:cNvSpPr>
          <p:nvPr/>
        </p:nvSpPr>
        <p:spPr bwMode="auto">
          <a:xfrm rot="20620804" flipV="1">
            <a:off x="4645025" y="4240213"/>
            <a:ext cx="2992438" cy="423862"/>
          </a:xfrm>
          <a:custGeom>
            <a:avLst/>
            <a:gdLst>
              <a:gd name="T0" fmla="*/ 1217 w 1218"/>
              <a:gd name="T1" fmla="*/ 396 h 548"/>
              <a:gd name="T2" fmla="*/ 0 w 1218"/>
              <a:gd name="T3" fmla="*/ 0 h 548"/>
              <a:gd name="T4" fmla="*/ 957 w 1218"/>
              <a:gd name="T5" fmla="*/ 547 h 548"/>
              <a:gd name="T6" fmla="*/ 0 60000 65536"/>
              <a:gd name="T7" fmla="*/ 0 60000 65536"/>
              <a:gd name="T8" fmla="*/ 0 60000 65536"/>
              <a:gd name="T9" fmla="*/ 0 w 1218"/>
              <a:gd name="T10" fmla="*/ 0 h 548"/>
              <a:gd name="T11" fmla="*/ 1218 w 1218"/>
              <a:gd name="T12" fmla="*/ 548 h 548"/>
            </a:gdLst>
            <a:ahLst/>
            <a:cxnLst>
              <a:cxn ang="T6">
                <a:pos x="T0" y="T1"/>
              </a:cxn>
              <a:cxn ang="T7">
                <a:pos x="T2" y="T3"/>
              </a:cxn>
              <a:cxn ang="T8">
                <a:pos x="T4" y="T5"/>
              </a:cxn>
            </a:cxnLst>
            <a:rect l="T9" t="T10" r="T11" b="T12"/>
            <a:pathLst>
              <a:path w="1218" h="548">
                <a:moveTo>
                  <a:pt x="1217" y="396"/>
                </a:moveTo>
                <a:lnTo>
                  <a:pt x="0" y="0"/>
                </a:lnTo>
                <a:lnTo>
                  <a:pt x="957" y="547"/>
                </a:lnTo>
              </a:path>
            </a:pathLst>
          </a:custGeom>
          <a:solidFill>
            <a:srgbClr val="FFFF99">
              <a:alpha val="50195"/>
            </a:srgbClr>
          </a:solidFill>
          <a:ln w="12700" cap="rnd" cmpd="sng">
            <a:solidFill>
              <a:srgbClr val="F76681"/>
            </a:solidFill>
            <a:prstDash val="lgDash"/>
            <a:round/>
            <a:headEnd type="none" w="lg" len="lg"/>
            <a:tailEnd type="none" w="med" len="med"/>
          </a:ln>
        </p:spPr>
        <p:txBody>
          <a:bodyPr/>
          <a:lstStyle/>
          <a:p>
            <a:endParaRPr lang="en-US"/>
          </a:p>
        </p:txBody>
      </p:sp>
      <p:sp>
        <p:nvSpPr>
          <p:cNvPr id="4172" name="Rectangle 1393"/>
          <p:cNvSpPr>
            <a:spLocks noChangeArrowheads="1"/>
          </p:cNvSpPr>
          <p:nvPr/>
        </p:nvSpPr>
        <p:spPr bwMode="auto">
          <a:xfrm>
            <a:off x="8096250" y="3294063"/>
            <a:ext cx="804863" cy="514350"/>
          </a:xfrm>
          <a:prstGeom prst="rect">
            <a:avLst/>
          </a:prstGeom>
          <a:noFill/>
          <a:ln w="12700">
            <a:noFill/>
            <a:miter lim="800000"/>
            <a:headEnd/>
            <a:tailEnd/>
          </a:ln>
        </p:spPr>
        <p:txBody>
          <a:bodyPr lIns="90488" tIns="44450" rIns="90488" bIns="44450">
            <a:spAutoFit/>
          </a:bodyPr>
          <a:lstStyle/>
          <a:p>
            <a:pPr>
              <a:spcBef>
                <a:spcPct val="50000"/>
              </a:spcBef>
            </a:pPr>
            <a:r>
              <a:rPr lang="en-US" sz="1400">
                <a:latin typeface="Times" pitchFamily="18" charset="0"/>
              </a:rPr>
              <a:t>Enemy Air</a:t>
            </a:r>
          </a:p>
        </p:txBody>
      </p:sp>
      <p:grpSp>
        <p:nvGrpSpPr>
          <p:cNvPr id="4173" name="Group 1394"/>
          <p:cNvGrpSpPr>
            <a:grpSpLocks/>
          </p:cNvGrpSpPr>
          <p:nvPr/>
        </p:nvGrpSpPr>
        <p:grpSpPr bwMode="auto">
          <a:xfrm>
            <a:off x="7626350" y="3413125"/>
            <a:ext cx="438150" cy="166688"/>
            <a:chOff x="1709" y="937"/>
            <a:chExt cx="461" cy="129"/>
          </a:xfrm>
        </p:grpSpPr>
        <p:sp>
          <p:nvSpPr>
            <p:cNvPr id="4255" name="Freeform 1395"/>
            <p:cNvSpPr>
              <a:spLocks/>
            </p:cNvSpPr>
            <p:nvPr/>
          </p:nvSpPr>
          <p:spPr bwMode="auto">
            <a:xfrm>
              <a:off x="1713" y="954"/>
              <a:ext cx="456" cy="93"/>
            </a:xfrm>
            <a:custGeom>
              <a:avLst/>
              <a:gdLst>
                <a:gd name="T0" fmla="*/ 0 w 456"/>
                <a:gd name="T1" fmla="*/ 22 h 93"/>
                <a:gd name="T2" fmla="*/ 65 w 456"/>
                <a:gd name="T3" fmla="*/ 30 h 93"/>
                <a:gd name="T4" fmla="*/ 257 w 456"/>
                <a:gd name="T5" fmla="*/ 47 h 93"/>
                <a:gd name="T6" fmla="*/ 278 w 456"/>
                <a:gd name="T7" fmla="*/ 58 h 93"/>
                <a:gd name="T8" fmla="*/ 267 w 456"/>
                <a:gd name="T9" fmla="*/ 67 h 93"/>
                <a:gd name="T10" fmla="*/ 252 w 456"/>
                <a:gd name="T11" fmla="*/ 67 h 93"/>
                <a:gd name="T12" fmla="*/ 244 w 456"/>
                <a:gd name="T13" fmla="*/ 70 h 93"/>
                <a:gd name="T14" fmla="*/ 231 w 456"/>
                <a:gd name="T15" fmla="*/ 75 h 93"/>
                <a:gd name="T16" fmla="*/ 301 w 456"/>
                <a:gd name="T17" fmla="*/ 80 h 93"/>
                <a:gd name="T18" fmla="*/ 353 w 456"/>
                <a:gd name="T19" fmla="*/ 77 h 93"/>
                <a:gd name="T20" fmla="*/ 380 w 456"/>
                <a:gd name="T21" fmla="*/ 90 h 93"/>
                <a:gd name="T22" fmla="*/ 359 w 456"/>
                <a:gd name="T23" fmla="*/ 91 h 93"/>
                <a:gd name="T24" fmla="*/ 350 w 456"/>
                <a:gd name="T25" fmla="*/ 92 h 93"/>
                <a:gd name="T26" fmla="*/ 416 w 456"/>
                <a:gd name="T27" fmla="*/ 87 h 93"/>
                <a:gd name="T28" fmla="*/ 411 w 456"/>
                <a:gd name="T29" fmla="*/ 84 h 93"/>
                <a:gd name="T30" fmla="*/ 372 w 456"/>
                <a:gd name="T31" fmla="*/ 61 h 93"/>
                <a:gd name="T32" fmla="*/ 397 w 456"/>
                <a:gd name="T33" fmla="*/ 61 h 93"/>
                <a:gd name="T34" fmla="*/ 455 w 456"/>
                <a:gd name="T35" fmla="*/ 75 h 93"/>
                <a:gd name="T36" fmla="*/ 410 w 456"/>
                <a:gd name="T37" fmla="*/ 56 h 93"/>
                <a:gd name="T38" fmla="*/ 355 w 456"/>
                <a:gd name="T39" fmla="*/ 35 h 93"/>
                <a:gd name="T40" fmla="*/ 295 w 456"/>
                <a:gd name="T41" fmla="*/ 21 h 93"/>
                <a:gd name="T42" fmla="*/ 284 w 456"/>
                <a:gd name="T43" fmla="*/ 18 h 93"/>
                <a:gd name="T44" fmla="*/ 254 w 456"/>
                <a:gd name="T45" fmla="*/ 4 h 93"/>
                <a:gd name="T46" fmla="*/ 229 w 456"/>
                <a:gd name="T47" fmla="*/ 1 h 93"/>
                <a:gd name="T48" fmla="*/ 229 w 456"/>
                <a:gd name="T49" fmla="*/ 8 h 93"/>
                <a:gd name="T50" fmla="*/ 178 w 456"/>
                <a:gd name="T51" fmla="*/ 2 h 93"/>
                <a:gd name="T52" fmla="*/ 138 w 456"/>
                <a:gd name="T53" fmla="*/ 0 h 93"/>
                <a:gd name="T54" fmla="*/ 109 w 456"/>
                <a:gd name="T55" fmla="*/ 6 h 93"/>
                <a:gd name="T56" fmla="*/ 70 w 456"/>
                <a:gd name="T57" fmla="*/ 7 h 93"/>
                <a:gd name="T58" fmla="*/ 47 w 456"/>
                <a:gd name="T59" fmla="*/ 11 h 93"/>
                <a:gd name="T60" fmla="*/ 21 w 456"/>
                <a:gd name="T61" fmla="*/ 16 h 93"/>
                <a:gd name="T62" fmla="*/ 11 w 456"/>
                <a:gd name="T63" fmla="*/ 18 h 93"/>
                <a:gd name="T64" fmla="*/ 0 w 456"/>
                <a:gd name="T65" fmla="*/ 22 h 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6"/>
                <a:gd name="T100" fmla="*/ 0 h 93"/>
                <a:gd name="T101" fmla="*/ 456 w 456"/>
                <a:gd name="T102" fmla="*/ 93 h 9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6" h="93">
                  <a:moveTo>
                    <a:pt x="0" y="22"/>
                  </a:moveTo>
                  <a:lnTo>
                    <a:pt x="65" y="30"/>
                  </a:lnTo>
                  <a:lnTo>
                    <a:pt x="257" y="47"/>
                  </a:lnTo>
                  <a:lnTo>
                    <a:pt x="278" y="58"/>
                  </a:lnTo>
                  <a:lnTo>
                    <a:pt x="267" y="67"/>
                  </a:lnTo>
                  <a:lnTo>
                    <a:pt x="252" y="67"/>
                  </a:lnTo>
                  <a:lnTo>
                    <a:pt x="244" y="70"/>
                  </a:lnTo>
                  <a:lnTo>
                    <a:pt x="231" y="75"/>
                  </a:lnTo>
                  <a:lnTo>
                    <a:pt x="301" y="80"/>
                  </a:lnTo>
                  <a:lnTo>
                    <a:pt x="353" y="77"/>
                  </a:lnTo>
                  <a:lnTo>
                    <a:pt x="380" y="90"/>
                  </a:lnTo>
                  <a:lnTo>
                    <a:pt x="359" y="91"/>
                  </a:lnTo>
                  <a:lnTo>
                    <a:pt x="350" y="92"/>
                  </a:lnTo>
                  <a:lnTo>
                    <a:pt x="416" y="87"/>
                  </a:lnTo>
                  <a:lnTo>
                    <a:pt x="411" y="84"/>
                  </a:lnTo>
                  <a:lnTo>
                    <a:pt x="372" y="61"/>
                  </a:lnTo>
                  <a:lnTo>
                    <a:pt x="397" y="61"/>
                  </a:lnTo>
                  <a:lnTo>
                    <a:pt x="455" y="75"/>
                  </a:lnTo>
                  <a:lnTo>
                    <a:pt x="410" y="56"/>
                  </a:lnTo>
                  <a:lnTo>
                    <a:pt x="355" y="35"/>
                  </a:lnTo>
                  <a:lnTo>
                    <a:pt x="295" y="21"/>
                  </a:lnTo>
                  <a:lnTo>
                    <a:pt x="284" y="18"/>
                  </a:lnTo>
                  <a:lnTo>
                    <a:pt x="254" y="4"/>
                  </a:lnTo>
                  <a:lnTo>
                    <a:pt x="229" y="1"/>
                  </a:lnTo>
                  <a:lnTo>
                    <a:pt x="229" y="8"/>
                  </a:lnTo>
                  <a:lnTo>
                    <a:pt x="178" y="2"/>
                  </a:lnTo>
                  <a:lnTo>
                    <a:pt x="138" y="0"/>
                  </a:lnTo>
                  <a:lnTo>
                    <a:pt x="109" y="6"/>
                  </a:lnTo>
                  <a:lnTo>
                    <a:pt x="70" y="7"/>
                  </a:lnTo>
                  <a:lnTo>
                    <a:pt x="47" y="11"/>
                  </a:lnTo>
                  <a:lnTo>
                    <a:pt x="21" y="16"/>
                  </a:lnTo>
                  <a:lnTo>
                    <a:pt x="11" y="18"/>
                  </a:lnTo>
                  <a:lnTo>
                    <a:pt x="0" y="22"/>
                  </a:lnTo>
                </a:path>
              </a:pathLst>
            </a:custGeom>
            <a:solidFill>
              <a:srgbClr val="C0C0C0"/>
            </a:solidFill>
            <a:ln w="12700" cap="rnd" cmpd="sng">
              <a:solidFill>
                <a:srgbClr val="C0C0C0"/>
              </a:solidFill>
              <a:prstDash val="solid"/>
              <a:round/>
              <a:headEnd type="none" w="med" len="med"/>
              <a:tailEnd type="none" w="med" len="med"/>
            </a:ln>
          </p:spPr>
          <p:txBody>
            <a:bodyPr/>
            <a:lstStyle/>
            <a:p>
              <a:endParaRPr lang="en-US"/>
            </a:p>
          </p:txBody>
        </p:sp>
        <p:sp>
          <p:nvSpPr>
            <p:cNvPr id="4256" name="Freeform 1396"/>
            <p:cNvSpPr>
              <a:spLocks/>
            </p:cNvSpPr>
            <p:nvPr/>
          </p:nvSpPr>
          <p:spPr bwMode="auto">
            <a:xfrm>
              <a:off x="2071" y="1025"/>
              <a:ext cx="34" cy="20"/>
            </a:xfrm>
            <a:custGeom>
              <a:avLst/>
              <a:gdLst>
                <a:gd name="T0" fmla="*/ 0 w 34"/>
                <a:gd name="T1" fmla="*/ 2 h 20"/>
                <a:gd name="T2" fmla="*/ 10 w 34"/>
                <a:gd name="T3" fmla="*/ 19 h 20"/>
                <a:gd name="T4" fmla="*/ 33 w 34"/>
                <a:gd name="T5" fmla="*/ 17 h 20"/>
                <a:gd name="T6" fmla="*/ 29 w 34"/>
                <a:gd name="T7" fmla="*/ 0 h 20"/>
                <a:gd name="T8" fmla="*/ 0 w 34"/>
                <a:gd name="T9" fmla="*/ 2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0" y="2"/>
                  </a:moveTo>
                  <a:lnTo>
                    <a:pt x="10" y="19"/>
                  </a:lnTo>
                  <a:lnTo>
                    <a:pt x="33" y="17"/>
                  </a:lnTo>
                  <a:lnTo>
                    <a:pt x="29" y="0"/>
                  </a:lnTo>
                  <a:lnTo>
                    <a:pt x="0" y="2"/>
                  </a:lnTo>
                </a:path>
              </a:pathLst>
            </a:custGeom>
            <a:solidFill>
              <a:srgbClr val="505050"/>
            </a:solidFill>
            <a:ln w="12700" cap="rnd" cmpd="sng">
              <a:solidFill>
                <a:srgbClr val="505050"/>
              </a:solidFill>
              <a:prstDash val="solid"/>
              <a:round/>
              <a:headEnd type="none" w="med" len="med"/>
              <a:tailEnd type="none" w="med" len="med"/>
            </a:ln>
          </p:spPr>
          <p:txBody>
            <a:bodyPr/>
            <a:lstStyle/>
            <a:p>
              <a:endParaRPr lang="en-US"/>
            </a:p>
          </p:txBody>
        </p:sp>
        <p:sp>
          <p:nvSpPr>
            <p:cNvPr id="4257" name="Freeform 1397"/>
            <p:cNvSpPr>
              <a:spLocks/>
            </p:cNvSpPr>
            <p:nvPr/>
          </p:nvSpPr>
          <p:spPr bwMode="auto">
            <a:xfrm>
              <a:off x="1995" y="1001"/>
              <a:ext cx="60" cy="22"/>
            </a:xfrm>
            <a:custGeom>
              <a:avLst/>
              <a:gdLst>
                <a:gd name="T0" fmla="*/ 0 w 60"/>
                <a:gd name="T1" fmla="*/ 0 h 22"/>
                <a:gd name="T2" fmla="*/ 55 w 60"/>
                <a:gd name="T3" fmla="*/ 21 h 22"/>
                <a:gd name="T4" fmla="*/ 59 w 60"/>
                <a:gd name="T5" fmla="*/ 21 h 22"/>
                <a:gd name="T6" fmla="*/ 6 w 60"/>
                <a:gd name="T7" fmla="*/ 0 h 22"/>
                <a:gd name="T8" fmla="*/ 0 w 60"/>
                <a:gd name="T9" fmla="*/ 0 h 22"/>
                <a:gd name="T10" fmla="*/ 0 60000 65536"/>
                <a:gd name="T11" fmla="*/ 0 60000 65536"/>
                <a:gd name="T12" fmla="*/ 0 60000 65536"/>
                <a:gd name="T13" fmla="*/ 0 60000 65536"/>
                <a:gd name="T14" fmla="*/ 0 60000 65536"/>
                <a:gd name="T15" fmla="*/ 0 w 60"/>
                <a:gd name="T16" fmla="*/ 0 h 22"/>
                <a:gd name="T17" fmla="*/ 60 w 60"/>
                <a:gd name="T18" fmla="*/ 22 h 22"/>
              </a:gdLst>
              <a:ahLst/>
              <a:cxnLst>
                <a:cxn ang="T10">
                  <a:pos x="T0" y="T1"/>
                </a:cxn>
                <a:cxn ang="T11">
                  <a:pos x="T2" y="T3"/>
                </a:cxn>
                <a:cxn ang="T12">
                  <a:pos x="T4" y="T5"/>
                </a:cxn>
                <a:cxn ang="T13">
                  <a:pos x="T6" y="T7"/>
                </a:cxn>
                <a:cxn ang="T14">
                  <a:pos x="T8" y="T9"/>
                </a:cxn>
              </a:cxnLst>
              <a:rect l="T15" t="T16" r="T17" b="T18"/>
              <a:pathLst>
                <a:path w="60" h="22">
                  <a:moveTo>
                    <a:pt x="0" y="0"/>
                  </a:moveTo>
                  <a:lnTo>
                    <a:pt x="55" y="21"/>
                  </a:lnTo>
                  <a:lnTo>
                    <a:pt x="59" y="21"/>
                  </a:lnTo>
                  <a:lnTo>
                    <a:pt x="6" y="0"/>
                  </a:lnTo>
                  <a:lnTo>
                    <a:pt x="0" y="0"/>
                  </a:lnTo>
                </a:path>
              </a:pathLst>
            </a:custGeom>
            <a:solidFill>
              <a:srgbClr val="505050"/>
            </a:solidFill>
            <a:ln w="12700" cap="rnd" cmpd="sng">
              <a:solidFill>
                <a:srgbClr val="505050"/>
              </a:solidFill>
              <a:prstDash val="solid"/>
              <a:round/>
              <a:headEnd type="none" w="med" len="med"/>
              <a:tailEnd type="none" w="med" len="med"/>
            </a:ln>
          </p:spPr>
          <p:txBody>
            <a:bodyPr/>
            <a:lstStyle/>
            <a:p>
              <a:endParaRPr lang="en-US"/>
            </a:p>
          </p:txBody>
        </p:sp>
        <p:sp>
          <p:nvSpPr>
            <p:cNvPr id="4258" name="Freeform 1398"/>
            <p:cNvSpPr>
              <a:spLocks/>
            </p:cNvSpPr>
            <p:nvPr/>
          </p:nvSpPr>
          <p:spPr bwMode="auto">
            <a:xfrm>
              <a:off x="2064" y="1041"/>
              <a:ext cx="70" cy="20"/>
            </a:xfrm>
            <a:custGeom>
              <a:avLst/>
              <a:gdLst>
                <a:gd name="T0" fmla="*/ 0 w 70"/>
                <a:gd name="T1" fmla="*/ 19 h 20"/>
                <a:gd name="T2" fmla="*/ 12 w 70"/>
                <a:gd name="T3" fmla="*/ 15 h 20"/>
                <a:gd name="T4" fmla="*/ 69 w 70"/>
                <a:gd name="T5" fmla="*/ 0 h 20"/>
                <a:gd name="T6" fmla="*/ 67 w 70"/>
                <a:gd name="T7" fmla="*/ 12 h 20"/>
                <a:gd name="T8" fmla="*/ 0 w 70"/>
                <a:gd name="T9" fmla="*/ 19 h 20"/>
                <a:gd name="T10" fmla="*/ 0 60000 65536"/>
                <a:gd name="T11" fmla="*/ 0 60000 65536"/>
                <a:gd name="T12" fmla="*/ 0 60000 65536"/>
                <a:gd name="T13" fmla="*/ 0 60000 65536"/>
                <a:gd name="T14" fmla="*/ 0 60000 65536"/>
                <a:gd name="T15" fmla="*/ 0 w 70"/>
                <a:gd name="T16" fmla="*/ 0 h 20"/>
                <a:gd name="T17" fmla="*/ 70 w 70"/>
                <a:gd name="T18" fmla="*/ 20 h 20"/>
              </a:gdLst>
              <a:ahLst/>
              <a:cxnLst>
                <a:cxn ang="T10">
                  <a:pos x="T0" y="T1"/>
                </a:cxn>
                <a:cxn ang="T11">
                  <a:pos x="T2" y="T3"/>
                </a:cxn>
                <a:cxn ang="T12">
                  <a:pos x="T4" y="T5"/>
                </a:cxn>
                <a:cxn ang="T13">
                  <a:pos x="T6" y="T7"/>
                </a:cxn>
                <a:cxn ang="T14">
                  <a:pos x="T8" y="T9"/>
                </a:cxn>
              </a:cxnLst>
              <a:rect l="T15" t="T16" r="T17" b="T18"/>
              <a:pathLst>
                <a:path w="70" h="20">
                  <a:moveTo>
                    <a:pt x="0" y="19"/>
                  </a:moveTo>
                  <a:lnTo>
                    <a:pt x="12" y="15"/>
                  </a:lnTo>
                  <a:lnTo>
                    <a:pt x="69" y="0"/>
                  </a:lnTo>
                  <a:lnTo>
                    <a:pt x="67" y="12"/>
                  </a:lnTo>
                  <a:lnTo>
                    <a:pt x="0" y="19"/>
                  </a:lnTo>
                </a:path>
              </a:pathLst>
            </a:custGeom>
            <a:solidFill>
              <a:srgbClr val="505050"/>
            </a:solidFill>
            <a:ln w="12700" cap="rnd" cmpd="sng">
              <a:solidFill>
                <a:srgbClr val="505050"/>
              </a:solidFill>
              <a:prstDash val="solid"/>
              <a:round/>
              <a:headEnd type="none" w="med" len="med"/>
              <a:tailEnd type="none" w="med" len="med"/>
            </a:ln>
          </p:spPr>
          <p:txBody>
            <a:bodyPr/>
            <a:lstStyle/>
            <a:p>
              <a:endParaRPr lang="en-US"/>
            </a:p>
          </p:txBody>
        </p:sp>
        <p:sp>
          <p:nvSpPr>
            <p:cNvPr id="4259" name="Freeform 1399"/>
            <p:cNvSpPr>
              <a:spLocks/>
            </p:cNvSpPr>
            <p:nvPr/>
          </p:nvSpPr>
          <p:spPr bwMode="auto">
            <a:xfrm>
              <a:off x="1945" y="1022"/>
              <a:ext cx="63" cy="20"/>
            </a:xfrm>
            <a:custGeom>
              <a:avLst/>
              <a:gdLst>
                <a:gd name="T0" fmla="*/ 0 w 63"/>
                <a:gd name="T1" fmla="*/ 19 h 20"/>
                <a:gd name="T2" fmla="*/ 17 w 63"/>
                <a:gd name="T3" fmla="*/ 13 h 20"/>
                <a:gd name="T4" fmla="*/ 33 w 63"/>
                <a:gd name="T5" fmla="*/ 7 h 20"/>
                <a:gd name="T6" fmla="*/ 46 w 63"/>
                <a:gd name="T7" fmla="*/ 1 h 20"/>
                <a:gd name="T8" fmla="*/ 62 w 63"/>
                <a:gd name="T9" fmla="*/ 0 h 20"/>
                <a:gd name="T10" fmla="*/ 61 w 63"/>
                <a:gd name="T11" fmla="*/ 14 h 20"/>
                <a:gd name="T12" fmla="*/ 0 w 63"/>
                <a:gd name="T13" fmla="*/ 19 h 20"/>
                <a:gd name="T14" fmla="*/ 0 60000 65536"/>
                <a:gd name="T15" fmla="*/ 0 60000 65536"/>
                <a:gd name="T16" fmla="*/ 0 60000 65536"/>
                <a:gd name="T17" fmla="*/ 0 60000 65536"/>
                <a:gd name="T18" fmla="*/ 0 60000 65536"/>
                <a:gd name="T19" fmla="*/ 0 60000 65536"/>
                <a:gd name="T20" fmla="*/ 0 60000 65536"/>
                <a:gd name="T21" fmla="*/ 0 w 63"/>
                <a:gd name="T22" fmla="*/ 0 h 20"/>
                <a:gd name="T23" fmla="*/ 63 w 63"/>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20">
                  <a:moveTo>
                    <a:pt x="0" y="19"/>
                  </a:moveTo>
                  <a:lnTo>
                    <a:pt x="17" y="13"/>
                  </a:lnTo>
                  <a:lnTo>
                    <a:pt x="33" y="7"/>
                  </a:lnTo>
                  <a:lnTo>
                    <a:pt x="46" y="1"/>
                  </a:lnTo>
                  <a:lnTo>
                    <a:pt x="62" y="0"/>
                  </a:lnTo>
                  <a:lnTo>
                    <a:pt x="61" y="14"/>
                  </a:lnTo>
                  <a:lnTo>
                    <a:pt x="0" y="19"/>
                  </a:lnTo>
                </a:path>
              </a:pathLst>
            </a:custGeom>
            <a:solidFill>
              <a:srgbClr val="505050"/>
            </a:solidFill>
            <a:ln w="12700" cap="rnd" cmpd="sng">
              <a:solidFill>
                <a:srgbClr val="505050"/>
              </a:solidFill>
              <a:prstDash val="solid"/>
              <a:round/>
              <a:headEnd type="none" w="med" len="med"/>
              <a:tailEnd type="none" w="med" len="med"/>
            </a:ln>
          </p:spPr>
          <p:txBody>
            <a:bodyPr/>
            <a:lstStyle/>
            <a:p>
              <a:endParaRPr lang="en-US"/>
            </a:p>
          </p:txBody>
        </p:sp>
        <p:sp>
          <p:nvSpPr>
            <p:cNvPr id="4260" name="Freeform 1400"/>
            <p:cNvSpPr>
              <a:spLocks/>
            </p:cNvSpPr>
            <p:nvPr/>
          </p:nvSpPr>
          <p:spPr bwMode="auto">
            <a:xfrm>
              <a:off x="1710" y="971"/>
              <a:ext cx="255" cy="32"/>
            </a:xfrm>
            <a:custGeom>
              <a:avLst/>
              <a:gdLst>
                <a:gd name="T0" fmla="*/ 0 w 255"/>
                <a:gd name="T1" fmla="*/ 5 h 32"/>
                <a:gd name="T2" fmla="*/ 16 w 255"/>
                <a:gd name="T3" fmla="*/ 10 h 32"/>
                <a:gd name="T4" fmla="*/ 42 w 255"/>
                <a:gd name="T5" fmla="*/ 14 h 32"/>
                <a:gd name="T6" fmla="*/ 74 w 255"/>
                <a:gd name="T7" fmla="*/ 17 h 32"/>
                <a:gd name="T8" fmla="*/ 135 w 255"/>
                <a:gd name="T9" fmla="*/ 21 h 32"/>
                <a:gd name="T10" fmla="*/ 248 w 255"/>
                <a:gd name="T11" fmla="*/ 31 h 32"/>
                <a:gd name="T12" fmla="*/ 254 w 255"/>
                <a:gd name="T13" fmla="*/ 27 h 32"/>
                <a:gd name="T14" fmla="*/ 250 w 255"/>
                <a:gd name="T15" fmla="*/ 23 h 32"/>
                <a:gd name="T16" fmla="*/ 150 w 255"/>
                <a:gd name="T17" fmla="*/ 5 h 32"/>
                <a:gd name="T18" fmla="*/ 79 w 255"/>
                <a:gd name="T19" fmla="*/ 0 h 32"/>
                <a:gd name="T20" fmla="*/ 30 w 255"/>
                <a:gd name="T21" fmla="*/ 2 h 32"/>
                <a:gd name="T22" fmla="*/ 0 w 255"/>
                <a:gd name="T23" fmla="*/ 5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5"/>
                <a:gd name="T37" fmla="*/ 0 h 32"/>
                <a:gd name="T38" fmla="*/ 255 w 255"/>
                <a:gd name="T39" fmla="*/ 32 h 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5" h="32">
                  <a:moveTo>
                    <a:pt x="0" y="5"/>
                  </a:moveTo>
                  <a:lnTo>
                    <a:pt x="16" y="10"/>
                  </a:lnTo>
                  <a:lnTo>
                    <a:pt x="42" y="14"/>
                  </a:lnTo>
                  <a:lnTo>
                    <a:pt x="74" y="17"/>
                  </a:lnTo>
                  <a:lnTo>
                    <a:pt x="135" y="21"/>
                  </a:lnTo>
                  <a:lnTo>
                    <a:pt x="248" y="31"/>
                  </a:lnTo>
                  <a:lnTo>
                    <a:pt x="254" y="27"/>
                  </a:lnTo>
                  <a:lnTo>
                    <a:pt x="250" y="23"/>
                  </a:lnTo>
                  <a:lnTo>
                    <a:pt x="150" y="5"/>
                  </a:lnTo>
                  <a:lnTo>
                    <a:pt x="79" y="0"/>
                  </a:lnTo>
                  <a:lnTo>
                    <a:pt x="30" y="2"/>
                  </a:lnTo>
                  <a:lnTo>
                    <a:pt x="0" y="5"/>
                  </a:lnTo>
                </a:path>
              </a:pathLst>
            </a:custGeom>
            <a:solidFill>
              <a:srgbClr val="505050"/>
            </a:solidFill>
            <a:ln w="12700" cap="rnd" cmpd="sng">
              <a:solidFill>
                <a:srgbClr val="505050"/>
              </a:solidFill>
              <a:prstDash val="solid"/>
              <a:round/>
              <a:headEnd type="none" w="med" len="med"/>
              <a:tailEnd type="none" w="med" len="med"/>
            </a:ln>
          </p:spPr>
          <p:txBody>
            <a:bodyPr/>
            <a:lstStyle/>
            <a:p>
              <a:endParaRPr lang="en-US"/>
            </a:p>
          </p:txBody>
        </p:sp>
        <p:sp>
          <p:nvSpPr>
            <p:cNvPr id="4261" name="Freeform 1401"/>
            <p:cNvSpPr>
              <a:spLocks/>
            </p:cNvSpPr>
            <p:nvPr/>
          </p:nvSpPr>
          <p:spPr bwMode="auto">
            <a:xfrm>
              <a:off x="1713" y="960"/>
              <a:ext cx="456" cy="70"/>
            </a:xfrm>
            <a:custGeom>
              <a:avLst/>
              <a:gdLst>
                <a:gd name="T0" fmla="*/ 0 w 456"/>
                <a:gd name="T1" fmla="*/ 16 h 70"/>
                <a:gd name="T2" fmla="*/ 28 w 456"/>
                <a:gd name="T3" fmla="*/ 11 h 70"/>
                <a:gd name="T4" fmla="*/ 53 w 456"/>
                <a:gd name="T5" fmla="*/ 7 h 70"/>
                <a:gd name="T6" fmla="*/ 76 w 456"/>
                <a:gd name="T7" fmla="*/ 5 h 70"/>
                <a:gd name="T8" fmla="*/ 102 w 456"/>
                <a:gd name="T9" fmla="*/ 2 h 70"/>
                <a:gd name="T10" fmla="*/ 109 w 456"/>
                <a:gd name="T11" fmla="*/ 0 h 70"/>
                <a:gd name="T12" fmla="*/ 196 w 456"/>
                <a:gd name="T13" fmla="*/ 0 h 70"/>
                <a:gd name="T14" fmla="*/ 196 w 456"/>
                <a:gd name="T15" fmla="*/ 2 h 70"/>
                <a:gd name="T16" fmla="*/ 228 w 456"/>
                <a:gd name="T17" fmla="*/ 5 h 70"/>
                <a:gd name="T18" fmla="*/ 273 w 456"/>
                <a:gd name="T19" fmla="*/ 11 h 70"/>
                <a:gd name="T20" fmla="*/ 307 w 456"/>
                <a:gd name="T21" fmla="*/ 19 h 70"/>
                <a:gd name="T22" fmla="*/ 351 w 456"/>
                <a:gd name="T23" fmla="*/ 27 h 70"/>
                <a:gd name="T24" fmla="*/ 386 w 456"/>
                <a:gd name="T25" fmla="*/ 38 h 70"/>
                <a:gd name="T26" fmla="*/ 408 w 456"/>
                <a:gd name="T27" fmla="*/ 42 h 70"/>
                <a:gd name="T28" fmla="*/ 410 w 456"/>
                <a:gd name="T29" fmla="*/ 47 h 70"/>
                <a:gd name="T30" fmla="*/ 402 w 456"/>
                <a:gd name="T31" fmla="*/ 50 h 70"/>
                <a:gd name="T32" fmla="*/ 455 w 456"/>
                <a:gd name="T33" fmla="*/ 69 h 70"/>
                <a:gd name="T34" fmla="*/ 391 w 456"/>
                <a:gd name="T35" fmla="*/ 54 h 70"/>
                <a:gd name="T36" fmla="*/ 374 w 456"/>
                <a:gd name="T37" fmla="*/ 54 h 70"/>
                <a:gd name="T38" fmla="*/ 369 w 456"/>
                <a:gd name="T39" fmla="*/ 52 h 70"/>
                <a:gd name="T40" fmla="*/ 353 w 456"/>
                <a:gd name="T41" fmla="*/ 41 h 70"/>
                <a:gd name="T42" fmla="*/ 342 w 456"/>
                <a:gd name="T43" fmla="*/ 41 h 70"/>
                <a:gd name="T44" fmla="*/ 272 w 456"/>
                <a:gd name="T45" fmla="*/ 41 h 70"/>
                <a:gd name="T46" fmla="*/ 284 w 456"/>
                <a:gd name="T47" fmla="*/ 48 h 70"/>
                <a:gd name="T48" fmla="*/ 284 w 456"/>
                <a:gd name="T49" fmla="*/ 56 h 70"/>
                <a:gd name="T50" fmla="*/ 257 w 456"/>
                <a:gd name="T51" fmla="*/ 54 h 70"/>
                <a:gd name="T52" fmla="*/ 257 w 456"/>
                <a:gd name="T53" fmla="*/ 46 h 70"/>
                <a:gd name="T54" fmla="*/ 243 w 456"/>
                <a:gd name="T55" fmla="*/ 44 h 70"/>
                <a:gd name="T56" fmla="*/ 247 w 456"/>
                <a:gd name="T57" fmla="*/ 41 h 70"/>
                <a:gd name="T58" fmla="*/ 247 w 456"/>
                <a:gd name="T59" fmla="*/ 35 h 70"/>
                <a:gd name="T60" fmla="*/ 238 w 456"/>
                <a:gd name="T61" fmla="*/ 34 h 70"/>
                <a:gd name="T62" fmla="*/ 219 w 456"/>
                <a:gd name="T63" fmla="*/ 33 h 70"/>
                <a:gd name="T64" fmla="*/ 191 w 456"/>
                <a:gd name="T65" fmla="*/ 27 h 70"/>
                <a:gd name="T66" fmla="*/ 159 w 456"/>
                <a:gd name="T67" fmla="*/ 18 h 70"/>
                <a:gd name="T68" fmla="*/ 123 w 456"/>
                <a:gd name="T69" fmla="*/ 15 h 70"/>
                <a:gd name="T70" fmla="*/ 117 w 456"/>
                <a:gd name="T71" fmla="*/ 15 h 70"/>
                <a:gd name="T72" fmla="*/ 143 w 456"/>
                <a:gd name="T73" fmla="*/ 13 h 70"/>
                <a:gd name="T74" fmla="*/ 169 w 456"/>
                <a:gd name="T75" fmla="*/ 16 h 70"/>
                <a:gd name="T76" fmla="*/ 197 w 456"/>
                <a:gd name="T77" fmla="*/ 23 h 70"/>
                <a:gd name="T78" fmla="*/ 238 w 456"/>
                <a:gd name="T79" fmla="*/ 30 h 70"/>
                <a:gd name="T80" fmla="*/ 264 w 456"/>
                <a:gd name="T81" fmla="*/ 30 h 70"/>
                <a:gd name="T82" fmla="*/ 287 w 456"/>
                <a:gd name="T83" fmla="*/ 30 h 70"/>
                <a:gd name="T84" fmla="*/ 335 w 456"/>
                <a:gd name="T85" fmla="*/ 34 h 70"/>
                <a:gd name="T86" fmla="*/ 339 w 456"/>
                <a:gd name="T87" fmla="*/ 31 h 70"/>
                <a:gd name="T88" fmla="*/ 341 w 456"/>
                <a:gd name="T89" fmla="*/ 30 h 70"/>
                <a:gd name="T90" fmla="*/ 329 w 456"/>
                <a:gd name="T91" fmla="*/ 27 h 70"/>
                <a:gd name="T92" fmla="*/ 288 w 456"/>
                <a:gd name="T93" fmla="*/ 19 h 70"/>
                <a:gd name="T94" fmla="*/ 208 w 456"/>
                <a:gd name="T95" fmla="*/ 7 h 70"/>
                <a:gd name="T96" fmla="*/ 140 w 456"/>
                <a:gd name="T97" fmla="*/ 7 h 70"/>
                <a:gd name="T98" fmla="*/ 81 w 456"/>
                <a:gd name="T99" fmla="*/ 7 h 70"/>
                <a:gd name="T100" fmla="*/ 34 w 456"/>
                <a:gd name="T101" fmla="*/ 13 h 70"/>
                <a:gd name="T102" fmla="*/ 0 w 456"/>
                <a:gd name="T103" fmla="*/ 16 h 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56"/>
                <a:gd name="T157" fmla="*/ 0 h 70"/>
                <a:gd name="T158" fmla="*/ 456 w 456"/>
                <a:gd name="T159" fmla="*/ 70 h 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56" h="70">
                  <a:moveTo>
                    <a:pt x="0" y="16"/>
                  </a:moveTo>
                  <a:lnTo>
                    <a:pt x="28" y="11"/>
                  </a:lnTo>
                  <a:lnTo>
                    <a:pt x="53" y="7"/>
                  </a:lnTo>
                  <a:lnTo>
                    <a:pt x="76" y="5"/>
                  </a:lnTo>
                  <a:lnTo>
                    <a:pt x="102" y="2"/>
                  </a:lnTo>
                  <a:lnTo>
                    <a:pt x="109" y="0"/>
                  </a:lnTo>
                  <a:lnTo>
                    <a:pt x="196" y="0"/>
                  </a:lnTo>
                  <a:lnTo>
                    <a:pt x="196" y="2"/>
                  </a:lnTo>
                  <a:lnTo>
                    <a:pt x="228" y="5"/>
                  </a:lnTo>
                  <a:lnTo>
                    <a:pt x="273" y="11"/>
                  </a:lnTo>
                  <a:lnTo>
                    <a:pt x="307" y="19"/>
                  </a:lnTo>
                  <a:lnTo>
                    <a:pt x="351" y="27"/>
                  </a:lnTo>
                  <a:lnTo>
                    <a:pt x="386" y="38"/>
                  </a:lnTo>
                  <a:lnTo>
                    <a:pt x="408" y="42"/>
                  </a:lnTo>
                  <a:lnTo>
                    <a:pt x="410" y="47"/>
                  </a:lnTo>
                  <a:lnTo>
                    <a:pt x="402" y="50"/>
                  </a:lnTo>
                  <a:lnTo>
                    <a:pt x="455" y="69"/>
                  </a:lnTo>
                  <a:lnTo>
                    <a:pt x="391" y="54"/>
                  </a:lnTo>
                  <a:lnTo>
                    <a:pt x="374" y="54"/>
                  </a:lnTo>
                  <a:lnTo>
                    <a:pt x="369" y="52"/>
                  </a:lnTo>
                  <a:lnTo>
                    <a:pt x="353" y="41"/>
                  </a:lnTo>
                  <a:lnTo>
                    <a:pt x="342" y="41"/>
                  </a:lnTo>
                  <a:lnTo>
                    <a:pt x="272" y="41"/>
                  </a:lnTo>
                  <a:lnTo>
                    <a:pt x="284" y="48"/>
                  </a:lnTo>
                  <a:lnTo>
                    <a:pt x="284" y="56"/>
                  </a:lnTo>
                  <a:lnTo>
                    <a:pt x="257" y="54"/>
                  </a:lnTo>
                  <a:lnTo>
                    <a:pt x="257" y="46"/>
                  </a:lnTo>
                  <a:lnTo>
                    <a:pt x="243" y="44"/>
                  </a:lnTo>
                  <a:lnTo>
                    <a:pt x="247" y="41"/>
                  </a:lnTo>
                  <a:lnTo>
                    <a:pt x="247" y="35"/>
                  </a:lnTo>
                  <a:lnTo>
                    <a:pt x="238" y="34"/>
                  </a:lnTo>
                  <a:lnTo>
                    <a:pt x="219" y="33"/>
                  </a:lnTo>
                  <a:lnTo>
                    <a:pt x="191" y="27"/>
                  </a:lnTo>
                  <a:lnTo>
                    <a:pt x="159" y="18"/>
                  </a:lnTo>
                  <a:lnTo>
                    <a:pt x="123" y="15"/>
                  </a:lnTo>
                  <a:lnTo>
                    <a:pt x="117" y="15"/>
                  </a:lnTo>
                  <a:lnTo>
                    <a:pt x="143" y="13"/>
                  </a:lnTo>
                  <a:lnTo>
                    <a:pt x="169" y="16"/>
                  </a:lnTo>
                  <a:lnTo>
                    <a:pt x="197" y="23"/>
                  </a:lnTo>
                  <a:lnTo>
                    <a:pt x="238" y="30"/>
                  </a:lnTo>
                  <a:lnTo>
                    <a:pt x="264" y="30"/>
                  </a:lnTo>
                  <a:lnTo>
                    <a:pt x="287" y="30"/>
                  </a:lnTo>
                  <a:lnTo>
                    <a:pt x="335" y="34"/>
                  </a:lnTo>
                  <a:lnTo>
                    <a:pt x="339" y="31"/>
                  </a:lnTo>
                  <a:lnTo>
                    <a:pt x="341" y="30"/>
                  </a:lnTo>
                  <a:lnTo>
                    <a:pt x="329" y="27"/>
                  </a:lnTo>
                  <a:lnTo>
                    <a:pt x="288" y="19"/>
                  </a:lnTo>
                  <a:lnTo>
                    <a:pt x="208" y="7"/>
                  </a:lnTo>
                  <a:lnTo>
                    <a:pt x="140" y="7"/>
                  </a:lnTo>
                  <a:lnTo>
                    <a:pt x="81" y="7"/>
                  </a:lnTo>
                  <a:lnTo>
                    <a:pt x="34" y="13"/>
                  </a:lnTo>
                  <a:lnTo>
                    <a:pt x="0" y="16"/>
                  </a:lnTo>
                </a:path>
              </a:pathLst>
            </a:custGeom>
            <a:solidFill>
              <a:srgbClr val="505050"/>
            </a:solidFill>
            <a:ln w="12700" cap="rnd" cmpd="sng">
              <a:solidFill>
                <a:srgbClr val="505050"/>
              </a:solidFill>
              <a:prstDash val="solid"/>
              <a:round/>
              <a:headEnd type="none" w="med" len="med"/>
              <a:tailEnd type="none" w="med" len="med"/>
            </a:ln>
          </p:spPr>
          <p:txBody>
            <a:bodyPr/>
            <a:lstStyle/>
            <a:p>
              <a:endParaRPr lang="en-US"/>
            </a:p>
          </p:txBody>
        </p:sp>
        <p:sp>
          <p:nvSpPr>
            <p:cNvPr id="4262" name="Freeform 1402"/>
            <p:cNvSpPr>
              <a:spLocks/>
            </p:cNvSpPr>
            <p:nvPr/>
          </p:nvSpPr>
          <p:spPr bwMode="auto">
            <a:xfrm>
              <a:off x="1829" y="949"/>
              <a:ext cx="83" cy="20"/>
            </a:xfrm>
            <a:custGeom>
              <a:avLst/>
              <a:gdLst>
                <a:gd name="T0" fmla="*/ 0 w 83"/>
                <a:gd name="T1" fmla="*/ 10 h 20"/>
                <a:gd name="T2" fmla="*/ 5 w 83"/>
                <a:gd name="T3" fmla="*/ 7 h 20"/>
                <a:gd name="T4" fmla="*/ 13 w 83"/>
                <a:gd name="T5" fmla="*/ 5 h 20"/>
                <a:gd name="T6" fmla="*/ 21 w 83"/>
                <a:gd name="T7" fmla="*/ 2 h 20"/>
                <a:gd name="T8" fmla="*/ 27 w 83"/>
                <a:gd name="T9" fmla="*/ 0 h 20"/>
                <a:gd name="T10" fmla="*/ 37 w 83"/>
                <a:gd name="T11" fmla="*/ 1 h 20"/>
                <a:gd name="T12" fmla="*/ 43 w 83"/>
                <a:gd name="T13" fmla="*/ 0 h 20"/>
                <a:gd name="T14" fmla="*/ 53 w 83"/>
                <a:gd name="T15" fmla="*/ 2 h 20"/>
                <a:gd name="T16" fmla="*/ 65 w 83"/>
                <a:gd name="T17" fmla="*/ 6 h 20"/>
                <a:gd name="T18" fmla="*/ 70 w 83"/>
                <a:gd name="T19" fmla="*/ 11 h 20"/>
                <a:gd name="T20" fmla="*/ 82 w 83"/>
                <a:gd name="T21" fmla="*/ 10 h 20"/>
                <a:gd name="T22" fmla="*/ 81 w 83"/>
                <a:gd name="T23" fmla="*/ 13 h 20"/>
                <a:gd name="T24" fmla="*/ 77 w 83"/>
                <a:gd name="T25" fmla="*/ 14 h 20"/>
                <a:gd name="T26" fmla="*/ 54 w 83"/>
                <a:gd name="T27" fmla="*/ 17 h 20"/>
                <a:gd name="T28" fmla="*/ 35 w 83"/>
                <a:gd name="T29" fmla="*/ 19 h 20"/>
                <a:gd name="T30" fmla="*/ 18 w 83"/>
                <a:gd name="T31" fmla="*/ 17 h 20"/>
                <a:gd name="T32" fmla="*/ 2 w 83"/>
                <a:gd name="T33" fmla="*/ 13 h 20"/>
                <a:gd name="T34" fmla="*/ 0 w 83"/>
                <a:gd name="T35" fmla="*/ 1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
                <a:gd name="T55" fmla="*/ 0 h 20"/>
                <a:gd name="T56" fmla="*/ 83 w 83"/>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 h="20">
                  <a:moveTo>
                    <a:pt x="0" y="10"/>
                  </a:moveTo>
                  <a:lnTo>
                    <a:pt x="5" y="7"/>
                  </a:lnTo>
                  <a:lnTo>
                    <a:pt x="13" y="5"/>
                  </a:lnTo>
                  <a:lnTo>
                    <a:pt x="21" y="2"/>
                  </a:lnTo>
                  <a:lnTo>
                    <a:pt x="27" y="0"/>
                  </a:lnTo>
                  <a:lnTo>
                    <a:pt x="37" y="1"/>
                  </a:lnTo>
                  <a:lnTo>
                    <a:pt x="43" y="0"/>
                  </a:lnTo>
                  <a:lnTo>
                    <a:pt x="53" y="2"/>
                  </a:lnTo>
                  <a:lnTo>
                    <a:pt x="65" y="6"/>
                  </a:lnTo>
                  <a:lnTo>
                    <a:pt x="70" y="11"/>
                  </a:lnTo>
                  <a:lnTo>
                    <a:pt x="82" y="10"/>
                  </a:lnTo>
                  <a:lnTo>
                    <a:pt x="81" y="13"/>
                  </a:lnTo>
                  <a:lnTo>
                    <a:pt x="77" y="14"/>
                  </a:lnTo>
                  <a:lnTo>
                    <a:pt x="54" y="17"/>
                  </a:lnTo>
                  <a:lnTo>
                    <a:pt x="35" y="19"/>
                  </a:lnTo>
                  <a:lnTo>
                    <a:pt x="18" y="17"/>
                  </a:lnTo>
                  <a:lnTo>
                    <a:pt x="2" y="13"/>
                  </a:lnTo>
                  <a:lnTo>
                    <a:pt x="0" y="10"/>
                  </a:lnTo>
                </a:path>
              </a:pathLst>
            </a:custGeom>
            <a:solidFill>
              <a:srgbClr val="00F0FF"/>
            </a:solidFill>
            <a:ln w="12700" cap="rnd" cmpd="sng">
              <a:solidFill>
                <a:srgbClr val="00F0FF"/>
              </a:solidFill>
              <a:prstDash val="solid"/>
              <a:round/>
              <a:headEnd type="none" w="med" len="med"/>
              <a:tailEnd type="none" w="med" len="med"/>
            </a:ln>
          </p:spPr>
          <p:txBody>
            <a:bodyPr/>
            <a:lstStyle/>
            <a:p>
              <a:endParaRPr lang="en-US"/>
            </a:p>
          </p:txBody>
        </p:sp>
        <p:sp>
          <p:nvSpPr>
            <p:cNvPr id="4263" name="Freeform 1403"/>
            <p:cNvSpPr>
              <a:spLocks/>
            </p:cNvSpPr>
            <p:nvPr/>
          </p:nvSpPr>
          <p:spPr bwMode="auto">
            <a:xfrm>
              <a:off x="1832" y="953"/>
              <a:ext cx="69" cy="20"/>
            </a:xfrm>
            <a:custGeom>
              <a:avLst/>
              <a:gdLst>
                <a:gd name="T0" fmla="*/ 0 w 69"/>
                <a:gd name="T1" fmla="*/ 11 h 20"/>
                <a:gd name="T2" fmla="*/ 10 w 69"/>
                <a:gd name="T3" fmla="*/ 7 h 20"/>
                <a:gd name="T4" fmla="*/ 12 w 69"/>
                <a:gd name="T5" fmla="*/ 7 h 20"/>
                <a:gd name="T6" fmla="*/ 16 w 69"/>
                <a:gd name="T7" fmla="*/ 6 h 20"/>
                <a:gd name="T8" fmla="*/ 16 w 69"/>
                <a:gd name="T9" fmla="*/ 1 h 20"/>
                <a:gd name="T10" fmla="*/ 16 w 69"/>
                <a:gd name="T11" fmla="*/ 6 h 20"/>
                <a:gd name="T12" fmla="*/ 19 w 69"/>
                <a:gd name="T13" fmla="*/ 8 h 20"/>
                <a:gd name="T14" fmla="*/ 18 w 69"/>
                <a:gd name="T15" fmla="*/ 14 h 20"/>
                <a:gd name="T16" fmla="*/ 12 w 69"/>
                <a:gd name="T17" fmla="*/ 12 h 20"/>
                <a:gd name="T18" fmla="*/ 22 w 69"/>
                <a:gd name="T19" fmla="*/ 19 h 20"/>
                <a:gd name="T20" fmla="*/ 26 w 69"/>
                <a:gd name="T21" fmla="*/ 19 h 20"/>
                <a:gd name="T22" fmla="*/ 32 w 69"/>
                <a:gd name="T23" fmla="*/ 11 h 20"/>
                <a:gd name="T24" fmla="*/ 32 w 69"/>
                <a:gd name="T25" fmla="*/ 6 h 20"/>
                <a:gd name="T26" fmla="*/ 26 w 69"/>
                <a:gd name="T27" fmla="*/ 14 h 20"/>
                <a:gd name="T28" fmla="*/ 26 w 69"/>
                <a:gd name="T29" fmla="*/ 8 h 20"/>
                <a:gd name="T30" fmla="*/ 22 w 69"/>
                <a:gd name="T31" fmla="*/ 4 h 20"/>
                <a:gd name="T32" fmla="*/ 29 w 69"/>
                <a:gd name="T33" fmla="*/ 0 h 20"/>
                <a:gd name="T34" fmla="*/ 39 w 69"/>
                <a:gd name="T35" fmla="*/ 0 h 20"/>
                <a:gd name="T36" fmla="*/ 49 w 69"/>
                <a:gd name="T37" fmla="*/ 2 h 20"/>
                <a:gd name="T38" fmla="*/ 60 w 69"/>
                <a:gd name="T39" fmla="*/ 10 h 20"/>
                <a:gd name="T40" fmla="*/ 51 w 69"/>
                <a:gd name="T41" fmla="*/ 12 h 20"/>
                <a:gd name="T42" fmla="*/ 68 w 69"/>
                <a:gd name="T43" fmla="*/ 12 h 20"/>
                <a:gd name="T44" fmla="*/ 64 w 69"/>
                <a:gd name="T45" fmla="*/ 10 h 20"/>
                <a:gd name="T46" fmla="*/ 56 w 69"/>
                <a:gd name="T47" fmla="*/ 5 h 20"/>
                <a:gd name="T48" fmla="*/ 43 w 69"/>
                <a:gd name="T49" fmla="*/ 1 h 20"/>
                <a:gd name="T50" fmla="*/ 33 w 69"/>
                <a:gd name="T51" fmla="*/ 1 h 20"/>
                <a:gd name="T52" fmla="*/ 23 w 69"/>
                <a:gd name="T53" fmla="*/ 0 h 20"/>
                <a:gd name="T54" fmla="*/ 13 w 69"/>
                <a:gd name="T55" fmla="*/ 1 h 20"/>
                <a:gd name="T56" fmla="*/ 5 w 69"/>
                <a:gd name="T57" fmla="*/ 8 h 20"/>
                <a:gd name="T58" fmla="*/ 0 w 69"/>
                <a:gd name="T59" fmla="*/ 11 h 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
                <a:gd name="T91" fmla="*/ 0 h 20"/>
                <a:gd name="T92" fmla="*/ 69 w 69"/>
                <a:gd name="T93" fmla="*/ 20 h 2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 h="20">
                  <a:moveTo>
                    <a:pt x="0" y="11"/>
                  </a:moveTo>
                  <a:lnTo>
                    <a:pt x="10" y="7"/>
                  </a:lnTo>
                  <a:lnTo>
                    <a:pt x="12" y="7"/>
                  </a:lnTo>
                  <a:lnTo>
                    <a:pt x="16" y="6"/>
                  </a:lnTo>
                  <a:lnTo>
                    <a:pt x="16" y="1"/>
                  </a:lnTo>
                  <a:lnTo>
                    <a:pt x="16" y="6"/>
                  </a:lnTo>
                  <a:lnTo>
                    <a:pt x="19" y="8"/>
                  </a:lnTo>
                  <a:lnTo>
                    <a:pt x="18" y="14"/>
                  </a:lnTo>
                  <a:lnTo>
                    <a:pt x="12" y="12"/>
                  </a:lnTo>
                  <a:lnTo>
                    <a:pt x="22" y="19"/>
                  </a:lnTo>
                  <a:lnTo>
                    <a:pt x="26" y="19"/>
                  </a:lnTo>
                  <a:lnTo>
                    <a:pt x="32" y="11"/>
                  </a:lnTo>
                  <a:lnTo>
                    <a:pt x="32" y="6"/>
                  </a:lnTo>
                  <a:lnTo>
                    <a:pt x="26" y="14"/>
                  </a:lnTo>
                  <a:lnTo>
                    <a:pt x="26" y="8"/>
                  </a:lnTo>
                  <a:lnTo>
                    <a:pt x="22" y="4"/>
                  </a:lnTo>
                  <a:lnTo>
                    <a:pt x="29" y="0"/>
                  </a:lnTo>
                  <a:lnTo>
                    <a:pt x="39" y="0"/>
                  </a:lnTo>
                  <a:lnTo>
                    <a:pt x="49" y="2"/>
                  </a:lnTo>
                  <a:lnTo>
                    <a:pt x="60" y="10"/>
                  </a:lnTo>
                  <a:lnTo>
                    <a:pt x="51" y="12"/>
                  </a:lnTo>
                  <a:lnTo>
                    <a:pt x="68" y="12"/>
                  </a:lnTo>
                  <a:lnTo>
                    <a:pt x="64" y="10"/>
                  </a:lnTo>
                  <a:lnTo>
                    <a:pt x="56" y="5"/>
                  </a:lnTo>
                  <a:lnTo>
                    <a:pt x="43" y="1"/>
                  </a:lnTo>
                  <a:lnTo>
                    <a:pt x="33" y="1"/>
                  </a:lnTo>
                  <a:lnTo>
                    <a:pt x="23" y="0"/>
                  </a:lnTo>
                  <a:lnTo>
                    <a:pt x="13" y="1"/>
                  </a:lnTo>
                  <a:lnTo>
                    <a:pt x="5" y="8"/>
                  </a:lnTo>
                  <a:lnTo>
                    <a:pt x="0" y="11"/>
                  </a:lnTo>
                </a:path>
              </a:pathLst>
            </a:custGeom>
            <a:solidFill>
              <a:srgbClr val="C0C0C0"/>
            </a:solidFill>
            <a:ln w="12700" cap="rnd" cmpd="sng">
              <a:solidFill>
                <a:srgbClr val="C0C0C0"/>
              </a:solidFill>
              <a:prstDash val="solid"/>
              <a:round/>
              <a:headEnd type="none" w="med" len="med"/>
              <a:tailEnd type="none" w="med" len="med"/>
            </a:ln>
          </p:spPr>
          <p:txBody>
            <a:bodyPr/>
            <a:lstStyle/>
            <a:p>
              <a:endParaRPr lang="en-US"/>
            </a:p>
          </p:txBody>
        </p:sp>
        <p:sp>
          <p:nvSpPr>
            <p:cNvPr id="4264" name="Freeform 1404"/>
            <p:cNvSpPr>
              <a:spLocks/>
            </p:cNvSpPr>
            <p:nvPr/>
          </p:nvSpPr>
          <p:spPr bwMode="auto">
            <a:xfrm>
              <a:off x="1835" y="949"/>
              <a:ext cx="71" cy="20"/>
            </a:xfrm>
            <a:custGeom>
              <a:avLst/>
              <a:gdLst>
                <a:gd name="T0" fmla="*/ 51 w 71"/>
                <a:gd name="T1" fmla="*/ 19 h 20"/>
                <a:gd name="T2" fmla="*/ 59 w 71"/>
                <a:gd name="T3" fmla="*/ 14 h 20"/>
                <a:gd name="T4" fmla="*/ 45 w 71"/>
                <a:gd name="T5" fmla="*/ 8 h 20"/>
                <a:gd name="T6" fmla="*/ 31 w 71"/>
                <a:gd name="T7" fmla="*/ 6 h 20"/>
                <a:gd name="T8" fmla="*/ 23 w 71"/>
                <a:gd name="T9" fmla="*/ 6 h 20"/>
                <a:gd name="T10" fmla="*/ 12 w 71"/>
                <a:gd name="T11" fmla="*/ 7 h 20"/>
                <a:gd name="T12" fmla="*/ 0 w 71"/>
                <a:gd name="T13" fmla="*/ 17 h 20"/>
                <a:gd name="T14" fmla="*/ 7 w 71"/>
                <a:gd name="T15" fmla="*/ 8 h 20"/>
                <a:gd name="T16" fmla="*/ 16 w 71"/>
                <a:gd name="T17" fmla="*/ 4 h 20"/>
                <a:gd name="T18" fmla="*/ 27 w 71"/>
                <a:gd name="T19" fmla="*/ 0 h 20"/>
                <a:gd name="T20" fmla="*/ 35 w 71"/>
                <a:gd name="T21" fmla="*/ 0 h 20"/>
                <a:gd name="T22" fmla="*/ 47 w 71"/>
                <a:gd name="T23" fmla="*/ 8 h 20"/>
                <a:gd name="T24" fmla="*/ 57 w 71"/>
                <a:gd name="T25" fmla="*/ 11 h 20"/>
                <a:gd name="T26" fmla="*/ 65 w 71"/>
                <a:gd name="T27" fmla="*/ 17 h 20"/>
                <a:gd name="T28" fmla="*/ 70 w 71"/>
                <a:gd name="T29" fmla="*/ 17 h 20"/>
                <a:gd name="T30" fmla="*/ 51 w 71"/>
                <a:gd name="T31" fmla="*/ 19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1"/>
                <a:gd name="T49" fmla="*/ 0 h 20"/>
                <a:gd name="T50" fmla="*/ 71 w 71"/>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1" h="20">
                  <a:moveTo>
                    <a:pt x="51" y="19"/>
                  </a:moveTo>
                  <a:lnTo>
                    <a:pt x="59" y="14"/>
                  </a:lnTo>
                  <a:lnTo>
                    <a:pt x="45" y="8"/>
                  </a:lnTo>
                  <a:lnTo>
                    <a:pt x="31" y="6"/>
                  </a:lnTo>
                  <a:lnTo>
                    <a:pt x="23" y="6"/>
                  </a:lnTo>
                  <a:lnTo>
                    <a:pt x="12" y="7"/>
                  </a:lnTo>
                  <a:lnTo>
                    <a:pt x="0" y="17"/>
                  </a:lnTo>
                  <a:lnTo>
                    <a:pt x="7" y="8"/>
                  </a:lnTo>
                  <a:lnTo>
                    <a:pt x="16" y="4"/>
                  </a:lnTo>
                  <a:lnTo>
                    <a:pt x="27" y="0"/>
                  </a:lnTo>
                  <a:lnTo>
                    <a:pt x="35" y="0"/>
                  </a:lnTo>
                  <a:lnTo>
                    <a:pt x="47" y="8"/>
                  </a:lnTo>
                  <a:lnTo>
                    <a:pt x="57" y="11"/>
                  </a:lnTo>
                  <a:lnTo>
                    <a:pt x="65" y="17"/>
                  </a:lnTo>
                  <a:lnTo>
                    <a:pt x="70" y="17"/>
                  </a:lnTo>
                  <a:lnTo>
                    <a:pt x="51" y="19"/>
                  </a:lnTo>
                </a:path>
              </a:pathLst>
            </a:custGeom>
            <a:solidFill>
              <a:srgbClr val="FFFFFF"/>
            </a:solidFill>
            <a:ln w="12700" cap="rnd" cmpd="sng">
              <a:solidFill>
                <a:srgbClr val="FFFFFF"/>
              </a:solidFill>
              <a:prstDash val="solid"/>
              <a:round/>
              <a:headEnd type="none" w="med" len="med"/>
              <a:tailEnd type="none" w="med" len="med"/>
            </a:ln>
          </p:spPr>
          <p:txBody>
            <a:bodyPr/>
            <a:lstStyle/>
            <a:p>
              <a:endParaRPr lang="en-US"/>
            </a:p>
          </p:txBody>
        </p:sp>
        <p:sp>
          <p:nvSpPr>
            <p:cNvPr id="4265" name="Freeform 1405"/>
            <p:cNvSpPr>
              <a:spLocks/>
            </p:cNvSpPr>
            <p:nvPr/>
          </p:nvSpPr>
          <p:spPr bwMode="auto">
            <a:xfrm>
              <a:off x="2101" y="1000"/>
              <a:ext cx="29" cy="20"/>
            </a:xfrm>
            <a:custGeom>
              <a:avLst/>
              <a:gdLst>
                <a:gd name="T0" fmla="*/ 0 w 29"/>
                <a:gd name="T1" fmla="*/ 0 h 20"/>
                <a:gd name="T2" fmla="*/ 11 w 29"/>
                <a:gd name="T3" fmla="*/ 0 h 20"/>
                <a:gd name="T4" fmla="*/ 22 w 29"/>
                <a:gd name="T5" fmla="*/ 11 h 20"/>
                <a:gd name="T6" fmla="*/ 24 w 29"/>
                <a:gd name="T7" fmla="*/ 11 h 20"/>
                <a:gd name="T8" fmla="*/ 27 w 29"/>
                <a:gd name="T9" fmla="*/ 15 h 20"/>
                <a:gd name="T10" fmla="*/ 28 w 29"/>
                <a:gd name="T11" fmla="*/ 19 h 20"/>
                <a:gd name="T12" fmla="*/ 0 60000 65536"/>
                <a:gd name="T13" fmla="*/ 0 60000 65536"/>
                <a:gd name="T14" fmla="*/ 0 60000 65536"/>
                <a:gd name="T15" fmla="*/ 0 60000 65536"/>
                <a:gd name="T16" fmla="*/ 0 60000 65536"/>
                <a:gd name="T17" fmla="*/ 0 60000 65536"/>
                <a:gd name="T18" fmla="*/ 0 w 29"/>
                <a:gd name="T19" fmla="*/ 0 h 20"/>
                <a:gd name="T20" fmla="*/ 29 w 29"/>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29" h="20">
                  <a:moveTo>
                    <a:pt x="0" y="0"/>
                  </a:moveTo>
                  <a:lnTo>
                    <a:pt x="11" y="0"/>
                  </a:lnTo>
                  <a:lnTo>
                    <a:pt x="22" y="11"/>
                  </a:lnTo>
                  <a:lnTo>
                    <a:pt x="24" y="11"/>
                  </a:lnTo>
                  <a:lnTo>
                    <a:pt x="27" y="15"/>
                  </a:lnTo>
                  <a:lnTo>
                    <a:pt x="28" y="19"/>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4266" name="Freeform 1406"/>
            <p:cNvSpPr>
              <a:spLocks/>
            </p:cNvSpPr>
            <p:nvPr/>
          </p:nvSpPr>
          <p:spPr bwMode="auto">
            <a:xfrm>
              <a:off x="2036" y="993"/>
              <a:ext cx="90" cy="45"/>
            </a:xfrm>
            <a:custGeom>
              <a:avLst/>
              <a:gdLst>
                <a:gd name="T0" fmla="*/ 0 w 90"/>
                <a:gd name="T1" fmla="*/ 0 h 45"/>
                <a:gd name="T2" fmla="*/ 34 w 90"/>
                <a:gd name="T3" fmla="*/ 13 h 45"/>
                <a:gd name="T4" fmla="*/ 89 w 90"/>
                <a:gd name="T5" fmla="*/ 44 h 45"/>
                <a:gd name="T6" fmla="*/ 0 60000 65536"/>
                <a:gd name="T7" fmla="*/ 0 60000 65536"/>
                <a:gd name="T8" fmla="*/ 0 60000 65536"/>
                <a:gd name="T9" fmla="*/ 0 w 90"/>
                <a:gd name="T10" fmla="*/ 0 h 45"/>
                <a:gd name="T11" fmla="*/ 90 w 90"/>
                <a:gd name="T12" fmla="*/ 45 h 45"/>
              </a:gdLst>
              <a:ahLst/>
              <a:cxnLst>
                <a:cxn ang="T6">
                  <a:pos x="T0" y="T1"/>
                </a:cxn>
                <a:cxn ang="T7">
                  <a:pos x="T2" y="T3"/>
                </a:cxn>
                <a:cxn ang="T8">
                  <a:pos x="T4" y="T5"/>
                </a:cxn>
              </a:cxnLst>
              <a:rect l="T9" t="T10" r="T11" b="T12"/>
              <a:pathLst>
                <a:path w="90" h="45">
                  <a:moveTo>
                    <a:pt x="0" y="0"/>
                  </a:moveTo>
                  <a:lnTo>
                    <a:pt x="34" y="13"/>
                  </a:lnTo>
                  <a:lnTo>
                    <a:pt x="89" y="44"/>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4267" name="Line 1407"/>
            <p:cNvSpPr>
              <a:spLocks noChangeShapeType="1"/>
            </p:cNvSpPr>
            <p:nvPr/>
          </p:nvSpPr>
          <p:spPr bwMode="auto">
            <a:xfrm flipH="1" flipV="1">
              <a:off x="1966" y="992"/>
              <a:ext cx="133" cy="55"/>
            </a:xfrm>
            <a:prstGeom prst="line">
              <a:avLst/>
            </a:prstGeom>
            <a:noFill/>
            <a:ln w="12700">
              <a:solidFill>
                <a:srgbClr val="000000"/>
              </a:solidFill>
              <a:round/>
              <a:headEnd/>
              <a:tailEnd/>
            </a:ln>
          </p:spPr>
          <p:txBody>
            <a:bodyPr wrap="none" anchor="ctr"/>
            <a:lstStyle/>
            <a:p>
              <a:endParaRPr lang="en-US"/>
            </a:p>
          </p:txBody>
        </p:sp>
        <p:sp>
          <p:nvSpPr>
            <p:cNvPr id="4268" name="Freeform 1408"/>
            <p:cNvSpPr>
              <a:spLocks/>
            </p:cNvSpPr>
            <p:nvPr/>
          </p:nvSpPr>
          <p:spPr bwMode="auto">
            <a:xfrm>
              <a:off x="2087" y="1014"/>
              <a:ext cx="25" cy="21"/>
            </a:xfrm>
            <a:custGeom>
              <a:avLst/>
              <a:gdLst>
                <a:gd name="T0" fmla="*/ 24 w 25"/>
                <a:gd name="T1" fmla="*/ 0 h 21"/>
                <a:gd name="T2" fmla="*/ 10 w 25"/>
                <a:gd name="T3" fmla="*/ 20 h 21"/>
                <a:gd name="T4" fmla="*/ 0 w 25"/>
                <a:gd name="T5" fmla="*/ 5 h 21"/>
                <a:gd name="T6" fmla="*/ 0 60000 65536"/>
                <a:gd name="T7" fmla="*/ 0 60000 65536"/>
                <a:gd name="T8" fmla="*/ 0 60000 65536"/>
                <a:gd name="T9" fmla="*/ 0 w 25"/>
                <a:gd name="T10" fmla="*/ 0 h 21"/>
                <a:gd name="T11" fmla="*/ 25 w 25"/>
                <a:gd name="T12" fmla="*/ 21 h 21"/>
              </a:gdLst>
              <a:ahLst/>
              <a:cxnLst>
                <a:cxn ang="T6">
                  <a:pos x="T0" y="T1"/>
                </a:cxn>
                <a:cxn ang="T7">
                  <a:pos x="T2" y="T3"/>
                </a:cxn>
                <a:cxn ang="T8">
                  <a:pos x="T4" y="T5"/>
                </a:cxn>
              </a:cxnLst>
              <a:rect l="T9" t="T10" r="T11" b="T12"/>
              <a:pathLst>
                <a:path w="25" h="21">
                  <a:moveTo>
                    <a:pt x="24" y="0"/>
                  </a:moveTo>
                  <a:lnTo>
                    <a:pt x="10" y="20"/>
                  </a:lnTo>
                  <a:lnTo>
                    <a:pt x="0" y="5"/>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4269" name="Freeform 1409"/>
            <p:cNvSpPr>
              <a:spLocks/>
            </p:cNvSpPr>
            <p:nvPr/>
          </p:nvSpPr>
          <p:spPr bwMode="auto">
            <a:xfrm>
              <a:off x="1710" y="949"/>
              <a:ext cx="350" cy="57"/>
            </a:xfrm>
            <a:custGeom>
              <a:avLst/>
              <a:gdLst>
                <a:gd name="T0" fmla="*/ 256 w 350"/>
                <a:gd name="T1" fmla="*/ 56 h 57"/>
                <a:gd name="T2" fmla="*/ 211 w 350"/>
                <a:gd name="T3" fmla="*/ 52 h 57"/>
                <a:gd name="T4" fmla="*/ 212 w 350"/>
                <a:gd name="T5" fmla="*/ 50 h 57"/>
                <a:gd name="T6" fmla="*/ 68 w 350"/>
                <a:gd name="T7" fmla="*/ 39 h 57"/>
                <a:gd name="T8" fmla="*/ 46 w 350"/>
                <a:gd name="T9" fmla="*/ 38 h 57"/>
                <a:gd name="T10" fmla="*/ 27 w 350"/>
                <a:gd name="T11" fmla="*/ 33 h 57"/>
                <a:gd name="T12" fmla="*/ 13 w 350"/>
                <a:gd name="T13" fmla="*/ 29 h 57"/>
                <a:gd name="T14" fmla="*/ 0 w 350"/>
                <a:gd name="T15" fmla="*/ 26 h 57"/>
                <a:gd name="T16" fmla="*/ 7 w 350"/>
                <a:gd name="T17" fmla="*/ 24 h 57"/>
                <a:gd name="T18" fmla="*/ 22 w 350"/>
                <a:gd name="T19" fmla="*/ 21 h 57"/>
                <a:gd name="T20" fmla="*/ 35 w 350"/>
                <a:gd name="T21" fmla="*/ 18 h 57"/>
                <a:gd name="T22" fmla="*/ 51 w 350"/>
                <a:gd name="T23" fmla="*/ 15 h 57"/>
                <a:gd name="T24" fmla="*/ 64 w 350"/>
                <a:gd name="T25" fmla="*/ 12 h 57"/>
                <a:gd name="T26" fmla="*/ 79 w 350"/>
                <a:gd name="T27" fmla="*/ 11 h 57"/>
                <a:gd name="T28" fmla="*/ 92 w 350"/>
                <a:gd name="T29" fmla="*/ 11 h 57"/>
                <a:gd name="T30" fmla="*/ 109 w 350"/>
                <a:gd name="T31" fmla="*/ 9 h 57"/>
                <a:gd name="T32" fmla="*/ 113 w 350"/>
                <a:gd name="T33" fmla="*/ 10 h 57"/>
                <a:gd name="T34" fmla="*/ 139 w 350"/>
                <a:gd name="T35" fmla="*/ 0 h 57"/>
                <a:gd name="T36" fmla="*/ 142 w 350"/>
                <a:gd name="T37" fmla="*/ 1 h 57"/>
                <a:gd name="T38" fmla="*/ 153 w 350"/>
                <a:gd name="T39" fmla="*/ 0 h 57"/>
                <a:gd name="T40" fmla="*/ 159 w 350"/>
                <a:gd name="T41" fmla="*/ 0 h 57"/>
                <a:gd name="T42" fmla="*/ 172 w 350"/>
                <a:gd name="T43" fmla="*/ 1 h 57"/>
                <a:gd name="T44" fmla="*/ 187 w 350"/>
                <a:gd name="T45" fmla="*/ 4 h 57"/>
                <a:gd name="T46" fmla="*/ 196 w 350"/>
                <a:gd name="T47" fmla="*/ 7 h 57"/>
                <a:gd name="T48" fmla="*/ 206 w 350"/>
                <a:gd name="T49" fmla="*/ 11 h 57"/>
                <a:gd name="T50" fmla="*/ 212 w 350"/>
                <a:gd name="T51" fmla="*/ 11 h 57"/>
                <a:gd name="T52" fmla="*/ 225 w 350"/>
                <a:gd name="T53" fmla="*/ 13 h 57"/>
                <a:gd name="T54" fmla="*/ 235 w 350"/>
                <a:gd name="T55" fmla="*/ 12 h 57"/>
                <a:gd name="T56" fmla="*/ 247 w 350"/>
                <a:gd name="T57" fmla="*/ 13 h 57"/>
                <a:gd name="T58" fmla="*/ 261 w 350"/>
                <a:gd name="T59" fmla="*/ 17 h 57"/>
                <a:gd name="T60" fmla="*/ 269 w 350"/>
                <a:gd name="T61" fmla="*/ 18 h 57"/>
                <a:gd name="T62" fmla="*/ 282 w 350"/>
                <a:gd name="T63" fmla="*/ 22 h 57"/>
                <a:gd name="T64" fmla="*/ 292 w 350"/>
                <a:gd name="T65" fmla="*/ 22 h 57"/>
                <a:gd name="T66" fmla="*/ 304 w 350"/>
                <a:gd name="T67" fmla="*/ 26 h 57"/>
                <a:gd name="T68" fmla="*/ 314 w 350"/>
                <a:gd name="T69" fmla="*/ 27 h 57"/>
                <a:gd name="T70" fmla="*/ 327 w 350"/>
                <a:gd name="T71" fmla="*/ 30 h 57"/>
                <a:gd name="T72" fmla="*/ 341 w 350"/>
                <a:gd name="T73" fmla="*/ 33 h 57"/>
                <a:gd name="T74" fmla="*/ 349 w 350"/>
                <a:gd name="T75" fmla="*/ 37 h 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0"/>
                <a:gd name="T115" fmla="*/ 0 h 57"/>
                <a:gd name="T116" fmla="*/ 350 w 350"/>
                <a:gd name="T117" fmla="*/ 57 h 5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0" h="57">
                  <a:moveTo>
                    <a:pt x="256" y="56"/>
                  </a:moveTo>
                  <a:lnTo>
                    <a:pt x="211" y="52"/>
                  </a:lnTo>
                  <a:lnTo>
                    <a:pt x="212" y="50"/>
                  </a:lnTo>
                  <a:lnTo>
                    <a:pt x="68" y="39"/>
                  </a:lnTo>
                  <a:lnTo>
                    <a:pt x="46" y="38"/>
                  </a:lnTo>
                  <a:lnTo>
                    <a:pt x="27" y="33"/>
                  </a:lnTo>
                  <a:lnTo>
                    <a:pt x="13" y="29"/>
                  </a:lnTo>
                  <a:lnTo>
                    <a:pt x="0" y="26"/>
                  </a:lnTo>
                  <a:lnTo>
                    <a:pt x="7" y="24"/>
                  </a:lnTo>
                  <a:lnTo>
                    <a:pt x="22" y="21"/>
                  </a:lnTo>
                  <a:lnTo>
                    <a:pt x="35" y="18"/>
                  </a:lnTo>
                  <a:lnTo>
                    <a:pt x="51" y="15"/>
                  </a:lnTo>
                  <a:lnTo>
                    <a:pt x="64" y="12"/>
                  </a:lnTo>
                  <a:lnTo>
                    <a:pt x="79" y="11"/>
                  </a:lnTo>
                  <a:lnTo>
                    <a:pt x="92" y="11"/>
                  </a:lnTo>
                  <a:lnTo>
                    <a:pt x="109" y="9"/>
                  </a:lnTo>
                  <a:lnTo>
                    <a:pt x="113" y="10"/>
                  </a:lnTo>
                  <a:lnTo>
                    <a:pt x="139" y="0"/>
                  </a:lnTo>
                  <a:lnTo>
                    <a:pt x="142" y="1"/>
                  </a:lnTo>
                  <a:lnTo>
                    <a:pt x="153" y="0"/>
                  </a:lnTo>
                  <a:lnTo>
                    <a:pt x="159" y="0"/>
                  </a:lnTo>
                  <a:lnTo>
                    <a:pt x="172" y="1"/>
                  </a:lnTo>
                  <a:lnTo>
                    <a:pt x="187" y="4"/>
                  </a:lnTo>
                  <a:lnTo>
                    <a:pt x="196" y="7"/>
                  </a:lnTo>
                  <a:lnTo>
                    <a:pt x="206" y="11"/>
                  </a:lnTo>
                  <a:lnTo>
                    <a:pt x="212" y="11"/>
                  </a:lnTo>
                  <a:lnTo>
                    <a:pt x="225" y="13"/>
                  </a:lnTo>
                  <a:lnTo>
                    <a:pt x="235" y="12"/>
                  </a:lnTo>
                  <a:lnTo>
                    <a:pt x="247" y="13"/>
                  </a:lnTo>
                  <a:lnTo>
                    <a:pt x="261" y="17"/>
                  </a:lnTo>
                  <a:lnTo>
                    <a:pt x="269" y="18"/>
                  </a:lnTo>
                  <a:lnTo>
                    <a:pt x="282" y="22"/>
                  </a:lnTo>
                  <a:lnTo>
                    <a:pt x="292" y="22"/>
                  </a:lnTo>
                  <a:lnTo>
                    <a:pt x="304" y="26"/>
                  </a:lnTo>
                  <a:lnTo>
                    <a:pt x="314" y="27"/>
                  </a:lnTo>
                  <a:lnTo>
                    <a:pt x="327" y="30"/>
                  </a:lnTo>
                  <a:lnTo>
                    <a:pt x="341" y="33"/>
                  </a:lnTo>
                  <a:lnTo>
                    <a:pt x="349" y="37"/>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4270" name="Freeform 1410"/>
            <p:cNvSpPr>
              <a:spLocks/>
            </p:cNvSpPr>
            <p:nvPr/>
          </p:nvSpPr>
          <p:spPr bwMode="auto">
            <a:xfrm>
              <a:off x="2095" y="1011"/>
              <a:ext cx="75" cy="20"/>
            </a:xfrm>
            <a:custGeom>
              <a:avLst/>
              <a:gdLst>
                <a:gd name="T0" fmla="*/ 29 w 75"/>
                <a:gd name="T1" fmla="*/ 0 h 20"/>
                <a:gd name="T2" fmla="*/ 74 w 75"/>
                <a:gd name="T3" fmla="*/ 15 h 20"/>
                <a:gd name="T4" fmla="*/ 74 w 75"/>
                <a:gd name="T5" fmla="*/ 19 h 20"/>
                <a:gd name="T6" fmla="*/ 57 w 75"/>
                <a:gd name="T7" fmla="*/ 19 h 20"/>
                <a:gd name="T8" fmla="*/ 0 w 75"/>
                <a:gd name="T9" fmla="*/ 0 h 20"/>
                <a:gd name="T10" fmla="*/ 0 60000 65536"/>
                <a:gd name="T11" fmla="*/ 0 60000 65536"/>
                <a:gd name="T12" fmla="*/ 0 60000 65536"/>
                <a:gd name="T13" fmla="*/ 0 60000 65536"/>
                <a:gd name="T14" fmla="*/ 0 60000 65536"/>
                <a:gd name="T15" fmla="*/ 0 w 75"/>
                <a:gd name="T16" fmla="*/ 0 h 20"/>
                <a:gd name="T17" fmla="*/ 75 w 75"/>
                <a:gd name="T18" fmla="*/ 20 h 20"/>
              </a:gdLst>
              <a:ahLst/>
              <a:cxnLst>
                <a:cxn ang="T10">
                  <a:pos x="T0" y="T1"/>
                </a:cxn>
                <a:cxn ang="T11">
                  <a:pos x="T2" y="T3"/>
                </a:cxn>
                <a:cxn ang="T12">
                  <a:pos x="T4" y="T5"/>
                </a:cxn>
                <a:cxn ang="T13">
                  <a:pos x="T6" y="T7"/>
                </a:cxn>
                <a:cxn ang="T14">
                  <a:pos x="T8" y="T9"/>
                </a:cxn>
              </a:cxnLst>
              <a:rect l="T15" t="T16" r="T17" b="T18"/>
              <a:pathLst>
                <a:path w="75" h="20">
                  <a:moveTo>
                    <a:pt x="29" y="0"/>
                  </a:moveTo>
                  <a:lnTo>
                    <a:pt x="74" y="15"/>
                  </a:lnTo>
                  <a:lnTo>
                    <a:pt x="74" y="19"/>
                  </a:lnTo>
                  <a:lnTo>
                    <a:pt x="57" y="19"/>
                  </a:lnTo>
                  <a:lnTo>
                    <a:pt x="0" y="0"/>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4271" name="Line 1411"/>
            <p:cNvSpPr>
              <a:spLocks noChangeShapeType="1"/>
            </p:cNvSpPr>
            <p:nvPr/>
          </p:nvSpPr>
          <p:spPr bwMode="auto">
            <a:xfrm flipV="1">
              <a:off x="1943" y="955"/>
              <a:ext cx="0" cy="13"/>
            </a:xfrm>
            <a:prstGeom prst="line">
              <a:avLst/>
            </a:prstGeom>
            <a:noFill/>
            <a:ln w="12700">
              <a:solidFill>
                <a:srgbClr val="000000"/>
              </a:solidFill>
              <a:round/>
              <a:headEnd/>
              <a:tailEnd/>
            </a:ln>
          </p:spPr>
          <p:txBody>
            <a:bodyPr wrap="none" anchor="ctr"/>
            <a:lstStyle/>
            <a:p>
              <a:endParaRPr lang="en-US"/>
            </a:p>
          </p:txBody>
        </p:sp>
        <p:sp>
          <p:nvSpPr>
            <p:cNvPr id="4272" name="Line 1412"/>
            <p:cNvSpPr>
              <a:spLocks noChangeShapeType="1"/>
            </p:cNvSpPr>
            <p:nvPr/>
          </p:nvSpPr>
          <p:spPr bwMode="auto">
            <a:xfrm flipH="1" flipV="1">
              <a:off x="1968" y="952"/>
              <a:ext cx="39" cy="24"/>
            </a:xfrm>
            <a:prstGeom prst="line">
              <a:avLst/>
            </a:prstGeom>
            <a:noFill/>
            <a:ln w="12700">
              <a:solidFill>
                <a:srgbClr val="000000"/>
              </a:solidFill>
              <a:round/>
              <a:headEnd/>
              <a:tailEnd/>
            </a:ln>
          </p:spPr>
          <p:txBody>
            <a:bodyPr wrap="none" anchor="ctr"/>
            <a:lstStyle/>
            <a:p>
              <a:endParaRPr lang="en-US"/>
            </a:p>
          </p:txBody>
        </p:sp>
        <p:sp>
          <p:nvSpPr>
            <p:cNvPr id="4273" name="Freeform 1413"/>
            <p:cNvSpPr>
              <a:spLocks/>
            </p:cNvSpPr>
            <p:nvPr/>
          </p:nvSpPr>
          <p:spPr bwMode="auto">
            <a:xfrm>
              <a:off x="1911" y="954"/>
              <a:ext cx="65" cy="20"/>
            </a:xfrm>
            <a:custGeom>
              <a:avLst/>
              <a:gdLst>
                <a:gd name="T0" fmla="*/ 60 w 65"/>
                <a:gd name="T1" fmla="*/ 19 h 20"/>
                <a:gd name="T2" fmla="*/ 5 w 65"/>
                <a:gd name="T3" fmla="*/ 11 h 20"/>
                <a:gd name="T4" fmla="*/ 0 w 65"/>
                <a:gd name="T5" fmla="*/ 11 h 20"/>
                <a:gd name="T6" fmla="*/ 5 w 65"/>
                <a:gd name="T7" fmla="*/ 11 h 20"/>
                <a:gd name="T8" fmla="*/ 8 w 65"/>
                <a:gd name="T9" fmla="*/ 13 h 20"/>
                <a:gd name="T10" fmla="*/ 40 w 65"/>
                <a:gd name="T11" fmla="*/ 15 h 20"/>
                <a:gd name="T12" fmla="*/ 45 w 65"/>
                <a:gd name="T13" fmla="*/ 6 h 20"/>
                <a:gd name="T14" fmla="*/ 52 w 65"/>
                <a:gd name="T15" fmla="*/ 0 h 20"/>
                <a:gd name="T16" fmla="*/ 52 w 65"/>
                <a:gd name="T17" fmla="*/ 10 h 20"/>
                <a:gd name="T18" fmla="*/ 58 w 65"/>
                <a:gd name="T19" fmla="*/ 6 h 20"/>
                <a:gd name="T20" fmla="*/ 53 w 65"/>
                <a:gd name="T21" fmla="*/ 18 h 20"/>
                <a:gd name="T22" fmla="*/ 64 w 65"/>
                <a:gd name="T23" fmla="*/ 19 h 20"/>
                <a:gd name="T24" fmla="*/ 60 w 65"/>
                <a:gd name="T25" fmla="*/ 19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20"/>
                <a:gd name="T41" fmla="*/ 65 w 65"/>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20">
                  <a:moveTo>
                    <a:pt x="60" y="19"/>
                  </a:moveTo>
                  <a:lnTo>
                    <a:pt x="5" y="11"/>
                  </a:lnTo>
                  <a:lnTo>
                    <a:pt x="0" y="11"/>
                  </a:lnTo>
                  <a:lnTo>
                    <a:pt x="5" y="11"/>
                  </a:lnTo>
                  <a:lnTo>
                    <a:pt x="8" y="13"/>
                  </a:lnTo>
                  <a:lnTo>
                    <a:pt x="40" y="15"/>
                  </a:lnTo>
                  <a:lnTo>
                    <a:pt x="45" y="6"/>
                  </a:lnTo>
                  <a:lnTo>
                    <a:pt x="52" y="0"/>
                  </a:lnTo>
                  <a:lnTo>
                    <a:pt x="52" y="10"/>
                  </a:lnTo>
                  <a:lnTo>
                    <a:pt x="58" y="6"/>
                  </a:lnTo>
                  <a:lnTo>
                    <a:pt x="53" y="18"/>
                  </a:lnTo>
                  <a:lnTo>
                    <a:pt x="64" y="19"/>
                  </a:lnTo>
                  <a:lnTo>
                    <a:pt x="60" y="19"/>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4274" name="Freeform 1414"/>
            <p:cNvSpPr>
              <a:spLocks/>
            </p:cNvSpPr>
            <p:nvPr/>
          </p:nvSpPr>
          <p:spPr bwMode="auto">
            <a:xfrm>
              <a:off x="1904" y="954"/>
              <a:ext cx="20" cy="20"/>
            </a:xfrm>
            <a:custGeom>
              <a:avLst/>
              <a:gdLst>
                <a:gd name="T0" fmla="*/ 0 w 20"/>
                <a:gd name="T1" fmla="*/ 0 h 20"/>
                <a:gd name="T2" fmla="*/ 0 w 20"/>
                <a:gd name="T3" fmla="*/ 7 h 20"/>
                <a:gd name="T4" fmla="*/ 19 w 20"/>
                <a:gd name="T5" fmla="*/ 19 h 20"/>
                <a:gd name="T6" fmla="*/ 0 w 20"/>
                <a:gd name="T7" fmla="*/ 0 h 20"/>
                <a:gd name="T8" fmla="*/ 0 60000 65536"/>
                <a:gd name="T9" fmla="*/ 0 60000 65536"/>
                <a:gd name="T10" fmla="*/ 0 60000 65536"/>
                <a:gd name="T11" fmla="*/ 0 60000 65536"/>
                <a:gd name="T12" fmla="*/ 0 w 20"/>
                <a:gd name="T13" fmla="*/ 0 h 20"/>
                <a:gd name="T14" fmla="*/ 20 w 20"/>
                <a:gd name="T15" fmla="*/ 20 h 20"/>
              </a:gdLst>
              <a:ahLst/>
              <a:cxnLst>
                <a:cxn ang="T8">
                  <a:pos x="T0" y="T1"/>
                </a:cxn>
                <a:cxn ang="T9">
                  <a:pos x="T2" y="T3"/>
                </a:cxn>
                <a:cxn ang="T10">
                  <a:pos x="T4" y="T5"/>
                </a:cxn>
                <a:cxn ang="T11">
                  <a:pos x="T6" y="T7"/>
                </a:cxn>
              </a:cxnLst>
              <a:rect l="T12" t="T13" r="T14" b="T15"/>
              <a:pathLst>
                <a:path w="20" h="20">
                  <a:moveTo>
                    <a:pt x="0" y="0"/>
                  </a:moveTo>
                  <a:lnTo>
                    <a:pt x="0" y="7"/>
                  </a:lnTo>
                  <a:lnTo>
                    <a:pt x="19" y="19"/>
                  </a:lnTo>
                  <a:lnTo>
                    <a:pt x="0"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4275" name="Freeform 1415"/>
            <p:cNvSpPr>
              <a:spLocks/>
            </p:cNvSpPr>
            <p:nvPr/>
          </p:nvSpPr>
          <p:spPr bwMode="auto">
            <a:xfrm>
              <a:off x="1904" y="953"/>
              <a:ext cx="20" cy="20"/>
            </a:xfrm>
            <a:custGeom>
              <a:avLst/>
              <a:gdLst>
                <a:gd name="T0" fmla="*/ 0 w 20"/>
                <a:gd name="T1" fmla="*/ 15 h 20"/>
                <a:gd name="T2" fmla="*/ 19 w 20"/>
                <a:gd name="T3" fmla="*/ 0 h 20"/>
                <a:gd name="T4" fmla="*/ 17 w 20"/>
                <a:gd name="T5" fmla="*/ 19 h 20"/>
                <a:gd name="T6" fmla="*/ 0 w 20"/>
                <a:gd name="T7" fmla="*/ 15 h 20"/>
                <a:gd name="T8" fmla="*/ 0 60000 65536"/>
                <a:gd name="T9" fmla="*/ 0 60000 65536"/>
                <a:gd name="T10" fmla="*/ 0 60000 65536"/>
                <a:gd name="T11" fmla="*/ 0 60000 65536"/>
                <a:gd name="T12" fmla="*/ 0 w 20"/>
                <a:gd name="T13" fmla="*/ 0 h 20"/>
                <a:gd name="T14" fmla="*/ 20 w 20"/>
                <a:gd name="T15" fmla="*/ 20 h 20"/>
              </a:gdLst>
              <a:ahLst/>
              <a:cxnLst>
                <a:cxn ang="T8">
                  <a:pos x="T0" y="T1"/>
                </a:cxn>
                <a:cxn ang="T9">
                  <a:pos x="T2" y="T3"/>
                </a:cxn>
                <a:cxn ang="T10">
                  <a:pos x="T4" y="T5"/>
                </a:cxn>
                <a:cxn ang="T11">
                  <a:pos x="T6" y="T7"/>
                </a:cxn>
              </a:cxnLst>
              <a:rect l="T12" t="T13" r="T14" b="T15"/>
              <a:pathLst>
                <a:path w="20" h="20">
                  <a:moveTo>
                    <a:pt x="0" y="15"/>
                  </a:moveTo>
                  <a:lnTo>
                    <a:pt x="19" y="0"/>
                  </a:lnTo>
                  <a:lnTo>
                    <a:pt x="17" y="19"/>
                  </a:lnTo>
                  <a:lnTo>
                    <a:pt x="0" y="15"/>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4276" name="Freeform 1416"/>
            <p:cNvSpPr>
              <a:spLocks/>
            </p:cNvSpPr>
            <p:nvPr/>
          </p:nvSpPr>
          <p:spPr bwMode="auto">
            <a:xfrm>
              <a:off x="2064" y="1034"/>
              <a:ext cx="77" cy="20"/>
            </a:xfrm>
            <a:custGeom>
              <a:avLst/>
              <a:gdLst>
                <a:gd name="T0" fmla="*/ 68 w 77"/>
                <a:gd name="T1" fmla="*/ 0 h 20"/>
                <a:gd name="T2" fmla="*/ 66 w 77"/>
                <a:gd name="T3" fmla="*/ 6 h 20"/>
                <a:gd name="T4" fmla="*/ 76 w 77"/>
                <a:gd name="T5" fmla="*/ 4 h 20"/>
                <a:gd name="T6" fmla="*/ 70 w 77"/>
                <a:gd name="T7" fmla="*/ 8 h 20"/>
                <a:gd name="T8" fmla="*/ 72 w 77"/>
                <a:gd name="T9" fmla="*/ 14 h 20"/>
                <a:gd name="T10" fmla="*/ 66 w 77"/>
                <a:gd name="T11" fmla="*/ 18 h 20"/>
                <a:gd name="T12" fmla="*/ 57 w 77"/>
                <a:gd name="T13" fmla="*/ 6 h 20"/>
                <a:gd name="T14" fmla="*/ 16 w 77"/>
                <a:gd name="T15" fmla="*/ 13 h 20"/>
                <a:gd name="T16" fmla="*/ 14 w 77"/>
                <a:gd name="T17" fmla="*/ 19 h 20"/>
                <a:gd name="T18" fmla="*/ 10 w 77"/>
                <a:gd name="T19" fmla="*/ 12 h 20"/>
                <a:gd name="T20" fmla="*/ 0 w 77"/>
                <a:gd name="T21" fmla="*/ 11 h 20"/>
                <a:gd name="T22" fmla="*/ 64 w 77"/>
                <a:gd name="T23" fmla="*/ 8 h 20"/>
                <a:gd name="T24" fmla="*/ 63 w 77"/>
                <a:gd name="T25" fmla="*/ 6 h 20"/>
                <a:gd name="T26" fmla="*/ 57 w 77"/>
                <a:gd name="T27" fmla="*/ 4 h 20"/>
                <a:gd name="T28" fmla="*/ 62 w 77"/>
                <a:gd name="T29" fmla="*/ 1 h 20"/>
                <a:gd name="T30" fmla="*/ 68 w 77"/>
                <a:gd name="T31" fmla="*/ 0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7"/>
                <a:gd name="T49" fmla="*/ 0 h 20"/>
                <a:gd name="T50" fmla="*/ 77 w 77"/>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7" h="20">
                  <a:moveTo>
                    <a:pt x="68" y="0"/>
                  </a:moveTo>
                  <a:lnTo>
                    <a:pt x="66" y="6"/>
                  </a:lnTo>
                  <a:lnTo>
                    <a:pt x="76" y="4"/>
                  </a:lnTo>
                  <a:lnTo>
                    <a:pt x="70" y="8"/>
                  </a:lnTo>
                  <a:lnTo>
                    <a:pt x="72" y="14"/>
                  </a:lnTo>
                  <a:lnTo>
                    <a:pt x="66" y="18"/>
                  </a:lnTo>
                  <a:lnTo>
                    <a:pt x="57" y="6"/>
                  </a:lnTo>
                  <a:lnTo>
                    <a:pt x="16" y="13"/>
                  </a:lnTo>
                  <a:lnTo>
                    <a:pt x="14" y="19"/>
                  </a:lnTo>
                  <a:lnTo>
                    <a:pt x="10" y="12"/>
                  </a:lnTo>
                  <a:lnTo>
                    <a:pt x="0" y="11"/>
                  </a:lnTo>
                  <a:lnTo>
                    <a:pt x="64" y="8"/>
                  </a:lnTo>
                  <a:lnTo>
                    <a:pt x="63" y="6"/>
                  </a:lnTo>
                  <a:lnTo>
                    <a:pt x="57" y="4"/>
                  </a:lnTo>
                  <a:lnTo>
                    <a:pt x="62" y="1"/>
                  </a:lnTo>
                  <a:lnTo>
                    <a:pt x="68"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4277" name="Freeform 1417"/>
            <p:cNvSpPr>
              <a:spLocks/>
            </p:cNvSpPr>
            <p:nvPr/>
          </p:nvSpPr>
          <p:spPr bwMode="auto">
            <a:xfrm>
              <a:off x="2062" y="1041"/>
              <a:ext cx="67" cy="20"/>
            </a:xfrm>
            <a:custGeom>
              <a:avLst/>
              <a:gdLst>
                <a:gd name="T0" fmla="*/ 0 w 67"/>
                <a:gd name="T1" fmla="*/ 19 h 20"/>
                <a:gd name="T2" fmla="*/ 13 w 67"/>
                <a:gd name="T3" fmla="*/ 15 h 20"/>
                <a:gd name="T4" fmla="*/ 66 w 67"/>
                <a:gd name="T5" fmla="*/ 0 h 20"/>
                <a:gd name="T6" fmla="*/ 0 60000 65536"/>
                <a:gd name="T7" fmla="*/ 0 60000 65536"/>
                <a:gd name="T8" fmla="*/ 0 60000 65536"/>
                <a:gd name="T9" fmla="*/ 0 w 67"/>
                <a:gd name="T10" fmla="*/ 0 h 20"/>
                <a:gd name="T11" fmla="*/ 67 w 67"/>
                <a:gd name="T12" fmla="*/ 20 h 20"/>
              </a:gdLst>
              <a:ahLst/>
              <a:cxnLst>
                <a:cxn ang="T6">
                  <a:pos x="T0" y="T1"/>
                </a:cxn>
                <a:cxn ang="T7">
                  <a:pos x="T2" y="T3"/>
                </a:cxn>
                <a:cxn ang="T8">
                  <a:pos x="T4" y="T5"/>
                </a:cxn>
              </a:cxnLst>
              <a:rect l="T9" t="T10" r="T11" b="T12"/>
              <a:pathLst>
                <a:path w="67" h="20">
                  <a:moveTo>
                    <a:pt x="0" y="19"/>
                  </a:moveTo>
                  <a:lnTo>
                    <a:pt x="13" y="15"/>
                  </a:lnTo>
                  <a:lnTo>
                    <a:pt x="66" y="0"/>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4278" name="Freeform 1418"/>
            <p:cNvSpPr>
              <a:spLocks/>
            </p:cNvSpPr>
            <p:nvPr/>
          </p:nvSpPr>
          <p:spPr bwMode="auto">
            <a:xfrm>
              <a:off x="2064" y="1046"/>
              <a:ext cx="20" cy="20"/>
            </a:xfrm>
            <a:custGeom>
              <a:avLst/>
              <a:gdLst>
                <a:gd name="T0" fmla="*/ 0 w 20"/>
                <a:gd name="T1" fmla="*/ 19 h 20"/>
                <a:gd name="T2" fmla="*/ 18 w 20"/>
                <a:gd name="T3" fmla="*/ 19 h 20"/>
                <a:gd name="T4" fmla="*/ 19 w 20"/>
                <a:gd name="T5" fmla="*/ 0 h 20"/>
                <a:gd name="T6" fmla="*/ 0 w 20"/>
                <a:gd name="T7" fmla="*/ 19 h 20"/>
                <a:gd name="T8" fmla="*/ 0 60000 65536"/>
                <a:gd name="T9" fmla="*/ 0 60000 65536"/>
                <a:gd name="T10" fmla="*/ 0 60000 65536"/>
                <a:gd name="T11" fmla="*/ 0 60000 65536"/>
                <a:gd name="T12" fmla="*/ 0 w 20"/>
                <a:gd name="T13" fmla="*/ 0 h 20"/>
                <a:gd name="T14" fmla="*/ 20 w 20"/>
                <a:gd name="T15" fmla="*/ 20 h 20"/>
              </a:gdLst>
              <a:ahLst/>
              <a:cxnLst>
                <a:cxn ang="T8">
                  <a:pos x="T0" y="T1"/>
                </a:cxn>
                <a:cxn ang="T9">
                  <a:pos x="T2" y="T3"/>
                </a:cxn>
                <a:cxn ang="T10">
                  <a:pos x="T4" y="T5"/>
                </a:cxn>
                <a:cxn ang="T11">
                  <a:pos x="T6" y="T7"/>
                </a:cxn>
              </a:cxnLst>
              <a:rect l="T12" t="T13" r="T14" b="T15"/>
              <a:pathLst>
                <a:path w="20" h="20">
                  <a:moveTo>
                    <a:pt x="0" y="19"/>
                  </a:moveTo>
                  <a:lnTo>
                    <a:pt x="18" y="19"/>
                  </a:lnTo>
                  <a:lnTo>
                    <a:pt x="19" y="0"/>
                  </a:lnTo>
                  <a:lnTo>
                    <a:pt x="0" y="19"/>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4279" name="Freeform 1419"/>
            <p:cNvSpPr>
              <a:spLocks/>
            </p:cNvSpPr>
            <p:nvPr/>
          </p:nvSpPr>
          <p:spPr bwMode="auto">
            <a:xfrm>
              <a:off x="1945" y="1019"/>
              <a:ext cx="123" cy="20"/>
            </a:xfrm>
            <a:custGeom>
              <a:avLst/>
              <a:gdLst>
                <a:gd name="T0" fmla="*/ 42 w 123"/>
                <a:gd name="T1" fmla="*/ 0 h 20"/>
                <a:gd name="T2" fmla="*/ 30 w 123"/>
                <a:gd name="T3" fmla="*/ 1 h 20"/>
                <a:gd name="T4" fmla="*/ 21 w 123"/>
                <a:gd name="T5" fmla="*/ 4 h 20"/>
                <a:gd name="T6" fmla="*/ 10 w 123"/>
                <a:gd name="T7" fmla="*/ 5 h 20"/>
                <a:gd name="T8" fmla="*/ 0 w 123"/>
                <a:gd name="T9" fmla="*/ 10 h 20"/>
                <a:gd name="T10" fmla="*/ 6 w 123"/>
                <a:gd name="T11" fmla="*/ 12 h 20"/>
                <a:gd name="T12" fmla="*/ 16 w 123"/>
                <a:gd name="T13" fmla="*/ 15 h 20"/>
                <a:gd name="T14" fmla="*/ 25 w 123"/>
                <a:gd name="T15" fmla="*/ 17 h 20"/>
                <a:gd name="T16" fmla="*/ 31 w 123"/>
                <a:gd name="T17" fmla="*/ 17 h 20"/>
                <a:gd name="T18" fmla="*/ 41 w 123"/>
                <a:gd name="T19" fmla="*/ 18 h 20"/>
                <a:gd name="T20" fmla="*/ 51 w 123"/>
                <a:gd name="T21" fmla="*/ 19 h 20"/>
                <a:gd name="T22" fmla="*/ 63 w 123"/>
                <a:gd name="T23" fmla="*/ 18 h 20"/>
                <a:gd name="T24" fmla="*/ 76 w 123"/>
                <a:gd name="T25" fmla="*/ 19 h 20"/>
                <a:gd name="T26" fmla="*/ 79 w 123"/>
                <a:gd name="T27" fmla="*/ 18 h 20"/>
                <a:gd name="T28" fmla="*/ 98 w 123"/>
                <a:gd name="T29" fmla="*/ 17 h 20"/>
                <a:gd name="T30" fmla="*/ 105 w 123"/>
                <a:gd name="T31" fmla="*/ 13 h 20"/>
                <a:gd name="T32" fmla="*/ 122 w 123"/>
                <a:gd name="T33" fmla="*/ 14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20"/>
                <a:gd name="T53" fmla="*/ 123 w 123"/>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20">
                  <a:moveTo>
                    <a:pt x="42" y="0"/>
                  </a:moveTo>
                  <a:lnTo>
                    <a:pt x="30" y="1"/>
                  </a:lnTo>
                  <a:lnTo>
                    <a:pt x="21" y="4"/>
                  </a:lnTo>
                  <a:lnTo>
                    <a:pt x="10" y="5"/>
                  </a:lnTo>
                  <a:lnTo>
                    <a:pt x="0" y="10"/>
                  </a:lnTo>
                  <a:lnTo>
                    <a:pt x="6" y="12"/>
                  </a:lnTo>
                  <a:lnTo>
                    <a:pt x="16" y="15"/>
                  </a:lnTo>
                  <a:lnTo>
                    <a:pt x="25" y="17"/>
                  </a:lnTo>
                  <a:lnTo>
                    <a:pt x="31" y="17"/>
                  </a:lnTo>
                  <a:lnTo>
                    <a:pt x="41" y="18"/>
                  </a:lnTo>
                  <a:lnTo>
                    <a:pt x="51" y="19"/>
                  </a:lnTo>
                  <a:lnTo>
                    <a:pt x="63" y="18"/>
                  </a:lnTo>
                  <a:lnTo>
                    <a:pt x="76" y="19"/>
                  </a:lnTo>
                  <a:lnTo>
                    <a:pt x="79" y="18"/>
                  </a:lnTo>
                  <a:lnTo>
                    <a:pt x="98" y="17"/>
                  </a:lnTo>
                  <a:lnTo>
                    <a:pt x="105" y="13"/>
                  </a:lnTo>
                  <a:lnTo>
                    <a:pt x="122" y="14"/>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4280" name="Freeform 1420"/>
            <p:cNvSpPr>
              <a:spLocks/>
            </p:cNvSpPr>
            <p:nvPr/>
          </p:nvSpPr>
          <p:spPr bwMode="auto">
            <a:xfrm>
              <a:off x="1961" y="996"/>
              <a:ext cx="20" cy="20"/>
            </a:xfrm>
            <a:custGeom>
              <a:avLst/>
              <a:gdLst>
                <a:gd name="T0" fmla="*/ 13 w 20"/>
                <a:gd name="T1" fmla="*/ 0 h 20"/>
                <a:gd name="T2" fmla="*/ 13 w 20"/>
                <a:gd name="T3" fmla="*/ 2 h 20"/>
                <a:gd name="T4" fmla="*/ 12 w 20"/>
                <a:gd name="T5" fmla="*/ 8 h 20"/>
                <a:gd name="T6" fmla="*/ 11 w 20"/>
                <a:gd name="T7" fmla="*/ 10 h 20"/>
                <a:gd name="T8" fmla="*/ 6 w 20"/>
                <a:gd name="T9" fmla="*/ 10 h 20"/>
                <a:gd name="T10" fmla="*/ 0 w 20"/>
                <a:gd name="T11" fmla="*/ 10 h 20"/>
                <a:gd name="T12" fmla="*/ 5 w 20"/>
                <a:gd name="T13" fmla="*/ 14 h 20"/>
                <a:gd name="T14" fmla="*/ 5 w 20"/>
                <a:gd name="T15" fmla="*/ 18 h 20"/>
                <a:gd name="T16" fmla="*/ 11 w 20"/>
                <a:gd name="T17" fmla="*/ 19 h 20"/>
                <a:gd name="T18" fmla="*/ 15 w 20"/>
                <a:gd name="T19" fmla="*/ 15 h 20"/>
                <a:gd name="T20" fmla="*/ 15 w 20"/>
                <a:gd name="T21" fmla="*/ 12 h 20"/>
                <a:gd name="T22" fmla="*/ 18 w 20"/>
                <a:gd name="T23" fmla="*/ 7 h 20"/>
                <a:gd name="T24" fmla="*/ 18 w 20"/>
                <a:gd name="T25" fmla="*/ 5 h 20"/>
                <a:gd name="T26" fmla="*/ 18 w 20"/>
                <a:gd name="T27" fmla="*/ 2 h 20"/>
                <a:gd name="T28" fmla="*/ 19 w 20"/>
                <a:gd name="T29" fmla="*/ 0 h 20"/>
                <a:gd name="T30" fmla="*/ 13 w 20"/>
                <a:gd name="T31" fmla="*/ 0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20"/>
                <a:gd name="T50" fmla="*/ 20 w 20"/>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20">
                  <a:moveTo>
                    <a:pt x="13" y="0"/>
                  </a:moveTo>
                  <a:lnTo>
                    <a:pt x="13" y="2"/>
                  </a:lnTo>
                  <a:lnTo>
                    <a:pt x="12" y="8"/>
                  </a:lnTo>
                  <a:lnTo>
                    <a:pt x="11" y="10"/>
                  </a:lnTo>
                  <a:lnTo>
                    <a:pt x="6" y="10"/>
                  </a:lnTo>
                  <a:lnTo>
                    <a:pt x="0" y="10"/>
                  </a:lnTo>
                  <a:lnTo>
                    <a:pt x="5" y="14"/>
                  </a:lnTo>
                  <a:lnTo>
                    <a:pt x="5" y="18"/>
                  </a:lnTo>
                  <a:lnTo>
                    <a:pt x="11" y="19"/>
                  </a:lnTo>
                  <a:lnTo>
                    <a:pt x="15" y="15"/>
                  </a:lnTo>
                  <a:lnTo>
                    <a:pt x="15" y="12"/>
                  </a:lnTo>
                  <a:lnTo>
                    <a:pt x="18" y="7"/>
                  </a:lnTo>
                  <a:lnTo>
                    <a:pt x="18" y="5"/>
                  </a:lnTo>
                  <a:lnTo>
                    <a:pt x="18" y="2"/>
                  </a:lnTo>
                  <a:lnTo>
                    <a:pt x="19" y="0"/>
                  </a:lnTo>
                  <a:lnTo>
                    <a:pt x="13"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4281" name="Freeform 1421"/>
            <p:cNvSpPr>
              <a:spLocks/>
            </p:cNvSpPr>
            <p:nvPr/>
          </p:nvSpPr>
          <p:spPr bwMode="auto">
            <a:xfrm>
              <a:off x="1945" y="1015"/>
              <a:ext cx="123" cy="26"/>
            </a:xfrm>
            <a:custGeom>
              <a:avLst/>
              <a:gdLst>
                <a:gd name="T0" fmla="*/ 105 w 123"/>
                <a:gd name="T1" fmla="*/ 9 h 26"/>
                <a:gd name="T2" fmla="*/ 74 w 123"/>
                <a:gd name="T3" fmla="*/ 10 h 26"/>
                <a:gd name="T4" fmla="*/ 70 w 123"/>
                <a:gd name="T5" fmla="*/ 9 h 26"/>
                <a:gd name="T6" fmla="*/ 63 w 123"/>
                <a:gd name="T7" fmla="*/ 21 h 26"/>
                <a:gd name="T8" fmla="*/ 65 w 123"/>
                <a:gd name="T9" fmla="*/ 21 h 26"/>
                <a:gd name="T10" fmla="*/ 63 w 123"/>
                <a:gd name="T11" fmla="*/ 21 h 26"/>
                <a:gd name="T12" fmla="*/ 63 w 123"/>
                <a:gd name="T13" fmla="*/ 19 h 26"/>
                <a:gd name="T14" fmla="*/ 70 w 123"/>
                <a:gd name="T15" fmla="*/ 9 h 26"/>
                <a:gd name="T16" fmla="*/ 74 w 123"/>
                <a:gd name="T17" fmla="*/ 10 h 26"/>
                <a:gd name="T18" fmla="*/ 100 w 123"/>
                <a:gd name="T19" fmla="*/ 9 h 26"/>
                <a:gd name="T20" fmla="*/ 79 w 123"/>
                <a:gd name="T21" fmla="*/ 0 h 26"/>
                <a:gd name="T22" fmla="*/ 52 w 123"/>
                <a:gd name="T23" fmla="*/ 0 h 26"/>
                <a:gd name="T24" fmla="*/ 50 w 123"/>
                <a:gd name="T25" fmla="*/ 0 h 26"/>
                <a:gd name="T26" fmla="*/ 42 w 123"/>
                <a:gd name="T27" fmla="*/ 4 h 26"/>
                <a:gd name="T28" fmla="*/ 46 w 123"/>
                <a:gd name="T29" fmla="*/ 4 h 26"/>
                <a:gd name="T30" fmla="*/ 48 w 123"/>
                <a:gd name="T31" fmla="*/ 6 h 26"/>
                <a:gd name="T32" fmla="*/ 52 w 123"/>
                <a:gd name="T33" fmla="*/ 8 h 26"/>
                <a:gd name="T34" fmla="*/ 54 w 123"/>
                <a:gd name="T35" fmla="*/ 9 h 26"/>
                <a:gd name="T36" fmla="*/ 29 w 123"/>
                <a:gd name="T37" fmla="*/ 13 h 26"/>
                <a:gd name="T38" fmla="*/ 16 w 123"/>
                <a:gd name="T39" fmla="*/ 14 h 26"/>
                <a:gd name="T40" fmla="*/ 0 w 123"/>
                <a:gd name="T41" fmla="*/ 15 h 26"/>
                <a:gd name="T42" fmla="*/ 5 w 123"/>
                <a:gd name="T43" fmla="*/ 18 h 26"/>
                <a:gd name="T44" fmla="*/ 14 w 123"/>
                <a:gd name="T45" fmla="*/ 21 h 26"/>
                <a:gd name="T46" fmla="*/ 28 w 123"/>
                <a:gd name="T47" fmla="*/ 23 h 26"/>
                <a:gd name="T48" fmla="*/ 40 w 123"/>
                <a:gd name="T49" fmla="*/ 25 h 26"/>
                <a:gd name="T50" fmla="*/ 51 w 123"/>
                <a:gd name="T51" fmla="*/ 25 h 26"/>
                <a:gd name="T52" fmla="*/ 52 w 123"/>
                <a:gd name="T53" fmla="*/ 25 h 26"/>
                <a:gd name="T54" fmla="*/ 75 w 123"/>
                <a:gd name="T55" fmla="*/ 25 h 26"/>
                <a:gd name="T56" fmla="*/ 79 w 123"/>
                <a:gd name="T57" fmla="*/ 24 h 26"/>
                <a:gd name="T58" fmla="*/ 98 w 123"/>
                <a:gd name="T59" fmla="*/ 23 h 26"/>
                <a:gd name="T60" fmla="*/ 105 w 123"/>
                <a:gd name="T61" fmla="*/ 19 h 26"/>
                <a:gd name="T62" fmla="*/ 122 w 123"/>
                <a:gd name="T63" fmla="*/ 20 h 26"/>
                <a:gd name="T64" fmla="*/ 105 w 123"/>
                <a:gd name="T65" fmla="*/ 9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3"/>
                <a:gd name="T100" fmla="*/ 0 h 26"/>
                <a:gd name="T101" fmla="*/ 123 w 123"/>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3" h="26">
                  <a:moveTo>
                    <a:pt x="105" y="9"/>
                  </a:moveTo>
                  <a:lnTo>
                    <a:pt x="74" y="10"/>
                  </a:lnTo>
                  <a:lnTo>
                    <a:pt x="70" y="9"/>
                  </a:lnTo>
                  <a:lnTo>
                    <a:pt x="63" y="21"/>
                  </a:lnTo>
                  <a:lnTo>
                    <a:pt x="65" y="21"/>
                  </a:lnTo>
                  <a:lnTo>
                    <a:pt x="63" y="21"/>
                  </a:lnTo>
                  <a:lnTo>
                    <a:pt x="63" y="19"/>
                  </a:lnTo>
                  <a:lnTo>
                    <a:pt x="70" y="9"/>
                  </a:lnTo>
                  <a:lnTo>
                    <a:pt x="74" y="10"/>
                  </a:lnTo>
                  <a:lnTo>
                    <a:pt x="100" y="9"/>
                  </a:lnTo>
                  <a:lnTo>
                    <a:pt x="79" y="0"/>
                  </a:lnTo>
                  <a:lnTo>
                    <a:pt x="52" y="0"/>
                  </a:lnTo>
                  <a:lnTo>
                    <a:pt x="50" y="0"/>
                  </a:lnTo>
                  <a:lnTo>
                    <a:pt x="42" y="4"/>
                  </a:lnTo>
                  <a:lnTo>
                    <a:pt x="46" y="4"/>
                  </a:lnTo>
                  <a:lnTo>
                    <a:pt x="48" y="6"/>
                  </a:lnTo>
                  <a:lnTo>
                    <a:pt x="52" y="8"/>
                  </a:lnTo>
                  <a:lnTo>
                    <a:pt x="54" y="9"/>
                  </a:lnTo>
                  <a:lnTo>
                    <a:pt x="29" y="13"/>
                  </a:lnTo>
                  <a:lnTo>
                    <a:pt x="16" y="14"/>
                  </a:lnTo>
                  <a:lnTo>
                    <a:pt x="0" y="15"/>
                  </a:lnTo>
                  <a:lnTo>
                    <a:pt x="5" y="18"/>
                  </a:lnTo>
                  <a:lnTo>
                    <a:pt x="14" y="21"/>
                  </a:lnTo>
                  <a:lnTo>
                    <a:pt x="28" y="23"/>
                  </a:lnTo>
                  <a:lnTo>
                    <a:pt x="40" y="25"/>
                  </a:lnTo>
                  <a:lnTo>
                    <a:pt x="51" y="25"/>
                  </a:lnTo>
                  <a:lnTo>
                    <a:pt x="52" y="25"/>
                  </a:lnTo>
                  <a:lnTo>
                    <a:pt x="75" y="25"/>
                  </a:lnTo>
                  <a:lnTo>
                    <a:pt x="79" y="24"/>
                  </a:lnTo>
                  <a:lnTo>
                    <a:pt x="98" y="23"/>
                  </a:lnTo>
                  <a:lnTo>
                    <a:pt x="105" y="19"/>
                  </a:lnTo>
                  <a:lnTo>
                    <a:pt x="122" y="20"/>
                  </a:lnTo>
                  <a:lnTo>
                    <a:pt x="105" y="9"/>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4282" name="Freeform 1422"/>
            <p:cNvSpPr>
              <a:spLocks/>
            </p:cNvSpPr>
            <p:nvPr/>
          </p:nvSpPr>
          <p:spPr bwMode="auto">
            <a:xfrm>
              <a:off x="1978" y="1007"/>
              <a:ext cx="93" cy="28"/>
            </a:xfrm>
            <a:custGeom>
              <a:avLst/>
              <a:gdLst>
                <a:gd name="T0" fmla="*/ 17 w 93"/>
                <a:gd name="T1" fmla="*/ 0 h 28"/>
                <a:gd name="T2" fmla="*/ 17 w 93"/>
                <a:gd name="T3" fmla="*/ 2 h 28"/>
                <a:gd name="T4" fmla="*/ 16 w 93"/>
                <a:gd name="T5" fmla="*/ 7 h 28"/>
                <a:gd name="T6" fmla="*/ 7 w 93"/>
                <a:gd name="T7" fmla="*/ 7 h 28"/>
                <a:gd name="T8" fmla="*/ 4 w 93"/>
                <a:gd name="T9" fmla="*/ 9 h 28"/>
                <a:gd name="T10" fmla="*/ 0 w 93"/>
                <a:gd name="T11" fmla="*/ 12 h 28"/>
                <a:gd name="T12" fmla="*/ 2 w 93"/>
                <a:gd name="T13" fmla="*/ 12 h 28"/>
                <a:gd name="T14" fmla="*/ 6 w 93"/>
                <a:gd name="T15" fmla="*/ 14 h 28"/>
                <a:gd name="T16" fmla="*/ 16 w 93"/>
                <a:gd name="T17" fmla="*/ 7 h 28"/>
                <a:gd name="T18" fmla="*/ 18 w 93"/>
                <a:gd name="T19" fmla="*/ 7 h 28"/>
                <a:gd name="T20" fmla="*/ 23 w 93"/>
                <a:gd name="T21" fmla="*/ 10 h 28"/>
                <a:gd name="T22" fmla="*/ 67 w 93"/>
                <a:gd name="T23" fmla="*/ 20 h 28"/>
                <a:gd name="T24" fmla="*/ 92 w 93"/>
                <a:gd name="T25" fmla="*/ 27 h 28"/>
                <a:gd name="T26" fmla="*/ 17 w 93"/>
                <a:gd name="T27" fmla="*/ 0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3"/>
                <a:gd name="T43" fmla="*/ 0 h 28"/>
                <a:gd name="T44" fmla="*/ 93 w 93"/>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3" h="28">
                  <a:moveTo>
                    <a:pt x="17" y="0"/>
                  </a:moveTo>
                  <a:lnTo>
                    <a:pt x="17" y="2"/>
                  </a:lnTo>
                  <a:lnTo>
                    <a:pt x="16" y="7"/>
                  </a:lnTo>
                  <a:lnTo>
                    <a:pt x="7" y="7"/>
                  </a:lnTo>
                  <a:lnTo>
                    <a:pt x="4" y="9"/>
                  </a:lnTo>
                  <a:lnTo>
                    <a:pt x="0" y="12"/>
                  </a:lnTo>
                  <a:lnTo>
                    <a:pt x="2" y="12"/>
                  </a:lnTo>
                  <a:lnTo>
                    <a:pt x="6" y="14"/>
                  </a:lnTo>
                  <a:lnTo>
                    <a:pt x="16" y="7"/>
                  </a:lnTo>
                  <a:lnTo>
                    <a:pt x="18" y="7"/>
                  </a:lnTo>
                  <a:lnTo>
                    <a:pt x="23" y="10"/>
                  </a:lnTo>
                  <a:lnTo>
                    <a:pt x="67" y="20"/>
                  </a:lnTo>
                  <a:lnTo>
                    <a:pt x="92" y="27"/>
                  </a:lnTo>
                  <a:lnTo>
                    <a:pt x="17"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4283" name="Line 1423"/>
            <p:cNvSpPr>
              <a:spLocks noChangeShapeType="1"/>
            </p:cNvSpPr>
            <p:nvPr/>
          </p:nvSpPr>
          <p:spPr bwMode="auto">
            <a:xfrm>
              <a:off x="1974" y="1015"/>
              <a:ext cx="3" cy="0"/>
            </a:xfrm>
            <a:prstGeom prst="line">
              <a:avLst/>
            </a:prstGeom>
            <a:noFill/>
            <a:ln w="12700">
              <a:solidFill>
                <a:srgbClr val="000000"/>
              </a:solidFill>
              <a:round/>
              <a:headEnd/>
              <a:tailEnd/>
            </a:ln>
          </p:spPr>
          <p:txBody>
            <a:bodyPr wrap="none" anchor="ctr"/>
            <a:lstStyle/>
            <a:p>
              <a:endParaRPr lang="en-US"/>
            </a:p>
          </p:txBody>
        </p:sp>
        <p:sp>
          <p:nvSpPr>
            <p:cNvPr id="4284" name="Freeform 1424"/>
            <p:cNvSpPr>
              <a:spLocks/>
            </p:cNvSpPr>
            <p:nvPr/>
          </p:nvSpPr>
          <p:spPr bwMode="auto">
            <a:xfrm>
              <a:off x="2042" y="958"/>
              <a:ext cx="126" cy="72"/>
            </a:xfrm>
            <a:custGeom>
              <a:avLst/>
              <a:gdLst>
                <a:gd name="T0" fmla="*/ 125 w 126"/>
                <a:gd name="T1" fmla="*/ 71 h 72"/>
                <a:gd name="T2" fmla="*/ 68 w 126"/>
                <a:gd name="T3" fmla="*/ 53 h 72"/>
                <a:gd name="T4" fmla="*/ 85 w 126"/>
                <a:gd name="T5" fmla="*/ 53 h 72"/>
                <a:gd name="T6" fmla="*/ 85 w 126"/>
                <a:gd name="T7" fmla="*/ 51 h 72"/>
                <a:gd name="T8" fmla="*/ 81 w 126"/>
                <a:gd name="T9" fmla="*/ 47 h 72"/>
                <a:gd name="T10" fmla="*/ 79 w 126"/>
                <a:gd name="T11" fmla="*/ 47 h 72"/>
                <a:gd name="T12" fmla="*/ 76 w 126"/>
                <a:gd name="T13" fmla="*/ 43 h 72"/>
                <a:gd name="T14" fmla="*/ 53 w 126"/>
                <a:gd name="T15" fmla="*/ 42 h 72"/>
                <a:gd name="T16" fmla="*/ 89 w 126"/>
                <a:gd name="T17" fmla="*/ 1 h 72"/>
                <a:gd name="T18" fmla="*/ 69 w 126"/>
                <a:gd name="T19" fmla="*/ 0 h 72"/>
                <a:gd name="T20" fmla="*/ 0 w 126"/>
                <a:gd name="T21" fmla="*/ 37 h 72"/>
                <a:gd name="T22" fmla="*/ 24 w 126"/>
                <a:gd name="T23" fmla="*/ 48 h 72"/>
                <a:gd name="T24" fmla="*/ 40 w 126"/>
                <a:gd name="T25" fmla="*/ 54 h 72"/>
                <a:gd name="T26" fmla="*/ 56 w 126"/>
                <a:gd name="T27" fmla="*/ 53 h 72"/>
                <a:gd name="T28" fmla="*/ 108 w 126"/>
                <a:gd name="T29" fmla="*/ 71 h 72"/>
                <a:gd name="T30" fmla="*/ 125 w 126"/>
                <a:gd name="T31" fmla="*/ 71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6"/>
                <a:gd name="T49" fmla="*/ 0 h 72"/>
                <a:gd name="T50" fmla="*/ 126 w 126"/>
                <a:gd name="T51" fmla="*/ 72 h 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6" h="72">
                  <a:moveTo>
                    <a:pt x="125" y="71"/>
                  </a:moveTo>
                  <a:lnTo>
                    <a:pt x="68" y="53"/>
                  </a:lnTo>
                  <a:lnTo>
                    <a:pt x="85" y="53"/>
                  </a:lnTo>
                  <a:lnTo>
                    <a:pt x="85" y="51"/>
                  </a:lnTo>
                  <a:lnTo>
                    <a:pt x="81" y="47"/>
                  </a:lnTo>
                  <a:lnTo>
                    <a:pt x="79" y="47"/>
                  </a:lnTo>
                  <a:lnTo>
                    <a:pt x="76" y="43"/>
                  </a:lnTo>
                  <a:lnTo>
                    <a:pt x="53" y="42"/>
                  </a:lnTo>
                  <a:lnTo>
                    <a:pt x="89" y="1"/>
                  </a:lnTo>
                  <a:lnTo>
                    <a:pt x="69" y="0"/>
                  </a:lnTo>
                  <a:lnTo>
                    <a:pt x="0" y="37"/>
                  </a:lnTo>
                  <a:lnTo>
                    <a:pt x="24" y="48"/>
                  </a:lnTo>
                  <a:lnTo>
                    <a:pt x="40" y="54"/>
                  </a:lnTo>
                  <a:lnTo>
                    <a:pt x="56" y="53"/>
                  </a:lnTo>
                  <a:lnTo>
                    <a:pt x="108" y="71"/>
                  </a:lnTo>
                  <a:lnTo>
                    <a:pt x="125" y="71"/>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4285" name="Freeform 1425"/>
            <p:cNvSpPr>
              <a:spLocks/>
            </p:cNvSpPr>
            <p:nvPr/>
          </p:nvSpPr>
          <p:spPr bwMode="auto">
            <a:xfrm>
              <a:off x="1709" y="965"/>
              <a:ext cx="353" cy="33"/>
            </a:xfrm>
            <a:custGeom>
              <a:avLst/>
              <a:gdLst>
                <a:gd name="T0" fmla="*/ 0 w 353"/>
                <a:gd name="T1" fmla="*/ 11 h 33"/>
                <a:gd name="T2" fmla="*/ 22 w 353"/>
                <a:gd name="T3" fmla="*/ 11 h 33"/>
                <a:gd name="T4" fmla="*/ 51 w 353"/>
                <a:gd name="T5" fmla="*/ 5 h 33"/>
                <a:gd name="T6" fmla="*/ 69 w 353"/>
                <a:gd name="T7" fmla="*/ 4 h 33"/>
                <a:gd name="T8" fmla="*/ 115 w 353"/>
                <a:gd name="T9" fmla="*/ 1 h 33"/>
                <a:gd name="T10" fmla="*/ 138 w 353"/>
                <a:gd name="T11" fmla="*/ 0 h 33"/>
                <a:gd name="T12" fmla="*/ 179 w 353"/>
                <a:gd name="T13" fmla="*/ 1 h 33"/>
                <a:gd name="T14" fmla="*/ 227 w 353"/>
                <a:gd name="T15" fmla="*/ 2 h 33"/>
                <a:gd name="T16" fmla="*/ 272 w 353"/>
                <a:gd name="T17" fmla="*/ 8 h 33"/>
                <a:gd name="T18" fmla="*/ 305 w 353"/>
                <a:gd name="T19" fmla="*/ 13 h 33"/>
                <a:gd name="T20" fmla="*/ 329 w 353"/>
                <a:gd name="T21" fmla="*/ 17 h 33"/>
                <a:gd name="T22" fmla="*/ 352 w 353"/>
                <a:gd name="T23" fmla="*/ 21 h 33"/>
                <a:gd name="T24" fmla="*/ 329 w 353"/>
                <a:gd name="T25" fmla="*/ 20 h 33"/>
                <a:gd name="T26" fmla="*/ 313 w 353"/>
                <a:gd name="T27" fmla="*/ 21 h 33"/>
                <a:gd name="T28" fmla="*/ 287 w 353"/>
                <a:gd name="T29" fmla="*/ 23 h 33"/>
                <a:gd name="T30" fmla="*/ 273 w 353"/>
                <a:gd name="T31" fmla="*/ 23 h 33"/>
                <a:gd name="T32" fmla="*/ 248 w 353"/>
                <a:gd name="T33" fmla="*/ 20 h 33"/>
                <a:gd name="T34" fmla="*/ 223 w 353"/>
                <a:gd name="T35" fmla="*/ 17 h 33"/>
                <a:gd name="T36" fmla="*/ 183 w 353"/>
                <a:gd name="T37" fmla="*/ 8 h 33"/>
                <a:gd name="T38" fmla="*/ 163 w 353"/>
                <a:gd name="T39" fmla="*/ 7 h 33"/>
                <a:gd name="T40" fmla="*/ 114 w 353"/>
                <a:gd name="T41" fmla="*/ 8 h 33"/>
                <a:gd name="T42" fmla="*/ 146 w 353"/>
                <a:gd name="T43" fmla="*/ 11 h 33"/>
                <a:gd name="T44" fmla="*/ 162 w 353"/>
                <a:gd name="T45" fmla="*/ 12 h 33"/>
                <a:gd name="T46" fmla="*/ 187 w 353"/>
                <a:gd name="T47" fmla="*/ 17 h 33"/>
                <a:gd name="T48" fmla="*/ 209 w 353"/>
                <a:gd name="T49" fmla="*/ 24 h 33"/>
                <a:gd name="T50" fmla="*/ 224 w 353"/>
                <a:gd name="T51" fmla="*/ 28 h 33"/>
                <a:gd name="T52" fmla="*/ 237 w 353"/>
                <a:gd name="T53" fmla="*/ 28 h 33"/>
                <a:gd name="T54" fmla="*/ 254 w 353"/>
                <a:gd name="T55" fmla="*/ 30 h 33"/>
                <a:gd name="T56" fmla="*/ 276 w 353"/>
                <a:gd name="T57" fmla="*/ 32 h 33"/>
                <a:gd name="T58" fmla="*/ 302 w 353"/>
                <a:gd name="T59" fmla="*/ 28 h 33"/>
                <a:gd name="T60" fmla="*/ 279 w 353"/>
                <a:gd name="T61" fmla="*/ 32 h 33"/>
                <a:gd name="T62" fmla="*/ 264 w 353"/>
                <a:gd name="T63" fmla="*/ 31 h 33"/>
                <a:gd name="T64" fmla="*/ 244 w 353"/>
                <a:gd name="T65" fmla="*/ 28 h 33"/>
                <a:gd name="T66" fmla="*/ 237 w 353"/>
                <a:gd name="T67" fmla="*/ 28 h 33"/>
                <a:gd name="T68" fmla="*/ 219 w 353"/>
                <a:gd name="T69" fmla="*/ 27 h 33"/>
                <a:gd name="T70" fmla="*/ 196 w 353"/>
                <a:gd name="T71" fmla="*/ 23 h 33"/>
                <a:gd name="T72" fmla="*/ 172 w 353"/>
                <a:gd name="T73" fmla="*/ 19 h 33"/>
                <a:gd name="T74" fmla="*/ 142 w 353"/>
                <a:gd name="T75" fmla="*/ 14 h 33"/>
                <a:gd name="T76" fmla="*/ 114 w 353"/>
                <a:gd name="T77" fmla="*/ 11 h 33"/>
                <a:gd name="T78" fmla="*/ 85 w 353"/>
                <a:gd name="T79" fmla="*/ 9 h 33"/>
                <a:gd name="T80" fmla="*/ 44 w 353"/>
                <a:gd name="T81" fmla="*/ 11 h 33"/>
                <a:gd name="T82" fmla="*/ 0 w 353"/>
                <a:gd name="T83" fmla="*/ 11 h 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53"/>
                <a:gd name="T127" fmla="*/ 0 h 33"/>
                <a:gd name="T128" fmla="*/ 353 w 353"/>
                <a:gd name="T129" fmla="*/ 33 h 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53" h="33">
                  <a:moveTo>
                    <a:pt x="0" y="11"/>
                  </a:moveTo>
                  <a:lnTo>
                    <a:pt x="22" y="11"/>
                  </a:lnTo>
                  <a:lnTo>
                    <a:pt x="51" y="5"/>
                  </a:lnTo>
                  <a:lnTo>
                    <a:pt x="69" y="4"/>
                  </a:lnTo>
                  <a:lnTo>
                    <a:pt x="115" y="1"/>
                  </a:lnTo>
                  <a:lnTo>
                    <a:pt x="138" y="0"/>
                  </a:lnTo>
                  <a:lnTo>
                    <a:pt x="179" y="1"/>
                  </a:lnTo>
                  <a:lnTo>
                    <a:pt x="227" y="2"/>
                  </a:lnTo>
                  <a:lnTo>
                    <a:pt x="272" y="8"/>
                  </a:lnTo>
                  <a:lnTo>
                    <a:pt x="305" y="13"/>
                  </a:lnTo>
                  <a:lnTo>
                    <a:pt x="329" y="17"/>
                  </a:lnTo>
                  <a:lnTo>
                    <a:pt x="352" y="21"/>
                  </a:lnTo>
                  <a:lnTo>
                    <a:pt x="329" y="20"/>
                  </a:lnTo>
                  <a:lnTo>
                    <a:pt x="313" y="21"/>
                  </a:lnTo>
                  <a:lnTo>
                    <a:pt x="287" y="23"/>
                  </a:lnTo>
                  <a:lnTo>
                    <a:pt x="273" y="23"/>
                  </a:lnTo>
                  <a:lnTo>
                    <a:pt x="248" y="20"/>
                  </a:lnTo>
                  <a:lnTo>
                    <a:pt x="223" y="17"/>
                  </a:lnTo>
                  <a:lnTo>
                    <a:pt x="183" y="8"/>
                  </a:lnTo>
                  <a:lnTo>
                    <a:pt x="163" y="7"/>
                  </a:lnTo>
                  <a:lnTo>
                    <a:pt x="114" y="8"/>
                  </a:lnTo>
                  <a:lnTo>
                    <a:pt x="146" y="11"/>
                  </a:lnTo>
                  <a:lnTo>
                    <a:pt x="162" y="12"/>
                  </a:lnTo>
                  <a:lnTo>
                    <a:pt x="187" y="17"/>
                  </a:lnTo>
                  <a:lnTo>
                    <a:pt x="209" y="24"/>
                  </a:lnTo>
                  <a:lnTo>
                    <a:pt x="224" y="28"/>
                  </a:lnTo>
                  <a:lnTo>
                    <a:pt x="237" y="28"/>
                  </a:lnTo>
                  <a:lnTo>
                    <a:pt x="254" y="30"/>
                  </a:lnTo>
                  <a:lnTo>
                    <a:pt x="276" y="32"/>
                  </a:lnTo>
                  <a:lnTo>
                    <a:pt x="302" y="28"/>
                  </a:lnTo>
                  <a:lnTo>
                    <a:pt x="279" y="32"/>
                  </a:lnTo>
                  <a:lnTo>
                    <a:pt x="264" y="31"/>
                  </a:lnTo>
                  <a:lnTo>
                    <a:pt x="244" y="28"/>
                  </a:lnTo>
                  <a:lnTo>
                    <a:pt x="237" y="28"/>
                  </a:lnTo>
                  <a:lnTo>
                    <a:pt x="219" y="27"/>
                  </a:lnTo>
                  <a:lnTo>
                    <a:pt x="196" y="23"/>
                  </a:lnTo>
                  <a:lnTo>
                    <a:pt x="172" y="19"/>
                  </a:lnTo>
                  <a:lnTo>
                    <a:pt x="142" y="14"/>
                  </a:lnTo>
                  <a:lnTo>
                    <a:pt x="114" y="11"/>
                  </a:lnTo>
                  <a:lnTo>
                    <a:pt x="85" y="9"/>
                  </a:lnTo>
                  <a:lnTo>
                    <a:pt x="44" y="11"/>
                  </a:lnTo>
                  <a:lnTo>
                    <a:pt x="0" y="11"/>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4286" name="Freeform 1426"/>
            <p:cNvSpPr>
              <a:spLocks/>
            </p:cNvSpPr>
            <p:nvPr/>
          </p:nvSpPr>
          <p:spPr bwMode="auto">
            <a:xfrm>
              <a:off x="2006" y="990"/>
              <a:ext cx="45" cy="20"/>
            </a:xfrm>
            <a:custGeom>
              <a:avLst/>
              <a:gdLst>
                <a:gd name="T0" fmla="*/ 0 w 45"/>
                <a:gd name="T1" fmla="*/ 4 h 20"/>
                <a:gd name="T2" fmla="*/ 25 w 45"/>
                <a:gd name="T3" fmla="*/ 2 h 20"/>
                <a:gd name="T4" fmla="*/ 32 w 45"/>
                <a:gd name="T5" fmla="*/ 0 h 20"/>
                <a:gd name="T6" fmla="*/ 44 w 45"/>
                <a:gd name="T7" fmla="*/ 5 h 20"/>
                <a:gd name="T8" fmla="*/ 34 w 45"/>
                <a:gd name="T9" fmla="*/ 19 h 20"/>
                <a:gd name="T10" fmla="*/ 27 w 45"/>
                <a:gd name="T11" fmla="*/ 10 h 20"/>
                <a:gd name="T12" fmla="*/ 25 w 45"/>
                <a:gd name="T13" fmla="*/ 12 h 20"/>
                <a:gd name="T14" fmla="*/ 0 w 45"/>
                <a:gd name="T15" fmla="*/ 4 h 20"/>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20"/>
                <a:gd name="T26" fmla="*/ 45 w 45"/>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20">
                  <a:moveTo>
                    <a:pt x="0" y="4"/>
                  </a:moveTo>
                  <a:lnTo>
                    <a:pt x="25" y="2"/>
                  </a:lnTo>
                  <a:lnTo>
                    <a:pt x="32" y="0"/>
                  </a:lnTo>
                  <a:lnTo>
                    <a:pt x="44" y="5"/>
                  </a:lnTo>
                  <a:lnTo>
                    <a:pt x="34" y="19"/>
                  </a:lnTo>
                  <a:lnTo>
                    <a:pt x="27" y="10"/>
                  </a:lnTo>
                  <a:lnTo>
                    <a:pt x="25" y="12"/>
                  </a:lnTo>
                  <a:lnTo>
                    <a:pt x="0" y="4"/>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4287" name="Freeform 1427"/>
            <p:cNvSpPr>
              <a:spLocks/>
            </p:cNvSpPr>
            <p:nvPr/>
          </p:nvSpPr>
          <p:spPr bwMode="auto">
            <a:xfrm>
              <a:off x="2019" y="937"/>
              <a:ext cx="64" cy="52"/>
            </a:xfrm>
            <a:custGeom>
              <a:avLst/>
              <a:gdLst>
                <a:gd name="T0" fmla="*/ 44 w 64"/>
                <a:gd name="T1" fmla="*/ 51 h 52"/>
                <a:gd name="T2" fmla="*/ 24 w 64"/>
                <a:gd name="T3" fmla="*/ 44 h 52"/>
                <a:gd name="T4" fmla="*/ 0 w 64"/>
                <a:gd name="T5" fmla="*/ 39 h 52"/>
                <a:gd name="T6" fmla="*/ 42 w 64"/>
                <a:gd name="T7" fmla="*/ 0 h 52"/>
                <a:gd name="T8" fmla="*/ 63 w 64"/>
                <a:gd name="T9" fmla="*/ 1 h 52"/>
                <a:gd name="T10" fmla="*/ 51 w 64"/>
                <a:gd name="T11" fmla="*/ 44 h 52"/>
                <a:gd name="T12" fmla="*/ 44 w 64"/>
                <a:gd name="T13" fmla="*/ 51 h 52"/>
                <a:gd name="T14" fmla="*/ 0 60000 65536"/>
                <a:gd name="T15" fmla="*/ 0 60000 65536"/>
                <a:gd name="T16" fmla="*/ 0 60000 65536"/>
                <a:gd name="T17" fmla="*/ 0 60000 65536"/>
                <a:gd name="T18" fmla="*/ 0 60000 65536"/>
                <a:gd name="T19" fmla="*/ 0 60000 65536"/>
                <a:gd name="T20" fmla="*/ 0 60000 65536"/>
                <a:gd name="T21" fmla="*/ 0 w 64"/>
                <a:gd name="T22" fmla="*/ 0 h 52"/>
                <a:gd name="T23" fmla="*/ 64 w 64"/>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52">
                  <a:moveTo>
                    <a:pt x="44" y="51"/>
                  </a:moveTo>
                  <a:lnTo>
                    <a:pt x="24" y="44"/>
                  </a:lnTo>
                  <a:lnTo>
                    <a:pt x="0" y="39"/>
                  </a:lnTo>
                  <a:lnTo>
                    <a:pt x="42" y="0"/>
                  </a:lnTo>
                  <a:lnTo>
                    <a:pt x="63" y="1"/>
                  </a:lnTo>
                  <a:lnTo>
                    <a:pt x="51" y="44"/>
                  </a:lnTo>
                  <a:lnTo>
                    <a:pt x="44" y="51"/>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4288" name="Freeform 1428"/>
            <p:cNvSpPr>
              <a:spLocks/>
            </p:cNvSpPr>
            <p:nvPr/>
          </p:nvSpPr>
          <p:spPr bwMode="auto">
            <a:xfrm>
              <a:off x="1754" y="966"/>
              <a:ext cx="20" cy="20"/>
            </a:xfrm>
            <a:custGeom>
              <a:avLst/>
              <a:gdLst>
                <a:gd name="T0" fmla="*/ 0 w 20"/>
                <a:gd name="T1" fmla="*/ 10 h 20"/>
                <a:gd name="T2" fmla="*/ 19 w 20"/>
                <a:gd name="T3" fmla="*/ 0 h 20"/>
                <a:gd name="T4" fmla="*/ 18 w 20"/>
                <a:gd name="T5" fmla="*/ 19 h 20"/>
                <a:gd name="T6" fmla="*/ 10 w 20"/>
                <a:gd name="T7" fmla="*/ 5 h 20"/>
                <a:gd name="T8" fmla="*/ 0 w 20"/>
                <a:gd name="T9" fmla="*/ 10 h 20"/>
                <a:gd name="T10" fmla="*/ 0 60000 65536"/>
                <a:gd name="T11" fmla="*/ 0 60000 65536"/>
                <a:gd name="T12" fmla="*/ 0 60000 65536"/>
                <a:gd name="T13" fmla="*/ 0 60000 65536"/>
                <a:gd name="T14" fmla="*/ 0 60000 65536"/>
                <a:gd name="T15" fmla="*/ 0 w 20"/>
                <a:gd name="T16" fmla="*/ 0 h 20"/>
                <a:gd name="T17" fmla="*/ 20 w 20"/>
                <a:gd name="T18" fmla="*/ 20 h 20"/>
              </a:gdLst>
              <a:ahLst/>
              <a:cxnLst>
                <a:cxn ang="T10">
                  <a:pos x="T0" y="T1"/>
                </a:cxn>
                <a:cxn ang="T11">
                  <a:pos x="T2" y="T3"/>
                </a:cxn>
                <a:cxn ang="T12">
                  <a:pos x="T4" y="T5"/>
                </a:cxn>
                <a:cxn ang="T13">
                  <a:pos x="T6" y="T7"/>
                </a:cxn>
                <a:cxn ang="T14">
                  <a:pos x="T8" y="T9"/>
                </a:cxn>
              </a:cxnLst>
              <a:rect l="T15" t="T16" r="T17" b="T18"/>
              <a:pathLst>
                <a:path w="20" h="20">
                  <a:moveTo>
                    <a:pt x="0" y="10"/>
                  </a:moveTo>
                  <a:lnTo>
                    <a:pt x="19" y="0"/>
                  </a:lnTo>
                  <a:lnTo>
                    <a:pt x="18" y="19"/>
                  </a:lnTo>
                  <a:lnTo>
                    <a:pt x="10" y="5"/>
                  </a:lnTo>
                  <a:lnTo>
                    <a:pt x="0" y="1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4289" name="Freeform 1429"/>
            <p:cNvSpPr>
              <a:spLocks/>
            </p:cNvSpPr>
            <p:nvPr/>
          </p:nvSpPr>
          <p:spPr bwMode="auto">
            <a:xfrm>
              <a:off x="1790" y="990"/>
              <a:ext cx="20" cy="20"/>
            </a:xfrm>
            <a:custGeom>
              <a:avLst/>
              <a:gdLst>
                <a:gd name="T0" fmla="*/ 1 w 20"/>
                <a:gd name="T1" fmla="*/ 0 h 20"/>
                <a:gd name="T2" fmla="*/ 0 w 20"/>
                <a:gd name="T3" fmla="*/ 19 h 20"/>
                <a:gd name="T4" fmla="*/ 6 w 20"/>
                <a:gd name="T5" fmla="*/ 11 h 20"/>
                <a:gd name="T6" fmla="*/ 13 w 20"/>
                <a:gd name="T7" fmla="*/ 11 h 20"/>
                <a:gd name="T8" fmla="*/ 19 w 20"/>
                <a:gd name="T9" fmla="*/ 4 h 20"/>
                <a:gd name="T10" fmla="*/ 13 w 20"/>
                <a:gd name="T11" fmla="*/ 11 h 20"/>
                <a:gd name="T12" fmla="*/ 6 w 20"/>
                <a:gd name="T13" fmla="*/ 11 h 20"/>
                <a:gd name="T14" fmla="*/ 7 w 20"/>
                <a:gd name="T15" fmla="*/ 0 h 20"/>
                <a:gd name="T16" fmla="*/ 1 w 20"/>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0"/>
                <a:gd name="T29" fmla="*/ 20 w 20"/>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0">
                  <a:moveTo>
                    <a:pt x="1" y="0"/>
                  </a:moveTo>
                  <a:lnTo>
                    <a:pt x="0" y="19"/>
                  </a:lnTo>
                  <a:lnTo>
                    <a:pt x="6" y="11"/>
                  </a:lnTo>
                  <a:lnTo>
                    <a:pt x="13" y="11"/>
                  </a:lnTo>
                  <a:lnTo>
                    <a:pt x="19" y="4"/>
                  </a:lnTo>
                  <a:lnTo>
                    <a:pt x="13" y="11"/>
                  </a:lnTo>
                  <a:lnTo>
                    <a:pt x="6" y="11"/>
                  </a:lnTo>
                  <a:lnTo>
                    <a:pt x="7" y="0"/>
                  </a:lnTo>
                  <a:lnTo>
                    <a:pt x="1"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4290" name="Freeform 1430"/>
            <p:cNvSpPr>
              <a:spLocks/>
            </p:cNvSpPr>
            <p:nvPr/>
          </p:nvSpPr>
          <p:spPr bwMode="auto">
            <a:xfrm>
              <a:off x="1823" y="951"/>
              <a:ext cx="89" cy="21"/>
            </a:xfrm>
            <a:custGeom>
              <a:avLst/>
              <a:gdLst>
                <a:gd name="T0" fmla="*/ 0 w 89"/>
                <a:gd name="T1" fmla="*/ 11 h 21"/>
                <a:gd name="T2" fmla="*/ 0 w 89"/>
                <a:gd name="T3" fmla="*/ 15 h 21"/>
                <a:gd name="T4" fmla="*/ 2 w 89"/>
                <a:gd name="T5" fmla="*/ 15 h 21"/>
                <a:gd name="T6" fmla="*/ 8 w 89"/>
                <a:gd name="T7" fmla="*/ 18 h 21"/>
                <a:gd name="T8" fmla="*/ 14 w 89"/>
                <a:gd name="T9" fmla="*/ 16 h 21"/>
                <a:gd name="T10" fmla="*/ 24 w 89"/>
                <a:gd name="T11" fmla="*/ 16 h 21"/>
                <a:gd name="T12" fmla="*/ 37 w 89"/>
                <a:gd name="T13" fmla="*/ 18 h 21"/>
                <a:gd name="T14" fmla="*/ 54 w 89"/>
                <a:gd name="T15" fmla="*/ 20 h 21"/>
                <a:gd name="T16" fmla="*/ 60 w 89"/>
                <a:gd name="T17" fmla="*/ 18 h 21"/>
                <a:gd name="T18" fmla="*/ 74 w 89"/>
                <a:gd name="T19" fmla="*/ 15 h 21"/>
                <a:gd name="T20" fmla="*/ 82 w 89"/>
                <a:gd name="T21" fmla="*/ 13 h 21"/>
                <a:gd name="T22" fmla="*/ 88 w 89"/>
                <a:gd name="T23" fmla="*/ 13 h 21"/>
                <a:gd name="T24" fmla="*/ 88 w 89"/>
                <a:gd name="T25" fmla="*/ 9 h 21"/>
                <a:gd name="T26" fmla="*/ 59 w 89"/>
                <a:gd name="T27" fmla="*/ 11 h 21"/>
                <a:gd name="T28" fmla="*/ 59 w 89"/>
                <a:gd name="T29" fmla="*/ 8 h 21"/>
                <a:gd name="T30" fmla="*/ 59 w 89"/>
                <a:gd name="T31" fmla="*/ 3 h 21"/>
                <a:gd name="T32" fmla="*/ 49 w 89"/>
                <a:gd name="T33" fmla="*/ 3 h 21"/>
                <a:gd name="T34" fmla="*/ 49 w 89"/>
                <a:gd name="T35" fmla="*/ 6 h 21"/>
                <a:gd name="T36" fmla="*/ 49 w 89"/>
                <a:gd name="T37" fmla="*/ 3 h 21"/>
                <a:gd name="T38" fmla="*/ 46 w 89"/>
                <a:gd name="T39" fmla="*/ 1 h 21"/>
                <a:gd name="T40" fmla="*/ 43 w 89"/>
                <a:gd name="T41" fmla="*/ 3 h 21"/>
                <a:gd name="T42" fmla="*/ 42 w 89"/>
                <a:gd name="T43" fmla="*/ 6 h 21"/>
                <a:gd name="T44" fmla="*/ 39 w 89"/>
                <a:gd name="T45" fmla="*/ 9 h 21"/>
                <a:gd name="T46" fmla="*/ 39 w 89"/>
                <a:gd name="T47" fmla="*/ 13 h 21"/>
                <a:gd name="T48" fmla="*/ 35 w 89"/>
                <a:gd name="T49" fmla="*/ 15 h 21"/>
                <a:gd name="T50" fmla="*/ 33 w 89"/>
                <a:gd name="T51" fmla="*/ 8 h 21"/>
                <a:gd name="T52" fmla="*/ 33 w 89"/>
                <a:gd name="T53" fmla="*/ 5 h 21"/>
                <a:gd name="T54" fmla="*/ 30 w 89"/>
                <a:gd name="T55" fmla="*/ 0 h 21"/>
                <a:gd name="T56" fmla="*/ 27 w 89"/>
                <a:gd name="T57" fmla="*/ 0 h 21"/>
                <a:gd name="T58" fmla="*/ 24 w 89"/>
                <a:gd name="T59" fmla="*/ 0 h 21"/>
                <a:gd name="T60" fmla="*/ 23 w 89"/>
                <a:gd name="T61" fmla="*/ 3 h 21"/>
                <a:gd name="T62" fmla="*/ 23 w 89"/>
                <a:gd name="T63" fmla="*/ 6 h 21"/>
                <a:gd name="T64" fmla="*/ 23 w 89"/>
                <a:gd name="T65" fmla="*/ 3 h 21"/>
                <a:gd name="T66" fmla="*/ 27 w 89"/>
                <a:gd name="T67" fmla="*/ 3 h 21"/>
                <a:gd name="T68" fmla="*/ 29 w 89"/>
                <a:gd name="T69" fmla="*/ 5 h 21"/>
                <a:gd name="T70" fmla="*/ 33 w 89"/>
                <a:gd name="T71" fmla="*/ 8 h 21"/>
                <a:gd name="T72" fmla="*/ 33 w 89"/>
                <a:gd name="T73" fmla="*/ 11 h 21"/>
                <a:gd name="T74" fmla="*/ 31 w 89"/>
                <a:gd name="T75" fmla="*/ 15 h 21"/>
                <a:gd name="T76" fmla="*/ 22 w 89"/>
                <a:gd name="T77" fmla="*/ 10 h 21"/>
                <a:gd name="T78" fmla="*/ 6 w 89"/>
                <a:gd name="T79" fmla="*/ 9 h 21"/>
                <a:gd name="T80" fmla="*/ 0 w 89"/>
                <a:gd name="T81" fmla="*/ 11 h 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9"/>
                <a:gd name="T124" fmla="*/ 0 h 21"/>
                <a:gd name="T125" fmla="*/ 89 w 89"/>
                <a:gd name="T126" fmla="*/ 21 h 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9" h="21">
                  <a:moveTo>
                    <a:pt x="0" y="11"/>
                  </a:moveTo>
                  <a:lnTo>
                    <a:pt x="0" y="15"/>
                  </a:lnTo>
                  <a:lnTo>
                    <a:pt x="2" y="15"/>
                  </a:lnTo>
                  <a:lnTo>
                    <a:pt x="8" y="18"/>
                  </a:lnTo>
                  <a:lnTo>
                    <a:pt x="14" y="16"/>
                  </a:lnTo>
                  <a:lnTo>
                    <a:pt x="24" y="16"/>
                  </a:lnTo>
                  <a:lnTo>
                    <a:pt x="37" y="18"/>
                  </a:lnTo>
                  <a:lnTo>
                    <a:pt x="54" y="20"/>
                  </a:lnTo>
                  <a:lnTo>
                    <a:pt x="60" y="18"/>
                  </a:lnTo>
                  <a:lnTo>
                    <a:pt x="74" y="15"/>
                  </a:lnTo>
                  <a:lnTo>
                    <a:pt x="82" y="13"/>
                  </a:lnTo>
                  <a:lnTo>
                    <a:pt x="88" y="13"/>
                  </a:lnTo>
                  <a:lnTo>
                    <a:pt x="88" y="9"/>
                  </a:lnTo>
                  <a:lnTo>
                    <a:pt x="59" y="11"/>
                  </a:lnTo>
                  <a:lnTo>
                    <a:pt x="59" y="8"/>
                  </a:lnTo>
                  <a:lnTo>
                    <a:pt x="59" y="3"/>
                  </a:lnTo>
                  <a:lnTo>
                    <a:pt x="49" y="3"/>
                  </a:lnTo>
                  <a:lnTo>
                    <a:pt x="49" y="6"/>
                  </a:lnTo>
                  <a:lnTo>
                    <a:pt x="49" y="3"/>
                  </a:lnTo>
                  <a:lnTo>
                    <a:pt x="46" y="1"/>
                  </a:lnTo>
                  <a:lnTo>
                    <a:pt x="43" y="3"/>
                  </a:lnTo>
                  <a:lnTo>
                    <a:pt x="42" y="6"/>
                  </a:lnTo>
                  <a:lnTo>
                    <a:pt x="39" y="9"/>
                  </a:lnTo>
                  <a:lnTo>
                    <a:pt x="39" y="13"/>
                  </a:lnTo>
                  <a:lnTo>
                    <a:pt x="35" y="15"/>
                  </a:lnTo>
                  <a:lnTo>
                    <a:pt x="33" y="8"/>
                  </a:lnTo>
                  <a:lnTo>
                    <a:pt x="33" y="5"/>
                  </a:lnTo>
                  <a:lnTo>
                    <a:pt x="30" y="0"/>
                  </a:lnTo>
                  <a:lnTo>
                    <a:pt x="27" y="0"/>
                  </a:lnTo>
                  <a:lnTo>
                    <a:pt x="24" y="0"/>
                  </a:lnTo>
                  <a:lnTo>
                    <a:pt x="23" y="3"/>
                  </a:lnTo>
                  <a:lnTo>
                    <a:pt x="23" y="6"/>
                  </a:lnTo>
                  <a:lnTo>
                    <a:pt x="23" y="3"/>
                  </a:lnTo>
                  <a:lnTo>
                    <a:pt x="27" y="3"/>
                  </a:lnTo>
                  <a:lnTo>
                    <a:pt x="29" y="5"/>
                  </a:lnTo>
                  <a:lnTo>
                    <a:pt x="33" y="8"/>
                  </a:lnTo>
                  <a:lnTo>
                    <a:pt x="33" y="11"/>
                  </a:lnTo>
                  <a:lnTo>
                    <a:pt x="31" y="15"/>
                  </a:lnTo>
                  <a:lnTo>
                    <a:pt x="22" y="10"/>
                  </a:lnTo>
                  <a:lnTo>
                    <a:pt x="6" y="9"/>
                  </a:lnTo>
                  <a:lnTo>
                    <a:pt x="0" y="11"/>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4291" name="Freeform 1431"/>
            <p:cNvSpPr>
              <a:spLocks/>
            </p:cNvSpPr>
            <p:nvPr/>
          </p:nvSpPr>
          <p:spPr bwMode="auto">
            <a:xfrm>
              <a:off x="1858" y="954"/>
              <a:ext cx="42" cy="20"/>
            </a:xfrm>
            <a:custGeom>
              <a:avLst/>
              <a:gdLst>
                <a:gd name="T0" fmla="*/ 0 w 42"/>
                <a:gd name="T1" fmla="*/ 0 h 20"/>
                <a:gd name="T2" fmla="*/ 2 w 42"/>
                <a:gd name="T3" fmla="*/ 0 h 20"/>
                <a:gd name="T4" fmla="*/ 10 w 42"/>
                <a:gd name="T5" fmla="*/ 1 h 20"/>
                <a:gd name="T6" fmla="*/ 19 w 42"/>
                <a:gd name="T7" fmla="*/ 2 h 20"/>
                <a:gd name="T8" fmla="*/ 29 w 42"/>
                <a:gd name="T9" fmla="*/ 8 h 20"/>
                <a:gd name="T10" fmla="*/ 41 w 42"/>
                <a:gd name="T11" fmla="*/ 19 h 20"/>
                <a:gd name="T12" fmla="*/ 29 w 42"/>
                <a:gd name="T13" fmla="*/ 8 h 20"/>
                <a:gd name="T14" fmla="*/ 19 w 42"/>
                <a:gd name="T15" fmla="*/ 2 h 20"/>
                <a:gd name="T16" fmla="*/ 10 w 42"/>
                <a:gd name="T17" fmla="*/ 1 h 20"/>
                <a:gd name="T18" fmla="*/ 2 w 42"/>
                <a:gd name="T19" fmla="*/ 0 h 20"/>
                <a:gd name="T20" fmla="*/ 0 w 42"/>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20"/>
                <a:gd name="T35" fmla="*/ 42 w 42"/>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20">
                  <a:moveTo>
                    <a:pt x="0" y="0"/>
                  </a:moveTo>
                  <a:lnTo>
                    <a:pt x="2" y="0"/>
                  </a:lnTo>
                  <a:lnTo>
                    <a:pt x="10" y="1"/>
                  </a:lnTo>
                  <a:lnTo>
                    <a:pt x="19" y="2"/>
                  </a:lnTo>
                  <a:lnTo>
                    <a:pt x="29" y="8"/>
                  </a:lnTo>
                  <a:lnTo>
                    <a:pt x="41" y="19"/>
                  </a:lnTo>
                  <a:lnTo>
                    <a:pt x="29" y="8"/>
                  </a:lnTo>
                  <a:lnTo>
                    <a:pt x="19" y="2"/>
                  </a:lnTo>
                  <a:lnTo>
                    <a:pt x="10" y="1"/>
                  </a:lnTo>
                  <a:lnTo>
                    <a:pt x="2" y="0"/>
                  </a:lnTo>
                  <a:lnTo>
                    <a:pt x="0"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4292" name="Freeform 1432"/>
            <p:cNvSpPr>
              <a:spLocks/>
            </p:cNvSpPr>
            <p:nvPr/>
          </p:nvSpPr>
          <p:spPr bwMode="auto">
            <a:xfrm>
              <a:off x="1868" y="997"/>
              <a:ext cx="20" cy="21"/>
            </a:xfrm>
            <a:custGeom>
              <a:avLst/>
              <a:gdLst>
                <a:gd name="T0" fmla="*/ 2 w 20"/>
                <a:gd name="T1" fmla="*/ 0 h 21"/>
                <a:gd name="T2" fmla="*/ 0 w 20"/>
                <a:gd name="T3" fmla="*/ 20 h 21"/>
                <a:gd name="T4" fmla="*/ 19 w 20"/>
                <a:gd name="T5" fmla="*/ 6 h 21"/>
                <a:gd name="T6" fmla="*/ 2 w 20"/>
                <a:gd name="T7" fmla="*/ 0 h 21"/>
                <a:gd name="T8" fmla="*/ 0 60000 65536"/>
                <a:gd name="T9" fmla="*/ 0 60000 65536"/>
                <a:gd name="T10" fmla="*/ 0 60000 65536"/>
                <a:gd name="T11" fmla="*/ 0 60000 65536"/>
                <a:gd name="T12" fmla="*/ 0 w 20"/>
                <a:gd name="T13" fmla="*/ 0 h 21"/>
                <a:gd name="T14" fmla="*/ 20 w 20"/>
                <a:gd name="T15" fmla="*/ 21 h 21"/>
              </a:gdLst>
              <a:ahLst/>
              <a:cxnLst>
                <a:cxn ang="T8">
                  <a:pos x="T0" y="T1"/>
                </a:cxn>
                <a:cxn ang="T9">
                  <a:pos x="T2" y="T3"/>
                </a:cxn>
                <a:cxn ang="T10">
                  <a:pos x="T4" y="T5"/>
                </a:cxn>
                <a:cxn ang="T11">
                  <a:pos x="T6" y="T7"/>
                </a:cxn>
              </a:cxnLst>
              <a:rect l="T12" t="T13" r="T14" b="T15"/>
              <a:pathLst>
                <a:path w="20" h="21">
                  <a:moveTo>
                    <a:pt x="2" y="0"/>
                  </a:moveTo>
                  <a:lnTo>
                    <a:pt x="0" y="20"/>
                  </a:lnTo>
                  <a:lnTo>
                    <a:pt x="19" y="6"/>
                  </a:lnTo>
                  <a:lnTo>
                    <a:pt x="2"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4293" name="Freeform 1433"/>
            <p:cNvSpPr>
              <a:spLocks/>
            </p:cNvSpPr>
            <p:nvPr/>
          </p:nvSpPr>
          <p:spPr bwMode="auto">
            <a:xfrm>
              <a:off x="1973" y="965"/>
              <a:ext cx="20" cy="20"/>
            </a:xfrm>
            <a:custGeom>
              <a:avLst/>
              <a:gdLst>
                <a:gd name="T0" fmla="*/ 0 w 20"/>
                <a:gd name="T1" fmla="*/ 17 h 20"/>
                <a:gd name="T2" fmla="*/ 2 w 20"/>
                <a:gd name="T3" fmla="*/ 0 h 20"/>
                <a:gd name="T4" fmla="*/ 19 w 20"/>
                <a:gd name="T5" fmla="*/ 10 h 20"/>
                <a:gd name="T6" fmla="*/ 19 w 20"/>
                <a:gd name="T7" fmla="*/ 19 h 20"/>
                <a:gd name="T8" fmla="*/ 0 w 20"/>
                <a:gd name="T9" fmla="*/ 17 h 20"/>
                <a:gd name="T10" fmla="*/ 0 60000 65536"/>
                <a:gd name="T11" fmla="*/ 0 60000 65536"/>
                <a:gd name="T12" fmla="*/ 0 60000 65536"/>
                <a:gd name="T13" fmla="*/ 0 60000 65536"/>
                <a:gd name="T14" fmla="*/ 0 60000 65536"/>
                <a:gd name="T15" fmla="*/ 0 w 20"/>
                <a:gd name="T16" fmla="*/ 0 h 20"/>
                <a:gd name="T17" fmla="*/ 20 w 20"/>
                <a:gd name="T18" fmla="*/ 20 h 20"/>
              </a:gdLst>
              <a:ahLst/>
              <a:cxnLst>
                <a:cxn ang="T10">
                  <a:pos x="T0" y="T1"/>
                </a:cxn>
                <a:cxn ang="T11">
                  <a:pos x="T2" y="T3"/>
                </a:cxn>
                <a:cxn ang="T12">
                  <a:pos x="T4" y="T5"/>
                </a:cxn>
                <a:cxn ang="T13">
                  <a:pos x="T6" y="T7"/>
                </a:cxn>
                <a:cxn ang="T14">
                  <a:pos x="T8" y="T9"/>
                </a:cxn>
              </a:cxnLst>
              <a:rect l="T15" t="T16" r="T17" b="T18"/>
              <a:pathLst>
                <a:path w="20" h="20">
                  <a:moveTo>
                    <a:pt x="0" y="17"/>
                  </a:moveTo>
                  <a:lnTo>
                    <a:pt x="2" y="0"/>
                  </a:lnTo>
                  <a:lnTo>
                    <a:pt x="19" y="10"/>
                  </a:lnTo>
                  <a:lnTo>
                    <a:pt x="19" y="19"/>
                  </a:lnTo>
                  <a:lnTo>
                    <a:pt x="0" y="17"/>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4294" name="Freeform 1434"/>
            <p:cNvSpPr>
              <a:spLocks/>
            </p:cNvSpPr>
            <p:nvPr/>
          </p:nvSpPr>
          <p:spPr bwMode="auto">
            <a:xfrm>
              <a:off x="1985" y="966"/>
              <a:ext cx="20" cy="20"/>
            </a:xfrm>
            <a:custGeom>
              <a:avLst/>
              <a:gdLst>
                <a:gd name="T0" fmla="*/ 0 w 20"/>
                <a:gd name="T1" fmla="*/ 0 h 20"/>
                <a:gd name="T2" fmla="*/ 4 w 20"/>
                <a:gd name="T3" fmla="*/ 5 h 20"/>
                <a:gd name="T4" fmla="*/ 14 w 20"/>
                <a:gd name="T5" fmla="*/ 18 h 20"/>
                <a:gd name="T6" fmla="*/ 19 w 20"/>
                <a:gd name="T7" fmla="*/ 19 h 20"/>
                <a:gd name="T8" fmla="*/ 4 w 20"/>
                <a:gd name="T9" fmla="*/ 5 h 20"/>
                <a:gd name="T10" fmla="*/ 4 w 20"/>
                <a:gd name="T11" fmla="*/ 1 h 20"/>
                <a:gd name="T12" fmla="*/ 0 w 20"/>
                <a:gd name="T13" fmla="*/ 0 h 20"/>
                <a:gd name="T14" fmla="*/ 0 60000 65536"/>
                <a:gd name="T15" fmla="*/ 0 60000 65536"/>
                <a:gd name="T16" fmla="*/ 0 60000 65536"/>
                <a:gd name="T17" fmla="*/ 0 60000 65536"/>
                <a:gd name="T18" fmla="*/ 0 60000 65536"/>
                <a:gd name="T19" fmla="*/ 0 60000 65536"/>
                <a:gd name="T20" fmla="*/ 0 60000 65536"/>
                <a:gd name="T21" fmla="*/ 0 w 20"/>
                <a:gd name="T22" fmla="*/ 0 h 20"/>
                <a:gd name="T23" fmla="*/ 20 w 20"/>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0">
                  <a:moveTo>
                    <a:pt x="0" y="0"/>
                  </a:moveTo>
                  <a:lnTo>
                    <a:pt x="4" y="5"/>
                  </a:lnTo>
                  <a:lnTo>
                    <a:pt x="14" y="18"/>
                  </a:lnTo>
                  <a:lnTo>
                    <a:pt x="19" y="19"/>
                  </a:lnTo>
                  <a:lnTo>
                    <a:pt x="4" y="5"/>
                  </a:lnTo>
                  <a:lnTo>
                    <a:pt x="4" y="1"/>
                  </a:lnTo>
                  <a:lnTo>
                    <a:pt x="0"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4295" name="Freeform 1435"/>
            <p:cNvSpPr>
              <a:spLocks/>
            </p:cNvSpPr>
            <p:nvPr/>
          </p:nvSpPr>
          <p:spPr bwMode="auto">
            <a:xfrm>
              <a:off x="1759" y="962"/>
              <a:ext cx="20" cy="26"/>
            </a:xfrm>
            <a:custGeom>
              <a:avLst/>
              <a:gdLst>
                <a:gd name="T0" fmla="*/ 0 w 20"/>
                <a:gd name="T1" fmla="*/ 0 h 26"/>
                <a:gd name="T2" fmla="*/ 19 w 20"/>
                <a:gd name="T3" fmla="*/ 4 h 26"/>
                <a:gd name="T4" fmla="*/ 19 w 20"/>
                <a:gd name="T5" fmla="*/ 9 h 26"/>
                <a:gd name="T6" fmla="*/ 17 w 20"/>
                <a:gd name="T7" fmla="*/ 14 h 26"/>
                <a:gd name="T8" fmla="*/ 15 w 20"/>
                <a:gd name="T9" fmla="*/ 23 h 26"/>
                <a:gd name="T10" fmla="*/ 2 w 20"/>
                <a:gd name="T11" fmla="*/ 25 h 26"/>
                <a:gd name="T12" fmla="*/ 0 60000 65536"/>
                <a:gd name="T13" fmla="*/ 0 60000 65536"/>
                <a:gd name="T14" fmla="*/ 0 60000 65536"/>
                <a:gd name="T15" fmla="*/ 0 60000 65536"/>
                <a:gd name="T16" fmla="*/ 0 60000 65536"/>
                <a:gd name="T17" fmla="*/ 0 60000 65536"/>
                <a:gd name="T18" fmla="*/ 0 w 20"/>
                <a:gd name="T19" fmla="*/ 0 h 26"/>
                <a:gd name="T20" fmla="*/ 20 w 20"/>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0" h="26">
                  <a:moveTo>
                    <a:pt x="0" y="0"/>
                  </a:moveTo>
                  <a:lnTo>
                    <a:pt x="19" y="4"/>
                  </a:lnTo>
                  <a:lnTo>
                    <a:pt x="19" y="9"/>
                  </a:lnTo>
                  <a:lnTo>
                    <a:pt x="17" y="14"/>
                  </a:lnTo>
                  <a:lnTo>
                    <a:pt x="15" y="23"/>
                  </a:lnTo>
                  <a:lnTo>
                    <a:pt x="2" y="25"/>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4296" name="Freeform 1436"/>
            <p:cNvSpPr>
              <a:spLocks/>
            </p:cNvSpPr>
            <p:nvPr/>
          </p:nvSpPr>
          <p:spPr bwMode="auto">
            <a:xfrm>
              <a:off x="1933" y="991"/>
              <a:ext cx="20" cy="21"/>
            </a:xfrm>
            <a:custGeom>
              <a:avLst/>
              <a:gdLst>
                <a:gd name="T0" fmla="*/ 0 w 20"/>
                <a:gd name="T1" fmla="*/ 20 h 21"/>
                <a:gd name="T2" fmla="*/ 11 w 20"/>
                <a:gd name="T3" fmla="*/ 15 h 21"/>
                <a:gd name="T4" fmla="*/ 19 w 20"/>
                <a:gd name="T5" fmla="*/ 3 h 21"/>
                <a:gd name="T6" fmla="*/ 12 w 20"/>
                <a:gd name="T7" fmla="*/ 0 h 21"/>
                <a:gd name="T8" fmla="*/ 0 w 20"/>
                <a:gd name="T9" fmla="*/ 20 h 21"/>
                <a:gd name="T10" fmla="*/ 0 60000 65536"/>
                <a:gd name="T11" fmla="*/ 0 60000 65536"/>
                <a:gd name="T12" fmla="*/ 0 60000 65536"/>
                <a:gd name="T13" fmla="*/ 0 60000 65536"/>
                <a:gd name="T14" fmla="*/ 0 60000 65536"/>
                <a:gd name="T15" fmla="*/ 0 w 20"/>
                <a:gd name="T16" fmla="*/ 0 h 21"/>
                <a:gd name="T17" fmla="*/ 20 w 20"/>
                <a:gd name="T18" fmla="*/ 21 h 21"/>
              </a:gdLst>
              <a:ahLst/>
              <a:cxnLst>
                <a:cxn ang="T10">
                  <a:pos x="T0" y="T1"/>
                </a:cxn>
                <a:cxn ang="T11">
                  <a:pos x="T2" y="T3"/>
                </a:cxn>
                <a:cxn ang="T12">
                  <a:pos x="T4" y="T5"/>
                </a:cxn>
                <a:cxn ang="T13">
                  <a:pos x="T6" y="T7"/>
                </a:cxn>
                <a:cxn ang="T14">
                  <a:pos x="T8" y="T9"/>
                </a:cxn>
              </a:cxnLst>
              <a:rect l="T15" t="T16" r="T17" b="T18"/>
              <a:pathLst>
                <a:path w="20" h="21">
                  <a:moveTo>
                    <a:pt x="0" y="20"/>
                  </a:moveTo>
                  <a:lnTo>
                    <a:pt x="11" y="15"/>
                  </a:lnTo>
                  <a:lnTo>
                    <a:pt x="19" y="3"/>
                  </a:lnTo>
                  <a:lnTo>
                    <a:pt x="12" y="0"/>
                  </a:lnTo>
                  <a:lnTo>
                    <a:pt x="0" y="2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4297" name="Freeform 1437"/>
            <p:cNvSpPr>
              <a:spLocks/>
            </p:cNvSpPr>
            <p:nvPr/>
          </p:nvSpPr>
          <p:spPr bwMode="auto">
            <a:xfrm>
              <a:off x="1922" y="996"/>
              <a:ext cx="49" cy="20"/>
            </a:xfrm>
            <a:custGeom>
              <a:avLst/>
              <a:gdLst>
                <a:gd name="T0" fmla="*/ 0 w 49"/>
                <a:gd name="T1" fmla="*/ 8 h 20"/>
                <a:gd name="T2" fmla="*/ 35 w 49"/>
                <a:gd name="T3" fmla="*/ 13 h 20"/>
                <a:gd name="T4" fmla="*/ 35 w 49"/>
                <a:gd name="T5" fmla="*/ 7 h 20"/>
                <a:gd name="T6" fmla="*/ 38 w 49"/>
                <a:gd name="T7" fmla="*/ 0 h 20"/>
                <a:gd name="T8" fmla="*/ 38 w 49"/>
                <a:gd name="T9" fmla="*/ 5 h 20"/>
                <a:gd name="T10" fmla="*/ 37 w 49"/>
                <a:gd name="T11" fmla="*/ 11 h 20"/>
                <a:gd name="T12" fmla="*/ 35 w 49"/>
                <a:gd name="T13" fmla="*/ 13 h 20"/>
                <a:gd name="T14" fmla="*/ 48 w 49"/>
                <a:gd name="T15" fmla="*/ 15 h 20"/>
                <a:gd name="T16" fmla="*/ 48 w 49"/>
                <a:gd name="T17" fmla="*/ 19 h 20"/>
                <a:gd name="T18" fmla="*/ 0 w 49"/>
                <a:gd name="T19" fmla="*/ 12 h 20"/>
                <a:gd name="T20" fmla="*/ 0 w 49"/>
                <a:gd name="T21" fmla="*/ 8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20"/>
                <a:gd name="T35" fmla="*/ 49 w 49"/>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20">
                  <a:moveTo>
                    <a:pt x="0" y="8"/>
                  </a:moveTo>
                  <a:lnTo>
                    <a:pt x="35" y="13"/>
                  </a:lnTo>
                  <a:lnTo>
                    <a:pt x="35" y="7"/>
                  </a:lnTo>
                  <a:lnTo>
                    <a:pt x="38" y="0"/>
                  </a:lnTo>
                  <a:lnTo>
                    <a:pt x="38" y="5"/>
                  </a:lnTo>
                  <a:lnTo>
                    <a:pt x="37" y="11"/>
                  </a:lnTo>
                  <a:lnTo>
                    <a:pt x="35" y="13"/>
                  </a:lnTo>
                  <a:lnTo>
                    <a:pt x="48" y="15"/>
                  </a:lnTo>
                  <a:lnTo>
                    <a:pt x="48" y="19"/>
                  </a:lnTo>
                  <a:lnTo>
                    <a:pt x="0" y="12"/>
                  </a:lnTo>
                  <a:lnTo>
                    <a:pt x="0" y="8"/>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4298" name="Freeform 1438"/>
            <p:cNvSpPr>
              <a:spLocks/>
            </p:cNvSpPr>
            <p:nvPr/>
          </p:nvSpPr>
          <p:spPr bwMode="auto">
            <a:xfrm>
              <a:off x="2054" y="1023"/>
              <a:ext cx="48" cy="20"/>
            </a:xfrm>
            <a:custGeom>
              <a:avLst/>
              <a:gdLst>
                <a:gd name="T0" fmla="*/ 47 w 48"/>
                <a:gd name="T1" fmla="*/ 5 h 20"/>
                <a:gd name="T2" fmla="*/ 7 w 48"/>
                <a:gd name="T3" fmla="*/ 0 h 20"/>
                <a:gd name="T4" fmla="*/ 0 w 48"/>
                <a:gd name="T5" fmla="*/ 19 h 20"/>
                <a:gd name="T6" fmla="*/ 0 60000 65536"/>
                <a:gd name="T7" fmla="*/ 0 60000 65536"/>
                <a:gd name="T8" fmla="*/ 0 60000 65536"/>
                <a:gd name="T9" fmla="*/ 0 w 48"/>
                <a:gd name="T10" fmla="*/ 0 h 20"/>
                <a:gd name="T11" fmla="*/ 48 w 48"/>
                <a:gd name="T12" fmla="*/ 20 h 20"/>
              </a:gdLst>
              <a:ahLst/>
              <a:cxnLst>
                <a:cxn ang="T6">
                  <a:pos x="T0" y="T1"/>
                </a:cxn>
                <a:cxn ang="T7">
                  <a:pos x="T2" y="T3"/>
                </a:cxn>
                <a:cxn ang="T8">
                  <a:pos x="T4" y="T5"/>
                </a:cxn>
              </a:cxnLst>
              <a:rect l="T9" t="T10" r="T11" b="T12"/>
              <a:pathLst>
                <a:path w="48" h="20">
                  <a:moveTo>
                    <a:pt x="47" y="5"/>
                  </a:moveTo>
                  <a:lnTo>
                    <a:pt x="7" y="0"/>
                  </a:lnTo>
                  <a:lnTo>
                    <a:pt x="0" y="19"/>
                  </a:lnTo>
                </a:path>
              </a:pathLst>
            </a:custGeom>
            <a:noFill/>
            <a:ln w="12700" cap="rnd" cmpd="sng">
              <a:solidFill>
                <a:srgbClr val="000000"/>
              </a:solidFill>
              <a:prstDash val="solid"/>
              <a:round/>
              <a:headEnd type="none" w="med" len="med"/>
              <a:tailEnd type="none" w="med" len="med"/>
            </a:ln>
          </p:spPr>
          <p:txBody>
            <a:bodyPr/>
            <a:lstStyle/>
            <a:p>
              <a:endParaRPr lang="en-US"/>
            </a:p>
          </p:txBody>
        </p:sp>
      </p:grpSp>
      <p:sp>
        <p:nvSpPr>
          <p:cNvPr id="4174" name="AutoShape 1439"/>
          <p:cNvSpPr>
            <a:spLocks noChangeArrowheads="1"/>
          </p:cNvSpPr>
          <p:nvPr/>
        </p:nvSpPr>
        <p:spPr bwMode="auto">
          <a:xfrm rot="-10560822">
            <a:off x="4411663" y="3802063"/>
            <a:ext cx="2971800" cy="2874962"/>
          </a:xfrm>
          <a:prstGeom prst="lightningBolt">
            <a:avLst/>
          </a:prstGeom>
          <a:solidFill>
            <a:srgbClr val="96A8A2">
              <a:alpha val="50195"/>
            </a:srgbClr>
          </a:solidFill>
          <a:ln w="9525">
            <a:solidFill>
              <a:schemeClr val="tx1"/>
            </a:solidFill>
            <a:miter lim="800000"/>
            <a:headEnd/>
            <a:tailEnd/>
          </a:ln>
        </p:spPr>
        <p:txBody>
          <a:bodyPr wrap="none" anchor="ctr"/>
          <a:lstStyle/>
          <a:p>
            <a:endParaRPr lang="en-US"/>
          </a:p>
        </p:txBody>
      </p:sp>
      <p:sp>
        <p:nvSpPr>
          <p:cNvPr id="4175" name="Freeform 1440"/>
          <p:cNvSpPr>
            <a:spLocks/>
          </p:cNvSpPr>
          <p:nvPr/>
        </p:nvSpPr>
        <p:spPr bwMode="auto">
          <a:xfrm rot="6099202" flipV="1">
            <a:off x="6536532" y="3183731"/>
            <a:ext cx="2413000" cy="322263"/>
          </a:xfrm>
          <a:custGeom>
            <a:avLst/>
            <a:gdLst>
              <a:gd name="T0" fmla="*/ 1217 w 1218"/>
              <a:gd name="T1" fmla="*/ 396 h 548"/>
              <a:gd name="T2" fmla="*/ 0 w 1218"/>
              <a:gd name="T3" fmla="*/ 0 h 548"/>
              <a:gd name="T4" fmla="*/ 957 w 1218"/>
              <a:gd name="T5" fmla="*/ 547 h 548"/>
              <a:gd name="T6" fmla="*/ 0 60000 65536"/>
              <a:gd name="T7" fmla="*/ 0 60000 65536"/>
              <a:gd name="T8" fmla="*/ 0 60000 65536"/>
              <a:gd name="T9" fmla="*/ 0 w 1218"/>
              <a:gd name="T10" fmla="*/ 0 h 548"/>
              <a:gd name="T11" fmla="*/ 1218 w 1218"/>
              <a:gd name="T12" fmla="*/ 548 h 548"/>
            </a:gdLst>
            <a:ahLst/>
            <a:cxnLst>
              <a:cxn ang="T6">
                <a:pos x="T0" y="T1"/>
              </a:cxn>
              <a:cxn ang="T7">
                <a:pos x="T2" y="T3"/>
              </a:cxn>
              <a:cxn ang="T8">
                <a:pos x="T4" y="T5"/>
              </a:cxn>
            </a:cxnLst>
            <a:rect l="T9" t="T10" r="T11" b="T12"/>
            <a:pathLst>
              <a:path w="1218" h="548">
                <a:moveTo>
                  <a:pt x="1217" y="396"/>
                </a:moveTo>
                <a:lnTo>
                  <a:pt x="0" y="0"/>
                </a:lnTo>
                <a:lnTo>
                  <a:pt x="957" y="547"/>
                </a:lnTo>
              </a:path>
            </a:pathLst>
          </a:custGeom>
          <a:solidFill>
            <a:srgbClr val="FEBDC9">
              <a:alpha val="50195"/>
            </a:srgbClr>
          </a:solidFill>
          <a:ln w="12700" cap="rnd" cmpd="sng">
            <a:solidFill>
              <a:srgbClr val="F76681"/>
            </a:solidFill>
            <a:prstDash val="lgDash"/>
            <a:round/>
            <a:headEnd type="none" w="lg" len="lg"/>
            <a:tailEnd type="none" w="med" len="med"/>
          </a:ln>
        </p:spPr>
        <p:txBody>
          <a:bodyPr/>
          <a:lstStyle/>
          <a:p>
            <a:endParaRPr lang="en-US"/>
          </a:p>
        </p:txBody>
      </p:sp>
      <p:sp>
        <p:nvSpPr>
          <p:cNvPr id="4176" name="Freeform 1441"/>
          <p:cNvSpPr>
            <a:spLocks/>
          </p:cNvSpPr>
          <p:nvPr/>
        </p:nvSpPr>
        <p:spPr bwMode="auto">
          <a:xfrm rot="6099202" flipV="1">
            <a:off x="5988844" y="2477294"/>
            <a:ext cx="3127375" cy="1166813"/>
          </a:xfrm>
          <a:custGeom>
            <a:avLst/>
            <a:gdLst>
              <a:gd name="T0" fmla="*/ 1217 w 1218"/>
              <a:gd name="T1" fmla="*/ 396 h 548"/>
              <a:gd name="T2" fmla="*/ 0 w 1218"/>
              <a:gd name="T3" fmla="*/ 0 h 548"/>
              <a:gd name="T4" fmla="*/ 957 w 1218"/>
              <a:gd name="T5" fmla="*/ 547 h 548"/>
              <a:gd name="T6" fmla="*/ 0 60000 65536"/>
              <a:gd name="T7" fmla="*/ 0 60000 65536"/>
              <a:gd name="T8" fmla="*/ 0 60000 65536"/>
              <a:gd name="T9" fmla="*/ 0 w 1218"/>
              <a:gd name="T10" fmla="*/ 0 h 548"/>
              <a:gd name="T11" fmla="*/ 1218 w 1218"/>
              <a:gd name="T12" fmla="*/ 548 h 548"/>
            </a:gdLst>
            <a:ahLst/>
            <a:cxnLst>
              <a:cxn ang="T6">
                <a:pos x="T0" y="T1"/>
              </a:cxn>
              <a:cxn ang="T7">
                <a:pos x="T2" y="T3"/>
              </a:cxn>
              <a:cxn ang="T8">
                <a:pos x="T4" y="T5"/>
              </a:cxn>
            </a:cxnLst>
            <a:rect l="T9" t="T10" r="T11" b="T12"/>
            <a:pathLst>
              <a:path w="1218" h="548">
                <a:moveTo>
                  <a:pt x="1217" y="396"/>
                </a:moveTo>
                <a:lnTo>
                  <a:pt x="0" y="0"/>
                </a:lnTo>
                <a:lnTo>
                  <a:pt x="957" y="547"/>
                </a:lnTo>
              </a:path>
            </a:pathLst>
          </a:custGeom>
          <a:solidFill>
            <a:srgbClr val="FEBDC9">
              <a:alpha val="50195"/>
            </a:srgbClr>
          </a:solidFill>
          <a:ln w="12700" cap="rnd" cmpd="sng">
            <a:solidFill>
              <a:srgbClr val="F76681"/>
            </a:solidFill>
            <a:prstDash val="lgDash"/>
            <a:round/>
            <a:headEnd type="none" w="lg" len="lg"/>
            <a:tailEnd type="none" w="med" len="med"/>
          </a:ln>
        </p:spPr>
        <p:txBody>
          <a:bodyPr/>
          <a:lstStyle/>
          <a:p>
            <a:endParaRPr lang="en-US"/>
          </a:p>
        </p:txBody>
      </p:sp>
      <p:sp>
        <p:nvSpPr>
          <p:cNvPr id="4177" name="Rectangle 1442"/>
          <p:cNvSpPr>
            <a:spLocks noChangeArrowheads="1"/>
          </p:cNvSpPr>
          <p:nvPr/>
        </p:nvSpPr>
        <p:spPr bwMode="auto">
          <a:xfrm>
            <a:off x="5524500" y="3825875"/>
            <a:ext cx="1333500" cy="274434"/>
          </a:xfrm>
          <a:prstGeom prst="rect">
            <a:avLst/>
          </a:prstGeom>
          <a:noFill/>
          <a:ln w="12700">
            <a:noFill/>
            <a:miter lim="800000"/>
            <a:headEnd/>
            <a:tailEnd/>
          </a:ln>
        </p:spPr>
        <p:txBody>
          <a:bodyPr wrap="square" lIns="90488" tIns="44450" rIns="90488" bIns="44450">
            <a:spAutoFit/>
          </a:bodyPr>
          <a:lstStyle/>
          <a:p>
            <a:pPr>
              <a:spcBef>
                <a:spcPct val="50000"/>
              </a:spcBef>
            </a:pPr>
            <a:r>
              <a:rPr lang="en-US" sz="1200" dirty="0" smtClean="0"/>
              <a:t>DETECTION</a:t>
            </a:r>
            <a:endParaRPr lang="en-US" sz="1200" dirty="0"/>
          </a:p>
        </p:txBody>
      </p:sp>
      <p:grpSp>
        <p:nvGrpSpPr>
          <p:cNvPr id="4178" name="Group 1443"/>
          <p:cNvGrpSpPr>
            <a:grpSpLocks/>
          </p:cNvGrpSpPr>
          <p:nvPr/>
        </p:nvGrpSpPr>
        <p:grpSpPr bwMode="auto">
          <a:xfrm>
            <a:off x="2416175" y="3827463"/>
            <a:ext cx="342900" cy="414337"/>
            <a:chOff x="934" y="2413"/>
            <a:chExt cx="240" cy="397"/>
          </a:xfrm>
        </p:grpSpPr>
        <p:sp>
          <p:nvSpPr>
            <p:cNvPr id="4182" name="Freeform 1444"/>
            <p:cNvSpPr>
              <a:spLocks/>
            </p:cNvSpPr>
            <p:nvPr/>
          </p:nvSpPr>
          <p:spPr bwMode="auto">
            <a:xfrm>
              <a:off x="1093" y="2579"/>
              <a:ext cx="40" cy="53"/>
            </a:xfrm>
            <a:custGeom>
              <a:avLst/>
              <a:gdLst>
                <a:gd name="T0" fmla="*/ 14 w 40"/>
                <a:gd name="T1" fmla="*/ 53 h 53"/>
                <a:gd name="T2" fmla="*/ 10 w 40"/>
                <a:gd name="T3" fmla="*/ 51 h 53"/>
                <a:gd name="T4" fmla="*/ 7 w 40"/>
                <a:gd name="T5" fmla="*/ 49 h 53"/>
                <a:gd name="T6" fmla="*/ 5 w 40"/>
                <a:gd name="T7" fmla="*/ 46 h 53"/>
                <a:gd name="T8" fmla="*/ 3 w 40"/>
                <a:gd name="T9" fmla="*/ 43 h 53"/>
                <a:gd name="T10" fmla="*/ 1 w 40"/>
                <a:gd name="T11" fmla="*/ 39 h 53"/>
                <a:gd name="T12" fmla="*/ 0 w 40"/>
                <a:gd name="T13" fmla="*/ 34 h 53"/>
                <a:gd name="T14" fmla="*/ 0 w 40"/>
                <a:gd name="T15" fmla="*/ 29 h 53"/>
                <a:gd name="T16" fmla="*/ 1 w 40"/>
                <a:gd name="T17" fmla="*/ 24 h 53"/>
                <a:gd name="T18" fmla="*/ 3 w 40"/>
                <a:gd name="T19" fmla="*/ 19 h 53"/>
                <a:gd name="T20" fmla="*/ 5 w 40"/>
                <a:gd name="T21" fmla="*/ 14 h 53"/>
                <a:gd name="T22" fmla="*/ 8 w 40"/>
                <a:gd name="T23" fmla="*/ 10 h 53"/>
                <a:gd name="T24" fmla="*/ 11 w 40"/>
                <a:gd name="T25" fmla="*/ 6 h 53"/>
                <a:gd name="T26" fmla="*/ 14 w 40"/>
                <a:gd name="T27" fmla="*/ 3 h 53"/>
                <a:gd name="T28" fmla="*/ 18 w 40"/>
                <a:gd name="T29" fmla="*/ 1 h 53"/>
                <a:gd name="T30" fmla="*/ 22 w 40"/>
                <a:gd name="T31" fmla="*/ 0 h 53"/>
                <a:gd name="T32" fmla="*/ 26 w 40"/>
                <a:gd name="T33" fmla="*/ 0 h 53"/>
                <a:gd name="T34" fmla="*/ 29 w 40"/>
                <a:gd name="T35" fmla="*/ 1 h 53"/>
                <a:gd name="T36" fmla="*/ 33 w 40"/>
                <a:gd name="T37" fmla="*/ 3 h 53"/>
                <a:gd name="T38" fmla="*/ 35 w 40"/>
                <a:gd name="T39" fmla="*/ 6 h 53"/>
                <a:gd name="T40" fmla="*/ 37 w 40"/>
                <a:gd name="T41" fmla="*/ 10 h 53"/>
                <a:gd name="T42" fmla="*/ 39 w 40"/>
                <a:gd name="T43" fmla="*/ 14 h 53"/>
                <a:gd name="T44" fmla="*/ 40 w 40"/>
                <a:gd name="T45" fmla="*/ 19 h 53"/>
                <a:gd name="T46" fmla="*/ 40 w 40"/>
                <a:gd name="T47" fmla="*/ 24 h 53"/>
                <a:gd name="T48" fmla="*/ 39 w 40"/>
                <a:gd name="T49" fmla="*/ 29 h 53"/>
                <a:gd name="T50" fmla="*/ 37 w 40"/>
                <a:gd name="T51" fmla="*/ 34 h 53"/>
                <a:gd name="T52" fmla="*/ 35 w 40"/>
                <a:gd name="T53" fmla="*/ 39 h 53"/>
                <a:gd name="T54" fmla="*/ 32 w 40"/>
                <a:gd name="T55" fmla="*/ 43 h 53"/>
                <a:gd name="T56" fmla="*/ 29 w 40"/>
                <a:gd name="T57" fmla="*/ 47 h 53"/>
                <a:gd name="T58" fmla="*/ 26 w 40"/>
                <a:gd name="T59" fmla="*/ 50 h 53"/>
                <a:gd name="T60" fmla="*/ 22 w 40"/>
                <a:gd name="T61" fmla="*/ 51 h 53"/>
                <a:gd name="T62" fmla="*/ 18 w 40"/>
                <a:gd name="T63" fmla="*/ 53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3"/>
                <a:gd name="T98" fmla="*/ 40 w 40"/>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3">
                  <a:moveTo>
                    <a:pt x="16" y="53"/>
                  </a:moveTo>
                  <a:lnTo>
                    <a:pt x="14" y="53"/>
                  </a:lnTo>
                  <a:lnTo>
                    <a:pt x="12" y="52"/>
                  </a:lnTo>
                  <a:lnTo>
                    <a:pt x="10" y="51"/>
                  </a:lnTo>
                  <a:lnTo>
                    <a:pt x="9" y="50"/>
                  </a:lnTo>
                  <a:lnTo>
                    <a:pt x="7" y="49"/>
                  </a:lnTo>
                  <a:lnTo>
                    <a:pt x="6" y="48"/>
                  </a:lnTo>
                  <a:lnTo>
                    <a:pt x="5" y="46"/>
                  </a:lnTo>
                  <a:lnTo>
                    <a:pt x="3" y="45"/>
                  </a:lnTo>
                  <a:lnTo>
                    <a:pt x="3" y="43"/>
                  </a:lnTo>
                  <a:lnTo>
                    <a:pt x="2" y="41"/>
                  </a:lnTo>
                  <a:lnTo>
                    <a:pt x="1" y="39"/>
                  </a:lnTo>
                  <a:lnTo>
                    <a:pt x="1" y="36"/>
                  </a:lnTo>
                  <a:lnTo>
                    <a:pt x="0" y="34"/>
                  </a:lnTo>
                  <a:lnTo>
                    <a:pt x="0" y="32"/>
                  </a:lnTo>
                  <a:lnTo>
                    <a:pt x="0" y="29"/>
                  </a:lnTo>
                  <a:lnTo>
                    <a:pt x="1" y="26"/>
                  </a:lnTo>
                  <a:lnTo>
                    <a:pt x="1" y="24"/>
                  </a:lnTo>
                  <a:lnTo>
                    <a:pt x="2" y="21"/>
                  </a:lnTo>
                  <a:lnTo>
                    <a:pt x="3" y="19"/>
                  </a:lnTo>
                  <a:lnTo>
                    <a:pt x="4" y="16"/>
                  </a:lnTo>
                  <a:lnTo>
                    <a:pt x="5" y="14"/>
                  </a:lnTo>
                  <a:lnTo>
                    <a:pt x="6" y="12"/>
                  </a:lnTo>
                  <a:lnTo>
                    <a:pt x="8" y="10"/>
                  </a:lnTo>
                  <a:lnTo>
                    <a:pt x="9" y="8"/>
                  </a:lnTo>
                  <a:lnTo>
                    <a:pt x="11" y="6"/>
                  </a:lnTo>
                  <a:lnTo>
                    <a:pt x="12" y="5"/>
                  </a:lnTo>
                  <a:lnTo>
                    <a:pt x="14" y="3"/>
                  </a:lnTo>
                  <a:lnTo>
                    <a:pt x="16" y="2"/>
                  </a:lnTo>
                  <a:lnTo>
                    <a:pt x="18" y="1"/>
                  </a:lnTo>
                  <a:lnTo>
                    <a:pt x="20" y="1"/>
                  </a:lnTo>
                  <a:lnTo>
                    <a:pt x="22" y="0"/>
                  </a:lnTo>
                  <a:lnTo>
                    <a:pt x="24" y="0"/>
                  </a:lnTo>
                  <a:lnTo>
                    <a:pt x="26" y="0"/>
                  </a:lnTo>
                  <a:lnTo>
                    <a:pt x="28" y="1"/>
                  </a:lnTo>
                  <a:lnTo>
                    <a:pt x="29" y="1"/>
                  </a:lnTo>
                  <a:lnTo>
                    <a:pt x="31" y="2"/>
                  </a:lnTo>
                  <a:lnTo>
                    <a:pt x="33" y="3"/>
                  </a:lnTo>
                  <a:lnTo>
                    <a:pt x="34" y="5"/>
                  </a:lnTo>
                  <a:lnTo>
                    <a:pt x="35" y="6"/>
                  </a:lnTo>
                  <a:lnTo>
                    <a:pt x="36" y="8"/>
                  </a:lnTo>
                  <a:lnTo>
                    <a:pt x="37" y="10"/>
                  </a:lnTo>
                  <a:lnTo>
                    <a:pt x="38" y="12"/>
                  </a:lnTo>
                  <a:lnTo>
                    <a:pt x="39" y="14"/>
                  </a:lnTo>
                  <a:lnTo>
                    <a:pt x="39" y="16"/>
                  </a:lnTo>
                  <a:lnTo>
                    <a:pt x="40" y="19"/>
                  </a:lnTo>
                  <a:lnTo>
                    <a:pt x="40" y="21"/>
                  </a:lnTo>
                  <a:lnTo>
                    <a:pt x="40" y="24"/>
                  </a:lnTo>
                  <a:lnTo>
                    <a:pt x="39" y="26"/>
                  </a:lnTo>
                  <a:lnTo>
                    <a:pt x="39" y="29"/>
                  </a:lnTo>
                  <a:lnTo>
                    <a:pt x="38" y="32"/>
                  </a:lnTo>
                  <a:lnTo>
                    <a:pt x="37" y="34"/>
                  </a:lnTo>
                  <a:lnTo>
                    <a:pt x="36" y="37"/>
                  </a:lnTo>
                  <a:lnTo>
                    <a:pt x="35" y="39"/>
                  </a:lnTo>
                  <a:lnTo>
                    <a:pt x="34" y="41"/>
                  </a:lnTo>
                  <a:lnTo>
                    <a:pt x="32" y="43"/>
                  </a:lnTo>
                  <a:lnTo>
                    <a:pt x="31" y="45"/>
                  </a:lnTo>
                  <a:lnTo>
                    <a:pt x="29" y="47"/>
                  </a:lnTo>
                  <a:lnTo>
                    <a:pt x="27" y="48"/>
                  </a:lnTo>
                  <a:lnTo>
                    <a:pt x="26" y="50"/>
                  </a:lnTo>
                  <a:lnTo>
                    <a:pt x="24" y="51"/>
                  </a:lnTo>
                  <a:lnTo>
                    <a:pt x="22" y="51"/>
                  </a:lnTo>
                  <a:lnTo>
                    <a:pt x="20" y="52"/>
                  </a:lnTo>
                  <a:lnTo>
                    <a:pt x="18" y="53"/>
                  </a:lnTo>
                  <a:lnTo>
                    <a:pt x="16" y="53"/>
                  </a:lnTo>
                  <a:close/>
                </a:path>
              </a:pathLst>
            </a:custGeom>
            <a:solidFill>
              <a:srgbClr val="000000"/>
            </a:solidFill>
            <a:ln w="9525">
              <a:solidFill>
                <a:schemeClr val="tx1"/>
              </a:solidFill>
              <a:round/>
              <a:headEnd/>
              <a:tailEnd/>
            </a:ln>
          </p:spPr>
          <p:txBody>
            <a:bodyPr/>
            <a:lstStyle/>
            <a:p>
              <a:endParaRPr lang="en-US"/>
            </a:p>
          </p:txBody>
        </p:sp>
        <p:sp>
          <p:nvSpPr>
            <p:cNvPr id="4183" name="Freeform 1445"/>
            <p:cNvSpPr>
              <a:spLocks/>
            </p:cNvSpPr>
            <p:nvPr/>
          </p:nvSpPr>
          <p:spPr bwMode="auto">
            <a:xfrm>
              <a:off x="1092" y="2605"/>
              <a:ext cx="17" cy="28"/>
            </a:xfrm>
            <a:custGeom>
              <a:avLst/>
              <a:gdLst>
                <a:gd name="T0" fmla="*/ 1 w 17"/>
                <a:gd name="T1" fmla="*/ 0 h 28"/>
                <a:gd name="T2" fmla="*/ 1 w 17"/>
                <a:gd name="T3" fmla="*/ 0 h 28"/>
                <a:gd name="T4" fmla="*/ 0 w 17"/>
                <a:gd name="T5" fmla="*/ 3 h 28"/>
                <a:gd name="T6" fmla="*/ 0 w 17"/>
                <a:gd name="T7" fmla="*/ 6 h 28"/>
                <a:gd name="T8" fmla="*/ 0 w 17"/>
                <a:gd name="T9" fmla="*/ 8 h 28"/>
                <a:gd name="T10" fmla="*/ 0 w 17"/>
                <a:gd name="T11" fmla="*/ 11 h 28"/>
                <a:gd name="T12" fmla="*/ 1 w 17"/>
                <a:gd name="T13" fmla="*/ 13 h 28"/>
                <a:gd name="T14" fmla="*/ 2 w 17"/>
                <a:gd name="T15" fmla="*/ 15 h 28"/>
                <a:gd name="T16" fmla="*/ 3 w 17"/>
                <a:gd name="T17" fmla="*/ 17 h 28"/>
                <a:gd name="T18" fmla="*/ 4 w 17"/>
                <a:gd name="T19" fmla="*/ 19 h 28"/>
                <a:gd name="T20" fmla="*/ 5 w 17"/>
                <a:gd name="T21" fmla="*/ 21 h 28"/>
                <a:gd name="T22" fmla="*/ 6 w 17"/>
                <a:gd name="T23" fmla="*/ 23 h 28"/>
                <a:gd name="T24" fmla="*/ 7 w 17"/>
                <a:gd name="T25" fmla="*/ 24 h 28"/>
                <a:gd name="T26" fmla="*/ 9 w 17"/>
                <a:gd name="T27" fmla="*/ 25 h 28"/>
                <a:gd name="T28" fmla="*/ 11 w 17"/>
                <a:gd name="T29" fmla="*/ 26 h 28"/>
                <a:gd name="T30" fmla="*/ 13 w 17"/>
                <a:gd name="T31" fmla="*/ 27 h 28"/>
                <a:gd name="T32" fmla="*/ 15 w 17"/>
                <a:gd name="T33" fmla="*/ 28 h 28"/>
                <a:gd name="T34" fmla="*/ 17 w 17"/>
                <a:gd name="T35" fmla="*/ 28 h 28"/>
                <a:gd name="T36" fmla="*/ 17 w 17"/>
                <a:gd name="T37" fmla="*/ 26 h 28"/>
                <a:gd name="T38" fmla="*/ 15 w 17"/>
                <a:gd name="T39" fmla="*/ 25 h 28"/>
                <a:gd name="T40" fmla="*/ 13 w 17"/>
                <a:gd name="T41" fmla="*/ 25 h 28"/>
                <a:gd name="T42" fmla="*/ 12 w 17"/>
                <a:gd name="T43" fmla="*/ 24 h 28"/>
                <a:gd name="T44" fmla="*/ 10 w 17"/>
                <a:gd name="T45" fmla="*/ 24 h 28"/>
                <a:gd name="T46" fmla="*/ 9 w 17"/>
                <a:gd name="T47" fmla="*/ 23 h 28"/>
                <a:gd name="T48" fmla="*/ 8 w 17"/>
                <a:gd name="T49" fmla="*/ 21 h 28"/>
                <a:gd name="T50" fmla="*/ 6 w 17"/>
                <a:gd name="T51" fmla="*/ 20 h 28"/>
                <a:gd name="T52" fmla="*/ 5 w 17"/>
                <a:gd name="T53" fmla="*/ 18 h 28"/>
                <a:gd name="T54" fmla="*/ 4 w 17"/>
                <a:gd name="T55" fmla="*/ 16 h 28"/>
                <a:gd name="T56" fmla="*/ 4 w 17"/>
                <a:gd name="T57" fmla="*/ 15 h 28"/>
                <a:gd name="T58" fmla="*/ 3 w 17"/>
                <a:gd name="T59" fmla="*/ 12 h 28"/>
                <a:gd name="T60" fmla="*/ 3 w 17"/>
                <a:gd name="T61" fmla="*/ 10 h 28"/>
                <a:gd name="T62" fmla="*/ 2 w 17"/>
                <a:gd name="T63" fmla="*/ 8 h 28"/>
                <a:gd name="T64" fmla="*/ 2 w 17"/>
                <a:gd name="T65" fmla="*/ 6 h 28"/>
                <a:gd name="T66" fmla="*/ 2 w 17"/>
                <a:gd name="T67" fmla="*/ 3 h 28"/>
                <a:gd name="T68" fmla="*/ 3 w 17"/>
                <a:gd name="T69" fmla="*/ 0 h 28"/>
                <a:gd name="T70" fmla="*/ 3 w 17"/>
                <a:gd name="T71" fmla="*/ 0 h 28"/>
                <a:gd name="T72" fmla="*/ 1 w 17"/>
                <a:gd name="T73" fmla="*/ 0 h 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
                <a:gd name="T112" fmla="*/ 0 h 28"/>
                <a:gd name="T113" fmla="*/ 17 w 17"/>
                <a:gd name="T114" fmla="*/ 28 h 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 h="28">
                  <a:moveTo>
                    <a:pt x="1" y="0"/>
                  </a:moveTo>
                  <a:lnTo>
                    <a:pt x="1" y="0"/>
                  </a:lnTo>
                  <a:lnTo>
                    <a:pt x="0" y="3"/>
                  </a:lnTo>
                  <a:lnTo>
                    <a:pt x="0" y="6"/>
                  </a:lnTo>
                  <a:lnTo>
                    <a:pt x="0" y="8"/>
                  </a:lnTo>
                  <a:lnTo>
                    <a:pt x="0" y="11"/>
                  </a:lnTo>
                  <a:lnTo>
                    <a:pt x="1" y="13"/>
                  </a:lnTo>
                  <a:lnTo>
                    <a:pt x="2" y="15"/>
                  </a:lnTo>
                  <a:lnTo>
                    <a:pt x="3" y="17"/>
                  </a:lnTo>
                  <a:lnTo>
                    <a:pt x="4" y="19"/>
                  </a:lnTo>
                  <a:lnTo>
                    <a:pt x="5" y="21"/>
                  </a:lnTo>
                  <a:lnTo>
                    <a:pt x="6" y="23"/>
                  </a:lnTo>
                  <a:lnTo>
                    <a:pt x="7" y="24"/>
                  </a:lnTo>
                  <a:lnTo>
                    <a:pt x="9" y="25"/>
                  </a:lnTo>
                  <a:lnTo>
                    <a:pt x="11" y="26"/>
                  </a:lnTo>
                  <a:lnTo>
                    <a:pt x="13" y="27"/>
                  </a:lnTo>
                  <a:lnTo>
                    <a:pt x="15" y="28"/>
                  </a:lnTo>
                  <a:lnTo>
                    <a:pt x="17" y="28"/>
                  </a:lnTo>
                  <a:lnTo>
                    <a:pt x="17" y="26"/>
                  </a:lnTo>
                  <a:lnTo>
                    <a:pt x="15" y="25"/>
                  </a:lnTo>
                  <a:lnTo>
                    <a:pt x="13" y="25"/>
                  </a:lnTo>
                  <a:lnTo>
                    <a:pt x="12" y="24"/>
                  </a:lnTo>
                  <a:lnTo>
                    <a:pt x="10" y="24"/>
                  </a:lnTo>
                  <a:lnTo>
                    <a:pt x="9" y="23"/>
                  </a:lnTo>
                  <a:lnTo>
                    <a:pt x="8" y="21"/>
                  </a:lnTo>
                  <a:lnTo>
                    <a:pt x="6" y="20"/>
                  </a:lnTo>
                  <a:lnTo>
                    <a:pt x="5" y="18"/>
                  </a:lnTo>
                  <a:lnTo>
                    <a:pt x="4" y="16"/>
                  </a:lnTo>
                  <a:lnTo>
                    <a:pt x="4" y="15"/>
                  </a:lnTo>
                  <a:lnTo>
                    <a:pt x="3" y="12"/>
                  </a:lnTo>
                  <a:lnTo>
                    <a:pt x="3" y="10"/>
                  </a:lnTo>
                  <a:lnTo>
                    <a:pt x="2" y="8"/>
                  </a:lnTo>
                  <a:lnTo>
                    <a:pt x="2" y="6"/>
                  </a:lnTo>
                  <a:lnTo>
                    <a:pt x="2" y="3"/>
                  </a:lnTo>
                  <a:lnTo>
                    <a:pt x="3" y="0"/>
                  </a:lnTo>
                  <a:lnTo>
                    <a:pt x="1" y="0"/>
                  </a:lnTo>
                  <a:close/>
                </a:path>
              </a:pathLst>
            </a:custGeom>
            <a:solidFill>
              <a:srgbClr val="000000"/>
            </a:solidFill>
            <a:ln w="9525">
              <a:solidFill>
                <a:schemeClr val="tx1"/>
              </a:solidFill>
              <a:round/>
              <a:headEnd/>
              <a:tailEnd/>
            </a:ln>
          </p:spPr>
          <p:txBody>
            <a:bodyPr/>
            <a:lstStyle/>
            <a:p>
              <a:endParaRPr lang="en-US"/>
            </a:p>
          </p:txBody>
        </p:sp>
        <p:sp>
          <p:nvSpPr>
            <p:cNvPr id="4184" name="Freeform 1446"/>
            <p:cNvSpPr>
              <a:spLocks/>
            </p:cNvSpPr>
            <p:nvPr/>
          </p:nvSpPr>
          <p:spPr bwMode="auto">
            <a:xfrm>
              <a:off x="1093" y="2578"/>
              <a:ext cx="24" cy="27"/>
            </a:xfrm>
            <a:custGeom>
              <a:avLst/>
              <a:gdLst>
                <a:gd name="T0" fmla="*/ 24 w 24"/>
                <a:gd name="T1" fmla="*/ 0 h 27"/>
                <a:gd name="T2" fmla="*/ 24 w 24"/>
                <a:gd name="T3" fmla="*/ 0 h 27"/>
                <a:gd name="T4" fmla="*/ 22 w 24"/>
                <a:gd name="T5" fmla="*/ 0 h 27"/>
                <a:gd name="T6" fmla="*/ 19 w 24"/>
                <a:gd name="T7" fmla="*/ 1 h 27"/>
                <a:gd name="T8" fmla="*/ 17 w 24"/>
                <a:gd name="T9" fmla="*/ 2 h 27"/>
                <a:gd name="T10" fmla="*/ 15 w 24"/>
                <a:gd name="T11" fmla="*/ 2 h 27"/>
                <a:gd name="T12" fmla="*/ 13 w 24"/>
                <a:gd name="T13" fmla="*/ 3 h 27"/>
                <a:gd name="T14" fmla="*/ 12 w 24"/>
                <a:gd name="T15" fmla="*/ 5 h 27"/>
                <a:gd name="T16" fmla="*/ 10 w 24"/>
                <a:gd name="T17" fmla="*/ 6 h 27"/>
                <a:gd name="T18" fmla="*/ 8 w 24"/>
                <a:gd name="T19" fmla="*/ 8 h 27"/>
                <a:gd name="T20" fmla="*/ 7 w 24"/>
                <a:gd name="T21" fmla="*/ 10 h 27"/>
                <a:gd name="T22" fmla="*/ 5 w 24"/>
                <a:gd name="T23" fmla="*/ 12 h 27"/>
                <a:gd name="T24" fmla="*/ 4 w 24"/>
                <a:gd name="T25" fmla="*/ 14 h 27"/>
                <a:gd name="T26" fmla="*/ 3 w 24"/>
                <a:gd name="T27" fmla="*/ 17 h 27"/>
                <a:gd name="T28" fmla="*/ 2 w 24"/>
                <a:gd name="T29" fmla="*/ 19 h 27"/>
                <a:gd name="T30" fmla="*/ 1 w 24"/>
                <a:gd name="T31" fmla="*/ 22 h 27"/>
                <a:gd name="T32" fmla="*/ 0 w 24"/>
                <a:gd name="T33" fmla="*/ 24 h 27"/>
                <a:gd name="T34" fmla="*/ 0 w 24"/>
                <a:gd name="T35" fmla="*/ 27 h 27"/>
                <a:gd name="T36" fmla="*/ 2 w 24"/>
                <a:gd name="T37" fmla="*/ 27 h 27"/>
                <a:gd name="T38" fmla="*/ 2 w 24"/>
                <a:gd name="T39" fmla="*/ 25 h 27"/>
                <a:gd name="T40" fmla="*/ 3 w 24"/>
                <a:gd name="T41" fmla="*/ 22 h 27"/>
                <a:gd name="T42" fmla="*/ 4 w 24"/>
                <a:gd name="T43" fmla="*/ 20 h 27"/>
                <a:gd name="T44" fmla="*/ 5 w 24"/>
                <a:gd name="T45" fmla="*/ 18 h 27"/>
                <a:gd name="T46" fmla="*/ 6 w 24"/>
                <a:gd name="T47" fmla="*/ 15 h 27"/>
                <a:gd name="T48" fmla="*/ 7 w 24"/>
                <a:gd name="T49" fmla="*/ 13 h 27"/>
                <a:gd name="T50" fmla="*/ 9 w 24"/>
                <a:gd name="T51" fmla="*/ 11 h 27"/>
                <a:gd name="T52" fmla="*/ 10 w 24"/>
                <a:gd name="T53" fmla="*/ 10 h 27"/>
                <a:gd name="T54" fmla="*/ 11 w 24"/>
                <a:gd name="T55" fmla="*/ 8 h 27"/>
                <a:gd name="T56" fmla="*/ 13 w 24"/>
                <a:gd name="T57" fmla="*/ 6 h 27"/>
                <a:gd name="T58" fmla="*/ 15 w 24"/>
                <a:gd name="T59" fmla="*/ 5 h 27"/>
                <a:gd name="T60" fmla="*/ 16 w 24"/>
                <a:gd name="T61" fmla="*/ 4 h 27"/>
                <a:gd name="T62" fmla="*/ 18 w 24"/>
                <a:gd name="T63" fmla="*/ 3 h 27"/>
                <a:gd name="T64" fmla="*/ 20 w 24"/>
                <a:gd name="T65" fmla="*/ 3 h 27"/>
                <a:gd name="T66" fmla="*/ 22 w 24"/>
                <a:gd name="T67" fmla="*/ 2 h 27"/>
                <a:gd name="T68" fmla="*/ 24 w 24"/>
                <a:gd name="T69" fmla="*/ 2 h 27"/>
                <a:gd name="T70" fmla="*/ 24 w 24"/>
                <a:gd name="T71" fmla="*/ 2 h 27"/>
                <a:gd name="T72" fmla="*/ 24 w 24"/>
                <a:gd name="T73" fmla="*/ 0 h 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
                <a:gd name="T112" fmla="*/ 0 h 27"/>
                <a:gd name="T113" fmla="*/ 24 w 24"/>
                <a:gd name="T114" fmla="*/ 27 h 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 h="27">
                  <a:moveTo>
                    <a:pt x="24" y="0"/>
                  </a:moveTo>
                  <a:lnTo>
                    <a:pt x="24" y="0"/>
                  </a:lnTo>
                  <a:lnTo>
                    <a:pt x="22" y="0"/>
                  </a:lnTo>
                  <a:lnTo>
                    <a:pt x="19" y="1"/>
                  </a:lnTo>
                  <a:lnTo>
                    <a:pt x="17" y="2"/>
                  </a:lnTo>
                  <a:lnTo>
                    <a:pt x="15" y="2"/>
                  </a:lnTo>
                  <a:lnTo>
                    <a:pt x="13" y="3"/>
                  </a:lnTo>
                  <a:lnTo>
                    <a:pt x="12" y="5"/>
                  </a:lnTo>
                  <a:lnTo>
                    <a:pt x="10" y="6"/>
                  </a:lnTo>
                  <a:lnTo>
                    <a:pt x="8" y="8"/>
                  </a:lnTo>
                  <a:lnTo>
                    <a:pt x="7" y="10"/>
                  </a:lnTo>
                  <a:lnTo>
                    <a:pt x="5" y="12"/>
                  </a:lnTo>
                  <a:lnTo>
                    <a:pt x="4" y="14"/>
                  </a:lnTo>
                  <a:lnTo>
                    <a:pt x="3" y="17"/>
                  </a:lnTo>
                  <a:lnTo>
                    <a:pt x="2" y="19"/>
                  </a:lnTo>
                  <a:lnTo>
                    <a:pt x="1" y="22"/>
                  </a:lnTo>
                  <a:lnTo>
                    <a:pt x="0" y="24"/>
                  </a:lnTo>
                  <a:lnTo>
                    <a:pt x="0" y="27"/>
                  </a:lnTo>
                  <a:lnTo>
                    <a:pt x="2" y="27"/>
                  </a:lnTo>
                  <a:lnTo>
                    <a:pt x="2" y="25"/>
                  </a:lnTo>
                  <a:lnTo>
                    <a:pt x="3" y="22"/>
                  </a:lnTo>
                  <a:lnTo>
                    <a:pt x="4" y="20"/>
                  </a:lnTo>
                  <a:lnTo>
                    <a:pt x="5" y="18"/>
                  </a:lnTo>
                  <a:lnTo>
                    <a:pt x="6" y="15"/>
                  </a:lnTo>
                  <a:lnTo>
                    <a:pt x="7" y="13"/>
                  </a:lnTo>
                  <a:lnTo>
                    <a:pt x="9" y="11"/>
                  </a:lnTo>
                  <a:lnTo>
                    <a:pt x="10" y="10"/>
                  </a:lnTo>
                  <a:lnTo>
                    <a:pt x="11" y="8"/>
                  </a:lnTo>
                  <a:lnTo>
                    <a:pt x="13" y="6"/>
                  </a:lnTo>
                  <a:lnTo>
                    <a:pt x="15" y="5"/>
                  </a:lnTo>
                  <a:lnTo>
                    <a:pt x="16" y="4"/>
                  </a:lnTo>
                  <a:lnTo>
                    <a:pt x="18" y="3"/>
                  </a:lnTo>
                  <a:lnTo>
                    <a:pt x="20" y="3"/>
                  </a:lnTo>
                  <a:lnTo>
                    <a:pt x="22" y="2"/>
                  </a:lnTo>
                  <a:lnTo>
                    <a:pt x="24" y="2"/>
                  </a:lnTo>
                  <a:lnTo>
                    <a:pt x="24" y="0"/>
                  </a:lnTo>
                  <a:close/>
                </a:path>
              </a:pathLst>
            </a:custGeom>
            <a:solidFill>
              <a:srgbClr val="000000"/>
            </a:solidFill>
            <a:ln w="9525">
              <a:solidFill>
                <a:schemeClr val="tx1"/>
              </a:solidFill>
              <a:round/>
              <a:headEnd/>
              <a:tailEnd/>
            </a:ln>
          </p:spPr>
          <p:txBody>
            <a:bodyPr/>
            <a:lstStyle/>
            <a:p>
              <a:endParaRPr lang="en-US"/>
            </a:p>
          </p:txBody>
        </p:sp>
        <p:sp>
          <p:nvSpPr>
            <p:cNvPr id="4185" name="Freeform 1447"/>
            <p:cNvSpPr>
              <a:spLocks/>
            </p:cNvSpPr>
            <p:nvPr/>
          </p:nvSpPr>
          <p:spPr bwMode="auto">
            <a:xfrm>
              <a:off x="1117" y="2578"/>
              <a:ext cx="17" cy="28"/>
            </a:xfrm>
            <a:custGeom>
              <a:avLst/>
              <a:gdLst>
                <a:gd name="T0" fmla="*/ 16 w 17"/>
                <a:gd name="T1" fmla="*/ 28 h 28"/>
                <a:gd name="T2" fmla="*/ 16 w 17"/>
                <a:gd name="T3" fmla="*/ 28 h 28"/>
                <a:gd name="T4" fmla="*/ 17 w 17"/>
                <a:gd name="T5" fmla="*/ 25 h 28"/>
                <a:gd name="T6" fmla="*/ 17 w 17"/>
                <a:gd name="T7" fmla="*/ 22 h 28"/>
                <a:gd name="T8" fmla="*/ 17 w 17"/>
                <a:gd name="T9" fmla="*/ 20 h 28"/>
                <a:gd name="T10" fmla="*/ 16 w 17"/>
                <a:gd name="T11" fmla="*/ 17 h 28"/>
                <a:gd name="T12" fmla="*/ 16 w 17"/>
                <a:gd name="T13" fmla="*/ 15 h 28"/>
                <a:gd name="T14" fmla="*/ 15 w 17"/>
                <a:gd name="T15" fmla="*/ 12 h 28"/>
                <a:gd name="T16" fmla="*/ 14 w 17"/>
                <a:gd name="T17" fmla="*/ 10 h 28"/>
                <a:gd name="T18" fmla="*/ 13 w 17"/>
                <a:gd name="T19" fmla="*/ 8 h 28"/>
                <a:gd name="T20" fmla="*/ 12 w 17"/>
                <a:gd name="T21" fmla="*/ 7 h 28"/>
                <a:gd name="T22" fmla="*/ 11 w 17"/>
                <a:gd name="T23" fmla="*/ 5 h 28"/>
                <a:gd name="T24" fmla="*/ 9 w 17"/>
                <a:gd name="T25" fmla="*/ 4 h 28"/>
                <a:gd name="T26" fmla="*/ 8 w 17"/>
                <a:gd name="T27" fmla="*/ 2 h 28"/>
                <a:gd name="T28" fmla="*/ 6 w 17"/>
                <a:gd name="T29" fmla="*/ 2 h 28"/>
                <a:gd name="T30" fmla="*/ 4 w 17"/>
                <a:gd name="T31" fmla="*/ 1 h 28"/>
                <a:gd name="T32" fmla="*/ 2 w 17"/>
                <a:gd name="T33" fmla="*/ 0 h 28"/>
                <a:gd name="T34" fmla="*/ 0 w 17"/>
                <a:gd name="T35" fmla="*/ 0 h 28"/>
                <a:gd name="T36" fmla="*/ 0 w 17"/>
                <a:gd name="T37" fmla="*/ 2 h 28"/>
                <a:gd name="T38" fmla="*/ 2 w 17"/>
                <a:gd name="T39" fmla="*/ 2 h 28"/>
                <a:gd name="T40" fmla="*/ 3 w 17"/>
                <a:gd name="T41" fmla="*/ 3 h 28"/>
                <a:gd name="T42" fmla="*/ 5 w 17"/>
                <a:gd name="T43" fmla="*/ 3 h 28"/>
                <a:gd name="T44" fmla="*/ 6 w 17"/>
                <a:gd name="T45" fmla="*/ 4 h 28"/>
                <a:gd name="T46" fmla="*/ 8 w 17"/>
                <a:gd name="T47" fmla="*/ 5 h 28"/>
                <a:gd name="T48" fmla="*/ 9 w 17"/>
                <a:gd name="T49" fmla="*/ 6 h 28"/>
                <a:gd name="T50" fmla="*/ 10 w 17"/>
                <a:gd name="T51" fmla="*/ 8 h 28"/>
                <a:gd name="T52" fmla="*/ 11 w 17"/>
                <a:gd name="T53" fmla="*/ 9 h 28"/>
                <a:gd name="T54" fmla="*/ 12 w 17"/>
                <a:gd name="T55" fmla="*/ 11 h 28"/>
                <a:gd name="T56" fmla="*/ 13 w 17"/>
                <a:gd name="T57" fmla="*/ 13 h 28"/>
                <a:gd name="T58" fmla="*/ 14 w 17"/>
                <a:gd name="T59" fmla="*/ 15 h 28"/>
                <a:gd name="T60" fmla="*/ 14 w 17"/>
                <a:gd name="T61" fmla="*/ 17 h 28"/>
                <a:gd name="T62" fmla="*/ 14 w 17"/>
                <a:gd name="T63" fmla="*/ 20 h 28"/>
                <a:gd name="T64" fmla="*/ 15 w 17"/>
                <a:gd name="T65" fmla="*/ 22 h 28"/>
                <a:gd name="T66" fmla="*/ 14 w 17"/>
                <a:gd name="T67" fmla="*/ 25 h 28"/>
                <a:gd name="T68" fmla="*/ 14 w 17"/>
                <a:gd name="T69" fmla="*/ 27 h 28"/>
                <a:gd name="T70" fmla="*/ 14 w 17"/>
                <a:gd name="T71" fmla="*/ 27 h 28"/>
                <a:gd name="T72" fmla="*/ 16 w 17"/>
                <a:gd name="T73" fmla="*/ 28 h 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
                <a:gd name="T112" fmla="*/ 0 h 28"/>
                <a:gd name="T113" fmla="*/ 17 w 17"/>
                <a:gd name="T114" fmla="*/ 28 h 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 h="28">
                  <a:moveTo>
                    <a:pt x="16" y="28"/>
                  </a:moveTo>
                  <a:lnTo>
                    <a:pt x="16" y="28"/>
                  </a:lnTo>
                  <a:lnTo>
                    <a:pt x="17" y="25"/>
                  </a:lnTo>
                  <a:lnTo>
                    <a:pt x="17" y="22"/>
                  </a:lnTo>
                  <a:lnTo>
                    <a:pt x="17" y="20"/>
                  </a:lnTo>
                  <a:lnTo>
                    <a:pt x="16" y="17"/>
                  </a:lnTo>
                  <a:lnTo>
                    <a:pt x="16" y="15"/>
                  </a:lnTo>
                  <a:lnTo>
                    <a:pt x="15" y="12"/>
                  </a:lnTo>
                  <a:lnTo>
                    <a:pt x="14" y="10"/>
                  </a:lnTo>
                  <a:lnTo>
                    <a:pt x="13" y="8"/>
                  </a:lnTo>
                  <a:lnTo>
                    <a:pt x="12" y="7"/>
                  </a:lnTo>
                  <a:lnTo>
                    <a:pt x="11" y="5"/>
                  </a:lnTo>
                  <a:lnTo>
                    <a:pt x="9" y="4"/>
                  </a:lnTo>
                  <a:lnTo>
                    <a:pt x="8" y="2"/>
                  </a:lnTo>
                  <a:lnTo>
                    <a:pt x="6" y="2"/>
                  </a:lnTo>
                  <a:lnTo>
                    <a:pt x="4" y="1"/>
                  </a:lnTo>
                  <a:lnTo>
                    <a:pt x="2" y="0"/>
                  </a:lnTo>
                  <a:lnTo>
                    <a:pt x="0" y="0"/>
                  </a:lnTo>
                  <a:lnTo>
                    <a:pt x="0" y="2"/>
                  </a:lnTo>
                  <a:lnTo>
                    <a:pt x="2" y="2"/>
                  </a:lnTo>
                  <a:lnTo>
                    <a:pt x="3" y="3"/>
                  </a:lnTo>
                  <a:lnTo>
                    <a:pt x="5" y="3"/>
                  </a:lnTo>
                  <a:lnTo>
                    <a:pt x="6" y="4"/>
                  </a:lnTo>
                  <a:lnTo>
                    <a:pt x="8" y="5"/>
                  </a:lnTo>
                  <a:lnTo>
                    <a:pt x="9" y="6"/>
                  </a:lnTo>
                  <a:lnTo>
                    <a:pt x="10" y="8"/>
                  </a:lnTo>
                  <a:lnTo>
                    <a:pt x="11" y="9"/>
                  </a:lnTo>
                  <a:lnTo>
                    <a:pt x="12" y="11"/>
                  </a:lnTo>
                  <a:lnTo>
                    <a:pt x="13" y="13"/>
                  </a:lnTo>
                  <a:lnTo>
                    <a:pt x="14" y="15"/>
                  </a:lnTo>
                  <a:lnTo>
                    <a:pt x="14" y="17"/>
                  </a:lnTo>
                  <a:lnTo>
                    <a:pt x="14" y="20"/>
                  </a:lnTo>
                  <a:lnTo>
                    <a:pt x="15" y="22"/>
                  </a:lnTo>
                  <a:lnTo>
                    <a:pt x="14" y="25"/>
                  </a:lnTo>
                  <a:lnTo>
                    <a:pt x="14" y="27"/>
                  </a:lnTo>
                  <a:lnTo>
                    <a:pt x="16" y="28"/>
                  </a:lnTo>
                  <a:close/>
                </a:path>
              </a:pathLst>
            </a:custGeom>
            <a:solidFill>
              <a:srgbClr val="000000"/>
            </a:solidFill>
            <a:ln w="9525">
              <a:solidFill>
                <a:schemeClr val="tx1"/>
              </a:solidFill>
              <a:round/>
              <a:headEnd/>
              <a:tailEnd/>
            </a:ln>
          </p:spPr>
          <p:txBody>
            <a:bodyPr/>
            <a:lstStyle/>
            <a:p>
              <a:endParaRPr lang="en-US"/>
            </a:p>
          </p:txBody>
        </p:sp>
        <p:sp>
          <p:nvSpPr>
            <p:cNvPr id="4186" name="Freeform 1448"/>
            <p:cNvSpPr>
              <a:spLocks/>
            </p:cNvSpPr>
            <p:nvPr/>
          </p:nvSpPr>
          <p:spPr bwMode="auto">
            <a:xfrm>
              <a:off x="1109" y="2605"/>
              <a:ext cx="24" cy="28"/>
            </a:xfrm>
            <a:custGeom>
              <a:avLst/>
              <a:gdLst>
                <a:gd name="T0" fmla="*/ 0 w 24"/>
                <a:gd name="T1" fmla="*/ 28 h 28"/>
                <a:gd name="T2" fmla="*/ 0 w 24"/>
                <a:gd name="T3" fmla="*/ 28 h 28"/>
                <a:gd name="T4" fmla="*/ 2 w 24"/>
                <a:gd name="T5" fmla="*/ 28 h 28"/>
                <a:gd name="T6" fmla="*/ 4 w 24"/>
                <a:gd name="T7" fmla="*/ 27 h 28"/>
                <a:gd name="T8" fmla="*/ 6 w 24"/>
                <a:gd name="T9" fmla="*/ 26 h 28"/>
                <a:gd name="T10" fmla="*/ 8 w 24"/>
                <a:gd name="T11" fmla="*/ 26 h 28"/>
                <a:gd name="T12" fmla="*/ 10 w 24"/>
                <a:gd name="T13" fmla="*/ 24 h 28"/>
                <a:gd name="T14" fmla="*/ 12 w 24"/>
                <a:gd name="T15" fmla="*/ 23 h 28"/>
                <a:gd name="T16" fmla="*/ 14 w 24"/>
                <a:gd name="T17" fmla="*/ 21 h 28"/>
                <a:gd name="T18" fmla="*/ 15 w 24"/>
                <a:gd name="T19" fmla="*/ 20 h 28"/>
                <a:gd name="T20" fmla="*/ 17 w 24"/>
                <a:gd name="T21" fmla="*/ 18 h 28"/>
                <a:gd name="T22" fmla="*/ 19 w 24"/>
                <a:gd name="T23" fmla="*/ 16 h 28"/>
                <a:gd name="T24" fmla="*/ 20 w 24"/>
                <a:gd name="T25" fmla="*/ 13 h 28"/>
                <a:gd name="T26" fmla="*/ 21 w 24"/>
                <a:gd name="T27" fmla="*/ 11 h 28"/>
                <a:gd name="T28" fmla="*/ 22 w 24"/>
                <a:gd name="T29" fmla="*/ 9 h 28"/>
                <a:gd name="T30" fmla="*/ 23 w 24"/>
                <a:gd name="T31" fmla="*/ 6 h 28"/>
                <a:gd name="T32" fmla="*/ 24 w 24"/>
                <a:gd name="T33" fmla="*/ 3 h 28"/>
                <a:gd name="T34" fmla="*/ 24 w 24"/>
                <a:gd name="T35" fmla="*/ 1 h 28"/>
                <a:gd name="T36" fmla="*/ 22 w 24"/>
                <a:gd name="T37" fmla="*/ 0 h 28"/>
                <a:gd name="T38" fmla="*/ 22 w 24"/>
                <a:gd name="T39" fmla="*/ 3 h 28"/>
                <a:gd name="T40" fmla="*/ 21 w 24"/>
                <a:gd name="T41" fmla="*/ 5 h 28"/>
                <a:gd name="T42" fmla="*/ 20 w 24"/>
                <a:gd name="T43" fmla="*/ 8 h 28"/>
                <a:gd name="T44" fmla="*/ 19 w 24"/>
                <a:gd name="T45" fmla="*/ 10 h 28"/>
                <a:gd name="T46" fmla="*/ 18 w 24"/>
                <a:gd name="T47" fmla="*/ 12 h 28"/>
                <a:gd name="T48" fmla="*/ 17 w 24"/>
                <a:gd name="T49" fmla="*/ 14 h 28"/>
                <a:gd name="T50" fmla="*/ 15 w 24"/>
                <a:gd name="T51" fmla="*/ 16 h 28"/>
                <a:gd name="T52" fmla="*/ 14 w 24"/>
                <a:gd name="T53" fmla="*/ 18 h 28"/>
                <a:gd name="T54" fmla="*/ 12 w 24"/>
                <a:gd name="T55" fmla="*/ 20 h 28"/>
                <a:gd name="T56" fmla="*/ 11 w 24"/>
                <a:gd name="T57" fmla="*/ 21 h 28"/>
                <a:gd name="T58" fmla="*/ 9 w 24"/>
                <a:gd name="T59" fmla="*/ 23 h 28"/>
                <a:gd name="T60" fmla="*/ 7 w 24"/>
                <a:gd name="T61" fmla="*/ 24 h 28"/>
                <a:gd name="T62" fmla="*/ 5 w 24"/>
                <a:gd name="T63" fmla="*/ 24 h 28"/>
                <a:gd name="T64" fmla="*/ 4 w 24"/>
                <a:gd name="T65" fmla="*/ 25 h 28"/>
                <a:gd name="T66" fmla="*/ 2 w 24"/>
                <a:gd name="T67" fmla="*/ 25 h 28"/>
                <a:gd name="T68" fmla="*/ 0 w 24"/>
                <a:gd name="T69" fmla="*/ 26 h 28"/>
                <a:gd name="T70" fmla="*/ 0 w 24"/>
                <a:gd name="T71" fmla="*/ 26 h 28"/>
                <a:gd name="T72" fmla="*/ 0 w 24"/>
                <a:gd name="T73" fmla="*/ 28 h 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
                <a:gd name="T112" fmla="*/ 0 h 28"/>
                <a:gd name="T113" fmla="*/ 24 w 24"/>
                <a:gd name="T114" fmla="*/ 28 h 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 h="28">
                  <a:moveTo>
                    <a:pt x="0" y="28"/>
                  </a:moveTo>
                  <a:lnTo>
                    <a:pt x="0" y="28"/>
                  </a:lnTo>
                  <a:lnTo>
                    <a:pt x="2" y="28"/>
                  </a:lnTo>
                  <a:lnTo>
                    <a:pt x="4" y="27"/>
                  </a:lnTo>
                  <a:lnTo>
                    <a:pt x="6" y="26"/>
                  </a:lnTo>
                  <a:lnTo>
                    <a:pt x="8" y="26"/>
                  </a:lnTo>
                  <a:lnTo>
                    <a:pt x="10" y="24"/>
                  </a:lnTo>
                  <a:lnTo>
                    <a:pt x="12" y="23"/>
                  </a:lnTo>
                  <a:lnTo>
                    <a:pt x="14" y="21"/>
                  </a:lnTo>
                  <a:lnTo>
                    <a:pt x="15" y="20"/>
                  </a:lnTo>
                  <a:lnTo>
                    <a:pt x="17" y="18"/>
                  </a:lnTo>
                  <a:lnTo>
                    <a:pt x="19" y="16"/>
                  </a:lnTo>
                  <a:lnTo>
                    <a:pt x="20" y="13"/>
                  </a:lnTo>
                  <a:lnTo>
                    <a:pt x="21" y="11"/>
                  </a:lnTo>
                  <a:lnTo>
                    <a:pt x="22" y="9"/>
                  </a:lnTo>
                  <a:lnTo>
                    <a:pt x="23" y="6"/>
                  </a:lnTo>
                  <a:lnTo>
                    <a:pt x="24" y="3"/>
                  </a:lnTo>
                  <a:lnTo>
                    <a:pt x="24" y="1"/>
                  </a:lnTo>
                  <a:lnTo>
                    <a:pt x="22" y="0"/>
                  </a:lnTo>
                  <a:lnTo>
                    <a:pt x="22" y="3"/>
                  </a:lnTo>
                  <a:lnTo>
                    <a:pt x="21" y="5"/>
                  </a:lnTo>
                  <a:lnTo>
                    <a:pt x="20" y="8"/>
                  </a:lnTo>
                  <a:lnTo>
                    <a:pt x="19" y="10"/>
                  </a:lnTo>
                  <a:lnTo>
                    <a:pt x="18" y="12"/>
                  </a:lnTo>
                  <a:lnTo>
                    <a:pt x="17" y="14"/>
                  </a:lnTo>
                  <a:lnTo>
                    <a:pt x="15" y="16"/>
                  </a:lnTo>
                  <a:lnTo>
                    <a:pt x="14" y="18"/>
                  </a:lnTo>
                  <a:lnTo>
                    <a:pt x="12" y="20"/>
                  </a:lnTo>
                  <a:lnTo>
                    <a:pt x="11" y="21"/>
                  </a:lnTo>
                  <a:lnTo>
                    <a:pt x="9" y="23"/>
                  </a:lnTo>
                  <a:lnTo>
                    <a:pt x="7" y="24"/>
                  </a:lnTo>
                  <a:lnTo>
                    <a:pt x="5" y="24"/>
                  </a:lnTo>
                  <a:lnTo>
                    <a:pt x="4" y="25"/>
                  </a:lnTo>
                  <a:lnTo>
                    <a:pt x="2" y="25"/>
                  </a:lnTo>
                  <a:lnTo>
                    <a:pt x="0" y="26"/>
                  </a:lnTo>
                  <a:lnTo>
                    <a:pt x="0" y="28"/>
                  </a:lnTo>
                  <a:close/>
                </a:path>
              </a:pathLst>
            </a:custGeom>
            <a:solidFill>
              <a:srgbClr val="000000"/>
            </a:solidFill>
            <a:ln w="9525">
              <a:solidFill>
                <a:schemeClr val="tx1"/>
              </a:solidFill>
              <a:round/>
              <a:headEnd/>
              <a:tailEnd/>
            </a:ln>
          </p:spPr>
          <p:txBody>
            <a:bodyPr/>
            <a:lstStyle/>
            <a:p>
              <a:endParaRPr lang="en-US"/>
            </a:p>
          </p:txBody>
        </p:sp>
        <p:sp>
          <p:nvSpPr>
            <p:cNvPr id="4187" name="Freeform 1449"/>
            <p:cNvSpPr>
              <a:spLocks/>
            </p:cNvSpPr>
            <p:nvPr/>
          </p:nvSpPr>
          <p:spPr bwMode="auto">
            <a:xfrm>
              <a:off x="956" y="2580"/>
              <a:ext cx="139" cy="99"/>
            </a:xfrm>
            <a:custGeom>
              <a:avLst/>
              <a:gdLst>
                <a:gd name="T0" fmla="*/ 137 w 139"/>
                <a:gd name="T1" fmla="*/ 0 h 99"/>
                <a:gd name="T2" fmla="*/ 123 w 139"/>
                <a:gd name="T3" fmla="*/ 21 h 99"/>
                <a:gd name="T4" fmla="*/ 109 w 139"/>
                <a:gd name="T5" fmla="*/ 38 h 99"/>
                <a:gd name="T6" fmla="*/ 96 w 139"/>
                <a:gd name="T7" fmla="*/ 53 h 99"/>
                <a:gd name="T8" fmla="*/ 83 w 139"/>
                <a:gd name="T9" fmla="*/ 65 h 99"/>
                <a:gd name="T10" fmla="*/ 72 w 139"/>
                <a:gd name="T11" fmla="*/ 74 h 99"/>
                <a:gd name="T12" fmla="*/ 60 w 139"/>
                <a:gd name="T13" fmla="*/ 82 h 99"/>
                <a:gd name="T14" fmla="*/ 50 w 139"/>
                <a:gd name="T15" fmla="*/ 88 h 99"/>
                <a:gd name="T16" fmla="*/ 40 w 139"/>
                <a:gd name="T17" fmla="*/ 92 h 99"/>
                <a:gd name="T18" fmla="*/ 32 w 139"/>
                <a:gd name="T19" fmla="*/ 95 h 99"/>
                <a:gd name="T20" fmla="*/ 24 w 139"/>
                <a:gd name="T21" fmla="*/ 96 h 99"/>
                <a:gd name="T22" fmla="*/ 17 w 139"/>
                <a:gd name="T23" fmla="*/ 97 h 99"/>
                <a:gd name="T24" fmla="*/ 11 w 139"/>
                <a:gd name="T25" fmla="*/ 97 h 99"/>
                <a:gd name="T26" fmla="*/ 7 w 139"/>
                <a:gd name="T27" fmla="*/ 97 h 99"/>
                <a:gd name="T28" fmla="*/ 4 w 139"/>
                <a:gd name="T29" fmla="*/ 96 h 99"/>
                <a:gd name="T30" fmla="*/ 2 w 139"/>
                <a:gd name="T31" fmla="*/ 95 h 99"/>
                <a:gd name="T32" fmla="*/ 1 w 139"/>
                <a:gd name="T33" fmla="*/ 95 h 99"/>
                <a:gd name="T34" fmla="*/ 1 w 139"/>
                <a:gd name="T35" fmla="*/ 97 h 99"/>
                <a:gd name="T36" fmla="*/ 2 w 139"/>
                <a:gd name="T37" fmla="*/ 98 h 99"/>
                <a:gd name="T38" fmla="*/ 5 w 139"/>
                <a:gd name="T39" fmla="*/ 99 h 99"/>
                <a:gd name="T40" fmla="*/ 9 w 139"/>
                <a:gd name="T41" fmla="*/ 99 h 99"/>
                <a:gd name="T42" fmla="*/ 14 w 139"/>
                <a:gd name="T43" fmla="*/ 99 h 99"/>
                <a:gd name="T44" fmla="*/ 21 w 139"/>
                <a:gd name="T45" fmla="*/ 99 h 99"/>
                <a:gd name="T46" fmla="*/ 28 w 139"/>
                <a:gd name="T47" fmla="*/ 98 h 99"/>
                <a:gd name="T48" fmla="*/ 36 w 139"/>
                <a:gd name="T49" fmla="*/ 95 h 99"/>
                <a:gd name="T50" fmla="*/ 46 w 139"/>
                <a:gd name="T51" fmla="*/ 92 h 99"/>
                <a:gd name="T52" fmla="*/ 56 w 139"/>
                <a:gd name="T53" fmla="*/ 87 h 99"/>
                <a:gd name="T54" fmla="*/ 67 w 139"/>
                <a:gd name="T55" fmla="*/ 80 h 99"/>
                <a:gd name="T56" fmla="*/ 79 w 139"/>
                <a:gd name="T57" fmla="*/ 71 h 99"/>
                <a:gd name="T58" fmla="*/ 91 w 139"/>
                <a:gd name="T59" fmla="*/ 60 h 99"/>
                <a:gd name="T60" fmla="*/ 104 w 139"/>
                <a:gd name="T61" fmla="*/ 47 h 99"/>
                <a:gd name="T62" fmla="*/ 117 w 139"/>
                <a:gd name="T63" fmla="*/ 31 h 99"/>
                <a:gd name="T64" fmla="*/ 132 w 139"/>
                <a:gd name="T65" fmla="*/ 12 h 99"/>
                <a:gd name="T66" fmla="*/ 139 w 139"/>
                <a:gd name="T67" fmla="*/ 1 h 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9"/>
                <a:gd name="T103" fmla="*/ 0 h 99"/>
                <a:gd name="T104" fmla="*/ 139 w 139"/>
                <a:gd name="T105" fmla="*/ 99 h 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9" h="99">
                  <a:moveTo>
                    <a:pt x="137" y="0"/>
                  </a:moveTo>
                  <a:lnTo>
                    <a:pt x="137" y="0"/>
                  </a:lnTo>
                  <a:lnTo>
                    <a:pt x="130" y="11"/>
                  </a:lnTo>
                  <a:lnTo>
                    <a:pt x="123" y="21"/>
                  </a:lnTo>
                  <a:lnTo>
                    <a:pt x="116" y="30"/>
                  </a:lnTo>
                  <a:lnTo>
                    <a:pt x="109" y="38"/>
                  </a:lnTo>
                  <a:lnTo>
                    <a:pt x="103" y="46"/>
                  </a:lnTo>
                  <a:lnTo>
                    <a:pt x="96" y="53"/>
                  </a:lnTo>
                  <a:lnTo>
                    <a:pt x="90" y="59"/>
                  </a:lnTo>
                  <a:lnTo>
                    <a:pt x="83" y="65"/>
                  </a:lnTo>
                  <a:lnTo>
                    <a:pt x="77" y="70"/>
                  </a:lnTo>
                  <a:lnTo>
                    <a:pt x="72" y="74"/>
                  </a:lnTo>
                  <a:lnTo>
                    <a:pt x="66" y="78"/>
                  </a:lnTo>
                  <a:lnTo>
                    <a:pt x="60" y="82"/>
                  </a:lnTo>
                  <a:lnTo>
                    <a:pt x="55" y="85"/>
                  </a:lnTo>
                  <a:lnTo>
                    <a:pt x="50" y="88"/>
                  </a:lnTo>
                  <a:lnTo>
                    <a:pt x="45" y="90"/>
                  </a:lnTo>
                  <a:lnTo>
                    <a:pt x="40" y="92"/>
                  </a:lnTo>
                  <a:lnTo>
                    <a:pt x="36" y="93"/>
                  </a:lnTo>
                  <a:lnTo>
                    <a:pt x="32" y="95"/>
                  </a:lnTo>
                  <a:lnTo>
                    <a:pt x="28" y="95"/>
                  </a:lnTo>
                  <a:lnTo>
                    <a:pt x="24" y="96"/>
                  </a:lnTo>
                  <a:lnTo>
                    <a:pt x="20" y="97"/>
                  </a:lnTo>
                  <a:lnTo>
                    <a:pt x="17" y="97"/>
                  </a:lnTo>
                  <a:lnTo>
                    <a:pt x="14" y="97"/>
                  </a:lnTo>
                  <a:lnTo>
                    <a:pt x="11" y="97"/>
                  </a:lnTo>
                  <a:lnTo>
                    <a:pt x="9" y="97"/>
                  </a:lnTo>
                  <a:lnTo>
                    <a:pt x="7" y="97"/>
                  </a:lnTo>
                  <a:lnTo>
                    <a:pt x="5" y="96"/>
                  </a:lnTo>
                  <a:lnTo>
                    <a:pt x="4" y="96"/>
                  </a:lnTo>
                  <a:lnTo>
                    <a:pt x="3" y="96"/>
                  </a:lnTo>
                  <a:lnTo>
                    <a:pt x="2" y="95"/>
                  </a:lnTo>
                  <a:lnTo>
                    <a:pt x="1" y="95"/>
                  </a:lnTo>
                  <a:lnTo>
                    <a:pt x="0" y="97"/>
                  </a:lnTo>
                  <a:lnTo>
                    <a:pt x="1" y="97"/>
                  </a:lnTo>
                  <a:lnTo>
                    <a:pt x="1" y="98"/>
                  </a:lnTo>
                  <a:lnTo>
                    <a:pt x="2" y="98"/>
                  </a:lnTo>
                  <a:lnTo>
                    <a:pt x="3" y="98"/>
                  </a:lnTo>
                  <a:lnTo>
                    <a:pt x="5" y="99"/>
                  </a:lnTo>
                  <a:lnTo>
                    <a:pt x="7" y="99"/>
                  </a:lnTo>
                  <a:lnTo>
                    <a:pt x="9" y="99"/>
                  </a:lnTo>
                  <a:lnTo>
                    <a:pt x="11" y="99"/>
                  </a:lnTo>
                  <a:lnTo>
                    <a:pt x="14" y="99"/>
                  </a:lnTo>
                  <a:lnTo>
                    <a:pt x="17" y="99"/>
                  </a:lnTo>
                  <a:lnTo>
                    <a:pt x="21" y="99"/>
                  </a:lnTo>
                  <a:lnTo>
                    <a:pt x="24" y="98"/>
                  </a:lnTo>
                  <a:lnTo>
                    <a:pt x="28" y="98"/>
                  </a:lnTo>
                  <a:lnTo>
                    <a:pt x="32" y="97"/>
                  </a:lnTo>
                  <a:lnTo>
                    <a:pt x="36" y="95"/>
                  </a:lnTo>
                  <a:lnTo>
                    <a:pt x="41" y="94"/>
                  </a:lnTo>
                  <a:lnTo>
                    <a:pt x="46" y="92"/>
                  </a:lnTo>
                  <a:lnTo>
                    <a:pt x="51" y="89"/>
                  </a:lnTo>
                  <a:lnTo>
                    <a:pt x="56" y="87"/>
                  </a:lnTo>
                  <a:lnTo>
                    <a:pt x="62" y="84"/>
                  </a:lnTo>
                  <a:lnTo>
                    <a:pt x="67" y="80"/>
                  </a:lnTo>
                  <a:lnTo>
                    <a:pt x="73" y="76"/>
                  </a:lnTo>
                  <a:lnTo>
                    <a:pt x="79" y="71"/>
                  </a:lnTo>
                  <a:lnTo>
                    <a:pt x="85" y="66"/>
                  </a:lnTo>
                  <a:lnTo>
                    <a:pt x="91" y="60"/>
                  </a:lnTo>
                  <a:lnTo>
                    <a:pt x="98" y="54"/>
                  </a:lnTo>
                  <a:lnTo>
                    <a:pt x="104" y="47"/>
                  </a:lnTo>
                  <a:lnTo>
                    <a:pt x="111" y="39"/>
                  </a:lnTo>
                  <a:lnTo>
                    <a:pt x="117" y="31"/>
                  </a:lnTo>
                  <a:lnTo>
                    <a:pt x="125" y="22"/>
                  </a:lnTo>
                  <a:lnTo>
                    <a:pt x="132" y="12"/>
                  </a:lnTo>
                  <a:lnTo>
                    <a:pt x="139" y="1"/>
                  </a:lnTo>
                  <a:lnTo>
                    <a:pt x="137" y="0"/>
                  </a:lnTo>
                  <a:close/>
                </a:path>
              </a:pathLst>
            </a:custGeom>
            <a:solidFill>
              <a:srgbClr val="000000"/>
            </a:solidFill>
            <a:ln w="9525">
              <a:solidFill>
                <a:schemeClr val="tx1"/>
              </a:solidFill>
              <a:round/>
              <a:headEnd/>
              <a:tailEnd/>
            </a:ln>
          </p:spPr>
          <p:txBody>
            <a:bodyPr/>
            <a:lstStyle/>
            <a:p>
              <a:endParaRPr lang="en-US"/>
            </a:p>
          </p:txBody>
        </p:sp>
        <p:sp>
          <p:nvSpPr>
            <p:cNvPr id="4188" name="Freeform 1450"/>
            <p:cNvSpPr>
              <a:spLocks/>
            </p:cNvSpPr>
            <p:nvPr/>
          </p:nvSpPr>
          <p:spPr bwMode="auto">
            <a:xfrm>
              <a:off x="1093" y="2419"/>
              <a:ext cx="33" cy="162"/>
            </a:xfrm>
            <a:custGeom>
              <a:avLst/>
              <a:gdLst>
                <a:gd name="T0" fmla="*/ 19 w 33"/>
                <a:gd name="T1" fmla="*/ 8 h 162"/>
                <a:gd name="T2" fmla="*/ 24 w 33"/>
                <a:gd name="T3" fmla="*/ 23 h 162"/>
                <a:gd name="T4" fmla="*/ 28 w 33"/>
                <a:gd name="T5" fmla="*/ 37 h 162"/>
                <a:gd name="T6" fmla="*/ 30 w 33"/>
                <a:gd name="T7" fmla="*/ 52 h 162"/>
                <a:gd name="T8" fmla="*/ 30 w 33"/>
                <a:gd name="T9" fmla="*/ 66 h 162"/>
                <a:gd name="T10" fmla="*/ 30 w 33"/>
                <a:gd name="T11" fmla="*/ 79 h 162"/>
                <a:gd name="T12" fmla="*/ 28 w 33"/>
                <a:gd name="T13" fmla="*/ 92 h 162"/>
                <a:gd name="T14" fmla="*/ 25 w 33"/>
                <a:gd name="T15" fmla="*/ 104 h 162"/>
                <a:gd name="T16" fmla="*/ 21 w 33"/>
                <a:gd name="T17" fmla="*/ 116 h 162"/>
                <a:gd name="T18" fmla="*/ 18 w 33"/>
                <a:gd name="T19" fmla="*/ 126 h 162"/>
                <a:gd name="T20" fmla="*/ 14 w 33"/>
                <a:gd name="T21" fmla="*/ 136 h 162"/>
                <a:gd name="T22" fmla="*/ 10 w 33"/>
                <a:gd name="T23" fmla="*/ 144 h 162"/>
                <a:gd name="T24" fmla="*/ 6 w 33"/>
                <a:gd name="T25" fmla="*/ 150 h 162"/>
                <a:gd name="T26" fmla="*/ 3 w 33"/>
                <a:gd name="T27" fmla="*/ 155 h 162"/>
                <a:gd name="T28" fmla="*/ 1 w 33"/>
                <a:gd name="T29" fmla="*/ 159 h 162"/>
                <a:gd name="T30" fmla="*/ 0 w 33"/>
                <a:gd name="T31" fmla="*/ 161 h 162"/>
                <a:gd name="T32" fmla="*/ 2 w 33"/>
                <a:gd name="T33" fmla="*/ 162 h 162"/>
                <a:gd name="T34" fmla="*/ 2 w 33"/>
                <a:gd name="T35" fmla="*/ 161 h 162"/>
                <a:gd name="T36" fmla="*/ 4 w 33"/>
                <a:gd name="T37" fmla="*/ 159 h 162"/>
                <a:gd name="T38" fmla="*/ 7 w 33"/>
                <a:gd name="T39" fmla="*/ 154 h 162"/>
                <a:gd name="T40" fmla="*/ 10 w 33"/>
                <a:gd name="T41" fmla="*/ 148 h 162"/>
                <a:gd name="T42" fmla="*/ 14 w 33"/>
                <a:gd name="T43" fmla="*/ 141 h 162"/>
                <a:gd name="T44" fmla="*/ 18 w 33"/>
                <a:gd name="T45" fmla="*/ 132 h 162"/>
                <a:gd name="T46" fmla="*/ 22 w 33"/>
                <a:gd name="T47" fmla="*/ 122 h 162"/>
                <a:gd name="T48" fmla="*/ 25 w 33"/>
                <a:gd name="T49" fmla="*/ 111 h 162"/>
                <a:gd name="T50" fmla="*/ 29 w 33"/>
                <a:gd name="T51" fmla="*/ 99 h 162"/>
                <a:gd name="T52" fmla="*/ 31 w 33"/>
                <a:gd name="T53" fmla="*/ 86 h 162"/>
                <a:gd name="T54" fmla="*/ 32 w 33"/>
                <a:gd name="T55" fmla="*/ 73 h 162"/>
                <a:gd name="T56" fmla="*/ 33 w 33"/>
                <a:gd name="T57" fmla="*/ 59 h 162"/>
                <a:gd name="T58" fmla="*/ 31 w 33"/>
                <a:gd name="T59" fmla="*/ 44 h 162"/>
                <a:gd name="T60" fmla="*/ 29 w 33"/>
                <a:gd name="T61" fmla="*/ 29 h 162"/>
                <a:gd name="T62" fmla="*/ 24 w 33"/>
                <a:gd name="T63" fmla="*/ 14 h 162"/>
                <a:gd name="T64" fmla="*/ 17 w 33"/>
                <a:gd name="T65" fmla="*/ 0 h 1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
                <a:gd name="T100" fmla="*/ 0 h 162"/>
                <a:gd name="T101" fmla="*/ 33 w 33"/>
                <a:gd name="T102" fmla="*/ 162 h 1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 h="162">
                  <a:moveTo>
                    <a:pt x="15" y="1"/>
                  </a:moveTo>
                  <a:lnTo>
                    <a:pt x="19" y="8"/>
                  </a:lnTo>
                  <a:lnTo>
                    <a:pt x="22" y="15"/>
                  </a:lnTo>
                  <a:lnTo>
                    <a:pt x="24" y="23"/>
                  </a:lnTo>
                  <a:lnTo>
                    <a:pt x="26" y="30"/>
                  </a:lnTo>
                  <a:lnTo>
                    <a:pt x="28" y="37"/>
                  </a:lnTo>
                  <a:lnTo>
                    <a:pt x="29" y="45"/>
                  </a:lnTo>
                  <a:lnTo>
                    <a:pt x="30" y="52"/>
                  </a:lnTo>
                  <a:lnTo>
                    <a:pt x="30" y="59"/>
                  </a:lnTo>
                  <a:lnTo>
                    <a:pt x="30" y="66"/>
                  </a:lnTo>
                  <a:lnTo>
                    <a:pt x="30" y="73"/>
                  </a:lnTo>
                  <a:lnTo>
                    <a:pt x="30" y="79"/>
                  </a:lnTo>
                  <a:lnTo>
                    <a:pt x="29" y="86"/>
                  </a:lnTo>
                  <a:lnTo>
                    <a:pt x="28" y="92"/>
                  </a:lnTo>
                  <a:lnTo>
                    <a:pt x="26" y="98"/>
                  </a:lnTo>
                  <a:lnTo>
                    <a:pt x="25" y="104"/>
                  </a:lnTo>
                  <a:lnTo>
                    <a:pt x="23" y="110"/>
                  </a:lnTo>
                  <a:lnTo>
                    <a:pt x="21" y="116"/>
                  </a:lnTo>
                  <a:lnTo>
                    <a:pt x="20" y="121"/>
                  </a:lnTo>
                  <a:lnTo>
                    <a:pt x="18" y="126"/>
                  </a:lnTo>
                  <a:lnTo>
                    <a:pt x="16" y="131"/>
                  </a:lnTo>
                  <a:lnTo>
                    <a:pt x="14" y="136"/>
                  </a:lnTo>
                  <a:lnTo>
                    <a:pt x="12" y="140"/>
                  </a:lnTo>
                  <a:lnTo>
                    <a:pt x="10" y="144"/>
                  </a:lnTo>
                  <a:lnTo>
                    <a:pt x="8" y="147"/>
                  </a:lnTo>
                  <a:lnTo>
                    <a:pt x="6" y="150"/>
                  </a:lnTo>
                  <a:lnTo>
                    <a:pt x="5" y="153"/>
                  </a:lnTo>
                  <a:lnTo>
                    <a:pt x="3" y="155"/>
                  </a:lnTo>
                  <a:lnTo>
                    <a:pt x="2" y="157"/>
                  </a:lnTo>
                  <a:lnTo>
                    <a:pt x="1" y="159"/>
                  </a:lnTo>
                  <a:lnTo>
                    <a:pt x="0" y="160"/>
                  </a:lnTo>
                  <a:lnTo>
                    <a:pt x="0" y="161"/>
                  </a:lnTo>
                  <a:lnTo>
                    <a:pt x="2" y="162"/>
                  </a:lnTo>
                  <a:lnTo>
                    <a:pt x="2" y="161"/>
                  </a:lnTo>
                  <a:lnTo>
                    <a:pt x="3" y="160"/>
                  </a:lnTo>
                  <a:lnTo>
                    <a:pt x="4" y="159"/>
                  </a:lnTo>
                  <a:lnTo>
                    <a:pt x="5" y="157"/>
                  </a:lnTo>
                  <a:lnTo>
                    <a:pt x="7" y="154"/>
                  </a:lnTo>
                  <a:lnTo>
                    <a:pt x="8" y="151"/>
                  </a:lnTo>
                  <a:lnTo>
                    <a:pt x="10" y="148"/>
                  </a:lnTo>
                  <a:lnTo>
                    <a:pt x="12" y="144"/>
                  </a:lnTo>
                  <a:lnTo>
                    <a:pt x="14" y="141"/>
                  </a:lnTo>
                  <a:lnTo>
                    <a:pt x="16" y="136"/>
                  </a:lnTo>
                  <a:lnTo>
                    <a:pt x="18" y="132"/>
                  </a:lnTo>
                  <a:lnTo>
                    <a:pt x="20" y="127"/>
                  </a:lnTo>
                  <a:lnTo>
                    <a:pt x="22" y="122"/>
                  </a:lnTo>
                  <a:lnTo>
                    <a:pt x="24" y="116"/>
                  </a:lnTo>
                  <a:lnTo>
                    <a:pt x="25" y="111"/>
                  </a:lnTo>
                  <a:lnTo>
                    <a:pt x="27" y="105"/>
                  </a:lnTo>
                  <a:lnTo>
                    <a:pt x="29" y="99"/>
                  </a:lnTo>
                  <a:lnTo>
                    <a:pt x="30" y="92"/>
                  </a:lnTo>
                  <a:lnTo>
                    <a:pt x="31" y="86"/>
                  </a:lnTo>
                  <a:lnTo>
                    <a:pt x="32" y="80"/>
                  </a:lnTo>
                  <a:lnTo>
                    <a:pt x="32" y="73"/>
                  </a:lnTo>
                  <a:lnTo>
                    <a:pt x="33" y="66"/>
                  </a:lnTo>
                  <a:lnTo>
                    <a:pt x="33" y="59"/>
                  </a:lnTo>
                  <a:lnTo>
                    <a:pt x="32" y="51"/>
                  </a:lnTo>
                  <a:lnTo>
                    <a:pt x="31" y="44"/>
                  </a:lnTo>
                  <a:lnTo>
                    <a:pt x="30" y="37"/>
                  </a:lnTo>
                  <a:lnTo>
                    <a:pt x="29" y="29"/>
                  </a:lnTo>
                  <a:lnTo>
                    <a:pt x="26" y="22"/>
                  </a:lnTo>
                  <a:lnTo>
                    <a:pt x="24" y="14"/>
                  </a:lnTo>
                  <a:lnTo>
                    <a:pt x="20" y="7"/>
                  </a:lnTo>
                  <a:lnTo>
                    <a:pt x="17" y="0"/>
                  </a:lnTo>
                  <a:lnTo>
                    <a:pt x="15" y="1"/>
                  </a:lnTo>
                  <a:close/>
                </a:path>
              </a:pathLst>
            </a:custGeom>
            <a:solidFill>
              <a:srgbClr val="000000"/>
            </a:solidFill>
            <a:ln w="9525">
              <a:solidFill>
                <a:schemeClr val="tx1"/>
              </a:solidFill>
              <a:round/>
              <a:headEnd/>
              <a:tailEnd/>
            </a:ln>
          </p:spPr>
          <p:txBody>
            <a:bodyPr/>
            <a:lstStyle/>
            <a:p>
              <a:endParaRPr lang="en-US"/>
            </a:p>
          </p:txBody>
        </p:sp>
        <p:sp>
          <p:nvSpPr>
            <p:cNvPr id="4189" name="Freeform 1451"/>
            <p:cNvSpPr>
              <a:spLocks/>
            </p:cNvSpPr>
            <p:nvPr/>
          </p:nvSpPr>
          <p:spPr bwMode="auto">
            <a:xfrm>
              <a:off x="1044" y="2551"/>
              <a:ext cx="69" cy="133"/>
            </a:xfrm>
            <a:custGeom>
              <a:avLst/>
              <a:gdLst>
                <a:gd name="T0" fmla="*/ 1 w 69"/>
                <a:gd name="T1" fmla="*/ 133 h 133"/>
                <a:gd name="T2" fmla="*/ 0 w 69"/>
                <a:gd name="T3" fmla="*/ 91 h 133"/>
                <a:gd name="T4" fmla="*/ 1 w 69"/>
                <a:gd name="T5" fmla="*/ 90 h 133"/>
                <a:gd name="T6" fmla="*/ 3 w 69"/>
                <a:gd name="T7" fmla="*/ 89 h 133"/>
                <a:gd name="T8" fmla="*/ 5 w 69"/>
                <a:gd name="T9" fmla="*/ 86 h 133"/>
                <a:gd name="T10" fmla="*/ 8 w 69"/>
                <a:gd name="T11" fmla="*/ 83 h 133"/>
                <a:gd name="T12" fmla="*/ 12 w 69"/>
                <a:gd name="T13" fmla="*/ 78 h 133"/>
                <a:gd name="T14" fmla="*/ 17 w 69"/>
                <a:gd name="T15" fmla="*/ 73 h 133"/>
                <a:gd name="T16" fmla="*/ 22 w 69"/>
                <a:gd name="T17" fmla="*/ 68 h 133"/>
                <a:gd name="T18" fmla="*/ 27 w 69"/>
                <a:gd name="T19" fmla="*/ 61 h 133"/>
                <a:gd name="T20" fmla="*/ 32 w 69"/>
                <a:gd name="T21" fmla="*/ 55 h 133"/>
                <a:gd name="T22" fmla="*/ 38 w 69"/>
                <a:gd name="T23" fmla="*/ 47 h 133"/>
                <a:gd name="T24" fmla="*/ 43 w 69"/>
                <a:gd name="T25" fmla="*/ 40 h 133"/>
                <a:gd name="T26" fmla="*/ 49 w 69"/>
                <a:gd name="T27" fmla="*/ 32 h 133"/>
                <a:gd name="T28" fmla="*/ 54 w 69"/>
                <a:gd name="T29" fmla="*/ 24 h 133"/>
                <a:gd name="T30" fmla="*/ 58 w 69"/>
                <a:gd name="T31" fmla="*/ 16 h 133"/>
                <a:gd name="T32" fmla="*/ 62 w 69"/>
                <a:gd name="T33" fmla="*/ 8 h 133"/>
                <a:gd name="T34" fmla="*/ 65 w 69"/>
                <a:gd name="T35" fmla="*/ 0 h 133"/>
                <a:gd name="T36" fmla="*/ 66 w 69"/>
                <a:gd name="T37" fmla="*/ 0 h 133"/>
                <a:gd name="T38" fmla="*/ 66 w 69"/>
                <a:gd name="T39" fmla="*/ 1 h 133"/>
                <a:gd name="T40" fmla="*/ 66 w 69"/>
                <a:gd name="T41" fmla="*/ 3 h 133"/>
                <a:gd name="T42" fmla="*/ 67 w 69"/>
                <a:gd name="T43" fmla="*/ 6 h 133"/>
                <a:gd name="T44" fmla="*/ 68 w 69"/>
                <a:gd name="T45" fmla="*/ 9 h 133"/>
                <a:gd name="T46" fmla="*/ 69 w 69"/>
                <a:gd name="T47" fmla="*/ 12 h 133"/>
                <a:gd name="T48" fmla="*/ 69 w 69"/>
                <a:gd name="T49" fmla="*/ 16 h 133"/>
                <a:gd name="T50" fmla="*/ 69 w 69"/>
                <a:gd name="T51" fmla="*/ 21 h 133"/>
                <a:gd name="T52" fmla="*/ 69 w 69"/>
                <a:gd name="T53" fmla="*/ 27 h 133"/>
                <a:gd name="T54" fmla="*/ 69 w 69"/>
                <a:gd name="T55" fmla="*/ 33 h 133"/>
                <a:gd name="T56" fmla="*/ 68 w 69"/>
                <a:gd name="T57" fmla="*/ 39 h 133"/>
                <a:gd name="T58" fmla="*/ 67 w 69"/>
                <a:gd name="T59" fmla="*/ 46 h 133"/>
                <a:gd name="T60" fmla="*/ 65 w 69"/>
                <a:gd name="T61" fmla="*/ 53 h 133"/>
                <a:gd name="T62" fmla="*/ 62 w 69"/>
                <a:gd name="T63" fmla="*/ 61 h 133"/>
                <a:gd name="T64" fmla="*/ 59 w 69"/>
                <a:gd name="T65" fmla="*/ 69 h 133"/>
                <a:gd name="T66" fmla="*/ 55 w 69"/>
                <a:gd name="T67" fmla="*/ 78 h 133"/>
                <a:gd name="T68" fmla="*/ 1 w 69"/>
                <a:gd name="T69" fmla="*/ 133 h 13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9"/>
                <a:gd name="T106" fmla="*/ 0 h 133"/>
                <a:gd name="T107" fmla="*/ 69 w 69"/>
                <a:gd name="T108" fmla="*/ 133 h 13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9" h="133">
                  <a:moveTo>
                    <a:pt x="1" y="133"/>
                  </a:moveTo>
                  <a:lnTo>
                    <a:pt x="0" y="91"/>
                  </a:lnTo>
                  <a:lnTo>
                    <a:pt x="1" y="90"/>
                  </a:lnTo>
                  <a:lnTo>
                    <a:pt x="3" y="89"/>
                  </a:lnTo>
                  <a:lnTo>
                    <a:pt x="5" y="86"/>
                  </a:lnTo>
                  <a:lnTo>
                    <a:pt x="8" y="83"/>
                  </a:lnTo>
                  <a:lnTo>
                    <a:pt x="12" y="78"/>
                  </a:lnTo>
                  <a:lnTo>
                    <a:pt x="17" y="73"/>
                  </a:lnTo>
                  <a:lnTo>
                    <a:pt x="22" y="68"/>
                  </a:lnTo>
                  <a:lnTo>
                    <a:pt x="27" y="61"/>
                  </a:lnTo>
                  <a:lnTo>
                    <a:pt x="32" y="55"/>
                  </a:lnTo>
                  <a:lnTo>
                    <a:pt x="38" y="47"/>
                  </a:lnTo>
                  <a:lnTo>
                    <a:pt x="43" y="40"/>
                  </a:lnTo>
                  <a:lnTo>
                    <a:pt x="49" y="32"/>
                  </a:lnTo>
                  <a:lnTo>
                    <a:pt x="54" y="24"/>
                  </a:lnTo>
                  <a:lnTo>
                    <a:pt x="58" y="16"/>
                  </a:lnTo>
                  <a:lnTo>
                    <a:pt x="62" y="8"/>
                  </a:lnTo>
                  <a:lnTo>
                    <a:pt x="65" y="0"/>
                  </a:lnTo>
                  <a:lnTo>
                    <a:pt x="66" y="0"/>
                  </a:lnTo>
                  <a:lnTo>
                    <a:pt x="66" y="1"/>
                  </a:lnTo>
                  <a:lnTo>
                    <a:pt x="66" y="3"/>
                  </a:lnTo>
                  <a:lnTo>
                    <a:pt x="67" y="6"/>
                  </a:lnTo>
                  <a:lnTo>
                    <a:pt x="68" y="9"/>
                  </a:lnTo>
                  <a:lnTo>
                    <a:pt x="69" y="12"/>
                  </a:lnTo>
                  <a:lnTo>
                    <a:pt x="69" y="16"/>
                  </a:lnTo>
                  <a:lnTo>
                    <a:pt x="69" y="21"/>
                  </a:lnTo>
                  <a:lnTo>
                    <a:pt x="69" y="27"/>
                  </a:lnTo>
                  <a:lnTo>
                    <a:pt x="69" y="33"/>
                  </a:lnTo>
                  <a:lnTo>
                    <a:pt x="68" y="39"/>
                  </a:lnTo>
                  <a:lnTo>
                    <a:pt x="67" y="46"/>
                  </a:lnTo>
                  <a:lnTo>
                    <a:pt x="65" y="53"/>
                  </a:lnTo>
                  <a:lnTo>
                    <a:pt x="62" y="61"/>
                  </a:lnTo>
                  <a:lnTo>
                    <a:pt x="59" y="69"/>
                  </a:lnTo>
                  <a:lnTo>
                    <a:pt x="55" y="78"/>
                  </a:lnTo>
                  <a:lnTo>
                    <a:pt x="1" y="133"/>
                  </a:lnTo>
                  <a:close/>
                </a:path>
              </a:pathLst>
            </a:custGeom>
            <a:solidFill>
              <a:srgbClr val="000000"/>
            </a:solidFill>
            <a:ln w="9525">
              <a:solidFill>
                <a:schemeClr val="tx1"/>
              </a:solidFill>
              <a:round/>
              <a:headEnd/>
              <a:tailEnd/>
            </a:ln>
          </p:spPr>
          <p:txBody>
            <a:bodyPr/>
            <a:lstStyle/>
            <a:p>
              <a:endParaRPr lang="en-US"/>
            </a:p>
          </p:txBody>
        </p:sp>
        <p:sp>
          <p:nvSpPr>
            <p:cNvPr id="4190" name="Freeform 1452"/>
            <p:cNvSpPr>
              <a:spLocks/>
            </p:cNvSpPr>
            <p:nvPr/>
          </p:nvSpPr>
          <p:spPr bwMode="auto">
            <a:xfrm>
              <a:off x="1043" y="2641"/>
              <a:ext cx="4" cy="43"/>
            </a:xfrm>
            <a:custGeom>
              <a:avLst/>
              <a:gdLst>
                <a:gd name="T0" fmla="*/ 1 w 4"/>
                <a:gd name="T1" fmla="*/ 0 h 43"/>
                <a:gd name="T2" fmla="*/ 0 w 4"/>
                <a:gd name="T3" fmla="*/ 1 h 43"/>
                <a:gd name="T4" fmla="*/ 1 w 4"/>
                <a:gd name="T5" fmla="*/ 43 h 43"/>
                <a:gd name="T6" fmla="*/ 4 w 4"/>
                <a:gd name="T7" fmla="*/ 43 h 43"/>
                <a:gd name="T8" fmla="*/ 2 w 4"/>
                <a:gd name="T9" fmla="*/ 1 h 43"/>
                <a:gd name="T10" fmla="*/ 2 w 4"/>
                <a:gd name="T11" fmla="*/ 2 h 43"/>
                <a:gd name="T12" fmla="*/ 1 w 4"/>
                <a:gd name="T13" fmla="*/ 0 h 43"/>
                <a:gd name="T14" fmla="*/ 0 60000 65536"/>
                <a:gd name="T15" fmla="*/ 0 60000 65536"/>
                <a:gd name="T16" fmla="*/ 0 60000 65536"/>
                <a:gd name="T17" fmla="*/ 0 60000 65536"/>
                <a:gd name="T18" fmla="*/ 0 60000 65536"/>
                <a:gd name="T19" fmla="*/ 0 60000 65536"/>
                <a:gd name="T20" fmla="*/ 0 60000 65536"/>
                <a:gd name="T21" fmla="*/ 0 w 4"/>
                <a:gd name="T22" fmla="*/ 0 h 43"/>
                <a:gd name="T23" fmla="*/ 4 w 4"/>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3">
                  <a:moveTo>
                    <a:pt x="1" y="0"/>
                  </a:moveTo>
                  <a:lnTo>
                    <a:pt x="0" y="1"/>
                  </a:lnTo>
                  <a:lnTo>
                    <a:pt x="1" y="43"/>
                  </a:lnTo>
                  <a:lnTo>
                    <a:pt x="4" y="43"/>
                  </a:lnTo>
                  <a:lnTo>
                    <a:pt x="2" y="1"/>
                  </a:lnTo>
                  <a:lnTo>
                    <a:pt x="2" y="2"/>
                  </a:lnTo>
                  <a:lnTo>
                    <a:pt x="1" y="0"/>
                  </a:lnTo>
                  <a:close/>
                </a:path>
              </a:pathLst>
            </a:custGeom>
            <a:solidFill>
              <a:srgbClr val="000000"/>
            </a:solidFill>
            <a:ln w="9525">
              <a:solidFill>
                <a:schemeClr val="tx1"/>
              </a:solidFill>
              <a:round/>
              <a:headEnd/>
              <a:tailEnd/>
            </a:ln>
          </p:spPr>
          <p:txBody>
            <a:bodyPr/>
            <a:lstStyle/>
            <a:p>
              <a:endParaRPr lang="en-US"/>
            </a:p>
          </p:txBody>
        </p:sp>
        <p:sp>
          <p:nvSpPr>
            <p:cNvPr id="4191" name="Freeform 1453"/>
            <p:cNvSpPr>
              <a:spLocks/>
            </p:cNvSpPr>
            <p:nvPr/>
          </p:nvSpPr>
          <p:spPr bwMode="auto">
            <a:xfrm>
              <a:off x="1044" y="2551"/>
              <a:ext cx="66" cy="92"/>
            </a:xfrm>
            <a:custGeom>
              <a:avLst/>
              <a:gdLst>
                <a:gd name="T0" fmla="*/ 66 w 66"/>
                <a:gd name="T1" fmla="*/ 0 h 92"/>
                <a:gd name="T2" fmla="*/ 64 w 66"/>
                <a:gd name="T3" fmla="*/ 0 h 92"/>
                <a:gd name="T4" fmla="*/ 61 w 66"/>
                <a:gd name="T5" fmla="*/ 8 h 92"/>
                <a:gd name="T6" fmla="*/ 57 w 66"/>
                <a:gd name="T7" fmla="*/ 16 h 92"/>
                <a:gd name="T8" fmla="*/ 53 w 66"/>
                <a:gd name="T9" fmla="*/ 23 h 92"/>
                <a:gd name="T10" fmla="*/ 48 w 66"/>
                <a:gd name="T11" fmla="*/ 31 h 92"/>
                <a:gd name="T12" fmla="*/ 42 w 66"/>
                <a:gd name="T13" fmla="*/ 39 h 92"/>
                <a:gd name="T14" fmla="*/ 37 w 66"/>
                <a:gd name="T15" fmla="*/ 47 h 92"/>
                <a:gd name="T16" fmla="*/ 32 w 66"/>
                <a:gd name="T17" fmla="*/ 54 h 92"/>
                <a:gd name="T18" fmla="*/ 26 w 66"/>
                <a:gd name="T19" fmla="*/ 61 h 92"/>
                <a:gd name="T20" fmla="*/ 21 w 66"/>
                <a:gd name="T21" fmla="*/ 67 h 92"/>
                <a:gd name="T22" fmla="*/ 16 w 66"/>
                <a:gd name="T23" fmla="*/ 72 h 92"/>
                <a:gd name="T24" fmla="*/ 12 w 66"/>
                <a:gd name="T25" fmla="*/ 78 h 92"/>
                <a:gd name="T26" fmla="*/ 8 w 66"/>
                <a:gd name="T27" fmla="*/ 82 h 92"/>
                <a:gd name="T28" fmla="*/ 4 w 66"/>
                <a:gd name="T29" fmla="*/ 85 h 92"/>
                <a:gd name="T30" fmla="*/ 2 w 66"/>
                <a:gd name="T31" fmla="*/ 88 h 92"/>
                <a:gd name="T32" fmla="*/ 0 w 66"/>
                <a:gd name="T33" fmla="*/ 89 h 92"/>
                <a:gd name="T34" fmla="*/ 0 w 66"/>
                <a:gd name="T35" fmla="*/ 90 h 92"/>
                <a:gd name="T36" fmla="*/ 1 w 66"/>
                <a:gd name="T37" fmla="*/ 92 h 92"/>
                <a:gd name="T38" fmla="*/ 2 w 66"/>
                <a:gd name="T39" fmla="*/ 91 h 92"/>
                <a:gd name="T40" fmla="*/ 3 w 66"/>
                <a:gd name="T41" fmla="*/ 89 h 92"/>
                <a:gd name="T42" fmla="*/ 6 w 66"/>
                <a:gd name="T43" fmla="*/ 87 h 92"/>
                <a:gd name="T44" fmla="*/ 9 w 66"/>
                <a:gd name="T45" fmla="*/ 83 h 92"/>
                <a:gd name="T46" fmla="*/ 13 w 66"/>
                <a:gd name="T47" fmla="*/ 79 h 92"/>
                <a:gd name="T48" fmla="*/ 18 w 66"/>
                <a:gd name="T49" fmla="*/ 74 h 92"/>
                <a:gd name="T50" fmla="*/ 23 w 66"/>
                <a:gd name="T51" fmla="*/ 68 h 92"/>
                <a:gd name="T52" fmla="*/ 28 w 66"/>
                <a:gd name="T53" fmla="*/ 62 h 92"/>
                <a:gd name="T54" fmla="*/ 33 w 66"/>
                <a:gd name="T55" fmla="*/ 55 h 92"/>
                <a:gd name="T56" fmla="*/ 39 w 66"/>
                <a:gd name="T57" fmla="*/ 48 h 92"/>
                <a:gd name="T58" fmla="*/ 44 w 66"/>
                <a:gd name="T59" fmla="*/ 40 h 92"/>
                <a:gd name="T60" fmla="*/ 50 w 66"/>
                <a:gd name="T61" fmla="*/ 33 h 92"/>
                <a:gd name="T62" fmla="*/ 55 w 66"/>
                <a:gd name="T63" fmla="*/ 25 h 92"/>
                <a:gd name="T64" fmla="*/ 59 w 66"/>
                <a:gd name="T65" fmla="*/ 16 h 92"/>
                <a:gd name="T66" fmla="*/ 63 w 66"/>
                <a:gd name="T67" fmla="*/ 8 h 92"/>
                <a:gd name="T68" fmla="*/ 66 w 66"/>
                <a:gd name="T69" fmla="*/ 0 h 92"/>
                <a:gd name="T70" fmla="*/ 64 w 66"/>
                <a:gd name="T71" fmla="*/ 0 h 92"/>
                <a:gd name="T72" fmla="*/ 66 w 66"/>
                <a:gd name="T73" fmla="*/ 0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6"/>
                <a:gd name="T112" fmla="*/ 0 h 92"/>
                <a:gd name="T113" fmla="*/ 66 w 66"/>
                <a:gd name="T114" fmla="*/ 92 h 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6" h="92">
                  <a:moveTo>
                    <a:pt x="66" y="0"/>
                  </a:moveTo>
                  <a:lnTo>
                    <a:pt x="64" y="0"/>
                  </a:lnTo>
                  <a:lnTo>
                    <a:pt x="61" y="8"/>
                  </a:lnTo>
                  <a:lnTo>
                    <a:pt x="57" y="16"/>
                  </a:lnTo>
                  <a:lnTo>
                    <a:pt x="53" y="23"/>
                  </a:lnTo>
                  <a:lnTo>
                    <a:pt x="48" y="31"/>
                  </a:lnTo>
                  <a:lnTo>
                    <a:pt x="42" y="39"/>
                  </a:lnTo>
                  <a:lnTo>
                    <a:pt x="37" y="47"/>
                  </a:lnTo>
                  <a:lnTo>
                    <a:pt x="32" y="54"/>
                  </a:lnTo>
                  <a:lnTo>
                    <a:pt x="26" y="61"/>
                  </a:lnTo>
                  <a:lnTo>
                    <a:pt x="21" y="67"/>
                  </a:lnTo>
                  <a:lnTo>
                    <a:pt x="16" y="72"/>
                  </a:lnTo>
                  <a:lnTo>
                    <a:pt x="12" y="78"/>
                  </a:lnTo>
                  <a:lnTo>
                    <a:pt x="8" y="82"/>
                  </a:lnTo>
                  <a:lnTo>
                    <a:pt x="4" y="85"/>
                  </a:lnTo>
                  <a:lnTo>
                    <a:pt x="2" y="88"/>
                  </a:lnTo>
                  <a:lnTo>
                    <a:pt x="0" y="89"/>
                  </a:lnTo>
                  <a:lnTo>
                    <a:pt x="0" y="90"/>
                  </a:lnTo>
                  <a:lnTo>
                    <a:pt x="1" y="92"/>
                  </a:lnTo>
                  <a:lnTo>
                    <a:pt x="2" y="91"/>
                  </a:lnTo>
                  <a:lnTo>
                    <a:pt x="3" y="89"/>
                  </a:lnTo>
                  <a:lnTo>
                    <a:pt x="6" y="87"/>
                  </a:lnTo>
                  <a:lnTo>
                    <a:pt x="9" y="83"/>
                  </a:lnTo>
                  <a:lnTo>
                    <a:pt x="13" y="79"/>
                  </a:lnTo>
                  <a:lnTo>
                    <a:pt x="18" y="74"/>
                  </a:lnTo>
                  <a:lnTo>
                    <a:pt x="23" y="68"/>
                  </a:lnTo>
                  <a:lnTo>
                    <a:pt x="28" y="62"/>
                  </a:lnTo>
                  <a:lnTo>
                    <a:pt x="33" y="55"/>
                  </a:lnTo>
                  <a:lnTo>
                    <a:pt x="39" y="48"/>
                  </a:lnTo>
                  <a:lnTo>
                    <a:pt x="44" y="40"/>
                  </a:lnTo>
                  <a:lnTo>
                    <a:pt x="50" y="33"/>
                  </a:lnTo>
                  <a:lnTo>
                    <a:pt x="55" y="25"/>
                  </a:lnTo>
                  <a:lnTo>
                    <a:pt x="59" y="16"/>
                  </a:lnTo>
                  <a:lnTo>
                    <a:pt x="63" y="8"/>
                  </a:lnTo>
                  <a:lnTo>
                    <a:pt x="66" y="0"/>
                  </a:lnTo>
                  <a:lnTo>
                    <a:pt x="64" y="0"/>
                  </a:lnTo>
                  <a:lnTo>
                    <a:pt x="66" y="0"/>
                  </a:lnTo>
                  <a:close/>
                </a:path>
              </a:pathLst>
            </a:custGeom>
            <a:solidFill>
              <a:srgbClr val="000000"/>
            </a:solidFill>
            <a:ln w="9525">
              <a:solidFill>
                <a:schemeClr val="tx1"/>
              </a:solidFill>
              <a:round/>
              <a:headEnd/>
              <a:tailEnd/>
            </a:ln>
          </p:spPr>
          <p:txBody>
            <a:bodyPr/>
            <a:lstStyle/>
            <a:p>
              <a:endParaRPr lang="en-US"/>
            </a:p>
          </p:txBody>
        </p:sp>
        <p:sp>
          <p:nvSpPr>
            <p:cNvPr id="4192" name="Freeform 1454"/>
            <p:cNvSpPr>
              <a:spLocks/>
            </p:cNvSpPr>
            <p:nvPr/>
          </p:nvSpPr>
          <p:spPr bwMode="auto">
            <a:xfrm>
              <a:off x="1098" y="2551"/>
              <a:ext cx="16" cy="78"/>
            </a:xfrm>
            <a:custGeom>
              <a:avLst/>
              <a:gdLst>
                <a:gd name="T0" fmla="*/ 2 w 16"/>
                <a:gd name="T1" fmla="*/ 78 h 78"/>
                <a:gd name="T2" fmla="*/ 6 w 16"/>
                <a:gd name="T3" fmla="*/ 70 h 78"/>
                <a:gd name="T4" fmla="*/ 10 w 16"/>
                <a:gd name="T5" fmla="*/ 61 h 78"/>
                <a:gd name="T6" fmla="*/ 12 w 16"/>
                <a:gd name="T7" fmla="*/ 54 h 78"/>
                <a:gd name="T8" fmla="*/ 14 w 16"/>
                <a:gd name="T9" fmla="*/ 46 h 78"/>
                <a:gd name="T10" fmla="*/ 15 w 16"/>
                <a:gd name="T11" fmla="*/ 39 h 78"/>
                <a:gd name="T12" fmla="*/ 16 w 16"/>
                <a:gd name="T13" fmla="*/ 33 h 78"/>
                <a:gd name="T14" fmla="*/ 16 w 16"/>
                <a:gd name="T15" fmla="*/ 27 h 78"/>
                <a:gd name="T16" fmla="*/ 16 w 16"/>
                <a:gd name="T17" fmla="*/ 21 h 78"/>
                <a:gd name="T18" fmla="*/ 16 w 16"/>
                <a:gd name="T19" fmla="*/ 16 h 78"/>
                <a:gd name="T20" fmla="*/ 16 w 16"/>
                <a:gd name="T21" fmla="*/ 12 h 78"/>
                <a:gd name="T22" fmla="*/ 15 w 16"/>
                <a:gd name="T23" fmla="*/ 8 h 78"/>
                <a:gd name="T24" fmla="*/ 14 w 16"/>
                <a:gd name="T25" fmla="*/ 5 h 78"/>
                <a:gd name="T26" fmla="*/ 14 w 16"/>
                <a:gd name="T27" fmla="*/ 3 h 78"/>
                <a:gd name="T28" fmla="*/ 13 w 16"/>
                <a:gd name="T29" fmla="*/ 1 h 78"/>
                <a:gd name="T30" fmla="*/ 12 w 16"/>
                <a:gd name="T31" fmla="*/ 0 h 78"/>
                <a:gd name="T32" fmla="*/ 12 w 16"/>
                <a:gd name="T33" fmla="*/ 0 h 78"/>
                <a:gd name="T34" fmla="*/ 10 w 16"/>
                <a:gd name="T35" fmla="*/ 0 h 78"/>
                <a:gd name="T36" fmla="*/ 11 w 16"/>
                <a:gd name="T37" fmla="*/ 1 h 78"/>
                <a:gd name="T38" fmla="*/ 11 w 16"/>
                <a:gd name="T39" fmla="*/ 2 h 78"/>
                <a:gd name="T40" fmla="*/ 11 w 16"/>
                <a:gd name="T41" fmla="*/ 3 h 78"/>
                <a:gd name="T42" fmla="*/ 12 w 16"/>
                <a:gd name="T43" fmla="*/ 6 h 78"/>
                <a:gd name="T44" fmla="*/ 13 w 16"/>
                <a:gd name="T45" fmla="*/ 9 h 78"/>
                <a:gd name="T46" fmla="*/ 14 w 16"/>
                <a:gd name="T47" fmla="*/ 12 h 78"/>
                <a:gd name="T48" fmla="*/ 14 w 16"/>
                <a:gd name="T49" fmla="*/ 17 h 78"/>
                <a:gd name="T50" fmla="*/ 14 w 16"/>
                <a:gd name="T51" fmla="*/ 21 h 78"/>
                <a:gd name="T52" fmla="*/ 14 w 16"/>
                <a:gd name="T53" fmla="*/ 27 h 78"/>
                <a:gd name="T54" fmla="*/ 14 w 16"/>
                <a:gd name="T55" fmla="*/ 32 h 78"/>
                <a:gd name="T56" fmla="*/ 13 w 16"/>
                <a:gd name="T57" fmla="*/ 39 h 78"/>
                <a:gd name="T58" fmla="*/ 12 w 16"/>
                <a:gd name="T59" fmla="*/ 46 h 78"/>
                <a:gd name="T60" fmla="*/ 10 w 16"/>
                <a:gd name="T61" fmla="*/ 53 h 78"/>
                <a:gd name="T62" fmla="*/ 7 w 16"/>
                <a:gd name="T63" fmla="*/ 61 h 78"/>
                <a:gd name="T64" fmla="*/ 4 w 16"/>
                <a:gd name="T65" fmla="*/ 69 h 78"/>
                <a:gd name="T66" fmla="*/ 0 w 16"/>
                <a:gd name="T67" fmla="*/ 78 h 78"/>
                <a:gd name="T68" fmla="*/ 2 w 16"/>
                <a:gd name="T69" fmla="*/ 78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
                <a:gd name="T106" fmla="*/ 0 h 78"/>
                <a:gd name="T107" fmla="*/ 16 w 16"/>
                <a:gd name="T108" fmla="*/ 78 h 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 h="78">
                  <a:moveTo>
                    <a:pt x="2" y="78"/>
                  </a:moveTo>
                  <a:lnTo>
                    <a:pt x="6" y="70"/>
                  </a:lnTo>
                  <a:lnTo>
                    <a:pt x="10" y="61"/>
                  </a:lnTo>
                  <a:lnTo>
                    <a:pt x="12" y="54"/>
                  </a:lnTo>
                  <a:lnTo>
                    <a:pt x="14" y="46"/>
                  </a:lnTo>
                  <a:lnTo>
                    <a:pt x="15" y="39"/>
                  </a:lnTo>
                  <a:lnTo>
                    <a:pt x="16" y="33"/>
                  </a:lnTo>
                  <a:lnTo>
                    <a:pt x="16" y="27"/>
                  </a:lnTo>
                  <a:lnTo>
                    <a:pt x="16" y="21"/>
                  </a:lnTo>
                  <a:lnTo>
                    <a:pt x="16" y="16"/>
                  </a:lnTo>
                  <a:lnTo>
                    <a:pt x="16" y="12"/>
                  </a:lnTo>
                  <a:lnTo>
                    <a:pt x="15" y="8"/>
                  </a:lnTo>
                  <a:lnTo>
                    <a:pt x="14" y="5"/>
                  </a:lnTo>
                  <a:lnTo>
                    <a:pt x="14" y="3"/>
                  </a:lnTo>
                  <a:lnTo>
                    <a:pt x="13" y="1"/>
                  </a:lnTo>
                  <a:lnTo>
                    <a:pt x="12" y="0"/>
                  </a:lnTo>
                  <a:lnTo>
                    <a:pt x="10" y="0"/>
                  </a:lnTo>
                  <a:lnTo>
                    <a:pt x="11" y="1"/>
                  </a:lnTo>
                  <a:lnTo>
                    <a:pt x="11" y="2"/>
                  </a:lnTo>
                  <a:lnTo>
                    <a:pt x="11" y="3"/>
                  </a:lnTo>
                  <a:lnTo>
                    <a:pt x="12" y="6"/>
                  </a:lnTo>
                  <a:lnTo>
                    <a:pt x="13" y="9"/>
                  </a:lnTo>
                  <a:lnTo>
                    <a:pt x="14" y="12"/>
                  </a:lnTo>
                  <a:lnTo>
                    <a:pt x="14" y="17"/>
                  </a:lnTo>
                  <a:lnTo>
                    <a:pt x="14" y="21"/>
                  </a:lnTo>
                  <a:lnTo>
                    <a:pt x="14" y="27"/>
                  </a:lnTo>
                  <a:lnTo>
                    <a:pt x="14" y="32"/>
                  </a:lnTo>
                  <a:lnTo>
                    <a:pt x="13" y="39"/>
                  </a:lnTo>
                  <a:lnTo>
                    <a:pt x="12" y="46"/>
                  </a:lnTo>
                  <a:lnTo>
                    <a:pt x="10" y="53"/>
                  </a:lnTo>
                  <a:lnTo>
                    <a:pt x="7" y="61"/>
                  </a:lnTo>
                  <a:lnTo>
                    <a:pt x="4" y="69"/>
                  </a:lnTo>
                  <a:lnTo>
                    <a:pt x="0" y="78"/>
                  </a:lnTo>
                  <a:lnTo>
                    <a:pt x="2" y="78"/>
                  </a:lnTo>
                  <a:close/>
                </a:path>
              </a:pathLst>
            </a:custGeom>
            <a:solidFill>
              <a:srgbClr val="000000"/>
            </a:solidFill>
            <a:ln w="9525">
              <a:solidFill>
                <a:schemeClr val="tx1"/>
              </a:solidFill>
              <a:round/>
              <a:headEnd/>
              <a:tailEnd/>
            </a:ln>
          </p:spPr>
          <p:txBody>
            <a:bodyPr/>
            <a:lstStyle/>
            <a:p>
              <a:endParaRPr lang="en-US"/>
            </a:p>
          </p:txBody>
        </p:sp>
        <p:sp>
          <p:nvSpPr>
            <p:cNvPr id="4193" name="Freeform 1455"/>
            <p:cNvSpPr>
              <a:spLocks/>
            </p:cNvSpPr>
            <p:nvPr/>
          </p:nvSpPr>
          <p:spPr bwMode="auto">
            <a:xfrm>
              <a:off x="945" y="2414"/>
              <a:ext cx="170" cy="263"/>
            </a:xfrm>
            <a:custGeom>
              <a:avLst/>
              <a:gdLst>
                <a:gd name="T0" fmla="*/ 3 w 170"/>
                <a:gd name="T1" fmla="*/ 254 h 263"/>
                <a:gd name="T2" fmla="*/ 0 w 170"/>
                <a:gd name="T3" fmla="*/ 245 h 263"/>
                <a:gd name="T4" fmla="*/ 0 w 170"/>
                <a:gd name="T5" fmla="*/ 234 h 263"/>
                <a:gd name="T6" fmla="*/ 1 w 170"/>
                <a:gd name="T7" fmla="*/ 222 h 263"/>
                <a:gd name="T8" fmla="*/ 4 w 170"/>
                <a:gd name="T9" fmla="*/ 207 h 263"/>
                <a:gd name="T10" fmla="*/ 8 w 170"/>
                <a:gd name="T11" fmla="*/ 191 h 263"/>
                <a:gd name="T12" fmla="*/ 15 w 170"/>
                <a:gd name="T13" fmla="*/ 173 h 263"/>
                <a:gd name="T14" fmla="*/ 22 w 170"/>
                <a:gd name="T15" fmla="*/ 155 h 263"/>
                <a:gd name="T16" fmla="*/ 32 w 170"/>
                <a:gd name="T17" fmla="*/ 136 h 263"/>
                <a:gd name="T18" fmla="*/ 42 w 170"/>
                <a:gd name="T19" fmla="*/ 116 h 263"/>
                <a:gd name="T20" fmla="*/ 54 w 170"/>
                <a:gd name="T21" fmla="*/ 96 h 263"/>
                <a:gd name="T22" fmla="*/ 66 w 170"/>
                <a:gd name="T23" fmla="*/ 78 h 263"/>
                <a:gd name="T24" fmla="*/ 79 w 170"/>
                <a:gd name="T25" fmla="*/ 60 h 263"/>
                <a:gd name="T26" fmla="*/ 91 w 170"/>
                <a:gd name="T27" fmla="*/ 45 h 263"/>
                <a:gd name="T28" fmla="*/ 103 w 170"/>
                <a:gd name="T29" fmla="*/ 32 h 263"/>
                <a:gd name="T30" fmla="*/ 115 w 170"/>
                <a:gd name="T31" fmla="*/ 21 h 263"/>
                <a:gd name="T32" fmla="*/ 126 w 170"/>
                <a:gd name="T33" fmla="*/ 12 h 263"/>
                <a:gd name="T34" fmla="*/ 136 w 170"/>
                <a:gd name="T35" fmla="*/ 5 h 263"/>
                <a:gd name="T36" fmla="*/ 145 w 170"/>
                <a:gd name="T37" fmla="*/ 1 h 263"/>
                <a:gd name="T38" fmla="*/ 154 w 170"/>
                <a:gd name="T39" fmla="*/ 0 h 263"/>
                <a:gd name="T40" fmla="*/ 160 w 170"/>
                <a:gd name="T41" fmla="*/ 2 h 263"/>
                <a:gd name="T42" fmla="*/ 165 w 170"/>
                <a:gd name="T43" fmla="*/ 7 h 263"/>
                <a:gd name="T44" fmla="*/ 168 w 170"/>
                <a:gd name="T45" fmla="*/ 15 h 263"/>
                <a:gd name="T46" fmla="*/ 170 w 170"/>
                <a:gd name="T47" fmla="*/ 25 h 263"/>
                <a:gd name="T48" fmla="*/ 169 w 170"/>
                <a:gd name="T49" fmla="*/ 37 h 263"/>
                <a:gd name="T50" fmla="*/ 167 w 170"/>
                <a:gd name="T51" fmla="*/ 51 h 263"/>
                <a:gd name="T52" fmla="*/ 163 w 170"/>
                <a:gd name="T53" fmla="*/ 67 h 263"/>
                <a:gd name="T54" fmla="*/ 157 w 170"/>
                <a:gd name="T55" fmla="*/ 84 h 263"/>
                <a:gd name="T56" fmla="*/ 150 w 170"/>
                <a:gd name="T57" fmla="*/ 102 h 263"/>
                <a:gd name="T58" fmla="*/ 141 w 170"/>
                <a:gd name="T59" fmla="*/ 121 h 263"/>
                <a:gd name="T60" fmla="*/ 131 w 170"/>
                <a:gd name="T61" fmla="*/ 140 h 263"/>
                <a:gd name="T62" fmla="*/ 120 w 170"/>
                <a:gd name="T63" fmla="*/ 160 h 263"/>
                <a:gd name="T64" fmla="*/ 108 w 170"/>
                <a:gd name="T65" fmla="*/ 179 h 263"/>
                <a:gd name="T66" fmla="*/ 95 w 170"/>
                <a:gd name="T67" fmla="*/ 197 h 263"/>
                <a:gd name="T68" fmla="*/ 83 w 170"/>
                <a:gd name="T69" fmla="*/ 213 h 263"/>
                <a:gd name="T70" fmla="*/ 70 w 170"/>
                <a:gd name="T71" fmla="*/ 227 h 263"/>
                <a:gd name="T72" fmla="*/ 58 w 170"/>
                <a:gd name="T73" fmla="*/ 239 h 263"/>
                <a:gd name="T74" fmla="*/ 47 w 170"/>
                <a:gd name="T75" fmla="*/ 249 h 263"/>
                <a:gd name="T76" fmla="*/ 36 w 170"/>
                <a:gd name="T77" fmla="*/ 256 h 263"/>
                <a:gd name="T78" fmla="*/ 27 w 170"/>
                <a:gd name="T79" fmla="*/ 261 h 263"/>
                <a:gd name="T80" fmla="*/ 18 w 170"/>
                <a:gd name="T81" fmla="*/ 263 h 263"/>
                <a:gd name="T82" fmla="*/ 11 w 170"/>
                <a:gd name="T83" fmla="*/ 262 h 263"/>
                <a:gd name="T84" fmla="*/ 6 w 170"/>
                <a:gd name="T85" fmla="*/ 258 h 2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0"/>
                <a:gd name="T130" fmla="*/ 0 h 263"/>
                <a:gd name="T131" fmla="*/ 170 w 170"/>
                <a:gd name="T132" fmla="*/ 263 h 26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0" h="263">
                  <a:moveTo>
                    <a:pt x="6" y="258"/>
                  </a:moveTo>
                  <a:lnTo>
                    <a:pt x="4" y="256"/>
                  </a:lnTo>
                  <a:lnTo>
                    <a:pt x="3" y="254"/>
                  </a:lnTo>
                  <a:lnTo>
                    <a:pt x="2" y="251"/>
                  </a:lnTo>
                  <a:lnTo>
                    <a:pt x="1" y="248"/>
                  </a:lnTo>
                  <a:lnTo>
                    <a:pt x="0" y="245"/>
                  </a:lnTo>
                  <a:lnTo>
                    <a:pt x="0" y="242"/>
                  </a:lnTo>
                  <a:lnTo>
                    <a:pt x="0" y="238"/>
                  </a:lnTo>
                  <a:lnTo>
                    <a:pt x="0" y="234"/>
                  </a:lnTo>
                  <a:lnTo>
                    <a:pt x="0" y="230"/>
                  </a:lnTo>
                  <a:lnTo>
                    <a:pt x="0" y="226"/>
                  </a:lnTo>
                  <a:lnTo>
                    <a:pt x="1" y="222"/>
                  </a:lnTo>
                  <a:lnTo>
                    <a:pt x="2" y="217"/>
                  </a:lnTo>
                  <a:lnTo>
                    <a:pt x="3" y="212"/>
                  </a:lnTo>
                  <a:lnTo>
                    <a:pt x="4" y="207"/>
                  </a:lnTo>
                  <a:lnTo>
                    <a:pt x="5" y="202"/>
                  </a:lnTo>
                  <a:lnTo>
                    <a:pt x="7" y="196"/>
                  </a:lnTo>
                  <a:lnTo>
                    <a:pt x="8" y="191"/>
                  </a:lnTo>
                  <a:lnTo>
                    <a:pt x="10" y="185"/>
                  </a:lnTo>
                  <a:lnTo>
                    <a:pt x="12" y="179"/>
                  </a:lnTo>
                  <a:lnTo>
                    <a:pt x="15" y="173"/>
                  </a:lnTo>
                  <a:lnTo>
                    <a:pt x="17" y="167"/>
                  </a:lnTo>
                  <a:lnTo>
                    <a:pt x="20" y="161"/>
                  </a:lnTo>
                  <a:lnTo>
                    <a:pt x="22" y="155"/>
                  </a:lnTo>
                  <a:lnTo>
                    <a:pt x="25" y="148"/>
                  </a:lnTo>
                  <a:lnTo>
                    <a:pt x="28" y="142"/>
                  </a:lnTo>
                  <a:lnTo>
                    <a:pt x="32" y="136"/>
                  </a:lnTo>
                  <a:lnTo>
                    <a:pt x="35" y="129"/>
                  </a:lnTo>
                  <a:lnTo>
                    <a:pt x="38" y="123"/>
                  </a:lnTo>
                  <a:lnTo>
                    <a:pt x="42" y="116"/>
                  </a:lnTo>
                  <a:lnTo>
                    <a:pt x="46" y="110"/>
                  </a:lnTo>
                  <a:lnTo>
                    <a:pt x="50" y="103"/>
                  </a:lnTo>
                  <a:lnTo>
                    <a:pt x="54" y="96"/>
                  </a:lnTo>
                  <a:lnTo>
                    <a:pt x="58" y="90"/>
                  </a:lnTo>
                  <a:lnTo>
                    <a:pt x="62" y="84"/>
                  </a:lnTo>
                  <a:lnTo>
                    <a:pt x="66" y="78"/>
                  </a:lnTo>
                  <a:lnTo>
                    <a:pt x="70" y="72"/>
                  </a:lnTo>
                  <a:lnTo>
                    <a:pt x="74" y="66"/>
                  </a:lnTo>
                  <a:lnTo>
                    <a:pt x="79" y="60"/>
                  </a:lnTo>
                  <a:lnTo>
                    <a:pt x="83" y="55"/>
                  </a:lnTo>
                  <a:lnTo>
                    <a:pt x="87" y="50"/>
                  </a:lnTo>
                  <a:lnTo>
                    <a:pt x="91" y="45"/>
                  </a:lnTo>
                  <a:lnTo>
                    <a:pt x="95" y="40"/>
                  </a:lnTo>
                  <a:lnTo>
                    <a:pt x="99" y="36"/>
                  </a:lnTo>
                  <a:lnTo>
                    <a:pt x="103" y="32"/>
                  </a:lnTo>
                  <a:lnTo>
                    <a:pt x="107" y="28"/>
                  </a:lnTo>
                  <a:lnTo>
                    <a:pt x="111" y="24"/>
                  </a:lnTo>
                  <a:lnTo>
                    <a:pt x="115" y="21"/>
                  </a:lnTo>
                  <a:lnTo>
                    <a:pt x="119" y="17"/>
                  </a:lnTo>
                  <a:lnTo>
                    <a:pt x="122" y="14"/>
                  </a:lnTo>
                  <a:lnTo>
                    <a:pt x="126" y="12"/>
                  </a:lnTo>
                  <a:lnTo>
                    <a:pt x="130" y="9"/>
                  </a:lnTo>
                  <a:lnTo>
                    <a:pt x="133" y="7"/>
                  </a:lnTo>
                  <a:lnTo>
                    <a:pt x="136" y="5"/>
                  </a:lnTo>
                  <a:lnTo>
                    <a:pt x="139" y="4"/>
                  </a:lnTo>
                  <a:lnTo>
                    <a:pt x="143" y="2"/>
                  </a:lnTo>
                  <a:lnTo>
                    <a:pt x="145" y="1"/>
                  </a:lnTo>
                  <a:lnTo>
                    <a:pt x="148" y="1"/>
                  </a:lnTo>
                  <a:lnTo>
                    <a:pt x="151" y="0"/>
                  </a:lnTo>
                  <a:lnTo>
                    <a:pt x="154" y="0"/>
                  </a:lnTo>
                  <a:lnTo>
                    <a:pt x="156" y="1"/>
                  </a:lnTo>
                  <a:lnTo>
                    <a:pt x="158" y="1"/>
                  </a:lnTo>
                  <a:lnTo>
                    <a:pt x="160" y="2"/>
                  </a:lnTo>
                  <a:lnTo>
                    <a:pt x="162" y="3"/>
                  </a:lnTo>
                  <a:lnTo>
                    <a:pt x="164" y="5"/>
                  </a:lnTo>
                  <a:lnTo>
                    <a:pt x="165" y="7"/>
                  </a:lnTo>
                  <a:lnTo>
                    <a:pt x="167" y="9"/>
                  </a:lnTo>
                  <a:lnTo>
                    <a:pt x="168" y="12"/>
                  </a:lnTo>
                  <a:lnTo>
                    <a:pt x="168" y="15"/>
                  </a:lnTo>
                  <a:lnTo>
                    <a:pt x="169" y="18"/>
                  </a:lnTo>
                  <a:lnTo>
                    <a:pt x="169" y="21"/>
                  </a:lnTo>
                  <a:lnTo>
                    <a:pt x="170" y="25"/>
                  </a:lnTo>
                  <a:lnTo>
                    <a:pt x="170" y="29"/>
                  </a:lnTo>
                  <a:lnTo>
                    <a:pt x="169" y="33"/>
                  </a:lnTo>
                  <a:lnTo>
                    <a:pt x="169" y="37"/>
                  </a:lnTo>
                  <a:lnTo>
                    <a:pt x="168" y="42"/>
                  </a:lnTo>
                  <a:lnTo>
                    <a:pt x="168" y="46"/>
                  </a:lnTo>
                  <a:lnTo>
                    <a:pt x="167" y="51"/>
                  </a:lnTo>
                  <a:lnTo>
                    <a:pt x="165" y="56"/>
                  </a:lnTo>
                  <a:lnTo>
                    <a:pt x="164" y="62"/>
                  </a:lnTo>
                  <a:lnTo>
                    <a:pt x="163" y="67"/>
                  </a:lnTo>
                  <a:lnTo>
                    <a:pt x="161" y="72"/>
                  </a:lnTo>
                  <a:lnTo>
                    <a:pt x="159" y="78"/>
                  </a:lnTo>
                  <a:lnTo>
                    <a:pt x="157" y="84"/>
                  </a:lnTo>
                  <a:lnTo>
                    <a:pt x="155" y="90"/>
                  </a:lnTo>
                  <a:lnTo>
                    <a:pt x="152" y="96"/>
                  </a:lnTo>
                  <a:lnTo>
                    <a:pt x="150" y="102"/>
                  </a:lnTo>
                  <a:lnTo>
                    <a:pt x="147" y="108"/>
                  </a:lnTo>
                  <a:lnTo>
                    <a:pt x="144" y="115"/>
                  </a:lnTo>
                  <a:lnTo>
                    <a:pt x="141" y="121"/>
                  </a:lnTo>
                  <a:lnTo>
                    <a:pt x="138" y="127"/>
                  </a:lnTo>
                  <a:lnTo>
                    <a:pt x="135" y="134"/>
                  </a:lnTo>
                  <a:lnTo>
                    <a:pt x="131" y="140"/>
                  </a:lnTo>
                  <a:lnTo>
                    <a:pt x="127" y="147"/>
                  </a:lnTo>
                  <a:lnTo>
                    <a:pt x="124" y="153"/>
                  </a:lnTo>
                  <a:lnTo>
                    <a:pt x="120" y="160"/>
                  </a:lnTo>
                  <a:lnTo>
                    <a:pt x="116" y="167"/>
                  </a:lnTo>
                  <a:lnTo>
                    <a:pt x="112" y="173"/>
                  </a:lnTo>
                  <a:lnTo>
                    <a:pt x="108" y="179"/>
                  </a:lnTo>
                  <a:lnTo>
                    <a:pt x="103" y="185"/>
                  </a:lnTo>
                  <a:lnTo>
                    <a:pt x="99" y="191"/>
                  </a:lnTo>
                  <a:lnTo>
                    <a:pt x="95" y="197"/>
                  </a:lnTo>
                  <a:lnTo>
                    <a:pt x="91" y="203"/>
                  </a:lnTo>
                  <a:lnTo>
                    <a:pt x="87" y="208"/>
                  </a:lnTo>
                  <a:lnTo>
                    <a:pt x="83" y="213"/>
                  </a:lnTo>
                  <a:lnTo>
                    <a:pt x="78" y="218"/>
                  </a:lnTo>
                  <a:lnTo>
                    <a:pt x="74" y="223"/>
                  </a:lnTo>
                  <a:lnTo>
                    <a:pt x="70" y="227"/>
                  </a:lnTo>
                  <a:lnTo>
                    <a:pt x="66" y="231"/>
                  </a:lnTo>
                  <a:lnTo>
                    <a:pt x="62" y="235"/>
                  </a:lnTo>
                  <a:lnTo>
                    <a:pt x="58" y="239"/>
                  </a:lnTo>
                  <a:lnTo>
                    <a:pt x="55" y="242"/>
                  </a:lnTo>
                  <a:lnTo>
                    <a:pt x="51" y="246"/>
                  </a:lnTo>
                  <a:lnTo>
                    <a:pt x="47" y="249"/>
                  </a:lnTo>
                  <a:lnTo>
                    <a:pt x="43" y="251"/>
                  </a:lnTo>
                  <a:lnTo>
                    <a:pt x="40" y="254"/>
                  </a:lnTo>
                  <a:lnTo>
                    <a:pt x="36" y="256"/>
                  </a:lnTo>
                  <a:lnTo>
                    <a:pt x="33" y="258"/>
                  </a:lnTo>
                  <a:lnTo>
                    <a:pt x="30" y="259"/>
                  </a:lnTo>
                  <a:lnTo>
                    <a:pt x="27" y="261"/>
                  </a:lnTo>
                  <a:lnTo>
                    <a:pt x="24" y="262"/>
                  </a:lnTo>
                  <a:lnTo>
                    <a:pt x="21" y="262"/>
                  </a:lnTo>
                  <a:lnTo>
                    <a:pt x="18" y="263"/>
                  </a:lnTo>
                  <a:lnTo>
                    <a:pt x="16" y="263"/>
                  </a:lnTo>
                  <a:lnTo>
                    <a:pt x="13" y="262"/>
                  </a:lnTo>
                  <a:lnTo>
                    <a:pt x="11" y="262"/>
                  </a:lnTo>
                  <a:lnTo>
                    <a:pt x="9" y="261"/>
                  </a:lnTo>
                  <a:lnTo>
                    <a:pt x="7" y="260"/>
                  </a:lnTo>
                  <a:lnTo>
                    <a:pt x="6" y="258"/>
                  </a:lnTo>
                  <a:close/>
                </a:path>
              </a:pathLst>
            </a:custGeom>
            <a:solidFill>
              <a:srgbClr val="FFFFFF"/>
            </a:solidFill>
            <a:ln w="9525">
              <a:solidFill>
                <a:schemeClr val="tx1"/>
              </a:solidFill>
              <a:round/>
              <a:headEnd/>
              <a:tailEnd/>
            </a:ln>
          </p:spPr>
          <p:txBody>
            <a:bodyPr/>
            <a:lstStyle/>
            <a:p>
              <a:endParaRPr lang="en-US"/>
            </a:p>
          </p:txBody>
        </p:sp>
        <p:sp>
          <p:nvSpPr>
            <p:cNvPr id="4194" name="Freeform 1456"/>
            <p:cNvSpPr>
              <a:spLocks/>
            </p:cNvSpPr>
            <p:nvPr/>
          </p:nvSpPr>
          <p:spPr bwMode="auto">
            <a:xfrm>
              <a:off x="944" y="2510"/>
              <a:ext cx="56" cy="163"/>
            </a:xfrm>
            <a:custGeom>
              <a:avLst/>
              <a:gdLst>
                <a:gd name="T0" fmla="*/ 54 w 56"/>
                <a:gd name="T1" fmla="*/ 0 h 163"/>
                <a:gd name="T2" fmla="*/ 46 w 56"/>
                <a:gd name="T3" fmla="*/ 13 h 163"/>
                <a:gd name="T4" fmla="*/ 38 w 56"/>
                <a:gd name="T5" fmla="*/ 26 h 163"/>
                <a:gd name="T6" fmla="*/ 32 w 56"/>
                <a:gd name="T7" fmla="*/ 39 h 163"/>
                <a:gd name="T8" fmla="*/ 25 w 56"/>
                <a:gd name="T9" fmla="*/ 52 h 163"/>
                <a:gd name="T10" fmla="*/ 20 w 56"/>
                <a:gd name="T11" fmla="*/ 64 h 163"/>
                <a:gd name="T12" fmla="*/ 15 w 56"/>
                <a:gd name="T13" fmla="*/ 77 h 163"/>
                <a:gd name="T14" fmla="*/ 10 w 56"/>
                <a:gd name="T15" fmla="*/ 89 h 163"/>
                <a:gd name="T16" fmla="*/ 7 w 56"/>
                <a:gd name="T17" fmla="*/ 100 h 163"/>
                <a:gd name="T18" fmla="*/ 4 w 56"/>
                <a:gd name="T19" fmla="*/ 111 h 163"/>
                <a:gd name="T20" fmla="*/ 2 w 56"/>
                <a:gd name="T21" fmla="*/ 121 h 163"/>
                <a:gd name="T22" fmla="*/ 0 w 56"/>
                <a:gd name="T23" fmla="*/ 130 h 163"/>
                <a:gd name="T24" fmla="*/ 0 w 56"/>
                <a:gd name="T25" fmla="*/ 138 h 163"/>
                <a:gd name="T26" fmla="*/ 0 w 56"/>
                <a:gd name="T27" fmla="*/ 146 h 163"/>
                <a:gd name="T28" fmla="*/ 1 w 56"/>
                <a:gd name="T29" fmla="*/ 153 h 163"/>
                <a:gd name="T30" fmla="*/ 3 w 56"/>
                <a:gd name="T31" fmla="*/ 158 h 163"/>
                <a:gd name="T32" fmla="*/ 6 w 56"/>
                <a:gd name="T33" fmla="*/ 163 h 163"/>
                <a:gd name="T34" fmla="*/ 6 w 56"/>
                <a:gd name="T35" fmla="*/ 159 h 163"/>
                <a:gd name="T36" fmla="*/ 4 w 56"/>
                <a:gd name="T37" fmla="*/ 155 h 163"/>
                <a:gd name="T38" fmla="*/ 2 w 56"/>
                <a:gd name="T39" fmla="*/ 149 h 163"/>
                <a:gd name="T40" fmla="*/ 2 w 56"/>
                <a:gd name="T41" fmla="*/ 142 h 163"/>
                <a:gd name="T42" fmla="*/ 2 w 56"/>
                <a:gd name="T43" fmla="*/ 134 h 163"/>
                <a:gd name="T44" fmla="*/ 3 w 56"/>
                <a:gd name="T45" fmla="*/ 126 h 163"/>
                <a:gd name="T46" fmla="*/ 5 w 56"/>
                <a:gd name="T47" fmla="*/ 116 h 163"/>
                <a:gd name="T48" fmla="*/ 7 w 56"/>
                <a:gd name="T49" fmla="*/ 106 h 163"/>
                <a:gd name="T50" fmla="*/ 11 w 56"/>
                <a:gd name="T51" fmla="*/ 95 h 163"/>
                <a:gd name="T52" fmla="*/ 15 w 56"/>
                <a:gd name="T53" fmla="*/ 83 h 163"/>
                <a:gd name="T54" fmla="*/ 19 w 56"/>
                <a:gd name="T55" fmla="*/ 72 h 163"/>
                <a:gd name="T56" fmla="*/ 24 w 56"/>
                <a:gd name="T57" fmla="*/ 59 h 163"/>
                <a:gd name="T58" fmla="*/ 30 w 56"/>
                <a:gd name="T59" fmla="*/ 47 h 163"/>
                <a:gd name="T60" fmla="*/ 37 w 56"/>
                <a:gd name="T61" fmla="*/ 34 h 163"/>
                <a:gd name="T62" fmla="*/ 44 w 56"/>
                <a:gd name="T63" fmla="*/ 21 h 163"/>
                <a:gd name="T64" fmla="*/ 52 w 56"/>
                <a:gd name="T65" fmla="*/ 8 h 163"/>
                <a:gd name="T66" fmla="*/ 56 w 56"/>
                <a:gd name="T67" fmla="*/ 1 h 1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6"/>
                <a:gd name="T103" fmla="*/ 0 h 163"/>
                <a:gd name="T104" fmla="*/ 56 w 56"/>
                <a:gd name="T105" fmla="*/ 163 h 16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6" h="163">
                  <a:moveTo>
                    <a:pt x="54" y="0"/>
                  </a:moveTo>
                  <a:lnTo>
                    <a:pt x="54" y="0"/>
                  </a:lnTo>
                  <a:lnTo>
                    <a:pt x="50" y="6"/>
                  </a:lnTo>
                  <a:lnTo>
                    <a:pt x="46" y="13"/>
                  </a:lnTo>
                  <a:lnTo>
                    <a:pt x="42" y="20"/>
                  </a:lnTo>
                  <a:lnTo>
                    <a:pt x="38" y="26"/>
                  </a:lnTo>
                  <a:lnTo>
                    <a:pt x="35" y="33"/>
                  </a:lnTo>
                  <a:lnTo>
                    <a:pt x="32" y="39"/>
                  </a:lnTo>
                  <a:lnTo>
                    <a:pt x="28" y="46"/>
                  </a:lnTo>
                  <a:lnTo>
                    <a:pt x="25" y="52"/>
                  </a:lnTo>
                  <a:lnTo>
                    <a:pt x="23" y="58"/>
                  </a:lnTo>
                  <a:lnTo>
                    <a:pt x="20" y="64"/>
                  </a:lnTo>
                  <a:lnTo>
                    <a:pt x="17" y="71"/>
                  </a:lnTo>
                  <a:lnTo>
                    <a:pt x="15" y="77"/>
                  </a:lnTo>
                  <a:lnTo>
                    <a:pt x="12" y="83"/>
                  </a:lnTo>
                  <a:lnTo>
                    <a:pt x="10" y="89"/>
                  </a:lnTo>
                  <a:lnTo>
                    <a:pt x="8" y="94"/>
                  </a:lnTo>
                  <a:lnTo>
                    <a:pt x="7" y="100"/>
                  </a:lnTo>
                  <a:lnTo>
                    <a:pt x="5" y="105"/>
                  </a:lnTo>
                  <a:lnTo>
                    <a:pt x="4" y="111"/>
                  </a:lnTo>
                  <a:lnTo>
                    <a:pt x="3" y="116"/>
                  </a:lnTo>
                  <a:lnTo>
                    <a:pt x="2" y="121"/>
                  </a:lnTo>
                  <a:lnTo>
                    <a:pt x="1" y="125"/>
                  </a:lnTo>
                  <a:lnTo>
                    <a:pt x="0" y="130"/>
                  </a:lnTo>
                  <a:lnTo>
                    <a:pt x="0" y="134"/>
                  </a:lnTo>
                  <a:lnTo>
                    <a:pt x="0" y="138"/>
                  </a:lnTo>
                  <a:lnTo>
                    <a:pt x="0" y="142"/>
                  </a:lnTo>
                  <a:lnTo>
                    <a:pt x="0" y="146"/>
                  </a:lnTo>
                  <a:lnTo>
                    <a:pt x="0" y="149"/>
                  </a:lnTo>
                  <a:lnTo>
                    <a:pt x="1" y="153"/>
                  </a:lnTo>
                  <a:lnTo>
                    <a:pt x="2" y="155"/>
                  </a:lnTo>
                  <a:lnTo>
                    <a:pt x="3" y="158"/>
                  </a:lnTo>
                  <a:lnTo>
                    <a:pt x="4" y="161"/>
                  </a:lnTo>
                  <a:lnTo>
                    <a:pt x="6" y="163"/>
                  </a:lnTo>
                  <a:lnTo>
                    <a:pt x="7" y="161"/>
                  </a:lnTo>
                  <a:lnTo>
                    <a:pt x="6" y="159"/>
                  </a:lnTo>
                  <a:lnTo>
                    <a:pt x="5" y="157"/>
                  </a:lnTo>
                  <a:lnTo>
                    <a:pt x="4" y="155"/>
                  </a:lnTo>
                  <a:lnTo>
                    <a:pt x="3" y="152"/>
                  </a:lnTo>
                  <a:lnTo>
                    <a:pt x="2" y="149"/>
                  </a:lnTo>
                  <a:lnTo>
                    <a:pt x="2" y="146"/>
                  </a:lnTo>
                  <a:lnTo>
                    <a:pt x="2" y="142"/>
                  </a:lnTo>
                  <a:lnTo>
                    <a:pt x="2" y="138"/>
                  </a:lnTo>
                  <a:lnTo>
                    <a:pt x="2" y="134"/>
                  </a:lnTo>
                  <a:lnTo>
                    <a:pt x="2" y="130"/>
                  </a:lnTo>
                  <a:lnTo>
                    <a:pt x="3" y="126"/>
                  </a:lnTo>
                  <a:lnTo>
                    <a:pt x="4" y="121"/>
                  </a:lnTo>
                  <a:lnTo>
                    <a:pt x="5" y="116"/>
                  </a:lnTo>
                  <a:lnTo>
                    <a:pt x="6" y="111"/>
                  </a:lnTo>
                  <a:lnTo>
                    <a:pt x="7" y="106"/>
                  </a:lnTo>
                  <a:lnTo>
                    <a:pt x="9" y="100"/>
                  </a:lnTo>
                  <a:lnTo>
                    <a:pt x="11" y="95"/>
                  </a:lnTo>
                  <a:lnTo>
                    <a:pt x="13" y="89"/>
                  </a:lnTo>
                  <a:lnTo>
                    <a:pt x="15" y="83"/>
                  </a:lnTo>
                  <a:lnTo>
                    <a:pt x="17" y="77"/>
                  </a:lnTo>
                  <a:lnTo>
                    <a:pt x="19" y="72"/>
                  </a:lnTo>
                  <a:lnTo>
                    <a:pt x="22" y="65"/>
                  </a:lnTo>
                  <a:lnTo>
                    <a:pt x="24" y="59"/>
                  </a:lnTo>
                  <a:lnTo>
                    <a:pt x="27" y="53"/>
                  </a:lnTo>
                  <a:lnTo>
                    <a:pt x="30" y="47"/>
                  </a:lnTo>
                  <a:lnTo>
                    <a:pt x="33" y="40"/>
                  </a:lnTo>
                  <a:lnTo>
                    <a:pt x="37" y="34"/>
                  </a:lnTo>
                  <a:lnTo>
                    <a:pt x="40" y="27"/>
                  </a:lnTo>
                  <a:lnTo>
                    <a:pt x="44" y="21"/>
                  </a:lnTo>
                  <a:lnTo>
                    <a:pt x="48" y="14"/>
                  </a:lnTo>
                  <a:lnTo>
                    <a:pt x="52" y="8"/>
                  </a:lnTo>
                  <a:lnTo>
                    <a:pt x="56" y="1"/>
                  </a:lnTo>
                  <a:lnTo>
                    <a:pt x="54" y="0"/>
                  </a:lnTo>
                  <a:close/>
                </a:path>
              </a:pathLst>
            </a:custGeom>
            <a:solidFill>
              <a:srgbClr val="000000"/>
            </a:solidFill>
            <a:ln w="9525">
              <a:solidFill>
                <a:schemeClr val="tx1"/>
              </a:solidFill>
              <a:round/>
              <a:headEnd/>
              <a:tailEnd/>
            </a:ln>
          </p:spPr>
          <p:txBody>
            <a:bodyPr/>
            <a:lstStyle/>
            <a:p>
              <a:endParaRPr lang="en-US"/>
            </a:p>
          </p:txBody>
        </p:sp>
        <p:sp>
          <p:nvSpPr>
            <p:cNvPr id="4195" name="Freeform 1457"/>
            <p:cNvSpPr>
              <a:spLocks/>
            </p:cNvSpPr>
            <p:nvPr/>
          </p:nvSpPr>
          <p:spPr bwMode="auto">
            <a:xfrm>
              <a:off x="998" y="2413"/>
              <a:ext cx="112" cy="98"/>
            </a:xfrm>
            <a:custGeom>
              <a:avLst/>
              <a:gdLst>
                <a:gd name="T0" fmla="*/ 112 w 112"/>
                <a:gd name="T1" fmla="*/ 5 h 98"/>
                <a:gd name="T2" fmla="*/ 108 w 112"/>
                <a:gd name="T3" fmla="*/ 2 h 98"/>
                <a:gd name="T4" fmla="*/ 103 w 112"/>
                <a:gd name="T5" fmla="*/ 1 h 98"/>
                <a:gd name="T6" fmla="*/ 98 w 112"/>
                <a:gd name="T7" fmla="*/ 0 h 98"/>
                <a:gd name="T8" fmla="*/ 92 w 112"/>
                <a:gd name="T9" fmla="*/ 1 h 98"/>
                <a:gd name="T10" fmla="*/ 86 w 112"/>
                <a:gd name="T11" fmla="*/ 4 h 98"/>
                <a:gd name="T12" fmla="*/ 79 w 112"/>
                <a:gd name="T13" fmla="*/ 7 h 98"/>
                <a:gd name="T14" fmla="*/ 72 w 112"/>
                <a:gd name="T15" fmla="*/ 12 h 98"/>
                <a:gd name="T16" fmla="*/ 65 w 112"/>
                <a:gd name="T17" fmla="*/ 18 h 98"/>
                <a:gd name="T18" fmla="*/ 57 w 112"/>
                <a:gd name="T19" fmla="*/ 24 h 98"/>
                <a:gd name="T20" fmla="*/ 49 w 112"/>
                <a:gd name="T21" fmla="*/ 32 h 98"/>
                <a:gd name="T22" fmla="*/ 41 w 112"/>
                <a:gd name="T23" fmla="*/ 41 h 98"/>
                <a:gd name="T24" fmla="*/ 33 w 112"/>
                <a:gd name="T25" fmla="*/ 50 h 98"/>
                <a:gd name="T26" fmla="*/ 25 w 112"/>
                <a:gd name="T27" fmla="*/ 61 h 98"/>
                <a:gd name="T28" fmla="*/ 16 w 112"/>
                <a:gd name="T29" fmla="*/ 72 h 98"/>
                <a:gd name="T30" fmla="*/ 8 w 112"/>
                <a:gd name="T31" fmla="*/ 84 h 98"/>
                <a:gd name="T32" fmla="*/ 0 w 112"/>
                <a:gd name="T33" fmla="*/ 97 h 98"/>
                <a:gd name="T34" fmla="*/ 6 w 112"/>
                <a:gd name="T35" fmla="*/ 92 h 98"/>
                <a:gd name="T36" fmla="*/ 14 w 112"/>
                <a:gd name="T37" fmla="*/ 79 h 98"/>
                <a:gd name="T38" fmla="*/ 22 w 112"/>
                <a:gd name="T39" fmla="*/ 68 h 98"/>
                <a:gd name="T40" fmla="*/ 30 w 112"/>
                <a:gd name="T41" fmla="*/ 57 h 98"/>
                <a:gd name="T42" fmla="*/ 39 w 112"/>
                <a:gd name="T43" fmla="*/ 47 h 98"/>
                <a:gd name="T44" fmla="*/ 47 w 112"/>
                <a:gd name="T45" fmla="*/ 38 h 98"/>
                <a:gd name="T46" fmla="*/ 55 w 112"/>
                <a:gd name="T47" fmla="*/ 30 h 98"/>
                <a:gd name="T48" fmla="*/ 63 w 112"/>
                <a:gd name="T49" fmla="*/ 22 h 98"/>
                <a:gd name="T50" fmla="*/ 70 w 112"/>
                <a:gd name="T51" fmla="*/ 16 h 98"/>
                <a:gd name="T52" fmla="*/ 77 w 112"/>
                <a:gd name="T53" fmla="*/ 11 h 98"/>
                <a:gd name="T54" fmla="*/ 84 w 112"/>
                <a:gd name="T55" fmla="*/ 7 h 98"/>
                <a:gd name="T56" fmla="*/ 90 w 112"/>
                <a:gd name="T57" fmla="*/ 5 h 98"/>
                <a:gd name="T58" fmla="*/ 96 w 112"/>
                <a:gd name="T59" fmla="*/ 3 h 98"/>
                <a:gd name="T60" fmla="*/ 101 w 112"/>
                <a:gd name="T61" fmla="*/ 2 h 98"/>
                <a:gd name="T62" fmla="*/ 105 w 112"/>
                <a:gd name="T63" fmla="*/ 3 h 98"/>
                <a:gd name="T64" fmla="*/ 108 w 112"/>
                <a:gd name="T65" fmla="*/ 5 h 98"/>
                <a:gd name="T66" fmla="*/ 110 w 112"/>
                <a:gd name="T67" fmla="*/ 7 h 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2"/>
                <a:gd name="T103" fmla="*/ 0 h 98"/>
                <a:gd name="T104" fmla="*/ 112 w 112"/>
                <a:gd name="T105" fmla="*/ 98 h 9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2" h="98">
                  <a:moveTo>
                    <a:pt x="112" y="5"/>
                  </a:moveTo>
                  <a:lnTo>
                    <a:pt x="112" y="5"/>
                  </a:lnTo>
                  <a:lnTo>
                    <a:pt x="110" y="4"/>
                  </a:lnTo>
                  <a:lnTo>
                    <a:pt x="108" y="2"/>
                  </a:lnTo>
                  <a:lnTo>
                    <a:pt x="105" y="1"/>
                  </a:lnTo>
                  <a:lnTo>
                    <a:pt x="103" y="1"/>
                  </a:lnTo>
                  <a:lnTo>
                    <a:pt x="101" y="0"/>
                  </a:lnTo>
                  <a:lnTo>
                    <a:pt x="98" y="0"/>
                  </a:lnTo>
                  <a:lnTo>
                    <a:pt x="95" y="1"/>
                  </a:lnTo>
                  <a:lnTo>
                    <a:pt x="92" y="1"/>
                  </a:lnTo>
                  <a:lnTo>
                    <a:pt x="89" y="2"/>
                  </a:lnTo>
                  <a:lnTo>
                    <a:pt x="86" y="4"/>
                  </a:lnTo>
                  <a:lnTo>
                    <a:pt x="83" y="5"/>
                  </a:lnTo>
                  <a:lnTo>
                    <a:pt x="79" y="7"/>
                  </a:lnTo>
                  <a:lnTo>
                    <a:pt x="76" y="9"/>
                  </a:lnTo>
                  <a:lnTo>
                    <a:pt x="72" y="12"/>
                  </a:lnTo>
                  <a:lnTo>
                    <a:pt x="69" y="14"/>
                  </a:lnTo>
                  <a:lnTo>
                    <a:pt x="65" y="18"/>
                  </a:lnTo>
                  <a:lnTo>
                    <a:pt x="61" y="21"/>
                  </a:lnTo>
                  <a:lnTo>
                    <a:pt x="57" y="24"/>
                  </a:lnTo>
                  <a:lnTo>
                    <a:pt x="53" y="28"/>
                  </a:lnTo>
                  <a:lnTo>
                    <a:pt x="49" y="32"/>
                  </a:lnTo>
                  <a:lnTo>
                    <a:pt x="45" y="36"/>
                  </a:lnTo>
                  <a:lnTo>
                    <a:pt x="41" y="41"/>
                  </a:lnTo>
                  <a:lnTo>
                    <a:pt x="37" y="45"/>
                  </a:lnTo>
                  <a:lnTo>
                    <a:pt x="33" y="50"/>
                  </a:lnTo>
                  <a:lnTo>
                    <a:pt x="29" y="55"/>
                  </a:lnTo>
                  <a:lnTo>
                    <a:pt x="25" y="61"/>
                  </a:lnTo>
                  <a:lnTo>
                    <a:pt x="20" y="66"/>
                  </a:lnTo>
                  <a:lnTo>
                    <a:pt x="16" y="72"/>
                  </a:lnTo>
                  <a:lnTo>
                    <a:pt x="12" y="78"/>
                  </a:lnTo>
                  <a:lnTo>
                    <a:pt x="8" y="84"/>
                  </a:lnTo>
                  <a:lnTo>
                    <a:pt x="4" y="90"/>
                  </a:lnTo>
                  <a:lnTo>
                    <a:pt x="0" y="97"/>
                  </a:lnTo>
                  <a:lnTo>
                    <a:pt x="2" y="98"/>
                  </a:lnTo>
                  <a:lnTo>
                    <a:pt x="6" y="92"/>
                  </a:lnTo>
                  <a:lnTo>
                    <a:pt x="10" y="85"/>
                  </a:lnTo>
                  <a:lnTo>
                    <a:pt x="14" y="79"/>
                  </a:lnTo>
                  <a:lnTo>
                    <a:pt x="18" y="73"/>
                  </a:lnTo>
                  <a:lnTo>
                    <a:pt x="22" y="68"/>
                  </a:lnTo>
                  <a:lnTo>
                    <a:pt x="26" y="62"/>
                  </a:lnTo>
                  <a:lnTo>
                    <a:pt x="30" y="57"/>
                  </a:lnTo>
                  <a:lnTo>
                    <a:pt x="35" y="52"/>
                  </a:lnTo>
                  <a:lnTo>
                    <a:pt x="39" y="47"/>
                  </a:lnTo>
                  <a:lnTo>
                    <a:pt x="43" y="42"/>
                  </a:lnTo>
                  <a:lnTo>
                    <a:pt x="47" y="38"/>
                  </a:lnTo>
                  <a:lnTo>
                    <a:pt x="51" y="34"/>
                  </a:lnTo>
                  <a:lnTo>
                    <a:pt x="55" y="30"/>
                  </a:lnTo>
                  <a:lnTo>
                    <a:pt x="59" y="26"/>
                  </a:lnTo>
                  <a:lnTo>
                    <a:pt x="63" y="22"/>
                  </a:lnTo>
                  <a:lnTo>
                    <a:pt x="66" y="19"/>
                  </a:lnTo>
                  <a:lnTo>
                    <a:pt x="70" y="16"/>
                  </a:lnTo>
                  <a:lnTo>
                    <a:pt x="74" y="14"/>
                  </a:lnTo>
                  <a:lnTo>
                    <a:pt x="77" y="11"/>
                  </a:lnTo>
                  <a:lnTo>
                    <a:pt x="81" y="9"/>
                  </a:lnTo>
                  <a:lnTo>
                    <a:pt x="84" y="7"/>
                  </a:lnTo>
                  <a:lnTo>
                    <a:pt x="87" y="6"/>
                  </a:lnTo>
                  <a:lnTo>
                    <a:pt x="90" y="5"/>
                  </a:lnTo>
                  <a:lnTo>
                    <a:pt x="93" y="3"/>
                  </a:lnTo>
                  <a:lnTo>
                    <a:pt x="96" y="3"/>
                  </a:lnTo>
                  <a:lnTo>
                    <a:pt x="98" y="2"/>
                  </a:lnTo>
                  <a:lnTo>
                    <a:pt x="101" y="2"/>
                  </a:lnTo>
                  <a:lnTo>
                    <a:pt x="103" y="3"/>
                  </a:lnTo>
                  <a:lnTo>
                    <a:pt x="105" y="3"/>
                  </a:lnTo>
                  <a:lnTo>
                    <a:pt x="107" y="4"/>
                  </a:lnTo>
                  <a:lnTo>
                    <a:pt x="108" y="5"/>
                  </a:lnTo>
                  <a:lnTo>
                    <a:pt x="110" y="7"/>
                  </a:lnTo>
                  <a:lnTo>
                    <a:pt x="112" y="5"/>
                  </a:lnTo>
                  <a:close/>
                </a:path>
              </a:pathLst>
            </a:custGeom>
            <a:solidFill>
              <a:srgbClr val="000000"/>
            </a:solidFill>
            <a:ln w="9525">
              <a:solidFill>
                <a:schemeClr val="tx1"/>
              </a:solidFill>
              <a:round/>
              <a:headEnd/>
              <a:tailEnd/>
            </a:ln>
          </p:spPr>
          <p:txBody>
            <a:bodyPr/>
            <a:lstStyle/>
            <a:p>
              <a:endParaRPr lang="en-US"/>
            </a:p>
          </p:txBody>
        </p:sp>
        <p:sp>
          <p:nvSpPr>
            <p:cNvPr id="4196" name="Freeform 1458"/>
            <p:cNvSpPr>
              <a:spLocks/>
            </p:cNvSpPr>
            <p:nvPr/>
          </p:nvSpPr>
          <p:spPr bwMode="auto">
            <a:xfrm>
              <a:off x="1060" y="2418"/>
              <a:ext cx="56" cy="163"/>
            </a:xfrm>
            <a:custGeom>
              <a:avLst/>
              <a:gdLst>
                <a:gd name="T0" fmla="*/ 2 w 56"/>
                <a:gd name="T1" fmla="*/ 163 h 163"/>
                <a:gd name="T2" fmla="*/ 9 w 56"/>
                <a:gd name="T3" fmla="*/ 150 h 163"/>
                <a:gd name="T4" fmla="*/ 17 w 56"/>
                <a:gd name="T5" fmla="*/ 137 h 163"/>
                <a:gd name="T6" fmla="*/ 24 w 56"/>
                <a:gd name="T7" fmla="*/ 124 h 163"/>
                <a:gd name="T8" fmla="*/ 30 w 56"/>
                <a:gd name="T9" fmla="*/ 111 h 163"/>
                <a:gd name="T10" fmla="*/ 36 w 56"/>
                <a:gd name="T11" fmla="*/ 99 h 163"/>
                <a:gd name="T12" fmla="*/ 41 w 56"/>
                <a:gd name="T13" fmla="*/ 86 h 163"/>
                <a:gd name="T14" fmla="*/ 45 w 56"/>
                <a:gd name="T15" fmla="*/ 75 h 163"/>
                <a:gd name="T16" fmla="*/ 49 w 56"/>
                <a:gd name="T17" fmla="*/ 63 h 163"/>
                <a:gd name="T18" fmla="*/ 52 w 56"/>
                <a:gd name="T19" fmla="*/ 53 h 163"/>
                <a:gd name="T20" fmla="*/ 54 w 56"/>
                <a:gd name="T21" fmla="*/ 42 h 163"/>
                <a:gd name="T22" fmla="*/ 55 w 56"/>
                <a:gd name="T23" fmla="*/ 33 h 163"/>
                <a:gd name="T24" fmla="*/ 56 w 56"/>
                <a:gd name="T25" fmla="*/ 25 h 163"/>
                <a:gd name="T26" fmla="*/ 56 w 56"/>
                <a:gd name="T27" fmla="*/ 17 h 163"/>
                <a:gd name="T28" fmla="*/ 54 w 56"/>
                <a:gd name="T29" fmla="*/ 10 h 163"/>
                <a:gd name="T30" fmla="*/ 52 w 56"/>
                <a:gd name="T31" fmla="*/ 5 h 163"/>
                <a:gd name="T32" fmla="*/ 50 w 56"/>
                <a:gd name="T33" fmla="*/ 0 h 163"/>
                <a:gd name="T34" fmla="*/ 49 w 56"/>
                <a:gd name="T35" fmla="*/ 4 h 163"/>
                <a:gd name="T36" fmla="*/ 52 w 56"/>
                <a:gd name="T37" fmla="*/ 8 h 163"/>
                <a:gd name="T38" fmla="*/ 53 w 56"/>
                <a:gd name="T39" fmla="*/ 14 h 163"/>
                <a:gd name="T40" fmla="*/ 54 w 56"/>
                <a:gd name="T41" fmla="*/ 21 h 163"/>
                <a:gd name="T42" fmla="*/ 53 w 56"/>
                <a:gd name="T43" fmla="*/ 29 h 163"/>
                <a:gd name="T44" fmla="*/ 52 w 56"/>
                <a:gd name="T45" fmla="*/ 37 h 163"/>
                <a:gd name="T46" fmla="*/ 50 w 56"/>
                <a:gd name="T47" fmla="*/ 47 h 163"/>
                <a:gd name="T48" fmla="*/ 48 w 56"/>
                <a:gd name="T49" fmla="*/ 57 h 163"/>
                <a:gd name="T50" fmla="*/ 45 w 56"/>
                <a:gd name="T51" fmla="*/ 68 h 163"/>
                <a:gd name="T52" fmla="*/ 41 w 56"/>
                <a:gd name="T53" fmla="*/ 80 h 163"/>
                <a:gd name="T54" fmla="*/ 36 w 56"/>
                <a:gd name="T55" fmla="*/ 91 h 163"/>
                <a:gd name="T56" fmla="*/ 31 w 56"/>
                <a:gd name="T57" fmla="*/ 104 h 163"/>
                <a:gd name="T58" fmla="*/ 25 w 56"/>
                <a:gd name="T59" fmla="*/ 116 h 163"/>
                <a:gd name="T60" fmla="*/ 19 w 56"/>
                <a:gd name="T61" fmla="*/ 129 h 163"/>
                <a:gd name="T62" fmla="*/ 11 w 56"/>
                <a:gd name="T63" fmla="*/ 142 h 163"/>
                <a:gd name="T64" fmla="*/ 4 w 56"/>
                <a:gd name="T65" fmla="*/ 155 h 163"/>
                <a:gd name="T66" fmla="*/ 0 w 56"/>
                <a:gd name="T67" fmla="*/ 162 h 1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6"/>
                <a:gd name="T103" fmla="*/ 0 h 163"/>
                <a:gd name="T104" fmla="*/ 56 w 56"/>
                <a:gd name="T105" fmla="*/ 163 h 16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6" h="163">
                  <a:moveTo>
                    <a:pt x="2" y="163"/>
                  </a:moveTo>
                  <a:lnTo>
                    <a:pt x="2" y="163"/>
                  </a:lnTo>
                  <a:lnTo>
                    <a:pt x="6" y="157"/>
                  </a:lnTo>
                  <a:lnTo>
                    <a:pt x="9" y="150"/>
                  </a:lnTo>
                  <a:lnTo>
                    <a:pt x="13" y="143"/>
                  </a:lnTo>
                  <a:lnTo>
                    <a:pt x="17" y="137"/>
                  </a:lnTo>
                  <a:lnTo>
                    <a:pt x="20" y="130"/>
                  </a:lnTo>
                  <a:lnTo>
                    <a:pt x="24" y="124"/>
                  </a:lnTo>
                  <a:lnTo>
                    <a:pt x="27" y="117"/>
                  </a:lnTo>
                  <a:lnTo>
                    <a:pt x="30" y="111"/>
                  </a:lnTo>
                  <a:lnTo>
                    <a:pt x="33" y="105"/>
                  </a:lnTo>
                  <a:lnTo>
                    <a:pt x="36" y="99"/>
                  </a:lnTo>
                  <a:lnTo>
                    <a:pt x="38" y="92"/>
                  </a:lnTo>
                  <a:lnTo>
                    <a:pt x="41" y="86"/>
                  </a:lnTo>
                  <a:lnTo>
                    <a:pt x="43" y="80"/>
                  </a:lnTo>
                  <a:lnTo>
                    <a:pt x="45" y="75"/>
                  </a:lnTo>
                  <a:lnTo>
                    <a:pt x="47" y="69"/>
                  </a:lnTo>
                  <a:lnTo>
                    <a:pt x="49" y="63"/>
                  </a:lnTo>
                  <a:lnTo>
                    <a:pt x="50" y="58"/>
                  </a:lnTo>
                  <a:lnTo>
                    <a:pt x="52" y="53"/>
                  </a:lnTo>
                  <a:lnTo>
                    <a:pt x="53" y="47"/>
                  </a:lnTo>
                  <a:lnTo>
                    <a:pt x="54" y="42"/>
                  </a:lnTo>
                  <a:lnTo>
                    <a:pt x="54" y="38"/>
                  </a:lnTo>
                  <a:lnTo>
                    <a:pt x="55" y="33"/>
                  </a:lnTo>
                  <a:lnTo>
                    <a:pt x="55" y="29"/>
                  </a:lnTo>
                  <a:lnTo>
                    <a:pt x="56" y="25"/>
                  </a:lnTo>
                  <a:lnTo>
                    <a:pt x="56" y="21"/>
                  </a:lnTo>
                  <a:lnTo>
                    <a:pt x="56" y="17"/>
                  </a:lnTo>
                  <a:lnTo>
                    <a:pt x="55" y="14"/>
                  </a:lnTo>
                  <a:lnTo>
                    <a:pt x="54" y="10"/>
                  </a:lnTo>
                  <a:lnTo>
                    <a:pt x="54" y="8"/>
                  </a:lnTo>
                  <a:lnTo>
                    <a:pt x="52" y="5"/>
                  </a:lnTo>
                  <a:lnTo>
                    <a:pt x="51" y="2"/>
                  </a:lnTo>
                  <a:lnTo>
                    <a:pt x="50" y="0"/>
                  </a:lnTo>
                  <a:lnTo>
                    <a:pt x="48" y="2"/>
                  </a:lnTo>
                  <a:lnTo>
                    <a:pt x="49" y="4"/>
                  </a:lnTo>
                  <a:lnTo>
                    <a:pt x="51" y="6"/>
                  </a:lnTo>
                  <a:lnTo>
                    <a:pt x="52" y="8"/>
                  </a:lnTo>
                  <a:lnTo>
                    <a:pt x="52" y="11"/>
                  </a:lnTo>
                  <a:lnTo>
                    <a:pt x="53" y="14"/>
                  </a:lnTo>
                  <a:lnTo>
                    <a:pt x="53" y="17"/>
                  </a:lnTo>
                  <a:lnTo>
                    <a:pt x="54" y="21"/>
                  </a:lnTo>
                  <a:lnTo>
                    <a:pt x="54" y="25"/>
                  </a:lnTo>
                  <a:lnTo>
                    <a:pt x="53" y="29"/>
                  </a:lnTo>
                  <a:lnTo>
                    <a:pt x="53" y="33"/>
                  </a:lnTo>
                  <a:lnTo>
                    <a:pt x="52" y="37"/>
                  </a:lnTo>
                  <a:lnTo>
                    <a:pt x="52" y="42"/>
                  </a:lnTo>
                  <a:lnTo>
                    <a:pt x="50" y="47"/>
                  </a:lnTo>
                  <a:lnTo>
                    <a:pt x="49" y="52"/>
                  </a:lnTo>
                  <a:lnTo>
                    <a:pt x="48" y="57"/>
                  </a:lnTo>
                  <a:lnTo>
                    <a:pt x="46" y="63"/>
                  </a:lnTo>
                  <a:lnTo>
                    <a:pt x="45" y="68"/>
                  </a:lnTo>
                  <a:lnTo>
                    <a:pt x="43" y="74"/>
                  </a:lnTo>
                  <a:lnTo>
                    <a:pt x="41" y="80"/>
                  </a:lnTo>
                  <a:lnTo>
                    <a:pt x="38" y="86"/>
                  </a:lnTo>
                  <a:lnTo>
                    <a:pt x="36" y="91"/>
                  </a:lnTo>
                  <a:lnTo>
                    <a:pt x="34" y="98"/>
                  </a:lnTo>
                  <a:lnTo>
                    <a:pt x="31" y="104"/>
                  </a:lnTo>
                  <a:lnTo>
                    <a:pt x="28" y="110"/>
                  </a:lnTo>
                  <a:lnTo>
                    <a:pt x="25" y="116"/>
                  </a:lnTo>
                  <a:lnTo>
                    <a:pt x="22" y="123"/>
                  </a:lnTo>
                  <a:lnTo>
                    <a:pt x="19" y="129"/>
                  </a:lnTo>
                  <a:lnTo>
                    <a:pt x="15" y="136"/>
                  </a:lnTo>
                  <a:lnTo>
                    <a:pt x="11" y="142"/>
                  </a:lnTo>
                  <a:lnTo>
                    <a:pt x="8" y="149"/>
                  </a:lnTo>
                  <a:lnTo>
                    <a:pt x="4" y="155"/>
                  </a:lnTo>
                  <a:lnTo>
                    <a:pt x="0" y="162"/>
                  </a:lnTo>
                  <a:lnTo>
                    <a:pt x="2" y="163"/>
                  </a:lnTo>
                  <a:close/>
                </a:path>
              </a:pathLst>
            </a:custGeom>
            <a:solidFill>
              <a:srgbClr val="000000"/>
            </a:solidFill>
            <a:ln w="9525">
              <a:solidFill>
                <a:schemeClr val="tx1"/>
              </a:solidFill>
              <a:round/>
              <a:headEnd/>
              <a:tailEnd/>
            </a:ln>
          </p:spPr>
          <p:txBody>
            <a:bodyPr/>
            <a:lstStyle/>
            <a:p>
              <a:endParaRPr lang="en-US"/>
            </a:p>
          </p:txBody>
        </p:sp>
        <p:sp>
          <p:nvSpPr>
            <p:cNvPr id="4197" name="Freeform 1459"/>
            <p:cNvSpPr>
              <a:spLocks/>
            </p:cNvSpPr>
            <p:nvPr/>
          </p:nvSpPr>
          <p:spPr bwMode="auto">
            <a:xfrm>
              <a:off x="950" y="2580"/>
              <a:ext cx="112" cy="98"/>
            </a:xfrm>
            <a:custGeom>
              <a:avLst/>
              <a:gdLst>
                <a:gd name="T0" fmla="*/ 0 w 112"/>
                <a:gd name="T1" fmla="*/ 93 h 98"/>
                <a:gd name="T2" fmla="*/ 4 w 112"/>
                <a:gd name="T3" fmla="*/ 96 h 98"/>
                <a:gd name="T4" fmla="*/ 8 w 112"/>
                <a:gd name="T5" fmla="*/ 97 h 98"/>
                <a:gd name="T6" fmla="*/ 13 w 112"/>
                <a:gd name="T7" fmla="*/ 98 h 98"/>
                <a:gd name="T8" fmla="*/ 19 w 112"/>
                <a:gd name="T9" fmla="*/ 97 h 98"/>
                <a:gd name="T10" fmla="*/ 25 w 112"/>
                <a:gd name="T11" fmla="*/ 94 h 98"/>
                <a:gd name="T12" fmla="*/ 32 w 112"/>
                <a:gd name="T13" fmla="*/ 91 h 98"/>
                <a:gd name="T14" fmla="*/ 39 w 112"/>
                <a:gd name="T15" fmla="*/ 86 h 98"/>
                <a:gd name="T16" fmla="*/ 46 w 112"/>
                <a:gd name="T17" fmla="*/ 80 h 98"/>
                <a:gd name="T18" fmla="*/ 54 w 112"/>
                <a:gd name="T19" fmla="*/ 74 h 98"/>
                <a:gd name="T20" fmla="*/ 62 w 112"/>
                <a:gd name="T21" fmla="*/ 66 h 98"/>
                <a:gd name="T22" fmla="*/ 70 w 112"/>
                <a:gd name="T23" fmla="*/ 57 h 98"/>
                <a:gd name="T24" fmla="*/ 78 w 112"/>
                <a:gd name="T25" fmla="*/ 48 h 98"/>
                <a:gd name="T26" fmla="*/ 87 w 112"/>
                <a:gd name="T27" fmla="*/ 37 h 98"/>
                <a:gd name="T28" fmla="*/ 95 w 112"/>
                <a:gd name="T29" fmla="*/ 26 h 98"/>
                <a:gd name="T30" fmla="*/ 103 w 112"/>
                <a:gd name="T31" fmla="*/ 14 h 98"/>
                <a:gd name="T32" fmla="*/ 112 w 112"/>
                <a:gd name="T33" fmla="*/ 1 h 98"/>
                <a:gd name="T34" fmla="*/ 106 w 112"/>
                <a:gd name="T35" fmla="*/ 6 h 98"/>
                <a:gd name="T36" fmla="*/ 97 w 112"/>
                <a:gd name="T37" fmla="*/ 19 h 98"/>
                <a:gd name="T38" fmla="*/ 89 w 112"/>
                <a:gd name="T39" fmla="*/ 30 h 98"/>
                <a:gd name="T40" fmla="*/ 81 w 112"/>
                <a:gd name="T41" fmla="*/ 41 h 98"/>
                <a:gd name="T42" fmla="*/ 73 w 112"/>
                <a:gd name="T43" fmla="*/ 51 h 98"/>
                <a:gd name="T44" fmla="*/ 64 w 112"/>
                <a:gd name="T45" fmla="*/ 60 h 98"/>
                <a:gd name="T46" fmla="*/ 56 w 112"/>
                <a:gd name="T47" fmla="*/ 68 h 98"/>
                <a:gd name="T48" fmla="*/ 49 w 112"/>
                <a:gd name="T49" fmla="*/ 76 h 98"/>
                <a:gd name="T50" fmla="*/ 41 w 112"/>
                <a:gd name="T51" fmla="*/ 82 h 98"/>
                <a:gd name="T52" fmla="*/ 34 w 112"/>
                <a:gd name="T53" fmla="*/ 87 h 98"/>
                <a:gd name="T54" fmla="*/ 28 w 112"/>
                <a:gd name="T55" fmla="*/ 91 h 98"/>
                <a:gd name="T56" fmla="*/ 21 w 112"/>
                <a:gd name="T57" fmla="*/ 93 h 98"/>
                <a:gd name="T58" fmla="*/ 16 w 112"/>
                <a:gd name="T59" fmla="*/ 95 h 98"/>
                <a:gd name="T60" fmla="*/ 11 w 112"/>
                <a:gd name="T61" fmla="*/ 96 h 98"/>
                <a:gd name="T62" fmla="*/ 7 w 112"/>
                <a:gd name="T63" fmla="*/ 95 h 98"/>
                <a:gd name="T64" fmla="*/ 3 w 112"/>
                <a:gd name="T65" fmla="*/ 93 h 98"/>
                <a:gd name="T66" fmla="*/ 1 w 112"/>
                <a:gd name="T67" fmla="*/ 91 h 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2"/>
                <a:gd name="T103" fmla="*/ 0 h 98"/>
                <a:gd name="T104" fmla="*/ 112 w 112"/>
                <a:gd name="T105" fmla="*/ 98 h 9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2" h="98">
                  <a:moveTo>
                    <a:pt x="0" y="93"/>
                  </a:moveTo>
                  <a:lnTo>
                    <a:pt x="0" y="93"/>
                  </a:lnTo>
                  <a:lnTo>
                    <a:pt x="2" y="94"/>
                  </a:lnTo>
                  <a:lnTo>
                    <a:pt x="4" y="96"/>
                  </a:lnTo>
                  <a:lnTo>
                    <a:pt x="6" y="97"/>
                  </a:lnTo>
                  <a:lnTo>
                    <a:pt x="8" y="97"/>
                  </a:lnTo>
                  <a:lnTo>
                    <a:pt x="11" y="98"/>
                  </a:lnTo>
                  <a:lnTo>
                    <a:pt x="13" y="98"/>
                  </a:lnTo>
                  <a:lnTo>
                    <a:pt x="16" y="97"/>
                  </a:lnTo>
                  <a:lnTo>
                    <a:pt x="19" y="97"/>
                  </a:lnTo>
                  <a:lnTo>
                    <a:pt x="22" y="96"/>
                  </a:lnTo>
                  <a:lnTo>
                    <a:pt x="25" y="94"/>
                  </a:lnTo>
                  <a:lnTo>
                    <a:pt x="29" y="93"/>
                  </a:lnTo>
                  <a:lnTo>
                    <a:pt x="32" y="91"/>
                  </a:lnTo>
                  <a:lnTo>
                    <a:pt x="35" y="89"/>
                  </a:lnTo>
                  <a:lnTo>
                    <a:pt x="39" y="86"/>
                  </a:lnTo>
                  <a:lnTo>
                    <a:pt x="43" y="83"/>
                  </a:lnTo>
                  <a:lnTo>
                    <a:pt x="46" y="80"/>
                  </a:lnTo>
                  <a:lnTo>
                    <a:pt x="50" y="77"/>
                  </a:lnTo>
                  <a:lnTo>
                    <a:pt x="54" y="74"/>
                  </a:lnTo>
                  <a:lnTo>
                    <a:pt x="58" y="70"/>
                  </a:lnTo>
                  <a:lnTo>
                    <a:pt x="62" y="66"/>
                  </a:lnTo>
                  <a:lnTo>
                    <a:pt x="66" y="62"/>
                  </a:lnTo>
                  <a:lnTo>
                    <a:pt x="70" y="57"/>
                  </a:lnTo>
                  <a:lnTo>
                    <a:pt x="74" y="53"/>
                  </a:lnTo>
                  <a:lnTo>
                    <a:pt x="78" y="48"/>
                  </a:lnTo>
                  <a:lnTo>
                    <a:pt x="82" y="43"/>
                  </a:lnTo>
                  <a:lnTo>
                    <a:pt x="87" y="37"/>
                  </a:lnTo>
                  <a:lnTo>
                    <a:pt x="91" y="32"/>
                  </a:lnTo>
                  <a:lnTo>
                    <a:pt x="95" y="26"/>
                  </a:lnTo>
                  <a:lnTo>
                    <a:pt x="99" y="20"/>
                  </a:lnTo>
                  <a:lnTo>
                    <a:pt x="103" y="14"/>
                  </a:lnTo>
                  <a:lnTo>
                    <a:pt x="107" y="8"/>
                  </a:lnTo>
                  <a:lnTo>
                    <a:pt x="112" y="1"/>
                  </a:lnTo>
                  <a:lnTo>
                    <a:pt x="110" y="0"/>
                  </a:lnTo>
                  <a:lnTo>
                    <a:pt x="106" y="6"/>
                  </a:lnTo>
                  <a:lnTo>
                    <a:pt x="102" y="13"/>
                  </a:lnTo>
                  <a:lnTo>
                    <a:pt x="97" y="19"/>
                  </a:lnTo>
                  <a:lnTo>
                    <a:pt x="93" y="25"/>
                  </a:lnTo>
                  <a:lnTo>
                    <a:pt x="89" y="30"/>
                  </a:lnTo>
                  <a:lnTo>
                    <a:pt x="85" y="36"/>
                  </a:lnTo>
                  <a:lnTo>
                    <a:pt x="81" y="41"/>
                  </a:lnTo>
                  <a:lnTo>
                    <a:pt x="77" y="46"/>
                  </a:lnTo>
                  <a:lnTo>
                    <a:pt x="73" y="51"/>
                  </a:lnTo>
                  <a:lnTo>
                    <a:pt x="68" y="56"/>
                  </a:lnTo>
                  <a:lnTo>
                    <a:pt x="64" y="60"/>
                  </a:lnTo>
                  <a:lnTo>
                    <a:pt x="60" y="64"/>
                  </a:lnTo>
                  <a:lnTo>
                    <a:pt x="56" y="68"/>
                  </a:lnTo>
                  <a:lnTo>
                    <a:pt x="53" y="72"/>
                  </a:lnTo>
                  <a:lnTo>
                    <a:pt x="49" y="76"/>
                  </a:lnTo>
                  <a:lnTo>
                    <a:pt x="45" y="79"/>
                  </a:lnTo>
                  <a:lnTo>
                    <a:pt x="41" y="82"/>
                  </a:lnTo>
                  <a:lnTo>
                    <a:pt x="38" y="84"/>
                  </a:lnTo>
                  <a:lnTo>
                    <a:pt x="34" y="87"/>
                  </a:lnTo>
                  <a:lnTo>
                    <a:pt x="31" y="89"/>
                  </a:lnTo>
                  <a:lnTo>
                    <a:pt x="28" y="91"/>
                  </a:lnTo>
                  <a:lnTo>
                    <a:pt x="24" y="92"/>
                  </a:lnTo>
                  <a:lnTo>
                    <a:pt x="21" y="93"/>
                  </a:lnTo>
                  <a:lnTo>
                    <a:pt x="19" y="95"/>
                  </a:lnTo>
                  <a:lnTo>
                    <a:pt x="16" y="95"/>
                  </a:lnTo>
                  <a:lnTo>
                    <a:pt x="13" y="96"/>
                  </a:lnTo>
                  <a:lnTo>
                    <a:pt x="11" y="96"/>
                  </a:lnTo>
                  <a:lnTo>
                    <a:pt x="9" y="95"/>
                  </a:lnTo>
                  <a:lnTo>
                    <a:pt x="7" y="95"/>
                  </a:lnTo>
                  <a:lnTo>
                    <a:pt x="5" y="94"/>
                  </a:lnTo>
                  <a:lnTo>
                    <a:pt x="3" y="93"/>
                  </a:lnTo>
                  <a:lnTo>
                    <a:pt x="1" y="91"/>
                  </a:lnTo>
                  <a:lnTo>
                    <a:pt x="0" y="93"/>
                  </a:lnTo>
                  <a:close/>
                </a:path>
              </a:pathLst>
            </a:custGeom>
            <a:solidFill>
              <a:srgbClr val="000000"/>
            </a:solidFill>
            <a:ln w="9525">
              <a:solidFill>
                <a:schemeClr val="tx1"/>
              </a:solidFill>
              <a:round/>
              <a:headEnd/>
              <a:tailEnd/>
            </a:ln>
          </p:spPr>
          <p:txBody>
            <a:bodyPr/>
            <a:lstStyle/>
            <a:p>
              <a:endParaRPr lang="en-US"/>
            </a:p>
          </p:txBody>
        </p:sp>
        <p:sp>
          <p:nvSpPr>
            <p:cNvPr id="4198" name="Freeform 1460"/>
            <p:cNvSpPr>
              <a:spLocks/>
            </p:cNvSpPr>
            <p:nvPr/>
          </p:nvSpPr>
          <p:spPr bwMode="auto">
            <a:xfrm>
              <a:off x="934" y="2489"/>
              <a:ext cx="110" cy="79"/>
            </a:xfrm>
            <a:custGeom>
              <a:avLst/>
              <a:gdLst>
                <a:gd name="T0" fmla="*/ 110 w 110"/>
                <a:gd name="T1" fmla="*/ 69 h 79"/>
                <a:gd name="T2" fmla="*/ 10 w 110"/>
                <a:gd name="T3" fmla="*/ 0 h 79"/>
                <a:gd name="T4" fmla="*/ 10 w 110"/>
                <a:gd name="T5" fmla="*/ 1 h 79"/>
                <a:gd name="T6" fmla="*/ 8 w 110"/>
                <a:gd name="T7" fmla="*/ 2 h 79"/>
                <a:gd name="T8" fmla="*/ 5 w 110"/>
                <a:gd name="T9" fmla="*/ 5 h 79"/>
                <a:gd name="T10" fmla="*/ 3 w 110"/>
                <a:gd name="T11" fmla="*/ 8 h 79"/>
                <a:gd name="T12" fmla="*/ 1 w 110"/>
                <a:gd name="T13" fmla="*/ 12 h 79"/>
                <a:gd name="T14" fmla="*/ 0 w 110"/>
                <a:gd name="T15" fmla="*/ 16 h 79"/>
                <a:gd name="T16" fmla="*/ 1 w 110"/>
                <a:gd name="T17" fmla="*/ 20 h 79"/>
                <a:gd name="T18" fmla="*/ 3 w 110"/>
                <a:gd name="T19" fmla="*/ 24 h 79"/>
                <a:gd name="T20" fmla="*/ 5 w 110"/>
                <a:gd name="T21" fmla="*/ 25 h 79"/>
                <a:gd name="T22" fmla="*/ 7 w 110"/>
                <a:gd name="T23" fmla="*/ 27 h 79"/>
                <a:gd name="T24" fmla="*/ 9 w 110"/>
                <a:gd name="T25" fmla="*/ 29 h 79"/>
                <a:gd name="T26" fmla="*/ 11 w 110"/>
                <a:gd name="T27" fmla="*/ 30 h 79"/>
                <a:gd name="T28" fmla="*/ 13 w 110"/>
                <a:gd name="T29" fmla="*/ 31 h 79"/>
                <a:gd name="T30" fmla="*/ 15 w 110"/>
                <a:gd name="T31" fmla="*/ 32 h 79"/>
                <a:gd name="T32" fmla="*/ 16 w 110"/>
                <a:gd name="T33" fmla="*/ 33 h 79"/>
                <a:gd name="T34" fmla="*/ 18 w 110"/>
                <a:gd name="T35" fmla="*/ 34 h 79"/>
                <a:gd name="T36" fmla="*/ 19 w 110"/>
                <a:gd name="T37" fmla="*/ 34 h 79"/>
                <a:gd name="T38" fmla="*/ 21 w 110"/>
                <a:gd name="T39" fmla="*/ 35 h 79"/>
                <a:gd name="T40" fmla="*/ 22 w 110"/>
                <a:gd name="T41" fmla="*/ 34 h 79"/>
                <a:gd name="T42" fmla="*/ 24 w 110"/>
                <a:gd name="T43" fmla="*/ 34 h 79"/>
                <a:gd name="T44" fmla="*/ 25 w 110"/>
                <a:gd name="T45" fmla="*/ 33 h 79"/>
                <a:gd name="T46" fmla="*/ 27 w 110"/>
                <a:gd name="T47" fmla="*/ 32 h 79"/>
                <a:gd name="T48" fmla="*/ 28 w 110"/>
                <a:gd name="T49" fmla="*/ 30 h 79"/>
                <a:gd name="T50" fmla="*/ 29 w 110"/>
                <a:gd name="T51" fmla="*/ 28 h 79"/>
                <a:gd name="T52" fmla="*/ 107 w 110"/>
                <a:gd name="T53" fmla="*/ 79 h 79"/>
                <a:gd name="T54" fmla="*/ 110 w 110"/>
                <a:gd name="T55" fmla="*/ 69 h 7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0"/>
                <a:gd name="T85" fmla="*/ 0 h 79"/>
                <a:gd name="T86" fmla="*/ 110 w 110"/>
                <a:gd name="T87" fmla="*/ 79 h 7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0" h="79">
                  <a:moveTo>
                    <a:pt x="110" y="69"/>
                  </a:moveTo>
                  <a:lnTo>
                    <a:pt x="10" y="0"/>
                  </a:lnTo>
                  <a:lnTo>
                    <a:pt x="10" y="1"/>
                  </a:lnTo>
                  <a:lnTo>
                    <a:pt x="8" y="2"/>
                  </a:lnTo>
                  <a:lnTo>
                    <a:pt x="5" y="5"/>
                  </a:lnTo>
                  <a:lnTo>
                    <a:pt x="3" y="8"/>
                  </a:lnTo>
                  <a:lnTo>
                    <a:pt x="1" y="12"/>
                  </a:lnTo>
                  <a:lnTo>
                    <a:pt x="0" y="16"/>
                  </a:lnTo>
                  <a:lnTo>
                    <a:pt x="1" y="20"/>
                  </a:lnTo>
                  <a:lnTo>
                    <a:pt x="3" y="24"/>
                  </a:lnTo>
                  <a:lnTo>
                    <a:pt x="5" y="25"/>
                  </a:lnTo>
                  <a:lnTo>
                    <a:pt x="7" y="27"/>
                  </a:lnTo>
                  <a:lnTo>
                    <a:pt x="9" y="29"/>
                  </a:lnTo>
                  <a:lnTo>
                    <a:pt x="11" y="30"/>
                  </a:lnTo>
                  <a:lnTo>
                    <a:pt x="13" y="31"/>
                  </a:lnTo>
                  <a:lnTo>
                    <a:pt x="15" y="32"/>
                  </a:lnTo>
                  <a:lnTo>
                    <a:pt x="16" y="33"/>
                  </a:lnTo>
                  <a:lnTo>
                    <a:pt x="18" y="34"/>
                  </a:lnTo>
                  <a:lnTo>
                    <a:pt x="19" y="34"/>
                  </a:lnTo>
                  <a:lnTo>
                    <a:pt x="21" y="35"/>
                  </a:lnTo>
                  <a:lnTo>
                    <a:pt x="22" y="34"/>
                  </a:lnTo>
                  <a:lnTo>
                    <a:pt x="24" y="34"/>
                  </a:lnTo>
                  <a:lnTo>
                    <a:pt x="25" y="33"/>
                  </a:lnTo>
                  <a:lnTo>
                    <a:pt x="27" y="32"/>
                  </a:lnTo>
                  <a:lnTo>
                    <a:pt x="28" y="30"/>
                  </a:lnTo>
                  <a:lnTo>
                    <a:pt x="29" y="28"/>
                  </a:lnTo>
                  <a:lnTo>
                    <a:pt x="107" y="79"/>
                  </a:lnTo>
                  <a:lnTo>
                    <a:pt x="110" y="69"/>
                  </a:lnTo>
                  <a:close/>
                </a:path>
              </a:pathLst>
            </a:custGeom>
            <a:solidFill>
              <a:srgbClr val="000000"/>
            </a:solidFill>
            <a:ln w="9525">
              <a:solidFill>
                <a:schemeClr val="tx1"/>
              </a:solidFill>
              <a:round/>
              <a:headEnd/>
              <a:tailEnd/>
            </a:ln>
          </p:spPr>
          <p:txBody>
            <a:bodyPr/>
            <a:lstStyle/>
            <a:p>
              <a:endParaRPr lang="en-US"/>
            </a:p>
          </p:txBody>
        </p:sp>
        <p:sp>
          <p:nvSpPr>
            <p:cNvPr id="4199" name="Freeform 1461"/>
            <p:cNvSpPr>
              <a:spLocks/>
            </p:cNvSpPr>
            <p:nvPr/>
          </p:nvSpPr>
          <p:spPr bwMode="auto">
            <a:xfrm>
              <a:off x="1021" y="2798"/>
              <a:ext cx="63" cy="12"/>
            </a:xfrm>
            <a:custGeom>
              <a:avLst/>
              <a:gdLst>
                <a:gd name="T0" fmla="*/ 0 w 63"/>
                <a:gd name="T1" fmla="*/ 0 h 12"/>
                <a:gd name="T2" fmla="*/ 0 w 63"/>
                <a:gd name="T3" fmla="*/ 0 h 12"/>
                <a:gd name="T4" fmla="*/ 1 w 63"/>
                <a:gd name="T5" fmla="*/ 1 h 12"/>
                <a:gd name="T6" fmla="*/ 2 w 63"/>
                <a:gd name="T7" fmla="*/ 3 h 12"/>
                <a:gd name="T8" fmla="*/ 3 w 63"/>
                <a:gd name="T9" fmla="*/ 4 h 12"/>
                <a:gd name="T10" fmla="*/ 5 w 63"/>
                <a:gd name="T11" fmla="*/ 5 h 12"/>
                <a:gd name="T12" fmla="*/ 8 w 63"/>
                <a:gd name="T13" fmla="*/ 6 h 12"/>
                <a:gd name="T14" fmla="*/ 11 w 63"/>
                <a:gd name="T15" fmla="*/ 7 h 12"/>
                <a:gd name="T16" fmla="*/ 15 w 63"/>
                <a:gd name="T17" fmla="*/ 8 h 12"/>
                <a:gd name="T18" fmla="*/ 19 w 63"/>
                <a:gd name="T19" fmla="*/ 9 h 12"/>
                <a:gd name="T20" fmla="*/ 23 w 63"/>
                <a:gd name="T21" fmla="*/ 10 h 12"/>
                <a:gd name="T22" fmla="*/ 28 w 63"/>
                <a:gd name="T23" fmla="*/ 10 h 12"/>
                <a:gd name="T24" fmla="*/ 33 w 63"/>
                <a:gd name="T25" fmla="*/ 11 h 12"/>
                <a:gd name="T26" fmla="*/ 38 w 63"/>
                <a:gd name="T27" fmla="*/ 11 h 12"/>
                <a:gd name="T28" fmla="*/ 44 w 63"/>
                <a:gd name="T29" fmla="*/ 12 h 12"/>
                <a:gd name="T30" fmla="*/ 50 w 63"/>
                <a:gd name="T31" fmla="*/ 12 h 12"/>
                <a:gd name="T32" fmla="*/ 56 w 63"/>
                <a:gd name="T33" fmla="*/ 12 h 12"/>
                <a:gd name="T34" fmla="*/ 63 w 63"/>
                <a:gd name="T35" fmla="*/ 12 h 12"/>
                <a:gd name="T36" fmla="*/ 63 w 63"/>
                <a:gd name="T37" fmla="*/ 10 h 12"/>
                <a:gd name="T38" fmla="*/ 56 w 63"/>
                <a:gd name="T39" fmla="*/ 10 h 12"/>
                <a:gd name="T40" fmla="*/ 50 w 63"/>
                <a:gd name="T41" fmla="*/ 10 h 12"/>
                <a:gd name="T42" fmla="*/ 44 w 63"/>
                <a:gd name="T43" fmla="*/ 10 h 12"/>
                <a:gd name="T44" fmla="*/ 39 w 63"/>
                <a:gd name="T45" fmla="*/ 9 h 12"/>
                <a:gd name="T46" fmla="*/ 33 w 63"/>
                <a:gd name="T47" fmla="*/ 9 h 12"/>
                <a:gd name="T48" fmla="*/ 28 w 63"/>
                <a:gd name="T49" fmla="*/ 8 h 12"/>
                <a:gd name="T50" fmla="*/ 24 w 63"/>
                <a:gd name="T51" fmla="*/ 8 h 12"/>
                <a:gd name="T52" fmla="*/ 19 w 63"/>
                <a:gd name="T53" fmla="*/ 7 h 12"/>
                <a:gd name="T54" fmla="*/ 16 w 63"/>
                <a:gd name="T55" fmla="*/ 6 h 12"/>
                <a:gd name="T56" fmla="*/ 12 w 63"/>
                <a:gd name="T57" fmla="*/ 5 h 12"/>
                <a:gd name="T58" fmla="*/ 9 w 63"/>
                <a:gd name="T59" fmla="*/ 4 h 12"/>
                <a:gd name="T60" fmla="*/ 6 w 63"/>
                <a:gd name="T61" fmla="*/ 3 h 12"/>
                <a:gd name="T62" fmla="*/ 5 w 63"/>
                <a:gd name="T63" fmla="*/ 2 h 12"/>
                <a:gd name="T64" fmla="*/ 3 w 63"/>
                <a:gd name="T65" fmla="*/ 1 h 12"/>
                <a:gd name="T66" fmla="*/ 2 w 63"/>
                <a:gd name="T67" fmla="*/ 1 h 12"/>
                <a:gd name="T68" fmla="*/ 2 w 63"/>
                <a:gd name="T69" fmla="*/ 0 h 12"/>
                <a:gd name="T70" fmla="*/ 2 w 63"/>
                <a:gd name="T71" fmla="*/ 0 h 12"/>
                <a:gd name="T72" fmla="*/ 0 w 63"/>
                <a:gd name="T73" fmla="*/ 0 h 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3"/>
                <a:gd name="T112" fmla="*/ 0 h 12"/>
                <a:gd name="T113" fmla="*/ 63 w 63"/>
                <a:gd name="T114" fmla="*/ 12 h 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3" h="12">
                  <a:moveTo>
                    <a:pt x="0" y="0"/>
                  </a:moveTo>
                  <a:lnTo>
                    <a:pt x="0" y="0"/>
                  </a:lnTo>
                  <a:lnTo>
                    <a:pt x="1" y="1"/>
                  </a:lnTo>
                  <a:lnTo>
                    <a:pt x="2" y="3"/>
                  </a:lnTo>
                  <a:lnTo>
                    <a:pt x="3" y="4"/>
                  </a:lnTo>
                  <a:lnTo>
                    <a:pt x="5" y="5"/>
                  </a:lnTo>
                  <a:lnTo>
                    <a:pt x="8" y="6"/>
                  </a:lnTo>
                  <a:lnTo>
                    <a:pt x="11" y="7"/>
                  </a:lnTo>
                  <a:lnTo>
                    <a:pt x="15" y="8"/>
                  </a:lnTo>
                  <a:lnTo>
                    <a:pt x="19" y="9"/>
                  </a:lnTo>
                  <a:lnTo>
                    <a:pt x="23" y="10"/>
                  </a:lnTo>
                  <a:lnTo>
                    <a:pt x="28" y="10"/>
                  </a:lnTo>
                  <a:lnTo>
                    <a:pt x="33" y="11"/>
                  </a:lnTo>
                  <a:lnTo>
                    <a:pt x="38" y="11"/>
                  </a:lnTo>
                  <a:lnTo>
                    <a:pt x="44" y="12"/>
                  </a:lnTo>
                  <a:lnTo>
                    <a:pt x="50" y="12"/>
                  </a:lnTo>
                  <a:lnTo>
                    <a:pt x="56" y="12"/>
                  </a:lnTo>
                  <a:lnTo>
                    <a:pt x="63" y="12"/>
                  </a:lnTo>
                  <a:lnTo>
                    <a:pt x="63" y="10"/>
                  </a:lnTo>
                  <a:lnTo>
                    <a:pt x="56" y="10"/>
                  </a:lnTo>
                  <a:lnTo>
                    <a:pt x="50" y="10"/>
                  </a:lnTo>
                  <a:lnTo>
                    <a:pt x="44" y="10"/>
                  </a:lnTo>
                  <a:lnTo>
                    <a:pt x="39" y="9"/>
                  </a:lnTo>
                  <a:lnTo>
                    <a:pt x="33" y="9"/>
                  </a:lnTo>
                  <a:lnTo>
                    <a:pt x="28" y="8"/>
                  </a:lnTo>
                  <a:lnTo>
                    <a:pt x="24" y="8"/>
                  </a:lnTo>
                  <a:lnTo>
                    <a:pt x="19" y="7"/>
                  </a:lnTo>
                  <a:lnTo>
                    <a:pt x="16" y="6"/>
                  </a:lnTo>
                  <a:lnTo>
                    <a:pt x="12" y="5"/>
                  </a:lnTo>
                  <a:lnTo>
                    <a:pt x="9" y="4"/>
                  </a:lnTo>
                  <a:lnTo>
                    <a:pt x="6" y="3"/>
                  </a:lnTo>
                  <a:lnTo>
                    <a:pt x="5" y="2"/>
                  </a:lnTo>
                  <a:lnTo>
                    <a:pt x="3" y="1"/>
                  </a:lnTo>
                  <a:lnTo>
                    <a:pt x="2" y="1"/>
                  </a:lnTo>
                  <a:lnTo>
                    <a:pt x="2" y="0"/>
                  </a:lnTo>
                  <a:lnTo>
                    <a:pt x="0" y="0"/>
                  </a:lnTo>
                  <a:close/>
                </a:path>
              </a:pathLst>
            </a:custGeom>
            <a:solidFill>
              <a:srgbClr val="000000"/>
            </a:solidFill>
            <a:ln w="9525">
              <a:solidFill>
                <a:schemeClr val="tx1"/>
              </a:solidFill>
              <a:round/>
              <a:headEnd/>
              <a:tailEnd/>
            </a:ln>
          </p:spPr>
          <p:txBody>
            <a:bodyPr/>
            <a:lstStyle/>
            <a:p>
              <a:endParaRPr lang="en-US"/>
            </a:p>
          </p:txBody>
        </p:sp>
        <p:sp>
          <p:nvSpPr>
            <p:cNvPr id="4200" name="Freeform 1462"/>
            <p:cNvSpPr>
              <a:spLocks/>
            </p:cNvSpPr>
            <p:nvPr/>
          </p:nvSpPr>
          <p:spPr bwMode="auto">
            <a:xfrm>
              <a:off x="1021" y="2785"/>
              <a:ext cx="63" cy="13"/>
            </a:xfrm>
            <a:custGeom>
              <a:avLst/>
              <a:gdLst>
                <a:gd name="T0" fmla="*/ 63 w 63"/>
                <a:gd name="T1" fmla="*/ 0 h 13"/>
                <a:gd name="T2" fmla="*/ 63 w 63"/>
                <a:gd name="T3" fmla="*/ 0 h 13"/>
                <a:gd name="T4" fmla="*/ 56 w 63"/>
                <a:gd name="T5" fmla="*/ 0 h 13"/>
                <a:gd name="T6" fmla="*/ 50 w 63"/>
                <a:gd name="T7" fmla="*/ 1 h 13"/>
                <a:gd name="T8" fmla="*/ 44 w 63"/>
                <a:gd name="T9" fmla="*/ 1 h 13"/>
                <a:gd name="T10" fmla="*/ 38 w 63"/>
                <a:gd name="T11" fmla="*/ 1 h 13"/>
                <a:gd name="T12" fmla="*/ 33 w 63"/>
                <a:gd name="T13" fmla="*/ 2 h 13"/>
                <a:gd name="T14" fmla="*/ 28 w 63"/>
                <a:gd name="T15" fmla="*/ 2 h 13"/>
                <a:gd name="T16" fmla="*/ 23 w 63"/>
                <a:gd name="T17" fmla="*/ 3 h 13"/>
                <a:gd name="T18" fmla="*/ 19 w 63"/>
                <a:gd name="T19" fmla="*/ 4 h 13"/>
                <a:gd name="T20" fmla="*/ 15 w 63"/>
                <a:gd name="T21" fmla="*/ 5 h 13"/>
                <a:gd name="T22" fmla="*/ 11 w 63"/>
                <a:gd name="T23" fmla="*/ 5 h 13"/>
                <a:gd name="T24" fmla="*/ 8 w 63"/>
                <a:gd name="T25" fmla="*/ 6 h 13"/>
                <a:gd name="T26" fmla="*/ 5 w 63"/>
                <a:gd name="T27" fmla="*/ 8 h 13"/>
                <a:gd name="T28" fmla="*/ 3 w 63"/>
                <a:gd name="T29" fmla="*/ 8 h 13"/>
                <a:gd name="T30" fmla="*/ 2 w 63"/>
                <a:gd name="T31" fmla="*/ 10 h 13"/>
                <a:gd name="T32" fmla="*/ 1 w 63"/>
                <a:gd name="T33" fmla="*/ 11 h 13"/>
                <a:gd name="T34" fmla="*/ 0 w 63"/>
                <a:gd name="T35" fmla="*/ 13 h 13"/>
                <a:gd name="T36" fmla="*/ 2 w 63"/>
                <a:gd name="T37" fmla="*/ 13 h 13"/>
                <a:gd name="T38" fmla="*/ 2 w 63"/>
                <a:gd name="T39" fmla="*/ 12 h 13"/>
                <a:gd name="T40" fmla="*/ 3 w 63"/>
                <a:gd name="T41" fmla="*/ 11 h 13"/>
                <a:gd name="T42" fmla="*/ 4 w 63"/>
                <a:gd name="T43" fmla="*/ 10 h 13"/>
                <a:gd name="T44" fmla="*/ 6 w 63"/>
                <a:gd name="T45" fmla="*/ 9 h 13"/>
                <a:gd name="T46" fmla="*/ 9 w 63"/>
                <a:gd name="T47" fmla="*/ 8 h 13"/>
                <a:gd name="T48" fmla="*/ 12 w 63"/>
                <a:gd name="T49" fmla="*/ 8 h 13"/>
                <a:gd name="T50" fmla="*/ 16 w 63"/>
                <a:gd name="T51" fmla="*/ 7 h 13"/>
                <a:gd name="T52" fmla="*/ 19 w 63"/>
                <a:gd name="T53" fmla="*/ 6 h 13"/>
                <a:gd name="T54" fmla="*/ 24 w 63"/>
                <a:gd name="T55" fmla="*/ 5 h 13"/>
                <a:gd name="T56" fmla="*/ 28 w 63"/>
                <a:gd name="T57" fmla="*/ 5 h 13"/>
                <a:gd name="T58" fmla="*/ 33 w 63"/>
                <a:gd name="T59" fmla="*/ 4 h 13"/>
                <a:gd name="T60" fmla="*/ 39 w 63"/>
                <a:gd name="T61" fmla="*/ 4 h 13"/>
                <a:gd name="T62" fmla="*/ 44 w 63"/>
                <a:gd name="T63" fmla="*/ 3 h 13"/>
                <a:gd name="T64" fmla="*/ 50 w 63"/>
                <a:gd name="T65" fmla="*/ 3 h 13"/>
                <a:gd name="T66" fmla="*/ 56 w 63"/>
                <a:gd name="T67" fmla="*/ 3 h 13"/>
                <a:gd name="T68" fmla="*/ 63 w 63"/>
                <a:gd name="T69" fmla="*/ 3 h 13"/>
                <a:gd name="T70" fmla="*/ 63 w 63"/>
                <a:gd name="T71" fmla="*/ 3 h 13"/>
                <a:gd name="T72" fmla="*/ 63 w 63"/>
                <a:gd name="T73" fmla="*/ 0 h 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3"/>
                <a:gd name="T112" fmla="*/ 0 h 13"/>
                <a:gd name="T113" fmla="*/ 63 w 63"/>
                <a:gd name="T114" fmla="*/ 13 h 1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3" h="13">
                  <a:moveTo>
                    <a:pt x="63" y="0"/>
                  </a:moveTo>
                  <a:lnTo>
                    <a:pt x="63" y="0"/>
                  </a:lnTo>
                  <a:lnTo>
                    <a:pt x="56" y="0"/>
                  </a:lnTo>
                  <a:lnTo>
                    <a:pt x="50" y="1"/>
                  </a:lnTo>
                  <a:lnTo>
                    <a:pt x="44" y="1"/>
                  </a:lnTo>
                  <a:lnTo>
                    <a:pt x="38" y="1"/>
                  </a:lnTo>
                  <a:lnTo>
                    <a:pt x="33" y="2"/>
                  </a:lnTo>
                  <a:lnTo>
                    <a:pt x="28" y="2"/>
                  </a:lnTo>
                  <a:lnTo>
                    <a:pt x="23" y="3"/>
                  </a:lnTo>
                  <a:lnTo>
                    <a:pt x="19" y="4"/>
                  </a:lnTo>
                  <a:lnTo>
                    <a:pt x="15" y="5"/>
                  </a:lnTo>
                  <a:lnTo>
                    <a:pt x="11" y="5"/>
                  </a:lnTo>
                  <a:lnTo>
                    <a:pt x="8" y="6"/>
                  </a:lnTo>
                  <a:lnTo>
                    <a:pt x="5" y="8"/>
                  </a:lnTo>
                  <a:lnTo>
                    <a:pt x="3" y="8"/>
                  </a:lnTo>
                  <a:lnTo>
                    <a:pt x="2" y="10"/>
                  </a:lnTo>
                  <a:lnTo>
                    <a:pt x="1" y="11"/>
                  </a:lnTo>
                  <a:lnTo>
                    <a:pt x="0" y="13"/>
                  </a:lnTo>
                  <a:lnTo>
                    <a:pt x="2" y="13"/>
                  </a:lnTo>
                  <a:lnTo>
                    <a:pt x="2" y="12"/>
                  </a:lnTo>
                  <a:lnTo>
                    <a:pt x="3" y="11"/>
                  </a:lnTo>
                  <a:lnTo>
                    <a:pt x="4" y="10"/>
                  </a:lnTo>
                  <a:lnTo>
                    <a:pt x="6" y="9"/>
                  </a:lnTo>
                  <a:lnTo>
                    <a:pt x="9" y="8"/>
                  </a:lnTo>
                  <a:lnTo>
                    <a:pt x="12" y="8"/>
                  </a:lnTo>
                  <a:lnTo>
                    <a:pt x="16" y="7"/>
                  </a:lnTo>
                  <a:lnTo>
                    <a:pt x="19" y="6"/>
                  </a:lnTo>
                  <a:lnTo>
                    <a:pt x="24" y="5"/>
                  </a:lnTo>
                  <a:lnTo>
                    <a:pt x="28" y="5"/>
                  </a:lnTo>
                  <a:lnTo>
                    <a:pt x="33" y="4"/>
                  </a:lnTo>
                  <a:lnTo>
                    <a:pt x="39" y="4"/>
                  </a:lnTo>
                  <a:lnTo>
                    <a:pt x="44" y="3"/>
                  </a:lnTo>
                  <a:lnTo>
                    <a:pt x="50" y="3"/>
                  </a:lnTo>
                  <a:lnTo>
                    <a:pt x="56" y="3"/>
                  </a:lnTo>
                  <a:lnTo>
                    <a:pt x="63" y="3"/>
                  </a:lnTo>
                  <a:lnTo>
                    <a:pt x="63" y="0"/>
                  </a:lnTo>
                  <a:close/>
                </a:path>
              </a:pathLst>
            </a:custGeom>
            <a:solidFill>
              <a:srgbClr val="000000"/>
            </a:solidFill>
            <a:ln w="9525">
              <a:solidFill>
                <a:schemeClr val="tx1"/>
              </a:solidFill>
              <a:round/>
              <a:headEnd/>
              <a:tailEnd/>
            </a:ln>
          </p:spPr>
          <p:txBody>
            <a:bodyPr/>
            <a:lstStyle/>
            <a:p>
              <a:endParaRPr lang="en-US"/>
            </a:p>
          </p:txBody>
        </p:sp>
        <p:sp>
          <p:nvSpPr>
            <p:cNvPr id="4201" name="Freeform 1463"/>
            <p:cNvSpPr>
              <a:spLocks/>
            </p:cNvSpPr>
            <p:nvPr/>
          </p:nvSpPr>
          <p:spPr bwMode="auto">
            <a:xfrm>
              <a:off x="1084" y="2785"/>
              <a:ext cx="62" cy="13"/>
            </a:xfrm>
            <a:custGeom>
              <a:avLst/>
              <a:gdLst>
                <a:gd name="T0" fmla="*/ 62 w 62"/>
                <a:gd name="T1" fmla="*/ 13 h 13"/>
                <a:gd name="T2" fmla="*/ 62 w 62"/>
                <a:gd name="T3" fmla="*/ 13 h 13"/>
                <a:gd name="T4" fmla="*/ 61 w 62"/>
                <a:gd name="T5" fmla="*/ 11 h 13"/>
                <a:gd name="T6" fmla="*/ 60 w 62"/>
                <a:gd name="T7" fmla="*/ 10 h 13"/>
                <a:gd name="T8" fmla="*/ 58 w 62"/>
                <a:gd name="T9" fmla="*/ 8 h 13"/>
                <a:gd name="T10" fmla="*/ 56 w 62"/>
                <a:gd name="T11" fmla="*/ 8 h 13"/>
                <a:gd name="T12" fmla="*/ 54 w 62"/>
                <a:gd name="T13" fmla="*/ 6 h 13"/>
                <a:gd name="T14" fmla="*/ 51 w 62"/>
                <a:gd name="T15" fmla="*/ 5 h 13"/>
                <a:gd name="T16" fmla="*/ 47 w 62"/>
                <a:gd name="T17" fmla="*/ 5 h 13"/>
                <a:gd name="T18" fmla="*/ 43 w 62"/>
                <a:gd name="T19" fmla="*/ 4 h 13"/>
                <a:gd name="T20" fmla="*/ 38 w 62"/>
                <a:gd name="T21" fmla="*/ 3 h 13"/>
                <a:gd name="T22" fmla="*/ 34 w 62"/>
                <a:gd name="T23" fmla="*/ 2 h 13"/>
                <a:gd name="T24" fmla="*/ 29 w 62"/>
                <a:gd name="T25" fmla="*/ 2 h 13"/>
                <a:gd name="T26" fmla="*/ 23 w 62"/>
                <a:gd name="T27" fmla="*/ 1 h 13"/>
                <a:gd name="T28" fmla="*/ 18 w 62"/>
                <a:gd name="T29" fmla="*/ 1 h 13"/>
                <a:gd name="T30" fmla="*/ 12 w 62"/>
                <a:gd name="T31" fmla="*/ 1 h 13"/>
                <a:gd name="T32" fmla="*/ 6 w 62"/>
                <a:gd name="T33" fmla="*/ 0 h 13"/>
                <a:gd name="T34" fmla="*/ 0 w 62"/>
                <a:gd name="T35" fmla="*/ 0 h 13"/>
                <a:gd name="T36" fmla="*/ 0 w 62"/>
                <a:gd name="T37" fmla="*/ 3 h 13"/>
                <a:gd name="T38" fmla="*/ 6 w 62"/>
                <a:gd name="T39" fmla="*/ 3 h 13"/>
                <a:gd name="T40" fmla="*/ 12 w 62"/>
                <a:gd name="T41" fmla="*/ 3 h 13"/>
                <a:gd name="T42" fmla="*/ 18 w 62"/>
                <a:gd name="T43" fmla="*/ 3 h 13"/>
                <a:gd name="T44" fmla="*/ 23 w 62"/>
                <a:gd name="T45" fmla="*/ 4 h 13"/>
                <a:gd name="T46" fmla="*/ 28 w 62"/>
                <a:gd name="T47" fmla="*/ 4 h 13"/>
                <a:gd name="T48" fmla="*/ 34 w 62"/>
                <a:gd name="T49" fmla="*/ 5 h 13"/>
                <a:gd name="T50" fmla="*/ 38 w 62"/>
                <a:gd name="T51" fmla="*/ 5 h 13"/>
                <a:gd name="T52" fmla="*/ 43 w 62"/>
                <a:gd name="T53" fmla="*/ 6 h 13"/>
                <a:gd name="T54" fmla="*/ 46 w 62"/>
                <a:gd name="T55" fmla="*/ 7 h 13"/>
                <a:gd name="T56" fmla="*/ 50 w 62"/>
                <a:gd name="T57" fmla="*/ 8 h 13"/>
                <a:gd name="T58" fmla="*/ 53 w 62"/>
                <a:gd name="T59" fmla="*/ 8 h 13"/>
                <a:gd name="T60" fmla="*/ 55 w 62"/>
                <a:gd name="T61" fmla="*/ 9 h 13"/>
                <a:gd name="T62" fmla="*/ 57 w 62"/>
                <a:gd name="T63" fmla="*/ 10 h 13"/>
                <a:gd name="T64" fmla="*/ 59 w 62"/>
                <a:gd name="T65" fmla="*/ 11 h 13"/>
                <a:gd name="T66" fmla="*/ 59 w 62"/>
                <a:gd name="T67" fmla="*/ 12 h 13"/>
                <a:gd name="T68" fmla="*/ 60 w 62"/>
                <a:gd name="T69" fmla="*/ 13 h 13"/>
                <a:gd name="T70" fmla="*/ 60 w 62"/>
                <a:gd name="T71" fmla="*/ 13 h 13"/>
                <a:gd name="T72" fmla="*/ 62 w 62"/>
                <a:gd name="T73" fmla="*/ 13 h 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
                <a:gd name="T112" fmla="*/ 0 h 13"/>
                <a:gd name="T113" fmla="*/ 62 w 62"/>
                <a:gd name="T114" fmla="*/ 13 h 1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 h="13">
                  <a:moveTo>
                    <a:pt x="62" y="13"/>
                  </a:moveTo>
                  <a:lnTo>
                    <a:pt x="62" y="13"/>
                  </a:lnTo>
                  <a:lnTo>
                    <a:pt x="61" y="11"/>
                  </a:lnTo>
                  <a:lnTo>
                    <a:pt x="60" y="10"/>
                  </a:lnTo>
                  <a:lnTo>
                    <a:pt x="58" y="8"/>
                  </a:lnTo>
                  <a:lnTo>
                    <a:pt x="56" y="8"/>
                  </a:lnTo>
                  <a:lnTo>
                    <a:pt x="54" y="6"/>
                  </a:lnTo>
                  <a:lnTo>
                    <a:pt x="51" y="5"/>
                  </a:lnTo>
                  <a:lnTo>
                    <a:pt x="47" y="5"/>
                  </a:lnTo>
                  <a:lnTo>
                    <a:pt x="43" y="4"/>
                  </a:lnTo>
                  <a:lnTo>
                    <a:pt x="38" y="3"/>
                  </a:lnTo>
                  <a:lnTo>
                    <a:pt x="34" y="2"/>
                  </a:lnTo>
                  <a:lnTo>
                    <a:pt x="29" y="2"/>
                  </a:lnTo>
                  <a:lnTo>
                    <a:pt x="23" y="1"/>
                  </a:lnTo>
                  <a:lnTo>
                    <a:pt x="18" y="1"/>
                  </a:lnTo>
                  <a:lnTo>
                    <a:pt x="12" y="1"/>
                  </a:lnTo>
                  <a:lnTo>
                    <a:pt x="6" y="0"/>
                  </a:lnTo>
                  <a:lnTo>
                    <a:pt x="0" y="0"/>
                  </a:lnTo>
                  <a:lnTo>
                    <a:pt x="0" y="3"/>
                  </a:lnTo>
                  <a:lnTo>
                    <a:pt x="6" y="3"/>
                  </a:lnTo>
                  <a:lnTo>
                    <a:pt x="12" y="3"/>
                  </a:lnTo>
                  <a:lnTo>
                    <a:pt x="18" y="3"/>
                  </a:lnTo>
                  <a:lnTo>
                    <a:pt x="23" y="4"/>
                  </a:lnTo>
                  <a:lnTo>
                    <a:pt x="28" y="4"/>
                  </a:lnTo>
                  <a:lnTo>
                    <a:pt x="34" y="5"/>
                  </a:lnTo>
                  <a:lnTo>
                    <a:pt x="38" y="5"/>
                  </a:lnTo>
                  <a:lnTo>
                    <a:pt x="43" y="6"/>
                  </a:lnTo>
                  <a:lnTo>
                    <a:pt x="46" y="7"/>
                  </a:lnTo>
                  <a:lnTo>
                    <a:pt x="50" y="8"/>
                  </a:lnTo>
                  <a:lnTo>
                    <a:pt x="53" y="8"/>
                  </a:lnTo>
                  <a:lnTo>
                    <a:pt x="55" y="9"/>
                  </a:lnTo>
                  <a:lnTo>
                    <a:pt x="57" y="10"/>
                  </a:lnTo>
                  <a:lnTo>
                    <a:pt x="59" y="11"/>
                  </a:lnTo>
                  <a:lnTo>
                    <a:pt x="59" y="12"/>
                  </a:lnTo>
                  <a:lnTo>
                    <a:pt x="60" y="13"/>
                  </a:lnTo>
                  <a:lnTo>
                    <a:pt x="62" y="13"/>
                  </a:lnTo>
                  <a:close/>
                </a:path>
              </a:pathLst>
            </a:custGeom>
            <a:solidFill>
              <a:srgbClr val="000000"/>
            </a:solidFill>
            <a:ln w="9525">
              <a:solidFill>
                <a:schemeClr val="tx1"/>
              </a:solidFill>
              <a:round/>
              <a:headEnd/>
              <a:tailEnd/>
            </a:ln>
          </p:spPr>
          <p:txBody>
            <a:bodyPr/>
            <a:lstStyle/>
            <a:p>
              <a:endParaRPr lang="en-US"/>
            </a:p>
          </p:txBody>
        </p:sp>
        <p:sp>
          <p:nvSpPr>
            <p:cNvPr id="4202" name="Freeform 1464"/>
            <p:cNvSpPr>
              <a:spLocks/>
            </p:cNvSpPr>
            <p:nvPr/>
          </p:nvSpPr>
          <p:spPr bwMode="auto">
            <a:xfrm>
              <a:off x="1084" y="2798"/>
              <a:ext cx="62" cy="12"/>
            </a:xfrm>
            <a:custGeom>
              <a:avLst/>
              <a:gdLst>
                <a:gd name="T0" fmla="*/ 0 w 62"/>
                <a:gd name="T1" fmla="*/ 12 h 12"/>
                <a:gd name="T2" fmla="*/ 0 w 62"/>
                <a:gd name="T3" fmla="*/ 12 h 12"/>
                <a:gd name="T4" fmla="*/ 6 w 62"/>
                <a:gd name="T5" fmla="*/ 12 h 12"/>
                <a:gd name="T6" fmla="*/ 12 w 62"/>
                <a:gd name="T7" fmla="*/ 12 h 12"/>
                <a:gd name="T8" fmla="*/ 18 w 62"/>
                <a:gd name="T9" fmla="*/ 12 h 12"/>
                <a:gd name="T10" fmla="*/ 23 w 62"/>
                <a:gd name="T11" fmla="*/ 11 h 12"/>
                <a:gd name="T12" fmla="*/ 29 w 62"/>
                <a:gd name="T13" fmla="*/ 11 h 12"/>
                <a:gd name="T14" fmla="*/ 34 w 62"/>
                <a:gd name="T15" fmla="*/ 10 h 12"/>
                <a:gd name="T16" fmla="*/ 38 w 62"/>
                <a:gd name="T17" fmla="*/ 10 h 12"/>
                <a:gd name="T18" fmla="*/ 43 w 62"/>
                <a:gd name="T19" fmla="*/ 9 h 12"/>
                <a:gd name="T20" fmla="*/ 47 w 62"/>
                <a:gd name="T21" fmla="*/ 8 h 12"/>
                <a:gd name="T22" fmla="*/ 51 w 62"/>
                <a:gd name="T23" fmla="*/ 7 h 12"/>
                <a:gd name="T24" fmla="*/ 54 w 62"/>
                <a:gd name="T25" fmla="*/ 6 h 12"/>
                <a:gd name="T26" fmla="*/ 56 w 62"/>
                <a:gd name="T27" fmla="*/ 5 h 12"/>
                <a:gd name="T28" fmla="*/ 59 w 62"/>
                <a:gd name="T29" fmla="*/ 4 h 12"/>
                <a:gd name="T30" fmla="*/ 60 w 62"/>
                <a:gd name="T31" fmla="*/ 3 h 12"/>
                <a:gd name="T32" fmla="*/ 61 w 62"/>
                <a:gd name="T33" fmla="*/ 1 h 12"/>
                <a:gd name="T34" fmla="*/ 62 w 62"/>
                <a:gd name="T35" fmla="*/ 0 h 12"/>
                <a:gd name="T36" fmla="*/ 60 w 62"/>
                <a:gd name="T37" fmla="*/ 0 h 12"/>
                <a:gd name="T38" fmla="*/ 59 w 62"/>
                <a:gd name="T39" fmla="*/ 1 h 12"/>
                <a:gd name="T40" fmla="*/ 59 w 62"/>
                <a:gd name="T41" fmla="*/ 1 h 12"/>
                <a:gd name="T42" fmla="*/ 57 w 62"/>
                <a:gd name="T43" fmla="*/ 2 h 12"/>
                <a:gd name="T44" fmla="*/ 55 w 62"/>
                <a:gd name="T45" fmla="*/ 3 h 12"/>
                <a:gd name="T46" fmla="*/ 53 w 62"/>
                <a:gd name="T47" fmla="*/ 4 h 12"/>
                <a:gd name="T48" fmla="*/ 50 w 62"/>
                <a:gd name="T49" fmla="*/ 5 h 12"/>
                <a:gd name="T50" fmla="*/ 46 w 62"/>
                <a:gd name="T51" fmla="*/ 6 h 12"/>
                <a:gd name="T52" fmla="*/ 43 w 62"/>
                <a:gd name="T53" fmla="*/ 7 h 12"/>
                <a:gd name="T54" fmla="*/ 38 w 62"/>
                <a:gd name="T55" fmla="*/ 8 h 12"/>
                <a:gd name="T56" fmla="*/ 34 w 62"/>
                <a:gd name="T57" fmla="*/ 8 h 12"/>
                <a:gd name="T58" fmla="*/ 28 w 62"/>
                <a:gd name="T59" fmla="*/ 9 h 12"/>
                <a:gd name="T60" fmla="*/ 23 w 62"/>
                <a:gd name="T61" fmla="*/ 9 h 12"/>
                <a:gd name="T62" fmla="*/ 18 w 62"/>
                <a:gd name="T63" fmla="*/ 10 h 12"/>
                <a:gd name="T64" fmla="*/ 12 w 62"/>
                <a:gd name="T65" fmla="*/ 10 h 12"/>
                <a:gd name="T66" fmla="*/ 6 w 62"/>
                <a:gd name="T67" fmla="*/ 10 h 12"/>
                <a:gd name="T68" fmla="*/ 0 w 62"/>
                <a:gd name="T69" fmla="*/ 10 h 12"/>
                <a:gd name="T70" fmla="*/ 0 w 62"/>
                <a:gd name="T71" fmla="*/ 10 h 12"/>
                <a:gd name="T72" fmla="*/ 0 w 62"/>
                <a:gd name="T73" fmla="*/ 12 h 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
                <a:gd name="T112" fmla="*/ 0 h 12"/>
                <a:gd name="T113" fmla="*/ 62 w 62"/>
                <a:gd name="T114" fmla="*/ 12 h 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 h="12">
                  <a:moveTo>
                    <a:pt x="0" y="12"/>
                  </a:moveTo>
                  <a:lnTo>
                    <a:pt x="0" y="12"/>
                  </a:lnTo>
                  <a:lnTo>
                    <a:pt x="6" y="12"/>
                  </a:lnTo>
                  <a:lnTo>
                    <a:pt x="12" y="12"/>
                  </a:lnTo>
                  <a:lnTo>
                    <a:pt x="18" y="12"/>
                  </a:lnTo>
                  <a:lnTo>
                    <a:pt x="23" y="11"/>
                  </a:lnTo>
                  <a:lnTo>
                    <a:pt x="29" y="11"/>
                  </a:lnTo>
                  <a:lnTo>
                    <a:pt x="34" y="10"/>
                  </a:lnTo>
                  <a:lnTo>
                    <a:pt x="38" y="10"/>
                  </a:lnTo>
                  <a:lnTo>
                    <a:pt x="43" y="9"/>
                  </a:lnTo>
                  <a:lnTo>
                    <a:pt x="47" y="8"/>
                  </a:lnTo>
                  <a:lnTo>
                    <a:pt x="51" y="7"/>
                  </a:lnTo>
                  <a:lnTo>
                    <a:pt x="54" y="6"/>
                  </a:lnTo>
                  <a:lnTo>
                    <a:pt x="56" y="5"/>
                  </a:lnTo>
                  <a:lnTo>
                    <a:pt x="59" y="4"/>
                  </a:lnTo>
                  <a:lnTo>
                    <a:pt x="60" y="3"/>
                  </a:lnTo>
                  <a:lnTo>
                    <a:pt x="61" y="1"/>
                  </a:lnTo>
                  <a:lnTo>
                    <a:pt x="62" y="0"/>
                  </a:lnTo>
                  <a:lnTo>
                    <a:pt x="60" y="0"/>
                  </a:lnTo>
                  <a:lnTo>
                    <a:pt x="59" y="1"/>
                  </a:lnTo>
                  <a:lnTo>
                    <a:pt x="57" y="2"/>
                  </a:lnTo>
                  <a:lnTo>
                    <a:pt x="55" y="3"/>
                  </a:lnTo>
                  <a:lnTo>
                    <a:pt x="53" y="4"/>
                  </a:lnTo>
                  <a:lnTo>
                    <a:pt x="50" y="5"/>
                  </a:lnTo>
                  <a:lnTo>
                    <a:pt x="46" y="6"/>
                  </a:lnTo>
                  <a:lnTo>
                    <a:pt x="43" y="7"/>
                  </a:lnTo>
                  <a:lnTo>
                    <a:pt x="38" y="8"/>
                  </a:lnTo>
                  <a:lnTo>
                    <a:pt x="34" y="8"/>
                  </a:lnTo>
                  <a:lnTo>
                    <a:pt x="28" y="9"/>
                  </a:lnTo>
                  <a:lnTo>
                    <a:pt x="23" y="9"/>
                  </a:lnTo>
                  <a:lnTo>
                    <a:pt x="18" y="10"/>
                  </a:lnTo>
                  <a:lnTo>
                    <a:pt x="12" y="10"/>
                  </a:lnTo>
                  <a:lnTo>
                    <a:pt x="6" y="10"/>
                  </a:lnTo>
                  <a:lnTo>
                    <a:pt x="0" y="10"/>
                  </a:lnTo>
                  <a:lnTo>
                    <a:pt x="0" y="12"/>
                  </a:lnTo>
                  <a:close/>
                </a:path>
              </a:pathLst>
            </a:custGeom>
            <a:solidFill>
              <a:srgbClr val="000000"/>
            </a:solidFill>
            <a:ln w="9525">
              <a:solidFill>
                <a:schemeClr val="tx1"/>
              </a:solidFill>
              <a:round/>
              <a:headEnd/>
              <a:tailEnd/>
            </a:ln>
          </p:spPr>
          <p:txBody>
            <a:bodyPr/>
            <a:lstStyle/>
            <a:p>
              <a:endParaRPr lang="en-US"/>
            </a:p>
          </p:txBody>
        </p:sp>
        <p:sp>
          <p:nvSpPr>
            <p:cNvPr id="4203" name="Rectangle 1465"/>
            <p:cNvSpPr>
              <a:spLocks noChangeArrowheads="1"/>
            </p:cNvSpPr>
            <p:nvPr/>
          </p:nvSpPr>
          <p:spPr bwMode="auto">
            <a:xfrm>
              <a:off x="1022" y="2757"/>
              <a:ext cx="123" cy="41"/>
            </a:xfrm>
            <a:prstGeom prst="rect">
              <a:avLst/>
            </a:prstGeom>
            <a:solidFill>
              <a:srgbClr val="FFFFFF"/>
            </a:solidFill>
            <a:ln w="9525">
              <a:solidFill>
                <a:schemeClr val="tx1"/>
              </a:solidFill>
              <a:miter lim="800000"/>
              <a:headEnd/>
              <a:tailEnd/>
            </a:ln>
          </p:spPr>
          <p:txBody>
            <a:bodyPr/>
            <a:lstStyle/>
            <a:p>
              <a:endParaRPr lang="en-US"/>
            </a:p>
          </p:txBody>
        </p:sp>
        <p:sp>
          <p:nvSpPr>
            <p:cNvPr id="4204" name="Freeform 1466"/>
            <p:cNvSpPr>
              <a:spLocks/>
            </p:cNvSpPr>
            <p:nvPr/>
          </p:nvSpPr>
          <p:spPr bwMode="auto">
            <a:xfrm>
              <a:off x="1022" y="2746"/>
              <a:ext cx="123" cy="22"/>
            </a:xfrm>
            <a:custGeom>
              <a:avLst/>
              <a:gdLst>
                <a:gd name="T0" fmla="*/ 55 w 123"/>
                <a:gd name="T1" fmla="*/ 22 h 22"/>
                <a:gd name="T2" fmla="*/ 43 w 123"/>
                <a:gd name="T3" fmla="*/ 22 h 22"/>
                <a:gd name="T4" fmla="*/ 32 w 123"/>
                <a:gd name="T5" fmla="*/ 21 h 22"/>
                <a:gd name="T6" fmla="*/ 23 w 123"/>
                <a:gd name="T7" fmla="*/ 20 h 22"/>
                <a:gd name="T8" fmla="*/ 14 w 123"/>
                <a:gd name="T9" fmla="*/ 18 h 22"/>
                <a:gd name="T10" fmla="*/ 8 w 123"/>
                <a:gd name="T11" fmla="*/ 16 h 22"/>
                <a:gd name="T12" fmla="*/ 3 w 123"/>
                <a:gd name="T13" fmla="*/ 14 h 22"/>
                <a:gd name="T14" fmla="*/ 0 w 123"/>
                <a:gd name="T15" fmla="*/ 12 h 22"/>
                <a:gd name="T16" fmla="*/ 0 w 123"/>
                <a:gd name="T17" fmla="*/ 10 h 22"/>
                <a:gd name="T18" fmla="*/ 3 w 123"/>
                <a:gd name="T19" fmla="*/ 8 h 22"/>
                <a:gd name="T20" fmla="*/ 8 w 123"/>
                <a:gd name="T21" fmla="*/ 6 h 22"/>
                <a:gd name="T22" fmla="*/ 14 w 123"/>
                <a:gd name="T23" fmla="*/ 4 h 22"/>
                <a:gd name="T24" fmla="*/ 23 w 123"/>
                <a:gd name="T25" fmla="*/ 2 h 22"/>
                <a:gd name="T26" fmla="*/ 32 w 123"/>
                <a:gd name="T27" fmla="*/ 1 h 22"/>
                <a:gd name="T28" fmla="*/ 43 w 123"/>
                <a:gd name="T29" fmla="*/ 0 h 22"/>
                <a:gd name="T30" fmla="*/ 55 w 123"/>
                <a:gd name="T31" fmla="*/ 0 h 22"/>
                <a:gd name="T32" fmla="*/ 68 w 123"/>
                <a:gd name="T33" fmla="*/ 0 h 22"/>
                <a:gd name="T34" fmla="*/ 80 w 123"/>
                <a:gd name="T35" fmla="*/ 0 h 22"/>
                <a:gd name="T36" fmla="*/ 91 w 123"/>
                <a:gd name="T37" fmla="*/ 1 h 22"/>
                <a:gd name="T38" fmla="*/ 100 w 123"/>
                <a:gd name="T39" fmla="*/ 2 h 22"/>
                <a:gd name="T40" fmla="*/ 109 w 123"/>
                <a:gd name="T41" fmla="*/ 4 h 22"/>
                <a:gd name="T42" fmla="*/ 115 w 123"/>
                <a:gd name="T43" fmla="*/ 6 h 22"/>
                <a:gd name="T44" fmla="*/ 120 w 123"/>
                <a:gd name="T45" fmla="*/ 8 h 22"/>
                <a:gd name="T46" fmla="*/ 122 w 123"/>
                <a:gd name="T47" fmla="*/ 10 h 22"/>
                <a:gd name="T48" fmla="*/ 122 w 123"/>
                <a:gd name="T49" fmla="*/ 12 h 22"/>
                <a:gd name="T50" fmla="*/ 120 w 123"/>
                <a:gd name="T51" fmla="*/ 14 h 22"/>
                <a:gd name="T52" fmla="*/ 115 w 123"/>
                <a:gd name="T53" fmla="*/ 16 h 22"/>
                <a:gd name="T54" fmla="*/ 109 w 123"/>
                <a:gd name="T55" fmla="*/ 18 h 22"/>
                <a:gd name="T56" fmla="*/ 100 w 123"/>
                <a:gd name="T57" fmla="*/ 20 h 22"/>
                <a:gd name="T58" fmla="*/ 91 w 123"/>
                <a:gd name="T59" fmla="*/ 21 h 22"/>
                <a:gd name="T60" fmla="*/ 80 w 123"/>
                <a:gd name="T61" fmla="*/ 22 h 22"/>
                <a:gd name="T62" fmla="*/ 68 w 123"/>
                <a:gd name="T63" fmla="*/ 22 h 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3"/>
                <a:gd name="T97" fmla="*/ 0 h 22"/>
                <a:gd name="T98" fmla="*/ 123 w 123"/>
                <a:gd name="T99" fmla="*/ 22 h 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3" h="22">
                  <a:moveTo>
                    <a:pt x="62" y="22"/>
                  </a:moveTo>
                  <a:lnTo>
                    <a:pt x="55" y="22"/>
                  </a:lnTo>
                  <a:lnTo>
                    <a:pt x="49" y="22"/>
                  </a:lnTo>
                  <a:lnTo>
                    <a:pt x="43" y="22"/>
                  </a:lnTo>
                  <a:lnTo>
                    <a:pt x="38" y="21"/>
                  </a:lnTo>
                  <a:lnTo>
                    <a:pt x="32" y="21"/>
                  </a:lnTo>
                  <a:lnTo>
                    <a:pt x="27" y="20"/>
                  </a:lnTo>
                  <a:lnTo>
                    <a:pt x="23" y="20"/>
                  </a:lnTo>
                  <a:lnTo>
                    <a:pt x="18" y="19"/>
                  </a:lnTo>
                  <a:lnTo>
                    <a:pt x="14" y="18"/>
                  </a:lnTo>
                  <a:lnTo>
                    <a:pt x="11" y="17"/>
                  </a:lnTo>
                  <a:lnTo>
                    <a:pt x="8" y="16"/>
                  </a:lnTo>
                  <a:lnTo>
                    <a:pt x="5" y="15"/>
                  </a:lnTo>
                  <a:lnTo>
                    <a:pt x="3" y="14"/>
                  </a:lnTo>
                  <a:lnTo>
                    <a:pt x="1" y="13"/>
                  </a:lnTo>
                  <a:lnTo>
                    <a:pt x="0" y="12"/>
                  </a:lnTo>
                  <a:lnTo>
                    <a:pt x="0" y="11"/>
                  </a:lnTo>
                  <a:lnTo>
                    <a:pt x="0" y="10"/>
                  </a:lnTo>
                  <a:lnTo>
                    <a:pt x="1" y="9"/>
                  </a:lnTo>
                  <a:lnTo>
                    <a:pt x="3" y="8"/>
                  </a:lnTo>
                  <a:lnTo>
                    <a:pt x="5" y="7"/>
                  </a:lnTo>
                  <a:lnTo>
                    <a:pt x="8" y="6"/>
                  </a:lnTo>
                  <a:lnTo>
                    <a:pt x="11" y="5"/>
                  </a:lnTo>
                  <a:lnTo>
                    <a:pt x="14" y="4"/>
                  </a:lnTo>
                  <a:lnTo>
                    <a:pt x="18" y="3"/>
                  </a:lnTo>
                  <a:lnTo>
                    <a:pt x="23" y="2"/>
                  </a:lnTo>
                  <a:lnTo>
                    <a:pt x="27" y="2"/>
                  </a:lnTo>
                  <a:lnTo>
                    <a:pt x="32" y="1"/>
                  </a:lnTo>
                  <a:lnTo>
                    <a:pt x="38" y="1"/>
                  </a:lnTo>
                  <a:lnTo>
                    <a:pt x="43" y="0"/>
                  </a:lnTo>
                  <a:lnTo>
                    <a:pt x="49" y="0"/>
                  </a:lnTo>
                  <a:lnTo>
                    <a:pt x="55" y="0"/>
                  </a:lnTo>
                  <a:lnTo>
                    <a:pt x="62" y="0"/>
                  </a:lnTo>
                  <a:lnTo>
                    <a:pt x="68" y="0"/>
                  </a:lnTo>
                  <a:lnTo>
                    <a:pt x="74" y="0"/>
                  </a:lnTo>
                  <a:lnTo>
                    <a:pt x="80" y="0"/>
                  </a:lnTo>
                  <a:lnTo>
                    <a:pt x="85" y="1"/>
                  </a:lnTo>
                  <a:lnTo>
                    <a:pt x="91" y="1"/>
                  </a:lnTo>
                  <a:lnTo>
                    <a:pt x="96" y="2"/>
                  </a:lnTo>
                  <a:lnTo>
                    <a:pt x="100" y="2"/>
                  </a:lnTo>
                  <a:lnTo>
                    <a:pt x="105" y="3"/>
                  </a:lnTo>
                  <a:lnTo>
                    <a:pt x="109" y="4"/>
                  </a:lnTo>
                  <a:lnTo>
                    <a:pt x="112" y="5"/>
                  </a:lnTo>
                  <a:lnTo>
                    <a:pt x="115" y="6"/>
                  </a:lnTo>
                  <a:lnTo>
                    <a:pt x="118" y="7"/>
                  </a:lnTo>
                  <a:lnTo>
                    <a:pt x="120" y="8"/>
                  </a:lnTo>
                  <a:lnTo>
                    <a:pt x="121" y="9"/>
                  </a:lnTo>
                  <a:lnTo>
                    <a:pt x="122" y="10"/>
                  </a:lnTo>
                  <a:lnTo>
                    <a:pt x="123" y="11"/>
                  </a:lnTo>
                  <a:lnTo>
                    <a:pt x="122" y="12"/>
                  </a:lnTo>
                  <a:lnTo>
                    <a:pt x="121" y="13"/>
                  </a:lnTo>
                  <a:lnTo>
                    <a:pt x="120" y="14"/>
                  </a:lnTo>
                  <a:lnTo>
                    <a:pt x="118" y="15"/>
                  </a:lnTo>
                  <a:lnTo>
                    <a:pt x="115" y="16"/>
                  </a:lnTo>
                  <a:lnTo>
                    <a:pt x="112" y="17"/>
                  </a:lnTo>
                  <a:lnTo>
                    <a:pt x="109" y="18"/>
                  </a:lnTo>
                  <a:lnTo>
                    <a:pt x="105" y="19"/>
                  </a:lnTo>
                  <a:lnTo>
                    <a:pt x="100" y="20"/>
                  </a:lnTo>
                  <a:lnTo>
                    <a:pt x="96" y="20"/>
                  </a:lnTo>
                  <a:lnTo>
                    <a:pt x="91" y="21"/>
                  </a:lnTo>
                  <a:lnTo>
                    <a:pt x="85" y="21"/>
                  </a:lnTo>
                  <a:lnTo>
                    <a:pt x="80" y="22"/>
                  </a:lnTo>
                  <a:lnTo>
                    <a:pt x="74" y="22"/>
                  </a:lnTo>
                  <a:lnTo>
                    <a:pt x="68" y="22"/>
                  </a:lnTo>
                  <a:lnTo>
                    <a:pt x="62" y="22"/>
                  </a:lnTo>
                  <a:close/>
                </a:path>
              </a:pathLst>
            </a:custGeom>
            <a:solidFill>
              <a:srgbClr val="000000"/>
            </a:solidFill>
            <a:ln w="9525">
              <a:solidFill>
                <a:schemeClr val="tx1"/>
              </a:solidFill>
              <a:round/>
              <a:headEnd/>
              <a:tailEnd/>
            </a:ln>
          </p:spPr>
          <p:txBody>
            <a:bodyPr/>
            <a:lstStyle/>
            <a:p>
              <a:endParaRPr lang="en-US"/>
            </a:p>
          </p:txBody>
        </p:sp>
        <p:sp>
          <p:nvSpPr>
            <p:cNvPr id="4205" name="Freeform 1467"/>
            <p:cNvSpPr>
              <a:spLocks/>
            </p:cNvSpPr>
            <p:nvPr/>
          </p:nvSpPr>
          <p:spPr bwMode="auto">
            <a:xfrm>
              <a:off x="1021" y="2757"/>
              <a:ext cx="63" cy="12"/>
            </a:xfrm>
            <a:custGeom>
              <a:avLst/>
              <a:gdLst>
                <a:gd name="T0" fmla="*/ 0 w 63"/>
                <a:gd name="T1" fmla="*/ 0 h 12"/>
                <a:gd name="T2" fmla="*/ 0 w 63"/>
                <a:gd name="T3" fmla="*/ 0 h 12"/>
                <a:gd name="T4" fmla="*/ 1 w 63"/>
                <a:gd name="T5" fmla="*/ 2 h 12"/>
                <a:gd name="T6" fmla="*/ 2 w 63"/>
                <a:gd name="T7" fmla="*/ 3 h 12"/>
                <a:gd name="T8" fmla="*/ 3 w 63"/>
                <a:gd name="T9" fmla="*/ 4 h 12"/>
                <a:gd name="T10" fmla="*/ 5 w 63"/>
                <a:gd name="T11" fmla="*/ 5 h 12"/>
                <a:gd name="T12" fmla="*/ 8 w 63"/>
                <a:gd name="T13" fmla="*/ 7 h 12"/>
                <a:gd name="T14" fmla="*/ 11 w 63"/>
                <a:gd name="T15" fmla="*/ 7 h 12"/>
                <a:gd name="T16" fmla="*/ 15 w 63"/>
                <a:gd name="T17" fmla="*/ 8 h 12"/>
                <a:gd name="T18" fmla="*/ 19 w 63"/>
                <a:gd name="T19" fmla="*/ 9 h 12"/>
                <a:gd name="T20" fmla="*/ 23 w 63"/>
                <a:gd name="T21" fmla="*/ 10 h 12"/>
                <a:gd name="T22" fmla="*/ 28 w 63"/>
                <a:gd name="T23" fmla="*/ 10 h 12"/>
                <a:gd name="T24" fmla="*/ 33 w 63"/>
                <a:gd name="T25" fmla="*/ 11 h 12"/>
                <a:gd name="T26" fmla="*/ 38 w 63"/>
                <a:gd name="T27" fmla="*/ 11 h 12"/>
                <a:gd name="T28" fmla="*/ 44 w 63"/>
                <a:gd name="T29" fmla="*/ 12 h 12"/>
                <a:gd name="T30" fmla="*/ 50 w 63"/>
                <a:gd name="T31" fmla="*/ 12 h 12"/>
                <a:gd name="T32" fmla="*/ 56 w 63"/>
                <a:gd name="T33" fmla="*/ 12 h 12"/>
                <a:gd name="T34" fmla="*/ 63 w 63"/>
                <a:gd name="T35" fmla="*/ 12 h 12"/>
                <a:gd name="T36" fmla="*/ 63 w 63"/>
                <a:gd name="T37" fmla="*/ 10 h 12"/>
                <a:gd name="T38" fmla="*/ 56 w 63"/>
                <a:gd name="T39" fmla="*/ 10 h 12"/>
                <a:gd name="T40" fmla="*/ 50 w 63"/>
                <a:gd name="T41" fmla="*/ 10 h 12"/>
                <a:gd name="T42" fmla="*/ 44 w 63"/>
                <a:gd name="T43" fmla="*/ 10 h 12"/>
                <a:gd name="T44" fmla="*/ 39 w 63"/>
                <a:gd name="T45" fmla="*/ 9 h 12"/>
                <a:gd name="T46" fmla="*/ 33 w 63"/>
                <a:gd name="T47" fmla="*/ 9 h 12"/>
                <a:gd name="T48" fmla="*/ 28 w 63"/>
                <a:gd name="T49" fmla="*/ 8 h 12"/>
                <a:gd name="T50" fmla="*/ 24 w 63"/>
                <a:gd name="T51" fmla="*/ 8 h 12"/>
                <a:gd name="T52" fmla="*/ 19 w 63"/>
                <a:gd name="T53" fmla="*/ 7 h 12"/>
                <a:gd name="T54" fmla="*/ 15 w 63"/>
                <a:gd name="T55" fmla="*/ 6 h 12"/>
                <a:gd name="T56" fmla="*/ 12 w 63"/>
                <a:gd name="T57" fmla="*/ 5 h 12"/>
                <a:gd name="T58" fmla="*/ 9 w 63"/>
                <a:gd name="T59" fmla="*/ 4 h 12"/>
                <a:gd name="T60" fmla="*/ 6 w 63"/>
                <a:gd name="T61" fmla="*/ 3 h 12"/>
                <a:gd name="T62" fmla="*/ 4 w 63"/>
                <a:gd name="T63" fmla="*/ 3 h 12"/>
                <a:gd name="T64" fmla="*/ 3 w 63"/>
                <a:gd name="T65" fmla="*/ 2 h 12"/>
                <a:gd name="T66" fmla="*/ 2 w 63"/>
                <a:gd name="T67" fmla="*/ 1 h 12"/>
                <a:gd name="T68" fmla="*/ 2 w 63"/>
                <a:gd name="T69" fmla="*/ 0 h 12"/>
                <a:gd name="T70" fmla="*/ 2 w 63"/>
                <a:gd name="T71" fmla="*/ 0 h 12"/>
                <a:gd name="T72" fmla="*/ 0 w 63"/>
                <a:gd name="T73" fmla="*/ 0 h 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3"/>
                <a:gd name="T112" fmla="*/ 0 h 12"/>
                <a:gd name="T113" fmla="*/ 63 w 63"/>
                <a:gd name="T114" fmla="*/ 12 h 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3" h="12">
                  <a:moveTo>
                    <a:pt x="0" y="0"/>
                  </a:moveTo>
                  <a:lnTo>
                    <a:pt x="0" y="0"/>
                  </a:lnTo>
                  <a:lnTo>
                    <a:pt x="1" y="2"/>
                  </a:lnTo>
                  <a:lnTo>
                    <a:pt x="2" y="3"/>
                  </a:lnTo>
                  <a:lnTo>
                    <a:pt x="3" y="4"/>
                  </a:lnTo>
                  <a:lnTo>
                    <a:pt x="5" y="5"/>
                  </a:lnTo>
                  <a:lnTo>
                    <a:pt x="8" y="7"/>
                  </a:lnTo>
                  <a:lnTo>
                    <a:pt x="11" y="7"/>
                  </a:lnTo>
                  <a:lnTo>
                    <a:pt x="15" y="8"/>
                  </a:lnTo>
                  <a:lnTo>
                    <a:pt x="19" y="9"/>
                  </a:lnTo>
                  <a:lnTo>
                    <a:pt x="23" y="10"/>
                  </a:lnTo>
                  <a:lnTo>
                    <a:pt x="28" y="10"/>
                  </a:lnTo>
                  <a:lnTo>
                    <a:pt x="33" y="11"/>
                  </a:lnTo>
                  <a:lnTo>
                    <a:pt x="38" y="11"/>
                  </a:lnTo>
                  <a:lnTo>
                    <a:pt x="44" y="12"/>
                  </a:lnTo>
                  <a:lnTo>
                    <a:pt x="50" y="12"/>
                  </a:lnTo>
                  <a:lnTo>
                    <a:pt x="56" y="12"/>
                  </a:lnTo>
                  <a:lnTo>
                    <a:pt x="63" y="12"/>
                  </a:lnTo>
                  <a:lnTo>
                    <a:pt x="63" y="10"/>
                  </a:lnTo>
                  <a:lnTo>
                    <a:pt x="56" y="10"/>
                  </a:lnTo>
                  <a:lnTo>
                    <a:pt x="50" y="10"/>
                  </a:lnTo>
                  <a:lnTo>
                    <a:pt x="44" y="10"/>
                  </a:lnTo>
                  <a:lnTo>
                    <a:pt x="39" y="9"/>
                  </a:lnTo>
                  <a:lnTo>
                    <a:pt x="33" y="9"/>
                  </a:lnTo>
                  <a:lnTo>
                    <a:pt x="28" y="8"/>
                  </a:lnTo>
                  <a:lnTo>
                    <a:pt x="24" y="8"/>
                  </a:lnTo>
                  <a:lnTo>
                    <a:pt x="19" y="7"/>
                  </a:lnTo>
                  <a:lnTo>
                    <a:pt x="15" y="6"/>
                  </a:lnTo>
                  <a:lnTo>
                    <a:pt x="12" y="5"/>
                  </a:lnTo>
                  <a:lnTo>
                    <a:pt x="9" y="4"/>
                  </a:lnTo>
                  <a:lnTo>
                    <a:pt x="6" y="3"/>
                  </a:lnTo>
                  <a:lnTo>
                    <a:pt x="4" y="3"/>
                  </a:lnTo>
                  <a:lnTo>
                    <a:pt x="3" y="2"/>
                  </a:lnTo>
                  <a:lnTo>
                    <a:pt x="2" y="1"/>
                  </a:lnTo>
                  <a:lnTo>
                    <a:pt x="2" y="0"/>
                  </a:lnTo>
                  <a:lnTo>
                    <a:pt x="0" y="0"/>
                  </a:lnTo>
                  <a:close/>
                </a:path>
              </a:pathLst>
            </a:custGeom>
            <a:solidFill>
              <a:srgbClr val="000000"/>
            </a:solidFill>
            <a:ln w="9525">
              <a:solidFill>
                <a:schemeClr val="tx1"/>
              </a:solidFill>
              <a:round/>
              <a:headEnd/>
              <a:tailEnd/>
            </a:ln>
          </p:spPr>
          <p:txBody>
            <a:bodyPr/>
            <a:lstStyle/>
            <a:p>
              <a:endParaRPr lang="en-US"/>
            </a:p>
          </p:txBody>
        </p:sp>
        <p:sp>
          <p:nvSpPr>
            <p:cNvPr id="4206" name="Freeform 1468"/>
            <p:cNvSpPr>
              <a:spLocks/>
            </p:cNvSpPr>
            <p:nvPr/>
          </p:nvSpPr>
          <p:spPr bwMode="auto">
            <a:xfrm>
              <a:off x="1021" y="2745"/>
              <a:ext cx="63" cy="12"/>
            </a:xfrm>
            <a:custGeom>
              <a:avLst/>
              <a:gdLst>
                <a:gd name="T0" fmla="*/ 63 w 63"/>
                <a:gd name="T1" fmla="*/ 0 h 12"/>
                <a:gd name="T2" fmla="*/ 63 w 63"/>
                <a:gd name="T3" fmla="*/ 0 h 12"/>
                <a:gd name="T4" fmla="*/ 56 w 63"/>
                <a:gd name="T5" fmla="*/ 0 h 12"/>
                <a:gd name="T6" fmla="*/ 50 w 63"/>
                <a:gd name="T7" fmla="*/ 0 h 12"/>
                <a:gd name="T8" fmla="*/ 44 w 63"/>
                <a:gd name="T9" fmla="*/ 0 h 12"/>
                <a:gd name="T10" fmla="*/ 38 w 63"/>
                <a:gd name="T11" fmla="*/ 1 h 12"/>
                <a:gd name="T12" fmla="*/ 33 w 63"/>
                <a:gd name="T13" fmla="*/ 1 h 12"/>
                <a:gd name="T14" fmla="*/ 28 w 63"/>
                <a:gd name="T15" fmla="*/ 2 h 12"/>
                <a:gd name="T16" fmla="*/ 23 w 63"/>
                <a:gd name="T17" fmla="*/ 2 h 12"/>
                <a:gd name="T18" fmla="*/ 19 w 63"/>
                <a:gd name="T19" fmla="*/ 3 h 12"/>
                <a:gd name="T20" fmla="*/ 15 w 63"/>
                <a:gd name="T21" fmla="*/ 4 h 12"/>
                <a:gd name="T22" fmla="*/ 11 w 63"/>
                <a:gd name="T23" fmla="*/ 5 h 12"/>
                <a:gd name="T24" fmla="*/ 8 w 63"/>
                <a:gd name="T25" fmla="*/ 6 h 12"/>
                <a:gd name="T26" fmla="*/ 5 w 63"/>
                <a:gd name="T27" fmla="*/ 7 h 12"/>
                <a:gd name="T28" fmla="*/ 3 w 63"/>
                <a:gd name="T29" fmla="*/ 8 h 12"/>
                <a:gd name="T30" fmla="*/ 2 w 63"/>
                <a:gd name="T31" fmla="*/ 9 h 12"/>
                <a:gd name="T32" fmla="*/ 1 w 63"/>
                <a:gd name="T33" fmla="*/ 10 h 12"/>
                <a:gd name="T34" fmla="*/ 0 w 63"/>
                <a:gd name="T35" fmla="*/ 12 h 12"/>
                <a:gd name="T36" fmla="*/ 2 w 63"/>
                <a:gd name="T37" fmla="*/ 12 h 12"/>
                <a:gd name="T38" fmla="*/ 2 w 63"/>
                <a:gd name="T39" fmla="*/ 11 h 12"/>
                <a:gd name="T40" fmla="*/ 3 w 63"/>
                <a:gd name="T41" fmla="*/ 11 h 12"/>
                <a:gd name="T42" fmla="*/ 5 w 63"/>
                <a:gd name="T43" fmla="*/ 10 h 12"/>
                <a:gd name="T44" fmla="*/ 6 w 63"/>
                <a:gd name="T45" fmla="*/ 9 h 12"/>
                <a:gd name="T46" fmla="*/ 9 w 63"/>
                <a:gd name="T47" fmla="*/ 8 h 12"/>
                <a:gd name="T48" fmla="*/ 12 w 63"/>
                <a:gd name="T49" fmla="*/ 7 h 12"/>
                <a:gd name="T50" fmla="*/ 16 w 63"/>
                <a:gd name="T51" fmla="*/ 6 h 12"/>
                <a:gd name="T52" fmla="*/ 19 w 63"/>
                <a:gd name="T53" fmla="*/ 5 h 12"/>
                <a:gd name="T54" fmla="*/ 24 w 63"/>
                <a:gd name="T55" fmla="*/ 4 h 12"/>
                <a:gd name="T56" fmla="*/ 28 w 63"/>
                <a:gd name="T57" fmla="*/ 4 h 12"/>
                <a:gd name="T58" fmla="*/ 33 w 63"/>
                <a:gd name="T59" fmla="*/ 3 h 12"/>
                <a:gd name="T60" fmla="*/ 39 w 63"/>
                <a:gd name="T61" fmla="*/ 3 h 12"/>
                <a:gd name="T62" fmla="*/ 44 w 63"/>
                <a:gd name="T63" fmla="*/ 2 h 12"/>
                <a:gd name="T64" fmla="*/ 50 w 63"/>
                <a:gd name="T65" fmla="*/ 2 h 12"/>
                <a:gd name="T66" fmla="*/ 56 w 63"/>
                <a:gd name="T67" fmla="*/ 2 h 12"/>
                <a:gd name="T68" fmla="*/ 63 w 63"/>
                <a:gd name="T69" fmla="*/ 2 h 12"/>
                <a:gd name="T70" fmla="*/ 63 w 63"/>
                <a:gd name="T71" fmla="*/ 2 h 12"/>
                <a:gd name="T72" fmla="*/ 63 w 63"/>
                <a:gd name="T73" fmla="*/ 0 h 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3"/>
                <a:gd name="T112" fmla="*/ 0 h 12"/>
                <a:gd name="T113" fmla="*/ 63 w 63"/>
                <a:gd name="T114" fmla="*/ 12 h 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3" h="12">
                  <a:moveTo>
                    <a:pt x="63" y="0"/>
                  </a:moveTo>
                  <a:lnTo>
                    <a:pt x="63" y="0"/>
                  </a:lnTo>
                  <a:lnTo>
                    <a:pt x="56" y="0"/>
                  </a:lnTo>
                  <a:lnTo>
                    <a:pt x="50" y="0"/>
                  </a:lnTo>
                  <a:lnTo>
                    <a:pt x="44" y="0"/>
                  </a:lnTo>
                  <a:lnTo>
                    <a:pt x="38" y="1"/>
                  </a:lnTo>
                  <a:lnTo>
                    <a:pt x="33" y="1"/>
                  </a:lnTo>
                  <a:lnTo>
                    <a:pt x="28" y="2"/>
                  </a:lnTo>
                  <a:lnTo>
                    <a:pt x="23" y="2"/>
                  </a:lnTo>
                  <a:lnTo>
                    <a:pt x="19" y="3"/>
                  </a:lnTo>
                  <a:lnTo>
                    <a:pt x="15" y="4"/>
                  </a:lnTo>
                  <a:lnTo>
                    <a:pt x="11" y="5"/>
                  </a:lnTo>
                  <a:lnTo>
                    <a:pt x="8" y="6"/>
                  </a:lnTo>
                  <a:lnTo>
                    <a:pt x="5" y="7"/>
                  </a:lnTo>
                  <a:lnTo>
                    <a:pt x="3" y="8"/>
                  </a:lnTo>
                  <a:lnTo>
                    <a:pt x="2" y="9"/>
                  </a:lnTo>
                  <a:lnTo>
                    <a:pt x="1" y="10"/>
                  </a:lnTo>
                  <a:lnTo>
                    <a:pt x="0" y="12"/>
                  </a:lnTo>
                  <a:lnTo>
                    <a:pt x="2" y="12"/>
                  </a:lnTo>
                  <a:lnTo>
                    <a:pt x="2" y="11"/>
                  </a:lnTo>
                  <a:lnTo>
                    <a:pt x="3" y="11"/>
                  </a:lnTo>
                  <a:lnTo>
                    <a:pt x="5" y="10"/>
                  </a:lnTo>
                  <a:lnTo>
                    <a:pt x="6" y="9"/>
                  </a:lnTo>
                  <a:lnTo>
                    <a:pt x="9" y="8"/>
                  </a:lnTo>
                  <a:lnTo>
                    <a:pt x="12" y="7"/>
                  </a:lnTo>
                  <a:lnTo>
                    <a:pt x="16" y="6"/>
                  </a:lnTo>
                  <a:lnTo>
                    <a:pt x="19" y="5"/>
                  </a:lnTo>
                  <a:lnTo>
                    <a:pt x="24" y="4"/>
                  </a:lnTo>
                  <a:lnTo>
                    <a:pt x="28" y="4"/>
                  </a:lnTo>
                  <a:lnTo>
                    <a:pt x="33" y="3"/>
                  </a:lnTo>
                  <a:lnTo>
                    <a:pt x="39" y="3"/>
                  </a:lnTo>
                  <a:lnTo>
                    <a:pt x="44" y="2"/>
                  </a:lnTo>
                  <a:lnTo>
                    <a:pt x="50" y="2"/>
                  </a:lnTo>
                  <a:lnTo>
                    <a:pt x="56" y="2"/>
                  </a:lnTo>
                  <a:lnTo>
                    <a:pt x="63" y="2"/>
                  </a:lnTo>
                  <a:lnTo>
                    <a:pt x="63" y="0"/>
                  </a:lnTo>
                  <a:close/>
                </a:path>
              </a:pathLst>
            </a:custGeom>
            <a:solidFill>
              <a:srgbClr val="000000"/>
            </a:solidFill>
            <a:ln w="9525">
              <a:solidFill>
                <a:schemeClr val="tx1"/>
              </a:solidFill>
              <a:round/>
              <a:headEnd/>
              <a:tailEnd/>
            </a:ln>
          </p:spPr>
          <p:txBody>
            <a:bodyPr/>
            <a:lstStyle/>
            <a:p>
              <a:endParaRPr lang="en-US"/>
            </a:p>
          </p:txBody>
        </p:sp>
        <p:sp>
          <p:nvSpPr>
            <p:cNvPr id="4207" name="Freeform 1469"/>
            <p:cNvSpPr>
              <a:spLocks/>
            </p:cNvSpPr>
            <p:nvPr/>
          </p:nvSpPr>
          <p:spPr bwMode="auto">
            <a:xfrm>
              <a:off x="1084" y="2745"/>
              <a:ext cx="62" cy="12"/>
            </a:xfrm>
            <a:custGeom>
              <a:avLst/>
              <a:gdLst>
                <a:gd name="T0" fmla="*/ 62 w 62"/>
                <a:gd name="T1" fmla="*/ 12 h 12"/>
                <a:gd name="T2" fmla="*/ 62 w 62"/>
                <a:gd name="T3" fmla="*/ 12 h 12"/>
                <a:gd name="T4" fmla="*/ 61 w 62"/>
                <a:gd name="T5" fmla="*/ 10 h 12"/>
                <a:gd name="T6" fmla="*/ 60 w 62"/>
                <a:gd name="T7" fmla="*/ 9 h 12"/>
                <a:gd name="T8" fmla="*/ 59 w 62"/>
                <a:gd name="T9" fmla="*/ 8 h 12"/>
                <a:gd name="T10" fmla="*/ 56 w 62"/>
                <a:gd name="T11" fmla="*/ 7 h 12"/>
                <a:gd name="T12" fmla="*/ 54 w 62"/>
                <a:gd name="T13" fmla="*/ 6 h 12"/>
                <a:gd name="T14" fmla="*/ 51 w 62"/>
                <a:gd name="T15" fmla="*/ 5 h 12"/>
                <a:gd name="T16" fmla="*/ 47 w 62"/>
                <a:gd name="T17" fmla="*/ 4 h 12"/>
                <a:gd name="T18" fmla="*/ 43 w 62"/>
                <a:gd name="T19" fmla="*/ 3 h 12"/>
                <a:gd name="T20" fmla="*/ 38 w 62"/>
                <a:gd name="T21" fmla="*/ 2 h 12"/>
                <a:gd name="T22" fmla="*/ 34 w 62"/>
                <a:gd name="T23" fmla="*/ 2 h 12"/>
                <a:gd name="T24" fmla="*/ 29 w 62"/>
                <a:gd name="T25" fmla="*/ 1 h 12"/>
                <a:gd name="T26" fmla="*/ 23 w 62"/>
                <a:gd name="T27" fmla="*/ 1 h 12"/>
                <a:gd name="T28" fmla="*/ 18 w 62"/>
                <a:gd name="T29" fmla="*/ 0 h 12"/>
                <a:gd name="T30" fmla="*/ 12 w 62"/>
                <a:gd name="T31" fmla="*/ 0 h 12"/>
                <a:gd name="T32" fmla="*/ 6 w 62"/>
                <a:gd name="T33" fmla="*/ 0 h 12"/>
                <a:gd name="T34" fmla="*/ 0 w 62"/>
                <a:gd name="T35" fmla="*/ 0 h 12"/>
                <a:gd name="T36" fmla="*/ 0 w 62"/>
                <a:gd name="T37" fmla="*/ 2 h 12"/>
                <a:gd name="T38" fmla="*/ 6 w 62"/>
                <a:gd name="T39" fmla="*/ 2 h 12"/>
                <a:gd name="T40" fmla="*/ 12 w 62"/>
                <a:gd name="T41" fmla="*/ 2 h 12"/>
                <a:gd name="T42" fmla="*/ 18 w 62"/>
                <a:gd name="T43" fmla="*/ 2 h 12"/>
                <a:gd name="T44" fmla="*/ 23 w 62"/>
                <a:gd name="T45" fmla="*/ 3 h 12"/>
                <a:gd name="T46" fmla="*/ 28 w 62"/>
                <a:gd name="T47" fmla="*/ 3 h 12"/>
                <a:gd name="T48" fmla="*/ 34 w 62"/>
                <a:gd name="T49" fmla="*/ 4 h 12"/>
                <a:gd name="T50" fmla="*/ 38 w 62"/>
                <a:gd name="T51" fmla="*/ 4 h 12"/>
                <a:gd name="T52" fmla="*/ 43 w 62"/>
                <a:gd name="T53" fmla="*/ 5 h 12"/>
                <a:gd name="T54" fmla="*/ 46 w 62"/>
                <a:gd name="T55" fmla="*/ 6 h 12"/>
                <a:gd name="T56" fmla="*/ 50 w 62"/>
                <a:gd name="T57" fmla="*/ 7 h 12"/>
                <a:gd name="T58" fmla="*/ 53 w 62"/>
                <a:gd name="T59" fmla="*/ 8 h 12"/>
                <a:gd name="T60" fmla="*/ 55 w 62"/>
                <a:gd name="T61" fmla="*/ 9 h 12"/>
                <a:gd name="T62" fmla="*/ 57 w 62"/>
                <a:gd name="T63" fmla="*/ 10 h 12"/>
                <a:gd name="T64" fmla="*/ 59 w 62"/>
                <a:gd name="T65" fmla="*/ 11 h 12"/>
                <a:gd name="T66" fmla="*/ 59 w 62"/>
                <a:gd name="T67" fmla="*/ 11 h 12"/>
                <a:gd name="T68" fmla="*/ 60 w 62"/>
                <a:gd name="T69" fmla="*/ 12 h 12"/>
                <a:gd name="T70" fmla="*/ 60 w 62"/>
                <a:gd name="T71" fmla="*/ 12 h 12"/>
                <a:gd name="T72" fmla="*/ 62 w 62"/>
                <a:gd name="T73" fmla="*/ 12 h 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
                <a:gd name="T112" fmla="*/ 0 h 12"/>
                <a:gd name="T113" fmla="*/ 62 w 62"/>
                <a:gd name="T114" fmla="*/ 12 h 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 h="12">
                  <a:moveTo>
                    <a:pt x="62" y="12"/>
                  </a:moveTo>
                  <a:lnTo>
                    <a:pt x="62" y="12"/>
                  </a:lnTo>
                  <a:lnTo>
                    <a:pt x="61" y="10"/>
                  </a:lnTo>
                  <a:lnTo>
                    <a:pt x="60" y="9"/>
                  </a:lnTo>
                  <a:lnTo>
                    <a:pt x="59" y="8"/>
                  </a:lnTo>
                  <a:lnTo>
                    <a:pt x="56" y="7"/>
                  </a:lnTo>
                  <a:lnTo>
                    <a:pt x="54" y="6"/>
                  </a:lnTo>
                  <a:lnTo>
                    <a:pt x="51" y="5"/>
                  </a:lnTo>
                  <a:lnTo>
                    <a:pt x="47" y="4"/>
                  </a:lnTo>
                  <a:lnTo>
                    <a:pt x="43" y="3"/>
                  </a:lnTo>
                  <a:lnTo>
                    <a:pt x="38" y="2"/>
                  </a:lnTo>
                  <a:lnTo>
                    <a:pt x="34" y="2"/>
                  </a:lnTo>
                  <a:lnTo>
                    <a:pt x="29" y="1"/>
                  </a:lnTo>
                  <a:lnTo>
                    <a:pt x="23" y="1"/>
                  </a:lnTo>
                  <a:lnTo>
                    <a:pt x="18" y="0"/>
                  </a:lnTo>
                  <a:lnTo>
                    <a:pt x="12" y="0"/>
                  </a:lnTo>
                  <a:lnTo>
                    <a:pt x="6" y="0"/>
                  </a:lnTo>
                  <a:lnTo>
                    <a:pt x="0" y="0"/>
                  </a:lnTo>
                  <a:lnTo>
                    <a:pt x="0" y="2"/>
                  </a:lnTo>
                  <a:lnTo>
                    <a:pt x="6" y="2"/>
                  </a:lnTo>
                  <a:lnTo>
                    <a:pt x="12" y="2"/>
                  </a:lnTo>
                  <a:lnTo>
                    <a:pt x="18" y="2"/>
                  </a:lnTo>
                  <a:lnTo>
                    <a:pt x="23" y="3"/>
                  </a:lnTo>
                  <a:lnTo>
                    <a:pt x="28" y="3"/>
                  </a:lnTo>
                  <a:lnTo>
                    <a:pt x="34" y="4"/>
                  </a:lnTo>
                  <a:lnTo>
                    <a:pt x="38" y="4"/>
                  </a:lnTo>
                  <a:lnTo>
                    <a:pt x="43" y="5"/>
                  </a:lnTo>
                  <a:lnTo>
                    <a:pt x="46" y="6"/>
                  </a:lnTo>
                  <a:lnTo>
                    <a:pt x="50" y="7"/>
                  </a:lnTo>
                  <a:lnTo>
                    <a:pt x="53" y="8"/>
                  </a:lnTo>
                  <a:lnTo>
                    <a:pt x="55" y="9"/>
                  </a:lnTo>
                  <a:lnTo>
                    <a:pt x="57" y="10"/>
                  </a:lnTo>
                  <a:lnTo>
                    <a:pt x="59" y="11"/>
                  </a:lnTo>
                  <a:lnTo>
                    <a:pt x="60" y="12"/>
                  </a:lnTo>
                  <a:lnTo>
                    <a:pt x="62" y="12"/>
                  </a:lnTo>
                  <a:close/>
                </a:path>
              </a:pathLst>
            </a:custGeom>
            <a:solidFill>
              <a:srgbClr val="000000"/>
            </a:solidFill>
            <a:ln w="9525">
              <a:solidFill>
                <a:schemeClr val="tx1"/>
              </a:solidFill>
              <a:round/>
              <a:headEnd/>
              <a:tailEnd/>
            </a:ln>
          </p:spPr>
          <p:txBody>
            <a:bodyPr/>
            <a:lstStyle/>
            <a:p>
              <a:endParaRPr lang="en-US"/>
            </a:p>
          </p:txBody>
        </p:sp>
        <p:sp>
          <p:nvSpPr>
            <p:cNvPr id="4208" name="Freeform 1470"/>
            <p:cNvSpPr>
              <a:spLocks/>
            </p:cNvSpPr>
            <p:nvPr/>
          </p:nvSpPr>
          <p:spPr bwMode="auto">
            <a:xfrm>
              <a:off x="1084" y="2757"/>
              <a:ext cx="62" cy="12"/>
            </a:xfrm>
            <a:custGeom>
              <a:avLst/>
              <a:gdLst>
                <a:gd name="T0" fmla="*/ 0 w 62"/>
                <a:gd name="T1" fmla="*/ 12 h 12"/>
                <a:gd name="T2" fmla="*/ 0 w 62"/>
                <a:gd name="T3" fmla="*/ 12 h 12"/>
                <a:gd name="T4" fmla="*/ 6 w 62"/>
                <a:gd name="T5" fmla="*/ 12 h 12"/>
                <a:gd name="T6" fmla="*/ 12 w 62"/>
                <a:gd name="T7" fmla="*/ 12 h 12"/>
                <a:gd name="T8" fmla="*/ 18 w 62"/>
                <a:gd name="T9" fmla="*/ 12 h 12"/>
                <a:gd name="T10" fmla="*/ 23 w 62"/>
                <a:gd name="T11" fmla="*/ 11 h 12"/>
                <a:gd name="T12" fmla="*/ 29 w 62"/>
                <a:gd name="T13" fmla="*/ 11 h 12"/>
                <a:gd name="T14" fmla="*/ 34 w 62"/>
                <a:gd name="T15" fmla="*/ 10 h 12"/>
                <a:gd name="T16" fmla="*/ 38 w 62"/>
                <a:gd name="T17" fmla="*/ 10 h 12"/>
                <a:gd name="T18" fmla="*/ 43 w 62"/>
                <a:gd name="T19" fmla="*/ 9 h 12"/>
                <a:gd name="T20" fmla="*/ 47 w 62"/>
                <a:gd name="T21" fmla="*/ 8 h 12"/>
                <a:gd name="T22" fmla="*/ 51 w 62"/>
                <a:gd name="T23" fmla="*/ 7 h 12"/>
                <a:gd name="T24" fmla="*/ 54 w 62"/>
                <a:gd name="T25" fmla="*/ 7 h 12"/>
                <a:gd name="T26" fmla="*/ 56 w 62"/>
                <a:gd name="T27" fmla="*/ 5 h 12"/>
                <a:gd name="T28" fmla="*/ 58 w 62"/>
                <a:gd name="T29" fmla="*/ 4 h 12"/>
                <a:gd name="T30" fmla="*/ 60 w 62"/>
                <a:gd name="T31" fmla="*/ 3 h 12"/>
                <a:gd name="T32" fmla="*/ 61 w 62"/>
                <a:gd name="T33" fmla="*/ 2 h 12"/>
                <a:gd name="T34" fmla="*/ 62 w 62"/>
                <a:gd name="T35" fmla="*/ 0 h 12"/>
                <a:gd name="T36" fmla="*/ 60 w 62"/>
                <a:gd name="T37" fmla="*/ 0 h 12"/>
                <a:gd name="T38" fmla="*/ 59 w 62"/>
                <a:gd name="T39" fmla="*/ 1 h 12"/>
                <a:gd name="T40" fmla="*/ 59 w 62"/>
                <a:gd name="T41" fmla="*/ 2 h 12"/>
                <a:gd name="T42" fmla="*/ 57 w 62"/>
                <a:gd name="T43" fmla="*/ 3 h 12"/>
                <a:gd name="T44" fmla="*/ 55 w 62"/>
                <a:gd name="T45" fmla="*/ 3 h 12"/>
                <a:gd name="T46" fmla="*/ 53 w 62"/>
                <a:gd name="T47" fmla="*/ 4 h 12"/>
                <a:gd name="T48" fmla="*/ 50 w 62"/>
                <a:gd name="T49" fmla="*/ 5 h 12"/>
                <a:gd name="T50" fmla="*/ 47 w 62"/>
                <a:gd name="T51" fmla="*/ 6 h 12"/>
                <a:gd name="T52" fmla="*/ 43 w 62"/>
                <a:gd name="T53" fmla="*/ 7 h 12"/>
                <a:gd name="T54" fmla="*/ 38 w 62"/>
                <a:gd name="T55" fmla="*/ 8 h 12"/>
                <a:gd name="T56" fmla="*/ 34 w 62"/>
                <a:gd name="T57" fmla="*/ 8 h 12"/>
                <a:gd name="T58" fmla="*/ 28 w 62"/>
                <a:gd name="T59" fmla="*/ 9 h 12"/>
                <a:gd name="T60" fmla="*/ 23 w 62"/>
                <a:gd name="T61" fmla="*/ 9 h 12"/>
                <a:gd name="T62" fmla="*/ 18 w 62"/>
                <a:gd name="T63" fmla="*/ 10 h 12"/>
                <a:gd name="T64" fmla="*/ 12 w 62"/>
                <a:gd name="T65" fmla="*/ 10 h 12"/>
                <a:gd name="T66" fmla="*/ 6 w 62"/>
                <a:gd name="T67" fmla="*/ 10 h 12"/>
                <a:gd name="T68" fmla="*/ 0 w 62"/>
                <a:gd name="T69" fmla="*/ 10 h 12"/>
                <a:gd name="T70" fmla="*/ 0 w 62"/>
                <a:gd name="T71" fmla="*/ 10 h 12"/>
                <a:gd name="T72" fmla="*/ 0 w 62"/>
                <a:gd name="T73" fmla="*/ 12 h 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
                <a:gd name="T112" fmla="*/ 0 h 12"/>
                <a:gd name="T113" fmla="*/ 62 w 62"/>
                <a:gd name="T114" fmla="*/ 12 h 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 h="12">
                  <a:moveTo>
                    <a:pt x="0" y="12"/>
                  </a:moveTo>
                  <a:lnTo>
                    <a:pt x="0" y="12"/>
                  </a:lnTo>
                  <a:lnTo>
                    <a:pt x="6" y="12"/>
                  </a:lnTo>
                  <a:lnTo>
                    <a:pt x="12" y="12"/>
                  </a:lnTo>
                  <a:lnTo>
                    <a:pt x="18" y="12"/>
                  </a:lnTo>
                  <a:lnTo>
                    <a:pt x="23" y="11"/>
                  </a:lnTo>
                  <a:lnTo>
                    <a:pt x="29" y="11"/>
                  </a:lnTo>
                  <a:lnTo>
                    <a:pt x="34" y="10"/>
                  </a:lnTo>
                  <a:lnTo>
                    <a:pt x="38" y="10"/>
                  </a:lnTo>
                  <a:lnTo>
                    <a:pt x="43" y="9"/>
                  </a:lnTo>
                  <a:lnTo>
                    <a:pt x="47" y="8"/>
                  </a:lnTo>
                  <a:lnTo>
                    <a:pt x="51" y="7"/>
                  </a:lnTo>
                  <a:lnTo>
                    <a:pt x="54" y="7"/>
                  </a:lnTo>
                  <a:lnTo>
                    <a:pt x="56" y="5"/>
                  </a:lnTo>
                  <a:lnTo>
                    <a:pt x="58" y="4"/>
                  </a:lnTo>
                  <a:lnTo>
                    <a:pt x="60" y="3"/>
                  </a:lnTo>
                  <a:lnTo>
                    <a:pt x="61" y="2"/>
                  </a:lnTo>
                  <a:lnTo>
                    <a:pt x="62" y="0"/>
                  </a:lnTo>
                  <a:lnTo>
                    <a:pt x="60" y="0"/>
                  </a:lnTo>
                  <a:lnTo>
                    <a:pt x="59" y="1"/>
                  </a:lnTo>
                  <a:lnTo>
                    <a:pt x="59" y="2"/>
                  </a:lnTo>
                  <a:lnTo>
                    <a:pt x="57" y="3"/>
                  </a:lnTo>
                  <a:lnTo>
                    <a:pt x="55" y="3"/>
                  </a:lnTo>
                  <a:lnTo>
                    <a:pt x="53" y="4"/>
                  </a:lnTo>
                  <a:lnTo>
                    <a:pt x="50" y="5"/>
                  </a:lnTo>
                  <a:lnTo>
                    <a:pt x="47" y="6"/>
                  </a:lnTo>
                  <a:lnTo>
                    <a:pt x="43" y="7"/>
                  </a:lnTo>
                  <a:lnTo>
                    <a:pt x="38" y="8"/>
                  </a:lnTo>
                  <a:lnTo>
                    <a:pt x="34" y="8"/>
                  </a:lnTo>
                  <a:lnTo>
                    <a:pt x="28" y="9"/>
                  </a:lnTo>
                  <a:lnTo>
                    <a:pt x="23" y="9"/>
                  </a:lnTo>
                  <a:lnTo>
                    <a:pt x="18" y="10"/>
                  </a:lnTo>
                  <a:lnTo>
                    <a:pt x="12" y="10"/>
                  </a:lnTo>
                  <a:lnTo>
                    <a:pt x="6" y="10"/>
                  </a:lnTo>
                  <a:lnTo>
                    <a:pt x="0" y="10"/>
                  </a:lnTo>
                  <a:lnTo>
                    <a:pt x="0" y="12"/>
                  </a:lnTo>
                  <a:close/>
                </a:path>
              </a:pathLst>
            </a:custGeom>
            <a:solidFill>
              <a:srgbClr val="000000"/>
            </a:solidFill>
            <a:ln w="9525">
              <a:solidFill>
                <a:schemeClr val="tx1"/>
              </a:solidFill>
              <a:round/>
              <a:headEnd/>
              <a:tailEnd/>
            </a:ln>
          </p:spPr>
          <p:txBody>
            <a:bodyPr/>
            <a:lstStyle/>
            <a:p>
              <a:endParaRPr lang="en-US"/>
            </a:p>
          </p:txBody>
        </p:sp>
        <p:sp>
          <p:nvSpPr>
            <p:cNvPr id="4209" name="Freeform 1471"/>
            <p:cNvSpPr>
              <a:spLocks/>
            </p:cNvSpPr>
            <p:nvPr/>
          </p:nvSpPr>
          <p:spPr bwMode="auto">
            <a:xfrm>
              <a:off x="1144" y="2757"/>
              <a:ext cx="2" cy="41"/>
            </a:xfrm>
            <a:custGeom>
              <a:avLst/>
              <a:gdLst>
                <a:gd name="T0" fmla="*/ 1 w 2"/>
                <a:gd name="T1" fmla="*/ 41 h 41"/>
                <a:gd name="T2" fmla="*/ 2 w 2"/>
                <a:gd name="T3" fmla="*/ 41 h 41"/>
                <a:gd name="T4" fmla="*/ 2 w 2"/>
                <a:gd name="T5" fmla="*/ 0 h 41"/>
                <a:gd name="T6" fmla="*/ 0 w 2"/>
                <a:gd name="T7" fmla="*/ 0 h 41"/>
                <a:gd name="T8" fmla="*/ 0 w 2"/>
                <a:gd name="T9" fmla="*/ 41 h 41"/>
                <a:gd name="T10" fmla="*/ 1 w 2"/>
                <a:gd name="T11" fmla="*/ 41 h 41"/>
                <a:gd name="T12" fmla="*/ 0 60000 65536"/>
                <a:gd name="T13" fmla="*/ 0 60000 65536"/>
                <a:gd name="T14" fmla="*/ 0 60000 65536"/>
                <a:gd name="T15" fmla="*/ 0 60000 65536"/>
                <a:gd name="T16" fmla="*/ 0 60000 65536"/>
                <a:gd name="T17" fmla="*/ 0 60000 65536"/>
                <a:gd name="T18" fmla="*/ 0 w 2"/>
                <a:gd name="T19" fmla="*/ 0 h 41"/>
                <a:gd name="T20" fmla="*/ 2 w 2"/>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2" h="41">
                  <a:moveTo>
                    <a:pt x="1" y="41"/>
                  </a:moveTo>
                  <a:lnTo>
                    <a:pt x="2" y="41"/>
                  </a:lnTo>
                  <a:lnTo>
                    <a:pt x="2" y="0"/>
                  </a:lnTo>
                  <a:lnTo>
                    <a:pt x="0" y="0"/>
                  </a:lnTo>
                  <a:lnTo>
                    <a:pt x="0" y="41"/>
                  </a:lnTo>
                  <a:lnTo>
                    <a:pt x="1" y="41"/>
                  </a:lnTo>
                  <a:close/>
                </a:path>
              </a:pathLst>
            </a:custGeom>
            <a:solidFill>
              <a:srgbClr val="000000"/>
            </a:solidFill>
            <a:ln w="9525">
              <a:solidFill>
                <a:schemeClr val="tx1"/>
              </a:solidFill>
              <a:round/>
              <a:headEnd/>
              <a:tailEnd/>
            </a:ln>
          </p:spPr>
          <p:txBody>
            <a:bodyPr/>
            <a:lstStyle/>
            <a:p>
              <a:endParaRPr lang="en-US"/>
            </a:p>
          </p:txBody>
        </p:sp>
        <p:sp>
          <p:nvSpPr>
            <p:cNvPr id="4210" name="Freeform 1472"/>
            <p:cNvSpPr>
              <a:spLocks/>
            </p:cNvSpPr>
            <p:nvPr/>
          </p:nvSpPr>
          <p:spPr bwMode="auto">
            <a:xfrm>
              <a:off x="1091" y="2768"/>
              <a:ext cx="2" cy="41"/>
            </a:xfrm>
            <a:custGeom>
              <a:avLst/>
              <a:gdLst>
                <a:gd name="T0" fmla="*/ 1 w 2"/>
                <a:gd name="T1" fmla="*/ 41 h 41"/>
                <a:gd name="T2" fmla="*/ 2 w 2"/>
                <a:gd name="T3" fmla="*/ 41 h 41"/>
                <a:gd name="T4" fmla="*/ 2 w 2"/>
                <a:gd name="T5" fmla="*/ 0 h 41"/>
                <a:gd name="T6" fmla="*/ 0 w 2"/>
                <a:gd name="T7" fmla="*/ 0 h 41"/>
                <a:gd name="T8" fmla="*/ 0 w 2"/>
                <a:gd name="T9" fmla="*/ 41 h 41"/>
                <a:gd name="T10" fmla="*/ 1 w 2"/>
                <a:gd name="T11" fmla="*/ 41 h 41"/>
                <a:gd name="T12" fmla="*/ 0 60000 65536"/>
                <a:gd name="T13" fmla="*/ 0 60000 65536"/>
                <a:gd name="T14" fmla="*/ 0 60000 65536"/>
                <a:gd name="T15" fmla="*/ 0 60000 65536"/>
                <a:gd name="T16" fmla="*/ 0 60000 65536"/>
                <a:gd name="T17" fmla="*/ 0 60000 65536"/>
                <a:gd name="T18" fmla="*/ 0 w 2"/>
                <a:gd name="T19" fmla="*/ 0 h 41"/>
                <a:gd name="T20" fmla="*/ 2 w 2"/>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2" h="41">
                  <a:moveTo>
                    <a:pt x="1" y="41"/>
                  </a:moveTo>
                  <a:lnTo>
                    <a:pt x="2" y="41"/>
                  </a:lnTo>
                  <a:lnTo>
                    <a:pt x="2" y="0"/>
                  </a:lnTo>
                  <a:lnTo>
                    <a:pt x="0" y="0"/>
                  </a:lnTo>
                  <a:lnTo>
                    <a:pt x="0" y="41"/>
                  </a:lnTo>
                  <a:lnTo>
                    <a:pt x="1" y="41"/>
                  </a:lnTo>
                  <a:close/>
                </a:path>
              </a:pathLst>
            </a:custGeom>
            <a:solidFill>
              <a:srgbClr val="000000"/>
            </a:solidFill>
            <a:ln w="9525">
              <a:solidFill>
                <a:schemeClr val="tx1"/>
              </a:solidFill>
              <a:round/>
              <a:headEnd/>
              <a:tailEnd/>
            </a:ln>
          </p:spPr>
          <p:txBody>
            <a:bodyPr/>
            <a:lstStyle/>
            <a:p>
              <a:endParaRPr lang="en-US"/>
            </a:p>
          </p:txBody>
        </p:sp>
        <p:sp>
          <p:nvSpPr>
            <p:cNvPr id="4211" name="Freeform 1473"/>
            <p:cNvSpPr>
              <a:spLocks/>
            </p:cNvSpPr>
            <p:nvPr/>
          </p:nvSpPr>
          <p:spPr bwMode="auto">
            <a:xfrm>
              <a:off x="1082" y="2768"/>
              <a:ext cx="3" cy="41"/>
            </a:xfrm>
            <a:custGeom>
              <a:avLst/>
              <a:gdLst>
                <a:gd name="T0" fmla="*/ 2 w 3"/>
                <a:gd name="T1" fmla="*/ 41 h 41"/>
                <a:gd name="T2" fmla="*/ 3 w 3"/>
                <a:gd name="T3" fmla="*/ 41 h 41"/>
                <a:gd name="T4" fmla="*/ 3 w 3"/>
                <a:gd name="T5" fmla="*/ 0 h 41"/>
                <a:gd name="T6" fmla="*/ 0 w 3"/>
                <a:gd name="T7" fmla="*/ 0 h 41"/>
                <a:gd name="T8" fmla="*/ 0 w 3"/>
                <a:gd name="T9" fmla="*/ 41 h 41"/>
                <a:gd name="T10" fmla="*/ 2 w 3"/>
                <a:gd name="T11" fmla="*/ 41 h 41"/>
                <a:gd name="T12" fmla="*/ 0 60000 65536"/>
                <a:gd name="T13" fmla="*/ 0 60000 65536"/>
                <a:gd name="T14" fmla="*/ 0 60000 65536"/>
                <a:gd name="T15" fmla="*/ 0 60000 65536"/>
                <a:gd name="T16" fmla="*/ 0 60000 65536"/>
                <a:gd name="T17" fmla="*/ 0 60000 65536"/>
                <a:gd name="T18" fmla="*/ 0 w 3"/>
                <a:gd name="T19" fmla="*/ 0 h 41"/>
                <a:gd name="T20" fmla="*/ 3 w 3"/>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3" h="41">
                  <a:moveTo>
                    <a:pt x="2" y="41"/>
                  </a:moveTo>
                  <a:lnTo>
                    <a:pt x="3" y="41"/>
                  </a:lnTo>
                  <a:lnTo>
                    <a:pt x="3" y="0"/>
                  </a:lnTo>
                  <a:lnTo>
                    <a:pt x="0" y="0"/>
                  </a:lnTo>
                  <a:lnTo>
                    <a:pt x="0" y="41"/>
                  </a:lnTo>
                  <a:lnTo>
                    <a:pt x="2" y="41"/>
                  </a:lnTo>
                  <a:close/>
                </a:path>
              </a:pathLst>
            </a:custGeom>
            <a:solidFill>
              <a:srgbClr val="000000"/>
            </a:solidFill>
            <a:ln w="9525">
              <a:solidFill>
                <a:schemeClr val="tx1"/>
              </a:solidFill>
              <a:round/>
              <a:headEnd/>
              <a:tailEnd/>
            </a:ln>
          </p:spPr>
          <p:txBody>
            <a:bodyPr/>
            <a:lstStyle/>
            <a:p>
              <a:endParaRPr lang="en-US"/>
            </a:p>
          </p:txBody>
        </p:sp>
        <p:sp>
          <p:nvSpPr>
            <p:cNvPr id="4212" name="Freeform 1474"/>
            <p:cNvSpPr>
              <a:spLocks/>
            </p:cNvSpPr>
            <p:nvPr/>
          </p:nvSpPr>
          <p:spPr bwMode="auto">
            <a:xfrm>
              <a:off x="1074" y="2768"/>
              <a:ext cx="2" cy="41"/>
            </a:xfrm>
            <a:custGeom>
              <a:avLst/>
              <a:gdLst>
                <a:gd name="T0" fmla="*/ 1 w 2"/>
                <a:gd name="T1" fmla="*/ 41 h 41"/>
                <a:gd name="T2" fmla="*/ 2 w 2"/>
                <a:gd name="T3" fmla="*/ 41 h 41"/>
                <a:gd name="T4" fmla="*/ 2 w 2"/>
                <a:gd name="T5" fmla="*/ 0 h 41"/>
                <a:gd name="T6" fmla="*/ 0 w 2"/>
                <a:gd name="T7" fmla="*/ 0 h 41"/>
                <a:gd name="T8" fmla="*/ 0 w 2"/>
                <a:gd name="T9" fmla="*/ 41 h 41"/>
                <a:gd name="T10" fmla="*/ 1 w 2"/>
                <a:gd name="T11" fmla="*/ 41 h 41"/>
                <a:gd name="T12" fmla="*/ 0 60000 65536"/>
                <a:gd name="T13" fmla="*/ 0 60000 65536"/>
                <a:gd name="T14" fmla="*/ 0 60000 65536"/>
                <a:gd name="T15" fmla="*/ 0 60000 65536"/>
                <a:gd name="T16" fmla="*/ 0 60000 65536"/>
                <a:gd name="T17" fmla="*/ 0 60000 65536"/>
                <a:gd name="T18" fmla="*/ 0 w 2"/>
                <a:gd name="T19" fmla="*/ 0 h 41"/>
                <a:gd name="T20" fmla="*/ 2 w 2"/>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2" h="41">
                  <a:moveTo>
                    <a:pt x="1" y="41"/>
                  </a:moveTo>
                  <a:lnTo>
                    <a:pt x="2" y="41"/>
                  </a:lnTo>
                  <a:lnTo>
                    <a:pt x="2" y="0"/>
                  </a:lnTo>
                  <a:lnTo>
                    <a:pt x="0" y="0"/>
                  </a:lnTo>
                  <a:lnTo>
                    <a:pt x="0" y="41"/>
                  </a:lnTo>
                  <a:lnTo>
                    <a:pt x="1" y="41"/>
                  </a:lnTo>
                  <a:close/>
                </a:path>
              </a:pathLst>
            </a:custGeom>
            <a:solidFill>
              <a:srgbClr val="000000"/>
            </a:solidFill>
            <a:ln w="9525">
              <a:solidFill>
                <a:schemeClr val="tx1"/>
              </a:solidFill>
              <a:round/>
              <a:headEnd/>
              <a:tailEnd/>
            </a:ln>
          </p:spPr>
          <p:txBody>
            <a:bodyPr/>
            <a:lstStyle/>
            <a:p>
              <a:endParaRPr lang="en-US"/>
            </a:p>
          </p:txBody>
        </p:sp>
        <p:sp>
          <p:nvSpPr>
            <p:cNvPr id="4213" name="Freeform 1475"/>
            <p:cNvSpPr>
              <a:spLocks/>
            </p:cNvSpPr>
            <p:nvPr/>
          </p:nvSpPr>
          <p:spPr bwMode="auto">
            <a:xfrm>
              <a:off x="1036" y="2764"/>
              <a:ext cx="3" cy="41"/>
            </a:xfrm>
            <a:custGeom>
              <a:avLst/>
              <a:gdLst>
                <a:gd name="T0" fmla="*/ 1 w 3"/>
                <a:gd name="T1" fmla="*/ 41 h 41"/>
                <a:gd name="T2" fmla="*/ 3 w 3"/>
                <a:gd name="T3" fmla="*/ 41 h 41"/>
                <a:gd name="T4" fmla="*/ 3 w 3"/>
                <a:gd name="T5" fmla="*/ 0 h 41"/>
                <a:gd name="T6" fmla="*/ 0 w 3"/>
                <a:gd name="T7" fmla="*/ 0 h 41"/>
                <a:gd name="T8" fmla="*/ 0 w 3"/>
                <a:gd name="T9" fmla="*/ 41 h 41"/>
                <a:gd name="T10" fmla="*/ 1 w 3"/>
                <a:gd name="T11" fmla="*/ 41 h 41"/>
                <a:gd name="T12" fmla="*/ 0 60000 65536"/>
                <a:gd name="T13" fmla="*/ 0 60000 65536"/>
                <a:gd name="T14" fmla="*/ 0 60000 65536"/>
                <a:gd name="T15" fmla="*/ 0 60000 65536"/>
                <a:gd name="T16" fmla="*/ 0 60000 65536"/>
                <a:gd name="T17" fmla="*/ 0 60000 65536"/>
                <a:gd name="T18" fmla="*/ 0 w 3"/>
                <a:gd name="T19" fmla="*/ 0 h 41"/>
                <a:gd name="T20" fmla="*/ 3 w 3"/>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3" h="41">
                  <a:moveTo>
                    <a:pt x="1" y="41"/>
                  </a:moveTo>
                  <a:lnTo>
                    <a:pt x="3" y="41"/>
                  </a:lnTo>
                  <a:lnTo>
                    <a:pt x="3" y="0"/>
                  </a:lnTo>
                  <a:lnTo>
                    <a:pt x="0" y="0"/>
                  </a:lnTo>
                  <a:lnTo>
                    <a:pt x="0" y="41"/>
                  </a:lnTo>
                  <a:lnTo>
                    <a:pt x="1" y="41"/>
                  </a:lnTo>
                  <a:close/>
                </a:path>
              </a:pathLst>
            </a:custGeom>
            <a:solidFill>
              <a:srgbClr val="000000"/>
            </a:solidFill>
            <a:ln w="9525">
              <a:solidFill>
                <a:schemeClr val="tx1"/>
              </a:solidFill>
              <a:round/>
              <a:headEnd/>
              <a:tailEnd/>
            </a:ln>
          </p:spPr>
          <p:txBody>
            <a:bodyPr/>
            <a:lstStyle/>
            <a:p>
              <a:endParaRPr lang="en-US"/>
            </a:p>
          </p:txBody>
        </p:sp>
        <p:sp>
          <p:nvSpPr>
            <p:cNvPr id="4214" name="Freeform 1476"/>
            <p:cNvSpPr>
              <a:spLocks/>
            </p:cNvSpPr>
            <p:nvPr/>
          </p:nvSpPr>
          <p:spPr bwMode="auto">
            <a:xfrm>
              <a:off x="1044" y="2766"/>
              <a:ext cx="2" cy="40"/>
            </a:xfrm>
            <a:custGeom>
              <a:avLst/>
              <a:gdLst>
                <a:gd name="T0" fmla="*/ 1 w 2"/>
                <a:gd name="T1" fmla="*/ 40 h 40"/>
                <a:gd name="T2" fmla="*/ 2 w 2"/>
                <a:gd name="T3" fmla="*/ 40 h 40"/>
                <a:gd name="T4" fmla="*/ 2 w 2"/>
                <a:gd name="T5" fmla="*/ 0 h 40"/>
                <a:gd name="T6" fmla="*/ 0 w 2"/>
                <a:gd name="T7" fmla="*/ 0 h 40"/>
                <a:gd name="T8" fmla="*/ 0 w 2"/>
                <a:gd name="T9" fmla="*/ 40 h 40"/>
                <a:gd name="T10" fmla="*/ 1 w 2"/>
                <a:gd name="T11" fmla="*/ 40 h 40"/>
                <a:gd name="T12" fmla="*/ 0 60000 65536"/>
                <a:gd name="T13" fmla="*/ 0 60000 65536"/>
                <a:gd name="T14" fmla="*/ 0 60000 65536"/>
                <a:gd name="T15" fmla="*/ 0 60000 65536"/>
                <a:gd name="T16" fmla="*/ 0 60000 65536"/>
                <a:gd name="T17" fmla="*/ 0 60000 65536"/>
                <a:gd name="T18" fmla="*/ 0 w 2"/>
                <a:gd name="T19" fmla="*/ 0 h 40"/>
                <a:gd name="T20" fmla="*/ 2 w 2"/>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2" h="40">
                  <a:moveTo>
                    <a:pt x="1" y="40"/>
                  </a:moveTo>
                  <a:lnTo>
                    <a:pt x="2" y="40"/>
                  </a:lnTo>
                  <a:lnTo>
                    <a:pt x="2" y="0"/>
                  </a:lnTo>
                  <a:lnTo>
                    <a:pt x="0" y="0"/>
                  </a:lnTo>
                  <a:lnTo>
                    <a:pt x="0" y="40"/>
                  </a:lnTo>
                  <a:lnTo>
                    <a:pt x="1" y="40"/>
                  </a:lnTo>
                  <a:close/>
                </a:path>
              </a:pathLst>
            </a:custGeom>
            <a:solidFill>
              <a:srgbClr val="000000"/>
            </a:solidFill>
            <a:ln w="9525">
              <a:solidFill>
                <a:schemeClr val="tx1"/>
              </a:solidFill>
              <a:round/>
              <a:headEnd/>
              <a:tailEnd/>
            </a:ln>
          </p:spPr>
          <p:txBody>
            <a:bodyPr/>
            <a:lstStyle/>
            <a:p>
              <a:endParaRPr lang="en-US"/>
            </a:p>
          </p:txBody>
        </p:sp>
        <p:sp>
          <p:nvSpPr>
            <p:cNvPr id="4215" name="Freeform 1477"/>
            <p:cNvSpPr>
              <a:spLocks/>
            </p:cNvSpPr>
            <p:nvPr/>
          </p:nvSpPr>
          <p:spPr bwMode="auto">
            <a:xfrm>
              <a:off x="1059" y="2767"/>
              <a:ext cx="2" cy="41"/>
            </a:xfrm>
            <a:custGeom>
              <a:avLst/>
              <a:gdLst>
                <a:gd name="T0" fmla="*/ 1 w 2"/>
                <a:gd name="T1" fmla="*/ 41 h 41"/>
                <a:gd name="T2" fmla="*/ 2 w 2"/>
                <a:gd name="T3" fmla="*/ 41 h 41"/>
                <a:gd name="T4" fmla="*/ 2 w 2"/>
                <a:gd name="T5" fmla="*/ 0 h 41"/>
                <a:gd name="T6" fmla="*/ 0 w 2"/>
                <a:gd name="T7" fmla="*/ 0 h 41"/>
                <a:gd name="T8" fmla="*/ 0 w 2"/>
                <a:gd name="T9" fmla="*/ 41 h 41"/>
                <a:gd name="T10" fmla="*/ 1 w 2"/>
                <a:gd name="T11" fmla="*/ 41 h 41"/>
                <a:gd name="T12" fmla="*/ 0 60000 65536"/>
                <a:gd name="T13" fmla="*/ 0 60000 65536"/>
                <a:gd name="T14" fmla="*/ 0 60000 65536"/>
                <a:gd name="T15" fmla="*/ 0 60000 65536"/>
                <a:gd name="T16" fmla="*/ 0 60000 65536"/>
                <a:gd name="T17" fmla="*/ 0 60000 65536"/>
                <a:gd name="T18" fmla="*/ 0 w 2"/>
                <a:gd name="T19" fmla="*/ 0 h 41"/>
                <a:gd name="T20" fmla="*/ 2 w 2"/>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2" h="41">
                  <a:moveTo>
                    <a:pt x="1" y="41"/>
                  </a:moveTo>
                  <a:lnTo>
                    <a:pt x="2" y="41"/>
                  </a:lnTo>
                  <a:lnTo>
                    <a:pt x="2" y="0"/>
                  </a:lnTo>
                  <a:lnTo>
                    <a:pt x="0" y="0"/>
                  </a:lnTo>
                  <a:lnTo>
                    <a:pt x="0" y="41"/>
                  </a:lnTo>
                  <a:lnTo>
                    <a:pt x="1" y="41"/>
                  </a:lnTo>
                  <a:close/>
                </a:path>
              </a:pathLst>
            </a:custGeom>
            <a:solidFill>
              <a:srgbClr val="000000"/>
            </a:solidFill>
            <a:ln w="9525">
              <a:solidFill>
                <a:schemeClr val="tx1"/>
              </a:solidFill>
              <a:round/>
              <a:headEnd/>
              <a:tailEnd/>
            </a:ln>
          </p:spPr>
          <p:txBody>
            <a:bodyPr/>
            <a:lstStyle/>
            <a:p>
              <a:endParaRPr lang="en-US"/>
            </a:p>
          </p:txBody>
        </p:sp>
        <p:sp>
          <p:nvSpPr>
            <p:cNvPr id="4216" name="Freeform 1478"/>
            <p:cNvSpPr>
              <a:spLocks/>
            </p:cNvSpPr>
            <p:nvPr/>
          </p:nvSpPr>
          <p:spPr bwMode="auto">
            <a:xfrm>
              <a:off x="1067" y="2768"/>
              <a:ext cx="2" cy="41"/>
            </a:xfrm>
            <a:custGeom>
              <a:avLst/>
              <a:gdLst>
                <a:gd name="T0" fmla="*/ 1 w 2"/>
                <a:gd name="T1" fmla="*/ 41 h 41"/>
                <a:gd name="T2" fmla="*/ 2 w 2"/>
                <a:gd name="T3" fmla="*/ 41 h 41"/>
                <a:gd name="T4" fmla="*/ 2 w 2"/>
                <a:gd name="T5" fmla="*/ 0 h 41"/>
                <a:gd name="T6" fmla="*/ 0 w 2"/>
                <a:gd name="T7" fmla="*/ 0 h 41"/>
                <a:gd name="T8" fmla="*/ 0 w 2"/>
                <a:gd name="T9" fmla="*/ 41 h 41"/>
                <a:gd name="T10" fmla="*/ 1 w 2"/>
                <a:gd name="T11" fmla="*/ 41 h 41"/>
                <a:gd name="T12" fmla="*/ 0 60000 65536"/>
                <a:gd name="T13" fmla="*/ 0 60000 65536"/>
                <a:gd name="T14" fmla="*/ 0 60000 65536"/>
                <a:gd name="T15" fmla="*/ 0 60000 65536"/>
                <a:gd name="T16" fmla="*/ 0 60000 65536"/>
                <a:gd name="T17" fmla="*/ 0 60000 65536"/>
                <a:gd name="T18" fmla="*/ 0 w 2"/>
                <a:gd name="T19" fmla="*/ 0 h 41"/>
                <a:gd name="T20" fmla="*/ 2 w 2"/>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2" h="41">
                  <a:moveTo>
                    <a:pt x="1" y="41"/>
                  </a:moveTo>
                  <a:lnTo>
                    <a:pt x="2" y="41"/>
                  </a:lnTo>
                  <a:lnTo>
                    <a:pt x="2" y="0"/>
                  </a:lnTo>
                  <a:lnTo>
                    <a:pt x="0" y="0"/>
                  </a:lnTo>
                  <a:lnTo>
                    <a:pt x="0" y="41"/>
                  </a:lnTo>
                  <a:lnTo>
                    <a:pt x="1" y="41"/>
                  </a:lnTo>
                  <a:close/>
                </a:path>
              </a:pathLst>
            </a:custGeom>
            <a:solidFill>
              <a:srgbClr val="000000"/>
            </a:solidFill>
            <a:ln w="9525">
              <a:solidFill>
                <a:schemeClr val="tx1"/>
              </a:solidFill>
              <a:round/>
              <a:headEnd/>
              <a:tailEnd/>
            </a:ln>
          </p:spPr>
          <p:txBody>
            <a:bodyPr/>
            <a:lstStyle/>
            <a:p>
              <a:endParaRPr lang="en-US"/>
            </a:p>
          </p:txBody>
        </p:sp>
        <p:sp>
          <p:nvSpPr>
            <p:cNvPr id="4217" name="Freeform 1479"/>
            <p:cNvSpPr>
              <a:spLocks/>
            </p:cNvSpPr>
            <p:nvPr/>
          </p:nvSpPr>
          <p:spPr bwMode="auto">
            <a:xfrm>
              <a:off x="1029" y="2762"/>
              <a:ext cx="3" cy="41"/>
            </a:xfrm>
            <a:custGeom>
              <a:avLst/>
              <a:gdLst>
                <a:gd name="T0" fmla="*/ 1 w 3"/>
                <a:gd name="T1" fmla="*/ 41 h 41"/>
                <a:gd name="T2" fmla="*/ 3 w 3"/>
                <a:gd name="T3" fmla="*/ 41 h 41"/>
                <a:gd name="T4" fmla="*/ 3 w 3"/>
                <a:gd name="T5" fmla="*/ 0 h 41"/>
                <a:gd name="T6" fmla="*/ 0 w 3"/>
                <a:gd name="T7" fmla="*/ 0 h 41"/>
                <a:gd name="T8" fmla="*/ 0 w 3"/>
                <a:gd name="T9" fmla="*/ 41 h 41"/>
                <a:gd name="T10" fmla="*/ 1 w 3"/>
                <a:gd name="T11" fmla="*/ 41 h 41"/>
                <a:gd name="T12" fmla="*/ 0 60000 65536"/>
                <a:gd name="T13" fmla="*/ 0 60000 65536"/>
                <a:gd name="T14" fmla="*/ 0 60000 65536"/>
                <a:gd name="T15" fmla="*/ 0 60000 65536"/>
                <a:gd name="T16" fmla="*/ 0 60000 65536"/>
                <a:gd name="T17" fmla="*/ 0 60000 65536"/>
                <a:gd name="T18" fmla="*/ 0 w 3"/>
                <a:gd name="T19" fmla="*/ 0 h 41"/>
                <a:gd name="T20" fmla="*/ 3 w 3"/>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3" h="41">
                  <a:moveTo>
                    <a:pt x="1" y="41"/>
                  </a:moveTo>
                  <a:lnTo>
                    <a:pt x="3" y="41"/>
                  </a:lnTo>
                  <a:lnTo>
                    <a:pt x="3" y="0"/>
                  </a:lnTo>
                  <a:lnTo>
                    <a:pt x="0" y="0"/>
                  </a:lnTo>
                  <a:lnTo>
                    <a:pt x="0" y="41"/>
                  </a:lnTo>
                  <a:lnTo>
                    <a:pt x="1" y="41"/>
                  </a:lnTo>
                  <a:close/>
                </a:path>
              </a:pathLst>
            </a:custGeom>
            <a:solidFill>
              <a:srgbClr val="000000"/>
            </a:solidFill>
            <a:ln w="9525">
              <a:solidFill>
                <a:schemeClr val="tx1"/>
              </a:solidFill>
              <a:round/>
              <a:headEnd/>
              <a:tailEnd/>
            </a:ln>
          </p:spPr>
          <p:txBody>
            <a:bodyPr/>
            <a:lstStyle/>
            <a:p>
              <a:endParaRPr lang="en-US"/>
            </a:p>
          </p:txBody>
        </p:sp>
        <p:sp>
          <p:nvSpPr>
            <p:cNvPr id="4218" name="Freeform 1480"/>
            <p:cNvSpPr>
              <a:spLocks/>
            </p:cNvSpPr>
            <p:nvPr/>
          </p:nvSpPr>
          <p:spPr bwMode="auto">
            <a:xfrm>
              <a:off x="1052" y="2767"/>
              <a:ext cx="2" cy="40"/>
            </a:xfrm>
            <a:custGeom>
              <a:avLst/>
              <a:gdLst>
                <a:gd name="T0" fmla="*/ 1 w 2"/>
                <a:gd name="T1" fmla="*/ 40 h 40"/>
                <a:gd name="T2" fmla="*/ 2 w 2"/>
                <a:gd name="T3" fmla="*/ 40 h 40"/>
                <a:gd name="T4" fmla="*/ 2 w 2"/>
                <a:gd name="T5" fmla="*/ 0 h 40"/>
                <a:gd name="T6" fmla="*/ 0 w 2"/>
                <a:gd name="T7" fmla="*/ 0 h 40"/>
                <a:gd name="T8" fmla="*/ 0 w 2"/>
                <a:gd name="T9" fmla="*/ 40 h 40"/>
                <a:gd name="T10" fmla="*/ 1 w 2"/>
                <a:gd name="T11" fmla="*/ 40 h 40"/>
                <a:gd name="T12" fmla="*/ 0 60000 65536"/>
                <a:gd name="T13" fmla="*/ 0 60000 65536"/>
                <a:gd name="T14" fmla="*/ 0 60000 65536"/>
                <a:gd name="T15" fmla="*/ 0 60000 65536"/>
                <a:gd name="T16" fmla="*/ 0 60000 65536"/>
                <a:gd name="T17" fmla="*/ 0 60000 65536"/>
                <a:gd name="T18" fmla="*/ 0 w 2"/>
                <a:gd name="T19" fmla="*/ 0 h 40"/>
                <a:gd name="T20" fmla="*/ 2 w 2"/>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2" h="40">
                  <a:moveTo>
                    <a:pt x="1" y="40"/>
                  </a:moveTo>
                  <a:lnTo>
                    <a:pt x="2" y="40"/>
                  </a:lnTo>
                  <a:lnTo>
                    <a:pt x="2" y="0"/>
                  </a:lnTo>
                  <a:lnTo>
                    <a:pt x="0" y="0"/>
                  </a:lnTo>
                  <a:lnTo>
                    <a:pt x="0" y="40"/>
                  </a:lnTo>
                  <a:lnTo>
                    <a:pt x="1" y="40"/>
                  </a:lnTo>
                  <a:close/>
                </a:path>
              </a:pathLst>
            </a:custGeom>
            <a:solidFill>
              <a:srgbClr val="000000"/>
            </a:solidFill>
            <a:ln w="9525">
              <a:solidFill>
                <a:schemeClr val="tx1"/>
              </a:solidFill>
              <a:round/>
              <a:headEnd/>
              <a:tailEnd/>
            </a:ln>
          </p:spPr>
          <p:txBody>
            <a:bodyPr/>
            <a:lstStyle/>
            <a:p>
              <a:endParaRPr lang="en-US"/>
            </a:p>
          </p:txBody>
        </p:sp>
        <p:sp>
          <p:nvSpPr>
            <p:cNvPr id="4219" name="Freeform 1481"/>
            <p:cNvSpPr>
              <a:spLocks/>
            </p:cNvSpPr>
            <p:nvPr/>
          </p:nvSpPr>
          <p:spPr bwMode="auto">
            <a:xfrm>
              <a:off x="1099" y="2768"/>
              <a:ext cx="2" cy="41"/>
            </a:xfrm>
            <a:custGeom>
              <a:avLst/>
              <a:gdLst>
                <a:gd name="T0" fmla="*/ 1 w 2"/>
                <a:gd name="T1" fmla="*/ 41 h 41"/>
                <a:gd name="T2" fmla="*/ 2 w 2"/>
                <a:gd name="T3" fmla="*/ 41 h 41"/>
                <a:gd name="T4" fmla="*/ 2 w 2"/>
                <a:gd name="T5" fmla="*/ 0 h 41"/>
                <a:gd name="T6" fmla="*/ 0 w 2"/>
                <a:gd name="T7" fmla="*/ 0 h 41"/>
                <a:gd name="T8" fmla="*/ 0 w 2"/>
                <a:gd name="T9" fmla="*/ 41 h 41"/>
                <a:gd name="T10" fmla="*/ 1 w 2"/>
                <a:gd name="T11" fmla="*/ 41 h 41"/>
                <a:gd name="T12" fmla="*/ 0 60000 65536"/>
                <a:gd name="T13" fmla="*/ 0 60000 65536"/>
                <a:gd name="T14" fmla="*/ 0 60000 65536"/>
                <a:gd name="T15" fmla="*/ 0 60000 65536"/>
                <a:gd name="T16" fmla="*/ 0 60000 65536"/>
                <a:gd name="T17" fmla="*/ 0 60000 65536"/>
                <a:gd name="T18" fmla="*/ 0 w 2"/>
                <a:gd name="T19" fmla="*/ 0 h 41"/>
                <a:gd name="T20" fmla="*/ 2 w 2"/>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2" h="41">
                  <a:moveTo>
                    <a:pt x="1" y="41"/>
                  </a:moveTo>
                  <a:lnTo>
                    <a:pt x="2" y="41"/>
                  </a:lnTo>
                  <a:lnTo>
                    <a:pt x="2" y="0"/>
                  </a:lnTo>
                  <a:lnTo>
                    <a:pt x="0" y="0"/>
                  </a:lnTo>
                  <a:lnTo>
                    <a:pt x="0" y="41"/>
                  </a:lnTo>
                  <a:lnTo>
                    <a:pt x="1" y="41"/>
                  </a:lnTo>
                  <a:close/>
                </a:path>
              </a:pathLst>
            </a:custGeom>
            <a:solidFill>
              <a:srgbClr val="000000"/>
            </a:solidFill>
            <a:ln w="9525">
              <a:solidFill>
                <a:schemeClr val="tx1"/>
              </a:solidFill>
              <a:round/>
              <a:headEnd/>
              <a:tailEnd/>
            </a:ln>
          </p:spPr>
          <p:txBody>
            <a:bodyPr/>
            <a:lstStyle/>
            <a:p>
              <a:endParaRPr lang="en-US"/>
            </a:p>
          </p:txBody>
        </p:sp>
        <p:sp>
          <p:nvSpPr>
            <p:cNvPr id="4220" name="Freeform 1482"/>
            <p:cNvSpPr>
              <a:spLocks/>
            </p:cNvSpPr>
            <p:nvPr/>
          </p:nvSpPr>
          <p:spPr bwMode="auto">
            <a:xfrm>
              <a:off x="1107" y="2767"/>
              <a:ext cx="2" cy="41"/>
            </a:xfrm>
            <a:custGeom>
              <a:avLst/>
              <a:gdLst>
                <a:gd name="T0" fmla="*/ 1 w 2"/>
                <a:gd name="T1" fmla="*/ 41 h 41"/>
                <a:gd name="T2" fmla="*/ 2 w 2"/>
                <a:gd name="T3" fmla="*/ 41 h 41"/>
                <a:gd name="T4" fmla="*/ 2 w 2"/>
                <a:gd name="T5" fmla="*/ 0 h 41"/>
                <a:gd name="T6" fmla="*/ 0 w 2"/>
                <a:gd name="T7" fmla="*/ 0 h 41"/>
                <a:gd name="T8" fmla="*/ 0 w 2"/>
                <a:gd name="T9" fmla="*/ 41 h 41"/>
                <a:gd name="T10" fmla="*/ 1 w 2"/>
                <a:gd name="T11" fmla="*/ 41 h 41"/>
                <a:gd name="T12" fmla="*/ 0 60000 65536"/>
                <a:gd name="T13" fmla="*/ 0 60000 65536"/>
                <a:gd name="T14" fmla="*/ 0 60000 65536"/>
                <a:gd name="T15" fmla="*/ 0 60000 65536"/>
                <a:gd name="T16" fmla="*/ 0 60000 65536"/>
                <a:gd name="T17" fmla="*/ 0 60000 65536"/>
                <a:gd name="T18" fmla="*/ 0 w 2"/>
                <a:gd name="T19" fmla="*/ 0 h 41"/>
                <a:gd name="T20" fmla="*/ 2 w 2"/>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2" h="41">
                  <a:moveTo>
                    <a:pt x="1" y="41"/>
                  </a:moveTo>
                  <a:lnTo>
                    <a:pt x="2" y="41"/>
                  </a:lnTo>
                  <a:lnTo>
                    <a:pt x="2" y="0"/>
                  </a:lnTo>
                  <a:lnTo>
                    <a:pt x="0" y="0"/>
                  </a:lnTo>
                  <a:lnTo>
                    <a:pt x="0" y="41"/>
                  </a:lnTo>
                  <a:lnTo>
                    <a:pt x="1" y="41"/>
                  </a:lnTo>
                  <a:close/>
                </a:path>
              </a:pathLst>
            </a:custGeom>
            <a:solidFill>
              <a:srgbClr val="000000"/>
            </a:solidFill>
            <a:ln w="9525">
              <a:solidFill>
                <a:schemeClr val="tx1"/>
              </a:solidFill>
              <a:round/>
              <a:headEnd/>
              <a:tailEnd/>
            </a:ln>
          </p:spPr>
          <p:txBody>
            <a:bodyPr/>
            <a:lstStyle/>
            <a:p>
              <a:endParaRPr lang="en-US"/>
            </a:p>
          </p:txBody>
        </p:sp>
        <p:sp>
          <p:nvSpPr>
            <p:cNvPr id="4221" name="Freeform 1483"/>
            <p:cNvSpPr>
              <a:spLocks/>
            </p:cNvSpPr>
            <p:nvPr/>
          </p:nvSpPr>
          <p:spPr bwMode="auto">
            <a:xfrm>
              <a:off x="1116" y="2766"/>
              <a:ext cx="2" cy="41"/>
            </a:xfrm>
            <a:custGeom>
              <a:avLst/>
              <a:gdLst>
                <a:gd name="T0" fmla="*/ 1 w 2"/>
                <a:gd name="T1" fmla="*/ 41 h 41"/>
                <a:gd name="T2" fmla="*/ 2 w 2"/>
                <a:gd name="T3" fmla="*/ 41 h 41"/>
                <a:gd name="T4" fmla="*/ 2 w 2"/>
                <a:gd name="T5" fmla="*/ 0 h 41"/>
                <a:gd name="T6" fmla="*/ 0 w 2"/>
                <a:gd name="T7" fmla="*/ 0 h 41"/>
                <a:gd name="T8" fmla="*/ 0 w 2"/>
                <a:gd name="T9" fmla="*/ 41 h 41"/>
                <a:gd name="T10" fmla="*/ 1 w 2"/>
                <a:gd name="T11" fmla="*/ 41 h 41"/>
                <a:gd name="T12" fmla="*/ 0 60000 65536"/>
                <a:gd name="T13" fmla="*/ 0 60000 65536"/>
                <a:gd name="T14" fmla="*/ 0 60000 65536"/>
                <a:gd name="T15" fmla="*/ 0 60000 65536"/>
                <a:gd name="T16" fmla="*/ 0 60000 65536"/>
                <a:gd name="T17" fmla="*/ 0 60000 65536"/>
                <a:gd name="T18" fmla="*/ 0 w 2"/>
                <a:gd name="T19" fmla="*/ 0 h 41"/>
                <a:gd name="T20" fmla="*/ 2 w 2"/>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2" h="41">
                  <a:moveTo>
                    <a:pt x="1" y="41"/>
                  </a:moveTo>
                  <a:lnTo>
                    <a:pt x="2" y="41"/>
                  </a:lnTo>
                  <a:lnTo>
                    <a:pt x="2" y="0"/>
                  </a:lnTo>
                  <a:lnTo>
                    <a:pt x="0" y="0"/>
                  </a:lnTo>
                  <a:lnTo>
                    <a:pt x="0" y="41"/>
                  </a:lnTo>
                  <a:lnTo>
                    <a:pt x="1" y="41"/>
                  </a:lnTo>
                  <a:close/>
                </a:path>
              </a:pathLst>
            </a:custGeom>
            <a:solidFill>
              <a:srgbClr val="000000"/>
            </a:solidFill>
            <a:ln w="9525">
              <a:solidFill>
                <a:schemeClr val="tx1"/>
              </a:solidFill>
              <a:round/>
              <a:headEnd/>
              <a:tailEnd/>
            </a:ln>
          </p:spPr>
          <p:txBody>
            <a:bodyPr/>
            <a:lstStyle/>
            <a:p>
              <a:endParaRPr lang="en-US"/>
            </a:p>
          </p:txBody>
        </p:sp>
        <p:sp>
          <p:nvSpPr>
            <p:cNvPr id="4222" name="Freeform 1484"/>
            <p:cNvSpPr>
              <a:spLocks/>
            </p:cNvSpPr>
            <p:nvPr/>
          </p:nvSpPr>
          <p:spPr bwMode="auto">
            <a:xfrm>
              <a:off x="1125" y="2765"/>
              <a:ext cx="2" cy="41"/>
            </a:xfrm>
            <a:custGeom>
              <a:avLst/>
              <a:gdLst>
                <a:gd name="T0" fmla="*/ 1 w 2"/>
                <a:gd name="T1" fmla="*/ 41 h 41"/>
                <a:gd name="T2" fmla="*/ 2 w 2"/>
                <a:gd name="T3" fmla="*/ 41 h 41"/>
                <a:gd name="T4" fmla="*/ 2 w 2"/>
                <a:gd name="T5" fmla="*/ 0 h 41"/>
                <a:gd name="T6" fmla="*/ 0 w 2"/>
                <a:gd name="T7" fmla="*/ 0 h 41"/>
                <a:gd name="T8" fmla="*/ 0 w 2"/>
                <a:gd name="T9" fmla="*/ 41 h 41"/>
                <a:gd name="T10" fmla="*/ 1 w 2"/>
                <a:gd name="T11" fmla="*/ 41 h 41"/>
                <a:gd name="T12" fmla="*/ 0 60000 65536"/>
                <a:gd name="T13" fmla="*/ 0 60000 65536"/>
                <a:gd name="T14" fmla="*/ 0 60000 65536"/>
                <a:gd name="T15" fmla="*/ 0 60000 65536"/>
                <a:gd name="T16" fmla="*/ 0 60000 65536"/>
                <a:gd name="T17" fmla="*/ 0 60000 65536"/>
                <a:gd name="T18" fmla="*/ 0 w 2"/>
                <a:gd name="T19" fmla="*/ 0 h 41"/>
                <a:gd name="T20" fmla="*/ 2 w 2"/>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2" h="41">
                  <a:moveTo>
                    <a:pt x="1" y="41"/>
                  </a:moveTo>
                  <a:lnTo>
                    <a:pt x="2" y="41"/>
                  </a:lnTo>
                  <a:lnTo>
                    <a:pt x="2" y="0"/>
                  </a:lnTo>
                  <a:lnTo>
                    <a:pt x="0" y="0"/>
                  </a:lnTo>
                  <a:lnTo>
                    <a:pt x="0" y="41"/>
                  </a:lnTo>
                  <a:lnTo>
                    <a:pt x="1" y="41"/>
                  </a:lnTo>
                  <a:close/>
                </a:path>
              </a:pathLst>
            </a:custGeom>
            <a:solidFill>
              <a:srgbClr val="000000"/>
            </a:solidFill>
            <a:ln w="9525">
              <a:solidFill>
                <a:schemeClr val="tx1"/>
              </a:solidFill>
              <a:round/>
              <a:headEnd/>
              <a:tailEnd/>
            </a:ln>
          </p:spPr>
          <p:txBody>
            <a:bodyPr/>
            <a:lstStyle/>
            <a:p>
              <a:endParaRPr lang="en-US"/>
            </a:p>
          </p:txBody>
        </p:sp>
        <p:sp>
          <p:nvSpPr>
            <p:cNvPr id="4223" name="Freeform 1485"/>
            <p:cNvSpPr>
              <a:spLocks/>
            </p:cNvSpPr>
            <p:nvPr/>
          </p:nvSpPr>
          <p:spPr bwMode="auto">
            <a:xfrm>
              <a:off x="1133" y="2763"/>
              <a:ext cx="2" cy="41"/>
            </a:xfrm>
            <a:custGeom>
              <a:avLst/>
              <a:gdLst>
                <a:gd name="T0" fmla="*/ 1 w 2"/>
                <a:gd name="T1" fmla="*/ 41 h 41"/>
                <a:gd name="T2" fmla="*/ 2 w 2"/>
                <a:gd name="T3" fmla="*/ 41 h 41"/>
                <a:gd name="T4" fmla="*/ 2 w 2"/>
                <a:gd name="T5" fmla="*/ 0 h 41"/>
                <a:gd name="T6" fmla="*/ 0 w 2"/>
                <a:gd name="T7" fmla="*/ 0 h 41"/>
                <a:gd name="T8" fmla="*/ 0 w 2"/>
                <a:gd name="T9" fmla="*/ 41 h 41"/>
                <a:gd name="T10" fmla="*/ 1 w 2"/>
                <a:gd name="T11" fmla="*/ 41 h 41"/>
                <a:gd name="T12" fmla="*/ 0 60000 65536"/>
                <a:gd name="T13" fmla="*/ 0 60000 65536"/>
                <a:gd name="T14" fmla="*/ 0 60000 65536"/>
                <a:gd name="T15" fmla="*/ 0 60000 65536"/>
                <a:gd name="T16" fmla="*/ 0 60000 65536"/>
                <a:gd name="T17" fmla="*/ 0 60000 65536"/>
                <a:gd name="T18" fmla="*/ 0 w 2"/>
                <a:gd name="T19" fmla="*/ 0 h 41"/>
                <a:gd name="T20" fmla="*/ 2 w 2"/>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2" h="41">
                  <a:moveTo>
                    <a:pt x="1" y="41"/>
                  </a:moveTo>
                  <a:lnTo>
                    <a:pt x="2" y="41"/>
                  </a:lnTo>
                  <a:lnTo>
                    <a:pt x="2" y="0"/>
                  </a:lnTo>
                  <a:lnTo>
                    <a:pt x="0" y="0"/>
                  </a:lnTo>
                  <a:lnTo>
                    <a:pt x="0" y="41"/>
                  </a:lnTo>
                  <a:lnTo>
                    <a:pt x="1" y="41"/>
                  </a:lnTo>
                  <a:close/>
                </a:path>
              </a:pathLst>
            </a:custGeom>
            <a:solidFill>
              <a:srgbClr val="000000"/>
            </a:solidFill>
            <a:ln w="9525">
              <a:solidFill>
                <a:schemeClr val="tx1"/>
              </a:solidFill>
              <a:round/>
              <a:headEnd/>
              <a:tailEnd/>
            </a:ln>
          </p:spPr>
          <p:txBody>
            <a:bodyPr/>
            <a:lstStyle/>
            <a:p>
              <a:endParaRPr lang="en-US"/>
            </a:p>
          </p:txBody>
        </p:sp>
        <p:sp>
          <p:nvSpPr>
            <p:cNvPr id="4224" name="Freeform 1486"/>
            <p:cNvSpPr>
              <a:spLocks/>
            </p:cNvSpPr>
            <p:nvPr/>
          </p:nvSpPr>
          <p:spPr bwMode="auto">
            <a:xfrm>
              <a:off x="1021" y="2757"/>
              <a:ext cx="2" cy="41"/>
            </a:xfrm>
            <a:custGeom>
              <a:avLst/>
              <a:gdLst>
                <a:gd name="T0" fmla="*/ 1 w 2"/>
                <a:gd name="T1" fmla="*/ 41 h 41"/>
                <a:gd name="T2" fmla="*/ 2 w 2"/>
                <a:gd name="T3" fmla="*/ 41 h 41"/>
                <a:gd name="T4" fmla="*/ 2 w 2"/>
                <a:gd name="T5" fmla="*/ 0 h 41"/>
                <a:gd name="T6" fmla="*/ 0 w 2"/>
                <a:gd name="T7" fmla="*/ 0 h 41"/>
                <a:gd name="T8" fmla="*/ 0 w 2"/>
                <a:gd name="T9" fmla="*/ 41 h 41"/>
                <a:gd name="T10" fmla="*/ 1 w 2"/>
                <a:gd name="T11" fmla="*/ 41 h 41"/>
                <a:gd name="T12" fmla="*/ 0 60000 65536"/>
                <a:gd name="T13" fmla="*/ 0 60000 65536"/>
                <a:gd name="T14" fmla="*/ 0 60000 65536"/>
                <a:gd name="T15" fmla="*/ 0 60000 65536"/>
                <a:gd name="T16" fmla="*/ 0 60000 65536"/>
                <a:gd name="T17" fmla="*/ 0 60000 65536"/>
                <a:gd name="T18" fmla="*/ 0 w 2"/>
                <a:gd name="T19" fmla="*/ 0 h 41"/>
                <a:gd name="T20" fmla="*/ 2 w 2"/>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2" h="41">
                  <a:moveTo>
                    <a:pt x="1" y="41"/>
                  </a:moveTo>
                  <a:lnTo>
                    <a:pt x="2" y="41"/>
                  </a:lnTo>
                  <a:lnTo>
                    <a:pt x="2" y="0"/>
                  </a:lnTo>
                  <a:lnTo>
                    <a:pt x="0" y="0"/>
                  </a:lnTo>
                  <a:lnTo>
                    <a:pt x="0" y="41"/>
                  </a:lnTo>
                  <a:lnTo>
                    <a:pt x="1" y="41"/>
                  </a:lnTo>
                  <a:close/>
                </a:path>
              </a:pathLst>
            </a:custGeom>
            <a:solidFill>
              <a:srgbClr val="000000"/>
            </a:solidFill>
            <a:ln w="9525">
              <a:solidFill>
                <a:schemeClr val="tx1"/>
              </a:solidFill>
              <a:round/>
              <a:headEnd/>
              <a:tailEnd/>
            </a:ln>
          </p:spPr>
          <p:txBody>
            <a:bodyPr/>
            <a:lstStyle/>
            <a:p>
              <a:endParaRPr lang="en-US"/>
            </a:p>
          </p:txBody>
        </p:sp>
        <p:sp>
          <p:nvSpPr>
            <p:cNvPr id="4225" name="Freeform 1487"/>
            <p:cNvSpPr>
              <a:spLocks/>
            </p:cNvSpPr>
            <p:nvPr/>
          </p:nvSpPr>
          <p:spPr bwMode="auto">
            <a:xfrm>
              <a:off x="1037" y="2747"/>
              <a:ext cx="93" cy="16"/>
            </a:xfrm>
            <a:custGeom>
              <a:avLst/>
              <a:gdLst>
                <a:gd name="T0" fmla="*/ 42 w 93"/>
                <a:gd name="T1" fmla="*/ 16 h 16"/>
                <a:gd name="T2" fmla="*/ 33 w 93"/>
                <a:gd name="T3" fmla="*/ 16 h 16"/>
                <a:gd name="T4" fmla="*/ 24 w 93"/>
                <a:gd name="T5" fmla="*/ 15 h 16"/>
                <a:gd name="T6" fmla="*/ 17 w 93"/>
                <a:gd name="T7" fmla="*/ 14 h 16"/>
                <a:gd name="T8" fmla="*/ 11 w 93"/>
                <a:gd name="T9" fmla="*/ 13 h 16"/>
                <a:gd name="T10" fmla="*/ 6 w 93"/>
                <a:gd name="T11" fmla="*/ 12 h 16"/>
                <a:gd name="T12" fmla="*/ 2 w 93"/>
                <a:gd name="T13" fmla="*/ 11 h 16"/>
                <a:gd name="T14" fmla="*/ 1 w 93"/>
                <a:gd name="T15" fmla="*/ 9 h 16"/>
                <a:gd name="T16" fmla="*/ 1 w 93"/>
                <a:gd name="T17" fmla="*/ 7 h 16"/>
                <a:gd name="T18" fmla="*/ 2 w 93"/>
                <a:gd name="T19" fmla="*/ 6 h 16"/>
                <a:gd name="T20" fmla="*/ 6 w 93"/>
                <a:gd name="T21" fmla="*/ 4 h 16"/>
                <a:gd name="T22" fmla="*/ 11 w 93"/>
                <a:gd name="T23" fmla="*/ 3 h 16"/>
                <a:gd name="T24" fmla="*/ 17 w 93"/>
                <a:gd name="T25" fmla="*/ 2 h 16"/>
                <a:gd name="T26" fmla="*/ 24 w 93"/>
                <a:gd name="T27" fmla="*/ 1 h 16"/>
                <a:gd name="T28" fmla="*/ 33 w 93"/>
                <a:gd name="T29" fmla="*/ 0 h 16"/>
                <a:gd name="T30" fmla="*/ 42 w 93"/>
                <a:gd name="T31" fmla="*/ 0 h 16"/>
                <a:gd name="T32" fmla="*/ 51 w 93"/>
                <a:gd name="T33" fmla="*/ 0 h 16"/>
                <a:gd name="T34" fmla="*/ 60 w 93"/>
                <a:gd name="T35" fmla="*/ 0 h 16"/>
                <a:gd name="T36" fmla="*/ 68 w 93"/>
                <a:gd name="T37" fmla="*/ 1 h 16"/>
                <a:gd name="T38" fmla="*/ 76 w 93"/>
                <a:gd name="T39" fmla="*/ 2 h 16"/>
                <a:gd name="T40" fmla="*/ 82 w 93"/>
                <a:gd name="T41" fmla="*/ 3 h 16"/>
                <a:gd name="T42" fmla="*/ 87 w 93"/>
                <a:gd name="T43" fmla="*/ 4 h 16"/>
                <a:gd name="T44" fmla="*/ 91 w 93"/>
                <a:gd name="T45" fmla="*/ 6 h 16"/>
                <a:gd name="T46" fmla="*/ 92 w 93"/>
                <a:gd name="T47" fmla="*/ 7 h 16"/>
                <a:gd name="T48" fmla="*/ 92 w 93"/>
                <a:gd name="T49" fmla="*/ 9 h 16"/>
                <a:gd name="T50" fmla="*/ 91 w 93"/>
                <a:gd name="T51" fmla="*/ 11 h 16"/>
                <a:gd name="T52" fmla="*/ 87 w 93"/>
                <a:gd name="T53" fmla="*/ 12 h 16"/>
                <a:gd name="T54" fmla="*/ 82 w 93"/>
                <a:gd name="T55" fmla="*/ 13 h 16"/>
                <a:gd name="T56" fmla="*/ 76 w 93"/>
                <a:gd name="T57" fmla="*/ 14 h 16"/>
                <a:gd name="T58" fmla="*/ 68 w 93"/>
                <a:gd name="T59" fmla="*/ 15 h 16"/>
                <a:gd name="T60" fmla="*/ 60 w 93"/>
                <a:gd name="T61" fmla="*/ 16 h 16"/>
                <a:gd name="T62" fmla="*/ 51 w 93"/>
                <a:gd name="T63" fmla="*/ 16 h 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3"/>
                <a:gd name="T97" fmla="*/ 0 h 16"/>
                <a:gd name="T98" fmla="*/ 93 w 93"/>
                <a:gd name="T99" fmla="*/ 16 h 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3" h="16">
                  <a:moveTo>
                    <a:pt x="47" y="16"/>
                  </a:moveTo>
                  <a:lnTo>
                    <a:pt x="42" y="16"/>
                  </a:lnTo>
                  <a:lnTo>
                    <a:pt x="37" y="16"/>
                  </a:lnTo>
                  <a:lnTo>
                    <a:pt x="33" y="16"/>
                  </a:lnTo>
                  <a:lnTo>
                    <a:pt x="28" y="16"/>
                  </a:lnTo>
                  <a:lnTo>
                    <a:pt x="24" y="15"/>
                  </a:lnTo>
                  <a:lnTo>
                    <a:pt x="21" y="15"/>
                  </a:lnTo>
                  <a:lnTo>
                    <a:pt x="17" y="14"/>
                  </a:lnTo>
                  <a:lnTo>
                    <a:pt x="14" y="14"/>
                  </a:lnTo>
                  <a:lnTo>
                    <a:pt x="11" y="13"/>
                  </a:lnTo>
                  <a:lnTo>
                    <a:pt x="8" y="13"/>
                  </a:lnTo>
                  <a:lnTo>
                    <a:pt x="6" y="12"/>
                  </a:lnTo>
                  <a:lnTo>
                    <a:pt x="4" y="11"/>
                  </a:lnTo>
                  <a:lnTo>
                    <a:pt x="2" y="11"/>
                  </a:lnTo>
                  <a:lnTo>
                    <a:pt x="1" y="10"/>
                  </a:lnTo>
                  <a:lnTo>
                    <a:pt x="1" y="9"/>
                  </a:lnTo>
                  <a:lnTo>
                    <a:pt x="0" y="8"/>
                  </a:lnTo>
                  <a:lnTo>
                    <a:pt x="1" y="7"/>
                  </a:lnTo>
                  <a:lnTo>
                    <a:pt x="1" y="6"/>
                  </a:lnTo>
                  <a:lnTo>
                    <a:pt x="2" y="6"/>
                  </a:lnTo>
                  <a:lnTo>
                    <a:pt x="4" y="5"/>
                  </a:lnTo>
                  <a:lnTo>
                    <a:pt x="6" y="4"/>
                  </a:lnTo>
                  <a:lnTo>
                    <a:pt x="8" y="3"/>
                  </a:lnTo>
                  <a:lnTo>
                    <a:pt x="11" y="3"/>
                  </a:lnTo>
                  <a:lnTo>
                    <a:pt x="14" y="2"/>
                  </a:lnTo>
                  <a:lnTo>
                    <a:pt x="17" y="2"/>
                  </a:lnTo>
                  <a:lnTo>
                    <a:pt x="21" y="1"/>
                  </a:lnTo>
                  <a:lnTo>
                    <a:pt x="24" y="1"/>
                  </a:lnTo>
                  <a:lnTo>
                    <a:pt x="28" y="1"/>
                  </a:lnTo>
                  <a:lnTo>
                    <a:pt x="33" y="0"/>
                  </a:lnTo>
                  <a:lnTo>
                    <a:pt x="37" y="0"/>
                  </a:lnTo>
                  <a:lnTo>
                    <a:pt x="42" y="0"/>
                  </a:lnTo>
                  <a:lnTo>
                    <a:pt x="47" y="0"/>
                  </a:lnTo>
                  <a:lnTo>
                    <a:pt x="51" y="0"/>
                  </a:lnTo>
                  <a:lnTo>
                    <a:pt x="56" y="0"/>
                  </a:lnTo>
                  <a:lnTo>
                    <a:pt x="60" y="0"/>
                  </a:lnTo>
                  <a:lnTo>
                    <a:pt x="64" y="1"/>
                  </a:lnTo>
                  <a:lnTo>
                    <a:pt x="68" y="1"/>
                  </a:lnTo>
                  <a:lnTo>
                    <a:pt x="72" y="1"/>
                  </a:lnTo>
                  <a:lnTo>
                    <a:pt x="76" y="2"/>
                  </a:lnTo>
                  <a:lnTo>
                    <a:pt x="79" y="2"/>
                  </a:lnTo>
                  <a:lnTo>
                    <a:pt x="82" y="3"/>
                  </a:lnTo>
                  <a:lnTo>
                    <a:pt x="85" y="3"/>
                  </a:lnTo>
                  <a:lnTo>
                    <a:pt x="87" y="4"/>
                  </a:lnTo>
                  <a:lnTo>
                    <a:pt x="89" y="5"/>
                  </a:lnTo>
                  <a:lnTo>
                    <a:pt x="91" y="6"/>
                  </a:lnTo>
                  <a:lnTo>
                    <a:pt x="92" y="6"/>
                  </a:lnTo>
                  <a:lnTo>
                    <a:pt x="92" y="7"/>
                  </a:lnTo>
                  <a:lnTo>
                    <a:pt x="93" y="8"/>
                  </a:lnTo>
                  <a:lnTo>
                    <a:pt x="92" y="9"/>
                  </a:lnTo>
                  <a:lnTo>
                    <a:pt x="92" y="10"/>
                  </a:lnTo>
                  <a:lnTo>
                    <a:pt x="91" y="11"/>
                  </a:lnTo>
                  <a:lnTo>
                    <a:pt x="89" y="11"/>
                  </a:lnTo>
                  <a:lnTo>
                    <a:pt x="87" y="12"/>
                  </a:lnTo>
                  <a:lnTo>
                    <a:pt x="85" y="13"/>
                  </a:lnTo>
                  <a:lnTo>
                    <a:pt x="82" y="13"/>
                  </a:lnTo>
                  <a:lnTo>
                    <a:pt x="79" y="14"/>
                  </a:lnTo>
                  <a:lnTo>
                    <a:pt x="76" y="14"/>
                  </a:lnTo>
                  <a:lnTo>
                    <a:pt x="72" y="15"/>
                  </a:lnTo>
                  <a:lnTo>
                    <a:pt x="68" y="15"/>
                  </a:lnTo>
                  <a:lnTo>
                    <a:pt x="64" y="16"/>
                  </a:lnTo>
                  <a:lnTo>
                    <a:pt x="60" y="16"/>
                  </a:lnTo>
                  <a:lnTo>
                    <a:pt x="56" y="16"/>
                  </a:lnTo>
                  <a:lnTo>
                    <a:pt x="51" y="16"/>
                  </a:lnTo>
                  <a:lnTo>
                    <a:pt x="47" y="16"/>
                  </a:lnTo>
                  <a:close/>
                </a:path>
              </a:pathLst>
            </a:custGeom>
            <a:solidFill>
              <a:srgbClr val="FFFFFF"/>
            </a:solidFill>
            <a:ln w="9525">
              <a:solidFill>
                <a:schemeClr val="tx1"/>
              </a:solidFill>
              <a:round/>
              <a:headEnd/>
              <a:tailEnd/>
            </a:ln>
          </p:spPr>
          <p:txBody>
            <a:bodyPr/>
            <a:lstStyle/>
            <a:p>
              <a:endParaRPr lang="en-US"/>
            </a:p>
          </p:txBody>
        </p:sp>
        <p:sp>
          <p:nvSpPr>
            <p:cNvPr id="4226" name="Freeform 1488"/>
            <p:cNvSpPr>
              <a:spLocks/>
            </p:cNvSpPr>
            <p:nvPr/>
          </p:nvSpPr>
          <p:spPr bwMode="auto">
            <a:xfrm>
              <a:off x="1036" y="2755"/>
              <a:ext cx="48" cy="9"/>
            </a:xfrm>
            <a:custGeom>
              <a:avLst/>
              <a:gdLst>
                <a:gd name="T0" fmla="*/ 0 w 48"/>
                <a:gd name="T1" fmla="*/ 0 h 9"/>
                <a:gd name="T2" fmla="*/ 0 w 48"/>
                <a:gd name="T3" fmla="*/ 0 h 9"/>
                <a:gd name="T4" fmla="*/ 1 w 48"/>
                <a:gd name="T5" fmla="*/ 1 h 9"/>
                <a:gd name="T6" fmla="*/ 1 w 48"/>
                <a:gd name="T7" fmla="*/ 3 h 9"/>
                <a:gd name="T8" fmla="*/ 3 w 48"/>
                <a:gd name="T9" fmla="*/ 3 h 9"/>
                <a:gd name="T10" fmla="*/ 5 w 48"/>
                <a:gd name="T11" fmla="*/ 4 h 9"/>
                <a:gd name="T12" fmla="*/ 7 w 48"/>
                <a:gd name="T13" fmla="*/ 5 h 9"/>
                <a:gd name="T14" fmla="*/ 9 w 48"/>
                <a:gd name="T15" fmla="*/ 6 h 9"/>
                <a:gd name="T16" fmla="*/ 12 w 48"/>
                <a:gd name="T17" fmla="*/ 6 h 9"/>
                <a:gd name="T18" fmla="*/ 15 w 48"/>
                <a:gd name="T19" fmla="*/ 7 h 9"/>
                <a:gd name="T20" fmla="*/ 18 w 48"/>
                <a:gd name="T21" fmla="*/ 7 h 9"/>
                <a:gd name="T22" fmla="*/ 21 w 48"/>
                <a:gd name="T23" fmla="*/ 8 h 9"/>
                <a:gd name="T24" fmla="*/ 25 w 48"/>
                <a:gd name="T25" fmla="*/ 8 h 9"/>
                <a:gd name="T26" fmla="*/ 29 w 48"/>
                <a:gd name="T27" fmla="*/ 9 h 9"/>
                <a:gd name="T28" fmla="*/ 34 w 48"/>
                <a:gd name="T29" fmla="*/ 9 h 9"/>
                <a:gd name="T30" fmla="*/ 38 w 48"/>
                <a:gd name="T31" fmla="*/ 9 h 9"/>
                <a:gd name="T32" fmla="*/ 43 w 48"/>
                <a:gd name="T33" fmla="*/ 9 h 9"/>
                <a:gd name="T34" fmla="*/ 48 w 48"/>
                <a:gd name="T35" fmla="*/ 9 h 9"/>
                <a:gd name="T36" fmla="*/ 48 w 48"/>
                <a:gd name="T37" fmla="*/ 7 h 9"/>
                <a:gd name="T38" fmla="*/ 43 w 48"/>
                <a:gd name="T39" fmla="*/ 7 h 9"/>
                <a:gd name="T40" fmla="*/ 38 w 48"/>
                <a:gd name="T41" fmla="*/ 7 h 9"/>
                <a:gd name="T42" fmla="*/ 34 w 48"/>
                <a:gd name="T43" fmla="*/ 7 h 9"/>
                <a:gd name="T44" fmla="*/ 29 w 48"/>
                <a:gd name="T45" fmla="*/ 7 h 9"/>
                <a:gd name="T46" fmla="*/ 26 w 48"/>
                <a:gd name="T47" fmla="*/ 6 h 9"/>
                <a:gd name="T48" fmla="*/ 22 w 48"/>
                <a:gd name="T49" fmla="*/ 6 h 9"/>
                <a:gd name="T50" fmla="*/ 18 w 48"/>
                <a:gd name="T51" fmla="*/ 5 h 9"/>
                <a:gd name="T52" fmla="*/ 15 w 48"/>
                <a:gd name="T53" fmla="*/ 5 h 9"/>
                <a:gd name="T54" fmla="*/ 12 w 48"/>
                <a:gd name="T55" fmla="*/ 4 h 9"/>
                <a:gd name="T56" fmla="*/ 9 w 48"/>
                <a:gd name="T57" fmla="*/ 4 h 9"/>
                <a:gd name="T58" fmla="*/ 7 w 48"/>
                <a:gd name="T59" fmla="*/ 3 h 9"/>
                <a:gd name="T60" fmla="*/ 5 w 48"/>
                <a:gd name="T61" fmla="*/ 2 h 9"/>
                <a:gd name="T62" fmla="*/ 4 w 48"/>
                <a:gd name="T63" fmla="*/ 2 h 9"/>
                <a:gd name="T64" fmla="*/ 3 w 48"/>
                <a:gd name="T65" fmla="*/ 1 h 9"/>
                <a:gd name="T66" fmla="*/ 3 w 48"/>
                <a:gd name="T67" fmla="*/ 1 h 9"/>
                <a:gd name="T68" fmla="*/ 2 w 48"/>
                <a:gd name="T69" fmla="*/ 0 h 9"/>
                <a:gd name="T70" fmla="*/ 2 w 48"/>
                <a:gd name="T71" fmla="*/ 0 h 9"/>
                <a:gd name="T72" fmla="*/ 0 w 48"/>
                <a:gd name="T73" fmla="*/ 0 h 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9"/>
                <a:gd name="T113" fmla="*/ 48 w 48"/>
                <a:gd name="T114" fmla="*/ 9 h 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9">
                  <a:moveTo>
                    <a:pt x="0" y="0"/>
                  </a:moveTo>
                  <a:lnTo>
                    <a:pt x="0" y="0"/>
                  </a:lnTo>
                  <a:lnTo>
                    <a:pt x="1" y="1"/>
                  </a:lnTo>
                  <a:lnTo>
                    <a:pt x="1" y="3"/>
                  </a:lnTo>
                  <a:lnTo>
                    <a:pt x="3" y="3"/>
                  </a:lnTo>
                  <a:lnTo>
                    <a:pt x="5" y="4"/>
                  </a:lnTo>
                  <a:lnTo>
                    <a:pt x="7" y="5"/>
                  </a:lnTo>
                  <a:lnTo>
                    <a:pt x="9" y="6"/>
                  </a:lnTo>
                  <a:lnTo>
                    <a:pt x="12" y="6"/>
                  </a:lnTo>
                  <a:lnTo>
                    <a:pt x="15" y="7"/>
                  </a:lnTo>
                  <a:lnTo>
                    <a:pt x="18" y="7"/>
                  </a:lnTo>
                  <a:lnTo>
                    <a:pt x="21" y="8"/>
                  </a:lnTo>
                  <a:lnTo>
                    <a:pt x="25" y="8"/>
                  </a:lnTo>
                  <a:lnTo>
                    <a:pt x="29" y="9"/>
                  </a:lnTo>
                  <a:lnTo>
                    <a:pt x="34" y="9"/>
                  </a:lnTo>
                  <a:lnTo>
                    <a:pt x="38" y="9"/>
                  </a:lnTo>
                  <a:lnTo>
                    <a:pt x="43" y="9"/>
                  </a:lnTo>
                  <a:lnTo>
                    <a:pt x="48" y="9"/>
                  </a:lnTo>
                  <a:lnTo>
                    <a:pt x="48" y="7"/>
                  </a:lnTo>
                  <a:lnTo>
                    <a:pt x="43" y="7"/>
                  </a:lnTo>
                  <a:lnTo>
                    <a:pt x="38" y="7"/>
                  </a:lnTo>
                  <a:lnTo>
                    <a:pt x="34" y="7"/>
                  </a:lnTo>
                  <a:lnTo>
                    <a:pt x="29" y="7"/>
                  </a:lnTo>
                  <a:lnTo>
                    <a:pt x="26" y="6"/>
                  </a:lnTo>
                  <a:lnTo>
                    <a:pt x="22" y="6"/>
                  </a:lnTo>
                  <a:lnTo>
                    <a:pt x="18" y="5"/>
                  </a:lnTo>
                  <a:lnTo>
                    <a:pt x="15" y="5"/>
                  </a:lnTo>
                  <a:lnTo>
                    <a:pt x="12" y="4"/>
                  </a:lnTo>
                  <a:lnTo>
                    <a:pt x="9" y="4"/>
                  </a:lnTo>
                  <a:lnTo>
                    <a:pt x="7" y="3"/>
                  </a:lnTo>
                  <a:lnTo>
                    <a:pt x="5" y="2"/>
                  </a:lnTo>
                  <a:lnTo>
                    <a:pt x="4" y="2"/>
                  </a:lnTo>
                  <a:lnTo>
                    <a:pt x="3" y="1"/>
                  </a:lnTo>
                  <a:lnTo>
                    <a:pt x="2" y="0"/>
                  </a:lnTo>
                  <a:lnTo>
                    <a:pt x="0" y="0"/>
                  </a:lnTo>
                  <a:close/>
                </a:path>
              </a:pathLst>
            </a:custGeom>
            <a:solidFill>
              <a:srgbClr val="000000"/>
            </a:solidFill>
            <a:ln w="9525">
              <a:solidFill>
                <a:schemeClr val="tx1"/>
              </a:solidFill>
              <a:round/>
              <a:headEnd/>
              <a:tailEnd/>
            </a:ln>
          </p:spPr>
          <p:txBody>
            <a:bodyPr/>
            <a:lstStyle/>
            <a:p>
              <a:endParaRPr lang="en-US"/>
            </a:p>
          </p:txBody>
        </p:sp>
        <p:sp>
          <p:nvSpPr>
            <p:cNvPr id="4227" name="Freeform 1489"/>
            <p:cNvSpPr>
              <a:spLocks/>
            </p:cNvSpPr>
            <p:nvPr/>
          </p:nvSpPr>
          <p:spPr bwMode="auto">
            <a:xfrm>
              <a:off x="1036" y="2746"/>
              <a:ext cx="48" cy="9"/>
            </a:xfrm>
            <a:custGeom>
              <a:avLst/>
              <a:gdLst>
                <a:gd name="T0" fmla="*/ 48 w 48"/>
                <a:gd name="T1" fmla="*/ 0 h 9"/>
                <a:gd name="T2" fmla="*/ 48 w 48"/>
                <a:gd name="T3" fmla="*/ 0 h 9"/>
                <a:gd name="T4" fmla="*/ 43 w 48"/>
                <a:gd name="T5" fmla="*/ 0 h 9"/>
                <a:gd name="T6" fmla="*/ 38 w 48"/>
                <a:gd name="T7" fmla="*/ 0 h 9"/>
                <a:gd name="T8" fmla="*/ 34 w 48"/>
                <a:gd name="T9" fmla="*/ 0 h 9"/>
                <a:gd name="T10" fmla="*/ 29 w 48"/>
                <a:gd name="T11" fmla="*/ 0 h 9"/>
                <a:gd name="T12" fmla="*/ 25 w 48"/>
                <a:gd name="T13" fmla="*/ 1 h 9"/>
                <a:gd name="T14" fmla="*/ 21 w 48"/>
                <a:gd name="T15" fmla="*/ 1 h 9"/>
                <a:gd name="T16" fmla="*/ 18 w 48"/>
                <a:gd name="T17" fmla="*/ 2 h 9"/>
                <a:gd name="T18" fmla="*/ 15 w 48"/>
                <a:gd name="T19" fmla="*/ 2 h 9"/>
                <a:gd name="T20" fmla="*/ 12 w 48"/>
                <a:gd name="T21" fmla="*/ 3 h 9"/>
                <a:gd name="T22" fmla="*/ 9 w 48"/>
                <a:gd name="T23" fmla="*/ 3 h 9"/>
                <a:gd name="T24" fmla="*/ 7 w 48"/>
                <a:gd name="T25" fmla="*/ 4 h 9"/>
                <a:gd name="T26" fmla="*/ 5 w 48"/>
                <a:gd name="T27" fmla="*/ 5 h 9"/>
                <a:gd name="T28" fmla="*/ 3 w 48"/>
                <a:gd name="T29" fmla="*/ 6 h 9"/>
                <a:gd name="T30" fmla="*/ 1 w 48"/>
                <a:gd name="T31" fmla="*/ 7 h 9"/>
                <a:gd name="T32" fmla="*/ 1 w 48"/>
                <a:gd name="T33" fmla="*/ 8 h 9"/>
                <a:gd name="T34" fmla="*/ 0 w 48"/>
                <a:gd name="T35" fmla="*/ 9 h 9"/>
                <a:gd name="T36" fmla="*/ 2 w 48"/>
                <a:gd name="T37" fmla="*/ 9 h 9"/>
                <a:gd name="T38" fmla="*/ 3 w 48"/>
                <a:gd name="T39" fmla="*/ 9 h 9"/>
                <a:gd name="T40" fmla="*/ 3 w 48"/>
                <a:gd name="T41" fmla="*/ 8 h 9"/>
                <a:gd name="T42" fmla="*/ 4 w 48"/>
                <a:gd name="T43" fmla="*/ 8 h 9"/>
                <a:gd name="T44" fmla="*/ 5 w 48"/>
                <a:gd name="T45" fmla="*/ 7 h 9"/>
                <a:gd name="T46" fmla="*/ 7 w 48"/>
                <a:gd name="T47" fmla="*/ 6 h 9"/>
                <a:gd name="T48" fmla="*/ 9 w 48"/>
                <a:gd name="T49" fmla="*/ 6 h 9"/>
                <a:gd name="T50" fmla="*/ 12 w 48"/>
                <a:gd name="T51" fmla="*/ 5 h 9"/>
                <a:gd name="T52" fmla="*/ 15 w 48"/>
                <a:gd name="T53" fmla="*/ 4 h 9"/>
                <a:gd name="T54" fmla="*/ 18 w 48"/>
                <a:gd name="T55" fmla="*/ 4 h 9"/>
                <a:gd name="T56" fmla="*/ 22 w 48"/>
                <a:gd name="T57" fmla="*/ 3 h 9"/>
                <a:gd name="T58" fmla="*/ 26 w 48"/>
                <a:gd name="T59" fmla="*/ 3 h 9"/>
                <a:gd name="T60" fmla="*/ 29 w 48"/>
                <a:gd name="T61" fmla="*/ 3 h 9"/>
                <a:gd name="T62" fmla="*/ 34 w 48"/>
                <a:gd name="T63" fmla="*/ 2 h 9"/>
                <a:gd name="T64" fmla="*/ 38 w 48"/>
                <a:gd name="T65" fmla="*/ 2 h 9"/>
                <a:gd name="T66" fmla="*/ 43 w 48"/>
                <a:gd name="T67" fmla="*/ 2 h 9"/>
                <a:gd name="T68" fmla="*/ 48 w 48"/>
                <a:gd name="T69" fmla="*/ 2 h 9"/>
                <a:gd name="T70" fmla="*/ 48 w 48"/>
                <a:gd name="T71" fmla="*/ 2 h 9"/>
                <a:gd name="T72" fmla="*/ 48 w 48"/>
                <a:gd name="T73" fmla="*/ 0 h 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9"/>
                <a:gd name="T113" fmla="*/ 48 w 48"/>
                <a:gd name="T114" fmla="*/ 9 h 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9">
                  <a:moveTo>
                    <a:pt x="48" y="0"/>
                  </a:moveTo>
                  <a:lnTo>
                    <a:pt x="48" y="0"/>
                  </a:lnTo>
                  <a:lnTo>
                    <a:pt x="43" y="0"/>
                  </a:lnTo>
                  <a:lnTo>
                    <a:pt x="38" y="0"/>
                  </a:lnTo>
                  <a:lnTo>
                    <a:pt x="34" y="0"/>
                  </a:lnTo>
                  <a:lnTo>
                    <a:pt x="29" y="0"/>
                  </a:lnTo>
                  <a:lnTo>
                    <a:pt x="25" y="1"/>
                  </a:lnTo>
                  <a:lnTo>
                    <a:pt x="21" y="1"/>
                  </a:lnTo>
                  <a:lnTo>
                    <a:pt x="18" y="2"/>
                  </a:lnTo>
                  <a:lnTo>
                    <a:pt x="15" y="2"/>
                  </a:lnTo>
                  <a:lnTo>
                    <a:pt x="12" y="3"/>
                  </a:lnTo>
                  <a:lnTo>
                    <a:pt x="9" y="3"/>
                  </a:lnTo>
                  <a:lnTo>
                    <a:pt x="7" y="4"/>
                  </a:lnTo>
                  <a:lnTo>
                    <a:pt x="5" y="5"/>
                  </a:lnTo>
                  <a:lnTo>
                    <a:pt x="3" y="6"/>
                  </a:lnTo>
                  <a:lnTo>
                    <a:pt x="1" y="7"/>
                  </a:lnTo>
                  <a:lnTo>
                    <a:pt x="1" y="8"/>
                  </a:lnTo>
                  <a:lnTo>
                    <a:pt x="0" y="9"/>
                  </a:lnTo>
                  <a:lnTo>
                    <a:pt x="2" y="9"/>
                  </a:lnTo>
                  <a:lnTo>
                    <a:pt x="3" y="9"/>
                  </a:lnTo>
                  <a:lnTo>
                    <a:pt x="3" y="8"/>
                  </a:lnTo>
                  <a:lnTo>
                    <a:pt x="4" y="8"/>
                  </a:lnTo>
                  <a:lnTo>
                    <a:pt x="5" y="7"/>
                  </a:lnTo>
                  <a:lnTo>
                    <a:pt x="7" y="6"/>
                  </a:lnTo>
                  <a:lnTo>
                    <a:pt x="9" y="6"/>
                  </a:lnTo>
                  <a:lnTo>
                    <a:pt x="12" y="5"/>
                  </a:lnTo>
                  <a:lnTo>
                    <a:pt x="15" y="4"/>
                  </a:lnTo>
                  <a:lnTo>
                    <a:pt x="18" y="4"/>
                  </a:lnTo>
                  <a:lnTo>
                    <a:pt x="22" y="3"/>
                  </a:lnTo>
                  <a:lnTo>
                    <a:pt x="26" y="3"/>
                  </a:lnTo>
                  <a:lnTo>
                    <a:pt x="29" y="3"/>
                  </a:lnTo>
                  <a:lnTo>
                    <a:pt x="34" y="2"/>
                  </a:lnTo>
                  <a:lnTo>
                    <a:pt x="38" y="2"/>
                  </a:lnTo>
                  <a:lnTo>
                    <a:pt x="43" y="2"/>
                  </a:lnTo>
                  <a:lnTo>
                    <a:pt x="48" y="2"/>
                  </a:lnTo>
                  <a:lnTo>
                    <a:pt x="48" y="0"/>
                  </a:lnTo>
                  <a:close/>
                </a:path>
              </a:pathLst>
            </a:custGeom>
            <a:solidFill>
              <a:srgbClr val="000000"/>
            </a:solidFill>
            <a:ln w="9525">
              <a:solidFill>
                <a:schemeClr val="tx1"/>
              </a:solidFill>
              <a:round/>
              <a:headEnd/>
              <a:tailEnd/>
            </a:ln>
          </p:spPr>
          <p:txBody>
            <a:bodyPr/>
            <a:lstStyle/>
            <a:p>
              <a:endParaRPr lang="en-US"/>
            </a:p>
          </p:txBody>
        </p:sp>
        <p:sp>
          <p:nvSpPr>
            <p:cNvPr id="4228" name="Freeform 1490"/>
            <p:cNvSpPr>
              <a:spLocks/>
            </p:cNvSpPr>
            <p:nvPr/>
          </p:nvSpPr>
          <p:spPr bwMode="auto">
            <a:xfrm>
              <a:off x="1084" y="2746"/>
              <a:ext cx="47" cy="9"/>
            </a:xfrm>
            <a:custGeom>
              <a:avLst/>
              <a:gdLst>
                <a:gd name="T0" fmla="*/ 47 w 47"/>
                <a:gd name="T1" fmla="*/ 9 h 9"/>
                <a:gd name="T2" fmla="*/ 47 w 47"/>
                <a:gd name="T3" fmla="*/ 9 h 9"/>
                <a:gd name="T4" fmla="*/ 46 w 47"/>
                <a:gd name="T5" fmla="*/ 8 h 9"/>
                <a:gd name="T6" fmla="*/ 45 w 47"/>
                <a:gd name="T7" fmla="*/ 7 h 9"/>
                <a:gd name="T8" fmla="*/ 44 w 47"/>
                <a:gd name="T9" fmla="*/ 6 h 9"/>
                <a:gd name="T10" fmla="*/ 42 w 47"/>
                <a:gd name="T11" fmla="*/ 5 h 9"/>
                <a:gd name="T12" fmla="*/ 40 w 47"/>
                <a:gd name="T13" fmla="*/ 4 h 9"/>
                <a:gd name="T14" fmla="*/ 38 w 47"/>
                <a:gd name="T15" fmla="*/ 3 h 9"/>
                <a:gd name="T16" fmla="*/ 35 w 47"/>
                <a:gd name="T17" fmla="*/ 3 h 9"/>
                <a:gd name="T18" fmla="*/ 32 w 47"/>
                <a:gd name="T19" fmla="*/ 2 h 9"/>
                <a:gd name="T20" fmla="*/ 29 w 47"/>
                <a:gd name="T21" fmla="*/ 2 h 9"/>
                <a:gd name="T22" fmla="*/ 25 w 47"/>
                <a:gd name="T23" fmla="*/ 1 h 9"/>
                <a:gd name="T24" fmla="*/ 22 w 47"/>
                <a:gd name="T25" fmla="*/ 1 h 9"/>
                <a:gd name="T26" fmla="*/ 18 w 47"/>
                <a:gd name="T27" fmla="*/ 0 h 9"/>
                <a:gd name="T28" fmla="*/ 13 w 47"/>
                <a:gd name="T29" fmla="*/ 0 h 9"/>
                <a:gd name="T30" fmla="*/ 9 w 47"/>
                <a:gd name="T31" fmla="*/ 0 h 9"/>
                <a:gd name="T32" fmla="*/ 4 w 47"/>
                <a:gd name="T33" fmla="*/ 0 h 9"/>
                <a:gd name="T34" fmla="*/ 0 w 47"/>
                <a:gd name="T35" fmla="*/ 0 h 9"/>
                <a:gd name="T36" fmla="*/ 0 w 47"/>
                <a:gd name="T37" fmla="*/ 2 h 9"/>
                <a:gd name="T38" fmla="*/ 4 w 47"/>
                <a:gd name="T39" fmla="*/ 2 h 9"/>
                <a:gd name="T40" fmla="*/ 9 w 47"/>
                <a:gd name="T41" fmla="*/ 2 h 9"/>
                <a:gd name="T42" fmla="*/ 13 w 47"/>
                <a:gd name="T43" fmla="*/ 2 h 9"/>
                <a:gd name="T44" fmla="*/ 17 w 47"/>
                <a:gd name="T45" fmla="*/ 3 h 9"/>
                <a:gd name="T46" fmla="*/ 21 w 47"/>
                <a:gd name="T47" fmla="*/ 3 h 9"/>
                <a:gd name="T48" fmla="*/ 25 w 47"/>
                <a:gd name="T49" fmla="*/ 3 h 9"/>
                <a:gd name="T50" fmla="*/ 29 w 47"/>
                <a:gd name="T51" fmla="*/ 4 h 9"/>
                <a:gd name="T52" fmla="*/ 32 w 47"/>
                <a:gd name="T53" fmla="*/ 4 h 9"/>
                <a:gd name="T54" fmla="*/ 35 w 47"/>
                <a:gd name="T55" fmla="*/ 5 h 9"/>
                <a:gd name="T56" fmla="*/ 37 w 47"/>
                <a:gd name="T57" fmla="*/ 6 h 9"/>
                <a:gd name="T58" fmla="*/ 40 w 47"/>
                <a:gd name="T59" fmla="*/ 6 h 9"/>
                <a:gd name="T60" fmla="*/ 41 w 47"/>
                <a:gd name="T61" fmla="*/ 7 h 9"/>
                <a:gd name="T62" fmla="*/ 43 w 47"/>
                <a:gd name="T63" fmla="*/ 8 h 9"/>
                <a:gd name="T64" fmla="*/ 44 w 47"/>
                <a:gd name="T65" fmla="*/ 8 h 9"/>
                <a:gd name="T66" fmla="*/ 44 w 47"/>
                <a:gd name="T67" fmla="*/ 9 h 9"/>
                <a:gd name="T68" fmla="*/ 45 w 47"/>
                <a:gd name="T69" fmla="*/ 9 h 9"/>
                <a:gd name="T70" fmla="*/ 45 w 47"/>
                <a:gd name="T71" fmla="*/ 9 h 9"/>
                <a:gd name="T72" fmla="*/ 47 w 47"/>
                <a:gd name="T73" fmla="*/ 9 h 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
                <a:gd name="T112" fmla="*/ 0 h 9"/>
                <a:gd name="T113" fmla="*/ 47 w 47"/>
                <a:gd name="T114" fmla="*/ 9 h 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 h="9">
                  <a:moveTo>
                    <a:pt x="47" y="9"/>
                  </a:moveTo>
                  <a:lnTo>
                    <a:pt x="47" y="9"/>
                  </a:lnTo>
                  <a:lnTo>
                    <a:pt x="46" y="8"/>
                  </a:lnTo>
                  <a:lnTo>
                    <a:pt x="45" y="7"/>
                  </a:lnTo>
                  <a:lnTo>
                    <a:pt x="44" y="6"/>
                  </a:lnTo>
                  <a:lnTo>
                    <a:pt x="42" y="5"/>
                  </a:lnTo>
                  <a:lnTo>
                    <a:pt x="40" y="4"/>
                  </a:lnTo>
                  <a:lnTo>
                    <a:pt x="38" y="3"/>
                  </a:lnTo>
                  <a:lnTo>
                    <a:pt x="35" y="3"/>
                  </a:lnTo>
                  <a:lnTo>
                    <a:pt x="32" y="2"/>
                  </a:lnTo>
                  <a:lnTo>
                    <a:pt x="29" y="2"/>
                  </a:lnTo>
                  <a:lnTo>
                    <a:pt x="25" y="1"/>
                  </a:lnTo>
                  <a:lnTo>
                    <a:pt x="22" y="1"/>
                  </a:lnTo>
                  <a:lnTo>
                    <a:pt x="18" y="0"/>
                  </a:lnTo>
                  <a:lnTo>
                    <a:pt x="13" y="0"/>
                  </a:lnTo>
                  <a:lnTo>
                    <a:pt x="9" y="0"/>
                  </a:lnTo>
                  <a:lnTo>
                    <a:pt x="4" y="0"/>
                  </a:lnTo>
                  <a:lnTo>
                    <a:pt x="0" y="0"/>
                  </a:lnTo>
                  <a:lnTo>
                    <a:pt x="0" y="2"/>
                  </a:lnTo>
                  <a:lnTo>
                    <a:pt x="4" y="2"/>
                  </a:lnTo>
                  <a:lnTo>
                    <a:pt x="9" y="2"/>
                  </a:lnTo>
                  <a:lnTo>
                    <a:pt x="13" y="2"/>
                  </a:lnTo>
                  <a:lnTo>
                    <a:pt x="17" y="3"/>
                  </a:lnTo>
                  <a:lnTo>
                    <a:pt x="21" y="3"/>
                  </a:lnTo>
                  <a:lnTo>
                    <a:pt x="25" y="3"/>
                  </a:lnTo>
                  <a:lnTo>
                    <a:pt x="29" y="4"/>
                  </a:lnTo>
                  <a:lnTo>
                    <a:pt x="32" y="4"/>
                  </a:lnTo>
                  <a:lnTo>
                    <a:pt x="35" y="5"/>
                  </a:lnTo>
                  <a:lnTo>
                    <a:pt x="37" y="6"/>
                  </a:lnTo>
                  <a:lnTo>
                    <a:pt x="40" y="6"/>
                  </a:lnTo>
                  <a:lnTo>
                    <a:pt x="41" y="7"/>
                  </a:lnTo>
                  <a:lnTo>
                    <a:pt x="43" y="8"/>
                  </a:lnTo>
                  <a:lnTo>
                    <a:pt x="44" y="8"/>
                  </a:lnTo>
                  <a:lnTo>
                    <a:pt x="44" y="9"/>
                  </a:lnTo>
                  <a:lnTo>
                    <a:pt x="45" y="9"/>
                  </a:lnTo>
                  <a:lnTo>
                    <a:pt x="47" y="9"/>
                  </a:lnTo>
                  <a:close/>
                </a:path>
              </a:pathLst>
            </a:custGeom>
            <a:solidFill>
              <a:srgbClr val="000000"/>
            </a:solidFill>
            <a:ln w="9525">
              <a:solidFill>
                <a:schemeClr val="tx1"/>
              </a:solidFill>
              <a:round/>
              <a:headEnd/>
              <a:tailEnd/>
            </a:ln>
          </p:spPr>
          <p:txBody>
            <a:bodyPr/>
            <a:lstStyle/>
            <a:p>
              <a:endParaRPr lang="en-US"/>
            </a:p>
          </p:txBody>
        </p:sp>
        <p:sp>
          <p:nvSpPr>
            <p:cNvPr id="4229" name="Freeform 1491"/>
            <p:cNvSpPr>
              <a:spLocks/>
            </p:cNvSpPr>
            <p:nvPr/>
          </p:nvSpPr>
          <p:spPr bwMode="auto">
            <a:xfrm>
              <a:off x="1084" y="2755"/>
              <a:ext cx="47" cy="9"/>
            </a:xfrm>
            <a:custGeom>
              <a:avLst/>
              <a:gdLst>
                <a:gd name="T0" fmla="*/ 0 w 47"/>
                <a:gd name="T1" fmla="*/ 9 h 9"/>
                <a:gd name="T2" fmla="*/ 0 w 47"/>
                <a:gd name="T3" fmla="*/ 9 h 9"/>
                <a:gd name="T4" fmla="*/ 4 w 47"/>
                <a:gd name="T5" fmla="*/ 9 h 9"/>
                <a:gd name="T6" fmla="*/ 9 w 47"/>
                <a:gd name="T7" fmla="*/ 9 h 9"/>
                <a:gd name="T8" fmla="*/ 13 w 47"/>
                <a:gd name="T9" fmla="*/ 9 h 9"/>
                <a:gd name="T10" fmla="*/ 18 w 47"/>
                <a:gd name="T11" fmla="*/ 9 h 9"/>
                <a:gd name="T12" fmla="*/ 22 w 47"/>
                <a:gd name="T13" fmla="*/ 8 h 9"/>
                <a:gd name="T14" fmla="*/ 25 w 47"/>
                <a:gd name="T15" fmla="*/ 8 h 9"/>
                <a:gd name="T16" fmla="*/ 29 w 47"/>
                <a:gd name="T17" fmla="*/ 7 h 9"/>
                <a:gd name="T18" fmla="*/ 32 w 47"/>
                <a:gd name="T19" fmla="*/ 7 h 9"/>
                <a:gd name="T20" fmla="*/ 35 w 47"/>
                <a:gd name="T21" fmla="*/ 6 h 9"/>
                <a:gd name="T22" fmla="*/ 38 w 47"/>
                <a:gd name="T23" fmla="*/ 6 h 9"/>
                <a:gd name="T24" fmla="*/ 40 w 47"/>
                <a:gd name="T25" fmla="*/ 5 h 9"/>
                <a:gd name="T26" fmla="*/ 42 w 47"/>
                <a:gd name="T27" fmla="*/ 4 h 9"/>
                <a:gd name="T28" fmla="*/ 44 w 47"/>
                <a:gd name="T29" fmla="*/ 3 h 9"/>
                <a:gd name="T30" fmla="*/ 45 w 47"/>
                <a:gd name="T31" fmla="*/ 3 h 9"/>
                <a:gd name="T32" fmla="*/ 46 w 47"/>
                <a:gd name="T33" fmla="*/ 1 h 9"/>
                <a:gd name="T34" fmla="*/ 47 w 47"/>
                <a:gd name="T35" fmla="*/ 0 h 9"/>
                <a:gd name="T36" fmla="*/ 45 w 47"/>
                <a:gd name="T37" fmla="*/ 0 h 9"/>
                <a:gd name="T38" fmla="*/ 44 w 47"/>
                <a:gd name="T39" fmla="*/ 1 h 9"/>
                <a:gd name="T40" fmla="*/ 44 w 47"/>
                <a:gd name="T41" fmla="*/ 1 h 9"/>
                <a:gd name="T42" fmla="*/ 43 w 47"/>
                <a:gd name="T43" fmla="*/ 2 h 9"/>
                <a:gd name="T44" fmla="*/ 41 w 47"/>
                <a:gd name="T45" fmla="*/ 2 h 9"/>
                <a:gd name="T46" fmla="*/ 40 w 47"/>
                <a:gd name="T47" fmla="*/ 3 h 9"/>
                <a:gd name="T48" fmla="*/ 37 w 47"/>
                <a:gd name="T49" fmla="*/ 4 h 9"/>
                <a:gd name="T50" fmla="*/ 35 w 47"/>
                <a:gd name="T51" fmla="*/ 4 h 9"/>
                <a:gd name="T52" fmla="*/ 32 w 47"/>
                <a:gd name="T53" fmla="*/ 5 h 9"/>
                <a:gd name="T54" fmla="*/ 29 w 47"/>
                <a:gd name="T55" fmla="*/ 5 h 9"/>
                <a:gd name="T56" fmla="*/ 25 w 47"/>
                <a:gd name="T57" fmla="*/ 6 h 9"/>
                <a:gd name="T58" fmla="*/ 21 w 47"/>
                <a:gd name="T59" fmla="*/ 6 h 9"/>
                <a:gd name="T60" fmla="*/ 17 w 47"/>
                <a:gd name="T61" fmla="*/ 7 h 9"/>
                <a:gd name="T62" fmla="*/ 13 w 47"/>
                <a:gd name="T63" fmla="*/ 7 h 9"/>
                <a:gd name="T64" fmla="*/ 9 w 47"/>
                <a:gd name="T65" fmla="*/ 7 h 9"/>
                <a:gd name="T66" fmla="*/ 4 w 47"/>
                <a:gd name="T67" fmla="*/ 7 h 9"/>
                <a:gd name="T68" fmla="*/ 0 w 47"/>
                <a:gd name="T69" fmla="*/ 7 h 9"/>
                <a:gd name="T70" fmla="*/ 0 w 47"/>
                <a:gd name="T71" fmla="*/ 7 h 9"/>
                <a:gd name="T72" fmla="*/ 0 w 47"/>
                <a:gd name="T73" fmla="*/ 9 h 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
                <a:gd name="T112" fmla="*/ 0 h 9"/>
                <a:gd name="T113" fmla="*/ 47 w 47"/>
                <a:gd name="T114" fmla="*/ 9 h 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 h="9">
                  <a:moveTo>
                    <a:pt x="0" y="9"/>
                  </a:moveTo>
                  <a:lnTo>
                    <a:pt x="0" y="9"/>
                  </a:lnTo>
                  <a:lnTo>
                    <a:pt x="4" y="9"/>
                  </a:lnTo>
                  <a:lnTo>
                    <a:pt x="9" y="9"/>
                  </a:lnTo>
                  <a:lnTo>
                    <a:pt x="13" y="9"/>
                  </a:lnTo>
                  <a:lnTo>
                    <a:pt x="18" y="9"/>
                  </a:lnTo>
                  <a:lnTo>
                    <a:pt x="22" y="8"/>
                  </a:lnTo>
                  <a:lnTo>
                    <a:pt x="25" y="8"/>
                  </a:lnTo>
                  <a:lnTo>
                    <a:pt x="29" y="7"/>
                  </a:lnTo>
                  <a:lnTo>
                    <a:pt x="32" y="7"/>
                  </a:lnTo>
                  <a:lnTo>
                    <a:pt x="35" y="6"/>
                  </a:lnTo>
                  <a:lnTo>
                    <a:pt x="38" y="6"/>
                  </a:lnTo>
                  <a:lnTo>
                    <a:pt x="40" y="5"/>
                  </a:lnTo>
                  <a:lnTo>
                    <a:pt x="42" y="4"/>
                  </a:lnTo>
                  <a:lnTo>
                    <a:pt x="44" y="3"/>
                  </a:lnTo>
                  <a:lnTo>
                    <a:pt x="45" y="3"/>
                  </a:lnTo>
                  <a:lnTo>
                    <a:pt x="46" y="1"/>
                  </a:lnTo>
                  <a:lnTo>
                    <a:pt x="47" y="0"/>
                  </a:lnTo>
                  <a:lnTo>
                    <a:pt x="45" y="0"/>
                  </a:lnTo>
                  <a:lnTo>
                    <a:pt x="44" y="1"/>
                  </a:lnTo>
                  <a:lnTo>
                    <a:pt x="43" y="2"/>
                  </a:lnTo>
                  <a:lnTo>
                    <a:pt x="41" y="2"/>
                  </a:lnTo>
                  <a:lnTo>
                    <a:pt x="40" y="3"/>
                  </a:lnTo>
                  <a:lnTo>
                    <a:pt x="37" y="4"/>
                  </a:lnTo>
                  <a:lnTo>
                    <a:pt x="35" y="4"/>
                  </a:lnTo>
                  <a:lnTo>
                    <a:pt x="32" y="5"/>
                  </a:lnTo>
                  <a:lnTo>
                    <a:pt x="29" y="5"/>
                  </a:lnTo>
                  <a:lnTo>
                    <a:pt x="25" y="6"/>
                  </a:lnTo>
                  <a:lnTo>
                    <a:pt x="21" y="6"/>
                  </a:lnTo>
                  <a:lnTo>
                    <a:pt x="17" y="7"/>
                  </a:lnTo>
                  <a:lnTo>
                    <a:pt x="13" y="7"/>
                  </a:lnTo>
                  <a:lnTo>
                    <a:pt x="9" y="7"/>
                  </a:lnTo>
                  <a:lnTo>
                    <a:pt x="4" y="7"/>
                  </a:lnTo>
                  <a:lnTo>
                    <a:pt x="0" y="7"/>
                  </a:lnTo>
                  <a:lnTo>
                    <a:pt x="0" y="9"/>
                  </a:lnTo>
                  <a:close/>
                </a:path>
              </a:pathLst>
            </a:custGeom>
            <a:solidFill>
              <a:srgbClr val="000000"/>
            </a:solidFill>
            <a:ln w="9525">
              <a:solidFill>
                <a:schemeClr val="tx1"/>
              </a:solidFill>
              <a:round/>
              <a:headEnd/>
              <a:tailEnd/>
            </a:ln>
          </p:spPr>
          <p:txBody>
            <a:bodyPr/>
            <a:lstStyle/>
            <a:p>
              <a:endParaRPr lang="en-US"/>
            </a:p>
          </p:txBody>
        </p:sp>
        <p:sp>
          <p:nvSpPr>
            <p:cNvPr id="4230" name="Freeform 1492"/>
            <p:cNvSpPr>
              <a:spLocks/>
            </p:cNvSpPr>
            <p:nvPr/>
          </p:nvSpPr>
          <p:spPr bwMode="auto">
            <a:xfrm>
              <a:off x="1037" y="2629"/>
              <a:ext cx="92" cy="126"/>
            </a:xfrm>
            <a:custGeom>
              <a:avLst/>
              <a:gdLst>
                <a:gd name="T0" fmla="*/ 92 w 92"/>
                <a:gd name="T1" fmla="*/ 126 h 126"/>
                <a:gd name="T2" fmla="*/ 62 w 92"/>
                <a:gd name="T3" fmla="*/ 0 h 126"/>
                <a:gd name="T4" fmla="*/ 8 w 92"/>
                <a:gd name="T5" fmla="*/ 55 h 126"/>
                <a:gd name="T6" fmla="*/ 0 w 92"/>
                <a:gd name="T7" fmla="*/ 126 h 126"/>
                <a:gd name="T8" fmla="*/ 92 w 92"/>
                <a:gd name="T9" fmla="*/ 126 h 126"/>
                <a:gd name="T10" fmla="*/ 0 60000 65536"/>
                <a:gd name="T11" fmla="*/ 0 60000 65536"/>
                <a:gd name="T12" fmla="*/ 0 60000 65536"/>
                <a:gd name="T13" fmla="*/ 0 60000 65536"/>
                <a:gd name="T14" fmla="*/ 0 60000 65536"/>
                <a:gd name="T15" fmla="*/ 0 w 92"/>
                <a:gd name="T16" fmla="*/ 0 h 126"/>
                <a:gd name="T17" fmla="*/ 92 w 92"/>
                <a:gd name="T18" fmla="*/ 126 h 126"/>
              </a:gdLst>
              <a:ahLst/>
              <a:cxnLst>
                <a:cxn ang="T10">
                  <a:pos x="T0" y="T1"/>
                </a:cxn>
                <a:cxn ang="T11">
                  <a:pos x="T2" y="T3"/>
                </a:cxn>
                <a:cxn ang="T12">
                  <a:pos x="T4" y="T5"/>
                </a:cxn>
                <a:cxn ang="T13">
                  <a:pos x="T6" y="T7"/>
                </a:cxn>
                <a:cxn ang="T14">
                  <a:pos x="T8" y="T9"/>
                </a:cxn>
              </a:cxnLst>
              <a:rect l="T15" t="T16" r="T17" b="T18"/>
              <a:pathLst>
                <a:path w="92" h="126">
                  <a:moveTo>
                    <a:pt x="92" y="126"/>
                  </a:moveTo>
                  <a:lnTo>
                    <a:pt x="62" y="0"/>
                  </a:lnTo>
                  <a:lnTo>
                    <a:pt x="8" y="55"/>
                  </a:lnTo>
                  <a:lnTo>
                    <a:pt x="0" y="126"/>
                  </a:lnTo>
                  <a:lnTo>
                    <a:pt x="92" y="126"/>
                  </a:lnTo>
                  <a:close/>
                </a:path>
              </a:pathLst>
            </a:custGeom>
            <a:solidFill>
              <a:srgbClr val="FFFFFF"/>
            </a:solidFill>
            <a:ln w="9525">
              <a:solidFill>
                <a:schemeClr val="tx1"/>
              </a:solidFill>
              <a:round/>
              <a:headEnd/>
              <a:tailEnd/>
            </a:ln>
          </p:spPr>
          <p:txBody>
            <a:bodyPr/>
            <a:lstStyle/>
            <a:p>
              <a:endParaRPr lang="en-US"/>
            </a:p>
          </p:txBody>
        </p:sp>
        <p:sp>
          <p:nvSpPr>
            <p:cNvPr id="4231" name="Freeform 1493"/>
            <p:cNvSpPr>
              <a:spLocks/>
            </p:cNvSpPr>
            <p:nvPr/>
          </p:nvSpPr>
          <p:spPr bwMode="auto">
            <a:xfrm>
              <a:off x="1098" y="2628"/>
              <a:ext cx="33" cy="127"/>
            </a:xfrm>
            <a:custGeom>
              <a:avLst/>
              <a:gdLst>
                <a:gd name="T0" fmla="*/ 2 w 33"/>
                <a:gd name="T1" fmla="*/ 2 h 127"/>
                <a:gd name="T2" fmla="*/ 0 w 33"/>
                <a:gd name="T3" fmla="*/ 1 h 127"/>
                <a:gd name="T4" fmla="*/ 30 w 33"/>
                <a:gd name="T5" fmla="*/ 127 h 127"/>
                <a:gd name="T6" fmla="*/ 33 w 33"/>
                <a:gd name="T7" fmla="*/ 126 h 127"/>
                <a:gd name="T8" fmla="*/ 2 w 33"/>
                <a:gd name="T9" fmla="*/ 1 h 127"/>
                <a:gd name="T10" fmla="*/ 0 w 33"/>
                <a:gd name="T11" fmla="*/ 0 h 127"/>
                <a:gd name="T12" fmla="*/ 2 w 33"/>
                <a:gd name="T13" fmla="*/ 2 h 127"/>
                <a:gd name="T14" fmla="*/ 0 60000 65536"/>
                <a:gd name="T15" fmla="*/ 0 60000 65536"/>
                <a:gd name="T16" fmla="*/ 0 60000 65536"/>
                <a:gd name="T17" fmla="*/ 0 60000 65536"/>
                <a:gd name="T18" fmla="*/ 0 60000 65536"/>
                <a:gd name="T19" fmla="*/ 0 60000 65536"/>
                <a:gd name="T20" fmla="*/ 0 60000 65536"/>
                <a:gd name="T21" fmla="*/ 0 w 33"/>
                <a:gd name="T22" fmla="*/ 0 h 127"/>
                <a:gd name="T23" fmla="*/ 33 w 33"/>
                <a:gd name="T24" fmla="*/ 127 h 1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127">
                  <a:moveTo>
                    <a:pt x="2" y="2"/>
                  </a:moveTo>
                  <a:lnTo>
                    <a:pt x="0" y="1"/>
                  </a:lnTo>
                  <a:lnTo>
                    <a:pt x="30" y="127"/>
                  </a:lnTo>
                  <a:lnTo>
                    <a:pt x="33" y="126"/>
                  </a:lnTo>
                  <a:lnTo>
                    <a:pt x="2" y="1"/>
                  </a:lnTo>
                  <a:lnTo>
                    <a:pt x="0" y="0"/>
                  </a:lnTo>
                  <a:lnTo>
                    <a:pt x="2" y="2"/>
                  </a:lnTo>
                  <a:close/>
                </a:path>
              </a:pathLst>
            </a:custGeom>
            <a:solidFill>
              <a:srgbClr val="000000"/>
            </a:solidFill>
            <a:ln w="9525">
              <a:solidFill>
                <a:schemeClr val="tx1"/>
              </a:solidFill>
              <a:round/>
              <a:headEnd/>
              <a:tailEnd/>
            </a:ln>
          </p:spPr>
          <p:txBody>
            <a:bodyPr/>
            <a:lstStyle/>
            <a:p>
              <a:endParaRPr lang="en-US"/>
            </a:p>
          </p:txBody>
        </p:sp>
        <p:sp>
          <p:nvSpPr>
            <p:cNvPr id="4232" name="Freeform 1494"/>
            <p:cNvSpPr>
              <a:spLocks/>
            </p:cNvSpPr>
            <p:nvPr/>
          </p:nvSpPr>
          <p:spPr bwMode="auto">
            <a:xfrm>
              <a:off x="1044" y="2628"/>
              <a:ext cx="56" cy="56"/>
            </a:xfrm>
            <a:custGeom>
              <a:avLst/>
              <a:gdLst>
                <a:gd name="T0" fmla="*/ 3 w 56"/>
                <a:gd name="T1" fmla="*/ 56 h 56"/>
                <a:gd name="T2" fmla="*/ 2 w 56"/>
                <a:gd name="T3" fmla="*/ 56 h 56"/>
                <a:gd name="T4" fmla="*/ 56 w 56"/>
                <a:gd name="T5" fmla="*/ 2 h 56"/>
                <a:gd name="T6" fmla="*/ 54 w 56"/>
                <a:gd name="T7" fmla="*/ 0 h 56"/>
                <a:gd name="T8" fmla="*/ 1 w 56"/>
                <a:gd name="T9" fmla="*/ 55 h 56"/>
                <a:gd name="T10" fmla="*/ 0 w 56"/>
                <a:gd name="T11" fmla="*/ 55 h 56"/>
                <a:gd name="T12" fmla="*/ 3 w 56"/>
                <a:gd name="T13" fmla="*/ 56 h 56"/>
                <a:gd name="T14" fmla="*/ 0 60000 65536"/>
                <a:gd name="T15" fmla="*/ 0 60000 65536"/>
                <a:gd name="T16" fmla="*/ 0 60000 65536"/>
                <a:gd name="T17" fmla="*/ 0 60000 65536"/>
                <a:gd name="T18" fmla="*/ 0 60000 65536"/>
                <a:gd name="T19" fmla="*/ 0 60000 65536"/>
                <a:gd name="T20" fmla="*/ 0 60000 65536"/>
                <a:gd name="T21" fmla="*/ 0 w 56"/>
                <a:gd name="T22" fmla="*/ 0 h 56"/>
                <a:gd name="T23" fmla="*/ 56 w 56"/>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56">
                  <a:moveTo>
                    <a:pt x="3" y="56"/>
                  </a:moveTo>
                  <a:lnTo>
                    <a:pt x="2" y="56"/>
                  </a:lnTo>
                  <a:lnTo>
                    <a:pt x="56" y="2"/>
                  </a:lnTo>
                  <a:lnTo>
                    <a:pt x="54" y="0"/>
                  </a:lnTo>
                  <a:lnTo>
                    <a:pt x="1" y="55"/>
                  </a:lnTo>
                  <a:lnTo>
                    <a:pt x="0" y="55"/>
                  </a:lnTo>
                  <a:lnTo>
                    <a:pt x="3" y="56"/>
                  </a:lnTo>
                  <a:close/>
                </a:path>
              </a:pathLst>
            </a:custGeom>
            <a:solidFill>
              <a:srgbClr val="000000"/>
            </a:solidFill>
            <a:ln w="9525">
              <a:solidFill>
                <a:schemeClr val="tx1"/>
              </a:solidFill>
              <a:round/>
              <a:headEnd/>
              <a:tailEnd/>
            </a:ln>
          </p:spPr>
          <p:txBody>
            <a:bodyPr/>
            <a:lstStyle/>
            <a:p>
              <a:endParaRPr lang="en-US"/>
            </a:p>
          </p:txBody>
        </p:sp>
        <p:sp>
          <p:nvSpPr>
            <p:cNvPr id="4233" name="Freeform 1495"/>
            <p:cNvSpPr>
              <a:spLocks/>
            </p:cNvSpPr>
            <p:nvPr/>
          </p:nvSpPr>
          <p:spPr bwMode="auto">
            <a:xfrm>
              <a:off x="1036" y="2683"/>
              <a:ext cx="11" cy="72"/>
            </a:xfrm>
            <a:custGeom>
              <a:avLst/>
              <a:gdLst>
                <a:gd name="T0" fmla="*/ 1 w 11"/>
                <a:gd name="T1" fmla="*/ 72 h 72"/>
                <a:gd name="T2" fmla="*/ 2 w 11"/>
                <a:gd name="T3" fmla="*/ 72 h 72"/>
                <a:gd name="T4" fmla="*/ 11 w 11"/>
                <a:gd name="T5" fmla="*/ 1 h 72"/>
                <a:gd name="T6" fmla="*/ 8 w 11"/>
                <a:gd name="T7" fmla="*/ 0 h 72"/>
                <a:gd name="T8" fmla="*/ 0 w 11"/>
                <a:gd name="T9" fmla="*/ 72 h 72"/>
                <a:gd name="T10" fmla="*/ 1 w 11"/>
                <a:gd name="T11" fmla="*/ 72 h 72"/>
                <a:gd name="T12" fmla="*/ 0 60000 65536"/>
                <a:gd name="T13" fmla="*/ 0 60000 65536"/>
                <a:gd name="T14" fmla="*/ 0 60000 65536"/>
                <a:gd name="T15" fmla="*/ 0 60000 65536"/>
                <a:gd name="T16" fmla="*/ 0 60000 65536"/>
                <a:gd name="T17" fmla="*/ 0 60000 65536"/>
                <a:gd name="T18" fmla="*/ 0 w 11"/>
                <a:gd name="T19" fmla="*/ 0 h 72"/>
                <a:gd name="T20" fmla="*/ 11 w 11"/>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11" h="72">
                  <a:moveTo>
                    <a:pt x="1" y="72"/>
                  </a:moveTo>
                  <a:lnTo>
                    <a:pt x="2" y="72"/>
                  </a:lnTo>
                  <a:lnTo>
                    <a:pt x="11" y="1"/>
                  </a:lnTo>
                  <a:lnTo>
                    <a:pt x="8" y="0"/>
                  </a:lnTo>
                  <a:lnTo>
                    <a:pt x="0" y="72"/>
                  </a:lnTo>
                  <a:lnTo>
                    <a:pt x="1" y="72"/>
                  </a:lnTo>
                  <a:close/>
                </a:path>
              </a:pathLst>
            </a:custGeom>
            <a:solidFill>
              <a:srgbClr val="000000"/>
            </a:solidFill>
            <a:ln w="9525">
              <a:solidFill>
                <a:schemeClr val="tx1"/>
              </a:solidFill>
              <a:round/>
              <a:headEnd/>
              <a:tailEnd/>
            </a:ln>
          </p:spPr>
          <p:txBody>
            <a:bodyPr/>
            <a:lstStyle/>
            <a:p>
              <a:endParaRPr lang="en-US"/>
            </a:p>
          </p:txBody>
        </p:sp>
        <p:sp>
          <p:nvSpPr>
            <p:cNvPr id="4234" name="Freeform 1496"/>
            <p:cNvSpPr>
              <a:spLocks/>
            </p:cNvSpPr>
            <p:nvPr/>
          </p:nvSpPr>
          <p:spPr bwMode="auto">
            <a:xfrm>
              <a:off x="1134" y="2601"/>
              <a:ext cx="39" cy="53"/>
            </a:xfrm>
            <a:custGeom>
              <a:avLst/>
              <a:gdLst>
                <a:gd name="T0" fmla="*/ 14 w 39"/>
                <a:gd name="T1" fmla="*/ 52 h 53"/>
                <a:gd name="T2" fmla="*/ 10 w 39"/>
                <a:gd name="T3" fmla="*/ 51 h 53"/>
                <a:gd name="T4" fmla="*/ 7 w 39"/>
                <a:gd name="T5" fmla="*/ 49 h 53"/>
                <a:gd name="T6" fmla="*/ 4 w 39"/>
                <a:gd name="T7" fmla="*/ 47 h 53"/>
                <a:gd name="T8" fmla="*/ 2 w 39"/>
                <a:gd name="T9" fmla="*/ 43 h 53"/>
                <a:gd name="T10" fmla="*/ 1 w 39"/>
                <a:gd name="T11" fmla="*/ 39 h 53"/>
                <a:gd name="T12" fmla="*/ 0 w 39"/>
                <a:gd name="T13" fmla="*/ 34 h 53"/>
                <a:gd name="T14" fmla="*/ 0 w 39"/>
                <a:gd name="T15" fmla="*/ 29 h 53"/>
                <a:gd name="T16" fmla="*/ 1 w 39"/>
                <a:gd name="T17" fmla="*/ 24 h 53"/>
                <a:gd name="T18" fmla="*/ 2 w 39"/>
                <a:gd name="T19" fmla="*/ 18 h 53"/>
                <a:gd name="T20" fmla="*/ 5 w 39"/>
                <a:gd name="T21" fmla="*/ 14 h 53"/>
                <a:gd name="T22" fmla="*/ 7 w 39"/>
                <a:gd name="T23" fmla="*/ 10 h 53"/>
                <a:gd name="T24" fmla="*/ 10 w 39"/>
                <a:gd name="T25" fmla="*/ 6 h 53"/>
                <a:gd name="T26" fmla="*/ 14 w 39"/>
                <a:gd name="T27" fmla="*/ 3 h 53"/>
                <a:gd name="T28" fmla="*/ 18 w 39"/>
                <a:gd name="T29" fmla="*/ 1 h 53"/>
                <a:gd name="T30" fmla="*/ 21 w 39"/>
                <a:gd name="T31" fmla="*/ 0 h 53"/>
                <a:gd name="T32" fmla="*/ 25 w 39"/>
                <a:gd name="T33" fmla="*/ 0 h 53"/>
                <a:gd name="T34" fmla="*/ 29 w 39"/>
                <a:gd name="T35" fmla="*/ 1 h 53"/>
                <a:gd name="T36" fmla="*/ 32 w 39"/>
                <a:gd name="T37" fmla="*/ 3 h 53"/>
                <a:gd name="T38" fmla="*/ 35 w 39"/>
                <a:gd name="T39" fmla="*/ 6 h 53"/>
                <a:gd name="T40" fmla="*/ 37 w 39"/>
                <a:gd name="T41" fmla="*/ 10 h 53"/>
                <a:gd name="T42" fmla="*/ 38 w 39"/>
                <a:gd name="T43" fmla="*/ 14 h 53"/>
                <a:gd name="T44" fmla="*/ 39 w 39"/>
                <a:gd name="T45" fmla="*/ 19 h 53"/>
                <a:gd name="T46" fmla="*/ 39 w 39"/>
                <a:gd name="T47" fmla="*/ 24 h 53"/>
                <a:gd name="T48" fmla="*/ 38 w 39"/>
                <a:gd name="T49" fmla="*/ 29 h 53"/>
                <a:gd name="T50" fmla="*/ 37 w 39"/>
                <a:gd name="T51" fmla="*/ 34 h 53"/>
                <a:gd name="T52" fmla="*/ 35 w 39"/>
                <a:gd name="T53" fmla="*/ 39 h 53"/>
                <a:gd name="T54" fmla="*/ 32 w 39"/>
                <a:gd name="T55" fmla="*/ 43 h 53"/>
                <a:gd name="T56" fmla="*/ 29 w 39"/>
                <a:gd name="T57" fmla="*/ 47 h 53"/>
                <a:gd name="T58" fmla="*/ 25 w 39"/>
                <a:gd name="T59" fmla="*/ 49 h 53"/>
                <a:gd name="T60" fmla="*/ 21 w 39"/>
                <a:gd name="T61" fmla="*/ 51 h 53"/>
                <a:gd name="T62" fmla="*/ 18 w 39"/>
                <a:gd name="T63" fmla="*/ 52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
                <a:gd name="T97" fmla="*/ 0 h 53"/>
                <a:gd name="T98" fmla="*/ 39 w 39"/>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 h="53">
                  <a:moveTo>
                    <a:pt x="16" y="53"/>
                  </a:moveTo>
                  <a:lnTo>
                    <a:pt x="14" y="52"/>
                  </a:lnTo>
                  <a:lnTo>
                    <a:pt x="12" y="52"/>
                  </a:lnTo>
                  <a:lnTo>
                    <a:pt x="10" y="51"/>
                  </a:lnTo>
                  <a:lnTo>
                    <a:pt x="8" y="51"/>
                  </a:lnTo>
                  <a:lnTo>
                    <a:pt x="7" y="49"/>
                  </a:lnTo>
                  <a:lnTo>
                    <a:pt x="5" y="48"/>
                  </a:lnTo>
                  <a:lnTo>
                    <a:pt x="4" y="47"/>
                  </a:lnTo>
                  <a:lnTo>
                    <a:pt x="3" y="45"/>
                  </a:lnTo>
                  <a:lnTo>
                    <a:pt x="2" y="43"/>
                  </a:lnTo>
                  <a:lnTo>
                    <a:pt x="1" y="41"/>
                  </a:lnTo>
                  <a:lnTo>
                    <a:pt x="1" y="39"/>
                  </a:lnTo>
                  <a:lnTo>
                    <a:pt x="0" y="37"/>
                  </a:lnTo>
                  <a:lnTo>
                    <a:pt x="0" y="34"/>
                  </a:lnTo>
                  <a:lnTo>
                    <a:pt x="0" y="32"/>
                  </a:lnTo>
                  <a:lnTo>
                    <a:pt x="0" y="29"/>
                  </a:lnTo>
                  <a:lnTo>
                    <a:pt x="0" y="26"/>
                  </a:lnTo>
                  <a:lnTo>
                    <a:pt x="1" y="24"/>
                  </a:lnTo>
                  <a:lnTo>
                    <a:pt x="1" y="21"/>
                  </a:lnTo>
                  <a:lnTo>
                    <a:pt x="2" y="18"/>
                  </a:lnTo>
                  <a:lnTo>
                    <a:pt x="3" y="16"/>
                  </a:lnTo>
                  <a:lnTo>
                    <a:pt x="5" y="14"/>
                  </a:lnTo>
                  <a:lnTo>
                    <a:pt x="6" y="12"/>
                  </a:lnTo>
                  <a:lnTo>
                    <a:pt x="7" y="10"/>
                  </a:lnTo>
                  <a:lnTo>
                    <a:pt x="9" y="8"/>
                  </a:lnTo>
                  <a:lnTo>
                    <a:pt x="10" y="6"/>
                  </a:lnTo>
                  <a:lnTo>
                    <a:pt x="12" y="5"/>
                  </a:lnTo>
                  <a:lnTo>
                    <a:pt x="14" y="3"/>
                  </a:lnTo>
                  <a:lnTo>
                    <a:pt x="16" y="2"/>
                  </a:lnTo>
                  <a:lnTo>
                    <a:pt x="18" y="1"/>
                  </a:lnTo>
                  <a:lnTo>
                    <a:pt x="19" y="1"/>
                  </a:lnTo>
                  <a:lnTo>
                    <a:pt x="21" y="0"/>
                  </a:lnTo>
                  <a:lnTo>
                    <a:pt x="23" y="0"/>
                  </a:lnTo>
                  <a:lnTo>
                    <a:pt x="25" y="0"/>
                  </a:lnTo>
                  <a:lnTo>
                    <a:pt x="27" y="1"/>
                  </a:lnTo>
                  <a:lnTo>
                    <a:pt x="29" y="1"/>
                  </a:lnTo>
                  <a:lnTo>
                    <a:pt x="31" y="2"/>
                  </a:lnTo>
                  <a:lnTo>
                    <a:pt x="32" y="3"/>
                  </a:lnTo>
                  <a:lnTo>
                    <a:pt x="34" y="5"/>
                  </a:lnTo>
                  <a:lnTo>
                    <a:pt x="35" y="6"/>
                  </a:lnTo>
                  <a:lnTo>
                    <a:pt x="36" y="8"/>
                  </a:lnTo>
                  <a:lnTo>
                    <a:pt x="37" y="10"/>
                  </a:lnTo>
                  <a:lnTo>
                    <a:pt x="38" y="12"/>
                  </a:lnTo>
                  <a:lnTo>
                    <a:pt x="38" y="14"/>
                  </a:lnTo>
                  <a:lnTo>
                    <a:pt x="39" y="16"/>
                  </a:lnTo>
                  <a:lnTo>
                    <a:pt x="39" y="19"/>
                  </a:lnTo>
                  <a:lnTo>
                    <a:pt x="39" y="21"/>
                  </a:lnTo>
                  <a:lnTo>
                    <a:pt x="39" y="24"/>
                  </a:lnTo>
                  <a:lnTo>
                    <a:pt x="39" y="26"/>
                  </a:lnTo>
                  <a:lnTo>
                    <a:pt x="38" y="29"/>
                  </a:lnTo>
                  <a:lnTo>
                    <a:pt x="38" y="32"/>
                  </a:lnTo>
                  <a:lnTo>
                    <a:pt x="37" y="34"/>
                  </a:lnTo>
                  <a:lnTo>
                    <a:pt x="36" y="37"/>
                  </a:lnTo>
                  <a:lnTo>
                    <a:pt x="35" y="39"/>
                  </a:lnTo>
                  <a:lnTo>
                    <a:pt x="33" y="41"/>
                  </a:lnTo>
                  <a:lnTo>
                    <a:pt x="32" y="43"/>
                  </a:lnTo>
                  <a:lnTo>
                    <a:pt x="30" y="45"/>
                  </a:lnTo>
                  <a:lnTo>
                    <a:pt x="29" y="47"/>
                  </a:lnTo>
                  <a:lnTo>
                    <a:pt x="27" y="48"/>
                  </a:lnTo>
                  <a:lnTo>
                    <a:pt x="25" y="49"/>
                  </a:lnTo>
                  <a:lnTo>
                    <a:pt x="23" y="51"/>
                  </a:lnTo>
                  <a:lnTo>
                    <a:pt x="21" y="51"/>
                  </a:lnTo>
                  <a:lnTo>
                    <a:pt x="20" y="52"/>
                  </a:lnTo>
                  <a:lnTo>
                    <a:pt x="18" y="52"/>
                  </a:lnTo>
                  <a:lnTo>
                    <a:pt x="16" y="53"/>
                  </a:lnTo>
                  <a:close/>
                </a:path>
              </a:pathLst>
            </a:custGeom>
            <a:solidFill>
              <a:srgbClr val="000000"/>
            </a:solidFill>
            <a:ln w="9525">
              <a:solidFill>
                <a:schemeClr val="tx1"/>
              </a:solidFill>
              <a:round/>
              <a:headEnd/>
              <a:tailEnd/>
            </a:ln>
          </p:spPr>
          <p:txBody>
            <a:bodyPr/>
            <a:lstStyle/>
            <a:p>
              <a:endParaRPr lang="en-US"/>
            </a:p>
          </p:txBody>
        </p:sp>
        <p:sp>
          <p:nvSpPr>
            <p:cNvPr id="4235" name="Freeform 1497"/>
            <p:cNvSpPr>
              <a:spLocks/>
            </p:cNvSpPr>
            <p:nvPr/>
          </p:nvSpPr>
          <p:spPr bwMode="auto">
            <a:xfrm>
              <a:off x="1133" y="2627"/>
              <a:ext cx="17" cy="28"/>
            </a:xfrm>
            <a:custGeom>
              <a:avLst/>
              <a:gdLst>
                <a:gd name="T0" fmla="*/ 0 w 17"/>
                <a:gd name="T1" fmla="*/ 0 h 28"/>
                <a:gd name="T2" fmla="*/ 0 w 17"/>
                <a:gd name="T3" fmla="*/ 0 h 28"/>
                <a:gd name="T4" fmla="*/ 0 w 17"/>
                <a:gd name="T5" fmla="*/ 3 h 28"/>
                <a:gd name="T6" fmla="*/ 0 w 17"/>
                <a:gd name="T7" fmla="*/ 6 h 28"/>
                <a:gd name="T8" fmla="*/ 0 w 17"/>
                <a:gd name="T9" fmla="*/ 8 h 28"/>
                <a:gd name="T10" fmla="*/ 0 w 17"/>
                <a:gd name="T11" fmla="*/ 11 h 28"/>
                <a:gd name="T12" fmla="*/ 1 w 17"/>
                <a:gd name="T13" fmla="*/ 13 h 28"/>
                <a:gd name="T14" fmla="*/ 1 w 17"/>
                <a:gd name="T15" fmla="*/ 15 h 28"/>
                <a:gd name="T16" fmla="*/ 2 w 17"/>
                <a:gd name="T17" fmla="*/ 17 h 28"/>
                <a:gd name="T18" fmla="*/ 3 w 17"/>
                <a:gd name="T19" fmla="*/ 19 h 28"/>
                <a:gd name="T20" fmla="*/ 4 w 17"/>
                <a:gd name="T21" fmla="*/ 21 h 28"/>
                <a:gd name="T22" fmla="*/ 6 w 17"/>
                <a:gd name="T23" fmla="*/ 23 h 28"/>
                <a:gd name="T24" fmla="*/ 7 w 17"/>
                <a:gd name="T25" fmla="*/ 24 h 28"/>
                <a:gd name="T26" fmla="*/ 9 w 17"/>
                <a:gd name="T27" fmla="*/ 25 h 28"/>
                <a:gd name="T28" fmla="*/ 11 w 17"/>
                <a:gd name="T29" fmla="*/ 26 h 28"/>
                <a:gd name="T30" fmla="*/ 12 w 17"/>
                <a:gd name="T31" fmla="*/ 27 h 28"/>
                <a:gd name="T32" fmla="*/ 14 w 17"/>
                <a:gd name="T33" fmla="*/ 27 h 28"/>
                <a:gd name="T34" fmla="*/ 17 w 17"/>
                <a:gd name="T35" fmla="*/ 28 h 28"/>
                <a:gd name="T36" fmla="*/ 17 w 17"/>
                <a:gd name="T37" fmla="*/ 25 h 28"/>
                <a:gd name="T38" fmla="*/ 15 w 17"/>
                <a:gd name="T39" fmla="*/ 25 h 28"/>
                <a:gd name="T40" fmla="*/ 13 w 17"/>
                <a:gd name="T41" fmla="*/ 25 h 28"/>
                <a:gd name="T42" fmla="*/ 12 w 17"/>
                <a:gd name="T43" fmla="*/ 24 h 28"/>
                <a:gd name="T44" fmla="*/ 10 w 17"/>
                <a:gd name="T45" fmla="*/ 24 h 28"/>
                <a:gd name="T46" fmla="*/ 9 w 17"/>
                <a:gd name="T47" fmla="*/ 23 h 28"/>
                <a:gd name="T48" fmla="*/ 7 w 17"/>
                <a:gd name="T49" fmla="*/ 21 h 28"/>
                <a:gd name="T50" fmla="*/ 6 w 17"/>
                <a:gd name="T51" fmla="*/ 20 h 28"/>
                <a:gd name="T52" fmla="*/ 5 w 17"/>
                <a:gd name="T53" fmla="*/ 18 h 28"/>
                <a:gd name="T54" fmla="*/ 4 w 17"/>
                <a:gd name="T55" fmla="*/ 17 h 28"/>
                <a:gd name="T56" fmla="*/ 3 w 17"/>
                <a:gd name="T57" fmla="*/ 15 h 28"/>
                <a:gd name="T58" fmla="*/ 3 w 17"/>
                <a:gd name="T59" fmla="*/ 13 h 28"/>
                <a:gd name="T60" fmla="*/ 2 w 17"/>
                <a:gd name="T61" fmla="*/ 10 h 28"/>
                <a:gd name="T62" fmla="*/ 2 w 17"/>
                <a:gd name="T63" fmla="*/ 8 h 28"/>
                <a:gd name="T64" fmla="*/ 2 w 17"/>
                <a:gd name="T65" fmla="*/ 6 h 28"/>
                <a:gd name="T66" fmla="*/ 2 w 17"/>
                <a:gd name="T67" fmla="*/ 3 h 28"/>
                <a:gd name="T68" fmla="*/ 2 w 17"/>
                <a:gd name="T69" fmla="*/ 0 h 28"/>
                <a:gd name="T70" fmla="*/ 2 w 17"/>
                <a:gd name="T71" fmla="*/ 0 h 28"/>
                <a:gd name="T72" fmla="*/ 0 w 17"/>
                <a:gd name="T73" fmla="*/ 0 h 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
                <a:gd name="T112" fmla="*/ 0 h 28"/>
                <a:gd name="T113" fmla="*/ 17 w 17"/>
                <a:gd name="T114" fmla="*/ 28 h 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 h="28">
                  <a:moveTo>
                    <a:pt x="0" y="0"/>
                  </a:moveTo>
                  <a:lnTo>
                    <a:pt x="0" y="0"/>
                  </a:lnTo>
                  <a:lnTo>
                    <a:pt x="0" y="3"/>
                  </a:lnTo>
                  <a:lnTo>
                    <a:pt x="0" y="6"/>
                  </a:lnTo>
                  <a:lnTo>
                    <a:pt x="0" y="8"/>
                  </a:lnTo>
                  <a:lnTo>
                    <a:pt x="0" y="11"/>
                  </a:lnTo>
                  <a:lnTo>
                    <a:pt x="1" y="13"/>
                  </a:lnTo>
                  <a:lnTo>
                    <a:pt x="1" y="15"/>
                  </a:lnTo>
                  <a:lnTo>
                    <a:pt x="2" y="17"/>
                  </a:lnTo>
                  <a:lnTo>
                    <a:pt x="3" y="19"/>
                  </a:lnTo>
                  <a:lnTo>
                    <a:pt x="4" y="21"/>
                  </a:lnTo>
                  <a:lnTo>
                    <a:pt x="6" y="23"/>
                  </a:lnTo>
                  <a:lnTo>
                    <a:pt x="7" y="24"/>
                  </a:lnTo>
                  <a:lnTo>
                    <a:pt x="9" y="25"/>
                  </a:lnTo>
                  <a:lnTo>
                    <a:pt x="11" y="26"/>
                  </a:lnTo>
                  <a:lnTo>
                    <a:pt x="12" y="27"/>
                  </a:lnTo>
                  <a:lnTo>
                    <a:pt x="14" y="27"/>
                  </a:lnTo>
                  <a:lnTo>
                    <a:pt x="17" y="28"/>
                  </a:lnTo>
                  <a:lnTo>
                    <a:pt x="17" y="25"/>
                  </a:lnTo>
                  <a:lnTo>
                    <a:pt x="15" y="25"/>
                  </a:lnTo>
                  <a:lnTo>
                    <a:pt x="13" y="25"/>
                  </a:lnTo>
                  <a:lnTo>
                    <a:pt x="12" y="24"/>
                  </a:lnTo>
                  <a:lnTo>
                    <a:pt x="10" y="24"/>
                  </a:lnTo>
                  <a:lnTo>
                    <a:pt x="9" y="23"/>
                  </a:lnTo>
                  <a:lnTo>
                    <a:pt x="7" y="21"/>
                  </a:lnTo>
                  <a:lnTo>
                    <a:pt x="6" y="20"/>
                  </a:lnTo>
                  <a:lnTo>
                    <a:pt x="5" y="18"/>
                  </a:lnTo>
                  <a:lnTo>
                    <a:pt x="4" y="17"/>
                  </a:lnTo>
                  <a:lnTo>
                    <a:pt x="3" y="15"/>
                  </a:lnTo>
                  <a:lnTo>
                    <a:pt x="3" y="13"/>
                  </a:lnTo>
                  <a:lnTo>
                    <a:pt x="2" y="10"/>
                  </a:lnTo>
                  <a:lnTo>
                    <a:pt x="2" y="8"/>
                  </a:lnTo>
                  <a:lnTo>
                    <a:pt x="2" y="6"/>
                  </a:lnTo>
                  <a:lnTo>
                    <a:pt x="2" y="3"/>
                  </a:lnTo>
                  <a:lnTo>
                    <a:pt x="2" y="0"/>
                  </a:lnTo>
                  <a:lnTo>
                    <a:pt x="0" y="0"/>
                  </a:lnTo>
                  <a:close/>
                </a:path>
              </a:pathLst>
            </a:custGeom>
            <a:solidFill>
              <a:srgbClr val="000000"/>
            </a:solidFill>
            <a:ln w="9525">
              <a:solidFill>
                <a:schemeClr val="tx1"/>
              </a:solidFill>
              <a:round/>
              <a:headEnd/>
              <a:tailEnd/>
            </a:ln>
          </p:spPr>
          <p:txBody>
            <a:bodyPr/>
            <a:lstStyle/>
            <a:p>
              <a:endParaRPr lang="en-US"/>
            </a:p>
          </p:txBody>
        </p:sp>
        <p:sp>
          <p:nvSpPr>
            <p:cNvPr id="4236" name="Freeform 1498"/>
            <p:cNvSpPr>
              <a:spLocks/>
            </p:cNvSpPr>
            <p:nvPr/>
          </p:nvSpPr>
          <p:spPr bwMode="auto">
            <a:xfrm>
              <a:off x="1133" y="2600"/>
              <a:ext cx="24" cy="27"/>
            </a:xfrm>
            <a:custGeom>
              <a:avLst/>
              <a:gdLst>
                <a:gd name="T0" fmla="*/ 24 w 24"/>
                <a:gd name="T1" fmla="*/ 0 h 27"/>
                <a:gd name="T2" fmla="*/ 24 w 24"/>
                <a:gd name="T3" fmla="*/ 0 h 27"/>
                <a:gd name="T4" fmla="*/ 22 w 24"/>
                <a:gd name="T5" fmla="*/ 0 h 27"/>
                <a:gd name="T6" fmla="*/ 20 w 24"/>
                <a:gd name="T7" fmla="*/ 0 h 27"/>
                <a:gd name="T8" fmla="*/ 18 w 24"/>
                <a:gd name="T9" fmla="*/ 1 h 27"/>
                <a:gd name="T10" fmla="*/ 16 w 24"/>
                <a:gd name="T11" fmla="*/ 2 h 27"/>
                <a:gd name="T12" fmla="*/ 14 w 24"/>
                <a:gd name="T13" fmla="*/ 3 h 27"/>
                <a:gd name="T14" fmla="*/ 12 w 24"/>
                <a:gd name="T15" fmla="*/ 5 h 27"/>
                <a:gd name="T16" fmla="*/ 11 w 24"/>
                <a:gd name="T17" fmla="*/ 6 h 27"/>
                <a:gd name="T18" fmla="*/ 9 w 24"/>
                <a:gd name="T19" fmla="*/ 8 h 27"/>
                <a:gd name="T20" fmla="*/ 7 w 24"/>
                <a:gd name="T21" fmla="*/ 10 h 27"/>
                <a:gd name="T22" fmla="*/ 6 w 24"/>
                <a:gd name="T23" fmla="*/ 12 h 27"/>
                <a:gd name="T24" fmla="*/ 5 w 24"/>
                <a:gd name="T25" fmla="*/ 14 h 27"/>
                <a:gd name="T26" fmla="*/ 3 w 24"/>
                <a:gd name="T27" fmla="*/ 17 h 27"/>
                <a:gd name="T28" fmla="*/ 2 w 24"/>
                <a:gd name="T29" fmla="*/ 19 h 27"/>
                <a:gd name="T30" fmla="*/ 1 w 24"/>
                <a:gd name="T31" fmla="*/ 22 h 27"/>
                <a:gd name="T32" fmla="*/ 1 w 24"/>
                <a:gd name="T33" fmla="*/ 24 h 27"/>
                <a:gd name="T34" fmla="*/ 0 w 24"/>
                <a:gd name="T35" fmla="*/ 27 h 27"/>
                <a:gd name="T36" fmla="*/ 2 w 24"/>
                <a:gd name="T37" fmla="*/ 27 h 27"/>
                <a:gd name="T38" fmla="*/ 3 w 24"/>
                <a:gd name="T39" fmla="*/ 25 h 27"/>
                <a:gd name="T40" fmla="*/ 4 w 24"/>
                <a:gd name="T41" fmla="*/ 22 h 27"/>
                <a:gd name="T42" fmla="*/ 4 w 24"/>
                <a:gd name="T43" fmla="*/ 20 h 27"/>
                <a:gd name="T44" fmla="*/ 5 w 24"/>
                <a:gd name="T45" fmla="*/ 18 h 27"/>
                <a:gd name="T46" fmla="*/ 6 w 24"/>
                <a:gd name="T47" fmla="*/ 15 h 27"/>
                <a:gd name="T48" fmla="*/ 8 w 24"/>
                <a:gd name="T49" fmla="*/ 13 h 27"/>
                <a:gd name="T50" fmla="*/ 9 w 24"/>
                <a:gd name="T51" fmla="*/ 11 h 27"/>
                <a:gd name="T52" fmla="*/ 10 w 24"/>
                <a:gd name="T53" fmla="*/ 10 h 27"/>
                <a:gd name="T54" fmla="*/ 12 w 24"/>
                <a:gd name="T55" fmla="*/ 8 h 27"/>
                <a:gd name="T56" fmla="*/ 14 w 24"/>
                <a:gd name="T57" fmla="*/ 6 h 27"/>
                <a:gd name="T58" fmla="*/ 15 w 24"/>
                <a:gd name="T59" fmla="*/ 5 h 27"/>
                <a:gd name="T60" fmla="*/ 17 w 24"/>
                <a:gd name="T61" fmla="*/ 4 h 27"/>
                <a:gd name="T62" fmla="*/ 19 w 24"/>
                <a:gd name="T63" fmla="*/ 3 h 27"/>
                <a:gd name="T64" fmla="*/ 21 w 24"/>
                <a:gd name="T65" fmla="*/ 3 h 27"/>
                <a:gd name="T66" fmla="*/ 23 w 24"/>
                <a:gd name="T67" fmla="*/ 2 h 27"/>
                <a:gd name="T68" fmla="*/ 24 w 24"/>
                <a:gd name="T69" fmla="*/ 2 h 27"/>
                <a:gd name="T70" fmla="*/ 24 w 24"/>
                <a:gd name="T71" fmla="*/ 2 h 27"/>
                <a:gd name="T72" fmla="*/ 24 w 24"/>
                <a:gd name="T73" fmla="*/ 0 h 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
                <a:gd name="T112" fmla="*/ 0 h 27"/>
                <a:gd name="T113" fmla="*/ 24 w 24"/>
                <a:gd name="T114" fmla="*/ 27 h 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 h="27">
                  <a:moveTo>
                    <a:pt x="24" y="0"/>
                  </a:moveTo>
                  <a:lnTo>
                    <a:pt x="24" y="0"/>
                  </a:lnTo>
                  <a:lnTo>
                    <a:pt x="22" y="0"/>
                  </a:lnTo>
                  <a:lnTo>
                    <a:pt x="20" y="0"/>
                  </a:lnTo>
                  <a:lnTo>
                    <a:pt x="18" y="1"/>
                  </a:lnTo>
                  <a:lnTo>
                    <a:pt x="16" y="2"/>
                  </a:lnTo>
                  <a:lnTo>
                    <a:pt x="14" y="3"/>
                  </a:lnTo>
                  <a:lnTo>
                    <a:pt x="12" y="5"/>
                  </a:lnTo>
                  <a:lnTo>
                    <a:pt x="11" y="6"/>
                  </a:lnTo>
                  <a:lnTo>
                    <a:pt x="9" y="8"/>
                  </a:lnTo>
                  <a:lnTo>
                    <a:pt x="7" y="10"/>
                  </a:lnTo>
                  <a:lnTo>
                    <a:pt x="6" y="12"/>
                  </a:lnTo>
                  <a:lnTo>
                    <a:pt x="5" y="14"/>
                  </a:lnTo>
                  <a:lnTo>
                    <a:pt x="3" y="17"/>
                  </a:lnTo>
                  <a:lnTo>
                    <a:pt x="2" y="19"/>
                  </a:lnTo>
                  <a:lnTo>
                    <a:pt x="1" y="22"/>
                  </a:lnTo>
                  <a:lnTo>
                    <a:pt x="1" y="24"/>
                  </a:lnTo>
                  <a:lnTo>
                    <a:pt x="0" y="27"/>
                  </a:lnTo>
                  <a:lnTo>
                    <a:pt x="2" y="27"/>
                  </a:lnTo>
                  <a:lnTo>
                    <a:pt x="3" y="25"/>
                  </a:lnTo>
                  <a:lnTo>
                    <a:pt x="4" y="22"/>
                  </a:lnTo>
                  <a:lnTo>
                    <a:pt x="4" y="20"/>
                  </a:lnTo>
                  <a:lnTo>
                    <a:pt x="5" y="18"/>
                  </a:lnTo>
                  <a:lnTo>
                    <a:pt x="6" y="15"/>
                  </a:lnTo>
                  <a:lnTo>
                    <a:pt x="8" y="13"/>
                  </a:lnTo>
                  <a:lnTo>
                    <a:pt x="9" y="11"/>
                  </a:lnTo>
                  <a:lnTo>
                    <a:pt x="10" y="10"/>
                  </a:lnTo>
                  <a:lnTo>
                    <a:pt x="12" y="8"/>
                  </a:lnTo>
                  <a:lnTo>
                    <a:pt x="14" y="6"/>
                  </a:lnTo>
                  <a:lnTo>
                    <a:pt x="15" y="5"/>
                  </a:lnTo>
                  <a:lnTo>
                    <a:pt x="17" y="4"/>
                  </a:lnTo>
                  <a:lnTo>
                    <a:pt x="19" y="3"/>
                  </a:lnTo>
                  <a:lnTo>
                    <a:pt x="21" y="3"/>
                  </a:lnTo>
                  <a:lnTo>
                    <a:pt x="23" y="2"/>
                  </a:lnTo>
                  <a:lnTo>
                    <a:pt x="24" y="2"/>
                  </a:lnTo>
                  <a:lnTo>
                    <a:pt x="24" y="0"/>
                  </a:lnTo>
                  <a:close/>
                </a:path>
              </a:pathLst>
            </a:custGeom>
            <a:solidFill>
              <a:srgbClr val="000000"/>
            </a:solidFill>
            <a:ln w="9525">
              <a:solidFill>
                <a:schemeClr val="tx1"/>
              </a:solidFill>
              <a:round/>
              <a:headEnd/>
              <a:tailEnd/>
            </a:ln>
          </p:spPr>
          <p:txBody>
            <a:bodyPr/>
            <a:lstStyle/>
            <a:p>
              <a:endParaRPr lang="en-US"/>
            </a:p>
          </p:txBody>
        </p:sp>
        <p:sp>
          <p:nvSpPr>
            <p:cNvPr id="4237" name="Freeform 1499"/>
            <p:cNvSpPr>
              <a:spLocks/>
            </p:cNvSpPr>
            <p:nvPr/>
          </p:nvSpPr>
          <p:spPr bwMode="auto">
            <a:xfrm>
              <a:off x="1157" y="2600"/>
              <a:ext cx="17" cy="28"/>
            </a:xfrm>
            <a:custGeom>
              <a:avLst/>
              <a:gdLst>
                <a:gd name="T0" fmla="*/ 17 w 17"/>
                <a:gd name="T1" fmla="*/ 28 h 28"/>
                <a:gd name="T2" fmla="*/ 17 w 17"/>
                <a:gd name="T3" fmla="*/ 28 h 28"/>
                <a:gd name="T4" fmla="*/ 17 w 17"/>
                <a:gd name="T5" fmla="*/ 25 h 28"/>
                <a:gd name="T6" fmla="*/ 17 w 17"/>
                <a:gd name="T7" fmla="*/ 22 h 28"/>
                <a:gd name="T8" fmla="*/ 17 w 17"/>
                <a:gd name="T9" fmla="*/ 19 h 28"/>
                <a:gd name="T10" fmla="*/ 17 w 17"/>
                <a:gd name="T11" fmla="*/ 17 h 28"/>
                <a:gd name="T12" fmla="*/ 17 w 17"/>
                <a:gd name="T13" fmla="*/ 15 h 28"/>
                <a:gd name="T14" fmla="*/ 16 w 17"/>
                <a:gd name="T15" fmla="*/ 13 h 28"/>
                <a:gd name="T16" fmla="*/ 15 w 17"/>
                <a:gd name="T17" fmla="*/ 10 h 28"/>
                <a:gd name="T18" fmla="*/ 14 w 17"/>
                <a:gd name="T19" fmla="*/ 9 h 28"/>
                <a:gd name="T20" fmla="*/ 13 w 17"/>
                <a:gd name="T21" fmla="*/ 7 h 28"/>
                <a:gd name="T22" fmla="*/ 11 w 17"/>
                <a:gd name="T23" fmla="*/ 5 h 28"/>
                <a:gd name="T24" fmla="*/ 10 w 17"/>
                <a:gd name="T25" fmla="*/ 4 h 28"/>
                <a:gd name="T26" fmla="*/ 8 w 17"/>
                <a:gd name="T27" fmla="*/ 2 h 28"/>
                <a:gd name="T28" fmla="*/ 6 w 17"/>
                <a:gd name="T29" fmla="*/ 1 h 28"/>
                <a:gd name="T30" fmla="*/ 5 w 17"/>
                <a:gd name="T31" fmla="*/ 1 h 28"/>
                <a:gd name="T32" fmla="*/ 3 w 17"/>
                <a:gd name="T33" fmla="*/ 0 h 28"/>
                <a:gd name="T34" fmla="*/ 0 w 17"/>
                <a:gd name="T35" fmla="*/ 0 h 28"/>
                <a:gd name="T36" fmla="*/ 0 w 17"/>
                <a:gd name="T37" fmla="*/ 2 h 28"/>
                <a:gd name="T38" fmla="*/ 2 w 17"/>
                <a:gd name="T39" fmla="*/ 2 h 28"/>
                <a:gd name="T40" fmla="*/ 4 w 17"/>
                <a:gd name="T41" fmla="*/ 3 h 28"/>
                <a:gd name="T42" fmla="*/ 6 w 17"/>
                <a:gd name="T43" fmla="*/ 3 h 28"/>
                <a:gd name="T44" fmla="*/ 7 w 17"/>
                <a:gd name="T45" fmla="*/ 4 h 28"/>
                <a:gd name="T46" fmla="*/ 8 w 17"/>
                <a:gd name="T47" fmla="*/ 5 h 28"/>
                <a:gd name="T48" fmla="*/ 10 w 17"/>
                <a:gd name="T49" fmla="*/ 7 h 28"/>
                <a:gd name="T50" fmla="*/ 11 w 17"/>
                <a:gd name="T51" fmla="*/ 8 h 28"/>
                <a:gd name="T52" fmla="*/ 12 w 17"/>
                <a:gd name="T53" fmla="*/ 9 h 28"/>
                <a:gd name="T54" fmla="*/ 13 w 17"/>
                <a:gd name="T55" fmla="*/ 11 h 28"/>
                <a:gd name="T56" fmla="*/ 14 w 17"/>
                <a:gd name="T57" fmla="*/ 13 h 28"/>
                <a:gd name="T58" fmla="*/ 14 w 17"/>
                <a:gd name="T59" fmla="*/ 15 h 28"/>
                <a:gd name="T60" fmla="*/ 15 w 17"/>
                <a:gd name="T61" fmla="*/ 17 h 28"/>
                <a:gd name="T62" fmla="*/ 15 w 17"/>
                <a:gd name="T63" fmla="*/ 20 h 28"/>
                <a:gd name="T64" fmla="*/ 15 w 17"/>
                <a:gd name="T65" fmla="*/ 22 h 28"/>
                <a:gd name="T66" fmla="*/ 15 w 17"/>
                <a:gd name="T67" fmla="*/ 25 h 28"/>
                <a:gd name="T68" fmla="*/ 15 w 17"/>
                <a:gd name="T69" fmla="*/ 27 h 28"/>
                <a:gd name="T70" fmla="*/ 15 w 17"/>
                <a:gd name="T71" fmla="*/ 27 h 28"/>
                <a:gd name="T72" fmla="*/ 17 w 17"/>
                <a:gd name="T73" fmla="*/ 28 h 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
                <a:gd name="T112" fmla="*/ 0 h 28"/>
                <a:gd name="T113" fmla="*/ 17 w 17"/>
                <a:gd name="T114" fmla="*/ 28 h 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 h="28">
                  <a:moveTo>
                    <a:pt x="17" y="28"/>
                  </a:moveTo>
                  <a:lnTo>
                    <a:pt x="17" y="28"/>
                  </a:lnTo>
                  <a:lnTo>
                    <a:pt x="17" y="25"/>
                  </a:lnTo>
                  <a:lnTo>
                    <a:pt x="17" y="22"/>
                  </a:lnTo>
                  <a:lnTo>
                    <a:pt x="17" y="19"/>
                  </a:lnTo>
                  <a:lnTo>
                    <a:pt x="17" y="17"/>
                  </a:lnTo>
                  <a:lnTo>
                    <a:pt x="17" y="15"/>
                  </a:lnTo>
                  <a:lnTo>
                    <a:pt x="16" y="13"/>
                  </a:lnTo>
                  <a:lnTo>
                    <a:pt x="15" y="10"/>
                  </a:lnTo>
                  <a:lnTo>
                    <a:pt x="14" y="9"/>
                  </a:lnTo>
                  <a:lnTo>
                    <a:pt x="13" y="7"/>
                  </a:lnTo>
                  <a:lnTo>
                    <a:pt x="11" y="5"/>
                  </a:lnTo>
                  <a:lnTo>
                    <a:pt x="10" y="4"/>
                  </a:lnTo>
                  <a:lnTo>
                    <a:pt x="8" y="2"/>
                  </a:lnTo>
                  <a:lnTo>
                    <a:pt x="6" y="1"/>
                  </a:lnTo>
                  <a:lnTo>
                    <a:pt x="5" y="1"/>
                  </a:lnTo>
                  <a:lnTo>
                    <a:pt x="3" y="0"/>
                  </a:lnTo>
                  <a:lnTo>
                    <a:pt x="0" y="0"/>
                  </a:lnTo>
                  <a:lnTo>
                    <a:pt x="0" y="2"/>
                  </a:lnTo>
                  <a:lnTo>
                    <a:pt x="2" y="2"/>
                  </a:lnTo>
                  <a:lnTo>
                    <a:pt x="4" y="3"/>
                  </a:lnTo>
                  <a:lnTo>
                    <a:pt x="6" y="3"/>
                  </a:lnTo>
                  <a:lnTo>
                    <a:pt x="7" y="4"/>
                  </a:lnTo>
                  <a:lnTo>
                    <a:pt x="8" y="5"/>
                  </a:lnTo>
                  <a:lnTo>
                    <a:pt x="10" y="7"/>
                  </a:lnTo>
                  <a:lnTo>
                    <a:pt x="11" y="8"/>
                  </a:lnTo>
                  <a:lnTo>
                    <a:pt x="12" y="9"/>
                  </a:lnTo>
                  <a:lnTo>
                    <a:pt x="13" y="11"/>
                  </a:lnTo>
                  <a:lnTo>
                    <a:pt x="14" y="13"/>
                  </a:lnTo>
                  <a:lnTo>
                    <a:pt x="14" y="15"/>
                  </a:lnTo>
                  <a:lnTo>
                    <a:pt x="15" y="17"/>
                  </a:lnTo>
                  <a:lnTo>
                    <a:pt x="15" y="20"/>
                  </a:lnTo>
                  <a:lnTo>
                    <a:pt x="15" y="22"/>
                  </a:lnTo>
                  <a:lnTo>
                    <a:pt x="15" y="25"/>
                  </a:lnTo>
                  <a:lnTo>
                    <a:pt x="15" y="27"/>
                  </a:lnTo>
                  <a:lnTo>
                    <a:pt x="17" y="28"/>
                  </a:lnTo>
                  <a:close/>
                </a:path>
              </a:pathLst>
            </a:custGeom>
            <a:solidFill>
              <a:srgbClr val="000000"/>
            </a:solidFill>
            <a:ln w="9525">
              <a:solidFill>
                <a:schemeClr val="tx1"/>
              </a:solidFill>
              <a:round/>
              <a:headEnd/>
              <a:tailEnd/>
            </a:ln>
          </p:spPr>
          <p:txBody>
            <a:bodyPr/>
            <a:lstStyle/>
            <a:p>
              <a:endParaRPr lang="en-US"/>
            </a:p>
          </p:txBody>
        </p:sp>
        <p:sp>
          <p:nvSpPr>
            <p:cNvPr id="4238" name="Freeform 1500"/>
            <p:cNvSpPr>
              <a:spLocks/>
            </p:cNvSpPr>
            <p:nvPr/>
          </p:nvSpPr>
          <p:spPr bwMode="auto">
            <a:xfrm>
              <a:off x="1150" y="2627"/>
              <a:ext cx="24" cy="28"/>
            </a:xfrm>
            <a:custGeom>
              <a:avLst/>
              <a:gdLst>
                <a:gd name="T0" fmla="*/ 0 w 24"/>
                <a:gd name="T1" fmla="*/ 28 h 28"/>
                <a:gd name="T2" fmla="*/ 0 w 24"/>
                <a:gd name="T3" fmla="*/ 28 h 28"/>
                <a:gd name="T4" fmla="*/ 2 w 24"/>
                <a:gd name="T5" fmla="*/ 27 h 28"/>
                <a:gd name="T6" fmla="*/ 4 w 24"/>
                <a:gd name="T7" fmla="*/ 27 h 28"/>
                <a:gd name="T8" fmla="*/ 6 w 24"/>
                <a:gd name="T9" fmla="*/ 26 h 28"/>
                <a:gd name="T10" fmla="*/ 8 w 24"/>
                <a:gd name="T11" fmla="*/ 25 h 28"/>
                <a:gd name="T12" fmla="*/ 10 w 24"/>
                <a:gd name="T13" fmla="*/ 24 h 28"/>
                <a:gd name="T14" fmla="*/ 12 w 24"/>
                <a:gd name="T15" fmla="*/ 23 h 28"/>
                <a:gd name="T16" fmla="*/ 13 w 24"/>
                <a:gd name="T17" fmla="*/ 21 h 28"/>
                <a:gd name="T18" fmla="*/ 15 w 24"/>
                <a:gd name="T19" fmla="*/ 20 h 28"/>
                <a:gd name="T20" fmla="*/ 17 w 24"/>
                <a:gd name="T21" fmla="*/ 18 h 28"/>
                <a:gd name="T22" fmla="*/ 18 w 24"/>
                <a:gd name="T23" fmla="*/ 16 h 28"/>
                <a:gd name="T24" fmla="*/ 19 w 24"/>
                <a:gd name="T25" fmla="*/ 13 h 28"/>
                <a:gd name="T26" fmla="*/ 21 w 24"/>
                <a:gd name="T27" fmla="*/ 11 h 28"/>
                <a:gd name="T28" fmla="*/ 22 w 24"/>
                <a:gd name="T29" fmla="*/ 9 h 28"/>
                <a:gd name="T30" fmla="*/ 23 w 24"/>
                <a:gd name="T31" fmla="*/ 6 h 28"/>
                <a:gd name="T32" fmla="*/ 24 w 24"/>
                <a:gd name="T33" fmla="*/ 3 h 28"/>
                <a:gd name="T34" fmla="*/ 24 w 24"/>
                <a:gd name="T35" fmla="*/ 1 h 28"/>
                <a:gd name="T36" fmla="*/ 22 w 24"/>
                <a:gd name="T37" fmla="*/ 0 h 28"/>
                <a:gd name="T38" fmla="*/ 21 w 24"/>
                <a:gd name="T39" fmla="*/ 3 h 28"/>
                <a:gd name="T40" fmla="*/ 21 w 24"/>
                <a:gd name="T41" fmla="*/ 5 h 28"/>
                <a:gd name="T42" fmla="*/ 20 w 24"/>
                <a:gd name="T43" fmla="*/ 8 h 28"/>
                <a:gd name="T44" fmla="*/ 19 w 24"/>
                <a:gd name="T45" fmla="*/ 10 h 28"/>
                <a:gd name="T46" fmla="*/ 18 w 24"/>
                <a:gd name="T47" fmla="*/ 13 h 28"/>
                <a:gd name="T48" fmla="*/ 16 w 24"/>
                <a:gd name="T49" fmla="*/ 15 h 28"/>
                <a:gd name="T50" fmla="*/ 15 w 24"/>
                <a:gd name="T51" fmla="*/ 17 h 28"/>
                <a:gd name="T52" fmla="*/ 14 w 24"/>
                <a:gd name="T53" fmla="*/ 18 h 28"/>
                <a:gd name="T54" fmla="*/ 12 w 24"/>
                <a:gd name="T55" fmla="*/ 20 h 28"/>
                <a:gd name="T56" fmla="*/ 10 w 24"/>
                <a:gd name="T57" fmla="*/ 21 h 28"/>
                <a:gd name="T58" fmla="*/ 9 w 24"/>
                <a:gd name="T59" fmla="*/ 23 h 28"/>
                <a:gd name="T60" fmla="*/ 7 w 24"/>
                <a:gd name="T61" fmla="*/ 24 h 28"/>
                <a:gd name="T62" fmla="*/ 5 w 24"/>
                <a:gd name="T63" fmla="*/ 24 h 28"/>
                <a:gd name="T64" fmla="*/ 3 w 24"/>
                <a:gd name="T65" fmla="*/ 25 h 28"/>
                <a:gd name="T66" fmla="*/ 1 w 24"/>
                <a:gd name="T67" fmla="*/ 25 h 28"/>
                <a:gd name="T68" fmla="*/ 0 w 24"/>
                <a:gd name="T69" fmla="*/ 25 h 28"/>
                <a:gd name="T70" fmla="*/ 0 w 24"/>
                <a:gd name="T71" fmla="*/ 25 h 28"/>
                <a:gd name="T72" fmla="*/ 0 w 24"/>
                <a:gd name="T73" fmla="*/ 28 h 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
                <a:gd name="T112" fmla="*/ 0 h 28"/>
                <a:gd name="T113" fmla="*/ 24 w 24"/>
                <a:gd name="T114" fmla="*/ 28 h 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 h="28">
                  <a:moveTo>
                    <a:pt x="0" y="28"/>
                  </a:moveTo>
                  <a:lnTo>
                    <a:pt x="0" y="28"/>
                  </a:lnTo>
                  <a:lnTo>
                    <a:pt x="2" y="27"/>
                  </a:lnTo>
                  <a:lnTo>
                    <a:pt x="4" y="27"/>
                  </a:lnTo>
                  <a:lnTo>
                    <a:pt x="6" y="26"/>
                  </a:lnTo>
                  <a:lnTo>
                    <a:pt x="8" y="25"/>
                  </a:lnTo>
                  <a:lnTo>
                    <a:pt x="10" y="24"/>
                  </a:lnTo>
                  <a:lnTo>
                    <a:pt x="12" y="23"/>
                  </a:lnTo>
                  <a:lnTo>
                    <a:pt x="13" y="21"/>
                  </a:lnTo>
                  <a:lnTo>
                    <a:pt x="15" y="20"/>
                  </a:lnTo>
                  <a:lnTo>
                    <a:pt x="17" y="18"/>
                  </a:lnTo>
                  <a:lnTo>
                    <a:pt x="18" y="16"/>
                  </a:lnTo>
                  <a:lnTo>
                    <a:pt x="19" y="13"/>
                  </a:lnTo>
                  <a:lnTo>
                    <a:pt x="21" y="11"/>
                  </a:lnTo>
                  <a:lnTo>
                    <a:pt x="22" y="9"/>
                  </a:lnTo>
                  <a:lnTo>
                    <a:pt x="23" y="6"/>
                  </a:lnTo>
                  <a:lnTo>
                    <a:pt x="24" y="3"/>
                  </a:lnTo>
                  <a:lnTo>
                    <a:pt x="24" y="1"/>
                  </a:lnTo>
                  <a:lnTo>
                    <a:pt x="22" y="0"/>
                  </a:lnTo>
                  <a:lnTo>
                    <a:pt x="21" y="3"/>
                  </a:lnTo>
                  <a:lnTo>
                    <a:pt x="21" y="5"/>
                  </a:lnTo>
                  <a:lnTo>
                    <a:pt x="20" y="8"/>
                  </a:lnTo>
                  <a:lnTo>
                    <a:pt x="19" y="10"/>
                  </a:lnTo>
                  <a:lnTo>
                    <a:pt x="18" y="13"/>
                  </a:lnTo>
                  <a:lnTo>
                    <a:pt x="16" y="15"/>
                  </a:lnTo>
                  <a:lnTo>
                    <a:pt x="15" y="17"/>
                  </a:lnTo>
                  <a:lnTo>
                    <a:pt x="14" y="18"/>
                  </a:lnTo>
                  <a:lnTo>
                    <a:pt x="12" y="20"/>
                  </a:lnTo>
                  <a:lnTo>
                    <a:pt x="10" y="21"/>
                  </a:lnTo>
                  <a:lnTo>
                    <a:pt x="9" y="23"/>
                  </a:lnTo>
                  <a:lnTo>
                    <a:pt x="7" y="24"/>
                  </a:lnTo>
                  <a:lnTo>
                    <a:pt x="5" y="24"/>
                  </a:lnTo>
                  <a:lnTo>
                    <a:pt x="3" y="25"/>
                  </a:lnTo>
                  <a:lnTo>
                    <a:pt x="1" y="25"/>
                  </a:lnTo>
                  <a:lnTo>
                    <a:pt x="0" y="25"/>
                  </a:lnTo>
                  <a:lnTo>
                    <a:pt x="0" y="28"/>
                  </a:lnTo>
                  <a:close/>
                </a:path>
              </a:pathLst>
            </a:custGeom>
            <a:solidFill>
              <a:srgbClr val="000000"/>
            </a:solidFill>
            <a:ln w="9525">
              <a:solidFill>
                <a:schemeClr val="tx1"/>
              </a:solidFill>
              <a:round/>
              <a:headEnd/>
              <a:tailEnd/>
            </a:ln>
          </p:spPr>
          <p:txBody>
            <a:bodyPr/>
            <a:lstStyle/>
            <a:p>
              <a:endParaRPr lang="en-US"/>
            </a:p>
          </p:txBody>
        </p:sp>
        <p:sp>
          <p:nvSpPr>
            <p:cNvPr id="4239" name="Freeform 1501"/>
            <p:cNvSpPr>
              <a:spLocks/>
            </p:cNvSpPr>
            <p:nvPr/>
          </p:nvSpPr>
          <p:spPr bwMode="auto">
            <a:xfrm>
              <a:off x="1104" y="2581"/>
              <a:ext cx="61" cy="72"/>
            </a:xfrm>
            <a:custGeom>
              <a:avLst/>
              <a:gdLst>
                <a:gd name="T0" fmla="*/ 19 w 61"/>
                <a:gd name="T1" fmla="*/ 0 h 72"/>
                <a:gd name="T2" fmla="*/ 0 w 61"/>
                <a:gd name="T3" fmla="*/ 50 h 72"/>
                <a:gd name="T4" fmla="*/ 41 w 61"/>
                <a:gd name="T5" fmla="*/ 72 h 72"/>
                <a:gd name="T6" fmla="*/ 61 w 61"/>
                <a:gd name="T7" fmla="*/ 22 h 72"/>
                <a:gd name="T8" fmla="*/ 19 w 61"/>
                <a:gd name="T9" fmla="*/ 0 h 72"/>
                <a:gd name="T10" fmla="*/ 0 60000 65536"/>
                <a:gd name="T11" fmla="*/ 0 60000 65536"/>
                <a:gd name="T12" fmla="*/ 0 60000 65536"/>
                <a:gd name="T13" fmla="*/ 0 60000 65536"/>
                <a:gd name="T14" fmla="*/ 0 60000 65536"/>
                <a:gd name="T15" fmla="*/ 0 w 61"/>
                <a:gd name="T16" fmla="*/ 0 h 72"/>
                <a:gd name="T17" fmla="*/ 61 w 61"/>
                <a:gd name="T18" fmla="*/ 72 h 72"/>
              </a:gdLst>
              <a:ahLst/>
              <a:cxnLst>
                <a:cxn ang="T10">
                  <a:pos x="T0" y="T1"/>
                </a:cxn>
                <a:cxn ang="T11">
                  <a:pos x="T2" y="T3"/>
                </a:cxn>
                <a:cxn ang="T12">
                  <a:pos x="T4" y="T5"/>
                </a:cxn>
                <a:cxn ang="T13">
                  <a:pos x="T6" y="T7"/>
                </a:cxn>
                <a:cxn ang="T14">
                  <a:pos x="T8" y="T9"/>
                </a:cxn>
              </a:cxnLst>
              <a:rect l="T15" t="T16" r="T17" b="T18"/>
              <a:pathLst>
                <a:path w="61" h="72">
                  <a:moveTo>
                    <a:pt x="19" y="0"/>
                  </a:moveTo>
                  <a:lnTo>
                    <a:pt x="0" y="50"/>
                  </a:lnTo>
                  <a:lnTo>
                    <a:pt x="41" y="72"/>
                  </a:lnTo>
                  <a:lnTo>
                    <a:pt x="61" y="22"/>
                  </a:lnTo>
                  <a:lnTo>
                    <a:pt x="19" y="0"/>
                  </a:lnTo>
                  <a:close/>
                </a:path>
              </a:pathLst>
            </a:custGeom>
            <a:solidFill>
              <a:srgbClr val="000000"/>
            </a:solidFill>
            <a:ln w="9525">
              <a:solidFill>
                <a:schemeClr val="tx1"/>
              </a:solidFill>
              <a:round/>
              <a:headEnd/>
              <a:tailEnd/>
            </a:ln>
          </p:spPr>
          <p:txBody>
            <a:bodyPr/>
            <a:lstStyle/>
            <a:p>
              <a:endParaRPr lang="en-US"/>
            </a:p>
          </p:txBody>
        </p:sp>
        <p:sp>
          <p:nvSpPr>
            <p:cNvPr id="4240" name="Freeform 1502"/>
            <p:cNvSpPr>
              <a:spLocks/>
            </p:cNvSpPr>
            <p:nvPr/>
          </p:nvSpPr>
          <p:spPr bwMode="auto">
            <a:xfrm>
              <a:off x="1103" y="2580"/>
              <a:ext cx="21" cy="52"/>
            </a:xfrm>
            <a:custGeom>
              <a:avLst/>
              <a:gdLst>
                <a:gd name="T0" fmla="*/ 1 w 21"/>
                <a:gd name="T1" fmla="*/ 50 h 52"/>
                <a:gd name="T2" fmla="*/ 2 w 21"/>
                <a:gd name="T3" fmla="*/ 51 h 52"/>
                <a:gd name="T4" fmla="*/ 21 w 21"/>
                <a:gd name="T5" fmla="*/ 1 h 52"/>
                <a:gd name="T6" fmla="*/ 19 w 21"/>
                <a:gd name="T7" fmla="*/ 0 h 52"/>
                <a:gd name="T8" fmla="*/ 0 w 21"/>
                <a:gd name="T9" fmla="*/ 50 h 52"/>
                <a:gd name="T10" fmla="*/ 0 w 21"/>
                <a:gd name="T11" fmla="*/ 52 h 52"/>
                <a:gd name="T12" fmla="*/ 1 w 21"/>
                <a:gd name="T13" fmla="*/ 50 h 52"/>
                <a:gd name="T14" fmla="*/ 0 60000 65536"/>
                <a:gd name="T15" fmla="*/ 0 60000 65536"/>
                <a:gd name="T16" fmla="*/ 0 60000 65536"/>
                <a:gd name="T17" fmla="*/ 0 60000 65536"/>
                <a:gd name="T18" fmla="*/ 0 60000 65536"/>
                <a:gd name="T19" fmla="*/ 0 60000 65536"/>
                <a:gd name="T20" fmla="*/ 0 60000 65536"/>
                <a:gd name="T21" fmla="*/ 0 w 21"/>
                <a:gd name="T22" fmla="*/ 0 h 52"/>
                <a:gd name="T23" fmla="*/ 21 w 21"/>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52">
                  <a:moveTo>
                    <a:pt x="1" y="50"/>
                  </a:moveTo>
                  <a:lnTo>
                    <a:pt x="2" y="51"/>
                  </a:lnTo>
                  <a:lnTo>
                    <a:pt x="21" y="1"/>
                  </a:lnTo>
                  <a:lnTo>
                    <a:pt x="19" y="0"/>
                  </a:lnTo>
                  <a:lnTo>
                    <a:pt x="0" y="50"/>
                  </a:lnTo>
                  <a:lnTo>
                    <a:pt x="0" y="52"/>
                  </a:lnTo>
                  <a:lnTo>
                    <a:pt x="1" y="50"/>
                  </a:lnTo>
                  <a:close/>
                </a:path>
              </a:pathLst>
            </a:custGeom>
            <a:solidFill>
              <a:srgbClr val="000000"/>
            </a:solidFill>
            <a:ln w="9525">
              <a:solidFill>
                <a:schemeClr val="tx1"/>
              </a:solidFill>
              <a:round/>
              <a:headEnd/>
              <a:tailEnd/>
            </a:ln>
          </p:spPr>
          <p:txBody>
            <a:bodyPr/>
            <a:lstStyle/>
            <a:p>
              <a:endParaRPr lang="en-US"/>
            </a:p>
          </p:txBody>
        </p:sp>
        <p:sp>
          <p:nvSpPr>
            <p:cNvPr id="4241" name="Freeform 1503"/>
            <p:cNvSpPr>
              <a:spLocks/>
            </p:cNvSpPr>
            <p:nvPr/>
          </p:nvSpPr>
          <p:spPr bwMode="auto">
            <a:xfrm>
              <a:off x="1103" y="2630"/>
              <a:ext cx="44" cy="24"/>
            </a:xfrm>
            <a:custGeom>
              <a:avLst/>
              <a:gdLst>
                <a:gd name="T0" fmla="*/ 41 w 44"/>
                <a:gd name="T1" fmla="*/ 23 h 24"/>
                <a:gd name="T2" fmla="*/ 43 w 44"/>
                <a:gd name="T3" fmla="*/ 22 h 24"/>
                <a:gd name="T4" fmla="*/ 1 w 44"/>
                <a:gd name="T5" fmla="*/ 0 h 24"/>
                <a:gd name="T6" fmla="*/ 0 w 44"/>
                <a:gd name="T7" fmla="*/ 2 h 24"/>
                <a:gd name="T8" fmla="*/ 42 w 44"/>
                <a:gd name="T9" fmla="*/ 24 h 24"/>
                <a:gd name="T10" fmla="*/ 44 w 44"/>
                <a:gd name="T11" fmla="*/ 24 h 24"/>
                <a:gd name="T12" fmla="*/ 41 w 44"/>
                <a:gd name="T13" fmla="*/ 23 h 24"/>
                <a:gd name="T14" fmla="*/ 0 60000 65536"/>
                <a:gd name="T15" fmla="*/ 0 60000 65536"/>
                <a:gd name="T16" fmla="*/ 0 60000 65536"/>
                <a:gd name="T17" fmla="*/ 0 60000 65536"/>
                <a:gd name="T18" fmla="*/ 0 60000 65536"/>
                <a:gd name="T19" fmla="*/ 0 60000 65536"/>
                <a:gd name="T20" fmla="*/ 0 60000 65536"/>
                <a:gd name="T21" fmla="*/ 0 w 44"/>
                <a:gd name="T22" fmla="*/ 0 h 24"/>
                <a:gd name="T23" fmla="*/ 44 w 4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24">
                  <a:moveTo>
                    <a:pt x="41" y="23"/>
                  </a:moveTo>
                  <a:lnTo>
                    <a:pt x="43" y="22"/>
                  </a:lnTo>
                  <a:lnTo>
                    <a:pt x="1" y="0"/>
                  </a:lnTo>
                  <a:lnTo>
                    <a:pt x="0" y="2"/>
                  </a:lnTo>
                  <a:lnTo>
                    <a:pt x="42" y="24"/>
                  </a:lnTo>
                  <a:lnTo>
                    <a:pt x="44" y="24"/>
                  </a:lnTo>
                  <a:lnTo>
                    <a:pt x="41" y="23"/>
                  </a:lnTo>
                  <a:close/>
                </a:path>
              </a:pathLst>
            </a:custGeom>
            <a:solidFill>
              <a:srgbClr val="000000"/>
            </a:solidFill>
            <a:ln w="9525">
              <a:solidFill>
                <a:schemeClr val="tx1"/>
              </a:solidFill>
              <a:round/>
              <a:headEnd/>
              <a:tailEnd/>
            </a:ln>
          </p:spPr>
          <p:txBody>
            <a:bodyPr/>
            <a:lstStyle/>
            <a:p>
              <a:endParaRPr lang="en-US"/>
            </a:p>
          </p:txBody>
        </p:sp>
        <p:sp>
          <p:nvSpPr>
            <p:cNvPr id="4242" name="Freeform 1504"/>
            <p:cNvSpPr>
              <a:spLocks/>
            </p:cNvSpPr>
            <p:nvPr/>
          </p:nvSpPr>
          <p:spPr bwMode="auto">
            <a:xfrm>
              <a:off x="1144" y="2602"/>
              <a:ext cx="22" cy="52"/>
            </a:xfrm>
            <a:custGeom>
              <a:avLst/>
              <a:gdLst>
                <a:gd name="T0" fmla="*/ 20 w 22"/>
                <a:gd name="T1" fmla="*/ 2 h 52"/>
                <a:gd name="T2" fmla="*/ 20 w 22"/>
                <a:gd name="T3" fmla="*/ 1 h 52"/>
                <a:gd name="T4" fmla="*/ 0 w 22"/>
                <a:gd name="T5" fmla="*/ 51 h 52"/>
                <a:gd name="T6" fmla="*/ 3 w 22"/>
                <a:gd name="T7" fmla="*/ 52 h 52"/>
                <a:gd name="T8" fmla="*/ 22 w 22"/>
                <a:gd name="T9" fmla="*/ 2 h 52"/>
                <a:gd name="T10" fmla="*/ 21 w 22"/>
                <a:gd name="T11" fmla="*/ 0 h 52"/>
                <a:gd name="T12" fmla="*/ 20 w 22"/>
                <a:gd name="T13" fmla="*/ 2 h 52"/>
                <a:gd name="T14" fmla="*/ 0 60000 65536"/>
                <a:gd name="T15" fmla="*/ 0 60000 65536"/>
                <a:gd name="T16" fmla="*/ 0 60000 65536"/>
                <a:gd name="T17" fmla="*/ 0 60000 65536"/>
                <a:gd name="T18" fmla="*/ 0 60000 65536"/>
                <a:gd name="T19" fmla="*/ 0 60000 65536"/>
                <a:gd name="T20" fmla="*/ 0 60000 65536"/>
                <a:gd name="T21" fmla="*/ 0 w 22"/>
                <a:gd name="T22" fmla="*/ 0 h 52"/>
                <a:gd name="T23" fmla="*/ 22 w 22"/>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52">
                  <a:moveTo>
                    <a:pt x="20" y="2"/>
                  </a:moveTo>
                  <a:lnTo>
                    <a:pt x="20" y="1"/>
                  </a:lnTo>
                  <a:lnTo>
                    <a:pt x="0" y="51"/>
                  </a:lnTo>
                  <a:lnTo>
                    <a:pt x="3" y="52"/>
                  </a:lnTo>
                  <a:lnTo>
                    <a:pt x="22" y="2"/>
                  </a:lnTo>
                  <a:lnTo>
                    <a:pt x="21" y="0"/>
                  </a:lnTo>
                  <a:lnTo>
                    <a:pt x="20" y="2"/>
                  </a:lnTo>
                  <a:close/>
                </a:path>
              </a:pathLst>
            </a:custGeom>
            <a:solidFill>
              <a:srgbClr val="000000"/>
            </a:solidFill>
            <a:ln w="9525">
              <a:solidFill>
                <a:schemeClr val="tx1"/>
              </a:solidFill>
              <a:round/>
              <a:headEnd/>
              <a:tailEnd/>
            </a:ln>
          </p:spPr>
          <p:txBody>
            <a:bodyPr/>
            <a:lstStyle/>
            <a:p>
              <a:endParaRPr lang="en-US"/>
            </a:p>
          </p:txBody>
        </p:sp>
        <p:sp>
          <p:nvSpPr>
            <p:cNvPr id="4243" name="Freeform 1505"/>
            <p:cNvSpPr>
              <a:spLocks/>
            </p:cNvSpPr>
            <p:nvPr/>
          </p:nvSpPr>
          <p:spPr bwMode="auto">
            <a:xfrm>
              <a:off x="1122" y="2580"/>
              <a:ext cx="43" cy="24"/>
            </a:xfrm>
            <a:custGeom>
              <a:avLst/>
              <a:gdLst>
                <a:gd name="T0" fmla="*/ 2 w 43"/>
                <a:gd name="T1" fmla="*/ 1 h 24"/>
                <a:gd name="T2" fmla="*/ 0 w 43"/>
                <a:gd name="T3" fmla="*/ 2 h 24"/>
                <a:gd name="T4" fmla="*/ 42 w 43"/>
                <a:gd name="T5" fmla="*/ 24 h 24"/>
                <a:gd name="T6" fmla="*/ 43 w 43"/>
                <a:gd name="T7" fmla="*/ 22 h 24"/>
                <a:gd name="T8" fmla="*/ 1 w 43"/>
                <a:gd name="T9" fmla="*/ 0 h 24"/>
                <a:gd name="T10" fmla="*/ 0 w 43"/>
                <a:gd name="T11" fmla="*/ 0 h 24"/>
                <a:gd name="T12" fmla="*/ 2 w 43"/>
                <a:gd name="T13" fmla="*/ 1 h 24"/>
                <a:gd name="T14" fmla="*/ 0 60000 65536"/>
                <a:gd name="T15" fmla="*/ 0 60000 65536"/>
                <a:gd name="T16" fmla="*/ 0 60000 65536"/>
                <a:gd name="T17" fmla="*/ 0 60000 65536"/>
                <a:gd name="T18" fmla="*/ 0 60000 65536"/>
                <a:gd name="T19" fmla="*/ 0 60000 65536"/>
                <a:gd name="T20" fmla="*/ 0 60000 65536"/>
                <a:gd name="T21" fmla="*/ 0 w 43"/>
                <a:gd name="T22" fmla="*/ 0 h 24"/>
                <a:gd name="T23" fmla="*/ 43 w 43"/>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24">
                  <a:moveTo>
                    <a:pt x="2" y="1"/>
                  </a:moveTo>
                  <a:lnTo>
                    <a:pt x="0" y="2"/>
                  </a:lnTo>
                  <a:lnTo>
                    <a:pt x="42" y="24"/>
                  </a:lnTo>
                  <a:lnTo>
                    <a:pt x="43" y="22"/>
                  </a:lnTo>
                  <a:lnTo>
                    <a:pt x="1" y="0"/>
                  </a:lnTo>
                  <a:lnTo>
                    <a:pt x="0" y="0"/>
                  </a:lnTo>
                  <a:lnTo>
                    <a:pt x="2" y="1"/>
                  </a:lnTo>
                  <a:close/>
                </a:path>
              </a:pathLst>
            </a:custGeom>
            <a:solidFill>
              <a:srgbClr val="000000"/>
            </a:solidFill>
            <a:ln w="9525">
              <a:solidFill>
                <a:schemeClr val="tx1"/>
              </a:solidFill>
              <a:round/>
              <a:headEnd/>
              <a:tailEnd/>
            </a:ln>
          </p:spPr>
          <p:txBody>
            <a:bodyPr/>
            <a:lstStyle/>
            <a:p>
              <a:endParaRPr lang="en-US"/>
            </a:p>
          </p:txBody>
        </p:sp>
        <p:sp>
          <p:nvSpPr>
            <p:cNvPr id="4244" name="Freeform 1506"/>
            <p:cNvSpPr>
              <a:spLocks/>
            </p:cNvSpPr>
            <p:nvPr/>
          </p:nvSpPr>
          <p:spPr bwMode="auto">
            <a:xfrm>
              <a:off x="1134" y="2589"/>
              <a:ext cx="34" cy="28"/>
            </a:xfrm>
            <a:custGeom>
              <a:avLst/>
              <a:gdLst>
                <a:gd name="T0" fmla="*/ 34 w 34"/>
                <a:gd name="T1" fmla="*/ 28 h 28"/>
                <a:gd name="T2" fmla="*/ 4 w 34"/>
                <a:gd name="T3" fmla="*/ 11 h 28"/>
                <a:gd name="T4" fmla="*/ 4 w 34"/>
                <a:gd name="T5" fmla="*/ 11 h 28"/>
                <a:gd name="T6" fmla="*/ 4 w 34"/>
                <a:gd name="T7" fmla="*/ 10 h 28"/>
                <a:gd name="T8" fmla="*/ 4 w 34"/>
                <a:gd name="T9" fmla="*/ 9 h 28"/>
                <a:gd name="T10" fmla="*/ 3 w 34"/>
                <a:gd name="T11" fmla="*/ 8 h 28"/>
                <a:gd name="T12" fmla="*/ 3 w 34"/>
                <a:gd name="T13" fmla="*/ 6 h 28"/>
                <a:gd name="T14" fmla="*/ 2 w 34"/>
                <a:gd name="T15" fmla="*/ 4 h 28"/>
                <a:gd name="T16" fmla="*/ 1 w 34"/>
                <a:gd name="T17" fmla="*/ 2 h 28"/>
                <a:gd name="T18" fmla="*/ 0 w 34"/>
                <a:gd name="T19" fmla="*/ 0 h 28"/>
                <a:gd name="T20" fmla="*/ 29 w 34"/>
                <a:gd name="T21" fmla="*/ 16 h 28"/>
                <a:gd name="T22" fmla="*/ 30 w 34"/>
                <a:gd name="T23" fmla="*/ 18 h 28"/>
                <a:gd name="T24" fmla="*/ 32 w 34"/>
                <a:gd name="T25" fmla="*/ 20 h 28"/>
                <a:gd name="T26" fmla="*/ 32 w 34"/>
                <a:gd name="T27" fmla="*/ 22 h 28"/>
                <a:gd name="T28" fmla="*/ 33 w 34"/>
                <a:gd name="T29" fmla="*/ 24 h 28"/>
                <a:gd name="T30" fmla="*/ 33 w 34"/>
                <a:gd name="T31" fmla="*/ 25 h 28"/>
                <a:gd name="T32" fmla="*/ 33 w 34"/>
                <a:gd name="T33" fmla="*/ 27 h 28"/>
                <a:gd name="T34" fmla="*/ 34 w 34"/>
                <a:gd name="T35" fmla="*/ 28 h 28"/>
                <a:gd name="T36" fmla="*/ 34 w 34"/>
                <a:gd name="T37" fmla="*/ 28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
                <a:gd name="T58" fmla="*/ 0 h 28"/>
                <a:gd name="T59" fmla="*/ 34 w 34"/>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 h="28">
                  <a:moveTo>
                    <a:pt x="34" y="28"/>
                  </a:moveTo>
                  <a:lnTo>
                    <a:pt x="4" y="11"/>
                  </a:lnTo>
                  <a:lnTo>
                    <a:pt x="4" y="10"/>
                  </a:lnTo>
                  <a:lnTo>
                    <a:pt x="4" y="9"/>
                  </a:lnTo>
                  <a:lnTo>
                    <a:pt x="3" y="8"/>
                  </a:lnTo>
                  <a:lnTo>
                    <a:pt x="3" y="6"/>
                  </a:lnTo>
                  <a:lnTo>
                    <a:pt x="2" y="4"/>
                  </a:lnTo>
                  <a:lnTo>
                    <a:pt x="1" y="2"/>
                  </a:lnTo>
                  <a:lnTo>
                    <a:pt x="0" y="0"/>
                  </a:lnTo>
                  <a:lnTo>
                    <a:pt x="29" y="16"/>
                  </a:lnTo>
                  <a:lnTo>
                    <a:pt x="30" y="18"/>
                  </a:lnTo>
                  <a:lnTo>
                    <a:pt x="32" y="20"/>
                  </a:lnTo>
                  <a:lnTo>
                    <a:pt x="32" y="22"/>
                  </a:lnTo>
                  <a:lnTo>
                    <a:pt x="33" y="24"/>
                  </a:lnTo>
                  <a:lnTo>
                    <a:pt x="33" y="25"/>
                  </a:lnTo>
                  <a:lnTo>
                    <a:pt x="33" y="27"/>
                  </a:lnTo>
                  <a:lnTo>
                    <a:pt x="34" y="28"/>
                  </a:lnTo>
                  <a:close/>
                </a:path>
              </a:pathLst>
            </a:custGeom>
            <a:solidFill>
              <a:srgbClr val="FFFFFF"/>
            </a:solidFill>
            <a:ln w="9525">
              <a:solidFill>
                <a:schemeClr val="tx1"/>
              </a:solidFill>
              <a:round/>
              <a:headEnd/>
              <a:tailEnd/>
            </a:ln>
          </p:spPr>
          <p:txBody>
            <a:bodyPr/>
            <a:lstStyle/>
            <a:p>
              <a:endParaRPr lang="en-US"/>
            </a:p>
          </p:txBody>
        </p:sp>
        <p:sp>
          <p:nvSpPr>
            <p:cNvPr id="4245" name="Freeform 1507"/>
            <p:cNvSpPr>
              <a:spLocks/>
            </p:cNvSpPr>
            <p:nvPr/>
          </p:nvSpPr>
          <p:spPr bwMode="auto">
            <a:xfrm>
              <a:off x="1129" y="2618"/>
              <a:ext cx="36" cy="25"/>
            </a:xfrm>
            <a:custGeom>
              <a:avLst/>
              <a:gdLst>
                <a:gd name="T0" fmla="*/ 36 w 36"/>
                <a:gd name="T1" fmla="*/ 18 h 25"/>
                <a:gd name="T2" fmla="*/ 5 w 36"/>
                <a:gd name="T3" fmla="*/ 0 h 25"/>
                <a:gd name="T4" fmla="*/ 5 w 36"/>
                <a:gd name="T5" fmla="*/ 0 h 25"/>
                <a:gd name="T6" fmla="*/ 5 w 36"/>
                <a:gd name="T7" fmla="*/ 1 h 25"/>
                <a:gd name="T8" fmla="*/ 4 w 36"/>
                <a:gd name="T9" fmla="*/ 2 h 25"/>
                <a:gd name="T10" fmla="*/ 4 w 36"/>
                <a:gd name="T11" fmla="*/ 3 h 25"/>
                <a:gd name="T12" fmla="*/ 3 w 36"/>
                <a:gd name="T13" fmla="*/ 4 h 25"/>
                <a:gd name="T14" fmla="*/ 2 w 36"/>
                <a:gd name="T15" fmla="*/ 5 h 25"/>
                <a:gd name="T16" fmla="*/ 1 w 36"/>
                <a:gd name="T17" fmla="*/ 7 h 25"/>
                <a:gd name="T18" fmla="*/ 0 w 36"/>
                <a:gd name="T19" fmla="*/ 8 h 25"/>
                <a:gd name="T20" fmla="*/ 30 w 36"/>
                <a:gd name="T21" fmla="*/ 25 h 25"/>
                <a:gd name="T22" fmla="*/ 31 w 36"/>
                <a:gd name="T23" fmla="*/ 24 h 25"/>
                <a:gd name="T24" fmla="*/ 32 w 36"/>
                <a:gd name="T25" fmla="*/ 23 h 25"/>
                <a:gd name="T26" fmla="*/ 33 w 36"/>
                <a:gd name="T27" fmla="*/ 22 h 25"/>
                <a:gd name="T28" fmla="*/ 34 w 36"/>
                <a:gd name="T29" fmla="*/ 21 h 25"/>
                <a:gd name="T30" fmla="*/ 35 w 36"/>
                <a:gd name="T31" fmla="*/ 19 h 25"/>
                <a:gd name="T32" fmla="*/ 35 w 36"/>
                <a:gd name="T33" fmla="*/ 18 h 25"/>
                <a:gd name="T34" fmla="*/ 36 w 36"/>
                <a:gd name="T35" fmla="*/ 18 h 25"/>
                <a:gd name="T36" fmla="*/ 36 w 36"/>
                <a:gd name="T37" fmla="*/ 18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
                <a:gd name="T58" fmla="*/ 0 h 25"/>
                <a:gd name="T59" fmla="*/ 36 w 36"/>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 h="25">
                  <a:moveTo>
                    <a:pt x="36" y="18"/>
                  </a:moveTo>
                  <a:lnTo>
                    <a:pt x="5" y="0"/>
                  </a:lnTo>
                  <a:lnTo>
                    <a:pt x="5" y="1"/>
                  </a:lnTo>
                  <a:lnTo>
                    <a:pt x="4" y="2"/>
                  </a:lnTo>
                  <a:lnTo>
                    <a:pt x="4" y="3"/>
                  </a:lnTo>
                  <a:lnTo>
                    <a:pt x="3" y="4"/>
                  </a:lnTo>
                  <a:lnTo>
                    <a:pt x="2" y="5"/>
                  </a:lnTo>
                  <a:lnTo>
                    <a:pt x="1" y="7"/>
                  </a:lnTo>
                  <a:lnTo>
                    <a:pt x="0" y="8"/>
                  </a:lnTo>
                  <a:lnTo>
                    <a:pt x="30" y="25"/>
                  </a:lnTo>
                  <a:lnTo>
                    <a:pt x="31" y="24"/>
                  </a:lnTo>
                  <a:lnTo>
                    <a:pt x="32" y="23"/>
                  </a:lnTo>
                  <a:lnTo>
                    <a:pt x="33" y="22"/>
                  </a:lnTo>
                  <a:lnTo>
                    <a:pt x="34" y="21"/>
                  </a:lnTo>
                  <a:lnTo>
                    <a:pt x="35" y="19"/>
                  </a:lnTo>
                  <a:lnTo>
                    <a:pt x="35" y="18"/>
                  </a:lnTo>
                  <a:lnTo>
                    <a:pt x="36" y="18"/>
                  </a:lnTo>
                  <a:close/>
                </a:path>
              </a:pathLst>
            </a:custGeom>
            <a:solidFill>
              <a:srgbClr val="FFFFFF"/>
            </a:solidFill>
            <a:ln w="9525">
              <a:solidFill>
                <a:schemeClr val="tx1"/>
              </a:solidFill>
              <a:round/>
              <a:headEnd/>
              <a:tailEnd/>
            </a:ln>
          </p:spPr>
          <p:txBody>
            <a:bodyPr/>
            <a:lstStyle/>
            <a:p>
              <a:endParaRPr lang="en-US"/>
            </a:p>
          </p:txBody>
        </p:sp>
        <p:sp>
          <p:nvSpPr>
            <p:cNvPr id="4246" name="Freeform 1508"/>
            <p:cNvSpPr>
              <a:spLocks/>
            </p:cNvSpPr>
            <p:nvPr/>
          </p:nvSpPr>
          <p:spPr bwMode="auto">
            <a:xfrm>
              <a:off x="1136" y="2605"/>
              <a:ext cx="32" cy="27"/>
            </a:xfrm>
            <a:custGeom>
              <a:avLst/>
              <a:gdLst>
                <a:gd name="T0" fmla="*/ 30 w 32"/>
                <a:gd name="T1" fmla="*/ 27 h 27"/>
                <a:gd name="T2" fmla="*/ 0 w 32"/>
                <a:gd name="T3" fmla="*/ 10 h 27"/>
                <a:gd name="T4" fmla="*/ 0 w 32"/>
                <a:gd name="T5" fmla="*/ 10 h 27"/>
                <a:gd name="T6" fmla="*/ 1 w 32"/>
                <a:gd name="T7" fmla="*/ 9 h 27"/>
                <a:gd name="T8" fmla="*/ 1 w 32"/>
                <a:gd name="T9" fmla="*/ 8 h 27"/>
                <a:gd name="T10" fmla="*/ 1 w 32"/>
                <a:gd name="T11" fmla="*/ 7 h 27"/>
                <a:gd name="T12" fmla="*/ 1 w 32"/>
                <a:gd name="T13" fmla="*/ 5 h 27"/>
                <a:gd name="T14" fmla="*/ 2 w 32"/>
                <a:gd name="T15" fmla="*/ 4 h 27"/>
                <a:gd name="T16" fmla="*/ 2 w 32"/>
                <a:gd name="T17" fmla="*/ 2 h 27"/>
                <a:gd name="T18" fmla="*/ 2 w 32"/>
                <a:gd name="T19" fmla="*/ 0 h 27"/>
                <a:gd name="T20" fmla="*/ 32 w 32"/>
                <a:gd name="T21" fmla="*/ 17 h 27"/>
                <a:gd name="T22" fmla="*/ 32 w 32"/>
                <a:gd name="T23" fmla="*/ 18 h 27"/>
                <a:gd name="T24" fmla="*/ 32 w 32"/>
                <a:gd name="T25" fmla="*/ 20 h 27"/>
                <a:gd name="T26" fmla="*/ 31 w 32"/>
                <a:gd name="T27" fmla="*/ 22 h 27"/>
                <a:gd name="T28" fmla="*/ 31 w 32"/>
                <a:gd name="T29" fmla="*/ 23 h 27"/>
                <a:gd name="T30" fmla="*/ 31 w 32"/>
                <a:gd name="T31" fmla="*/ 25 h 27"/>
                <a:gd name="T32" fmla="*/ 30 w 32"/>
                <a:gd name="T33" fmla="*/ 26 h 27"/>
                <a:gd name="T34" fmla="*/ 30 w 32"/>
                <a:gd name="T35" fmla="*/ 27 h 27"/>
                <a:gd name="T36" fmla="*/ 30 w 32"/>
                <a:gd name="T37" fmla="*/ 27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27"/>
                <a:gd name="T59" fmla="*/ 32 w 32"/>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27">
                  <a:moveTo>
                    <a:pt x="30" y="27"/>
                  </a:moveTo>
                  <a:lnTo>
                    <a:pt x="0" y="10"/>
                  </a:lnTo>
                  <a:lnTo>
                    <a:pt x="1" y="9"/>
                  </a:lnTo>
                  <a:lnTo>
                    <a:pt x="1" y="8"/>
                  </a:lnTo>
                  <a:lnTo>
                    <a:pt x="1" y="7"/>
                  </a:lnTo>
                  <a:lnTo>
                    <a:pt x="1" y="5"/>
                  </a:lnTo>
                  <a:lnTo>
                    <a:pt x="2" y="4"/>
                  </a:lnTo>
                  <a:lnTo>
                    <a:pt x="2" y="2"/>
                  </a:lnTo>
                  <a:lnTo>
                    <a:pt x="2" y="0"/>
                  </a:lnTo>
                  <a:lnTo>
                    <a:pt x="32" y="17"/>
                  </a:lnTo>
                  <a:lnTo>
                    <a:pt x="32" y="18"/>
                  </a:lnTo>
                  <a:lnTo>
                    <a:pt x="32" y="20"/>
                  </a:lnTo>
                  <a:lnTo>
                    <a:pt x="31" y="22"/>
                  </a:lnTo>
                  <a:lnTo>
                    <a:pt x="31" y="23"/>
                  </a:lnTo>
                  <a:lnTo>
                    <a:pt x="31" y="25"/>
                  </a:lnTo>
                  <a:lnTo>
                    <a:pt x="30" y="26"/>
                  </a:lnTo>
                  <a:lnTo>
                    <a:pt x="30" y="27"/>
                  </a:lnTo>
                  <a:close/>
                </a:path>
              </a:pathLst>
            </a:custGeom>
            <a:solidFill>
              <a:srgbClr val="FFFFFF"/>
            </a:solidFill>
            <a:ln w="9525">
              <a:solidFill>
                <a:schemeClr val="tx1"/>
              </a:solidFill>
              <a:round/>
              <a:headEnd/>
              <a:tailEnd/>
            </a:ln>
          </p:spPr>
          <p:txBody>
            <a:bodyPr/>
            <a:lstStyle/>
            <a:p>
              <a:endParaRPr lang="en-US"/>
            </a:p>
          </p:txBody>
        </p:sp>
        <p:sp>
          <p:nvSpPr>
            <p:cNvPr id="4247" name="Freeform 1509"/>
            <p:cNvSpPr>
              <a:spLocks/>
            </p:cNvSpPr>
            <p:nvPr/>
          </p:nvSpPr>
          <p:spPr bwMode="auto">
            <a:xfrm>
              <a:off x="1116" y="2628"/>
              <a:ext cx="40" cy="22"/>
            </a:xfrm>
            <a:custGeom>
              <a:avLst/>
              <a:gdLst>
                <a:gd name="T0" fmla="*/ 40 w 40"/>
                <a:gd name="T1" fmla="*/ 18 h 22"/>
                <a:gd name="T2" fmla="*/ 10 w 40"/>
                <a:gd name="T3" fmla="*/ 0 h 22"/>
                <a:gd name="T4" fmla="*/ 9 w 40"/>
                <a:gd name="T5" fmla="*/ 0 h 22"/>
                <a:gd name="T6" fmla="*/ 9 w 40"/>
                <a:gd name="T7" fmla="*/ 1 h 22"/>
                <a:gd name="T8" fmla="*/ 8 w 40"/>
                <a:gd name="T9" fmla="*/ 2 h 22"/>
                <a:gd name="T10" fmla="*/ 7 w 40"/>
                <a:gd name="T11" fmla="*/ 3 h 22"/>
                <a:gd name="T12" fmla="*/ 6 w 40"/>
                <a:gd name="T13" fmla="*/ 4 h 22"/>
                <a:gd name="T14" fmla="*/ 4 w 40"/>
                <a:gd name="T15" fmla="*/ 4 h 22"/>
                <a:gd name="T16" fmla="*/ 2 w 40"/>
                <a:gd name="T17" fmla="*/ 5 h 22"/>
                <a:gd name="T18" fmla="*/ 0 w 40"/>
                <a:gd name="T19" fmla="*/ 6 h 22"/>
                <a:gd name="T20" fmla="*/ 30 w 40"/>
                <a:gd name="T21" fmla="*/ 22 h 22"/>
                <a:gd name="T22" fmla="*/ 32 w 40"/>
                <a:gd name="T23" fmla="*/ 22 h 22"/>
                <a:gd name="T24" fmla="*/ 34 w 40"/>
                <a:gd name="T25" fmla="*/ 22 h 22"/>
                <a:gd name="T26" fmla="*/ 36 w 40"/>
                <a:gd name="T27" fmla="*/ 21 h 22"/>
                <a:gd name="T28" fmla="*/ 37 w 40"/>
                <a:gd name="T29" fmla="*/ 20 h 22"/>
                <a:gd name="T30" fmla="*/ 39 w 40"/>
                <a:gd name="T31" fmla="*/ 19 h 22"/>
                <a:gd name="T32" fmla="*/ 39 w 40"/>
                <a:gd name="T33" fmla="*/ 18 h 22"/>
                <a:gd name="T34" fmla="*/ 40 w 40"/>
                <a:gd name="T35" fmla="*/ 18 h 22"/>
                <a:gd name="T36" fmla="*/ 40 w 40"/>
                <a:gd name="T37" fmla="*/ 18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22"/>
                <a:gd name="T59" fmla="*/ 40 w 40"/>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22">
                  <a:moveTo>
                    <a:pt x="40" y="18"/>
                  </a:moveTo>
                  <a:lnTo>
                    <a:pt x="10" y="0"/>
                  </a:lnTo>
                  <a:lnTo>
                    <a:pt x="9" y="0"/>
                  </a:lnTo>
                  <a:lnTo>
                    <a:pt x="9" y="1"/>
                  </a:lnTo>
                  <a:lnTo>
                    <a:pt x="8" y="2"/>
                  </a:lnTo>
                  <a:lnTo>
                    <a:pt x="7" y="3"/>
                  </a:lnTo>
                  <a:lnTo>
                    <a:pt x="6" y="4"/>
                  </a:lnTo>
                  <a:lnTo>
                    <a:pt x="4" y="4"/>
                  </a:lnTo>
                  <a:lnTo>
                    <a:pt x="2" y="5"/>
                  </a:lnTo>
                  <a:lnTo>
                    <a:pt x="0" y="6"/>
                  </a:lnTo>
                  <a:lnTo>
                    <a:pt x="30" y="22"/>
                  </a:lnTo>
                  <a:lnTo>
                    <a:pt x="32" y="22"/>
                  </a:lnTo>
                  <a:lnTo>
                    <a:pt x="34" y="22"/>
                  </a:lnTo>
                  <a:lnTo>
                    <a:pt x="36" y="21"/>
                  </a:lnTo>
                  <a:lnTo>
                    <a:pt x="37" y="20"/>
                  </a:lnTo>
                  <a:lnTo>
                    <a:pt x="39" y="19"/>
                  </a:lnTo>
                  <a:lnTo>
                    <a:pt x="39" y="18"/>
                  </a:lnTo>
                  <a:lnTo>
                    <a:pt x="40" y="18"/>
                  </a:lnTo>
                  <a:close/>
                </a:path>
              </a:pathLst>
            </a:custGeom>
            <a:solidFill>
              <a:srgbClr val="FFFFFF"/>
            </a:solidFill>
            <a:ln w="9525">
              <a:solidFill>
                <a:schemeClr val="tx1"/>
              </a:solidFill>
              <a:round/>
              <a:headEnd/>
              <a:tailEnd/>
            </a:ln>
          </p:spPr>
          <p:txBody>
            <a:bodyPr/>
            <a:lstStyle/>
            <a:p>
              <a:endParaRPr lang="en-US"/>
            </a:p>
          </p:txBody>
        </p:sp>
        <p:sp>
          <p:nvSpPr>
            <p:cNvPr id="4248" name="Freeform 1510"/>
            <p:cNvSpPr>
              <a:spLocks/>
            </p:cNvSpPr>
            <p:nvPr/>
          </p:nvSpPr>
          <p:spPr bwMode="auto">
            <a:xfrm>
              <a:off x="1099" y="2582"/>
              <a:ext cx="39" cy="53"/>
            </a:xfrm>
            <a:custGeom>
              <a:avLst/>
              <a:gdLst>
                <a:gd name="T0" fmla="*/ 13 w 39"/>
                <a:gd name="T1" fmla="*/ 53 h 53"/>
                <a:gd name="T2" fmla="*/ 10 w 39"/>
                <a:gd name="T3" fmla="*/ 52 h 53"/>
                <a:gd name="T4" fmla="*/ 7 w 39"/>
                <a:gd name="T5" fmla="*/ 50 h 53"/>
                <a:gd name="T6" fmla="*/ 4 w 39"/>
                <a:gd name="T7" fmla="*/ 47 h 53"/>
                <a:gd name="T8" fmla="*/ 2 w 39"/>
                <a:gd name="T9" fmla="*/ 43 h 53"/>
                <a:gd name="T10" fmla="*/ 1 w 39"/>
                <a:gd name="T11" fmla="*/ 39 h 53"/>
                <a:gd name="T12" fmla="*/ 0 w 39"/>
                <a:gd name="T13" fmla="*/ 34 h 53"/>
                <a:gd name="T14" fmla="*/ 0 w 39"/>
                <a:gd name="T15" fmla="*/ 29 h 53"/>
                <a:gd name="T16" fmla="*/ 1 w 39"/>
                <a:gd name="T17" fmla="*/ 24 h 53"/>
                <a:gd name="T18" fmla="*/ 2 w 39"/>
                <a:gd name="T19" fmla="*/ 19 h 53"/>
                <a:gd name="T20" fmla="*/ 4 w 39"/>
                <a:gd name="T21" fmla="*/ 14 h 53"/>
                <a:gd name="T22" fmla="*/ 7 w 39"/>
                <a:gd name="T23" fmla="*/ 10 h 53"/>
                <a:gd name="T24" fmla="*/ 10 w 39"/>
                <a:gd name="T25" fmla="*/ 6 h 53"/>
                <a:gd name="T26" fmla="*/ 14 w 39"/>
                <a:gd name="T27" fmla="*/ 4 h 53"/>
                <a:gd name="T28" fmla="*/ 18 w 39"/>
                <a:gd name="T29" fmla="*/ 2 h 53"/>
                <a:gd name="T30" fmla="*/ 21 w 39"/>
                <a:gd name="T31" fmla="*/ 1 h 53"/>
                <a:gd name="T32" fmla="*/ 25 w 39"/>
                <a:gd name="T33" fmla="*/ 1 h 53"/>
                <a:gd name="T34" fmla="*/ 29 w 39"/>
                <a:gd name="T35" fmla="*/ 2 h 53"/>
                <a:gd name="T36" fmla="*/ 32 w 39"/>
                <a:gd name="T37" fmla="*/ 4 h 53"/>
                <a:gd name="T38" fmla="*/ 35 w 39"/>
                <a:gd name="T39" fmla="*/ 6 h 53"/>
                <a:gd name="T40" fmla="*/ 37 w 39"/>
                <a:gd name="T41" fmla="*/ 10 h 53"/>
                <a:gd name="T42" fmla="*/ 38 w 39"/>
                <a:gd name="T43" fmla="*/ 14 h 53"/>
                <a:gd name="T44" fmla="*/ 39 w 39"/>
                <a:gd name="T45" fmla="*/ 19 h 53"/>
                <a:gd name="T46" fmla="*/ 39 w 39"/>
                <a:gd name="T47" fmla="*/ 24 h 53"/>
                <a:gd name="T48" fmla="*/ 38 w 39"/>
                <a:gd name="T49" fmla="*/ 29 h 53"/>
                <a:gd name="T50" fmla="*/ 37 w 39"/>
                <a:gd name="T51" fmla="*/ 35 h 53"/>
                <a:gd name="T52" fmla="*/ 35 w 39"/>
                <a:gd name="T53" fmla="*/ 39 h 53"/>
                <a:gd name="T54" fmla="*/ 32 w 39"/>
                <a:gd name="T55" fmla="*/ 43 h 53"/>
                <a:gd name="T56" fmla="*/ 29 w 39"/>
                <a:gd name="T57" fmla="*/ 47 h 53"/>
                <a:gd name="T58" fmla="*/ 25 w 39"/>
                <a:gd name="T59" fmla="*/ 50 h 53"/>
                <a:gd name="T60" fmla="*/ 21 w 39"/>
                <a:gd name="T61" fmla="*/ 52 h 53"/>
                <a:gd name="T62" fmla="*/ 17 w 39"/>
                <a:gd name="T63" fmla="*/ 53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
                <a:gd name="T97" fmla="*/ 0 h 53"/>
                <a:gd name="T98" fmla="*/ 39 w 39"/>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 h="53">
                  <a:moveTo>
                    <a:pt x="15" y="53"/>
                  </a:moveTo>
                  <a:lnTo>
                    <a:pt x="13" y="53"/>
                  </a:lnTo>
                  <a:lnTo>
                    <a:pt x="12" y="52"/>
                  </a:lnTo>
                  <a:lnTo>
                    <a:pt x="10" y="52"/>
                  </a:lnTo>
                  <a:lnTo>
                    <a:pt x="8" y="51"/>
                  </a:lnTo>
                  <a:lnTo>
                    <a:pt x="7" y="50"/>
                  </a:lnTo>
                  <a:lnTo>
                    <a:pt x="5" y="48"/>
                  </a:lnTo>
                  <a:lnTo>
                    <a:pt x="4" y="47"/>
                  </a:lnTo>
                  <a:lnTo>
                    <a:pt x="3" y="45"/>
                  </a:lnTo>
                  <a:lnTo>
                    <a:pt x="2" y="43"/>
                  </a:lnTo>
                  <a:lnTo>
                    <a:pt x="1" y="41"/>
                  </a:lnTo>
                  <a:lnTo>
                    <a:pt x="1" y="39"/>
                  </a:lnTo>
                  <a:lnTo>
                    <a:pt x="0" y="37"/>
                  </a:lnTo>
                  <a:lnTo>
                    <a:pt x="0" y="34"/>
                  </a:lnTo>
                  <a:lnTo>
                    <a:pt x="0" y="32"/>
                  </a:lnTo>
                  <a:lnTo>
                    <a:pt x="0" y="29"/>
                  </a:lnTo>
                  <a:lnTo>
                    <a:pt x="0" y="27"/>
                  </a:lnTo>
                  <a:lnTo>
                    <a:pt x="1" y="24"/>
                  </a:lnTo>
                  <a:lnTo>
                    <a:pt x="1" y="21"/>
                  </a:lnTo>
                  <a:lnTo>
                    <a:pt x="2" y="19"/>
                  </a:lnTo>
                  <a:lnTo>
                    <a:pt x="3" y="16"/>
                  </a:lnTo>
                  <a:lnTo>
                    <a:pt x="4" y="14"/>
                  </a:lnTo>
                  <a:lnTo>
                    <a:pt x="6" y="12"/>
                  </a:lnTo>
                  <a:lnTo>
                    <a:pt x="7" y="10"/>
                  </a:lnTo>
                  <a:lnTo>
                    <a:pt x="9" y="8"/>
                  </a:lnTo>
                  <a:lnTo>
                    <a:pt x="10" y="6"/>
                  </a:lnTo>
                  <a:lnTo>
                    <a:pt x="12" y="5"/>
                  </a:lnTo>
                  <a:lnTo>
                    <a:pt x="14" y="4"/>
                  </a:lnTo>
                  <a:lnTo>
                    <a:pt x="16" y="2"/>
                  </a:lnTo>
                  <a:lnTo>
                    <a:pt x="18" y="2"/>
                  </a:lnTo>
                  <a:lnTo>
                    <a:pt x="19" y="1"/>
                  </a:lnTo>
                  <a:lnTo>
                    <a:pt x="21" y="1"/>
                  </a:lnTo>
                  <a:lnTo>
                    <a:pt x="23" y="0"/>
                  </a:lnTo>
                  <a:lnTo>
                    <a:pt x="25" y="1"/>
                  </a:lnTo>
                  <a:lnTo>
                    <a:pt x="27" y="1"/>
                  </a:lnTo>
                  <a:lnTo>
                    <a:pt x="29" y="2"/>
                  </a:lnTo>
                  <a:lnTo>
                    <a:pt x="31" y="2"/>
                  </a:lnTo>
                  <a:lnTo>
                    <a:pt x="32" y="4"/>
                  </a:lnTo>
                  <a:lnTo>
                    <a:pt x="34" y="5"/>
                  </a:lnTo>
                  <a:lnTo>
                    <a:pt x="35" y="6"/>
                  </a:lnTo>
                  <a:lnTo>
                    <a:pt x="36" y="8"/>
                  </a:lnTo>
                  <a:lnTo>
                    <a:pt x="37" y="10"/>
                  </a:lnTo>
                  <a:lnTo>
                    <a:pt x="38" y="12"/>
                  </a:lnTo>
                  <a:lnTo>
                    <a:pt x="38" y="14"/>
                  </a:lnTo>
                  <a:lnTo>
                    <a:pt x="39" y="16"/>
                  </a:lnTo>
                  <a:lnTo>
                    <a:pt x="39" y="19"/>
                  </a:lnTo>
                  <a:lnTo>
                    <a:pt x="39" y="21"/>
                  </a:lnTo>
                  <a:lnTo>
                    <a:pt x="39" y="24"/>
                  </a:lnTo>
                  <a:lnTo>
                    <a:pt x="39" y="27"/>
                  </a:lnTo>
                  <a:lnTo>
                    <a:pt x="38" y="29"/>
                  </a:lnTo>
                  <a:lnTo>
                    <a:pt x="38" y="32"/>
                  </a:lnTo>
                  <a:lnTo>
                    <a:pt x="37" y="35"/>
                  </a:lnTo>
                  <a:lnTo>
                    <a:pt x="36" y="37"/>
                  </a:lnTo>
                  <a:lnTo>
                    <a:pt x="35" y="39"/>
                  </a:lnTo>
                  <a:lnTo>
                    <a:pt x="33" y="41"/>
                  </a:lnTo>
                  <a:lnTo>
                    <a:pt x="32" y="43"/>
                  </a:lnTo>
                  <a:lnTo>
                    <a:pt x="30" y="45"/>
                  </a:lnTo>
                  <a:lnTo>
                    <a:pt x="29" y="47"/>
                  </a:lnTo>
                  <a:lnTo>
                    <a:pt x="27" y="48"/>
                  </a:lnTo>
                  <a:lnTo>
                    <a:pt x="25" y="50"/>
                  </a:lnTo>
                  <a:lnTo>
                    <a:pt x="23" y="51"/>
                  </a:lnTo>
                  <a:lnTo>
                    <a:pt x="21" y="52"/>
                  </a:lnTo>
                  <a:lnTo>
                    <a:pt x="19" y="52"/>
                  </a:lnTo>
                  <a:lnTo>
                    <a:pt x="17" y="53"/>
                  </a:lnTo>
                  <a:lnTo>
                    <a:pt x="15" y="53"/>
                  </a:lnTo>
                  <a:close/>
                </a:path>
              </a:pathLst>
            </a:custGeom>
            <a:solidFill>
              <a:srgbClr val="000000"/>
            </a:solidFill>
            <a:ln w="9525">
              <a:solidFill>
                <a:schemeClr val="tx1"/>
              </a:solidFill>
              <a:round/>
              <a:headEnd/>
              <a:tailEnd/>
            </a:ln>
          </p:spPr>
          <p:txBody>
            <a:bodyPr/>
            <a:lstStyle/>
            <a:p>
              <a:endParaRPr lang="en-US"/>
            </a:p>
          </p:txBody>
        </p:sp>
        <p:sp>
          <p:nvSpPr>
            <p:cNvPr id="4249" name="Freeform 1511"/>
            <p:cNvSpPr>
              <a:spLocks/>
            </p:cNvSpPr>
            <p:nvPr/>
          </p:nvSpPr>
          <p:spPr bwMode="auto">
            <a:xfrm>
              <a:off x="1098" y="2608"/>
              <a:ext cx="16" cy="28"/>
            </a:xfrm>
            <a:custGeom>
              <a:avLst/>
              <a:gdLst>
                <a:gd name="T0" fmla="*/ 0 w 16"/>
                <a:gd name="T1" fmla="*/ 0 h 28"/>
                <a:gd name="T2" fmla="*/ 0 w 16"/>
                <a:gd name="T3" fmla="*/ 0 h 28"/>
                <a:gd name="T4" fmla="*/ 0 w 16"/>
                <a:gd name="T5" fmla="*/ 3 h 28"/>
                <a:gd name="T6" fmla="*/ 0 w 16"/>
                <a:gd name="T7" fmla="*/ 6 h 28"/>
                <a:gd name="T8" fmla="*/ 0 w 16"/>
                <a:gd name="T9" fmla="*/ 9 h 28"/>
                <a:gd name="T10" fmla="*/ 0 w 16"/>
                <a:gd name="T11" fmla="*/ 11 h 28"/>
                <a:gd name="T12" fmla="*/ 1 w 16"/>
                <a:gd name="T13" fmla="*/ 13 h 28"/>
                <a:gd name="T14" fmla="*/ 1 w 16"/>
                <a:gd name="T15" fmla="*/ 15 h 28"/>
                <a:gd name="T16" fmla="*/ 2 w 16"/>
                <a:gd name="T17" fmla="*/ 18 h 28"/>
                <a:gd name="T18" fmla="*/ 3 w 16"/>
                <a:gd name="T19" fmla="*/ 20 h 28"/>
                <a:gd name="T20" fmla="*/ 4 w 16"/>
                <a:gd name="T21" fmla="*/ 21 h 28"/>
                <a:gd name="T22" fmla="*/ 6 w 16"/>
                <a:gd name="T23" fmla="*/ 23 h 28"/>
                <a:gd name="T24" fmla="*/ 7 w 16"/>
                <a:gd name="T25" fmla="*/ 24 h 28"/>
                <a:gd name="T26" fmla="*/ 9 w 16"/>
                <a:gd name="T27" fmla="*/ 26 h 28"/>
                <a:gd name="T28" fmla="*/ 10 w 16"/>
                <a:gd name="T29" fmla="*/ 27 h 28"/>
                <a:gd name="T30" fmla="*/ 12 w 16"/>
                <a:gd name="T31" fmla="*/ 27 h 28"/>
                <a:gd name="T32" fmla="*/ 14 w 16"/>
                <a:gd name="T33" fmla="*/ 28 h 28"/>
                <a:gd name="T34" fmla="*/ 16 w 16"/>
                <a:gd name="T35" fmla="*/ 28 h 28"/>
                <a:gd name="T36" fmla="*/ 16 w 16"/>
                <a:gd name="T37" fmla="*/ 26 h 28"/>
                <a:gd name="T38" fmla="*/ 15 w 16"/>
                <a:gd name="T39" fmla="*/ 26 h 28"/>
                <a:gd name="T40" fmla="*/ 13 w 16"/>
                <a:gd name="T41" fmla="*/ 25 h 28"/>
                <a:gd name="T42" fmla="*/ 11 w 16"/>
                <a:gd name="T43" fmla="*/ 25 h 28"/>
                <a:gd name="T44" fmla="*/ 10 w 16"/>
                <a:gd name="T45" fmla="*/ 24 h 28"/>
                <a:gd name="T46" fmla="*/ 9 w 16"/>
                <a:gd name="T47" fmla="*/ 23 h 28"/>
                <a:gd name="T48" fmla="*/ 7 w 16"/>
                <a:gd name="T49" fmla="*/ 21 h 28"/>
                <a:gd name="T50" fmla="*/ 6 w 16"/>
                <a:gd name="T51" fmla="*/ 20 h 28"/>
                <a:gd name="T52" fmla="*/ 5 w 16"/>
                <a:gd name="T53" fmla="*/ 18 h 28"/>
                <a:gd name="T54" fmla="*/ 4 w 16"/>
                <a:gd name="T55" fmla="*/ 17 h 28"/>
                <a:gd name="T56" fmla="*/ 3 w 16"/>
                <a:gd name="T57" fmla="*/ 15 h 28"/>
                <a:gd name="T58" fmla="*/ 3 w 16"/>
                <a:gd name="T59" fmla="*/ 13 h 28"/>
                <a:gd name="T60" fmla="*/ 2 w 16"/>
                <a:gd name="T61" fmla="*/ 11 h 28"/>
                <a:gd name="T62" fmla="*/ 2 w 16"/>
                <a:gd name="T63" fmla="*/ 8 h 28"/>
                <a:gd name="T64" fmla="*/ 2 w 16"/>
                <a:gd name="T65" fmla="*/ 6 h 28"/>
                <a:gd name="T66" fmla="*/ 2 w 16"/>
                <a:gd name="T67" fmla="*/ 3 h 28"/>
                <a:gd name="T68" fmla="*/ 2 w 16"/>
                <a:gd name="T69" fmla="*/ 1 h 28"/>
                <a:gd name="T70" fmla="*/ 2 w 16"/>
                <a:gd name="T71" fmla="*/ 1 h 28"/>
                <a:gd name="T72" fmla="*/ 0 w 16"/>
                <a:gd name="T73" fmla="*/ 0 h 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
                <a:gd name="T112" fmla="*/ 0 h 28"/>
                <a:gd name="T113" fmla="*/ 16 w 16"/>
                <a:gd name="T114" fmla="*/ 28 h 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 h="28">
                  <a:moveTo>
                    <a:pt x="0" y="0"/>
                  </a:moveTo>
                  <a:lnTo>
                    <a:pt x="0" y="0"/>
                  </a:lnTo>
                  <a:lnTo>
                    <a:pt x="0" y="3"/>
                  </a:lnTo>
                  <a:lnTo>
                    <a:pt x="0" y="6"/>
                  </a:lnTo>
                  <a:lnTo>
                    <a:pt x="0" y="9"/>
                  </a:lnTo>
                  <a:lnTo>
                    <a:pt x="0" y="11"/>
                  </a:lnTo>
                  <a:lnTo>
                    <a:pt x="1" y="13"/>
                  </a:lnTo>
                  <a:lnTo>
                    <a:pt x="1" y="15"/>
                  </a:lnTo>
                  <a:lnTo>
                    <a:pt x="2" y="18"/>
                  </a:lnTo>
                  <a:lnTo>
                    <a:pt x="3" y="20"/>
                  </a:lnTo>
                  <a:lnTo>
                    <a:pt x="4" y="21"/>
                  </a:lnTo>
                  <a:lnTo>
                    <a:pt x="6" y="23"/>
                  </a:lnTo>
                  <a:lnTo>
                    <a:pt x="7" y="24"/>
                  </a:lnTo>
                  <a:lnTo>
                    <a:pt x="9" y="26"/>
                  </a:lnTo>
                  <a:lnTo>
                    <a:pt x="10" y="27"/>
                  </a:lnTo>
                  <a:lnTo>
                    <a:pt x="12" y="27"/>
                  </a:lnTo>
                  <a:lnTo>
                    <a:pt x="14" y="28"/>
                  </a:lnTo>
                  <a:lnTo>
                    <a:pt x="16" y="28"/>
                  </a:lnTo>
                  <a:lnTo>
                    <a:pt x="16" y="26"/>
                  </a:lnTo>
                  <a:lnTo>
                    <a:pt x="15" y="26"/>
                  </a:lnTo>
                  <a:lnTo>
                    <a:pt x="13" y="25"/>
                  </a:lnTo>
                  <a:lnTo>
                    <a:pt x="11" y="25"/>
                  </a:lnTo>
                  <a:lnTo>
                    <a:pt x="10" y="24"/>
                  </a:lnTo>
                  <a:lnTo>
                    <a:pt x="9" y="23"/>
                  </a:lnTo>
                  <a:lnTo>
                    <a:pt x="7" y="21"/>
                  </a:lnTo>
                  <a:lnTo>
                    <a:pt x="6" y="20"/>
                  </a:lnTo>
                  <a:lnTo>
                    <a:pt x="5" y="18"/>
                  </a:lnTo>
                  <a:lnTo>
                    <a:pt x="4" y="17"/>
                  </a:lnTo>
                  <a:lnTo>
                    <a:pt x="3" y="15"/>
                  </a:lnTo>
                  <a:lnTo>
                    <a:pt x="3" y="13"/>
                  </a:lnTo>
                  <a:lnTo>
                    <a:pt x="2" y="11"/>
                  </a:lnTo>
                  <a:lnTo>
                    <a:pt x="2" y="8"/>
                  </a:lnTo>
                  <a:lnTo>
                    <a:pt x="2" y="6"/>
                  </a:lnTo>
                  <a:lnTo>
                    <a:pt x="2" y="3"/>
                  </a:lnTo>
                  <a:lnTo>
                    <a:pt x="2" y="1"/>
                  </a:lnTo>
                  <a:lnTo>
                    <a:pt x="0" y="0"/>
                  </a:lnTo>
                  <a:close/>
                </a:path>
              </a:pathLst>
            </a:custGeom>
            <a:solidFill>
              <a:srgbClr val="000000"/>
            </a:solidFill>
            <a:ln w="9525">
              <a:solidFill>
                <a:schemeClr val="tx1"/>
              </a:solidFill>
              <a:round/>
              <a:headEnd/>
              <a:tailEnd/>
            </a:ln>
          </p:spPr>
          <p:txBody>
            <a:bodyPr/>
            <a:lstStyle/>
            <a:p>
              <a:endParaRPr lang="en-US"/>
            </a:p>
          </p:txBody>
        </p:sp>
        <p:sp>
          <p:nvSpPr>
            <p:cNvPr id="4250" name="Freeform 1512"/>
            <p:cNvSpPr>
              <a:spLocks/>
            </p:cNvSpPr>
            <p:nvPr/>
          </p:nvSpPr>
          <p:spPr bwMode="auto">
            <a:xfrm>
              <a:off x="1098" y="2581"/>
              <a:ext cx="24" cy="28"/>
            </a:xfrm>
            <a:custGeom>
              <a:avLst/>
              <a:gdLst>
                <a:gd name="T0" fmla="*/ 24 w 24"/>
                <a:gd name="T1" fmla="*/ 0 h 28"/>
                <a:gd name="T2" fmla="*/ 24 w 24"/>
                <a:gd name="T3" fmla="*/ 0 h 28"/>
                <a:gd name="T4" fmla="*/ 22 w 24"/>
                <a:gd name="T5" fmla="*/ 1 h 28"/>
                <a:gd name="T6" fmla="*/ 20 w 24"/>
                <a:gd name="T7" fmla="*/ 1 h 28"/>
                <a:gd name="T8" fmla="*/ 18 w 24"/>
                <a:gd name="T9" fmla="*/ 2 h 28"/>
                <a:gd name="T10" fmla="*/ 16 w 24"/>
                <a:gd name="T11" fmla="*/ 3 h 28"/>
                <a:gd name="T12" fmla="*/ 14 w 24"/>
                <a:gd name="T13" fmla="*/ 4 h 28"/>
                <a:gd name="T14" fmla="*/ 12 w 24"/>
                <a:gd name="T15" fmla="*/ 5 h 28"/>
                <a:gd name="T16" fmla="*/ 10 w 24"/>
                <a:gd name="T17" fmla="*/ 7 h 28"/>
                <a:gd name="T18" fmla="*/ 9 w 24"/>
                <a:gd name="T19" fmla="*/ 8 h 28"/>
                <a:gd name="T20" fmla="*/ 7 w 24"/>
                <a:gd name="T21" fmla="*/ 10 h 28"/>
                <a:gd name="T22" fmla="*/ 6 w 24"/>
                <a:gd name="T23" fmla="*/ 12 h 28"/>
                <a:gd name="T24" fmla="*/ 4 w 24"/>
                <a:gd name="T25" fmla="*/ 15 h 28"/>
                <a:gd name="T26" fmla="*/ 3 w 24"/>
                <a:gd name="T27" fmla="*/ 17 h 28"/>
                <a:gd name="T28" fmla="*/ 2 w 24"/>
                <a:gd name="T29" fmla="*/ 19 h 28"/>
                <a:gd name="T30" fmla="*/ 1 w 24"/>
                <a:gd name="T31" fmla="*/ 22 h 28"/>
                <a:gd name="T32" fmla="*/ 1 w 24"/>
                <a:gd name="T33" fmla="*/ 25 h 28"/>
                <a:gd name="T34" fmla="*/ 0 w 24"/>
                <a:gd name="T35" fmla="*/ 27 h 28"/>
                <a:gd name="T36" fmla="*/ 2 w 24"/>
                <a:gd name="T37" fmla="*/ 28 h 28"/>
                <a:gd name="T38" fmla="*/ 3 w 24"/>
                <a:gd name="T39" fmla="*/ 25 h 28"/>
                <a:gd name="T40" fmla="*/ 4 w 24"/>
                <a:gd name="T41" fmla="*/ 23 h 28"/>
                <a:gd name="T42" fmla="*/ 4 w 24"/>
                <a:gd name="T43" fmla="*/ 20 h 28"/>
                <a:gd name="T44" fmla="*/ 5 w 24"/>
                <a:gd name="T45" fmla="*/ 18 h 28"/>
                <a:gd name="T46" fmla="*/ 6 w 24"/>
                <a:gd name="T47" fmla="*/ 15 h 28"/>
                <a:gd name="T48" fmla="*/ 8 w 24"/>
                <a:gd name="T49" fmla="*/ 13 h 28"/>
                <a:gd name="T50" fmla="*/ 9 w 24"/>
                <a:gd name="T51" fmla="*/ 11 h 28"/>
                <a:gd name="T52" fmla="*/ 10 w 24"/>
                <a:gd name="T53" fmla="*/ 10 h 28"/>
                <a:gd name="T54" fmla="*/ 12 w 24"/>
                <a:gd name="T55" fmla="*/ 8 h 28"/>
                <a:gd name="T56" fmla="*/ 14 w 24"/>
                <a:gd name="T57" fmla="*/ 7 h 28"/>
                <a:gd name="T58" fmla="*/ 15 w 24"/>
                <a:gd name="T59" fmla="*/ 5 h 28"/>
                <a:gd name="T60" fmla="*/ 17 w 24"/>
                <a:gd name="T61" fmla="*/ 4 h 28"/>
                <a:gd name="T62" fmla="*/ 19 w 24"/>
                <a:gd name="T63" fmla="*/ 4 h 28"/>
                <a:gd name="T64" fmla="*/ 21 w 24"/>
                <a:gd name="T65" fmla="*/ 3 h 28"/>
                <a:gd name="T66" fmla="*/ 23 w 24"/>
                <a:gd name="T67" fmla="*/ 3 h 28"/>
                <a:gd name="T68" fmla="*/ 24 w 24"/>
                <a:gd name="T69" fmla="*/ 3 h 28"/>
                <a:gd name="T70" fmla="*/ 24 w 24"/>
                <a:gd name="T71" fmla="*/ 3 h 28"/>
                <a:gd name="T72" fmla="*/ 24 w 24"/>
                <a:gd name="T73" fmla="*/ 0 h 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
                <a:gd name="T112" fmla="*/ 0 h 28"/>
                <a:gd name="T113" fmla="*/ 24 w 24"/>
                <a:gd name="T114" fmla="*/ 28 h 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 h="28">
                  <a:moveTo>
                    <a:pt x="24" y="0"/>
                  </a:moveTo>
                  <a:lnTo>
                    <a:pt x="24" y="0"/>
                  </a:lnTo>
                  <a:lnTo>
                    <a:pt x="22" y="1"/>
                  </a:lnTo>
                  <a:lnTo>
                    <a:pt x="20" y="1"/>
                  </a:lnTo>
                  <a:lnTo>
                    <a:pt x="18" y="2"/>
                  </a:lnTo>
                  <a:lnTo>
                    <a:pt x="16" y="3"/>
                  </a:lnTo>
                  <a:lnTo>
                    <a:pt x="14" y="4"/>
                  </a:lnTo>
                  <a:lnTo>
                    <a:pt x="12" y="5"/>
                  </a:lnTo>
                  <a:lnTo>
                    <a:pt x="10" y="7"/>
                  </a:lnTo>
                  <a:lnTo>
                    <a:pt x="9" y="8"/>
                  </a:lnTo>
                  <a:lnTo>
                    <a:pt x="7" y="10"/>
                  </a:lnTo>
                  <a:lnTo>
                    <a:pt x="6" y="12"/>
                  </a:lnTo>
                  <a:lnTo>
                    <a:pt x="4" y="15"/>
                  </a:lnTo>
                  <a:lnTo>
                    <a:pt x="3" y="17"/>
                  </a:lnTo>
                  <a:lnTo>
                    <a:pt x="2" y="19"/>
                  </a:lnTo>
                  <a:lnTo>
                    <a:pt x="1" y="22"/>
                  </a:lnTo>
                  <a:lnTo>
                    <a:pt x="1" y="25"/>
                  </a:lnTo>
                  <a:lnTo>
                    <a:pt x="0" y="27"/>
                  </a:lnTo>
                  <a:lnTo>
                    <a:pt x="2" y="28"/>
                  </a:lnTo>
                  <a:lnTo>
                    <a:pt x="3" y="25"/>
                  </a:lnTo>
                  <a:lnTo>
                    <a:pt x="4" y="23"/>
                  </a:lnTo>
                  <a:lnTo>
                    <a:pt x="4" y="20"/>
                  </a:lnTo>
                  <a:lnTo>
                    <a:pt x="5" y="18"/>
                  </a:lnTo>
                  <a:lnTo>
                    <a:pt x="6" y="15"/>
                  </a:lnTo>
                  <a:lnTo>
                    <a:pt x="8" y="13"/>
                  </a:lnTo>
                  <a:lnTo>
                    <a:pt x="9" y="11"/>
                  </a:lnTo>
                  <a:lnTo>
                    <a:pt x="10" y="10"/>
                  </a:lnTo>
                  <a:lnTo>
                    <a:pt x="12" y="8"/>
                  </a:lnTo>
                  <a:lnTo>
                    <a:pt x="14" y="7"/>
                  </a:lnTo>
                  <a:lnTo>
                    <a:pt x="15" y="5"/>
                  </a:lnTo>
                  <a:lnTo>
                    <a:pt x="17" y="4"/>
                  </a:lnTo>
                  <a:lnTo>
                    <a:pt x="19" y="4"/>
                  </a:lnTo>
                  <a:lnTo>
                    <a:pt x="21" y="3"/>
                  </a:lnTo>
                  <a:lnTo>
                    <a:pt x="23" y="3"/>
                  </a:lnTo>
                  <a:lnTo>
                    <a:pt x="24" y="3"/>
                  </a:lnTo>
                  <a:lnTo>
                    <a:pt x="24" y="0"/>
                  </a:lnTo>
                  <a:close/>
                </a:path>
              </a:pathLst>
            </a:custGeom>
            <a:solidFill>
              <a:srgbClr val="000000"/>
            </a:solidFill>
            <a:ln w="9525">
              <a:solidFill>
                <a:schemeClr val="tx1"/>
              </a:solidFill>
              <a:round/>
              <a:headEnd/>
              <a:tailEnd/>
            </a:ln>
          </p:spPr>
          <p:txBody>
            <a:bodyPr/>
            <a:lstStyle/>
            <a:p>
              <a:endParaRPr lang="en-US"/>
            </a:p>
          </p:txBody>
        </p:sp>
        <p:sp>
          <p:nvSpPr>
            <p:cNvPr id="4251" name="Freeform 1513"/>
            <p:cNvSpPr>
              <a:spLocks/>
            </p:cNvSpPr>
            <p:nvPr/>
          </p:nvSpPr>
          <p:spPr bwMode="auto">
            <a:xfrm>
              <a:off x="1122" y="2581"/>
              <a:ext cx="17" cy="28"/>
            </a:xfrm>
            <a:custGeom>
              <a:avLst/>
              <a:gdLst>
                <a:gd name="T0" fmla="*/ 17 w 17"/>
                <a:gd name="T1" fmla="*/ 28 h 28"/>
                <a:gd name="T2" fmla="*/ 17 w 17"/>
                <a:gd name="T3" fmla="*/ 28 h 28"/>
                <a:gd name="T4" fmla="*/ 17 w 17"/>
                <a:gd name="T5" fmla="*/ 25 h 28"/>
                <a:gd name="T6" fmla="*/ 17 w 17"/>
                <a:gd name="T7" fmla="*/ 22 h 28"/>
                <a:gd name="T8" fmla="*/ 17 w 17"/>
                <a:gd name="T9" fmla="*/ 20 h 28"/>
                <a:gd name="T10" fmla="*/ 17 w 17"/>
                <a:gd name="T11" fmla="*/ 17 h 28"/>
                <a:gd name="T12" fmla="*/ 16 w 17"/>
                <a:gd name="T13" fmla="*/ 15 h 28"/>
                <a:gd name="T14" fmla="*/ 16 w 17"/>
                <a:gd name="T15" fmla="*/ 13 h 28"/>
                <a:gd name="T16" fmla="*/ 15 w 17"/>
                <a:gd name="T17" fmla="*/ 11 h 28"/>
                <a:gd name="T18" fmla="*/ 14 w 17"/>
                <a:gd name="T19" fmla="*/ 9 h 28"/>
                <a:gd name="T20" fmla="*/ 13 w 17"/>
                <a:gd name="T21" fmla="*/ 7 h 28"/>
                <a:gd name="T22" fmla="*/ 11 w 17"/>
                <a:gd name="T23" fmla="*/ 5 h 28"/>
                <a:gd name="T24" fmla="*/ 10 w 17"/>
                <a:gd name="T25" fmla="*/ 4 h 28"/>
                <a:gd name="T26" fmla="*/ 8 w 17"/>
                <a:gd name="T27" fmla="*/ 3 h 28"/>
                <a:gd name="T28" fmla="*/ 7 w 17"/>
                <a:gd name="T29" fmla="*/ 2 h 28"/>
                <a:gd name="T30" fmla="*/ 5 w 17"/>
                <a:gd name="T31" fmla="*/ 1 h 28"/>
                <a:gd name="T32" fmla="*/ 3 w 17"/>
                <a:gd name="T33" fmla="*/ 1 h 28"/>
                <a:gd name="T34" fmla="*/ 0 w 17"/>
                <a:gd name="T35" fmla="*/ 0 h 28"/>
                <a:gd name="T36" fmla="*/ 0 w 17"/>
                <a:gd name="T37" fmla="*/ 3 h 28"/>
                <a:gd name="T38" fmla="*/ 2 w 17"/>
                <a:gd name="T39" fmla="*/ 3 h 28"/>
                <a:gd name="T40" fmla="*/ 4 w 17"/>
                <a:gd name="T41" fmla="*/ 3 h 28"/>
                <a:gd name="T42" fmla="*/ 6 w 17"/>
                <a:gd name="T43" fmla="*/ 4 h 28"/>
                <a:gd name="T44" fmla="*/ 7 w 17"/>
                <a:gd name="T45" fmla="*/ 4 h 28"/>
                <a:gd name="T46" fmla="*/ 8 w 17"/>
                <a:gd name="T47" fmla="*/ 5 h 28"/>
                <a:gd name="T48" fmla="*/ 10 w 17"/>
                <a:gd name="T49" fmla="*/ 7 h 28"/>
                <a:gd name="T50" fmla="*/ 11 w 17"/>
                <a:gd name="T51" fmla="*/ 8 h 28"/>
                <a:gd name="T52" fmla="*/ 12 w 17"/>
                <a:gd name="T53" fmla="*/ 10 h 28"/>
                <a:gd name="T54" fmla="*/ 13 w 17"/>
                <a:gd name="T55" fmla="*/ 11 h 28"/>
                <a:gd name="T56" fmla="*/ 14 w 17"/>
                <a:gd name="T57" fmla="*/ 13 h 28"/>
                <a:gd name="T58" fmla="*/ 14 w 17"/>
                <a:gd name="T59" fmla="*/ 15 h 28"/>
                <a:gd name="T60" fmla="*/ 15 w 17"/>
                <a:gd name="T61" fmla="*/ 18 h 28"/>
                <a:gd name="T62" fmla="*/ 15 w 17"/>
                <a:gd name="T63" fmla="*/ 20 h 28"/>
                <a:gd name="T64" fmla="*/ 15 w 17"/>
                <a:gd name="T65" fmla="*/ 22 h 28"/>
                <a:gd name="T66" fmla="*/ 15 w 17"/>
                <a:gd name="T67" fmla="*/ 25 h 28"/>
                <a:gd name="T68" fmla="*/ 15 w 17"/>
                <a:gd name="T69" fmla="*/ 28 h 28"/>
                <a:gd name="T70" fmla="*/ 15 w 17"/>
                <a:gd name="T71" fmla="*/ 28 h 28"/>
                <a:gd name="T72" fmla="*/ 17 w 17"/>
                <a:gd name="T73" fmla="*/ 28 h 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
                <a:gd name="T112" fmla="*/ 0 h 28"/>
                <a:gd name="T113" fmla="*/ 17 w 17"/>
                <a:gd name="T114" fmla="*/ 28 h 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 h="28">
                  <a:moveTo>
                    <a:pt x="17" y="28"/>
                  </a:moveTo>
                  <a:lnTo>
                    <a:pt x="17" y="28"/>
                  </a:lnTo>
                  <a:lnTo>
                    <a:pt x="17" y="25"/>
                  </a:lnTo>
                  <a:lnTo>
                    <a:pt x="17" y="22"/>
                  </a:lnTo>
                  <a:lnTo>
                    <a:pt x="17" y="20"/>
                  </a:lnTo>
                  <a:lnTo>
                    <a:pt x="17" y="17"/>
                  </a:lnTo>
                  <a:lnTo>
                    <a:pt x="16" y="15"/>
                  </a:lnTo>
                  <a:lnTo>
                    <a:pt x="16" y="13"/>
                  </a:lnTo>
                  <a:lnTo>
                    <a:pt x="15" y="11"/>
                  </a:lnTo>
                  <a:lnTo>
                    <a:pt x="14" y="9"/>
                  </a:lnTo>
                  <a:lnTo>
                    <a:pt x="13" y="7"/>
                  </a:lnTo>
                  <a:lnTo>
                    <a:pt x="11" y="5"/>
                  </a:lnTo>
                  <a:lnTo>
                    <a:pt x="10" y="4"/>
                  </a:lnTo>
                  <a:lnTo>
                    <a:pt x="8" y="3"/>
                  </a:lnTo>
                  <a:lnTo>
                    <a:pt x="7" y="2"/>
                  </a:lnTo>
                  <a:lnTo>
                    <a:pt x="5" y="1"/>
                  </a:lnTo>
                  <a:lnTo>
                    <a:pt x="3" y="1"/>
                  </a:lnTo>
                  <a:lnTo>
                    <a:pt x="0" y="0"/>
                  </a:lnTo>
                  <a:lnTo>
                    <a:pt x="0" y="3"/>
                  </a:lnTo>
                  <a:lnTo>
                    <a:pt x="2" y="3"/>
                  </a:lnTo>
                  <a:lnTo>
                    <a:pt x="4" y="3"/>
                  </a:lnTo>
                  <a:lnTo>
                    <a:pt x="6" y="4"/>
                  </a:lnTo>
                  <a:lnTo>
                    <a:pt x="7" y="4"/>
                  </a:lnTo>
                  <a:lnTo>
                    <a:pt x="8" y="5"/>
                  </a:lnTo>
                  <a:lnTo>
                    <a:pt x="10" y="7"/>
                  </a:lnTo>
                  <a:lnTo>
                    <a:pt x="11" y="8"/>
                  </a:lnTo>
                  <a:lnTo>
                    <a:pt x="12" y="10"/>
                  </a:lnTo>
                  <a:lnTo>
                    <a:pt x="13" y="11"/>
                  </a:lnTo>
                  <a:lnTo>
                    <a:pt x="14" y="13"/>
                  </a:lnTo>
                  <a:lnTo>
                    <a:pt x="14" y="15"/>
                  </a:lnTo>
                  <a:lnTo>
                    <a:pt x="15" y="18"/>
                  </a:lnTo>
                  <a:lnTo>
                    <a:pt x="15" y="20"/>
                  </a:lnTo>
                  <a:lnTo>
                    <a:pt x="15" y="22"/>
                  </a:lnTo>
                  <a:lnTo>
                    <a:pt x="15" y="25"/>
                  </a:lnTo>
                  <a:lnTo>
                    <a:pt x="15" y="28"/>
                  </a:lnTo>
                  <a:lnTo>
                    <a:pt x="17" y="28"/>
                  </a:lnTo>
                  <a:close/>
                </a:path>
              </a:pathLst>
            </a:custGeom>
            <a:solidFill>
              <a:srgbClr val="000000"/>
            </a:solidFill>
            <a:ln w="9525">
              <a:solidFill>
                <a:schemeClr val="tx1"/>
              </a:solidFill>
              <a:round/>
              <a:headEnd/>
              <a:tailEnd/>
            </a:ln>
          </p:spPr>
          <p:txBody>
            <a:bodyPr/>
            <a:lstStyle/>
            <a:p>
              <a:endParaRPr lang="en-US"/>
            </a:p>
          </p:txBody>
        </p:sp>
        <p:sp>
          <p:nvSpPr>
            <p:cNvPr id="4252" name="Freeform 1514"/>
            <p:cNvSpPr>
              <a:spLocks/>
            </p:cNvSpPr>
            <p:nvPr/>
          </p:nvSpPr>
          <p:spPr bwMode="auto">
            <a:xfrm>
              <a:off x="1114" y="2609"/>
              <a:ext cx="25" cy="27"/>
            </a:xfrm>
            <a:custGeom>
              <a:avLst/>
              <a:gdLst>
                <a:gd name="T0" fmla="*/ 0 w 25"/>
                <a:gd name="T1" fmla="*/ 27 h 27"/>
                <a:gd name="T2" fmla="*/ 0 w 25"/>
                <a:gd name="T3" fmla="*/ 27 h 27"/>
                <a:gd name="T4" fmla="*/ 3 w 25"/>
                <a:gd name="T5" fmla="*/ 27 h 27"/>
                <a:gd name="T6" fmla="*/ 5 w 25"/>
                <a:gd name="T7" fmla="*/ 27 h 27"/>
                <a:gd name="T8" fmla="*/ 7 w 25"/>
                <a:gd name="T9" fmla="*/ 26 h 27"/>
                <a:gd name="T10" fmla="*/ 9 w 25"/>
                <a:gd name="T11" fmla="*/ 25 h 27"/>
                <a:gd name="T12" fmla="*/ 11 w 25"/>
                <a:gd name="T13" fmla="*/ 24 h 27"/>
                <a:gd name="T14" fmla="*/ 13 w 25"/>
                <a:gd name="T15" fmla="*/ 22 h 27"/>
                <a:gd name="T16" fmla="*/ 15 w 25"/>
                <a:gd name="T17" fmla="*/ 21 h 27"/>
                <a:gd name="T18" fmla="*/ 16 w 25"/>
                <a:gd name="T19" fmla="*/ 19 h 27"/>
                <a:gd name="T20" fmla="*/ 18 w 25"/>
                <a:gd name="T21" fmla="*/ 17 h 27"/>
                <a:gd name="T22" fmla="*/ 19 w 25"/>
                <a:gd name="T23" fmla="*/ 15 h 27"/>
                <a:gd name="T24" fmla="*/ 21 w 25"/>
                <a:gd name="T25" fmla="*/ 13 h 27"/>
                <a:gd name="T26" fmla="*/ 22 w 25"/>
                <a:gd name="T27" fmla="*/ 10 h 27"/>
                <a:gd name="T28" fmla="*/ 23 w 25"/>
                <a:gd name="T29" fmla="*/ 8 h 27"/>
                <a:gd name="T30" fmla="*/ 24 w 25"/>
                <a:gd name="T31" fmla="*/ 5 h 27"/>
                <a:gd name="T32" fmla="*/ 24 w 25"/>
                <a:gd name="T33" fmla="*/ 3 h 27"/>
                <a:gd name="T34" fmla="*/ 25 w 25"/>
                <a:gd name="T35" fmla="*/ 0 h 27"/>
                <a:gd name="T36" fmla="*/ 23 w 25"/>
                <a:gd name="T37" fmla="*/ 0 h 27"/>
                <a:gd name="T38" fmla="*/ 22 w 25"/>
                <a:gd name="T39" fmla="*/ 2 h 27"/>
                <a:gd name="T40" fmla="*/ 21 w 25"/>
                <a:gd name="T41" fmla="*/ 5 h 27"/>
                <a:gd name="T42" fmla="*/ 21 w 25"/>
                <a:gd name="T43" fmla="*/ 7 h 27"/>
                <a:gd name="T44" fmla="*/ 20 w 25"/>
                <a:gd name="T45" fmla="*/ 9 h 27"/>
                <a:gd name="T46" fmla="*/ 19 w 25"/>
                <a:gd name="T47" fmla="*/ 12 h 27"/>
                <a:gd name="T48" fmla="*/ 17 w 25"/>
                <a:gd name="T49" fmla="*/ 14 h 27"/>
                <a:gd name="T50" fmla="*/ 16 w 25"/>
                <a:gd name="T51" fmla="*/ 16 h 27"/>
                <a:gd name="T52" fmla="*/ 15 w 25"/>
                <a:gd name="T53" fmla="*/ 17 h 27"/>
                <a:gd name="T54" fmla="*/ 13 w 25"/>
                <a:gd name="T55" fmla="*/ 19 h 27"/>
                <a:gd name="T56" fmla="*/ 11 w 25"/>
                <a:gd name="T57" fmla="*/ 21 h 27"/>
                <a:gd name="T58" fmla="*/ 10 w 25"/>
                <a:gd name="T59" fmla="*/ 22 h 27"/>
                <a:gd name="T60" fmla="*/ 8 w 25"/>
                <a:gd name="T61" fmla="*/ 23 h 27"/>
                <a:gd name="T62" fmla="*/ 6 w 25"/>
                <a:gd name="T63" fmla="*/ 24 h 27"/>
                <a:gd name="T64" fmla="*/ 4 w 25"/>
                <a:gd name="T65" fmla="*/ 24 h 27"/>
                <a:gd name="T66" fmla="*/ 2 w 25"/>
                <a:gd name="T67" fmla="*/ 25 h 27"/>
                <a:gd name="T68" fmla="*/ 0 w 25"/>
                <a:gd name="T69" fmla="*/ 25 h 27"/>
                <a:gd name="T70" fmla="*/ 0 w 25"/>
                <a:gd name="T71" fmla="*/ 25 h 27"/>
                <a:gd name="T72" fmla="*/ 0 w 25"/>
                <a:gd name="T73" fmla="*/ 27 h 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
                <a:gd name="T112" fmla="*/ 0 h 27"/>
                <a:gd name="T113" fmla="*/ 25 w 25"/>
                <a:gd name="T114" fmla="*/ 27 h 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 h="27">
                  <a:moveTo>
                    <a:pt x="0" y="27"/>
                  </a:moveTo>
                  <a:lnTo>
                    <a:pt x="0" y="27"/>
                  </a:lnTo>
                  <a:lnTo>
                    <a:pt x="3" y="27"/>
                  </a:lnTo>
                  <a:lnTo>
                    <a:pt x="5" y="27"/>
                  </a:lnTo>
                  <a:lnTo>
                    <a:pt x="7" y="26"/>
                  </a:lnTo>
                  <a:lnTo>
                    <a:pt x="9" y="25"/>
                  </a:lnTo>
                  <a:lnTo>
                    <a:pt x="11" y="24"/>
                  </a:lnTo>
                  <a:lnTo>
                    <a:pt x="13" y="22"/>
                  </a:lnTo>
                  <a:lnTo>
                    <a:pt x="15" y="21"/>
                  </a:lnTo>
                  <a:lnTo>
                    <a:pt x="16" y="19"/>
                  </a:lnTo>
                  <a:lnTo>
                    <a:pt x="18" y="17"/>
                  </a:lnTo>
                  <a:lnTo>
                    <a:pt x="19" y="15"/>
                  </a:lnTo>
                  <a:lnTo>
                    <a:pt x="21" y="13"/>
                  </a:lnTo>
                  <a:lnTo>
                    <a:pt x="22" y="10"/>
                  </a:lnTo>
                  <a:lnTo>
                    <a:pt x="23" y="8"/>
                  </a:lnTo>
                  <a:lnTo>
                    <a:pt x="24" y="5"/>
                  </a:lnTo>
                  <a:lnTo>
                    <a:pt x="24" y="3"/>
                  </a:lnTo>
                  <a:lnTo>
                    <a:pt x="25" y="0"/>
                  </a:lnTo>
                  <a:lnTo>
                    <a:pt x="23" y="0"/>
                  </a:lnTo>
                  <a:lnTo>
                    <a:pt x="22" y="2"/>
                  </a:lnTo>
                  <a:lnTo>
                    <a:pt x="21" y="5"/>
                  </a:lnTo>
                  <a:lnTo>
                    <a:pt x="21" y="7"/>
                  </a:lnTo>
                  <a:lnTo>
                    <a:pt x="20" y="9"/>
                  </a:lnTo>
                  <a:lnTo>
                    <a:pt x="19" y="12"/>
                  </a:lnTo>
                  <a:lnTo>
                    <a:pt x="17" y="14"/>
                  </a:lnTo>
                  <a:lnTo>
                    <a:pt x="16" y="16"/>
                  </a:lnTo>
                  <a:lnTo>
                    <a:pt x="15" y="17"/>
                  </a:lnTo>
                  <a:lnTo>
                    <a:pt x="13" y="19"/>
                  </a:lnTo>
                  <a:lnTo>
                    <a:pt x="11" y="21"/>
                  </a:lnTo>
                  <a:lnTo>
                    <a:pt x="10" y="22"/>
                  </a:lnTo>
                  <a:lnTo>
                    <a:pt x="8" y="23"/>
                  </a:lnTo>
                  <a:lnTo>
                    <a:pt x="6" y="24"/>
                  </a:lnTo>
                  <a:lnTo>
                    <a:pt x="4" y="24"/>
                  </a:lnTo>
                  <a:lnTo>
                    <a:pt x="2" y="25"/>
                  </a:lnTo>
                  <a:lnTo>
                    <a:pt x="0" y="25"/>
                  </a:lnTo>
                  <a:lnTo>
                    <a:pt x="0" y="27"/>
                  </a:lnTo>
                  <a:close/>
                </a:path>
              </a:pathLst>
            </a:custGeom>
            <a:solidFill>
              <a:srgbClr val="000000"/>
            </a:solidFill>
            <a:ln w="9525">
              <a:solidFill>
                <a:schemeClr val="tx1"/>
              </a:solidFill>
              <a:round/>
              <a:headEnd/>
              <a:tailEnd/>
            </a:ln>
          </p:spPr>
          <p:txBody>
            <a:bodyPr/>
            <a:lstStyle/>
            <a:p>
              <a:endParaRPr lang="en-US"/>
            </a:p>
          </p:txBody>
        </p:sp>
        <p:sp>
          <p:nvSpPr>
            <p:cNvPr id="4253" name="Freeform 1515"/>
            <p:cNvSpPr>
              <a:spLocks/>
            </p:cNvSpPr>
            <p:nvPr/>
          </p:nvSpPr>
          <p:spPr bwMode="auto">
            <a:xfrm>
              <a:off x="1141" y="2760"/>
              <a:ext cx="2" cy="41"/>
            </a:xfrm>
            <a:custGeom>
              <a:avLst/>
              <a:gdLst>
                <a:gd name="T0" fmla="*/ 1 w 2"/>
                <a:gd name="T1" fmla="*/ 41 h 41"/>
                <a:gd name="T2" fmla="*/ 2 w 2"/>
                <a:gd name="T3" fmla="*/ 41 h 41"/>
                <a:gd name="T4" fmla="*/ 2 w 2"/>
                <a:gd name="T5" fmla="*/ 0 h 41"/>
                <a:gd name="T6" fmla="*/ 0 w 2"/>
                <a:gd name="T7" fmla="*/ 0 h 41"/>
                <a:gd name="T8" fmla="*/ 0 w 2"/>
                <a:gd name="T9" fmla="*/ 41 h 41"/>
                <a:gd name="T10" fmla="*/ 1 w 2"/>
                <a:gd name="T11" fmla="*/ 41 h 41"/>
                <a:gd name="T12" fmla="*/ 0 60000 65536"/>
                <a:gd name="T13" fmla="*/ 0 60000 65536"/>
                <a:gd name="T14" fmla="*/ 0 60000 65536"/>
                <a:gd name="T15" fmla="*/ 0 60000 65536"/>
                <a:gd name="T16" fmla="*/ 0 60000 65536"/>
                <a:gd name="T17" fmla="*/ 0 60000 65536"/>
                <a:gd name="T18" fmla="*/ 0 w 2"/>
                <a:gd name="T19" fmla="*/ 0 h 41"/>
                <a:gd name="T20" fmla="*/ 2 w 2"/>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2" h="41">
                  <a:moveTo>
                    <a:pt x="1" y="41"/>
                  </a:moveTo>
                  <a:lnTo>
                    <a:pt x="2" y="41"/>
                  </a:lnTo>
                  <a:lnTo>
                    <a:pt x="2" y="0"/>
                  </a:lnTo>
                  <a:lnTo>
                    <a:pt x="0" y="0"/>
                  </a:lnTo>
                  <a:lnTo>
                    <a:pt x="0" y="41"/>
                  </a:lnTo>
                  <a:lnTo>
                    <a:pt x="1" y="41"/>
                  </a:lnTo>
                  <a:close/>
                </a:path>
              </a:pathLst>
            </a:custGeom>
            <a:solidFill>
              <a:srgbClr val="000000"/>
            </a:solidFill>
            <a:ln w="9525">
              <a:solidFill>
                <a:schemeClr val="tx1"/>
              </a:solidFill>
              <a:round/>
              <a:headEnd/>
              <a:tailEnd/>
            </a:ln>
          </p:spPr>
          <p:txBody>
            <a:bodyPr/>
            <a:lstStyle/>
            <a:p>
              <a:endParaRPr lang="en-US"/>
            </a:p>
          </p:txBody>
        </p:sp>
        <p:sp>
          <p:nvSpPr>
            <p:cNvPr id="4254" name="Freeform 1516"/>
            <p:cNvSpPr>
              <a:spLocks/>
            </p:cNvSpPr>
            <p:nvPr/>
          </p:nvSpPr>
          <p:spPr bwMode="auto">
            <a:xfrm>
              <a:off x="1024" y="2760"/>
              <a:ext cx="2" cy="41"/>
            </a:xfrm>
            <a:custGeom>
              <a:avLst/>
              <a:gdLst>
                <a:gd name="T0" fmla="*/ 1 w 2"/>
                <a:gd name="T1" fmla="*/ 41 h 41"/>
                <a:gd name="T2" fmla="*/ 2 w 2"/>
                <a:gd name="T3" fmla="*/ 41 h 41"/>
                <a:gd name="T4" fmla="*/ 2 w 2"/>
                <a:gd name="T5" fmla="*/ 0 h 41"/>
                <a:gd name="T6" fmla="*/ 0 w 2"/>
                <a:gd name="T7" fmla="*/ 0 h 41"/>
                <a:gd name="T8" fmla="*/ 0 w 2"/>
                <a:gd name="T9" fmla="*/ 41 h 41"/>
                <a:gd name="T10" fmla="*/ 1 w 2"/>
                <a:gd name="T11" fmla="*/ 41 h 41"/>
                <a:gd name="T12" fmla="*/ 0 60000 65536"/>
                <a:gd name="T13" fmla="*/ 0 60000 65536"/>
                <a:gd name="T14" fmla="*/ 0 60000 65536"/>
                <a:gd name="T15" fmla="*/ 0 60000 65536"/>
                <a:gd name="T16" fmla="*/ 0 60000 65536"/>
                <a:gd name="T17" fmla="*/ 0 60000 65536"/>
                <a:gd name="T18" fmla="*/ 0 w 2"/>
                <a:gd name="T19" fmla="*/ 0 h 41"/>
                <a:gd name="T20" fmla="*/ 2 w 2"/>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2" h="41">
                  <a:moveTo>
                    <a:pt x="1" y="41"/>
                  </a:moveTo>
                  <a:lnTo>
                    <a:pt x="2" y="41"/>
                  </a:lnTo>
                  <a:lnTo>
                    <a:pt x="2" y="0"/>
                  </a:lnTo>
                  <a:lnTo>
                    <a:pt x="0" y="0"/>
                  </a:lnTo>
                  <a:lnTo>
                    <a:pt x="0" y="41"/>
                  </a:lnTo>
                  <a:lnTo>
                    <a:pt x="1" y="41"/>
                  </a:lnTo>
                  <a:close/>
                </a:path>
              </a:pathLst>
            </a:custGeom>
            <a:solidFill>
              <a:srgbClr val="000000"/>
            </a:solidFill>
            <a:ln w="9525">
              <a:solidFill>
                <a:schemeClr val="tx1"/>
              </a:solidFill>
              <a:round/>
              <a:headEnd/>
              <a:tailEnd/>
            </a:ln>
          </p:spPr>
          <p:txBody>
            <a:bodyPr/>
            <a:lstStyle/>
            <a:p>
              <a:endParaRPr lang="en-US"/>
            </a:p>
          </p:txBody>
        </p:sp>
      </p:grpSp>
      <p:sp>
        <p:nvSpPr>
          <p:cNvPr id="4179" name="Rectangle 1517"/>
          <p:cNvSpPr>
            <a:spLocks noChangeArrowheads="1"/>
          </p:cNvSpPr>
          <p:nvPr/>
        </p:nvSpPr>
        <p:spPr bwMode="auto">
          <a:xfrm>
            <a:off x="2006600" y="4225925"/>
            <a:ext cx="1314450" cy="333375"/>
          </a:xfrm>
          <a:prstGeom prst="rect">
            <a:avLst/>
          </a:prstGeom>
          <a:noFill/>
          <a:ln w="12700">
            <a:noFill/>
            <a:miter lim="800000"/>
            <a:headEnd/>
            <a:tailEnd/>
          </a:ln>
        </p:spPr>
        <p:txBody>
          <a:bodyPr lIns="90488" tIns="44450" rIns="90488" bIns="44450">
            <a:spAutoFit/>
          </a:bodyPr>
          <a:lstStyle/>
          <a:p>
            <a:pPr>
              <a:spcBef>
                <a:spcPct val="50000"/>
              </a:spcBef>
            </a:pPr>
            <a:r>
              <a:rPr lang="en-US" sz="1600">
                <a:latin typeface="Times" pitchFamily="18" charset="0"/>
              </a:rPr>
              <a:t>Teleport</a:t>
            </a:r>
          </a:p>
        </p:txBody>
      </p:sp>
      <p:sp>
        <p:nvSpPr>
          <p:cNvPr id="4180" name="Freeform 1518"/>
          <p:cNvSpPr>
            <a:spLocks/>
          </p:cNvSpPr>
          <p:nvPr/>
        </p:nvSpPr>
        <p:spPr bwMode="auto">
          <a:xfrm flipH="1">
            <a:off x="2654300" y="4549775"/>
            <a:ext cx="146050" cy="484188"/>
          </a:xfrm>
          <a:custGeom>
            <a:avLst/>
            <a:gdLst>
              <a:gd name="T0" fmla="*/ 594 w 595"/>
              <a:gd name="T1" fmla="*/ 0 h 2587"/>
              <a:gd name="T2" fmla="*/ 133 w 595"/>
              <a:gd name="T3" fmla="*/ 1679 h 2587"/>
              <a:gd name="T4" fmla="*/ 231 w 595"/>
              <a:gd name="T5" fmla="*/ 1652 h 2587"/>
              <a:gd name="T6" fmla="*/ 0 w 595"/>
              <a:gd name="T7" fmla="*/ 2586 h 2587"/>
              <a:gd name="T8" fmla="*/ 0 60000 65536"/>
              <a:gd name="T9" fmla="*/ 0 60000 65536"/>
              <a:gd name="T10" fmla="*/ 0 60000 65536"/>
              <a:gd name="T11" fmla="*/ 0 60000 65536"/>
              <a:gd name="T12" fmla="*/ 0 w 595"/>
              <a:gd name="T13" fmla="*/ 0 h 2587"/>
              <a:gd name="T14" fmla="*/ 595 w 595"/>
              <a:gd name="T15" fmla="*/ 2587 h 2587"/>
            </a:gdLst>
            <a:ahLst/>
            <a:cxnLst>
              <a:cxn ang="T8">
                <a:pos x="T0" y="T1"/>
              </a:cxn>
              <a:cxn ang="T9">
                <a:pos x="T2" y="T3"/>
              </a:cxn>
              <a:cxn ang="T10">
                <a:pos x="T4" y="T5"/>
              </a:cxn>
              <a:cxn ang="T11">
                <a:pos x="T6" y="T7"/>
              </a:cxn>
            </a:cxnLst>
            <a:rect l="T12" t="T13" r="T14" b="T15"/>
            <a:pathLst>
              <a:path w="595" h="2587">
                <a:moveTo>
                  <a:pt x="594" y="0"/>
                </a:moveTo>
                <a:lnTo>
                  <a:pt x="133" y="1679"/>
                </a:lnTo>
                <a:lnTo>
                  <a:pt x="231" y="1652"/>
                </a:lnTo>
                <a:lnTo>
                  <a:pt x="0" y="2586"/>
                </a:lnTo>
              </a:path>
            </a:pathLst>
          </a:custGeom>
          <a:noFill/>
          <a:ln w="12700" cap="rnd" cmpd="sng">
            <a:solidFill>
              <a:schemeClr val="tx1"/>
            </a:solidFill>
            <a:prstDash val="solid"/>
            <a:round/>
            <a:headEnd type="triangle" w="med" len="me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AutoShape 2"/>
          <p:cNvSpPr>
            <a:spLocks noChangeArrowheads="1"/>
          </p:cNvSpPr>
          <p:nvPr/>
        </p:nvSpPr>
        <p:spPr bwMode="auto">
          <a:xfrm>
            <a:off x="1276350" y="80963"/>
            <a:ext cx="5334000" cy="509111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FFCCCC"/>
              </a:gs>
              <a:gs pos="100000">
                <a:srgbClr val="FFFFCC"/>
              </a:gs>
            </a:gsLst>
            <a:lin ang="5400000" scaled="1"/>
          </a:gradFill>
          <a:ln w="9525">
            <a:noFill/>
            <a:miter lim="800000"/>
            <a:headEnd/>
            <a:tailEnd/>
          </a:ln>
          <a:effectLst/>
        </p:spPr>
        <p:txBody>
          <a:bodyPr wrap="none" anchor="ctr"/>
          <a:lstStyle/>
          <a:p>
            <a:endParaRPr lang="en-US"/>
          </a:p>
        </p:txBody>
      </p:sp>
      <p:grpSp>
        <p:nvGrpSpPr>
          <p:cNvPr id="2" name="Group 3"/>
          <p:cNvGrpSpPr>
            <a:grpSpLocks/>
          </p:cNvGrpSpPr>
          <p:nvPr/>
        </p:nvGrpSpPr>
        <p:grpSpPr bwMode="auto">
          <a:xfrm>
            <a:off x="-3175" y="792163"/>
            <a:ext cx="9142413" cy="6065837"/>
            <a:chOff x="-2" y="499"/>
            <a:chExt cx="5759" cy="3821"/>
          </a:xfrm>
        </p:grpSpPr>
        <p:sp>
          <p:nvSpPr>
            <p:cNvPr id="20484" name="AutoShape 4"/>
            <p:cNvSpPr>
              <a:spLocks noChangeArrowheads="1"/>
            </p:cNvSpPr>
            <p:nvPr/>
          </p:nvSpPr>
          <p:spPr bwMode="auto">
            <a:xfrm rot="5390646" flipH="1" flipV="1">
              <a:off x="-1035" y="1559"/>
              <a:ext cx="3792" cy="1725"/>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rgbClr val="FF3300"/>
            </a:solidFill>
            <a:ln w="12700">
              <a:noFill/>
              <a:miter lim="800000"/>
              <a:headEnd/>
              <a:tailEnd/>
            </a:ln>
            <a:effectLst/>
          </p:spPr>
          <p:txBody>
            <a:bodyPr anchor="ctr">
              <a:spAutoFit/>
            </a:bodyPr>
            <a:lstStyle/>
            <a:p>
              <a:endParaRPr lang="en-US"/>
            </a:p>
          </p:txBody>
        </p:sp>
        <p:sp>
          <p:nvSpPr>
            <p:cNvPr id="20485" name="Rectangle 5"/>
            <p:cNvSpPr>
              <a:spLocks noChangeArrowheads="1"/>
            </p:cNvSpPr>
            <p:nvPr/>
          </p:nvSpPr>
          <p:spPr bwMode="auto">
            <a:xfrm>
              <a:off x="663" y="3258"/>
              <a:ext cx="3377" cy="1062"/>
            </a:xfrm>
            <a:prstGeom prst="rect">
              <a:avLst/>
            </a:prstGeom>
            <a:solidFill>
              <a:srgbClr val="FF3300"/>
            </a:solidFill>
            <a:ln w="12700">
              <a:noFill/>
              <a:miter lim="800000"/>
              <a:headEnd/>
              <a:tailEnd/>
            </a:ln>
            <a:effectLst/>
          </p:spPr>
          <p:txBody>
            <a:bodyPr anchor="ctr">
              <a:spAutoFit/>
            </a:bodyPr>
            <a:lstStyle/>
            <a:p>
              <a:endParaRPr lang="en-US"/>
            </a:p>
          </p:txBody>
        </p:sp>
        <p:sp>
          <p:nvSpPr>
            <p:cNvPr id="20486" name="AutoShape 6"/>
            <p:cNvSpPr>
              <a:spLocks noChangeArrowheads="1"/>
            </p:cNvSpPr>
            <p:nvPr/>
          </p:nvSpPr>
          <p:spPr bwMode="auto">
            <a:xfrm rot="16106529" flipV="1">
              <a:off x="2844" y="1405"/>
              <a:ext cx="3820" cy="2007"/>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rgbClr val="FF3300"/>
            </a:solidFill>
            <a:ln w="12700">
              <a:noFill/>
              <a:miter lim="800000"/>
              <a:headEnd/>
              <a:tailEnd/>
            </a:ln>
            <a:effectLst/>
          </p:spPr>
          <p:txBody>
            <a:bodyPr anchor="ctr">
              <a:spAutoFit/>
            </a:bodyPr>
            <a:lstStyle/>
            <a:p>
              <a:endParaRPr lang="en-US"/>
            </a:p>
          </p:txBody>
        </p:sp>
      </p:grpSp>
      <p:sp>
        <p:nvSpPr>
          <p:cNvPr id="20487" name="Rectangle 7"/>
          <p:cNvSpPr>
            <a:spLocks noChangeArrowheads="1"/>
          </p:cNvSpPr>
          <p:nvPr/>
        </p:nvSpPr>
        <p:spPr bwMode="auto">
          <a:xfrm>
            <a:off x="3175" y="4500562"/>
            <a:ext cx="9140825" cy="2357438"/>
          </a:xfrm>
          <a:prstGeom prst="rect">
            <a:avLst/>
          </a:prstGeom>
          <a:solidFill>
            <a:srgbClr val="CCFFCC">
              <a:alpha val="50000"/>
            </a:srgbClr>
          </a:solidFill>
          <a:ln w="9525">
            <a:noFill/>
            <a:miter lim="800000"/>
            <a:headEnd/>
            <a:tailEnd/>
          </a:ln>
          <a:effectLst/>
        </p:spPr>
        <p:txBody>
          <a:bodyPr wrap="none" anchor="ctr"/>
          <a:lstStyle/>
          <a:p>
            <a:endParaRPr lang="en-US"/>
          </a:p>
        </p:txBody>
      </p:sp>
      <p:grpSp>
        <p:nvGrpSpPr>
          <p:cNvPr id="3" name="Group 8"/>
          <p:cNvGrpSpPr>
            <a:grpSpLocks/>
          </p:cNvGrpSpPr>
          <p:nvPr/>
        </p:nvGrpSpPr>
        <p:grpSpPr bwMode="auto">
          <a:xfrm>
            <a:off x="2500313" y="552450"/>
            <a:ext cx="2514600" cy="1371600"/>
            <a:chOff x="1278" y="627"/>
            <a:chExt cx="1584" cy="864"/>
          </a:xfrm>
          <a:gradFill flip="none" rotWithShape="1">
            <a:gsLst>
              <a:gs pos="0">
                <a:srgbClr val="0099FF"/>
              </a:gs>
              <a:gs pos="25000">
                <a:srgbClr val="21D6E0"/>
              </a:gs>
              <a:gs pos="75000">
                <a:srgbClr val="0087E6"/>
              </a:gs>
              <a:gs pos="100000">
                <a:srgbClr val="005CBF"/>
              </a:gs>
            </a:gsLst>
            <a:lin ang="0" scaled="1"/>
            <a:tileRect/>
          </a:gradFill>
        </p:grpSpPr>
        <p:sp>
          <p:nvSpPr>
            <p:cNvPr id="20489" name="Rectangle 9"/>
            <p:cNvSpPr>
              <a:spLocks noChangeArrowheads="1"/>
            </p:cNvSpPr>
            <p:nvPr/>
          </p:nvSpPr>
          <p:spPr bwMode="auto">
            <a:xfrm>
              <a:off x="1278" y="627"/>
              <a:ext cx="1584" cy="864"/>
            </a:xfrm>
            <a:prstGeom prst="rect">
              <a:avLst/>
            </a:prstGeom>
            <a:grpFill/>
            <a:ln w="9525">
              <a:solidFill>
                <a:schemeClr val="tx1"/>
              </a:solidFill>
              <a:miter lim="800000"/>
              <a:headEnd/>
              <a:tailEnd/>
            </a:ln>
            <a:effectLst/>
          </p:spPr>
          <p:txBody>
            <a:bodyPr wrap="none" anchor="ctr"/>
            <a:lstStyle/>
            <a:p>
              <a:endParaRPr lang="en-US"/>
            </a:p>
          </p:txBody>
        </p:sp>
        <p:sp>
          <p:nvSpPr>
            <p:cNvPr id="20490" name="Text Box 10"/>
            <p:cNvSpPr txBox="1">
              <a:spLocks noChangeArrowheads="1"/>
            </p:cNvSpPr>
            <p:nvPr/>
          </p:nvSpPr>
          <p:spPr bwMode="auto">
            <a:xfrm>
              <a:off x="1332" y="646"/>
              <a:ext cx="1475" cy="826"/>
            </a:xfrm>
            <a:prstGeom prst="rect">
              <a:avLst/>
            </a:prstGeom>
            <a:grpFill/>
            <a:ln w="9525">
              <a:noFill/>
              <a:miter lim="800000"/>
              <a:headEnd/>
              <a:tailEnd/>
            </a:ln>
            <a:effectLst/>
          </p:spPr>
          <p:txBody>
            <a:bodyPr wrap="none">
              <a:spAutoFit/>
            </a:bodyPr>
            <a:lstStyle/>
            <a:p>
              <a:pPr algn="ctr"/>
              <a:r>
                <a:rPr lang="en-US" sz="2000" b="1">
                  <a:solidFill>
                    <a:schemeClr val="bg1"/>
                  </a:solidFill>
                  <a:latin typeface="Arial" charset="0"/>
                  <a:cs typeface="Times New Roman" pitchFamily="18" charset="0"/>
                </a:rPr>
                <a:t>Strategic National</a:t>
              </a:r>
            </a:p>
            <a:p>
              <a:pPr algn="ctr"/>
              <a:r>
                <a:rPr lang="en-US" sz="2000" b="1">
                  <a:solidFill>
                    <a:schemeClr val="bg1"/>
                  </a:solidFill>
                  <a:latin typeface="Arial" charset="0"/>
                  <a:cs typeface="Times New Roman" pitchFamily="18" charset="0"/>
                </a:rPr>
                <a:t>Strategic Theater</a:t>
              </a:r>
            </a:p>
            <a:p>
              <a:pPr algn="ctr"/>
              <a:r>
                <a:rPr lang="en-US" sz="2000" b="1">
                  <a:solidFill>
                    <a:schemeClr val="bg1"/>
                  </a:solidFill>
                  <a:latin typeface="Arial" charset="0"/>
                  <a:cs typeface="Times New Roman" pitchFamily="18" charset="0"/>
                </a:rPr>
                <a:t>Operational</a:t>
              </a:r>
            </a:p>
            <a:p>
              <a:pPr algn="ctr"/>
              <a:r>
                <a:rPr lang="en-US" sz="2000" b="1">
                  <a:solidFill>
                    <a:schemeClr val="bg1"/>
                  </a:solidFill>
                  <a:latin typeface="Arial" charset="0"/>
                  <a:cs typeface="Times New Roman" pitchFamily="18" charset="0"/>
                </a:rPr>
                <a:t>Tactical</a:t>
              </a:r>
            </a:p>
          </p:txBody>
        </p:sp>
      </p:grpSp>
      <p:pic>
        <p:nvPicPr>
          <p:cNvPr id="20491" name="Picture 11" descr="C:\Program Files\Common Files\Microsoft Shared\Clipart\cagcat50\PE01561_.wmf"/>
          <p:cNvPicPr>
            <a:picLocks noChangeAspect="1" noChangeArrowheads="1"/>
          </p:cNvPicPr>
          <p:nvPr/>
        </p:nvPicPr>
        <p:blipFill>
          <a:blip r:embed="rId3" cstate="print"/>
          <a:srcRect/>
          <a:stretch>
            <a:fillRect/>
          </a:stretch>
        </p:blipFill>
        <p:spPr bwMode="auto">
          <a:xfrm>
            <a:off x="5521325" y="238125"/>
            <a:ext cx="2084388" cy="1381125"/>
          </a:xfrm>
          <a:prstGeom prst="rect">
            <a:avLst/>
          </a:prstGeom>
          <a:noFill/>
        </p:spPr>
      </p:pic>
      <p:sp>
        <p:nvSpPr>
          <p:cNvPr id="20492" name="Rectangle 12"/>
          <p:cNvSpPr>
            <a:spLocks noChangeArrowheads="1"/>
          </p:cNvSpPr>
          <p:nvPr/>
        </p:nvSpPr>
        <p:spPr bwMode="auto">
          <a:xfrm>
            <a:off x="1588" y="2576513"/>
            <a:ext cx="9140825" cy="1066800"/>
          </a:xfrm>
          <a:prstGeom prst="rect">
            <a:avLst/>
          </a:prstGeom>
          <a:solidFill>
            <a:srgbClr val="FFCCFF">
              <a:alpha val="50000"/>
            </a:srgbClr>
          </a:solidFill>
          <a:ln w="9525">
            <a:noFill/>
            <a:miter lim="800000"/>
            <a:headEnd/>
            <a:tailEnd/>
          </a:ln>
          <a:effectLst/>
        </p:spPr>
        <p:txBody>
          <a:bodyPr wrap="none" anchor="ctr"/>
          <a:lstStyle/>
          <a:p>
            <a:endParaRPr lang="en-US"/>
          </a:p>
        </p:txBody>
      </p:sp>
      <p:sp>
        <p:nvSpPr>
          <p:cNvPr id="20493" name="WordArt 13"/>
          <p:cNvSpPr>
            <a:spLocks noChangeArrowheads="1" noChangeShapeType="1" noTextEdit="1"/>
          </p:cNvSpPr>
          <p:nvPr/>
        </p:nvSpPr>
        <p:spPr bwMode="auto">
          <a:xfrm>
            <a:off x="6981825" y="2919413"/>
            <a:ext cx="2047875" cy="314325"/>
          </a:xfrm>
          <a:prstGeom prst="rect">
            <a:avLst/>
          </a:prstGeom>
        </p:spPr>
        <p:txBody>
          <a:bodyPr wrap="none" fromWordArt="1">
            <a:prstTxWarp prst="textPlain">
              <a:avLst>
                <a:gd name="adj" fmla="val 50000"/>
              </a:avLst>
            </a:prstTxWarp>
          </a:bodyPr>
          <a:lstStyle/>
          <a:p>
            <a:pPr algn="ctr"/>
            <a:r>
              <a:rPr lang="en-US" sz="1800" kern="10">
                <a:ln w="9525">
                  <a:solidFill>
                    <a:srgbClr val="000000"/>
                  </a:solidFill>
                  <a:round/>
                  <a:headEnd/>
                  <a:tailEnd/>
                </a:ln>
                <a:solidFill>
                  <a:srgbClr val="FFFFFF"/>
                </a:solidFill>
                <a:latin typeface="Arial Black"/>
              </a:rPr>
              <a:t>REQUIREMENTS</a:t>
            </a:r>
          </a:p>
        </p:txBody>
      </p:sp>
      <p:sp>
        <p:nvSpPr>
          <p:cNvPr id="20494" name="Rectangle 14"/>
          <p:cNvSpPr>
            <a:spLocks noChangeArrowheads="1"/>
          </p:cNvSpPr>
          <p:nvPr/>
        </p:nvSpPr>
        <p:spPr bwMode="auto">
          <a:xfrm>
            <a:off x="1588" y="3529013"/>
            <a:ext cx="9140825" cy="976312"/>
          </a:xfrm>
          <a:prstGeom prst="rect">
            <a:avLst/>
          </a:prstGeom>
          <a:solidFill>
            <a:srgbClr val="CCECFF">
              <a:alpha val="50000"/>
            </a:srgbClr>
          </a:solidFill>
          <a:ln w="9525">
            <a:noFill/>
            <a:miter lim="800000"/>
            <a:headEnd/>
            <a:tailEnd/>
          </a:ln>
          <a:effectLst/>
        </p:spPr>
        <p:txBody>
          <a:bodyPr wrap="none" anchor="ctr"/>
          <a:lstStyle/>
          <a:p>
            <a:endParaRPr lang="en-US"/>
          </a:p>
        </p:txBody>
      </p:sp>
      <p:sp>
        <p:nvSpPr>
          <p:cNvPr id="20495" name="WordArt 15"/>
          <p:cNvSpPr>
            <a:spLocks noChangeArrowheads="1" noChangeShapeType="1" noTextEdit="1"/>
          </p:cNvSpPr>
          <p:nvPr/>
        </p:nvSpPr>
        <p:spPr bwMode="auto">
          <a:xfrm>
            <a:off x="7524750" y="3843338"/>
            <a:ext cx="1504950" cy="314325"/>
          </a:xfrm>
          <a:prstGeom prst="rect">
            <a:avLst/>
          </a:prstGeom>
        </p:spPr>
        <p:txBody>
          <a:bodyPr wrap="none" fromWordArt="1">
            <a:prstTxWarp prst="textPlain">
              <a:avLst>
                <a:gd name="adj" fmla="val 50000"/>
              </a:avLst>
            </a:prstTxWarp>
          </a:bodyPr>
          <a:lstStyle/>
          <a:p>
            <a:pPr algn="ctr"/>
            <a:r>
              <a:rPr lang="en-US" sz="1800" kern="10">
                <a:ln w="9525">
                  <a:solidFill>
                    <a:srgbClr val="000000"/>
                  </a:solidFill>
                  <a:round/>
                  <a:headEnd/>
                  <a:tailEnd/>
                </a:ln>
                <a:solidFill>
                  <a:srgbClr val="FFFFFF"/>
                </a:solidFill>
                <a:latin typeface="Arial Black"/>
              </a:rPr>
              <a:t>FUNCTIONS</a:t>
            </a:r>
          </a:p>
        </p:txBody>
      </p:sp>
      <p:sp>
        <p:nvSpPr>
          <p:cNvPr id="20496" name="Oval 16"/>
          <p:cNvSpPr>
            <a:spLocks noChangeArrowheads="1"/>
          </p:cNvSpPr>
          <p:nvPr/>
        </p:nvSpPr>
        <p:spPr bwMode="auto">
          <a:xfrm>
            <a:off x="1270000" y="2538413"/>
            <a:ext cx="1497013" cy="665162"/>
          </a:xfrm>
          <a:prstGeom prst="ellipse">
            <a:avLst/>
          </a:prstGeom>
          <a:solidFill>
            <a:srgbClr val="006600"/>
          </a:solidFill>
          <a:ln w="9525">
            <a:solidFill>
              <a:schemeClr val="tx1"/>
            </a:solidFill>
            <a:round/>
            <a:headEnd/>
            <a:tailEnd/>
          </a:ln>
          <a:effectLst/>
        </p:spPr>
        <p:txBody>
          <a:bodyPr wrap="none" anchor="ctr"/>
          <a:lstStyle/>
          <a:p>
            <a:pPr algn="ctr"/>
            <a:r>
              <a:rPr lang="en-US" sz="1800" b="1">
                <a:solidFill>
                  <a:schemeClr val="bg1"/>
                </a:solidFill>
                <a:latin typeface="Arial" charset="0"/>
                <a:cs typeface="Times New Roman" pitchFamily="18" charset="0"/>
              </a:rPr>
              <a:t>Combat</a:t>
            </a:r>
          </a:p>
        </p:txBody>
      </p:sp>
      <p:sp>
        <p:nvSpPr>
          <p:cNvPr id="20497" name="Oval 17"/>
          <p:cNvSpPr>
            <a:spLocks noChangeArrowheads="1"/>
          </p:cNvSpPr>
          <p:nvPr/>
        </p:nvSpPr>
        <p:spPr bwMode="auto">
          <a:xfrm>
            <a:off x="5051425" y="2538413"/>
            <a:ext cx="1497013" cy="665162"/>
          </a:xfrm>
          <a:prstGeom prst="ellipse">
            <a:avLst/>
          </a:prstGeom>
          <a:solidFill>
            <a:srgbClr val="0099FF"/>
          </a:solidFill>
          <a:ln w="9525">
            <a:solidFill>
              <a:schemeClr val="tx1"/>
            </a:solidFill>
            <a:round/>
            <a:headEnd/>
            <a:tailEnd/>
          </a:ln>
          <a:effectLst/>
        </p:spPr>
        <p:txBody>
          <a:bodyPr wrap="none" anchor="ctr"/>
          <a:lstStyle/>
          <a:p>
            <a:pPr algn="ctr"/>
            <a:r>
              <a:rPr lang="en-US" sz="1800" b="1">
                <a:solidFill>
                  <a:schemeClr val="bg1"/>
                </a:solidFill>
                <a:latin typeface="Arial" charset="0"/>
                <a:cs typeface="Times New Roman" pitchFamily="18" charset="0"/>
              </a:rPr>
              <a:t>Battle Group</a:t>
            </a:r>
          </a:p>
        </p:txBody>
      </p:sp>
      <p:sp>
        <p:nvSpPr>
          <p:cNvPr id="20498" name="WordArt 18"/>
          <p:cNvSpPr>
            <a:spLocks noChangeArrowheads="1" noChangeShapeType="1" noTextEdit="1"/>
          </p:cNvSpPr>
          <p:nvPr/>
        </p:nvSpPr>
        <p:spPr bwMode="auto">
          <a:xfrm>
            <a:off x="2317750" y="2376488"/>
            <a:ext cx="762000" cy="314325"/>
          </a:xfrm>
          <a:prstGeom prst="rect">
            <a:avLst/>
          </a:prstGeom>
        </p:spPr>
        <p:txBody>
          <a:bodyPr wrap="none" fromWordArt="1">
            <a:prstTxWarp prst="textPlain">
              <a:avLst>
                <a:gd name="adj" fmla="val 50000"/>
              </a:avLst>
            </a:prstTxWarp>
          </a:bodyPr>
          <a:lstStyle/>
          <a:p>
            <a:pPr algn="ctr"/>
            <a:r>
              <a:rPr lang="en-US" sz="1800" kern="10">
                <a:ln w="9525">
                  <a:solidFill>
                    <a:schemeClr val="bg1"/>
                  </a:solidFill>
                  <a:round/>
                  <a:headEnd/>
                  <a:tailEnd/>
                </a:ln>
                <a:solidFill>
                  <a:srgbClr val="006600"/>
                </a:solidFill>
                <a:latin typeface="Arial Black"/>
              </a:rPr>
              <a:t>ARMY</a:t>
            </a:r>
          </a:p>
        </p:txBody>
      </p:sp>
      <p:sp>
        <p:nvSpPr>
          <p:cNvPr id="20499" name="WordArt 19"/>
          <p:cNvSpPr>
            <a:spLocks noChangeArrowheads="1" noChangeShapeType="1" noTextEdit="1"/>
          </p:cNvSpPr>
          <p:nvPr/>
        </p:nvSpPr>
        <p:spPr bwMode="auto">
          <a:xfrm>
            <a:off x="4556125" y="2376488"/>
            <a:ext cx="733425" cy="314325"/>
          </a:xfrm>
          <a:prstGeom prst="rect">
            <a:avLst/>
          </a:prstGeom>
        </p:spPr>
        <p:txBody>
          <a:bodyPr wrap="none" fromWordArt="1">
            <a:prstTxWarp prst="textPlain">
              <a:avLst>
                <a:gd name="adj" fmla="val 50000"/>
              </a:avLst>
            </a:prstTxWarp>
          </a:bodyPr>
          <a:lstStyle/>
          <a:p>
            <a:pPr algn="ctr"/>
            <a:r>
              <a:rPr lang="en-US" sz="1800" kern="10" dirty="0">
                <a:ln w="9525">
                  <a:solidFill>
                    <a:schemeClr val="bg1"/>
                  </a:solidFill>
                  <a:round/>
                  <a:headEnd/>
                  <a:tailEnd/>
                </a:ln>
                <a:solidFill>
                  <a:srgbClr val="0099FF"/>
                </a:solidFill>
                <a:latin typeface="Arial Black"/>
              </a:rPr>
              <a:t>NAVY</a:t>
            </a:r>
          </a:p>
        </p:txBody>
      </p:sp>
      <p:sp>
        <p:nvSpPr>
          <p:cNvPr id="20500" name="Rectangle 20"/>
          <p:cNvSpPr>
            <a:spLocks noChangeArrowheads="1"/>
          </p:cNvSpPr>
          <p:nvPr/>
        </p:nvSpPr>
        <p:spPr bwMode="auto">
          <a:xfrm>
            <a:off x="1844675" y="4148138"/>
            <a:ext cx="381000" cy="304800"/>
          </a:xfrm>
          <a:prstGeom prst="rect">
            <a:avLst/>
          </a:prstGeom>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path path="shape">
              <a:fillToRect l="50000" t="50000" r="50000" b="50000"/>
            </a:path>
          </a:gradFill>
          <a:ln w="9525">
            <a:solidFill>
              <a:schemeClr val="tx1"/>
            </a:solidFill>
            <a:miter lim="800000"/>
            <a:headEnd/>
            <a:tailEnd/>
          </a:ln>
          <a:effectLst/>
        </p:spPr>
        <p:txBody>
          <a:bodyPr wrap="none" anchor="ctr"/>
          <a:lstStyle/>
          <a:p>
            <a:endParaRPr lang="en-US"/>
          </a:p>
        </p:txBody>
      </p:sp>
      <p:sp>
        <p:nvSpPr>
          <p:cNvPr id="20501" name="Rectangle 21"/>
          <p:cNvSpPr>
            <a:spLocks noChangeArrowheads="1"/>
          </p:cNvSpPr>
          <p:nvPr/>
        </p:nvSpPr>
        <p:spPr bwMode="auto">
          <a:xfrm>
            <a:off x="1328738" y="4148138"/>
            <a:ext cx="381000" cy="304800"/>
          </a:xfrm>
          <a:prstGeom prst="rect">
            <a:avLst/>
          </a:prstGeom>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path path="shape">
              <a:fillToRect l="50000" t="50000" r="50000" b="50000"/>
            </a:path>
          </a:gradFill>
          <a:ln w="9525">
            <a:solidFill>
              <a:schemeClr val="tx1"/>
            </a:solidFill>
            <a:miter lim="800000"/>
            <a:headEnd/>
            <a:tailEnd/>
          </a:ln>
          <a:effectLst/>
        </p:spPr>
        <p:txBody>
          <a:bodyPr wrap="none" anchor="ctr"/>
          <a:lstStyle/>
          <a:p>
            <a:endParaRPr lang="en-US"/>
          </a:p>
        </p:txBody>
      </p:sp>
      <p:sp>
        <p:nvSpPr>
          <p:cNvPr id="20502" name="Rectangle 22"/>
          <p:cNvSpPr>
            <a:spLocks noChangeArrowheads="1"/>
          </p:cNvSpPr>
          <p:nvPr/>
        </p:nvSpPr>
        <p:spPr bwMode="auto">
          <a:xfrm>
            <a:off x="3394075" y="4148138"/>
            <a:ext cx="381000" cy="304800"/>
          </a:xfrm>
          <a:prstGeom prst="rect">
            <a:avLst/>
          </a:prstGeom>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path path="shape">
              <a:fillToRect l="50000" t="50000" r="50000" b="50000"/>
            </a:path>
          </a:gradFill>
          <a:ln w="9525">
            <a:solidFill>
              <a:schemeClr val="tx1"/>
            </a:solidFill>
            <a:miter lim="800000"/>
            <a:headEnd/>
            <a:tailEnd/>
          </a:ln>
          <a:effectLst/>
        </p:spPr>
        <p:txBody>
          <a:bodyPr wrap="none" anchor="ctr"/>
          <a:lstStyle/>
          <a:p>
            <a:endParaRPr lang="en-US"/>
          </a:p>
        </p:txBody>
      </p:sp>
      <p:sp>
        <p:nvSpPr>
          <p:cNvPr id="20503" name="Rectangle 23"/>
          <p:cNvSpPr>
            <a:spLocks noChangeArrowheads="1"/>
          </p:cNvSpPr>
          <p:nvPr/>
        </p:nvSpPr>
        <p:spPr bwMode="auto">
          <a:xfrm>
            <a:off x="3910013" y="4148138"/>
            <a:ext cx="381000" cy="304800"/>
          </a:xfrm>
          <a:prstGeom prst="rect">
            <a:avLst/>
          </a:prstGeom>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path path="shape">
              <a:fillToRect l="50000" t="50000" r="50000" b="50000"/>
            </a:path>
          </a:gradFill>
          <a:ln w="9525">
            <a:solidFill>
              <a:schemeClr val="tx1"/>
            </a:solidFill>
            <a:miter lim="800000"/>
            <a:headEnd/>
            <a:tailEnd/>
          </a:ln>
          <a:effectLst/>
        </p:spPr>
        <p:txBody>
          <a:bodyPr wrap="none" anchor="ctr"/>
          <a:lstStyle/>
          <a:p>
            <a:endParaRPr lang="en-US"/>
          </a:p>
        </p:txBody>
      </p:sp>
      <p:sp>
        <p:nvSpPr>
          <p:cNvPr id="20504" name="Rectangle 24"/>
          <p:cNvSpPr>
            <a:spLocks noChangeArrowheads="1"/>
          </p:cNvSpPr>
          <p:nvPr/>
        </p:nvSpPr>
        <p:spPr bwMode="auto">
          <a:xfrm>
            <a:off x="4427538" y="4148138"/>
            <a:ext cx="381000" cy="304800"/>
          </a:xfrm>
          <a:prstGeom prst="rect">
            <a:avLst/>
          </a:prstGeom>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path path="shape">
              <a:fillToRect l="50000" t="50000" r="50000" b="50000"/>
            </a:path>
          </a:gradFill>
          <a:ln w="9525">
            <a:solidFill>
              <a:schemeClr val="tx1"/>
            </a:solidFill>
            <a:miter lim="800000"/>
            <a:headEnd/>
            <a:tailEnd/>
          </a:ln>
          <a:effectLst/>
        </p:spPr>
        <p:txBody>
          <a:bodyPr wrap="none" anchor="ctr"/>
          <a:lstStyle/>
          <a:p>
            <a:endParaRPr lang="en-US"/>
          </a:p>
        </p:txBody>
      </p:sp>
      <p:sp>
        <p:nvSpPr>
          <p:cNvPr id="20505" name="Rectangle 25"/>
          <p:cNvSpPr>
            <a:spLocks noChangeArrowheads="1"/>
          </p:cNvSpPr>
          <p:nvPr/>
        </p:nvSpPr>
        <p:spPr bwMode="auto">
          <a:xfrm>
            <a:off x="5976938" y="4148138"/>
            <a:ext cx="381000" cy="304800"/>
          </a:xfrm>
          <a:prstGeom prst="rect">
            <a:avLst/>
          </a:prstGeom>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path path="shape">
              <a:fillToRect l="50000" t="50000" r="50000" b="50000"/>
            </a:path>
          </a:gradFill>
          <a:ln w="9525">
            <a:solidFill>
              <a:schemeClr val="tx1"/>
            </a:solidFill>
            <a:miter lim="800000"/>
            <a:headEnd/>
            <a:tailEnd/>
          </a:ln>
          <a:effectLst/>
        </p:spPr>
        <p:txBody>
          <a:bodyPr wrap="none" anchor="ctr"/>
          <a:lstStyle/>
          <a:p>
            <a:endParaRPr lang="en-US"/>
          </a:p>
        </p:txBody>
      </p:sp>
      <p:pic>
        <p:nvPicPr>
          <p:cNvPr id="20506" name="Picture 26" descr="d:\data\dpfeight\Desktop\ACS-Embraer\ACS Aircraft - Army lf.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056188" y="3241675"/>
            <a:ext cx="1890712" cy="828675"/>
          </a:xfrm>
          <a:prstGeom prst="rect">
            <a:avLst/>
          </a:prstGeom>
          <a:noFill/>
        </p:spPr>
      </p:pic>
      <p:pic>
        <p:nvPicPr>
          <p:cNvPr id="20507" name="Picture 27" descr="d:\data\dpfeight\Desktop\ACS-Embraer\ACS Aircraft - Army lf.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09675" y="3240088"/>
            <a:ext cx="1890713" cy="828675"/>
          </a:xfrm>
          <a:prstGeom prst="rect">
            <a:avLst/>
          </a:prstGeom>
          <a:noFill/>
        </p:spPr>
      </p:pic>
      <p:sp>
        <p:nvSpPr>
          <p:cNvPr id="20508" name="Text Box 28"/>
          <p:cNvSpPr txBox="1">
            <a:spLocks noChangeArrowheads="1"/>
          </p:cNvSpPr>
          <p:nvPr/>
        </p:nvSpPr>
        <p:spPr bwMode="auto">
          <a:xfrm>
            <a:off x="1347788" y="3111500"/>
            <a:ext cx="1262062" cy="396875"/>
          </a:xfrm>
          <a:prstGeom prst="rect">
            <a:avLst/>
          </a:prstGeom>
          <a:noFill/>
          <a:ln w="9525">
            <a:noFill/>
            <a:miter lim="800000"/>
            <a:headEnd/>
            <a:tailEnd/>
          </a:ln>
          <a:effectLst/>
        </p:spPr>
        <p:txBody>
          <a:bodyPr wrap="none">
            <a:spAutoFit/>
          </a:bodyPr>
          <a:lstStyle/>
          <a:p>
            <a:r>
              <a:rPr lang="en-US" sz="2000">
                <a:solidFill>
                  <a:srgbClr val="006600"/>
                </a:solidFill>
                <a:effectLst>
                  <a:outerShdw blurRad="38100" dist="38100" dir="2700000" algn="tl">
                    <a:srgbClr val="C0C0C0"/>
                  </a:outerShdw>
                </a:effectLst>
                <a:cs typeface="Times New Roman" pitchFamily="18" charset="0"/>
              </a:rPr>
              <a:t>Scenario 1</a:t>
            </a:r>
          </a:p>
        </p:txBody>
      </p:sp>
      <p:sp>
        <p:nvSpPr>
          <p:cNvPr id="20509" name="Text Box 29"/>
          <p:cNvSpPr txBox="1">
            <a:spLocks noChangeArrowheads="1"/>
          </p:cNvSpPr>
          <p:nvPr/>
        </p:nvSpPr>
        <p:spPr bwMode="auto">
          <a:xfrm>
            <a:off x="5186363" y="3111500"/>
            <a:ext cx="1548822" cy="400110"/>
          </a:xfrm>
          <a:prstGeom prst="rect">
            <a:avLst/>
          </a:prstGeom>
          <a:noFill/>
          <a:ln w="9525">
            <a:noFill/>
            <a:miter lim="800000"/>
            <a:headEnd/>
            <a:tailEnd/>
          </a:ln>
          <a:effectLst/>
        </p:spPr>
        <p:txBody>
          <a:bodyPr wrap="none">
            <a:spAutoFit/>
          </a:bodyPr>
          <a:lstStyle/>
          <a:p>
            <a:r>
              <a:rPr lang="en-US" sz="2000" dirty="0">
                <a:solidFill>
                  <a:srgbClr val="0099FF"/>
                </a:solidFill>
                <a:effectLst>
                  <a:outerShdw blurRad="38100" dist="38100" dir="2700000" algn="tl">
                    <a:srgbClr val="C0C0C0"/>
                  </a:outerShdw>
                </a:effectLst>
                <a:cs typeface="Times New Roman" pitchFamily="18" charset="0"/>
              </a:rPr>
              <a:t>Scenario</a:t>
            </a:r>
            <a:r>
              <a:rPr lang="en-US" sz="2000" dirty="0">
                <a:solidFill>
                  <a:schemeClr val="accent2"/>
                </a:solidFill>
                <a:effectLst>
                  <a:outerShdw blurRad="38100" dist="38100" dir="2700000" algn="tl">
                    <a:srgbClr val="C0C0C0"/>
                  </a:outerShdw>
                </a:effectLst>
                <a:cs typeface="Times New Roman" pitchFamily="18" charset="0"/>
              </a:rPr>
              <a:t> 2</a:t>
            </a:r>
          </a:p>
        </p:txBody>
      </p:sp>
      <p:sp>
        <p:nvSpPr>
          <p:cNvPr id="20510" name="AutoShape 30"/>
          <p:cNvSpPr>
            <a:spLocks noChangeArrowheads="1"/>
          </p:cNvSpPr>
          <p:nvPr/>
        </p:nvSpPr>
        <p:spPr bwMode="auto">
          <a:xfrm rot="2046262">
            <a:off x="2530475" y="4429125"/>
            <a:ext cx="1231900" cy="304800"/>
          </a:xfrm>
          <a:prstGeom prst="rightArrow">
            <a:avLst>
              <a:gd name="adj1" fmla="val 50000"/>
              <a:gd name="adj2" fmla="val 101042"/>
            </a:avLst>
          </a:prstGeom>
          <a:solidFill>
            <a:srgbClr val="006600"/>
          </a:solidFill>
          <a:ln w="9525">
            <a:noFill/>
            <a:miter lim="800000"/>
            <a:headEnd/>
            <a:tailEnd/>
          </a:ln>
          <a:effectLst/>
        </p:spPr>
        <p:txBody>
          <a:bodyPr wrap="none" anchor="ctr"/>
          <a:lstStyle/>
          <a:p>
            <a:endParaRPr lang="en-US"/>
          </a:p>
        </p:txBody>
      </p:sp>
      <p:sp>
        <p:nvSpPr>
          <p:cNvPr id="20511" name="AutoShape 31"/>
          <p:cNvSpPr>
            <a:spLocks noChangeArrowheads="1"/>
          </p:cNvSpPr>
          <p:nvPr/>
        </p:nvSpPr>
        <p:spPr bwMode="auto">
          <a:xfrm rot="19553738" flipH="1">
            <a:off x="1573213" y="4405313"/>
            <a:ext cx="1143000" cy="304800"/>
          </a:xfrm>
          <a:prstGeom prst="rightArrow">
            <a:avLst>
              <a:gd name="adj1" fmla="val 50000"/>
              <a:gd name="adj2" fmla="val 93750"/>
            </a:avLst>
          </a:prstGeom>
          <a:solidFill>
            <a:srgbClr val="006600"/>
          </a:solidFill>
          <a:ln w="9525">
            <a:noFill/>
            <a:miter lim="800000"/>
            <a:headEnd/>
            <a:tailEnd/>
          </a:ln>
          <a:effectLst/>
        </p:spPr>
        <p:txBody>
          <a:bodyPr wrap="none" anchor="ctr"/>
          <a:lstStyle/>
          <a:p>
            <a:endParaRPr lang="en-US"/>
          </a:p>
        </p:txBody>
      </p:sp>
      <p:sp>
        <p:nvSpPr>
          <p:cNvPr id="20512" name="Rectangle 32"/>
          <p:cNvSpPr>
            <a:spLocks noChangeArrowheads="1"/>
          </p:cNvSpPr>
          <p:nvPr/>
        </p:nvSpPr>
        <p:spPr bwMode="auto">
          <a:xfrm>
            <a:off x="2360613" y="4148138"/>
            <a:ext cx="381000" cy="304800"/>
          </a:xfrm>
          <a:prstGeom prst="rect">
            <a:avLst/>
          </a:prstGeom>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path path="shape">
              <a:fillToRect l="50000" t="50000" r="50000" b="50000"/>
            </a:path>
          </a:gradFill>
          <a:ln w="9525">
            <a:solidFill>
              <a:schemeClr val="tx1"/>
            </a:solidFill>
            <a:miter lim="800000"/>
            <a:headEnd/>
            <a:tailEnd/>
          </a:ln>
          <a:effectLst/>
        </p:spPr>
        <p:txBody>
          <a:bodyPr wrap="none" anchor="ctr"/>
          <a:lstStyle/>
          <a:p>
            <a:endParaRPr lang="en-US"/>
          </a:p>
        </p:txBody>
      </p:sp>
      <p:sp>
        <p:nvSpPr>
          <p:cNvPr id="20513" name="AutoShape 33"/>
          <p:cNvSpPr>
            <a:spLocks noChangeArrowheads="1"/>
          </p:cNvSpPr>
          <p:nvPr/>
        </p:nvSpPr>
        <p:spPr bwMode="auto">
          <a:xfrm rot="2046262">
            <a:off x="5054600" y="4405313"/>
            <a:ext cx="1143000" cy="304800"/>
          </a:xfrm>
          <a:prstGeom prst="rightArrow">
            <a:avLst>
              <a:gd name="adj1" fmla="val 50000"/>
              <a:gd name="adj2" fmla="val 93750"/>
            </a:avLst>
          </a:prstGeom>
          <a:solidFill>
            <a:srgbClr val="0099FF"/>
          </a:solidFill>
          <a:ln w="9525">
            <a:noFill/>
            <a:miter lim="800000"/>
            <a:headEnd/>
            <a:tailEnd/>
          </a:ln>
          <a:effectLst/>
        </p:spPr>
        <p:txBody>
          <a:bodyPr wrap="none" anchor="ctr"/>
          <a:lstStyle/>
          <a:p>
            <a:endParaRPr lang="en-US"/>
          </a:p>
        </p:txBody>
      </p:sp>
      <p:sp>
        <p:nvSpPr>
          <p:cNvPr id="20514" name="AutoShape 34"/>
          <p:cNvSpPr>
            <a:spLocks noChangeArrowheads="1"/>
          </p:cNvSpPr>
          <p:nvPr/>
        </p:nvSpPr>
        <p:spPr bwMode="auto">
          <a:xfrm rot="19553738" flipH="1">
            <a:off x="4070350" y="4432300"/>
            <a:ext cx="1244600" cy="304800"/>
          </a:xfrm>
          <a:prstGeom prst="rightArrow">
            <a:avLst>
              <a:gd name="adj1" fmla="val 50000"/>
              <a:gd name="adj2" fmla="val 102083"/>
            </a:avLst>
          </a:prstGeom>
          <a:solidFill>
            <a:srgbClr val="0099FF"/>
          </a:solidFill>
          <a:ln w="9525">
            <a:noFill/>
            <a:miter lim="800000"/>
            <a:headEnd/>
            <a:tailEnd/>
          </a:ln>
          <a:effectLst/>
        </p:spPr>
        <p:txBody>
          <a:bodyPr wrap="none" anchor="ctr"/>
          <a:lstStyle/>
          <a:p>
            <a:endParaRPr lang="en-US"/>
          </a:p>
        </p:txBody>
      </p:sp>
      <p:sp>
        <p:nvSpPr>
          <p:cNvPr id="20515" name="Rectangle 35"/>
          <p:cNvSpPr>
            <a:spLocks noChangeArrowheads="1"/>
          </p:cNvSpPr>
          <p:nvPr/>
        </p:nvSpPr>
        <p:spPr bwMode="auto">
          <a:xfrm>
            <a:off x="4943475" y="4148138"/>
            <a:ext cx="381000" cy="304800"/>
          </a:xfrm>
          <a:prstGeom prst="rect">
            <a:avLst/>
          </a:prstGeom>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path path="shape">
              <a:fillToRect l="50000" t="50000" r="50000" b="50000"/>
            </a:path>
          </a:gradFill>
          <a:ln w="9525">
            <a:solidFill>
              <a:schemeClr val="tx1"/>
            </a:solidFill>
            <a:miter lim="800000"/>
            <a:headEnd/>
            <a:tailEnd/>
          </a:ln>
          <a:effectLst/>
        </p:spPr>
        <p:txBody>
          <a:bodyPr wrap="none" anchor="ctr"/>
          <a:lstStyle/>
          <a:p>
            <a:endParaRPr lang="en-US"/>
          </a:p>
        </p:txBody>
      </p:sp>
      <p:sp>
        <p:nvSpPr>
          <p:cNvPr id="20516" name="Text Box 36"/>
          <p:cNvSpPr txBox="1">
            <a:spLocks noChangeArrowheads="1"/>
          </p:cNvSpPr>
          <p:nvPr/>
        </p:nvSpPr>
        <p:spPr bwMode="auto">
          <a:xfrm>
            <a:off x="2760663" y="4862513"/>
            <a:ext cx="2222500" cy="366712"/>
          </a:xfrm>
          <a:prstGeom prst="rect">
            <a:avLst/>
          </a:prstGeom>
          <a:noFill/>
          <a:ln w="9525">
            <a:noFill/>
            <a:miter lim="800000"/>
            <a:headEnd/>
            <a:tailEnd/>
          </a:ln>
          <a:effectLst/>
        </p:spPr>
        <p:txBody>
          <a:bodyPr wrap="none">
            <a:spAutoFit/>
          </a:bodyPr>
          <a:lstStyle/>
          <a:p>
            <a:r>
              <a:rPr lang="en-US" sz="1800" b="1">
                <a:effectLst>
                  <a:outerShdw blurRad="38100" dist="38100" dir="2700000" algn="tl">
                    <a:srgbClr val="C0C0C0"/>
                  </a:outerShdw>
                </a:effectLst>
                <a:cs typeface="Times New Roman" pitchFamily="18" charset="0"/>
              </a:rPr>
              <a:t>Systems (automated)</a:t>
            </a:r>
          </a:p>
        </p:txBody>
      </p:sp>
      <p:grpSp>
        <p:nvGrpSpPr>
          <p:cNvPr id="4" name="Group 37"/>
          <p:cNvGrpSpPr>
            <a:grpSpLocks/>
          </p:cNvGrpSpPr>
          <p:nvPr/>
        </p:nvGrpSpPr>
        <p:grpSpPr bwMode="auto">
          <a:xfrm>
            <a:off x="2778125" y="5194300"/>
            <a:ext cx="2411413" cy="539750"/>
            <a:chOff x="1291" y="3470"/>
            <a:chExt cx="1588" cy="349"/>
          </a:xfrm>
          <a:gradFill flip="none" rotWithShape="1">
            <a:gsLst>
              <a:gs pos="0">
                <a:srgbClr val="03D4A8"/>
              </a:gs>
              <a:gs pos="25000">
                <a:srgbClr val="21D6E0"/>
              </a:gs>
              <a:gs pos="75000">
                <a:srgbClr val="0087E6"/>
              </a:gs>
              <a:gs pos="100000">
                <a:srgbClr val="005CBF"/>
              </a:gs>
            </a:gsLst>
            <a:lin ang="5400000" scaled="0"/>
            <a:tileRect r="-100000" b="-100000"/>
          </a:gradFill>
        </p:grpSpPr>
        <p:sp>
          <p:nvSpPr>
            <p:cNvPr id="20518" name="Oval 38"/>
            <p:cNvSpPr>
              <a:spLocks noChangeArrowheads="1"/>
            </p:cNvSpPr>
            <p:nvPr/>
          </p:nvSpPr>
          <p:spPr bwMode="auto">
            <a:xfrm>
              <a:off x="1291" y="3470"/>
              <a:ext cx="1588" cy="349"/>
            </a:xfrm>
            <a:prstGeom prst="ellipse">
              <a:avLst/>
            </a:prstGeom>
            <a:grpFill/>
            <a:ln w="9525">
              <a:solidFill>
                <a:schemeClr val="tx1"/>
              </a:solidFill>
              <a:round/>
              <a:headEnd/>
              <a:tailEnd/>
            </a:ln>
            <a:effectLst/>
          </p:spPr>
          <p:txBody>
            <a:bodyPr wrap="none" anchor="ctr"/>
            <a:lstStyle/>
            <a:p>
              <a:endParaRPr lang="en-US"/>
            </a:p>
          </p:txBody>
        </p:sp>
        <p:sp>
          <p:nvSpPr>
            <p:cNvPr id="20519" name="Text Box 39"/>
            <p:cNvSpPr txBox="1">
              <a:spLocks noChangeArrowheads="1"/>
            </p:cNvSpPr>
            <p:nvPr/>
          </p:nvSpPr>
          <p:spPr bwMode="auto">
            <a:xfrm>
              <a:off x="1409" y="3544"/>
              <a:ext cx="1383" cy="218"/>
            </a:xfrm>
            <a:prstGeom prst="rect">
              <a:avLst/>
            </a:prstGeom>
            <a:grpFill/>
            <a:ln w="9525">
              <a:noFill/>
              <a:miter lim="800000"/>
              <a:headEnd/>
              <a:tailEnd/>
            </a:ln>
            <a:effectLst/>
          </p:spPr>
          <p:txBody>
            <a:bodyPr wrap="none">
              <a:spAutoFit/>
            </a:bodyPr>
            <a:lstStyle/>
            <a:p>
              <a:pPr algn="ctr"/>
              <a:r>
                <a:rPr lang="en-US" sz="1600" b="1">
                  <a:effectLst>
                    <a:outerShdw blurRad="38100" dist="38100" dir="2700000" algn="tl">
                      <a:srgbClr val="C0C0C0"/>
                    </a:outerShdw>
                  </a:effectLst>
                  <a:cs typeface="Times New Roman" pitchFamily="18" charset="0"/>
                </a:rPr>
                <a:t>Engineering Solutions</a:t>
              </a:r>
            </a:p>
          </p:txBody>
        </p:sp>
      </p:grpSp>
      <p:sp>
        <p:nvSpPr>
          <p:cNvPr id="20520" name="Text Box 40"/>
          <p:cNvSpPr txBox="1">
            <a:spLocks noChangeArrowheads="1"/>
          </p:cNvSpPr>
          <p:nvPr/>
        </p:nvSpPr>
        <p:spPr bwMode="auto">
          <a:xfrm>
            <a:off x="1338263" y="4862513"/>
            <a:ext cx="1162050" cy="366712"/>
          </a:xfrm>
          <a:prstGeom prst="rect">
            <a:avLst/>
          </a:prstGeom>
          <a:noFill/>
          <a:ln w="9525">
            <a:noFill/>
            <a:miter lim="800000"/>
            <a:headEnd/>
            <a:tailEnd/>
          </a:ln>
          <a:effectLst/>
        </p:spPr>
        <p:txBody>
          <a:bodyPr wrap="none">
            <a:spAutoFit/>
          </a:bodyPr>
          <a:lstStyle/>
          <a:p>
            <a:r>
              <a:rPr lang="en-US" sz="1800" b="1">
                <a:effectLst>
                  <a:outerShdw blurRad="38100" dist="38100" dir="2700000" algn="tl">
                    <a:srgbClr val="C0C0C0"/>
                  </a:outerShdw>
                </a:effectLst>
                <a:cs typeface="Times New Roman" pitchFamily="18" charset="0"/>
              </a:rPr>
              <a:t>Human(s)</a:t>
            </a:r>
          </a:p>
        </p:txBody>
      </p:sp>
      <p:sp>
        <p:nvSpPr>
          <p:cNvPr id="20521" name="Text Box 41"/>
          <p:cNvSpPr txBox="1">
            <a:spLocks noChangeArrowheads="1"/>
          </p:cNvSpPr>
          <p:nvPr/>
        </p:nvSpPr>
        <p:spPr bwMode="auto">
          <a:xfrm>
            <a:off x="5243513" y="4862513"/>
            <a:ext cx="1162050" cy="366712"/>
          </a:xfrm>
          <a:prstGeom prst="rect">
            <a:avLst/>
          </a:prstGeom>
          <a:noFill/>
          <a:ln w="9525">
            <a:noFill/>
            <a:miter lim="800000"/>
            <a:headEnd/>
            <a:tailEnd/>
          </a:ln>
          <a:effectLst/>
        </p:spPr>
        <p:txBody>
          <a:bodyPr wrap="none">
            <a:spAutoFit/>
          </a:bodyPr>
          <a:lstStyle/>
          <a:p>
            <a:r>
              <a:rPr lang="en-US" sz="1800" b="1">
                <a:effectLst>
                  <a:outerShdw blurRad="38100" dist="38100" dir="2700000" algn="tl">
                    <a:srgbClr val="C0C0C0"/>
                  </a:outerShdw>
                </a:effectLst>
                <a:cs typeface="Times New Roman" pitchFamily="18" charset="0"/>
              </a:rPr>
              <a:t>Human(s)</a:t>
            </a:r>
          </a:p>
        </p:txBody>
      </p:sp>
      <p:sp>
        <p:nvSpPr>
          <p:cNvPr id="20522" name="WordArt 42"/>
          <p:cNvSpPr>
            <a:spLocks noChangeArrowheads="1" noChangeShapeType="1" noTextEdit="1"/>
          </p:cNvSpPr>
          <p:nvPr/>
        </p:nvSpPr>
        <p:spPr bwMode="auto">
          <a:xfrm>
            <a:off x="2813050" y="223838"/>
            <a:ext cx="1809750" cy="404812"/>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MISSIONS</a:t>
            </a:r>
          </a:p>
        </p:txBody>
      </p:sp>
      <p:grpSp>
        <p:nvGrpSpPr>
          <p:cNvPr id="5" name="Group 43"/>
          <p:cNvGrpSpPr>
            <a:grpSpLocks/>
          </p:cNvGrpSpPr>
          <p:nvPr/>
        </p:nvGrpSpPr>
        <p:grpSpPr bwMode="auto">
          <a:xfrm>
            <a:off x="2506663" y="950913"/>
            <a:ext cx="2508250" cy="609600"/>
            <a:chOff x="1292" y="599"/>
            <a:chExt cx="1597" cy="384"/>
          </a:xfrm>
        </p:grpSpPr>
        <p:sp>
          <p:nvSpPr>
            <p:cNvPr id="20524" name="Line 44"/>
            <p:cNvSpPr>
              <a:spLocks noChangeShapeType="1"/>
            </p:cNvSpPr>
            <p:nvPr/>
          </p:nvSpPr>
          <p:spPr bwMode="auto">
            <a:xfrm flipV="1">
              <a:off x="1292" y="982"/>
              <a:ext cx="1597" cy="1"/>
            </a:xfrm>
            <a:prstGeom prst="line">
              <a:avLst/>
            </a:prstGeom>
            <a:noFill/>
            <a:ln w="9525">
              <a:solidFill>
                <a:schemeClr val="tx1"/>
              </a:solidFill>
              <a:round/>
              <a:headEnd/>
              <a:tailEnd/>
            </a:ln>
            <a:effectLst/>
          </p:spPr>
          <p:txBody>
            <a:bodyPr/>
            <a:lstStyle/>
            <a:p>
              <a:endParaRPr lang="en-US"/>
            </a:p>
          </p:txBody>
        </p:sp>
        <p:sp>
          <p:nvSpPr>
            <p:cNvPr id="20525" name="Line 45"/>
            <p:cNvSpPr>
              <a:spLocks noChangeShapeType="1"/>
            </p:cNvSpPr>
            <p:nvPr/>
          </p:nvSpPr>
          <p:spPr bwMode="auto">
            <a:xfrm flipV="1">
              <a:off x="1292" y="599"/>
              <a:ext cx="1597" cy="1"/>
            </a:xfrm>
            <a:prstGeom prst="line">
              <a:avLst/>
            </a:prstGeom>
            <a:noFill/>
            <a:ln w="9525">
              <a:solidFill>
                <a:schemeClr val="tx1"/>
              </a:solidFill>
              <a:round/>
              <a:headEnd/>
              <a:tailEnd/>
            </a:ln>
            <a:effectLst/>
          </p:spPr>
          <p:txBody>
            <a:bodyPr/>
            <a:lstStyle/>
            <a:p>
              <a:endParaRPr lang="en-US"/>
            </a:p>
          </p:txBody>
        </p:sp>
        <p:sp>
          <p:nvSpPr>
            <p:cNvPr id="20526" name="Line 46"/>
            <p:cNvSpPr>
              <a:spLocks noChangeShapeType="1"/>
            </p:cNvSpPr>
            <p:nvPr/>
          </p:nvSpPr>
          <p:spPr bwMode="auto">
            <a:xfrm flipV="1">
              <a:off x="1292" y="790"/>
              <a:ext cx="1597" cy="1"/>
            </a:xfrm>
            <a:prstGeom prst="line">
              <a:avLst/>
            </a:prstGeom>
            <a:noFill/>
            <a:ln w="9525">
              <a:solidFill>
                <a:schemeClr val="tx1"/>
              </a:solidFill>
              <a:round/>
              <a:headEnd/>
              <a:tailEnd/>
            </a:ln>
            <a:effectLst/>
          </p:spPr>
          <p:txBody>
            <a:bodyPr/>
            <a:lstStyle/>
            <a:p>
              <a:endParaRPr lang="en-US"/>
            </a:p>
          </p:txBody>
        </p:sp>
      </p:grpSp>
      <p:sp>
        <p:nvSpPr>
          <p:cNvPr id="20527" name="Rectangle 47"/>
          <p:cNvSpPr>
            <a:spLocks noChangeArrowheads="1"/>
          </p:cNvSpPr>
          <p:nvPr/>
        </p:nvSpPr>
        <p:spPr bwMode="auto">
          <a:xfrm>
            <a:off x="890588" y="1990725"/>
            <a:ext cx="292100" cy="292100"/>
          </a:xfrm>
          <a:prstGeom prst="rect">
            <a:avLst/>
          </a:prstGeom>
          <a:solidFill>
            <a:srgbClr val="006600"/>
          </a:solidFill>
          <a:ln w="9525">
            <a:solidFill>
              <a:schemeClr val="tx1"/>
            </a:solidFill>
            <a:miter lim="800000"/>
            <a:headEnd/>
            <a:tailEnd/>
          </a:ln>
          <a:effectLst/>
        </p:spPr>
        <p:txBody>
          <a:bodyPr wrap="none" anchor="ctr"/>
          <a:lstStyle/>
          <a:p>
            <a:endParaRPr lang="en-US"/>
          </a:p>
        </p:txBody>
      </p:sp>
      <p:sp>
        <p:nvSpPr>
          <p:cNvPr id="20528" name="Rectangle 48"/>
          <p:cNvSpPr>
            <a:spLocks noChangeArrowheads="1"/>
          </p:cNvSpPr>
          <p:nvPr/>
        </p:nvSpPr>
        <p:spPr bwMode="auto">
          <a:xfrm>
            <a:off x="1282700" y="1990725"/>
            <a:ext cx="292100" cy="292100"/>
          </a:xfrm>
          <a:prstGeom prst="rect">
            <a:avLst/>
          </a:prstGeom>
          <a:solidFill>
            <a:srgbClr val="006600"/>
          </a:solidFill>
          <a:ln w="9525">
            <a:solidFill>
              <a:schemeClr val="tx1"/>
            </a:solidFill>
            <a:miter lim="800000"/>
            <a:headEnd/>
            <a:tailEnd/>
          </a:ln>
          <a:effectLst/>
        </p:spPr>
        <p:txBody>
          <a:bodyPr wrap="none" anchor="ctr"/>
          <a:lstStyle/>
          <a:p>
            <a:endParaRPr lang="en-US"/>
          </a:p>
        </p:txBody>
      </p:sp>
      <p:sp>
        <p:nvSpPr>
          <p:cNvPr id="20529" name="Rectangle 49"/>
          <p:cNvSpPr>
            <a:spLocks noChangeArrowheads="1"/>
          </p:cNvSpPr>
          <p:nvPr/>
        </p:nvSpPr>
        <p:spPr bwMode="auto">
          <a:xfrm>
            <a:off x="1676400" y="1990725"/>
            <a:ext cx="292100" cy="292100"/>
          </a:xfrm>
          <a:prstGeom prst="rect">
            <a:avLst/>
          </a:prstGeom>
          <a:solidFill>
            <a:srgbClr val="006600"/>
          </a:solidFill>
          <a:ln w="9525">
            <a:solidFill>
              <a:schemeClr val="tx1"/>
            </a:solidFill>
            <a:miter lim="800000"/>
            <a:headEnd/>
            <a:tailEnd/>
          </a:ln>
          <a:effectLst/>
        </p:spPr>
        <p:txBody>
          <a:bodyPr wrap="none" anchor="ctr"/>
          <a:lstStyle/>
          <a:p>
            <a:endParaRPr lang="en-US"/>
          </a:p>
        </p:txBody>
      </p:sp>
      <p:sp>
        <p:nvSpPr>
          <p:cNvPr id="20530" name="Rectangle 50"/>
          <p:cNvSpPr>
            <a:spLocks noChangeArrowheads="1"/>
          </p:cNvSpPr>
          <p:nvPr/>
        </p:nvSpPr>
        <p:spPr bwMode="auto">
          <a:xfrm>
            <a:off x="2068513" y="1990725"/>
            <a:ext cx="292100" cy="292100"/>
          </a:xfrm>
          <a:prstGeom prst="rect">
            <a:avLst/>
          </a:prstGeom>
          <a:solidFill>
            <a:srgbClr val="006600"/>
          </a:solidFill>
          <a:ln w="9525">
            <a:solidFill>
              <a:schemeClr val="tx1"/>
            </a:solidFill>
            <a:miter lim="800000"/>
            <a:headEnd/>
            <a:tailEnd/>
          </a:ln>
          <a:effectLst/>
        </p:spPr>
        <p:txBody>
          <a:bodyPr wrap="none" anchor="ctr"/>
          <a:lstStyle/>
          <a:p>
            <a:endParaRPr lang="en-US"/>
          </a:p>
        </p:txBody>
      </p:sp>
      <p:sp>
        <p:nvSpPr>
          <p:cNvPr id="20531" name="Rectangle 51"/>
          <p:cNvSpPr>
            <a:spLocks noChangeArrowheads="1"/>
          </p:cNvSpPr>
          <p:nvPr/>
        </p:nvSpPr>
        <p:spPr bwMode="auto">
          <a:xfrm>
            <a:off x="2462213" y="1990725"/>
            <a:ext cx="292100" cy="292100"/>
          </a:xfrm>
          <a:prstGeom prst="rect">
            <a:avLst/>
          </a:prstGeom>
          <a:solidFill>
            <a:srgbClr val="006600"/>
          </a:solidFill>
          <a:ln w="9525">
            <a:solidFill>
              <a:schemeClr val="tx1"/>
            </a:solidFill>
            <a:miter lim="800000"/>
            <a:headEnd/>
            <a:tailEnd/>
          </a:ln>
          <a:effectLst/>
        </p:spPr>
        <p:txBody>
          <a:bodyPr wrap="none" anchor="ctr"/>
          <a:lstStyle/>
          <a:p>
            <a:endParaRPr lang="en-US"/>
          </a:p>
        </p:txBody>
      </p:sp>
      <p:sp>
        <p:nvSpPr>
          <p:cNvPr id="20532" name="Rectangle 52"/>
          <p:cNvSpPr>
            <a:spLocks noChangeArrowheads="1"/>
          </p:cNvSpPr>
          <p:nvPr/>
        </p:nvSpPr>
        <p:spPr bwMode="auto">
          <a:xfrm>
            <a:off x="2855913" y="1990725"/>
            <a:ext cx="292100" cy="292100"/>
          </a:xfrm>
          <a:prstGeom prst="rect">
            <a:avLst/>
          </a:prstGeom>
          <a:solidFill>
            <a:srgbClr val="006600"/>
          </a:solidFill>
          <a:ln w="9525">
            <a:solidFill>
              <a:schemeClr val="tx1"/>
            </a:solidFill>
            <a:miter lim="800000"/>
            <a:headEnd/>
            <a:tailEnd/>
          </a:ln>
          <a:effectLst/>
        </p:spPr>
        <p:txBody>
          <a:bodyPr wrap="none" anchor="ctr"/>
          <a:lstStyle/>
          <a:p>
            <a:endParaRPr lang="en-US"/>
          </a:p>
        </p:txBody>
      </p:sp>
      <p:sp>
        <p:nvSpPr>
          <p:cNvPr id="20533" name="Rectangle 53"/>
          <p:cNvSpPr>
            <a:spLocks noChangeArrowheads="1"/>
          </p:cNvSpPr>
          <p:nvPr/>
        </p:nvSpPr>
        <p:spPr bwMode="auto">
          <a:xfrm>
            <a:off x="4548188" y="2019300"/>
            <a:ext cx="292100" cy="292100"/>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20534" name="Rectangle 54"/>
          <p:cNvSpPr>
            <a:spLocks noChangeArrowheads="1"/>
          </p:cNvSpPr>
          <p:nvPr/>
        </p:nvSpPr>
        <p:spPr bwMode="auto">
          <a:xfrm>
            <a:off x="4940300" y="2019300"/>
            <a:ext cx="292100" cy="292100"/>
          </a:xfrm>
          <a:prstGeom prst="rect">
            <a:avLst/>
          </a:prstGeom>
          <a:solidFill>
            <a:srgbClr val="3399FF"/>
          </a:solidFill>
          <a:ln w="9525">
            <a:solidFill>
              <a:schemeClr val="tx1"/>
            </a:solidFill>
            <a:miter lim="800000"/>
            <a:headEnd/>
            <a:tailEnd/>
          </a:ln>
          <a:effectLst/>
        </p:spPr>
        <p:txBody>
          <a:bodyPr wrap="none" anchor="ctr"/>
          <a:lstStyle/>
          <a:p>
            <a:endParaRPr lang="en-US"/>
          </a:p>
        </p:txBody>
      </p:sp>
      <p:sp>
        <p:nvSpPr>
          <p:cNvPr id="20535" name="Rectangle 55"/>
          <p:cNvSpPr>
            <a:spLocks noChangeArrowheads="1"/>
          </p:cNvSpPr>
          <p:nvPr/>
        </p:nvSpPr>
        <p:spPr bwMode="auto">
          <a:xfrm>
            <a:off x="5334000" y="2019300"/>
            <a:ext cx="292100" cy="292100"/>
          </a:xfrm>
          <a:prstGeom prst="rect">
            <a:avLst/>
          </a:prstGeom>
          <a:solidFill>
            <a:srgbClr val="3399FF"/>
          </a:solidFill>
          <a:ln w="9525">
            <a:solidFill>
              <a:schemeClr val="tx1"/>
            </a:solidFill>
            <a:miter lim="800000"/>
            <a:headEnd/>
            <a:tailEnd/>
          </a:ln>
          <a:effectLst/>
        </p:spPr>
        <p:txBody>
          <a:bodyPr wrap="none" anchor="ctr"/>
          <a:lstStyle/>
          <a:p>
            <a:endParaRPr lang="en-US"/>
          </a:p>
        </p:txBody>
      </p:sp>
      <p:sp>
        <p:nvSpPr>
          <p:cNvPr id="20536" name="Rectangle 56"/>
          <p:cNvSpPr>
            <a:spLocks noChangeArrowheads="1"/>
          </p:cNvSpPr>
          <p:nvPr/>
        </p:nvSpPr>
        <p:spPr bwMode="auto">
          <a:xfrm>
            <a:off x="5726113" y="2019300"/>
            <a:ext cx="292100" cy="292100"/>
          </a:xfrm>
          <a:prstGeom prst="rect">
            <a:avLst/>
          </a:prstGeom>
          <a:solidFill>
            <a:srgbClr val="3399FF"/>
          </a:solidFill>
          <a:ln w="9525">
            <a:solidFill>
              <a:schemeClr val="tx1"/>
            </a:solidFill>
            <a:miter lim="800000"/>
            <a:headEnd/>
            <a:tailEnd/>
          </a:ln>
          <a:effectLst/>
        </p:spPr>
        <p:txBody>
          <a:bodyPr wrap="none" anchor="ctr"/>
          <a:lstStyle/>
          <a:p>
            <a:endParaRPr lang="en-US"/>
          </a:p>
        </p:txBody>
      </p:sp>
      <p:sp>
        <p:nvSpPr>
          <p:cNvPr id="20537" name="Rectangle 57"/>
          <p:cNvSpPr>
            <a:spLocks noChangeArrowheads="1"/>
          </p:cNvSpPr>
          <p:nvPr/>
        </p:nvSpPr>
        <p:spPr bwMode="auto">
          <a:xfrm>
            <a:off x="6119813" y="2019300"/>
            <a:ext cx="292100" cy="292100"/>
          </a:xfrm>
          <a:prstGeom prst="rect">
            <a:avLst/>
          </a:prstGeom>
          <a:solidFill>
            <a:srgbClr val="3399FF"/>
          </a:solidFill>
          <a:ln w="9525">
            <a:solidFill>
              <a:schemeClr val="tx1"/>
            </a:solidFill>
            <a:miter lim="800000"/>
            <a:headEnd/>
            <a:tailEnd/>
          </a:ln>
          <a:effectLst/>
        </p:spPr>
        <p:txBody>
          <a:bodyPr wrap="none" anchor="ctr"/>
          <a:lstStyle/>
          <a:p>
            <a:endParaRPr lang="en-US"/>
          </a:p>
        </p:txBody>
      </p:sp>
      <p:sp>
        <p:nvSpPr>
          <p:cNvPr id="20538" name="Rectangle 58"/>
          <p:cNvSpPr>
            <a:spLocks noChangeArrowheads="1"/>
          </p:cNvSpPr>
          <p:nvPr/>
        </p:nvSpPr>
        <p:spPr bwMode="auto">
          <a:xfrm>
            <a:off x="6513513" y="2019300"/>
            <a:ext cx="292100" cy="292100"/>
          </a:xfrm>
          <a:prstGeom prst="rect">
            <a:avLst/>
          </a:prstGeom>
          <a:solidFill>
            <a:schemeClr val="accent2"/>
          </a:solidFill>
          <a:ln w="9525">
            <a:solidFill>
              <a:schemeClr val="tx1"/>
            </a:solidFill>
            <a:miter lim="800000"/>
            <a:headEnd/>
            <a:tailEnd/>
          </a:ln>
          <a:effectLst/>
        </p:spPr>
        <p:txBody>
          <a:bodyPr wrap="none" anchor="ctr"/>
          <a:lstStyle/>
          <a:p>
            <a:endParaRPr lang="en-US"/>
          </a:p>
        </p:txBody>
      </p:sp>
      <p:grpSp>
        <p:nvGrpSpPr>
          <p:cNvPr id="6" name="Group 59"/>
          <p:cNvGrpSpPr>
            <a:grpSpLocks/>
          </p:cNvGrpSpPr>
          <p:nvPr/>
        </p:nvGrpSpPr>
        <p:grpSpPr bwMode="auto">
          <a:xfrm>
            <a:off x="6524625" y="4757738"/>
            <a:ext cx="2505075" cy="661987"/>
            <a:chOff x="3822" y="2817"/>
            <a:chExt cx="1578" cy="417"/>
          </a:xfrm>
        </p:grpSpPr>
        <p:sp>
          <p:nvSpPr>
            <p:cNvPr id="20540" name="WordArt 60"/>
            <p:cNvSpPr>
              <a:spLocks noChangeArrowheads="1" noChangeShapeType="1" noTextEdit="1"/>
            </p:cNvSpPr>
            <p:nvPr/>
          </p:nvSpPr>
          <p:spPr bwMode="auto">
            <a:xfrm>
              <a:off x="3822" y="2817"/>
              <a:ext cx="1578" cy="198"/>
            </a:xfrm>
            <a:prstGeom prst="rect">
              <a:avLst/>
            </a:prstGeom>
          </p:spPr>
          <p:txBody>
            <a:bodyPr wrap="none" fromWordArt="1">
              <a:prstTxWarp prst="textPlain">
                <a:avLst>
                  <a:gd name="adj" fmla="val 50000"/>
                </a:avLst>
              </a:prstTxWarp>
            </a:bodyPr>
            <a:lstStyle/>
            <a:p>
              <a:pPr algn="ctr"/>
              <a:r>
                <a:rPr lang="en-US" sz="1800" kern="10">
                  <a:ln w="9525">
                    <a:solidFill>
                      <a:srgbClr val="000000"/>
                    </a:solidFill>
                    <a:round/>
                    <a:headEnd/>
                    <a:tailEnd/>
                  </a:ln>
                  <a:solidFill>
                    <a:srgbClr val="FFFFFF"/>
                  </a:solidFill>
                  <a:latin typeface="Arial Black"/>
                </a:rPr>
                <a:t>DESIGN SYNTHESIS</a:t>
              </a:r>
            </a:p>
          </p:txBody>
        </p:sp>
        <p:sp>
          <p:nvSpPr>
            <p:cNvPr id="20541" name="WordArt 61"/>
            <p:cNvSpPr>
              <a:spLocks noChangeArrowheads="1" noChangeShapeType="1" noTextEdit="1"/>
            </p:cNvSpPr>
            <p:nvPr/>
          </p:nvSpPr>
          <p:spPr bwMode="auto">
            <a:xfrm>
              <a:off x="3884" y="3105"/>
              <a:ext cx="1454" cy="129"/>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99"/>
                  </a:solidFill>
                  <a:latin typeface="Arial Black"/>
                </a:rPr>
                <a:t>HSI IMPLICATIONS</a:t>
              </a:r>
            </a:p>
          </p:txBody>
        </p:sp>
      </p:grpSp>
      <p:sp>
        <p:nvSpPr>
          <p:cNvPr id="20542" name="AutoShape 62"/>
          <p:cNvSpPr>
            <a:spLocks noChangeArrowheads="1"/>
          </p:cNvSpPr>
          <p:nvPr/>
        </p:nvSpPr>
        <p:spPr bwMode="auto">
          <a:xfrm>
            <a:off x="3024188" y="3219450"/>
            <a:ext cx="1828800" cy="304800"/>
          </a:xfrm>
          <a:prstGeom prst="leftRightArrow">
            <a:avLst>
              <a:gd name="adj1" fmla="val 50000"/>
              <a:gd name="adj2" fmla="val 120000"/>
            </a:avLst>
          </a:prstGeom>
          <a:gradFill rotWithShape="0">
            <a:gsLst>
              <a:gs pos="0">
                <a:srgbClr val="006600"/>
              </a:gs>
              <a:gs pos="100000">
                <a:schemeClr val="accent2"/>
              </a:gs>
            </a:gsLst>
            <a:lin ang="0" scaled="1"/>
          </a:gradFill>
          <a:ln w="9525">
            <a:solidFill>
              <a:schemeClr val="tx1"/>
            </a:solidFill>
            <a:miter lim="800000"/>
            <a:headEnd/>
            <a:tailEnd/>
          </a:ln>
          <a:effectLst/>
        </p:spPr>
        <p:txBody>
          <a:bodyPr wrap="none" anchor="ctr"/>
          <a:lstStyle/>
          <a:p>
            <a:endParaRPr lang="en-US"/>
          </a:p>
        </p:txBody>
      </p:sp>
      <p:grpSp>
        <p:nvGrpSpPr>
          <p:cNvPr id="7" name="Group 63"/>
          <p:cNvGrpSpPr>
            <a:grpSpLocks/>
          </p:cNvGrpSpPr>
          <p:nvPr/>
        </p:nvGrpSpPr>
        <p:grpSpPr bwMode="auto">
          <a:xfrm>
            <a:off x="4189412" y="5183187"/>
            <a:ext cx="3654425" cy="1619250"/>
            <a:chOff x="3232" y="3264"/>
            <a:chExt cx="2302" cy="1020"/>
          </a:xfrm>
        </p:grpSpPr>
        <p:grpSp>
          <p:nvGrpSpPr>
            <p:cNvPr id="8" name="Group 64"/>
            <p:cNvGrpSpPr>
              <a:grpSpLocks/>
            </p:cNvGrpSpPr>
            <p:nvPr/>
          </p:nvGrpSpPr>
          <p:grpSpPr bwMode="auto">
            <a:xfrm>
              <a:off x="3232" y="3716"/>
              <a:ext cx="2302" cy="568"/>
              <a:chOff x="2593" y="3682"/>
              <a:chExt cx="2486" cy="638"/>
            </a:xfrm>
          </p:grpSpPr>
          <p:sp>
            <p:nvSpPr>
              <p:cNvPr id="20545" name="Oval 65"/>
              <p:cNvSpPr>
                <a:spLocks noChangeArrowheads="1"/>
              </p:cNvSpPr>
              <p:nvPr/>
            </p:nvSpPr>
            <p:spPr bwMode="auto">
              <a:xfrm>
                <a:off x="4180" y="3682"/>
                <a:ext cx="899" cy="297"/>
              </a:xfrm>
              <a:prstGeom prst="ellipse">
                <a:avLst/>
              </a:prstGeom>
              <a:solidFill>
                <a:srgbClr val="CCFFFF"/>
              </a:solidFill>
              <a:ln w="9525">
                <a:solidFill>
                  <a:schemeClr val="accent2"/>
                </a:solidFill>
                <a:round/>
                <a:headEnd/>
                <a:tailEnd/>
              </a:ln>
              <a:effectLst>
                <a:outerShdw dist="35921" dir="2700000" algn="ctr" rotWithShape="0">
                  <a:schemeClr val="bg2"/>
                </a:outerShdw>
              </a:effectLst>
            </p:spPr>
            <p:txBody>
              <a:bodyPr wrap="none" anchor="ctr"/>
              <a:lstStyle/>
              <a:p>
                <a:pPr algn="ctr"/>
                <a:r>
                  <a:rPr lang="en-US" sz="1400" b="1">
                    <a:effectLst>
                      <a:outerShdw blurRad="38100" dist="38100" dir="2700000" algn="tl">
                        <a:srgbClr val="FFFFFF"/>
                      </a:outerShdw>
                    </a:effectLst>
                    <a:cs typeface="Times New Roman" pitchFamily="18" charset="0"/>
                  </a:rPr>
                  <a:t>Other</a:t>
                </a:r>
              </a:p>
            </p:txBody>
          </p:sp>
          <p:sp>
            <p:nvSpPr>
              <p:cNvPr id="20546" name="Oval 66"/>
              <p:cNvSpPr>
                <a:spLocks noChangeArrowheads="1"/>
              </p:cNvSpPr>
              <p:nvPr/>
            </p:nvSpPr>
            <p:spPr bwMode="auto">
              <a:xfrm>
                <a:off x="3710" y="3866"/>
                <a:ext cx="899" cy="297"/>
              </a:xfrm>
              <a:prstGeom prst="ellipse">
                <a:avLst/>
              </a:prstGeom>
              <a:solidFill>
                <a:srgbClr val="CCFFFF"/>
              </a:solidFill>
              <a:ln w="9525">
                <a:solidFill>
                  <a:schemeClr val="accent2"/>
                </a:solidFill>
                <a:round/>
                <a:headEnd/>
                <a:tailEnd/>
              </a:ln>
              <a:effectLst>
                <a:outerShdw dist="35921" dir="2700000" algn="ctr" rotWithShape="0">
                  <a:schemeClr val="bg2"/>
                </a:outerShdw>
              </a:effectLst>
            </p:spPr>
            <p:txBody>
              <a:bodyPr wrap="none" anchor="ctr"/>
              <a:lstStyle/>
              <a:p>
                <a:pPr algn="ctr"/>
                <a:r>
                  <a:rPr lang="en-US" sz="1400" b="1">
                    <a:effectLst>
                      <a:outerShdw blurRad="38100" dist="38100" dir="2700000" algn="tl">
                        <a:srgbClr val="FFFFFF"/>
                      </a:outerShdw>
                    </a:effectLst>
                    <a:cs typeface="Times New Roman" pitchFamily="18" charset="0"/>
                  </a:rPr>
                  <a:t>Abilities</a:t>
                </a:r>
              </a:p>
            </p:txBody>
          </p:sp>
          <p:sp>
            <p:nvSpPr>
              <p:cNvPr id="20547" name="Oval 67"/>
              <p:cNvSpPr>
                <a:spLocks noChangeArrowheads="1"/>
              </p:cNvSpPr>
              <p:nvPr/>
            </p:nvSpPr>
            <p:spPr bwMode="auto">
              <a:xfrm>
                <a:off x="3151" y="4023"/>
                <a:ext cx="899" cy="297"/>
              </a:xfrm>
              <a:prstGeom prst="ellipse">
                <a:avLst/>
              </a:prstGeom>
              <a:solidFill>
                <a:srgbClr val="CCFFFF"/>
              </a:solidFill>
              <a:ln w="9525">
                <a:solidFill>
                  <a:schemeClr val="accent2"/>
                </a:solidFill>
                <a:round/>
                <a:headEnd/>
                <a:tailEnd/>
              </a:ln>
              <a:effectLst>
                <a:outerShdw dist="35921" dir="2700000" algn="ctr" rotWithShape="0">
                  <a:schemeClr val="bg2"/>
                </a:outerShdw>
              </a:effectLst>
            </p:spPr>
            <p:txBody>
              <a:bodyPr wrap="none" anchor="ctr"/>
              <a:lstStyle/>
              <a:p>
                <a:pPr algn="ctr"/>
                <a:r>
                  <a:rPr lang="en-US" sz="1400" b="1">
                    <a:effectLst>
                      <a:outerShdw blurRad="38100" dist="38100" dir="2700000" algn="tl">
                        <a:srgbClr val="FFFFFF"/>
                      </a:outerShdw>
                    </a:effectLst>
                    <a:cs typeface="Times New Roman" pitchFamily="18" charset="0"/>
                  </a:rPr>
                  <a:t>Skills</a:t>
                </a:r>
              </a:p>
            </p:txBody>
          </p:sp>
          <p:sp>
            <p:nvSpPr>
              <p:cNvPr id="20548" name="Oval 68"/>
              <p:cNvSpPr>
                <a:spLocks noChangeArrowheads="1"/>
              </p:cNvSpPr>
              <p:nvPr/>
            </p:nvSpPr>
            <p:spPr bwMode="auto">
              <a:xfrm>
                <a:off x="2593" y="3865"/>
                <a:ext cx="899" cy="297"/>
              </a:xfrm>
              <a:prstGeom prst="ellipse">
                <a:avLst/>
              </a:prstGeom>
              <a:solidFill>
                <a:srgbClr val="CCFFFF"/>
              </a:solidFill>
              <a:ln w="9525">
                <a:solidFill>
                  <a:schemeClr val="accent2"/>
                </a:solidFill>
                <a:round/>
                <a:headEnd/>
                <a:tailEnd/>
              </a:ln>
              <a:effectLst>
                <a:outerShdw dist="35921" dir="2700000" algn="ctr" rotWithShape="0">
                  <a:schemeClr val="bg2"/>
                </a:outerShdw>
              </a:effectLst>
            </p:spPr>
            <p:txBody>
              <a:bodyPr wrap="none" anchor="ctr"/>
              <a:lstStyle/>
              <a:p>
                <a:pPr algn="ctr"/>
                <a:r>
                  <a:rPr lang="en-US" sz="1400" b="1">
                    <a:effectLst>
                      <a:outerShdw blurRad="38100" dist="38100" dir="2700000" algn="tl">
                        <a:srgbClr val="FFFFFF"/>
                      </a:outerShdw>
                    </a:effectLst>
                    <a:cs typeface="Times New Roman" pitchFamily="18" charset="0"/>
                  </a:rPr>
                  <a:t>Knowledge</a:t>
                </a:r>
              </a:p>
            </p:txBody>
          </p:sp>
        </p:grpSp>
        <p:grpSp>
          <p:nvGrpSpPr>
            <p:cNvPr id="9" name="Group 69"/>
            <p:cNvGrpSpPr>
              <a:grpSpLocks/>
            </p:cNvGrpSpPr>
            <p:nvPr/>
          </p:nvGrpSpPr>
          <p:grpSpPr bwMode="auto">
            <a:xfrm>
              <a:off x="3870" y="3600"/>
              <a:ext cx="960" cy="480"/>
              <a:chOff x="3312" y="3600"/>
              <a:chExt cx="960" cy="480"/>
            </a:xfrm>
          </p:grpSpPr>
          <p:sp>
            <p:nvSpPr>
              <p:cNvPr id="20550" name="AutoShape 70"/>
              <p:cNvSpPr>
                <a:spLocks noChangeArrowheads="1"/>
              </p:cNvSpPr>
              <p:nvPr/>
            </p:nvSpPr>
            <p:spPr bwMode="auto">
              <a:xfrm rot="2560833">
                <a:off x="3312" y="3600"/>
                <a:ext cx="144" cy="384"/>
              </a:xfrm>
              <a:prstGeom prst="downArrow">
                <a:avLst>
                  <a:gd name="adj1" fmla="val 50000"/>
                  <a:gd name="adj2" fmla="val 66667"/>
                </a:avLst>
              </a:prstGeom>
              <a:solidFill>
                <a:srgbClr val="0099FF"/>
              </a:solidFill>
              <a:ln w="9525">
                <a:solidFill>
                  <a:schemeClr val="tx1"/>
                </a:solidFill>
                <a:miter lim="800000"/>
                <a:headEnd/>
                <a:tailEnd/>
              </a:ln>
              <a:effectLst/>
            </p:spPr>
            <p:txBody>
              <a:bodyPr wrap="none" anchor="ctr"/>
              <a:lstStyle/>
              <a:p>
                <a:endParaRPr lang="en-US"/>
              </a:p>
            </p:txBody>
          </p:sp>
          <p:sp>
            <p:nvSpPr>
              <p:cNvPr id="20551" name="AutoShape 71"/>
              <p:cNvSpPr>
                <a:spLocks noChangeArrowheads="1"/>
              </p:cNvSpPr>
              <p:nvPr/>
            </p:nvSpPr>
            <p:spPr bwMode="auto">
              <a:xfrm rot="258336">
                <a:off x="3552" y="3696"/>
                <a:ext cx="144" cy="384"/>
              </a:xfrm>
              <a:prstGeom prst="downArrow">
                <a:avLst>
                  <a:gd name="adj1" fmla="val 50000"/>
                  <a:gd name="adj2" fmla="val 66667"/>
                </a:avLst>
              </a:prstGeom>
              <a:solidFill>
                <a:srgbClr val="0099FF"/>
              </a:solidFill>
              <a:ln w="9525">
                <a:solidFill>
                  <a:schemeClr val="tx1"/>
                </a:solidFill>
                <a:miter lim="800000"/>
                <a:headEnd/>
                <a:tailEnd/>
              </a:ln>
              <a:effectLst/>
            </p:spPr>
            <p:txBody>
              <a:bodyPr wrap="none" anchor="ctr"/>
              <a:lstStyle/>
              <a:p>
                <a:endParaRPr lang="en-US"/>
              </a:p>
            </p:txBody>
          </p:sp>
          <p:sp>
            <p:nvSpPr>
              <p:cNvPr id="20552" name="AutoShape 72"/>
              <p:cNvSpPr>
                <a:spLocks noChangeArrowheads="1"/>
              </p:cNvSpPr>
              <p:nvPr/>
            </p:nvSpPr>
            <p:spPr bwMode="auto">
              <a:xfrm rot="-2030439">
                <a:off x="3744" y="3600"/>
                <a:ext cx="144" cy="384"/>
              </a:xfrm>
              <a:prstGeom prst="downArrow">
                <a:avLst>
                  <a:gd name="adj1" fmla="val 50000"/>
                  <a:gd name="adj2" fmla="val 66667"/>
                </a:avLst>
              </a:prstGeom>
              <a:solidFill>
                <a:srgbClr val="0099FF"/>
              </a:solidFill>
              <a:ln w="9525">
                <a:solidFill>
                  <a:schemeClr val="tx1"/>
                </a:solidFill>
                <a:miter lim="800000"/>
                <a:headEnd/>
                <a:tailEnd/>
              </a:ln>
              <a:effectLst/>
            </p:spPr>
            <p:txBody>
              <a:bodyPr wrap="none" anchor="ctr"/>
              <a:lstStyle/>
              <a:p>
                <a:endParaRPr lang="en-US"/>
              </a:p>
            </p:txBody>
          </p:sp>
          <p:sp>
            <p:nvSpPr>
              <p:cNvPr id="20553" name="AutoShape 73"/>
              <p:cNvSpPr>
                <a:spLocks noChangeArrowheads="1"/>
              </p:cNvSpPr>
              <p:nvPr/>
            </p:nvSpPr>
            <p:spPr bwMode="auto">
              <a:xfrm rot="-4175673">
                <a:off x="4008" y="3556"/>
                <a:ext cx="144" cy="384"/>
              </a:xfrm>
              <a:prstGeom prst="downArrow">
                <a:avLst>
                  <a:gd name="adj1" fmla="val 50000"/>
                  <a:gd name="adj2" fmla="val 66667"/>
                </a:avLst>
              </a:prstGeom>
              <a:solidFill>
                <a:srgbClr val="0099FF"/>
              </a:solidFill>
              <a:ln w="9525">
                <a:solidFill>
                  <a:schemeClr val="tx1"/>
                </a:solidFill>
                <a:miter lim="800000"/>
                <a:headEnd/>
                <a:tailEnd/>
              </a:ln>
              <a:effectLst/>
            </p:spPr>
            <p:txBody>
              <a:bodyPr wrap="none" anchor="ctr"/>
              <a:lstStyle/>
              <a:p>
                <a:endParaRPr lang="en-US"/>
              </a:p>
            </p:txBody>
          </p:sp>
        </p:grpSp>
        <p:grpSp>
          <p:nvGrpSpPr>
            <p:cNvPr id="10" name="Group 74"/>
            <p:cNvGrpSpPr>
              <a:grpSpLocks/>
            </p:cNvGrpSpPr>
            <p:nvPr/>
          </p:nvGrpSpPr>
          <p:grpSpPr bwMode="auto">
            <a:xfrm>
              <a:off x="4152" y="3264"/>
              <a:ext cx="192" cy="384"/>
              <a:chOff x="528" y="3696"/>
              <a:chExt cx="192" cy="384"/>
            </a:xfrm>
          </p:grpSpPr>
          <p:sp>
            <p:nvSpPr>
              <p:cNvPr id="20555" name="Oval 75"/>
              <p:cNvSpPr>
                <a:spLocks noChangeArrowheads="1"/>
              </p:cNvSpPr>
              <p:nvPr/>
            </p:nvSpPr>
            <p:spPr bwMode="auto">
              <a:xfrm>
                <a:off x="528" y="3696"/>
                <a:ext cx="192" cy="192"/>
              </a:xfrm>
              <a:prstGeom prst="ellipse">
                <a:avLst/>
              </a:prstGeom>
              <a:solidFill>
                <a:srgbClr val="0099FF"/>
              </a:solidFill>
              <a:ln w="9525">
                <a:solidFill>
                  <a:schemeClr val="bg1"/>
                </a:solidFill>
                <a:round/>
                <a:headEnd/>
                <a:tailEnd/>
              </a:ln>
              <a:effectLst/>
            </p:spPr>
            <p:txBody>
              <a:bodyPr wrap="none" anchor="ctr"/>
              <a:lstStyle/>
              <a:p>
                <a:endParaRPr lang="en-US"/>
              </a:p>
            </p:txBody>
          </p:sp>
          <p:sp>
            <p:nvSpPr>
              <p:cNvPr id="20556" name="Rectangle 76"/>
              <p:cNvSpPr>
                <a:spLocks noChangeArrowheads="1"/>
              </p:cNvSpPr>
              <p:nvPr/>
            </p:nvSpPr>
            <p:spPr bwMode="auto">
              <a:xfrm>
                <a:off x="600" y="3888"/>
                <a:ext cx="48" cy="192"/>
              </a:xfrm>
              <a:prstGeom prst="rect">
                <a:avLst/>
              </a:prstGeom>
              <a:solidFill>
                <a:srgbClr val="0099FF"/>
              </a:solidFill>
              <a:ln w="9525">
                <a:solidFill>
                  <a:schemeClr val="bg1"/>
                </a:solidFill>
                <a:miter lim="800000"/>
                <a:headEnd/>
                <a:tailEnd/>
              </a:ln>
              <a:effectLst/>
            </p:spPr>
            <p:txBody>
              <a:bodyPr wrap="none" anchor="ctr"/>
              <a:lstStyle/>
              <a:p>
                <a:endParaRPr lang="en-US"/>
              </a:p>
            </p:txBody>
          </p:sp>
        </p:grpSp>
        <p:sp>
          <p:nvSpPr>
            <p:cNvPr id="20557" name="Text Box 77"/>
            <p:cNvSpPr txBox="1">
              <a:spLocks noChangeArrowheads="1"/>
            </p:cNvSpPr>
            <p:nvPr/>
          </p:nvSpPr>
          <p:spPr bwMode="auto">
            <a:xfrm>
              <a:off x="3948" y="3565"/>
              <a:ext cx="605" cy="218"/>
            </a:xfrm>
            <a:prstGeom prst="rect">
              <a:avLst/>
            </a:prstGeom>
            <a:solidFill>
              <a:srgbClr val="0099FF"/>
            </a:solidFill>
            <a:ln w="9525">
              <a:solidFill>
                <a:schemeClr val="bg1"/>
              </a:solidFill>
              <a:miter lim="800000"/>
              <a:headEnd/>
              <a:tailEnd/>
            </a:ln>
            <a:effectLst/>
          </p:spPr>
          <p:txBody>
            <a:bodyPr wrap="none">
              <a:spAutoFit/>
            </a:bodyPr>
            <a:lstStyle/>
            <a:p>
              <a:r>
                <a:rPr lang="en-US" sz="1600" b="1">
                  <a:solidFill>
                    <a:schemeClr val="bg1"/>
                  </a:solidFill>
                  <a:latin typeface="Arial" charset="0"/>
                  <a:cs typeface="Times New Roman" pitchFamily="18" charset="0"/>
                </a:rPr>
                <a:t>SAILOR</a:t>
              </a:r>
            </a:p>
          </p:txBody>
        </p:sp>
      </p:grpSp>
      <p:grpSp>
        <p:nvGrpSpPr>
          <p:cNvPr id="11" name="Group 78"/>
          <p:cNvGrpSpPr>
            <a:grpSpLocks/>
          </p:cNvGrpSpPr>
          <p:nvPr/>
        </p:nvGrpSpPr>
        <p:grpSpPr bwMode="auto">
          <a:xfrm>
            <a:off x="292100" y="5199063"/>
            <a:ext cx="3473450" cy="1589087"/>
            <a:chOff x="50" y="3291"/>
            <a:chExt cx="2188" cy="1001"/>
          </a:xfrm>
        </p:grpSpPr>
        <p:grpSp>
          <p:nvGrpSpPr>
            <p:cNvPr id="12" name="Group 79"/>
            <p:cNvGrpSpPr>
              <a:grpSpLocks/>
            </p:cNvGrpSpPr>
            <p:nvPr/>
          </p:nvGrpSpPr>
          <p:grpSpPr bwMode="auto">
            <a:xfrm>
              <a:off x="50" y="3716"/>
              <a:ext cx="2188" cy="576"/>
              <a:chOff x="-264" y="3682"/>
              <a:chExt cx="2559" cy="638"/>
            </a:xfrm>
          </p:grpSpPr>
          <p:sp>
            <p:nvSpPr>
              <p:cNvPr id="20560" name="Oval 80"/>
              <p:cNvSpPr>
                <a:spLocks noChangeArrowheads="1"/>
              </p:cNvSpPr>
              <p:nvPr/>
            </p:nvSpPr>
            <p:spPr bwMode="auto">
              <a:xfrm>
                <a:off x="-264" y="3682"/>
                <a:ext cx="899" cy="297"/>
              </a:xfrm>
              <a:prstGeom prst="ellipse">
                <a:avLst/>
              </a:prstGeom>
              <a:solidFill>
                <a:srgbClr val="CCFFCC"/>
              </a:solidFill>
              <a:ln w="9525">
                <a:solidFill>
                  <a:schemeClr val="accent2"/>
                </a:solidFill>
                <a:round/>
                <a:headEnd/>
                <a:tailEnd/>
              </a:ln>
              <a:effectLst>
                <a:outerShdw dist="35921" dir="2700000" algn="ctr" rotWithShape="0">
                  <a:schemeClr val="bg2"/>
                </a:outerShdw>
              </a:effectLst>
            </p:spPr>
            <p:txBody>
              <a:bodyPr wrap="none" anchor="ctr"/>
              <a:lstStyle/>
              <a:p>
                <a:pPr algn="ctr"/>
                <a:r>
                  <a:rPr lang="en-US" sz="1400" b="1">
                    <a:effectLst>
                      <a:outerShdw blurRad="38100" dist="38100" dir="2700000" algn="tl">
                        <a:srgbClr val="FFFFFF"/>
                      </a:outerShdw>
                    </a:effectLst>
                    <a:cs typeface="Times New Roman" pitchFamily="18" charset="0"/>
                  </a:rPr>
                  <a:t>Other</a:t>
                </a:r>
              </a:p>
            </p:txBody>
          </p:sp>
          <p:sp>
            <p:nvSpPr>
              <p:cNvPr id="20561" name="Oval 81"/>
              <p:cNvSpPr>
                <a:spLocks noChangeArrowheads="1"/>
              </p:cNvSpPr>
              <p:nvPr/>
            </p:nvSpPr>
            <p:spPr bwMode="auto">
              <a:xfrm>
                <a:off x="279" y="3865"/>
                <a:ext cx="899" cy="297"/>
              </a:xfrm>
              <a:prstGeom prst="ellipse">
                <a:avLst/>
              </a:prstGeom>
              <a:solidFill>
                <a:srgbClr val="CCFFCC"/>
              </a:solidFill>
              <a:ln w="9525">
                <a:solidFill>
                  <a:schemeClr val="accent2"/>
                </a:solidFill>
                <a:round/>
                <a:headEnd/>
                <a:tailEnd/>
              </a:ln>
              <a:effectLst>
                <a:outerShdw dist="35921" dir="2700000" algn="ctr" rotWithShape="0">
                  <a:schemeClr val="bg2"/>
                </a:outerShdw>
              </a:effectLst>
            </p:spPr>
            <p:txBody>
              <a:bodyPr wrap="none" anchor="ctr"/>
              <a:lstStyle/>
              <a:p>
                <a:pPr algn="ctr"/>
                <a:r>
                  <a:rPr lang="en-US" sz="1400" b="1">
                    <a:effectLst>
                      <a:outerShdw blurRad="38100" dist="38100" dir="2700000" algn="tl">
                        <a:srgbClr val="FFFFFF"/>
                      </a:outerShdw>
                    </a:effectLst>
                    <a:cs typeface="Times New Roman" pitchFamily="18" charset="0"/>
                  </a:rPr>
                  <a:t>Abilities</a:t>
                </a:r>
              </a:p>
            </p:txBody>
          </p:sp>
          <p:sp>
            <p:nvSpPr>
              <p:cNvPr id="20562" name="Oval 82"/>
              <p:cNvSpPr>
                <a:spLocks noChangeArrowheads="1"/>
              </p:cNvSpPr>
              <p:nvPr/>
            </p:nvSpPr>
            <p:spPr bwMode="auto">
              <a:xfrm>
                <a:off x="837" y="4023"/>
                <a:ext cx="899" cy="297"/>
              </a:xfrm>
              <a:prstGeom prst="ellipse">
                <a:avLst/>
              </a:prstGeom>
              <a:solidFill>
                <a:srgbClr val="CCFFCC"/>
              </a:solidFill>
              <a:ln w="9525">
                <a:solidFill>
                  <a:schemeClr val="accent2"/>
                </a:solidFill>
                <a:round/>
                <a:headEnd/>
                <a:tailEnd/>
              </a:ln>
              <a:effectLst>
                <a:outerShdw dist="35921" dir="2700000" algn="ctr" rotWithShape="0">
                  <a:schemeClr val="bg2"/>
                </a:outerShdw>
              </a:effectLst>
            </p:spPr>
            <p:txBody>
              <a:bodyPr wrap="none" anchor="ctr"/>
              <a:lstStyle/>
              <a:p>
                <a:pPr algn="ctr"/>
                <a:r>
                  <a:rPr lang="en-US" sz="1400" b="1">
                    <a:effectLst>
                      <a:outerShdw blurRad="38100" dist="38100" dir="2700000" algn="tl">
                        <a:srgbClr val="FFFFFF"/>
                      </a:outerShdw>
                    </a:effectLst>
                    <a:cs typeface="Times New Roman" pitchFamily="18" charset="0"/>
                  </a:rPr>
                  <a:t>Skills</a:t>
                </a:r>
              </a:p>
            </p:txBody>
          </p:sp>
          <p:sp>
            <p:nvSpPr>
              <p:cNvPr id="20563" name="Oval 83"/>
              <p:cNvSpPr>
                <a:spLocks noChangeArrowheads="1"/>
              </p:cNvSpPr>
              <p:nvPr/>
            </p:nvSpPr>
            <p:spPr bwMode="auto">
              <a:xfrm>
                <a:off x="1396" y="3866"/>
                <a:ext cx="899" cy="297"/>
              </a:xfrm>
              <a:prstGeom prst="ellipse">
                <a:avLst/>
              </a:prstGeom>
              <a:solidFill>
                <a:srgbClr val="CCFFCC"/>
              </a:solidFill>
              <a:ln w="9525">
                <a:solidFill>
                  <a:schemeClr val="accent2"/>
                </a:solidFill>
                <a:round/>
                <a:headEnd/>
                <a:tailEnd/>
              </a:ln>
              <a:effectLst>
                <a:outerShdw dist="35921" dir="2700000" algn="ctr" rotWithShape="0">
                  <a:schemeClr val="bg2"/>
                </a:outerShdw>
              </a:effectLst>
            </p:spPr>
            <p:txBody>
              <a:bodyPr wrap="none" anchor="ctr"/>
              <a:lstStyle/>
              <a:p>
                <a:pPr algn="ctr"/>
                <a:r>
                  <a:rPr lang="en-US" sz="1400" b="1">
                    <a:effectLst>
                      <a:outerShdw blurRad="38100" dist="38100" dir="2700000" algn="tl">
                        <a:srgbClr val="FFFFFF"/>
                      </a:outerShdw>
                    </a:effectLst>
                    <a:cs typeface="Times New Roman" pitchFamily="18" charset="0"/>
                  </a:rPr>
                  <a:t>Knowledge</a:t>
                </a:r>
              </a:p>
            </p:txBody>
          </p:sp>
        </p:grpSp>
        <p:grpSp>
          <p:nvGrpSpPr>
            <p:cNvPr id="13" name="Group 84"/>
            <p:cNvGrpSpPr>
              <a:grpSpLocks/>
            </p:cNvGrpSpPr>
            <p:nvPr/>
          </p:nvGrpSpPr>
          <p:grpSpPr bwMode="auto">
            <a:xfrm flipH="1">
              <a:off x="618" y="3626"/>
              <a:ext cx="960" cy="480"/>
              <a:chOff x="3312" y="3600"/>
              <a:chExt cx="960" cy="480"/>
            </a:xfrm>
          </p:grpSpPr>
          <p:sp>
            <p:nvSpPr>
              <p:cNvPr id="20565" name="AutoShape 85"/>
              <p:cNvSpPr>
                <a:spLocks noChangeArrowheads="1"/>
              </p:cNvSpPr>
              <p:nvPr/>
            </p:nvSpPr>
            <p:spPr bwMode="auto">
              <a:xfrm rot="2560833">
                <a:off x="3312" y="3600"/>
                <a:ext cx="144" cy="384"/>
              </a:xfrm>
              <a:prstGeom prst="downArrow">
                <a:avLst>
                  <a:gd name="adj1" fmla="val 50000"/>
                  <a:gd name="adj2" fmla="val 66667"/>
                </a:avLst>
              </a:prstGeom>
              <a:solidFill>
                <a:srgbClr val="99FFCC"/>
              </a:solidFill>
              <a:ln w="9525">
                <a:solidFill>
                  <a:schemeClr val="tx1"/>
                </a:solidFill>
                <a:miter lim="800000"/>
                <a:headEnd/>
                <a:tailEnd/>
              </a:ln>
              <a:effectLst/>
            </p:spPr>
            <p:txBody>
              <a:bodyPr wrap="none" anchor="ctr"/>
              <a:lstStyle/>
              <a:p>
                <a:endParaRPr lang="en-US"/>
              </a:p>
            </p:txBody>
          </p:sp>
          <p:sp>
            <p:nvSpPr>
              <p:cNvPr id="20566" name="AutoShape 86"/>
              <p:cNvSpPr>
                <a:spLocks noChangeArrowheads="1"/>
              </p:cNvSpPr>
              <p:nvPr/>
            </p:nvSpPr>
            <p:spPr bwMode="auto">
              <a:xfrm rot="258336">
                <a:off x="3552" y="3696"/>
                <a:ext cx="144" cy="384"/>
              </a:xfrm>
              <a:prstGeom prst="downArrow">
                <a:avLst>
                  <a:gd name="adj1" fmla="val 50000"/>
                  <a:gd name="adj2" fmla="val 66667"/>
                </a:avLst>
              </a:prstGeom>
              <a:solidFill>
                <a:srgbClr val="99FFCC"/>
              </a:solidFill>
              <a:ln w="9525">
                <a:solidFill>
                  <a:schemeClr val="tx1"/>
                </a:solidFill>
                <a:miter lim="800000"/>
                <a:headEnd/>
                <a:tailEnd/>
              </a:ln>
              <a:effectLst/>
            </p:spPr>
            <p:txBody>
              <a:bodyPr wrap="none" anchor="ctr"/>
              <a:lstStyle/>
              <a:p>
                <a:endParaRPr lang="en-US"/>
              </a:p>
            </p:txBody>
          </p:sp>
          <p:sp>
            <p:nvSpPr>
              <p:cNvPr id="20567" name="AutoShape 87"/>
              <p:cNvSpPr>
                <a:spLocks noChangeArrowheads="1"/>
              </p:cNvSpPr>
              <p:nvPr/>
            </p:nvSpPr>
            <p:spPr bwMode="auto">
              <a:xfrm rot="-2030439">
                <a:off x="3744" y="3600"/>
                <a:ext cx="144" cy="384"/>
              </a:xfrm>
              <a:prstGeom prst="downArrow">
                <a:avLst>
                  <a:gd name="adj1" fmla="val 50000"/>
                  <a:gd name="adj2" fmla="val 66667"/>
                </a:avLst>
              </a:prstGeom>
              <a:solidFill>
                <a:srgbClr val="99FFCC"/>
              </a:solidFill>
              <a:ln w="9525">
                <a:solidFill>
                  <a:schemeClr val="tx1"/>
                </a:solidFill>
                <a:miter lim="800000"/>
                <a:headEnd/>
                <a:tailEnd/>
              </a:ln>
              <a:effectLst/>
            </p:spPr>
            <p:txBody>
              <a:bodyPr wrap="none" anchor="ctr"/>
              <a:lstStyle/>
              <a:p>
                <a:endParaRPr lang="en-US"/>
              </a:p>
            </p:txBody>
          </p:sp>
          <p:sp>
            <p:nvSpPr>
              <p:cNvPr id="20568" name="AutoShape 88"/>
              <p:cNvSpPr>
                <a:spLocks noChangeArrowheads="1"/>
              </p:cNvSpPr>
              <p:nvPr/>
            </p:nvSpPr>
            <p:spPr bwMode="auto">
              <a:xfrm rot="-4175673">
                <a:off x="4008" y="3556"/>
                <a:ext cx="144" cy="384"/>
              </a:xfrm>
              <a:prstGeom prst="downArrow">
                <a:avLst>
                  <a:gd name="adj1" fmla="val 50000"/>
                  <a:gd name="adj2" fmla="val 66667"/>
                </a:avLst>
              </a:prstGeom>
              <a:solidFill>
                <a:srgbClr val="99FFCC"/>
              </a:solidFill>
              <a:ln w="9525">
                <a:solidFill>
                  <a:schemeClr val="tx1"/>
                </a:solidFill>
                <a:miter lim="800000"/>
                <a:headEnd/>
                <a:tailEnd/>
              </a:ln>
              <a:effectLst/>
            </p:spPr>
            <p:txBody>
              <a:bodyPr wrap="none" anchor="ctr"/>
              <a:lstStyle/>
              <a:p>
                <a:endParaRPr lang="en-US"/>
              </a:p>
            </p:txBody>
          </p:sp>
        </p:grpSp>
        <p:grpSp>
          <p:nvGrpSpPr>
            <p:cNvPr id="14" name="Group 89"/>
            <p:cNvGrpSpPr>
              <a:grpSpLocks/>
            </p:cNvGrpSpPr>
            <p:nvPr/>
          </p:nvGrpSpPr>
          <p:grpSpPr bwMode="auto">
            <a:xfrm>
              <a:off x="858" y="3291"/>
              <a:ext cx="620" cy="516"/>
              <a:chOff x="858" y="3291"/>
              <a:chExt cx="620" cy="516"/>
            </a:xfrm>
          </p:grpSpPr>
          <p:grpSp>
            <p:nvGrpSpPr>
              <p:cNvPr id="15" name="Group 90"/>
              <p:cNvGrpSpPr>
                <a:grpSpLocks/>
              </p:cNvGrpSpPr>
              <p:nvPr/>
            </p:nvGrpSpPr>
            <p:grpSpPr bwMode="auto">
              <a:xfrm>
                <a:off x="1059" y="3291"/>
                <a:ext cx="192" cy="384"/>
                <a:chOff x="528" y="3696"/>
                <a:chExt cx="192" cy="384"/>
              </a:xfrm>
            </p:grpSpPr>
            <p:sp>
              <p:nvSpPr>
                <p:cNvPr id="20571" name="Oval 91"/>
                <p:cNvSpPr>
                  <a:spLocks noChangeArrowheads="1"/>
                </p:cNvSpPr>
                <p:nvPr/>
              </p:nvSpPr>
              <p:spPr bwMode="auto">
                <a:xfrm>
                  <a:off x="528" y="3696"/>
                  <a:ext cx="192" cy="192"/>
                </a:xfrm>
                <a:prstGeom prst="ellipse">
                  <a:avLst/>
                </a:prstGeom>
                <a:solidFill>
                  <a:srgbClr val="006600"/>
                </a:solidFill>
                <a:ln w="9525">
                  <a:solidFill>
                    <a:schemeClr val="bg1"/>
                  </a:solidFill>
                  <a:round/>
                  <a:headEnd/>
                  <a:tailEnd/>
                </a:ln>
                <a:effectLst/>
              </p:spPr>
              <p:txBody>
                <a:bodyPr wrap="none" anchor="ctr"/>
                <a:lstStyle/>
                <a:p>
                  <a:endParaRPr lang="en-US"/>
                </a:p>
              </p:txBody>
            </p:sp>
            <p:sp>
              <p:nvSpPr>
                <p:cNvPr id="20572" name="Rectangle 92"/>
                <p:cNvSpPr>
                  <a:spLocks noChangeArrowheads="1"/>
                </p:cNvSpPr>
                <p:nvPr/>
              </p:nvSpPr>
              <p:spPr bwMode="auto">
                <a:xfrm>
                  <a:off x="600" y="3888"/>
                  <a:ext cx="48" cy="192"/>
                </a:xfrm>
                <a:prstGeom prst="rect">
                  <a:avLst/>
                </a:prstGeom>
                <a:solidFill>
                  <a:srgbClr val="006600"/>
                </a:solidFill>
                <a:ln w="9525">
                  <a:solidFill>
                    <a:schemeClr val="bg1"/>
                  </a:solidFill>
                  <a:miter lim="800000"/>
                  <a:headEnd/>
                  <a:tailEnd/>
                </a:ln>
                <a:effectLst/>
              </p:spPr>
              <p:txBody>
                <a:bodyPr wrap="none" anchor="ctr"/>
                <a:lstStyle/>
                <a:p>
                  <a:endParaRPr lang="en-US"/>
                </a:p>
              </p:txBody>
            </p:sp>
          </p:grpSp>
          <p:sp>
            <p:nvSpPr>
              <p:cNvPr id="20573" name="Text Box 93"/>
              <p:cNvSpPr txBox="1">
                <a:spLocks noChangeArrowheads="1"/>
              </p:cNvSpPr>
              <p:nvPr/>
            </p:nvSpPr>
            <p:spPr bwMode="auto">
              <a:xfrm>
                <a:off x="858" y="3609"/>
                <a:ext cx="620" cy="198"/>
              </a:xfrm>
              <a:prstGeom prst="rect">
                <a:avLst/>
              </a:prstGeom>
              <a:solidFill>
                <a:srgbClr val="006600"/>
              </a:solidFill>
              <a:ln w="9525">
                <a:solidFill>
                  <a:schemeClr val="bg1"/>
                </a:solidFill>
                <a:miter lim="800000"/>
                <a:headEnd/>
                <a:tailEnd/>
              </a:ln>
              <a:effectLst/>
            </p:spPr>
            <p:txBody>
              <a:bodyPr wrap="none">
                <a:spAutoFit/>
              </a:bodyPr>
              <a:lstStyle/>
              <a:p>
                <a:r>
                  <a:rPr lang="en-US" sz="1400" b="1">
                    <a:solidFill>
                      <a:schemeClr val="bg1"/>
                    </a:solidFill>
                    <a:latin typeface="Arial" charset="0"/>
                    <a:cs typeface="Times New Roman" pitchFamily="18" charset="0"/>
                  </a:rPr>
                  <a:t>SOLDIER</a:t>
                </a:r>
              </a:p>
            </p:txBody>
          </p:sp>
        </p:grpSp>
      </p:grpSp>
      <p:sp>
        <p:nvSpPr>
          <p:cNvPr id="20574" name="Text Box 94"/>
          <p:cNvSpPr txBox="1">
            <a:spLocks noChangeArrowheads="1"/>
          </p:cNvSpPr>
          <p:nvPr/>
        </p:nvSpPr>
        <p:spPr bwMode="auto">
          <a:xfrm>
            <a:off x="873125" y="2014538"/>
            <a:ext cx="290513" cy="280987"/>
          </a:xfrm>
          <a:prstGeom prst="rect">
            <a:avLst/>
          </a:prstGeom>
          <a:noFill/>
          <a:ln w="12700">
            <a:noFill/>
            <a:miter lim="800000"/>
            <a:headEnd/>
            <a:tailEnd/>
          </a:ln>
          <a:effectLst/>
        </p:spPr>
        <p:txBody>
          <a:bodyPr>
            <a:spAutoFit/>
          </a:bodyPr>
          <a:lstStyle/>
          <a:p>
            <a:pPr>
              <a:lnSpc>
                <a:spcPct val="89000"/>
              </a:lnSpc>
              <a:spcBef>
                <a:spcPct val="50000"/>
              </a:spcBef>
            </a:pPr>
            <a:r>
              <a:rPr lang="en-US" sz="1400" b="1">
                <a:solidFill>
                  <a:schemeClr val="bg1"/>
                </a:solidFill>
                <a:effectLst>
                  <a:outerShdw blurRad="38100" dist="38100" dir="2700000" algn="tl">
                    <a:srgbClr val="C0C0C0"/>
                  </a:outerShdw>
                </a:effectLst>
                <a:latin typeface="Arial" charset="0"/>
                <a:cs typeface="Times New Roman" pitchFamily="18" charset="0"/>
              </a:rPr>
              <a:t>T</a:t>
            </a:r>
          </a:p>
        </p:txBody>
      </p:sp>
      <p:sp>
        <p:nvSpPr>
          <p:cNvPr id="20575" name="Text Box 95"/>
          <p:cNvSpPr txBox="1">
            <a:spLocks noChangeArrowheads="1"/>
          </p:cNvSpPr>
          <p:nvPr/>
        </p:nvSpPr>
        <p:spPr bwMode="auto">
          <a:xfrm>
            <a:off x="1268413" y="2024063"/>
            <a:ext cx="290512" cy="280987"/>
          </a:xfrm>
          <a:prstGeom prst="rect">
            <a:avLst/>
          </a:prstGeom>
          <a:noFill/>
          <a:ln w="12700">
            <a:noFill/>
            <a:miter lim="800000"/>
            <a:headEnd/>
            <a:tailEnd/>
          </a:ln>
          <a:effectLst/>
        </p:spPr>
        <p:txBody>
          <a:bodyPr>
            <a:spAutoFit/>
          </a:bodyPr>
          <a:lstStyle/>
          <a:p>
            <a:pPr>
              <a:lnSpc>
                <a:spcPct val="89000"/>
              </a:lnSpc>
              <a:spcBef>
                <a:spcPct val="50000"/>
              </a:spcBef>
            </a:pPr>
            <a:r>
              <a:rPr lang="en-US" sz="1400" b="1">
                <a:solidFill>
                  <a:schemeClr val="bg1"/>
                </a:solidFill>
                <a:effectLst>
                  <a:outerShdw blurRad="38100" dist="38100" dir="2700000" algn="tl">
                    <a:srgbClr val="C0C0C0"/>
                  </a:outerShdw>
                </a:effectLst>
                <a:latin typeface="Arial" charset="0"/>
                <a:cs typeface="Times New Roman" pitchFamily="18" charset="0"/>
              </a:rPr>
              <a:t>T</a:t>
            </a:r>
          </a:p>
        </p:txBody>
      </p:sp>
      <p:sp>
        <p:nvSpPr>
          <p:cNvPr id="20576" name="Text Box 96"/>
          <p:cNvSpPr txBox="1">
            <a:spLocks noChangeArrowheads="1"/>
          </p:cNvSpPr>
          <p:nvPr/>
        </p:nvSpPr>
        <p:spPr bwMode="auto">
          <a:xfrm>
            <a:off x="1677988" y="2019300"/>
            <a:ext cx="290512" cy="280988"/>
          </a:xfrm>
          <a:prstGeom prst="rect">
            <a:avLst/>
          </a:prstGeom>
          <a:noFill/>
          <a:ln w="12700">
            <a:noFill/>
            <a:miter lim="800000"/>
            <a:headEnd/>
            <a:tailEnd/>
          </a:ln>
          <a:effectLst/>
        </p:spPr>
        <p:txBody>
          <a:bodyPr>
            <a:spAutoFit/>
          </a:bodyPr>
          <a:lstStyle/>
          <a:p>
            <a:pPr>
              <a:lnSpc>
                <a:spcPct val="89000"/>
              </a:lnSpc>
              <a:spcBef>
                <a:spcPct val="50000"/>
              </a:spcBef>
            </a:pPr>
            <a:r>
              <a:rPr lang="en-US" sz="1400" b="1">
                <a:solidFill>
                  <a:schemeClr val="bg1"/>
                </a:solidFill>
                <a:effectLst>
                  <a:outerShdw blurRad="38100" dist="38100" dir="2700000" algn="tl">
                    <a:srgbClr val="C0C0C0"/>
                  </a:outerShdw>
                </a:effectLst>
                <a:latin typeface="Arial" charset="0"/>
                <a:cs typeface="Times New Roman" pitchFamily="18" charset="0"/>
              </a:rPr>
              <a:t>T</a:t>
            </a:r>
          </a:p>
        </p:txBody>
      </p:sp>
      <p:sp>
        <p:nvSpPr>
          <p:cNvPr id="20577" name="Text Box 97"/>
          <p:cNvSpPr txBox="1">
            <a:spLocks noChangeArrowheads="1"/>
          </p:cNvSpPr>
          <p:nvPr/>
        </p:nvSpPr>
        <p:spPr bwMode="auto">
          <a:xfrm>
            <a:off x="2843213" y="2019300"/>
            <a:ext cx="290512" cy="280988"/>
          </a:xfrm>
          <a:prstGeom prst="rect">
            <a:avLst/>
          </a:prstGeom>
          <a:noFill/>
          <a:ln w="12700">
            <a:noFill/>
            <a:miter lim="800000"/>
            <a:headEnd/>
            <a:tailEnd/>
          </a:ln>
          <a:effectLst/>
        </p:spPr>
        <p:txBody>
          <a:bodyPr>
            <a:spAutoFit/>
          </a:bodyPr>
          <a:lstStyle/>
          <a:p>
            <a:pPr>
              <a:lnSpc>
                <a:spcPct val="89000"/>
              </a:lnSpc>
              <a:spcBef>
                <a:spcPct val="50000"/>
              </a:spcBef>
            </a:pPr>
            <a:r>
              <a:rPr lang="en-US" sz="1400" b="1">
                <a:solidFill>
                  <a:schemeClr val="bg1"/>
                </a:solidFill>
                <a:effectLst>
                  <a:outerShdw blurRad="38100" dist="38100" dir="2700000" algn="tl">
                    <a:srgbClr val="C0C0C0"/>
                  </a:outerShdw>
                </a:effectLst>
                <a:latin typeface="Arial" charset="0"/>
                <a:cs typeface="Times New Roman" pitchFamily="18" charset="0"/>
              </a:rPr>
              <a:t>T</a:t>
            </a:r>
          </a:p>
        </p:txBody>
      </p:sp>
      <p:sp>
        <p:nvSpPr>
          <p:cNvPr id="20578" name="Text Box 98"/>
          <p:cNvSpPr txBox="1">
            <a:spLocks noChangeArrowheads="1"/>
          </p:cNvSpPr>
          <p:nvPr/>
        </p:nvSpPr>
        <p:spPr bwMode="auto">
          <a:xfrm>
            <a:off x="2468563" y="2024063"/>
            <a:ext cx="290512" cy="280987"/>
          </a:xfrm>
          <a:prstGeom prst="rect">
            <a:avLst/>
          </a:prstGeom>
          <a:noFill/>
          <a:ln w="12700">
            <a:noFill/>
            <a:miter lim="800000"/>
            <a:headEnd/>
            <a:tailEnd/>
          </a:ln>
          <a:effectLst/>
        </p:spPr>
        <p:txBody>
          <a:bodyPr>
            <a:spAutoFit/>
          </a:bodyPr>
          <a:lstStyle/>
          <a:p>
            <a:pPr>
              <a:lnSpc>
                <a:spcPct val="89000"/>
              </a:lnSpc>
              <a:spcBef>
                <a:spcPct val="50000"/>
              </a:spcBef>
            </a:pPr>
            <a:r>
              <a:rPr lang="en-US" sz="1400" b="1">
                <a:solidFill>
                  <a:schemeClr val="bg1"/>
                </a:solidFill>
                <a:effectLst>
                  <a:outerShdw blurRad="38100" dist="38100" dir="2700000" algn="tl">
                    <a:srgbClr val="C0C0C0"/>
                  </a:outerShdw>
                </a:effectLst>
                <a:latin typeface="Arial" charset="0"/>
                <a:cs typeface="Times New Roman" pitchFamily="18" charset="0"/>
              </a:rPr>
              <a:t>T</a:t>
            </a:r>
          </a:p>
        </p:txBody>
      </p:sp>
      <p:sp>
        <p:nvSpPr>
          <p:cNvPr id="20579" name="Text Box 99"/>
          <p:cNvSpPr txBox="1">
            <a:spLocks noChangeArrowheads="1"/>
          </p:cNvSpPr>
          <p:nvPr/>
        </p:nvSpPr>
        <p:spPr bwMode="auto">
          <a:xfrm>
            <a:off x="2063750" y="2019300"/>
            <a:ext cx="290513" cy="280988"/>
          </a:xfrm>
          <a:prstGeom prst="rect">
            <a:avLst/>
          </a:prstGeom>
          <a:noFill/>
          <a:ln w="12700">
            <a:noFill/>
            <a:miter lim="800000"/>
            <a:headEnd/>
            <a:tailEnd/>
          </a:ln>
          <a:effectLst/>
        </p:spPr>
        <p:txBody>
          <a:bodyPr>
            <a:spAutoFit/>
          </a:bodyPr>
          <a:lstStyle/>
          <a:p>
            <a:pPr>
              <a:lnSpc>
                <a:spcPct val="89000"/>
              </a:lnSpc>
              <a:spcBef>
                <a:spcPct val="50000"/>
              </a:spcBef>
            </a:pPr>
            <a:r>
              <a:rPr lang="en-US" sz="1400" b="1">
                <a:solidFill>
                  <a:schemeClr val="bg1"/>
                </a:solidFill>
                <a:effectLst>
                  <a:outerShdw blurRad="38100" dist="38100" dir="2700000" algn="tl">
                    <a:srgbClr val="C0C0C0"/>
                  </a:outerShdw>
                </a:effectLst>
                <a:latin typeface="Arial" charset="0"/>
                <a:cs typeface="Times New Roman" pitchFamily="18" charset="0"/>
              </a:rPr>
              <a:t>T</a:t>
            </a:r>
          </a:p>
        </p:txBody>
      </p:sp>
      <p:sp>
        <p:nvSpPr>
          <p:cNvPr id="20580" name="Text Box 100"/>
          <p:cNvSpPr txBox="1">
            <a:spLocks noChangeArrowheads="1"/>
          </p:cNvSpPr>
          <p:nvPr/>
        </p:nvSpPr>
        <p:spPr bwMode="auto">
          <a:xfrm>
            <a:off x="4548188" y="2032000"/>
            <a:ext cx="290512" cy="280988"/>
          </a:xfrm>
          <a:prstGeom prst="rect">
            <a:avLst/>
          </a:prstGeom>
          <a:solidFill>
            <a:srgbClr val="3399FF"/>
          </a:solidFill>
          <a:ln w="12700">
            <a:noFill/>
            <a:miter lim="800000"/>
            <a:headEnd/>
            <a:tailEnd/>
          </a:ln>
          <a:effectLst/>
        </p:spPr>
        <p:txBody>
          <a:bodyPr>
            <a:spAutoFit/>
          </a:bodyPr>
          <a:lstStyle/>
          <a:p>
            <a:pPr>
              <a:lnSpc>
                <a:spcPct val="89000"/>
              </a:lnSpc>
              <a:spcBef>
                <a:spcPct val="50000"/>
              </a:spcBef>
            </a:pPr>
            <a:r>
              <a:rPr lang="en-US" sz="1400" b="1" dirty="0">
                <a:solidFill>
                  <a:schemeClr val="bg1"/>
                </a:solidFill>
                <a:effectLst>
                  <a:outerShdw blurRad="38100" dist="38100" dir="2700000" algn="tl">
                    <a:srgbClr val="C0C0C0"/>
                  </a:outerShdw>
                </a:effectLst>
                <a:latin typeface="Arial" charset="0"/>
                <a:cs typeface="Times New Roman" pitchFamily="18" charset="0"/>
              </a:rPr>
              <a:t>T</a:t>
            </a:r>
          </a:p>
        </p:txBody>
      </p:sp>
      <p:sp>
        <p:nvSpPr>
          <p:cNvPr id="20581" name="Text Box 101"/>
          <p:cNvSpPr txBox="1">
            <a:spLocks noChangeArrowheads="1"/>
          </p:cNvSpPr>
          <p:nvPr/>
        </p:nvSpPr>
        <p:spPr bwMode="auto">
          <a:xfrm>
            <a:off x="4957763" y="2055813"/>
            <a:ext cx="290512" cy="280987"/>
          </a:xfrm>
          <a:prstGeom prst="rect">
            <a:avLst/>
          </a:prstGeom>
          <a:noFill/>
          <a:ln w="12700">
            <a:noFill/>
            <a:miter lim="800000"/>
            <a:headEnd/>
            <a:tailEnd/>
          </a:ln>
          <a:effectLst/>
        </p:spPr>
        <p:txBody>
          <a:bodyPr>
            <a:spAutoFit/>
          </a:bodyPr>
          <a:lstStyle/>
          <a:p>
            <a:pPr>
              <a:lnSpc>
                <a:spcPct val="89000"/>
              </a:lnSpc>
              <a:spcBef>
                <a:spcPct val="50000"/>
              </a:spcBef>
            </a:pPr>
            <a:r>
              <a:rPr lang="en-US" sz="1400" b="1">
                <a:solidFill>
                  <a:schemeClr val="bg1"/>
                </a:solidFill>
                <a:effectLst>
                  <a:outerShdw blurRad="38100" dist="38100" dir="2700000" algn="tl">
                    <a:srgbClr val="C0C0C0"/>
                  </a:outerShdw>
                </a:effectLst>
                <a:latin typeface="Arial" charset="0"/>
                <a:cs typeface="Times New Roman" pitchFamily="18" charset="0"/>
              </a:rPr>
              <a:t>T</a:t>
            </a:r>
          </a:p>
        </p:txBody>
      </p:sp>
      <p:sp>
        <p:nvSpPr>
          <p:cNvPr id="20582" name="Text Box 102"/>
          <p:cNvSpPr txBox="1">
            <a:spLocks noChangeArrowheads="1"/>
          </p:cNvSpPr>
          <p:nvPr/>
        </p:nvSpPr>
        <p:spPr bwMode="auto">
          <a:xfrm>
            <a:off x="5353050" y="2051050"/>
            <a:ext cx="290513" cy="280988"/>
          </a:xfrm>
          <a:prstGeom prst="rect">
            <a:avLst/>
          </a:prstGeom>
          <a:noFill/>
          <a:ln w="12700">
            <a:noFill/>
            <a:miter lim="800000"/>
            <a:headEnd/>
            <a:tailEnd/>
          </a:ln>
          <a:effectLst/>
        </p:spPr>
        <p:txBody>
          <a:bodyPr>
            <a:spAutoFit/>
          </a:bodyPr>
          <a:lstStyle/>
          <a:p>
            <a:pPr>
              <a:lnSpc>
                <a:spcPct val="89000"/>
              </a:lnSpc>
              <a:spcBef>
                <a:spcPct val="50000"/>
              </a:spcBef>
            </a:pPr>
            <a:r>
              <a:rPr lang="en-US" sz="1400" b="1">
                <a:solidFill>
                  <a:schemeClr val="bg1"/>
                </a:solidFill>
                <a:effectLst>
                  <a:outerShdw blurRad="38100" dist="38100" dir="2700000" algn="tl">
                    <a:srgbClr val="C0C0C0"/>
                  </a:outerShdw>
                </a:effectLst>
                <a:latin typeface="Arial" charset="0"/>
                <a:cs typeface="Times New Roman" pitchFamily="18" charset="0"/>
              </a:rPr>
              <a:t>T</a:t>
            </a:r>
          </a:p>
        </p:txBody>
      </p:sp>
      <p:sp>
        <p:nvSpPr>
          <p:cNvPr id="20583" name="Text Box 103"/>
          <p:cNvSpPr txBox="1">
            <a:spLocks noChangeArrowheads="1"/>
          </p:cNvSpPr>
          <p:nvPr/>
        </p:nvSpPr>
        <p:spPr bwMode="auto">
          <a:xfrm>
            <a:off x="5734050" y="2046288"/>
            <a:ext cx="290513" cy="280987"/>
          </a:xfrm>
          <a:prstGeom prst="rect">
            <a:avLst/>
          </a:prstGeom>
          <a:noFill/>
          <a:ln w="12700">
            <a:noFill/>
            <a:miter lim="800000"/>
            <a:headEnd/>
            <a:tailEnd/>
          </a:ln>
          <a:effectLst/>
        </p:spPr>
        <p:txBody>
          <a:bodyPr>
            <a:spAutoFit/>
          </a:bodyPr>
          <a:lstStyle/>
          <a:p>
            <a:pPr>
              <a:lnSpc>
                <a:spcPct val="89000"/>
              </a:lnSpc>
              <a:spcBef>
                <a:spcPct val="50000"/>
              </a:spcBef>
            </a:pPr>
            <a:r>
              <a:rPr lang="en-US" sz="1400" b="1">
                <a:solidFill>
                  <a:schemeClr val="bg1"/>
                </a:solidFill>
                <a:effectLst>
                  <a:outerShdw blurRad="38100" dist="38100" dir="2700000" algn="tl">
                    <a:srgbClr val="C0C0C0"/>
                  </a:outerShdw>
                </a:effectLst>
                <a:latin typeface="Arial" charset="0"/>
                <a:cs typeface="Times New Roman" pitchFamily="18" charset="0"/>
              </a:rPr>
              <a:t>T</a:t>
            </a:r>
          </a:p>
        </p:txBody>
      </p:sp>
      <p:sp>
        <p:nvSpPr>
          <p:cNvPr id="20584" name="Text Box 104"/>
          <p:cNvSpPr txBox="1">
            <a:spLocks noChangeArrowheads="1"/>
          </p:cNvSpPr>
          <p:nvPr/>
        </p:nvSpPr>
        <p:spPr bwMode="auto">
          <a:xfrm>
            <a:off x="6115050" y="2055813"/>
            <a:ext cx="290513" cy="280987"/>
          </a:xfrm>
          <a:prstGeom prst="rect">
            <a:avLst/>
          </a:prstGeom>
          <a:noFill/>
          <a:ln w="12700">
            <a:noFill/>
            <a:miter lim="800000"/>
            <a:headEnd/>
            <a:tailEnd/>
          </a:ln>
          <a:effectLst/>
        </p:spPr>
        <p:txBody>
          <a:bodyPr>
            <a:spAutoFit/>
          </a:bodyPr>
          <a:lstStyle/>
          <a:p>
            <a:pPr>
              <a:lnSpc>
                <a:spcPct val="89000"/>
              </a:lnSpc>
              <a:spcBef>
                <a:spcPct val="50000"/>
              </a:spcBef>
            </a:pPr>
            <a:r>
              <a:rPr lang="en-US" sz="1400" b="1" dirty="0">
                <a:solidFill>
                  <a:schemeClr val="bg1"/>
                </a:solidFill>
                <a:effectLst>
                  <a:outerShdw blurRad="38100" dist="38100" dir="2700000" algn="tl">
                    <a:srgbClr val="C0C0C0"/>
                  </a:outerShdw>
                </a:effectLst>
                <a:latin typeface="Arial" charset="0"/>
                <a:cs typeface="Times New Roman" pitchFamily="18" charset="0"/>
              </a:rPr>
              <a:t>T</a:t>
            </a:r>
          </a:p>
        </p:txBody>
      </p:sp>
      <p:sp>
        <p:nvSpPr>
          <p:cNvPr id="20585" name="Text Box 105"/>
          <p:cNvSpPr txBox="1">
            <a:spLocks noChangeArrowheads="1"/>
          </p:cNvSpPr>
          <p:nvPr/>
        </p:nvSpPr>
        <p:spPr bwMode="auto">
          <a:xfrm>
            <a:off x="6481763" y="2051050"/>
            <a:ext cx="290512" cy="280988"/>
          </a:xfrm>
          <a:prstGeom prst="rect">
            <a:avLst/>
          </a:prstGeom>
          <a:solidFill>
            <a:srgbClr val="3399FF"/>
          </a:solidFill>
          <a:ln w="12700">
            <a:noFill/>
            <a:miter lim="800000"/>
            <a:headEnd/>
            <a:tailEnd/>
          </a:ln>
          <a:effectLst/>
        </p:spPr>
        <p:txBody>
          <a:bodyPr>
            <a:spAutoFit/>
          </a:bodyPr>
          <a:lstStyle/>
          <a:p>
            <a:pPr>
              <a:lnSpc>
                <a:spcPct val="89000"/>
              </a:lnSpc>
              <a:spcBef>
                <a:spcPct val="50000"/>
              </a:spcBef>
            </a:pPr>
            <a:r>
              <a:rPr lang="en-US" sz="1400" b="1" dirty="0">
                <a:solidFill>
                  <a:schemeClr val="bg1"/>
                </a:solidFill>
                <a:effectLst>
                  <a:outerShdw blurRad="38100" dist="38100" dir="2700000" algn="tl">
                    <a:srgbClr val="C0C0C0"/>
                  </a:outerShdw>
                </a:effectLst>
                <a:latin typeface="Arial" charset="0"/>
                <a:cs typeface="Times New Roman" pitchFamily="18" charset="0"/>
              </a:rPr>
              <a:t>T</a:t>
            </a:r>
          </a:p>
        </p:txBody>
      </p:sp>
      <p:sp>
        <p:nvSpPr>
          <p:cNvPr id="20586" name="Rectangle 106"/>
          <p:cNvSpPr>
            <a:spLocks noChangeArrowheads="1"/>
          </p:cNvSpPr>
          <p:nvPr/>
        </p:nvSpPr>
        <p:spPr bwMode="auto">
          <a:xfrm>
            <a:off x="2878138" y="4148138"/>
            <a:ext cx="381000" cy="304800"/>
          </a:xfrm>
          <a:prstGeom prst="rect">
            <a:avLst/>
          </a:prstGeom>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path path="shape">
              <a:fillToRect l="50000" t="50000" r="50000" b="50000"/>
            </a:path>
          </a:gradFill>
          <a:ln w="9525">
            <a:solidFill>
              <a:schemeClr val="tx1"/>
            </a:solidFill>
            <a:miter lim="800000"/>
            <a:headEnd/>
            <a:tailEnd/>
          </a:ln>
          <a:effectLst/>
        </p:spPr>
        <p:txBody>
          <a:bodyPr wrap="none" anchor="ctr"/>
          <a:lstStyle/>
          <a:p>
            <a:endParaRPr lang="en-US"/>
          </a:p>
        </p:txBody>
      </p:sp>
      <p:sp>
        <p:nvSpPr>
          <p:cNvPr id="20587" name="WordArt 107"/>
          <p:cNvSpPr>
            <a:spLocks noChangeArrowheads="1" noChangeShapeType="1" noTextEdit="1"/>
          </p:cNvSpPr>
          <p:nvPr/>
        </p:nvSpPr>
        <p:spPr bwMode="auto">
          <a:xfrm>
            <a:off x="2471738" y="3995738"/>
            <a:ext cx="2657475" cy="314325"/>
          </a:xfrm>
          <a:prstGeom prst="rect">
            <a:avLst/>
          </a:prstGeom>
        </p:spPr>
        <p:txBody>
          <a:bodyPr wrap="none" fromWordArt="1">
            <a:prstTxWarp prst="textPlain">
              <a:avLst>
                <a:gd name="adj" fmla="val 50000"/>
              </a:avLst>
            </a:prstTxWarp>
          </a:bodyPr>
          <a:lstStyle/>
          <a:p>
            <a:pPr algn="ctr"/>
            <a:r>
              <a:rPr lang="en-US" sz="1800" kern="10">
                <a:ln w="9525">
                  <a:solidFill>
                    <a:schemeClr val="bg1"/>
                  </a:solidFill>
                  <a:round/>
                  <a:headEnd/>
                  <a:tailEnd/>
                </a:ln>
                <a:solidFill>
                  <a:schemeClr val="accent2"/>
                </a:solidFill>
                <a:latin typeface="Arial Black"/>
              </a:rPr>
              <a:t>SYSTEMS ON-BOARD</a:t>
            </a:r>
          </a:p>
        </p:txBody>
      </p:sp>
      <p:sp>
        <p:nvSpPr>
          <p:cNvPr id="20588" name="Rectangle 108"/>
          <p:cNvSpPr>
            <a:spLocks noChangeArrowheads="1"/>
          </p:cNvSpPr>
          <p:nvPr/>
        </p:nvSpPr>
        <p:spPr bwMode="auto">
          <a:xfrm>
            <a:off x="5459413" y="4148138"/>
            <a:ext cx="381000" cy="304800"/>
          </a:xfrm>
          <a:prstGeom prst="rect">
            <a:avLst/>
          </a:prstGeom>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path path="shape">
              <a:fillToRect l="50000" t="50000" r="50000" b="50000"/>
            </a:path>
          </a:gradFill>
          <a:ln w="9525">
            <a:solidFill>
              <a:schemeClr val="tx1"/>
            </a:solidFill>
            <a:miter lim="800000"/>
            <a:headEnd/>
            <a:tailEnd/>
          </a:ln>
          <a:effectLst/>
        </p:spPr>
        <p:txBody>
          <a:bodyPr wrap="none" anchor="ctr"/>
          <a:lstStyle/>
          <a:p>
            <a:endParaRPr lang="en-US"/>
          </a:p>
        </p:txBody>
      </p:sp>
      <p:sp>
        <p:nvSpPr>
          <p:cNvPr id="20589" name="WordArt 109"/>
          <p:cNvSpPr>
            <a:spLocks noChangeArrowheads="1" noChangeShapeType="1" noTextEdit="1"/>
          </p:cNvSpPr>
          <p:nvPr/>
        </p:nvSpPr>
        <p:spPr bwMode="auto">
          <a:xfrm rot="354819">
            <a:off x="7092950" y="2035175"/>
            <a:ext cx="1677988" cy="35401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bg1"/>
                </a:solidFill>
                <a:latin typeface="Arial Black"/>
              </a:rPr>
              <a:t>FEEDBACK</a:t>
            </a:r>
          </a:p>
        </p:txBody>
      </p:sp>
      <p:sp>
        <p:nvSpPr>
          <p:cNvPr id="20590" name="WordArt 110"/>
          <p:cNvSpPr>
            <a:spLocks noChangeArrowheads="1" noChangeShapeType="1" noTextEdit="1"/>
          </p:cNvSpPr>
          <p:nvPr/>
        </p:nvSpPr>
        <p:spPr bwMode="auto">
          <a:xfrm rot="-616258">
            <a:off x="55563" y="1466850"/>
            <a:ext cx="1677987" cy="35401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bg1"/>
                </a:solidFill>
                <a:latin typeface="Arial Black"/>
              </a:rPr>
              <a:t>FEEDBACK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0589"/>
                                        </p:tgtEl>
                                        <p:attrNameLst>
                                          <p:attrName>style.visibility</p:attrName>
                                        </p:attrNameLst>
                                      </p:cBhvr>
                                      <p:to>
                                        <p:strVal val="visible"/>
                                      </p:to>
                                    </p:set>
                                    <p:animEffect transition="in" filter="dissolve">
                                      <p:cBhvr>
                                        <p:cTn id="11" dur="500"/>
                                        <p:tgtEl>
                                          <p:spTgt spid="2058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0590"/>
                                        </p:tgtEl>
                                        <p:attrNameLst>
                                          <p:attrName>style.visibility</p:attrName>
                                        </p:attrNameLst>
                                      </p:cBhvr>
                                      <p:to>
                                        <p:strVal val="visible"/>
                                      </p:to>
                                    </p:set>
                                    <p:animEffect transition="in" filter="dissolve">
                                      <p:cBhvr>
                                        <p:cTn id="15" dur="500"/>
                                        <p:tgtEl>
                                          <p:spTgt spid="20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9" grpId="0" animBg="1"/>
      <p:bldP spid="2059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Grp="1" noChangeArrowheads="1"/>
          </p:cNvSpPr>
          <p:nvPr>
            <p:ph type="sldNum" sz="quarter" idx="12"/>
          </p:nvPr>
        </p:nvSpPr>
        <p:spPr>
          <a:ln/>
        </p:spPr>
        <p:txBody>
          <a:bodyPr/>
          <a:lstStyle/>
          <a:p>
            <a:pPr>
              <a:defRPr/>
            </a:pPr>
            <a:fld id="{E5378ED0-006C-46F7-AF7A-6DC29DDC6C5C}" type="slidenum">
              <a:rPr lang="en-US"/>
              <a:pPr>
                <a:defRPr/>
              </a:pPr>
              <a:t>28</a:t>
            </a:fld>
            <a:endParaRPr lang="en-US"/>
          </a:p>
        </p:txBody>
      </p:sp>
      <p:sp>
        <p:nvSpPr>
          <p:cNvPr id="22530" name="Rectangle 2"/>
          <p:cNvSpPr>
            <a:spLocks noGrp="1" noChangeArrowheads="1"/>
          </p:cNvSpPr>
          <p:nvPr>
            <p:ph type="title"/>
          </p:nvPr>
        </p:nvSpPr>
        <p:spPr>
          <a:xfrm>
            <a:off x="1066800" y="304800"/>
            <a:ext cx="7313613" cy="1143000"/>
          </a:xfrm>
        </p:spPr>
        <p:txBody>
          <a:bodyPr/>
          <a:lstStyle/>
          <a:p>
            <a:pPr algn="ctr" eaLnBrk="1" hangingPunct="1"/>
            <a:r>
              <a:rPr lang="en-US" b="1" dirty="0" smtClean="0"/>
              <a:t>DODAF - Step 2 </a:t>
            </a:r>
            <a:br>
              <a:rPr lang="en-US" b="1" dirty="0" smtClean="0"/>
            </a:br>
            <a:r>
              <a:rPr lang="en-US" sz="2400" b="1" dirty="0" smtClean="0"/>
              <a:t>Identify Architectural Scope of Weapon System</a:t>
            </a:r>
            <a:endParaRPr lang="en-US" b="1" dirty="0" smtClean="0"/>
          </a:p>
        </p:txBody>
      </p:sp>
      <p:sp>
        <p:nvSpPr>
          <p:cNvPr id="22531" name="Rectangle 3"/>
          <p:cNvSpPr>
            <a:spLocks noGrp="1" noChangeArrowheads="1"/>
          </p:cNvSpPr>
          <p:nvPr>
            <p:ph type="body" idx="1"/>
          </p:nvPr>
        </p:nvSpPr>
        <p:spPr>
          <a:xfrm>
            <a:off x="457200" y="1827213"/>
            <a:ext cx="8229600" cy="4649787"/>
          </a:xfrm>
        </p:spPr>
        <p:txBody>
          <a:bodyPr/>
          <a:lstStyle/>
          <a:p>
            <a:pPr lvl="1" eaLnBrk="1" hangingPunct="1"/>
            <a:r>
              <a:rPr lang="en-US" dirty="0" smtClean="0"/>
              <a:t>Example: surveillance mission</a:t>
            </a:r>
          </a:p>
          <a:p>
            <a:pPr lvl="2" eaLnBrk="1" hangingPunct="1"/>
            <a:r>
              <a:rPr lang="en-US" dirty="0" smtClean="0"/>
              <a:t>What components (equipment) of specific   systems (radar) will be impacted and what will require human interface</a:t>
            </a:r>
          </a:p>
          <a:p>
            <a:pPr lvl="1" eaLnBrk="1" hangingPunct="1"/>
            <a:r>
              <a:rPr lang="en-US" dirty="0" smtClean="0"/>
              <a:t>Derived from various DODAF Views</a:t>
            </a:r>
          </a:p>
          <a:p>
            <a:pPr lvl="2" eaLnBrk="1" hangingPunct="1"/>
            <a:r>
              <a:rPr lang="en-US" dirty="0" smtClean="0"/>
              <a:t> Nodes/Systems Connectivity Identified (OV-2)</a:t>
            </a:r>
          </a:p>
          <a:p>
            <a:pPr lvl="2" eaLnBrk="1" hangingPunct="1"/>
            <a:r>
              <a:rPr lang="en-US" dirty="0" smtClean="0"/>
              <a:t> </a:t>
            </a:r>
            <a:r>
              <a:rPr lang="en-US" dirty="0" err="1" smtClean="0"/>
              <a:t>IDEF</a:t>
            </a:r>
            <a:r>
              <a:rPr lang="en-US" dirty="0" smtClean="0"/>
              <a:t> Inputs &amp; Outputs (OV-5)</a:t>
            </a:r>
          </a:p>
          <a:p>
            <a:pPr lvl="2" eaLnBrk="1" hangingPunct="1"/>
            <a:r>
              <a:rPr lang="en-US" dirty="0" smtClean="0"/>
              <a:t> Identifies Operational Events (OV-6c)</a:t>
            </a:r>
          </a:p>
          <a:p>
            <a:pPr lvl="2" eaLnBrk="1" hangingPunct="1"/>
            <a:r>
              <a:rPr lang="en-US" dirty="0" smtClean="0"/>
              <a:t> Identifies System Interfaces (SV-1)</a:t>
            </a:r>
          </a:p>
          <a:p>
            <a:pPr lvl="2" eaLnBrk="1" hangingPunct="1"/>
            <a:r>
              <a:rPr lang="en-US" dirty="0" smtClean="0"/>
              <a:t> Helps identify OMI interfaces (VCAP analysis)</a:t>
            </a:r>
          </a:p>
          <a:p>
            <a:pPr lvl="2" eaLnBrk="1" hangingPunct="1"/>
            <a:r>
              <a:rPr lang="en-US" dirty="0" smtClean="0"/>
              <a:t> 1</a:t>
            </a:r>
            <a:r>
              <a:rPr lang="en-US" baseline="30000" dirty="0" smtClean="0"/>
              <a:t>st</a:t>
            </a:r>
            <a:r>
              <a:rPr lang="en-US" dirty="0" smtClean="0"/>
              <a:t> determination of human tasks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8" name="Rectangle 6"/>
          <p:cNvSpPr>
            <a:spLocks noChangeArrowheads="1"/>
          </p:cNvSpPr>
          <p:nvPr/>
        </p:nvSpPr>
        <p:spPr bwMode="auto">
          <a:xfrm>
            <a:off x="381000" y="304800"/>
            <a:ext cx="8474075" cy="533400"/>
          </a:xfrm>
          <a:prstGeom prst="rect">
            <a:avLst/>
          </a:prstGeom>
          <a:noFill/>
          <a:ln w="9525">
            <a:noFill/>
            <a:miter lim="800000"/>
            <a:headEnd/>
            <a:tailEnd/>
          </a:ln>
          <a:effectLst/>
        </p:spPr>
        <p:txBody>
          <a:bodyPr anchor="ctr"/>
          <a:lstStyle/>
          <a:p>
            <a:r>
              <a:rPr lang="en-US" sz="3600" b="0">
                <a:solidFill>
                  <a:schemeClr val="tx2"/>
                </a:solidFill>
              </a:rPr>
              <a:t>IBI Use Case</a:t>
            </a:r>
            <a:br>
              <a:rPr lang="en-US" sz="3600" b="0">
                <a:solidFill>
                  <a:schemeClr val="tx2"/>
                </a:solidFill>
              </a:rPr>
            </a:br>
            <a:r>
              <a:rPr lang="en-US" sz="3600" b="0">
                <a:solidFill>
                  <a:schemeClr val="tx2"/>
                </a:solidFill>
              </a:rPr>
              <a:t>Development Approach</a:t>
            </a:r>
          </a:p>
        </p:txBody>
      </p:sp>
      <p:grpSp>
        <p:nvGrpSpPr>
          <p:cNvPr id="2" name="Group 119"/>
          <p:cNvGrpSpPr>
            <a:grpSpLocks/>
          </p:cNvGrpSpPr>
          <p:nvPr/>
        </p:nvGrpSpPr>
        <p:grpSpPr bwMode="auto">
          <a:xfrm>
            <a:off x="304800" y="1828800"/>
            <a:ext cx="8655050" cy="4495800"/>
            <a:chOff x="192" y="1070"/>
            <a:chExt cx="5452" cy="2832"/>
          </a:xfrm>
        </p:grpSpPr>
        <p:sp>
          <p:nvSpPr>
            <p:cNvPr id="8207" name="Rectangle 15"/>
            <p:cNvSpPr>
              <a:spLocks noChangeArrowheads="1"/>
            </p:cNvSpPr>
            <p:nvPr/>
          </p:nvSpPr>
          <p:spPr bwMode="auto">
            <a:xfrm>
              <a:off x="336" y="1189"/>
              <a:ext cx="752" cy="288"/>
            </a:xfrm>
            <a:prstGeom prst="rect">
              <a:avLst/>
            </a:prstGeom>
            <a:solidFill>
              <a:srgbClr val="3366FF"/>
            </a:solidFill>
            <a:ln w="9525">
              <a:solidFill>
                <a:schemeClr val="tx1"/>
              </a:solidFill>
              <a:miter lim="800000"/>
              <a:headEnd/>
              <a:tailEnd/>
            </a:ln>
            <a:effectLst/>
          </p:spPr>
          <p:txBody>
            <a:bodyPr anchor="ctr"/>
            <a:lstStyle/>
            <a:p>
              <a:r>
                <a:rPr lang="en-US" sz="1400" b="0" dirty="0"/>
                <a:t>MMA DRM TACSITs</a:t>
              </a:r>
            </a:p>
          </p:txBody>
        </p:sp>
        <p:sp>
          <p:nvSpPr>
            <p:cNvPr id="8208" name="Rectangle 16"/>
            <p:cNvSpPr>
              <a:spLocks noChangeArrowheads="1"/>
            </p:cNvSpPr>
            <p:nvPr/>
          </p:nvSpPr>
          <p:spPr bwMode="auto">
            <a:xfrm>
              <a:off x="1200" y="1680"/>
              <a:ext cx="817" cy="299"/>
            </a:xfrm>
            <a:prstGeom prst="rect">
              <a:avLst/>
            </a:prstGeom>
            <a:solidFill>
              <a:srgbClr val="339966"/>
            </a:solidFill>
            <a:ln w="9525">
              <a:solidFill>
                <a:schemeClr val="tx1"/>
              </a:solidFill>
              <a:miter lim="800000"/>
              <a:headEnd/>
              <a:tailEnd/>
            </a:ln>
            <a:effectLst/>
          </p:spPr>
          <p:txBody>
            <a:bodyPr wrap="none" anchor="ctr"/>
            <a:lstStyle/>
            <a:p>
              <a:r>
                <a:rPr lang="en-US" sz="1400" b="0"/>
                <a:t>MMA Training </a:t>
              </a:r>
            </a:p>
            <a:p>
              <a:r>
                <a:rPr lang="en-US" sz="1400" b="0"/>
                <a:t>TDFA</a:t>
              </a:r>
            </a:p>
          </p:txBody>
        </p:sp>
        <p:sp>
          <p:nvSpPr>
            <p:cNvPr id="8235" name="Text Box 43"/>
            <p:cNvSpPr txBox="1">
              <a:spLocks noChangeArrowheads="1"/>
            </p:cNvSpPr>
            <p:nvPr/>
          </p:nvSpPr>
          <p:spPr bwMode="auto">
            <a:xfrm>
              <a:off x="336" y="3086"/>
              <a:ext cx="1680" cy="465"/>
            </a:xfrm>
            <a:prstGeom prst="rect">
              <a:avLst/>
            </a:prstGeom>
            <a:solidFill>
              <a:schemeClr val="bg1"/>
            </a:solidFill>
            <a:ln w="9525">
              <a:solidFill>
                <a:schemeClr val="tx1"/>
              </a:solidFill>
              <a:miter lim="800000"/>
              <a:headEnd/>
              <a:tailEnd/>
            </a:ln>
            <a:effectLst/>
          </p:spPr>
          <p:txBody>
            <a:bodyPr wrap="square">
              <a:spAutoFit/>
            </a:bodyPr>
            <a:lstStyle/>
            <a:p>
              <a:pPr algn="l"/>
              <a:r>
                <a:rPr lang="en-US" sz="1400" b="0" dirty="0"/>
                <a:t>Use Case Working Group (</a:t>
              </a:r>
              <a:r>
                <a:rPr lang="en-US" sz="1400" b="0" dirty="0" err="1"/>
                <a:t>Gov’t</a:t>
              </a:r>
              <a:r>
                <a:rPr lang="en-US" sz="1400" b="0" dirty="0"/>
                <a:t> &amp; Boeing), Engineers, SMEs, </a:t>
              </a:r>
              <a:r>
                <a:rPr lang="en-US" sz="1400" b="0" dirty="0" smtClean="0"/>
                <a:t>&amp; </a:t>
              </a:r>
              <a:r>
                <a:rPr lang="en-US" sz="1400" b="0" dirty="0" smtClean="0"/>
                <a:t>FIT</a:t>
              </a:r>
              <a:endParaRPr lang="en-US" sz="1400" b="0" dirty="0"/>
            </a:p>
          </p:txBody>
        </p:sp>
        <p:sp>
          <p:nvSpPr>
            <p:cNvPr id="8249" name="Rectangle 57"/>
            <p:cNvSpPr>
              <a:spLocks noChangeArrowheads="1"/>
            </p:cNvSpPr>
            <p:nvPr/>
          </p:nvSpPr>
          <p:spPr bwMode="auto">
            <a:xfrm>
              <a:off x="1200" y="1178"/>
              <a:ext cx="864" cy="310"/>
            </a:xfrm>
            <a:prstGeom prst="rect">
              <a:avLst/>
            </a:prstGeom>
            <a:solidFill>
              <a:srgbClr val="00FFFF"/>
            </a:solidFill>
            <a:ln w="9525">
              <a:solidFill>
                <a:schemeClr val="tx1"/>
              </a:solidFill>
              <a:miter lim="800000"/>
              <a:headEnd/>
              <a:tailEnd/>
            </a:ln>
            <a:effectLst/>
          </p:spPr>
          <p:txBody>
            <a:bodyPr anchor="ctr"/>
            <a:lstStyle/>
            <a:p>
              <a:r>
                <a:rPr lang="en-US" sz="1200" b="0" dirty="0"/>
                <a:t>IBI Strategy to </a:t>
              </a:r>
              <a:r>
                <a:rPr lang="en-US" sz="1100" b="0" dirty="0"/>
                <a:t>Task</a:t>
              </a:r>
              <a:r>
                <a:rPr lang="en-US" sz="1200" b="0" dirty="0"/>
                <a:t>  Analysis</a:t>
              </a:r>
            </a:p>
          </p:txBody>
        </p:sp>
        <p:sp>
          <p:nvSpPr>
            <p:cNvPr id="8250" name="Rectangle 58"/>
            <p:cNvSpPr>
              <a:spLocks noChangeArrowheads="1"/>
            </p:cNvSpPr>
            <p:nvPr/>
          </p:nvSpPr>
          <p:spPr bwMode="auto">
            <a:xfrm>
              <a:off x="336" y="1680"/>
              <a:ext cx="711" cy="310"/>
            </a:xfrm>
            <a:prstGeom prst="rect">
              <a:avLst/>
            </a:prstGeom>
            <a:solidFill>
              <a:srgbClr val="00FFFF"/>
            </a:solidFill>
            <a:ln w="9525">
              <a:solidFill>
                <a:schemeClr val="tx1"/>
              </a:solidFill>
              <a:miter lim="800000"/>
              <a:headEnd/>
              <a:tailEnd/>
            </a:ln>
            <a:effectLst/>
          </p:spPr>
          <p:txBody>
            <a:bodyPr wrap="none" anchor="ctr"/>
            <a:lstStyle/>
            <a:p>
              <a:r>
                <a:rPr lang="en-US" sz="1200" b="0" dirty="0"/>
                <a:t>C4ISP</a:t>
              </a:r>
            </a:p>
            <a:p>
              <a:r>
                <a:rPr lang="en-US" sz="1100" b="0" dirty="0"/>
                <a:t>(OV-2s &amp; IERs)</a:t>
              </a:r>
            </a:p>
          </p:txBody>
        </p:sp>
        <p:sp>
          <p:nvSpPr>
            <p:cNvPr id="8255" name="Oval 63"/>
            <p:cNvSpPr>
              <a:spLocks noChangeArrowheads="1"/>
            </p:cNvSpPr>
            <p:nvPr/>
          </p:nvSpPr>
          <p:spPr bwMode="auto">
            <a:xfrm>
              <a:off x="3256" y="3250"/>
              <a:ext cx="1167" cy="253"/>
            </a:xfrm>
            <a:prstGeom prst="ellipse">
              <a:avLst/>
            </a:prstGeom>
            <a:solidFill>
              <a:srgbClr val="0066FF"/>
            </a:solidFill>
            <a:ln w="9525">
              <a:solidFill>
                <a:schemeClr val="tx1"/>
              </a:solidFill>
              <a:round/>
              <a:headEnd/>
              <a:tailEnd/>
            </a:ln>
            <a:effectLst/>
          </p:spPr>
          <p:txBody>
            <a:bodyPr wrap="none" anchor="ctr">
              <a:spAutoFit/>
            </a:bodyPr>
            <a:lstStyle/>
            <a:p>
              <a:r>
                <a:rPr lang="en-US" sz="1400" b="0"/>
                <a:t>Level 4 Design</a:t>
              </a:r>
            </a:p>
          </p:txBody>
        </p:sp>
        <p:sp>
          <p:nvSpPr>
            <p:cNvPr id="8262" name="Text Box 70"/>
            <p:cNvSpPr txBox="1">
              <a:spLocks noChangeArrowheads="1"/>
            </p:cNvSpPr>
            <p:nvPr/>
          </p:nvSpPr>
          <p:spPr bwMode="auto">
            <a:xfrm>
              <a:off x="4464" y="1152"/>
              <a:ext cx="884" cy="231"/>
            </a:xfrm>
            <a:prstGeom prst="rect">
              <a:avLst/>
            </a:prstGeom>
            <a:noFill/>
            <a:ln w="9525">
              <a:noFill/>
              <a:miter lim="800000"/>
              <a:headEnd/>
              <a:tailEnd/>
            </a:ln>
            <a:effectLst/>
          </p:spPr>
          <p:txBody>
            <a:bodyPr wrap="none">
              <a:spAutoFit/>
            </a:bodyPr>
            <a:lstStyle/>
            <a:p>
              <a:pPr algn="l"/>
              <a:r>
                <a:rPr lang="en-US" b="0"/>
                <a:t> Root Tasks</a:t>
              </a:r>
            </a:p>
          </p:txBody>
        </p:sp>
        <p:sp>
          <p:nvSpPr>
            <p:cNvPr id="8263" name="Text Box 71"/>
            <p:cNvSpPr txBox="1">
              <a:spLocks noChangeArrowheads="1"/>
            </p:cNvSpPr>
            <p:nvPr/>
          </p:nvSpPr>
          <p:spPr bwMode="auto">
            <a:xfrm>
              <a:off x="4496" y="1833"/>
              <a:ext cx="996" cy="231"/>
            </a:xfrm>
            <a:prstGeom prst="rect">
              <a:avLst/>
            </a:prstGeom>
            <a:noFill/>
            <a:ln w="9525">
              <a:noFill/>
              <a:miter lim="800000"/>
              <a:headEnd/>
              <a:tailEnd/>
            </a:ln>
            <a:effectLst/>
          </p:spPr>
          <p:txBody>
            <a:bodyPr wrap="none">
              <a:spAutoFit/>
            </a:bodyPr>
            <a:lstStyle/>
            <a:p>
              <a:pPr algn="l"/>
              <a:r>
                <a:rPr lang="en-US" b="0"/>
                <a:t>Branch Tasks</a:t>
              </a:r>
            </a:p>
          </p:txBody>
        </p:sp>
        <p:sp>
          <p:nvSpPr>
            <p:cNvPr id="8264" name="Text Box 72"/>
            <p:cNvSpPr txBox="1">
              <a:spLocks noChangeArrowheads="1"/>
            </p:cNvSpPr>
            <p:nvPr/>
          </p:nvSpPr>
          <p:spPr bwMode="auto">
            <a:xfrm>
              <a:off x="4656" y="2448"/>
              <a:ext cx="972" cy="231"/>
            </a:xfrm>
            <a:prstGeom prst="rect">
              <a:avLst/>
            </a:prstGeom>
            <a:noFill/>
            <a:ln w="9525">
              <a:noFill/>
              <a:miter lim="800000"/>
              <a:headEnd/>
              <a:tailEnd/>
            </a:ln>
            <a:effectLst/>
          </p:spPr>
          <p:txBody>
            <a:bodyPr wrap="none">
              <a:spAutoFit/>
            </a:bodyPr>
            <a:lstStyle/>
            <a:p>
              <a:pPr algn="l"/>
              <a:r>
                <a:rPr lang="en-US" b="0"/>
                <a:t>MMA System</a:t>
              </a:r>
            </a:p>
          </p:txBody>
        </p:sp>
        <p:sp>
          <p:nvSpPr>
            <p:cNvPr id="8266" name="Text Box 74"/>
            <p:cNvSpPr txBox="1">
              <a:spLocks noChangeArrowheads="1"/>
            </p:cNvSpPr>
            <p:nvPr/>
          </p:nvSpPr>
          <p:spPr bwMode="auto">
            <a:xfrm>
              <a:off x="4560" y="2880"/>
              <a:ext cx="1068" cy="231"/>
            </a:xfrm>
            <a:prstGeom prst="rect">
              <a:avLst/>
            </a:prstGeom>
            <a:noFill/>
            <a:ln w="9525">
              <a:noFill/>
              <a:miter lim="800000"/>
              <a:headEnd/>
              <a:tailEnd/>
            </a:ln>
            <a:effectLst/>
          </p:spPr>
          <p:txBody>
            <a:bodyPr wrap="none">
              <a:spAutoFit/>
            </a:bodyPr>
            <a:lstStyle/>
            <a:p>
              <a:pPr algn="l"/>
              <a:r>
                <a:rPr lang="en-US" b="0"/>
                <a:t>MMA Segment</a:t>
              </a:r>
            </a:p>
          </p:txBody>
        </p:sp>
        <p:sp>
          <p:nvSpPr>
            <p:cNvPr id="8267" name="Rectangle 75"/>
            <p:cNvSpPr>
              <a:spLocks noChangeArrowheads="1"/>
            </p:cNvSpPr>
            <p:nvPr/>
          </p:nvSpPr>
          <p:spPr bwMode="auto">
            <a:xfrm>
              <a:off x="336" y="2208"/>
              <a:ext cx="720" cy="288"/>
            </a:xfrm>
            <a:prstGeom prst="rect">
              <a:avLst/>
            </a:prstGeom>
            <a:solidFill>
              <a:srgbClr val="3366FF"/>
            </a:solidFill>
            <a:ln w="9525">
              <a:solidFill>
                <a:schemeClr val="tx1"/>
              </a:solidFill>
              <a:miter lim="800000"/>
              <a:headEnd/>
              <a:tailEnd/>
            </a:ln>
            <a:effectLst/>
          </p:spPr>
          <p:txBody>
            <a:bodyPr wrap="none" anchor="ctr"/>
            <a:lstStyle/>
            <a:p>
              <a:r>
                <a:rPr lang="en-US" sz="1400" b="0"/>
                <a:t>MMA ORD</a:t>
              </a:r>
            </a:p>
          </p:txBody>
        </p:sp>
        <p:sp>
          <p:nvSpPr>
            <p:cNvPr id="8268" name="Rectangle 76"/>
            <p:cNvSpPr>
              <a:spLocks noChangeArrowheads="1"/>
            </p:cNvSpPr>
            <p:nvPr/>
          </p:nvSpPr>
          <p:spPr bwMode="auto">
            <a:xfrm>
              <a:off x="1200" y="2208"/>
              <a:ext cx="816" cy="288"/>
            </a:xfrm>
            <a:prstGeom prst="rect">
              <a:avLst/>
            </a:prstGeom>
            <a:solidFill>
              <a:srgbClr val="3366FF"/>
            </a:solidFill>
            <a:ln w="9525">
              <a:solidFill>
                <a:schemeClr val="tx1"/>
              </a:solidFill>
              <a:miter lim="800000"/>
              <a:headEnd/>
              <a:tailEnd/>
            </a:ln>
            <a:effectLst/>
          </p:spPr>
          <p:txBody>
            <a:bodyPr wrap="none" anchor="ctr"/>
            <a:lstStyle/>
            <a:p>
              <a:r>
                <a:rPr lang="en-US" sz="1400" b="0"/>
                <a:t>QFD</a:t>
              </a:r>
            </a:p>
          </p:txBody>
        </p:sp>
        <p:sp>
          <p:nvSpPr>
            <p:cNvPr id="8269" name="Rectangle 77"/>
            <p:cNvSpPr>
              <a:spLocks noChangeArrowheads="1"/>
            </p:cNvSpPr>
            <p:nvPr/>
          </p:nvSpPr>
          <p:spPr bwMode="auto">
            <a:xfrm>
              <a:off x="1200" y="2688"/>
              <a:ext cx="817" cy="299"/>
            </a:xfrm>
            <a:prstGeom prst="rect">
              <a:avLst/>
            </a:prstGeom>
            <a:solidFill>
              <a:srgbClr val="339966"/>
            </a:solidFill>
            <a:ln w="9525">
              <a:solidFill>
                <a:schemeClr val="tx1"/>
              </a:solidFill>
              <a:miter lim="800000"/>
              <a:headEnd/>
              <a:tailEnd/>
            </a:ln>
            <a:effectLst/>
          </p:spPr>
          <p:txBody>
            <a:bodyPr wrap="none" anchor="ctr" anchorCtr="1"/>
            <a:lstStyle/>
            <a:p>
              <a:r>
                <a:rPr lang="en-US" sz="1400" b="0"/>
                <a:t>VP NMETL</a:t>
              </a:r>
            </a:p>
          </p:txBody>
        </p:sp>
        <p:sp>
          <p:nvSpPr>
            <p:cNvPr id="8270" name="Rectangle 78"/>
            <p:cNvSpPr>
              <a:spLocks noChangeArrowheads="1"/>
            </p:cNvSpPr>
            <p:nvPr/>
          </p:nvSpPr>
          <p:spPr bwMode="auto">
            <a:xfrm>
              <a:off x="192" y="1070"/>
              <a:ext cx="1968" cy="2640"/>
            </a:xfrm>
            <a:prstGeom prst="rect">
              <a:avLst/>
            </a:prstGeom>
            <a:noFill/>
            <a:ln w="9525">
              <a:solidFill>
                <a:schemeClr val="tx1"/>
              </a:solidFill>
              <a:miter lim="800000"/>
              <a:headEnd/>
              <a:tailEnd/>
            </a:ln>
            <a:effectLst/>
          </p:spPr>
          <p:txBody>
            <a:bodyPr wrap="none" anchor="ctr"/>
            <a:lstStyle/>
            <a:p>
              <a:endParaRPr lang="en-US"/>
            </a:p>
          </p:txBody>
        </p:sp>
        <p:sp>
          <p:nvSpPr>
            <p:cNvPr id="8272" name="Line 80"/>
            <p:cNvSpPr>
              <a:spLocks noChangeShapeType="1"/>
            </p:cNvSpPr>
            <p:nvPr/>
          </p:nvSpPr>
          <p:spPr bwMode="auto">
            <a:xfrm flipV="1">
              <a:off x="2448" y="2352"/>
              <a:ext cx="2784" cy="0"/>
            </a:xfrm>
            <a:prstGeom prst="line">
              <a:avLst/>
            </a:prstGeom>
            <a:noFill/>
            <a:ln w="15875">
              <a:solidFill>
                <a:schemeClr val="tx1"/>
              </a:solidFill>
              <a:prstDash val="dash"/>
              <a:round/>
              <a:headEnd/>
              <a:tailEnd/>
            </a:ln>
            <a:effectLst/>
          </p:spPr>
          <p:txBody>
            <a:bodyPr/>
            <a:lstStyle/>
            <a:p>
              <a:endParaRPr lang="en-US"/>
            </a:p>
          </p:txBody>
        </p:sp>
        <p:sp>
          <p:nvSpPr>
            <p:cNvPr id="8273" name="Text Box 81"/>
            <p:cNvSpPr txBox="1">
              <a:spLocks noChangeArrowheads="1"/>
            </p:cNvSpPr>
            <p:nvPr/>
          </p:nvSpPr>
          <p:spPr bwMode="auto">
            <a:xfrm>
              <a:off x="2304" y="3196"/>
              <a:ext cx="564" cy="404"/>
            </a:xfrm>
            <a:prstGeom prst="rect">
              <a:avLst/>
            </a:prstGeom>
            <a:noFill/>
            <a:ln w="9525">
              <a:noFill/>
              <a:miter lim="800000"/>
              <a:headEnd/>
              <a:tailEnd/>
            </a:ln>
            <a:effectLst/>
          </p:spPr>
          <p:txBody>
            <a:bodyPr wrap="none">
              <a:spAutoFit/>
            </a:bodyPr>
            <a:lstStyle/>
            <a:p>
              <a:pPr algn="l"/>
              <a:r>
                <a:rPr lang="en-US" b="0"/>
                <a:t>Boeing</a:t>
              </a:r>
            </a:p>
            <a:p>
              <a:pPr algn="l"/>
              <a:r>
                <a:rPr lang="en-US" b="0"/>
                <a:t>Lead</a:t>
              </a:r>
            </a:p>
          </p:txBody>
        </p:sp>
        <p:sp>
          <p:nvSpPr>
            <p:cNvPr id="8275" name="Rectangle 83"/>
            <p:cNvSpPr>
              <a:spLocks noChangeArrowheads="1"/>
            </p:cNvSpPr>
            <p:nvPr/>
          </p:nvSpPr>
          <p:spPr bwMode="auto">
            <a:xfrm>
              <a:off x="336" y="2688"/>
              <a:ext cx="721" cy="299"/>
            </a:xfrm>
            <a:prstGeom prst="rect">
              <a:avLst/>
            </a:prstGeom>
            <a:solidFill>
              <a:srgbClr val="339966"/>
            </a:solidFill>
            <a:ln w="9525">
              <a:solidFill>
                <a:schemeClr val="tx1"/>
              </a:solidFill>
              <a:miter lim="800000"/>
              <a:headEnd/>
              <a:tailEnd/>
            </a:ln>
            <a:effectLst/>
          </p:spPr>
          <p:txBody>
            <a:bodyPr wrap="none" anchor="ctr" anchorCtr="1"/>
            <a:lstStyle/>
            <a:p>
              <a:r>
                <a:rPr lang="en-US" sz="1400" b="0" dirty="0" smtClean="0"/>
                <a:t>JMET</a:t>
              </a:r>
              <a:endParaRPr lang="en-US" sz="1400" b="0" dirty="0"/>
            </a:p>
          </p:txBody>
        </p:sp>
        <p:sp>
          <p:nvSpPr>
            <p:cNvPr id="8220" name="Oval 28"/>
            <p:cNvSpPr>
              <a:spLocks noChangeArrowheads="1"/>
            </p:cNvSpPr>
            <p:nvPr/>
          </p:nvSpPr>
          <p:spPr bwMode="auto">
            <a:xfrm>
              <a:off x="3360" y="1152"/>
              <a:ext cx="961" cy="253"/>
            </a:xfrm>
            <a:prstGeom prst="ellipse">
              <a:avLst/>
            </a:prstGeom>
            <a:solidFill>
              <a:srgbClr val="66FFFF"/>
            </a:solidFill>
            <a:ln w="9525">
              <a:solidFill>
                <a:schemeClr val="tx1"/>
              </a:solidFill>
              <a:round/>
              <a:headEnd/>
              <a:tailEnd/>
            </a:ln>
            <a:effectLst/>
          </p:spPr>
          <p:txBody>
            <a:bodyPr anchor="ctr">
              <a:spAutoFit/>
            </a:bodyPr>
            <a:lstStyle/>
            <a:p>
              <a:r>
                <a:rPr lang="en-US" sz="1400" b="0"/>
                <a:t>Level 0</a:t>
              </a:r>
            </a:p>
          </p:txBody>
        </p:sp>
        <p:cxnSp>
          <p:nvCxnSpPr>
            <p:cNvPr id="8285" name="AutoShape 93"/>
            <p:cNvCxnSpPr>
              <a:cxnSpLocks noChangeShapeType="1"/>
              <a:stCxn id="8270" idx="3"/>
              <a:endCxn id="8220" idx="3"/>
            </p:cNvCxnSpPr>
            <p:nvPr/>
          </p:nvCxnSpPr>
          <p:spPr bwMode="auto">
            <a:xfrm flipV="1">
              <a:off x="2160" y="1368"/>
              <a:ext cx="1341" cy="1022"/>
            </a:xfrm>
            <a:prstGeom prst="straightConnector1">
              <a:avLst/>
            </a:prstGeom>
            <a:noFill/>
            <a:ln w="50800">
              <a:solidFill>
                <a:schemeClr val="tx1"/>
              </a:solidFill>
              <a:round/>
              <a:headEnd/>
              <a:tailEnd type="triangle" w="med" len="med"/>
            </a:ln>
            <a:effectLst/>
          </p:spPr>
        </p:cxnSp>
        <p:cxnSp>
          <p:nvCxnSpPr>
            <p:cNvPr id="8289" name="AutoShape 97"/>
            <p:cNvCxnSpPr>
              <a:cxnSpLocks noChangeShapeType="1"/>
              <a:stCxn id="8270" idx="3"/>
              <a:endCxn id="8294" idx="2"/>
            </p:cNvCxnSpPr>
            <p:nvPr/>
          </p:nvCxnSpPr>
          <p:spPr bwMode="auto">
            <a:xfrm flipV="1">
              <a:off x="2160" y="2074"/>
              <a:ext cx="1364" cy="316"/>
            </a:xfrm>
            <a:prstGeom prst="straightConnector1">
              <a:avLst/>
            </a:prstGeom>
            <a:noFill/>
            <a:ln w="50800">
              <a:solidFill>
                <a:schemeClr val="tx1"/>
              </a:solidFill>
              <a:round/>
              <a:headEnd/>
              <a:tailEnd type="triangle" w="med" len="med"/>
            </a:ln>
            <a:effectLst/>
          </p:spPr>
        </p:cxnSp>
        <p:sp>
          <p:nvSpPr>
            <p:cNvPr id="8274" name="Text Box 82"/>
            <p:cNvSpPr txBox="1">
              <a:spLocks noChangeArrowheads="1"/>
            </p:cNvSpPr>
            <p:nvPr/>
          </p:nvSpPr>
          <p:spPr bwMode="auto">
            <a:xfrm>
              <a:off x="2352" y="1392"/>
              <a:ext cx="342" cy="310"/>
            </a:xfrm>
            <a:prstGeom prst="rect">
              <a:avLst/>
            </a:prstGeom>
            <a:solidFill>
              <a:srgbClr val="99CCFF"/>
            </a:solidFill>
            <a:ln w="9525">
              <a:noFill/>
              <a:miter lim="800000"/>
              <a:headEnd/>
              <a:tailEnd/>
            </a:ln>
            <a:effectLst/>
          </p:spPr>
          <p:txBody>
            <a:bodyPr wrap="none" lIns="0" tIns="0" rIns="0" bIns="0">
              <a:spAutoFit/>
            </a:bodyPr>
            <a:lstStyle/>
            <a:p>
              <a:pPr algn="l"/>
              <a:r>
                <a:rPr lang="en-US" sz="1600" b="0" dirty="0" err="1"/>
                <a:t>Gov’t</a:t>
              </a:r>
              <a:endParaRPr lang="en-US" sz="1600" b="0" dirty="0"/>
            </a:p>
            <a:p>
              <a:pPr algn="l"/>
              <a:r>
                <a:rPr lang="en-US" sz="1600" b="0" dirty="0"/>
                <a:t>Lead</a:t>
              </a:r>
            </a:p>
          </p:txBody>
        </p:sp>
        <p:sp>
          <p:nvSpPr>
            <p:cNvPr id="8291" name="Oval 99"/>
            <p:cNvSpPr>
              <a:spLocks noChangeArrowheads="1"/>
            </p:cNvSpPr>
            <p:nvPr/>
          </p:nvSpPr>
          <p:spPr bwMode="auto">
            <a:xfrm>
              <a:off x="3976" y="1515"/>
              <a:ext cx="632" cy="254"/>
            </a:xfrm>
            <a:prstGeom prst="ellipse">
              <a:avLst/>
            </a:prstGeom>
            <a:solidFill>
              <a:srgbClr val="00CCFF"/>
            </a:solidFill>
            <a:ln w="9525">
              <a:solidFill>
                <a:schemeClr val="tx1"/>
              </a:solidFill>
              <a:round/>
              <a:headEnd/>
              <a:tailEnd/>
            </a:ln>
            <a:effectLst/>
          </p:spPr>
          <p:txBody>
            <a:bodyPr wrap="none" anchor="ctr">
              <a:spAutoFit/>
            </a:bodyPr>
            <a:lstStyle/>
            <a:p>
              <a:r>
                <a:rPr lang="en-US" sz="1400" b="0"/>
                <a:t>Level 1</a:t>
              </a:r>
            </a:p>
          </p:txBody>
        </p:sp>
        <p:sp>
          <p:nvSpPr>
            <p:cNvPr id="8292" name="Oval 100"/>
            <p:cNvSpPr>
              <a:spLocks noChangeArrowheads="1"/>
            </p:cNvSpPr>
            <p:nvPr/>
          </p:nvSpPr>
          <p:spPr bwMode="auto">
            <a:xfrm>
              <a:off x="3784" y="1659"/>
              <a:ext cx="632" cy="254"/>
            </a:xfrm>
            <a:prstGeom prst="ellipse">
              <a:avLst/>
            </a:prstGeom>
            <a:solidFill>
              <a:srgbClr val="00CCFF"/>
            </a:solidFill>
            <a:ln w="9525">
              <a:solidFill>
                <a:schemeClr val="tx1"/>
              </a:solidFill>
              <a:round/>
              <a:headEnd/>
              <a:tailEnd/>
            </a:ln>
            <a:effectLst/>
          </p:spPr>
          <p:txBody>
            <a:bodyPr wrap="none" anchor="ctr">
              <a:spAutoFit/>
            </a:bodyPr>
            <a:lstStyle/>
            <a:p>
              <a:r>
                <a:rPr lang="en-US" sz="1400" b="0"/>
                <a:t>Level 1</a:t>
              </a:r>
            </a:p>
          </p:txBody>
        </p:sp>
        <p:sp>
          <p:nvSpPr>
            <p:cNvPr id="8293" name="Oval 101"/>
            <p:cNvSpPr>
              <a:spLocks noChangeArrowheads="1"/>
            </p:cNvSpPr>
            <p:nvPr/>
          </p:nvSpPr>
          <p:spPr bwMode="auto">
            <a:xfrm>
              <a:off x="3640" y="1807"/>
              <a:ext cx="632" cy="254"/>
            </a:xfrm>
            <a:prstGeom prst="ellipse">
              <a:avLst/>
            </a:prstGeom>
            <a:solidFill>
              <a:srgbClr val="00CCFF"/>
            </a:solidFill>
            <a:ln w="9525">
              <a:solidFill>
                <a:schemeClr val="tx1"/>
              </a:solidFill>
              <a:round/>
              <a:headEnd/>
              <a:tailEnd/>
            </a:ln>
            <a:effectLst/>
          </p:spPr>
          <p:txBody>
            <a:bodyPr wrap="none" anchor="ctr">
              <a:spAutoFit/>
            </a:bodyPr>
            <a:lstStyle/>
            <a:p>
              <a:r>
                <a:rPr lang="en-US" sz="1400" b="0"/>
                <a:t>Level 1</a:t>
              </a:r>
            </a:p>
          </p:txBody>
        </p:sp>
        <p:sp>
          <p:nvSpPr>
            <p:cNvPr id="8294" name="Oval 102"/>
            <p:cNvSpPr>
              <a:spLocks noChangeArrowheads="1"/>
            </p:cNvSpPr>
            <p:nvPr/>
          </p:nvSpPr>
          <p:spPr bwMode="auto">
            <a:xfrm>
              <a:off x="3524" y="1947"/>
              <a:ext cx="632" cy="254"/>
            </a:xfrm>
            <a:prstGeom prst="ellipse">
              <a:avLst/>
            </a:prstGeom>
            <a:solidFill>
              <a:srgbClr val="00CCFF"/>
            </a:solidFill>
            <a:ln w="9525">
              <a:solidFill>
                <a:schemeClr val="tx1"/>
              </a:solidFill>
              <a:round/>
              <a:headEnd/>
              <a:tailEnd/>
            </a:ln>
            <a:effectLst/>
          </p:spPr>
          <p:txBody>
            <a:bodyPr wrap="none" anchor="ctr">
              <a:spAutoFit/>
            </a:bodyPr>
            <a:lstStyle/>
            <a:p>
              <a:r>
                <a:rPr lang="en-US" sz="1400" b="0"/>
                <a:t>Level 1</a:t>
              </a:r>
            </a:p>
          </p:txBody>
        </p:sp>
        <p:cxnSp>
          <p:nvCxnSpPr>
            <p:cNvPr id="8290" name="AutoShape 98"/>
            <p:cNvCxnSpPr>
              <a:cxnSpLocks noChangeShapeType="1"/>
              <a:stCxn id="8220" idx="4"/>
              <a:endCxn id="8294" idx="0"/>
            </p:cNvCxnSpPr>
            <p:nvPr/>
          </p:nvCxnSpPr>
          <p:spPr bwMode="auto">
            <a:xfrm flipH="1">
              <a:off x="3840" y="1405"/>
              <a:ext cx="1" cy="542"/>
            </a:xfrm>
            <a:prstGeom prst="straightConnector1">
              <a:avLst/>
            </a:prstGeom>
            <a:noFill/>
            <a:ln w="50800">
              <a:solidFill>
                <a:schemeClr val="tx1"/>
              </a:solidFill>
              <a:round/>
              <a:headEnd/>
              <a:tailEnd type="triangle" w="med" len="med"/>
            </a:ln>
            <a:effectLst/>
          </p:spPr>
        </p:cxnSp>
        <p:cxnSp>
          <p:nvCxnSpPr>
            <p:cNvPr id="8299" name="AutoShape 107"/>
            <p:cNvCxnSpPr>
              <a:cxnSpLocks noChangeShapeType="1"/>
              <a:stCxn id="8307" idx="2"/>
              <a:endCxn id="8308" idx="0"/>
            </p:cNvCxnSpPr>
            <p:nvPr/>
          </p:nvCxnSpPr>
          <p:spPr bwMode="auto">
            <a:xfrm>
              <a:off x="3816" y="2688"/>
              <a:ext cx="0" cy="144"/>
            </a:xfrm>
            <a:prstGeom prst="straightConnector1">
              <a:avLst/>
            </a:prstGeom>
            <a:noFill/>
            <a:ln w="50800">
              <a:solidFill>
                <a:schemeClr val="tx1"/>
              </a:solidFill>
              <a:round/>
              <a:headEnd/>
              <a:tailEnd type="triangle" w="med" len="med"/>
            </a:ln>
            <a:effectLst/>
          </p:spPr>
        </p:cxnSp>
        <p:cxnSp>
          <p:nvCxnSpPr>
            <p:cNvPr id="8300" name="AutoShape 108"/>
            <p:cNvCxnSpPr>
              <a:cxnSpLocks noChangeShapeType="1"/>
              <a:endCxn id="8255" idx="0"/>
            </p:cNvCxnSpPr>
            <p:nvPr/>
          </p:nvCxnSpPr>
          <p:spPr bwMode="auto">
            <a:xfrm>
              <a:off x="3840" y="3086"/>
              <a:ext cx="0" cy="164"/>
            </a:xfrm>
            <a:prstGeom prst="straightConnector1">
              <a:avLst/>
            </a:prstGeom>
            <a:noFill/>
            <a:ln w="50800">
              <a:solidFill>
                <a:schemeClr val="tx1"/>
              </a:solidFill>
              <a:round/>
              <a:headEnd/>
              <a:tailEnd type="triangle" w="med" len="med"/>
            </a:ln>
            <a:effectLst/>
          </p:spPr>
        </p:cxnSp>
        <p:sp>
          <p:nvSpPr>
            <p:cNvPr id="8301" name="Line 109"/>
            <p:cNvSpPr>
              <a:spLocks noChangeShapeType="1"/>
            </p:cNvSpPr>
            <p:nvPr/>
          </p:nvSpPr>
          <p:spPr bwMode="auto">
            <a:xfrm flipV="1">
              <a:off x="2448" y="3168"/>
              <a:ext cx="2784" cy="0"/>
            </a:xfrm>
            <a:prstGeom prst="line">
              <a:avLst/>
            </a:prstGeom>
            <a:noFill/>
            <a:ln w="15875">
              <a:solidFill>
                <a:schemeClr val="tx1"/>
              </a:solidFill>
              <a:prstDash val="dash"/>
              <a:round/>
              <a:headEnd/>
              <a:tailEnd/>
            </a:ln>
            <a:effectLst/>
          </p:spPr>
          <p:txBody>
            <a:bodyPr/>
            <a:lstStyle/>
            <a:p>
              <a:endParaRPr lang="en-US"/>
            </a:p>
          </p:txBody>
        </p:sp>
        <p:sp>
          <p:nvSpPr>
            <p:cNvPr id="8302" name="Text Box 110"/>
            <p:cNvSpPr txBox="1">
              <a:spLocks noChangeArrowheads="1"/>
            </p:cNvSpPr>
            <p:nvPr/>
          </p:nvSpPr>
          <p:spPr bwMode="auto">
            <a:xfrm>
              <a:off x="2256" y="2544"/>
              <a:ext cx="1133" cy="368"/>
            </a:xfrm>
            <a:prstGeom prst="rect">
              <a:avLst/>
            </a:prstGeom>
            <a:noFill/>
            <a:ln w="9525">
              <a:noFill/>
              <a:miter lim="800000"/>
              <a:headEnd/>
              <a:tailEnd/>
            </a:ln>
            <a:effectLst/>
          </p:spPr>
          <p:txBody>
            <a:bodyPr wrap="none">
              <a:spAutoFit/>
            </a:bodyPr>
            <a:lstStyle/>
            <a:p>
              <a:pPr algn="l"/>
              <a:r>
                <a:rPr lang="en-US" sz="1600" b="0" dirty="0" err="1"/>
                <a:t>Gov’t</a:t>
              </a:r>
              <a:r>
                <a:rPr lang="en-US" sz="1600" b="0" dirty="0"/>
                <a:t> Transition</a:t>
              </a:r>
            </a:p>
            <a:p>
              <a:pPr algn="l"/>
              <a:r>
                <a:rPr lang="en-US" sz="1600" b="0" dirty="0"/>
                <a:t>to Boeing Lead</a:t>
              </a:r>
            </a:p>
          </p:txBody>
        </p:sp>
        <p:sp>
          <p:nvSpPr>
            <p:cNvPr id="8303" name="Text Box 111"/>
            <p:cNvSpPr txBox="1">
              <a:spLocks noChangeArrowheads="1"/>
            </p:cNvSpPr>
            <p:nvPr/>
          </p:nvSpPr>
          <p:spPr bwMode="auto">
            <a:xfrm>
              <a:off x="4704" y="3264"/>
              <a:ext cx="940" cy="231"/>
            </a:xfrm>
            <a:prstGeom prst="rect">
              <a:avLst/>
            </a:prstGeom>
            <a:noFill/>
            <a:ln w="9525">
              <a:noFill/>
              <a:miter lim="800000"/>
              <a:headEnd/>
              <a:tailEnd/>
            </a:ln>
            <a:effectLst/>
          </p:spPr>
          <p:txBody>
            <a:bodyPr wrap="none">
              <a:spAutoFit/>
            </a:bodyPr>
            <a:lstStyle/>
            <a:p>
              <a:pPr algn="l"/>
              <a:r>
                <a:rPr lang="en-US" b="0"/>
                <a:t>MMA Design</a:t>
              </a:r>
            </a:p>
          </p:txBody>
        </p:sp>
        <p:sp>
          <p:nvSpPr>
            <p:cNvPr id="8305" name="Text Box 113"/>
            <p:cNvSpPr txBox="1">
              <a:spLocks noChangeArrowheads="1"/>
            </p:cNvSpPr>
            <p:nvPr/>
          </p:nvSpPr>
          <p:spPr bwMode="auto">
            <a:xfrm>
              <a:off x="4224" y="2688"/>
              <a:ext cx="1407" cy="192"/>
            </a:xfrm>
            <a:prstGeom prst="rect">
              <a:avLst/>
            </a:prstGeom>
            <a:noFill/>
            <a:ln w="9525">
              <a:noFill/>
              <a:miter lim="800000"/>
              <a:headEnd/>
              <a:tailEnd/>
            </a:ln>
            <a:effectLst/>
          </p:spPr>
          <p:txBody>
            <a:bodyPr wrap="none">
              <a:spAutoFit/>
            </a:bodyPr>
            <a:lstStyle/>
            <a:p>
              <a:r>
                <a:rPr lang="en-US" sz="1400" b="0"/>
                <a:t>Functional Flow Diagrams</a:t>
              </a:r>
            </a:p>
          </p:txBody>
        </p:sp>
        <p:sp>
          <p:nvSpPr>
            <p:cNvPr id="8306" name="Text Box 114"/>
            <p:cNvSpPr txBox="1">
              <a:spLocks noChangeArrowheads="1"/>
            </p:cNvSpPr>
            <p:nvPr/>
          </p:nvSpPr>
          <p:spPr bwMode="auto">
            <a:xfrm>
              <a:off x="4704" y="1488"/>
              <a:ext cx="741" cy="212"/>
            </a:xfrm>
            <a:prstGeom prst="rect">
              <a:avLst/>
            </a:prstGeom>
            <a:noFill/>
            <a:ln w="9525">
              <a:noFill/>
              <a:miter lim="800000"/>
              <a:headEnd/>
              <a:tailEnd/>
            </a:ln>
            <a:effectLst/>
          </p:spPr>
          <p:txBody>
            <a:bodyPr wrap="none">
              <a:spAutoFit/>
            </a:bodyPr>
            <a:lstStyle/>
            <a:p>
              <a:r>
                <a:rPr lang="en-US" sz="1600" b="0"/>
                <a:t>Use Cases</a:t>
              </a:r>
            </a:p>
          </p:txBody>
        </p:sp>
        <p:sp>
          <p:nvSpPr>
            <p:cNvPr id="8307" name="Rectangle 115"/>
            <p:cNvSpPr>
              <a:spLocks noChangeArrowheads="1"/>
            </p:cNvSpPr>
            <p:nvPr/>
          </p:nvSpPr>
          <p:spPr bwMode="auto">
            <a:xfrm>
              <a:off x="3360" y="2400"/>
              <a:ext cx="912" cy="288"/>
            </a:xfrm>
            <a:prstGeom prst="rect">
              <a:avLst/>
            </a:prstGeom>
            <a:solidFill>
              <a:srgbClr val="C0C0C0"/>
            </a:solidFill>
            <a:ln w="9525">
              <a:solidFill>
                <a:schemeClr val="tx1"/>
              </a:solidFill>
              <a:miter lim="800000"/>
              <a:headEnd/>
              <a:tailEnd/>
            </a:ln>
            <a:effectLst/>
          </p:spPr>
          <p:txBody>
            <a:bodyPr wrap="none" anchor="ctr"/>
            <a:lstStyle/>
            <a:p>
              <a:r>
                <a:rPr lang="en-US" sz="1600" b="0"/>
                <a:t>Level 2</a:t>
              </a:r>
            </a:p>
          </p:txBody>
        </p:sp>
        <p:sp>
          <p:nvSpPr>
            <p:cNvPr id="8308" name="Rectangle 116"/>
            <p:cNvSpPr>
              <a:spLocks noChangeArrowheads="1"/>
            </p:cNvSpPr>
            <p:nvPr/>
          </p:nvSpPr>
          <p:spPr bwMode="auto">
            <a:xfrm>
              <a:off x="3360" y="2832"/>
              <a:ext cx="912" cy="288"/>
            </a:xfrm>
            <a:prstGeom prst="rect">
              <a:avLst/>
            </a:prstGeom>
            <a:solidFill>
              <a:srgbClr val="C0C0C0"/>
            </a:solidFill>
            <a:ln w="9525">
              <a:solidFill>
                <a:schemeClr val="tx1"/>
              </a:solidFill>
              <a:miter lim="800000"/>
              <a:headEnd/>
              <a:tailEnd/>
            </a:ln>
            <a:effectLst/>
          </p:spPr>
          <p:txBody>
            <a:bodyPr wrap="none" anchor="ctr"/>
            <a:lstStyle/>
            <a:p>
              <a:r>
                <a:rPr lang="en-US" sz="1600" b="0"/>
                <a:t>Level 3</a:t>
              </a:r>
            </a:p>
          </p:txBody>
        </p:sp>
        <p:sp>
          <p:nvSpPr>
            <p:cNvPr id="8297" name="AutoShape 105"/>
            <p:cNvSpPr>
              <a:spLocks/>
            </p:cNvSpPr>
            <p:nvPr/>
          </p:nvSpPr>
          <p:spPr bwMode="auto">
            <a:xfrm rot="5400000">
              <a:off x="3720" y="696"/>
              <a:ext cx="240" cy="3072"/>
            </a:xfrm>
            <a:prstGeom prst="rightBrace">
              <a:avLst>
                <a:gd name="adj1" fmla="val 106667"/>
                <a:gd name="adj2" fmla="val 50000"/>
              </a:avLst>
            </a:prstGeom>
            <a:noFill/>
            <a:ln w="50800">
              <a:solidFill>
                <a:schemeClr val="bg2"/>
              </a:solidFill>
              <a:round/>
              <a:headEnd/>
              <a:tailEnd/>
            </a:ln>
            <a:effectLst/>
          </p:spPr>
          <p:txBody>
            <a:bodyPr/>
            <a:lstStyle/>
            <a:p>
              <a:endParaRPr lang="en-US"/>
            </a:p>
          </p:txBody>
        </p:sp>
        <p:cxnSp>
          <p:nvCxnSpPr>
            <p:cNvPr id="8309" name="AutoShape 117"/>
            <p:cNvCxnSpPr>
              <a:cxnSpLocks noChangeShapeType="1"/>
            </p:cNvCxnSpPr>
            <p:nvPr/>
          </p:nvCxnSpPr>
          <p:spPr bwMode="auto">
            <a:xfrm>
              <a:off x="3840" y="3504"/>
              <a:ext cx="0" cy="164"/>
            </a:xfrm>
            <a:prstGeom prst="straightConnector1">
              <a:avLst/>
            </a:prstGeom>
            <a:noFill/>
            <a:ln w="50800">
              <a:solidFill>
                <a:schemeClr val="tx1"/>
              </a:solidFill>
              <a:round/>
              <a:headEnd/>
              <a:tailEnd type="triangle" w="med" len="med"/>
            </a:ln>
            <a:effectLst/>
          </p:spPr>
        </p:cxnSp>
        <p:sp>
          <p:nvSpPr>
            <p:cNvPr id="8310" name="Oval 118"/>
            <p:cNvSpPr>
              <a:spLocks noChangeArrowheads="1"/>
            </p:cNvSpPr>
            <p:nvPr/>
          </p:nvSpPr>
          <p:spPr bwMode="auto">
            <a:xfrm>
              <a:off x="3179" y="3648"/>
              <a:ext cx="1335" cy="254"/>
            </a:xfrm>
            <a:prstGeom prst="ellipse">
              <a:avLst/>
            </a:prstGeom>
            <a:solidFill>
              <a:srgbClr val="9999FF"/>
            </a:solidFill>
            <a:ln w="9525">
              <a:solidFill>
                <a:schemeClr val="tx1"/>
              </a:solidFill>
              <a:round/>
              <a:headEnd/>
              <a:tailEnd/>
            </a:ln>
            <a:effectLst/>
          </p:spPr>
          <p:txBody>
            <a:bodyPr wrap="none" anchor="ctr">
              <a:spAutoFit/>
            </a:bodyPr>
            <a:lstStyle/>
            <a:p>
              <a:r>
                <a:rPr lang="en-US" sz="1400" b="0"/>
                <a:t>Level </a:t>
              </a:r>
              <a:r>
                <a:rPr lang="en-US" sz="1400" i="1"/>
                <a:t>“n “</a:t>
              </a:r>
              <a:r>
                <a:rPr lang="en-US" sz="1400" b="0"/>
                <a:t>Design</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pPr>
              <a:defRPr/>
            </a:pPr>
            <a:fld id="{B2E11A1A-B606-4E2C-AF9C-65308233424B}" type="slidenum">
              <a:rPr lang="en-US" smtClean="0"/>
              <a:pPr>
                <a:defRPr/>
              </a:pPr>
              <a:t>3</a:t>
            </a:fld>
            <a:endParaRPr lang="en-US"/>
          </a:p>
        </p:txBody>
      </p:sp>
      <p:sp>
        <p:nvSpPr>
          <p:cNvPr id="4" name="TextBox 3"/>
          <p:cNvSpPr txBox="1"/>
          <p:nvPr/>
        </p:nvSpPr>
        <p:spPr>
          <a:xfrm>
            <a:off x="3352800" y="2057400"/>
            <a:ext cx="4876800" cy="2308324"/>
          </a:xfrm>
          <a:prstGeom prst="rect">
            <a:avLst/>
          </a:prstGeom>
          <a:noFill/>
        </p:spPr>
        <p:txBody>
          <a:bodyPr wrap="square" rtlCol="0">
            <a:spAutoFit/>
          </a:bodyPr>
          <a:lstStyle/>
          <a:p>
            <a:r>
              <a:rPr lang="en-US" i="1" dirty="0" smtClean="0">
                <a:latin typeface="Arial" pitchFamily="34" charset="0"/>
                <a:cs typeface="Arial" pitchFamily="34" charset="0"/>
              </a:rPr>
              <a:t>“A good speech should be like a woman's skirt; long enough to cover the subject and short enough to create interest.”</a:t>
            </a: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r>
              <a:rPr lang="en-US" dirty="0" smtClean="0">
                <a:latin typeface="Arial" pitchFamily="34" charset="0"/>
                <a:cs typeface="Arial" pitchFamily="34" charset="0"/>
              </a:rPr>
              <a:t>Winston Churchill</a:t>
            </a:r>
            <a:endParaRPr lang="en-US" dirty="0">
              <a:latin typeface="Arial" pitchFamily="34" charset="0"/>
              <a:cs typeface="Arial" pitchFamily="34" charset="0"/>
            </a:endParaRPr>
          </a:p>
        </p:txBody>
      </p:sp>
      <p:pic>
        <p:nvPicPr>
          <p:cNvPr id="126978" name="Picture 2" descr="Winston S. Churchill"/>
          <p:cNvPicPr>
            <a:picLocks noChangeAspect="1" noChangeArrowheads="1"/>
          </p:cNvPicPr>
          <p:nvPr/>
        </p:nvPicPr>
        <p:blipFill>
          <a:blip r:embed="rId2" cstate="print"/>
          <a:srcRect/>
          <a:stretch>
            <a:fillRect/>
          </a:stretch>
        </p:blipFill>
        <p:spPr bwMode="auto">
          <a:xfrm>
            <a:off x="990600" y="2057400"/>
            <a:ext cx="1905000" cy="230505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0"/>
          <p:cNvSpPr>
            <a:spLocks noGrp="1" noChangeArrowheads="1"/>
          </p:cNvSpPr>
          <p:nvPr>
            <p:ph type="sldNum" sz="quarter" idx="12"/>
          </p:nvPr>
        </p:nvSpPr>
        <p:spPr>
          <a:ln/>
        </p:spPr>
        <p:txBody>
          <a:bodyPr/>
          <a:lstStyle/>
          <a:p>
            <a:pPr>
              <a:defRPr/>
            </a:pPr>
            <a:fld id="{8C3FA61E-AF58-4328-82BF-001E2BE7AC4C}" type="slidenum">
              <a:rPr lang="en-US"/>
              <a:pPr>
                <a:defRPr/>
              </a:pPr>
              <a:t>30</a:t>
            </a:fld>
            <a:endParaRPr lang="en-US"/>
          </a:p>
        </p:txBody>
      </p:sp>
      <p:sp>
        <p:nvSpPr>
          <p:cNvPr id="23554" name="Rectangle 2"/>
          <p:cNvSpPr>
            <a:spLocks noGrp="1" noChangeArrowheads="1"/>
          </p:cNvSpPr>
          <p:nvPr>
            <p:ph type="title"/>
          </p:nvPr>
        </p:nvSpPr>
        <p:spPr>
          <a:xfrm>
            <a:off x="838200" y="152400"/>
            <a:ext cx="7772400" cy="1143000"/>
          </a:xfrm>
        </p:spPr>
        <p:txBody>
          <a:bodyPr/>
          <a:lstStyle/>
          <a:p>
            <a:pPr algn="ctr" eaLnBrk="1" hangingPunct="1"/>
            <a:r>
              <a:rPr lang="en-US" b="1" smtClean="0"/>
              <a:t>Operational Node Connectivity Description OV-2</a:t>
            </a:r>
          </a:p>
        </p:txBody>
      </p:sp>
      <p:sp>
        <p:nvSpPr>
          <p:cNvPr id="23555" name="Oval 7"/>
          <p:cNvSpPr>
            <a:spLocks noChangeArrowheads="1"/>
          </p:cNvSpPr>
          <p:nvPr/>
        </p:nvSpPr>
        <p:spPr bwMode="auto">
          <a:xfrm>
            <a:off x="5235575" y="1766888"/>
            <a:ext cx="1044575" cy="1001712"/>
          </a:xfrm>
          <a:prstGeom prst="ellipse">
            <a:avLst/>
          </a:prstGeom>
          <a:solidFill>
            <a:srgbClr val="FFFF00"/>
          </a:solidFill>
          <a:ln w="9525">
            <a:solidFill>
              <a:schemeClr val="tx1"/>
            </a:solidFill>
            <a:round/>
            <a:headEnd/>
            <a:tailEnd/>
          </a:ln>
        </p:spPr>
        <p:txBody>
          <a:bodyPr wrap="none" anchor="ctr"/>
          <a:lstStyle/>
          <a:p>
            <a:endParaRPr lang="en-US"/>
          </a:p>
        </p:txBody>
      </p:sp>
      <p:sp>
        <p:nvSpPr>
          <p:cNvPr id="23556" name="Oval 8"/>
          <p:cNvSpPr>
            <a:spLocks noChangeArrowheads="1"/>
          </p:cNvSpPr>
          <p:nvPr/>
        </p:nvSpPr>
        <p:spPr bwMode="auto">
          <a:xfrm>
            <a:off x="4168775" y="5043488"/>
            <a:ext cx="1044575" cy="1001712"/>
          </a:xfrm>
          <a:prstGeom prst="ellipse">
            <a:avLst/>
          </a:prstGeom>
          <a:solidFill>
            <a:srgbClr val="FFFF00"/>
          </a:solidFill>
          <a:ln w="9525">
            <a:solidFill>
              <a:schemeClr val="tx1"/>
            </a:solidFill>
            <a:round/>
            <a:headEnd/>
            <a:tailEnd/>
          </a:ln>
        </p:spPr>
        <p:txBody>
          <a:bodyPr wrap="none" anchor="ctr"/>
          <a:lstStyle/>
          <a:p>
            <a:endParaRPr lang="en-US"/>
          </a:p>
        </p:txBody>
      </p:sp>
      <p:sp>
        <p:nvSpPr>
          <p:cNvPr id="23557" name="Oval 9"/>
          <p:cNvSpPr>
            <a:spLocks noChangeArrowheads="1"/>
          </p:cNvSpPr>
          <p:nvPr/>
        </p:nvSpPr>
        <p:spPr bwMode="auto">
          <a:xfrm>
            <a:off x="7369175" y="5043488"/>
            <a:ext cx="1044575" cy="1001712"/>
          </a:xfrm>
          <a:prstGeom prst="ellipse">
            <a:avLst/>
          </a:prstGeom>
          <a:solidFill>
            <a:srgbClr val="FFFF00"/>
          </a:solidFill>
          <a:ln w="9525">
            <a:solidFill>
              <a:schemeClr val="tx1"/>
            </a:solidFill>
            <a:round/>
            <a:headEnd/>
            <a:tailEnd/>
          </a:ln>
        </p:spPr>
        <p:txBody>
          <a:bodyPr wrap="none" anchor="ctr"/>
          <a:lstStyle/>
          <a:p>
            <a:endParaRPr lang="en-US"/>
          </a:p>
        </p:txBody>
      </p:sp>
      <p:sp>
        <p:nvSpPr>
          <p:cNvPr id="23558" name="Line 10"/>
          <p:cNvSpPr>
            <a:spLocks noChangeShapeType="1"/>
          </p:cNvSpPr>
          <p:nvPr/>
        </p:nvSpPr>
        <p:spPr bwMode="auto">
          <a:xfrm flipV="1">
            <a:off x="4854575" y="2757488"/>
            <a:ext cx="803275" cy="2311400"/>
          </a:xfrm>
          <a:prstGeom prst="line">
            <a:avLst/>
          </a:prstGeom>
          <a:noFill/>
          <a:ln w="38100">
            <a:solidFill>
              <a:schemeClr val="tx1"/>
            </a:solidFill>
            <a:round/>
            <a:headEnd/>
            <a:tailEnd type="triangle" w="med" len="med"/>
          </a:ln>
        </p:spPr>
        <p:txBody>
          <a:bodyPr/>
          <a:lstStyle/>
          <a:p>
            <a:endParaRPr lang="en-US"/>
          </a:p>
        </p:txBody>
      </p:sp>
      <p:sp>
        <p:nvSpPr>
          <p:cNvPr id="23559" name="Line 11"/>
          <p:cNvSpPr>
            <a:spLocks noChangeShapeType="1"/>
          </p:cNvSpPr>
          <p:nvPr/>
        </p:nvSpPr>
        <p:spPr bwMode="auto">
          <a:xfrm>
            <a:off x="6073775" y="2681288"/>
            <a:ext cx="1687513" cy="2466975"/>
          </a:xfrm>
          <a:prstGeom prst="line">
            <a:avLst/>
          </a:prstGeom>
          <a:noFill/>
          <a:ln w="38100">
            <a:solidFill>
              <a:schemeClr val="tx1"/>
            </a:solidFill>
            <a:round/>
            <a:headEnd/>
            <a:tailEnd type="triangle" w="med" len="med"/>
          </a:ln>
        </p:spPr>
        <p:txBody>
          <a:bodyPr/>
          <a:lstStyle/>
          <a:p>
            <a:endParaRPr lang="en-US"/>
          </a:p>
        </p:txBody>
      </p:sp>
      <p:sp>
        <p:nvSpPr>
          <p:cNvPr id="23560" name="Text Box 12"/>
          <p:cNvSpPr txBox="1">
            <a:spLocks noChangeArrowheads="1"/>
          </p:cNvSpPr>
          <p:nvPr/>
        </p:nvSpPr>
        <p:spPr bwMode="auto">
          <a:xfrm>
            <a:off x="7542213" y="5195888"/>
            <a:ext cx="755650" cy="641350"/>
          </a:xfrm>
          <a:prstGeom prst="rect">
            <a:avLst/>
          </a:prstGeom>
          <a:noFill/>
          <a:ln w="9525">
            <a:noFill/>
            <a:miter lim="800000"/>
            <a:headEnd/>
            <a:tailEnd/>
          </a:ln>
        </p:spPr>
        <p:txBody>
          <a:bodyPr wrap="none">
            <a:spAutoFit/>
          </a:bodyPr>
          <a:lstStyle/>
          <a:p>
            <a:pPr algn="ctr"/>
            <a:r>
              <a:rPr lang="en-US" b="1" dirty="0">
                <a:latin typeface="Arial" pitchFamily="34" charset="0"/>
                <a:cs typeface="Arial" pitchFamily="34" charset="0"/>
              </a:rPr>
              <a:t>Node</a:t>
            </a:r>
          </a:p>
          <a:p>
            <a:pPr algn="ctr"/>
            <a:r>
              <a:rPr lang="en-US" b="1" dirty="0">
                <a:latin typeface="Arial" pitchFamily="34" charset="0"/>
                <a:cs typeface="Arial" pitchFamily="34" charset="0"/>
              </a:rPr>
              <a:t>C</a:t>
            </a:r>
          </a:p>
        </p:txBody>
      </p:sp>
      <p:sp>
        <p:nvSpPr>
          <p:cNvPr id="23561" name="Text Box 13"/>
          <p:cNvSpPr txBox="1">
            <a:spLocks noChangeArrowheads="1"/>
          </p:cNvSpPr>
          <p:nvPr/>
        </p:nvSpPr>
        <p:spPr bwMode="auto">
          <a:xfrm>
            <a:off x="5408613" y="1919288"/>
            <a:ext cx="755650" cy="641350"/>
          </a:xfrm>
          <a:prstGeom prst="rect">
            <a:avLst/>
          </a:prstGeom>
          <a:noFill/>
          <a:ln w="9525">
            <a:noFill/>
            <a:miter lim="800000"/>
            <a:headEnd/>
            <a:tailEnd/>
          </a:ln>
        </p:spPr>
        <p:txBody>
          <a:bodyPr wrap="none">
            <a:spAutoFit/>
          </a:bodyPr>
          <a:lstStyle/>
          <a:p>
            <a:pPr algn="ctr"/>
            <a:r>
              <a:rPr lang="en-US" b="1" dirty="0">
                <a:latin typeface="Arial" pitchFamily="34" charset="0"/>
                <a:cs typeface="Arial" pitchFamily="34" charset="0"/>
              </a:rPr>
              <a:t>Node</a:t>
            </a:r>
          </a:p>
          <a:p>
            <a:pPr algn="ctr"/>
            <a:r>
              <a:rPr lang="en-US" b="1" dirty="0">
                <a:latin typeface="Arial" pitchFamily="34" charset="0"/>
                <a:cs typeface="Arial" pitchFamily="34" charset="0"/>
              </a:rPr>
              <a:t>B</a:t>
            </a:r>
          </a:p>
        </p:txBody>
      </p:sp>
      <p:sp>
        <p:nvSpPr>
          <p:cNvPr id="23562" name="Text Box 14"/>
          <p:cNvSpPr txBox="1">
            <a:spLocks noChangeArrowheads="1"/>
          </p:cNvSpPr>
          <p:nvPr/>
        </p:nvSpPr>
        <p:spPr bwMode="auto">
          <a:xfrm>
            <a:off x="4341813" y="5195888"/>
            <a:ext cx="755650" cy="641350"/>
          </a:xfrm>
          <a:prstGeom prst="rect">
            <a:avLst/>
          </a:prstGeom>
          <a:noFill/>
          <a:ln w="9525">
            <a:noFill/>
            <a:miter lim="800000"/>
            <a:headEnd/>
            <a:tailEnd/>
          </a:ln>
        </p:spPr>
        <p:txBody>
          <a:bodyPr wrap="none">
            <a:spAutoFit/>
          </a:bodyPr>
          <a:lstStyle/>
          <a:p>
            <a:pPr algn="ctr"/>
            <a:r>
              <a:rPr lang="en-US" b="1" dirty="0">
                <a:latin typeface="Arial" pitchFamily="34" charset="0"/>
                <a:cs typeface="Arial" pitchFamily="34" charset="0"/>
              </a:rPr>
              <a:t>Node</a:t>
            </a:r>
          </a:p>
          <a:p>
            <a:pPr algn="ctr"/>
            <a:r>
              <a:rPr lang="en-US" b="1" dirty="0">
                <a:latin typeface="Arial" pitchFamily="34" charset="0"/>
                <a:cs typeface="Arial" pitchFamily="34" charset="0"/>
              </a:rPr>
              <a:t>A</a:t>
            </a:r>
          </a:p>
        </p:txBody>
      </p:sp>
      <p:sp>
        <p:nvSpPr>
          <p:cNvPr id="23563" name="Text Box 15"/>
          <p:cNvSpPr txBox="1">
            <a:spLocks noChangeArrowheads="1"/>
          </p:cNvSpPr>
          <p:nvPr/>
        </p:nvSpPr>
        <p:spPr bwMode="auto">
          <a:xfrm>
            <a:off x="6302375" y="1919288"/>
            <a:ext cx="1098378" cy="584775"/>
          </a:xfrm>
          <a:prstGeom prst="rect">
            <a:avLst/>
          </a:prstGeom>
          <a:noFill/>
          <a:ln w="9525">
            <a:noFill/>
            <a:miter lim="800000"/>
            <a:headEnd/>
            <a:tailEnd/>
          </a:ln>
        </p:spPr>
        <p:txBody>
          <a:bodyPr wrap="none">
            <a:spAutoFit/>
          </a:bodyPr>
          <a:lstStyle/>
          <a:p>
            <a:r>
              <a:rPr lang="en-US" sz="1600" b="1" dirty="0">
                <a:latin typeface="Arial" pitchFamily="34" charset="0"/>
                <a:cs typeface="Arial" pitchFamily="34" charset="0"/>
              </a:rPr>
              <a:t>Activity 1</a:t>
            </a:r>
          </a:p>
          <a:p>
            <a:r>
              <a:rPr lang="en-US" sz="1600" b="1" dirty="0">
                <a:latin typeface="Arial" pitchFamily="34" charset="0"/>
                <a:cs typeface="Arial" pitchFamily="34" charset="0"/>
              </a:rPr>
              <a:t>Activity 2</a:t>
            </a:r>
          </a:p>
        </p:txBody>
      </p:sp>
      <p:sp>
        <p:nvSpPr>
          <p:cNvPr id="23564" name="Text Box 16"/>
          <p:cNvSpPr txBox="1">
            <a:spLocks noChangeArrowheads="1"/>
          </p:cNvSpPr>
          <p:nvPr/>
        </p:nvSpPr>
        <p:spPr bwMode="auto">
          <a:xfrm>
            <a:off x="7369175" y="6034088"/>
            <a:ext cx="1098378" cy="338554"/>
          </a:xfrm>
          <a:prstGeom prst="rect">
            <a:avLst/>
          </a:prstGeom>
          <a:noFill/>
          <a:ln w="9525">
            <a:noFill/>
            <a:miter lim="800000"/>
            <a:headEnd/>
            <a:tailEnd/>
          </a:ln>
        </p:spPr>
        <p:txBody>
          <a:bodyPr wrap="none">
            <a:spAutoFit/>
          </a:bodyPr>
          <a:lstStyle/>
          <a:p>
            <a:r>
              <a:rPr lang="en-US" sz="1600" b="1" dirty="0">
                <a:latin typeface="Arial" pitchFamily="34" charset="0"/>
                <a:cs typeface="Arial" pitchFamily="34" charset="0"/>
              </a:rPr>
              <a:t>Activity 1</a:t>
            </a:r>
          </a:p>
        </p:txBody>
      </p:sp>
      <p:sp>
        <p:nvSpPr>
          <p:cNvPr id="23565" name="Rectangle 17"/>
          <p:cNvSpPr>
            <a:spLocks noChangeArrowheads="1"/>
          </p:cNvSpPr>
          <p:nvPr/>
        </p:nvSpPr>
        <p:spPr bwMode="auto">
          <a:xfrm>
            <a:off x="1006475" y="1538288"/>
            <a:ext cx="2270125" cy="3262312"/>
          </a:xfrm>
          <a:prstGeom prst="rect">
            <a:avLst/>
          </a:prstGeom>
          <a:noFill/>
          <a:ln w="9525">
            <a:solidFill>
              <a:schemeClr val="tx1"/>
            </a:solidFill>
            <a:miter lim="800000"/>
            <a:headEnd/>
            <a:tailEnd/>
          </a:ln>
        </p:spPr>
        <p:txBody>
          <a:bodyPr wrap="none" anchor="ctr"/>
          <a:lstStyle/>
          <a:p>
            <a:endParaRPr lang="en-US"/>
          </a:p>
        </p:txBody>
      </p:sp>
      <p:sp>
        <p:nvSpPr>
          <p:cNvPr id="23566" name="Text Box 18"/>
          <p:cNvSpPr txBox="1">
            <a:spLocks noChangeArrowheads="1"/>
          </p:cNvSpPr>
          <p:nvPr/>
        </p:nvSpPr>
        <p:spPr bwMode="auto">
          <a:xfrm>
            <a:off x="990600" y="1576388"/>
            <a:ext cx="2212465" cy="307777"/>
          </a:xfrm>
          <a:prstGeom prst="rect">
            <a:avLst/>
          </a:prstGeom>
          <a:noFill/>
          <a:ln w="9525">
            <a:noFill/>
            <a:miter lim="800000"/>
            <a:headEnd/>
            <a:tailEnd/>
          </a:ln>
        </p:spPr>
        <p:txBody>
          <a:bodyPr wrap="none">
            <a:spAutoFit/>
          </a:bodyPr>
          <a:lstStyle/>
          <a:p>
            <a:r>
              <a:rPr lang="en-US" sz="1400" b="1" dirty="0">
                <a:latin typeface="Arial" pitchFamily="34" charset="0"/>
                <a:cs typeface="Arial" pitchFamily="34" charset="0"/>
              </a:rPr>
              <a:t>Information Exchange 1</a:t>
            </a:r>
          </a:p>
        </p:txBody>
      </p:sp>
      <p:sp>
        <p:nvSpPr>
          <p:cNvPr id="23567" name="Text Box 20"/>
          <p:cNvSpPr txBox="1">
            <a:spLocks noChangeArrowheads="1"/>
          </p:cNvSpPr>
          <p:nvPr/>
        </p:nvSpPr>
        <p:spPr bwMode="auto">
          <a:xfrm>
            <a:off x="990600" y="2108200"/>
            <a:ext cx="2415598" cy="2677656"/>
          </a:xfrm>
          <a:prstGeom prst="rect">
            <a:avLst/>
          </a:prstGeom>
          <a:noFill/>
          <a:ln w="9525">
            <a:noFill/>
            <a:miter lim="800000"/>
            <a:headEnd/>
            <a:tailEnd/>
          </a:ln>
        </p:spPr>
        <p:txBody>
          <a:bodyPr wrap="none">
            <a:spAutoFit/>
          </a:bodyPr>
          <a:lstStyle/>
          <a:p>
            <a:pPr>
              <a:buFontTx/>
              <a:buChar char="•"/>
            </a:pPr>
            <a:r>
              <a:rPr lang="en-US" sz="1200" dirty="0">
                <a:latin typeface="Arial" pitchFamily="34" charset="0"/>
                <a:cs typeface="Arial" pitchFamily="34" charset="0"/>
              </a:rPr>
              <a:t>Information Description</a:t>
            </a:r>
          </a:p>
          <a:p>
            <a:pPr lvl="1">
              <a:buFontTx/>
              <a:buChar char="•"/>
            </a:pPr>
            <a:r>
              <a:rPr lang="en-US" sz="1200" dirty="0">
                <a:latin typeface="Arial" pitchFamily="34" charset="0"/>
                <a:cs typeface="Arial" pitchFamily="34" charset="0"/>
              </a:rPr>
              <a:t>Name Identifier</a:t>
            </a:r>
          </a:p>
          <a:p>
            <a:pPr lvl="1">
              <a:buFontTx/>
              <a:buChar char="•"/>
            </a:pPr>
            <a:r>
              <a:rPr lang="en-US" sz="1200" dirty="0">
                <a:latin typeface="Arial" pitchFamily="34" charset="0"/>
                <a:cs typeface="Arial" pitchFamily="34" charset="0"/>
              </a:rPr>
              <a:t>Definition</a:t>
            </a:r>
          </a:p>
          <a:p>
            <a:pPr lvl="1">
              <a:buFontTx/>
              <a:buChar char="•"/>
            </a:pPr>
            <a:r>
              <a:rPr lang="en-US" sz="1200" dirty="0">
                <a:latin typeface="Arial" pitchFamily="34" charset="0"/>
                <a:cs typeface="Arial" pitchFamily="34" charset="0"/>
              </a:rPr>
              <a:t>Media</a:t>
            </a:r>
          </a:p>
          <a:p>
            <a:pPr lvl="1">
              <a:buFontTx/>
              <a:buChar char="•"/>
            </a:pPr>
            <a:r>
              <a:rPr lang="en-US" sz="1200" dirty="0">
                <a:latin typeface="Arial" pitchFamily="34" charset="0"/>
                <a:cs typeface="Arial" pitchFamily="34" charset="0"/>
              </a:rPr>
              <a:t>Size</a:t>
            </a:r>
          </a:p>
          <a:p>
            <a:pPr lvl="1">
              <a:buFontTx/>
              <a:buChar char="•"/>
            </a:pPr>
            <a:r>
              <a:rPr lang="en-US" sz="1200" dirty="0">
                <a:latin typeface="Arial" pitchFamily="34" charset="0"/>
                <a:cs typeface="Arial" pitchFamily="34" charset="0"/>
              </a:rPr>
              <a:t>Units</a:t>
            </a:r>
          </a:p>
          <a:p>
            <a:pPr>
              <a:buFontTx/>
              <a:buChar char="•"/>
            </a:pPr>
            <a:r>
              <a:rPr lang="en-US" sz="1200" dirty="0">
                <a:latin typeface="Arial" pitchFamily="34" charset="0"/>
                <a:cs typeface="Arial" pitchFamily="34" charset="0"/>
              </a:rPr>
              <a:t>Information Exchange Attributes</a:t>
            </a:r>
          </a:p>
          <a:p>
            <a:pPr lvl="1">
              <a:buFontTx/>
              <a:buChar char="•"/>
            </a:pPr>
            <a:r>
              <a:rPr lang="en-US" sz="1200" dirty="0" smtClean="0">
                <a:latin typeface="Arial" pitchFamily="34" charset="0"/>
                <a:cs typeface="Arial" pitchFamily="34" charset="0"/>
              </a:rPr>
              <a:t>Frequency, </a:t>
            </a:r>
            <a:r>
              <a:rPr lang="en-US" sz="1200" dirty="0">
                <a:latin typeface="Arial" pitchFamily="34" charset="0"/>
                <a:cs typeface="Arial" pitchFamily="34" charset="0"/>
              </a:rPr>
              <a:t>Timeliness,</a:t>
            </a:r>
          </a:p>
          <a:p>
            <a:pPr lvl="1"/>
            <a:r>
              <a:rPr lang="en-US" sz="1200" dirty="0">
                <a:latin typeface="Arial" pitchFamily="34" charset="0"/>
                <a:cs typeface="Arial" pitchFamily="34" charset="0"/>
              </a:rPr>
              <a:t>     Throughput</a:t>
            </a:r>
          </a:p>
          <a:p>
            <a:pPr lvl="1">
              <a:buFontTx/>
              <a:buChar char="•"/>
            </a:pPr>
            <a:r>
              <a:rPr lang="en-US" sz="1200" b="1" dirty="0">
                <a:latin typeface="Arial" pitchFamily="34" charset="0"/>
                <a:cs typeface="Arial" pitchFamily="34" charset="0"/>
              </a:rPr>
              <a:t>Security</a:t>
            </a:r>
          </a:p>
          <a:p>
            <a:pPr lvl="1">
              <a:buFontTx/>
              <a:buChar char="•"/>
            </a:pPr>
            <a:r>
              <a:rPr lang="en-US" sz="1200" dirty="0">
                <a:latin typeface="Arial" pitchFamily="34" charset="0"/>
                <a:cs typeface="Arial" pitchFamily="34" charset="0"/>
              </a:rPr>
              <a:t>Interoperability</a:t>
            </a:r>
          </a:p>
          <a:p>
            <a:pPr lvl="1"/>
            <a:r>
              <a:rPr lang="en-US" sz="1200" dirty="0">
                <a:latin typeface="Arial" pitchFamily="34" charset="0"/>
                <a:cs typeface="Arial" pitchFamily="34" charset="0"/>
              </a:rPr>
              <a:t>     Requirements</a:t>
            </a:r>
          </a:p>
          <a:p>
            <a:pPr>
              <a:buFontTx/>
              <a:buChar char="•"/>
            </a:pPr>
            <a:r>
              <a:rPr lang="en-US" sz="1200" dirty="0">
                <a:latin typeface="Arial" pitchFamily="34" charset="0"/>
                <a:cs typeface="Arial" pitchFamily="34" charset="0"/>
              </a:rPr>
              <a:t>Information Source</a:t>
            </a:r>
          </a:p>
          <a:p>
            <a:pPr>
              <a:buFontTx/>
              <a:buChar char="•"/>
            </a:pPr>
            <a:r>
              <a:rPr lang="en-US" sz="1200" dirty="0">
                <a:latin typeface="Arial" pitchFamily="34" charset="0"/>
                <a:cs typeface="Arial" pitchFamily="34" charset="0"/>
              </a:rPr>
              <a:t>Information Destination</a:t>
            </a:r>
          </a:p>
        </p:txBody>
      </p:sp>
      <p:sp>
        <p:nvSpPr>
          <p:cNvPr id="23568" name="Text Box 22"/>
          <p:cNvSpPr txBox="1">
            <a:spLocks noChangeArrowheads="1"/>
          </p:cNvSpPr>
          <p:nvPr/>
        </p:nvSpPr>
        <p:spPr bwMode="auto">
          <a:xfrm>
            <a:off x="3124200" y="5334000"/>
            <a:ext cx="1098378" cy="584775"/>
          </a:xfrm>
          <a:prstGeom prst="rect">
            <a:avLst/>
          </a:prstGeom>
          <a:noFill/>
          <a:ln w="9525">
            <a:noFill/>
            <a:miter lim="800000"/>
            <a:headEnd/>
            <a:tailEnd/>
          </a:ln>
        </p:spPr>
        <p:txBody>
          <a:bodyPr wrap="none">
            <a:spAutoFit/>
          </a:bodyPr>
          <a:lstStyle/>
          <a:p>
            <a:r>
              <a:rPr lang="en-US" sz="1600" b="1" dirty="0">
                <a:latin typeface="Arial" pitchFamily="34" charset="0"/>
                <a:cs typeface="Arial" pitchFamily="34" charset="0"/>
              </a:rPr>
              <a:t>Activity 1</a:t>
            </a:r>
          </a:p>
          <a:p>
            <a:r>
              <a:rPr lang="en-US" sz="1600" b="1" dirty="0">
                <a:latin typeface="Arial" pitchFamily="34" charset="0"/>
                <a:cs typeface="Arial" pitchFamily="34" charset="0"/>
              </a:rPr>
              <a:t>Activity 2</a:t>
            </a:r>
          </a:p>
        </p:txBody>
      </p:sp>
      <p:sp>
        <p:nvSpPr>
          <p:cNvPr id="23569" name="Line 23"/>
          <p:cNvSpPr>
            <a:spLocks noChangeShapeType="1"/>
          </p:cNvSpPr>
          <p:nvPr/>
        </p:nvSpPr>
        <p:spPr bwMode="auto">
          <a:xfrm flipV="1">
            <a:off x="3276600" y="4495800"/>
            <a:ext cx="1752600" cy="304800"/>
          </a:xfrm>
          <a:prstGeom prst="line">
            <a:avLst/>
          </a:prstGeom>
          <a:noFill/>
          <a:ln w="12700">
            <a:solidFill>
              <a:schemeClr val="tx1"/>
            </a:solidFill>
            <a:prstDash val="dash"/>
            <a:round/>
            <a:headEnd/>
            <a:tailEnd/>
          </a:ln>
        </p:spPr>
        <p:txBody>
          <a:bodyPr/>
          <a:lstStyle/>
          <a:p>
            <a:endParaRPr lang="en-US"/>
          </a:p>
        </p:txBody>
      </p:sp>
      <p:sp>
        <p:nvSpPr>
          <p:cNvPr id="23570" name="Line 24"/>
          <p:cNvSpPr>
            <a:spLocks noChangeShapeType="1"/>
          </p:cNvSpPr>
          <p:nvPr/>
        </p:nvSpPr>
        <p:spPr bwMode="auto">
          <a:xfrm>
            <a:off x="3276600" y="1524000"/>
            <a:ext cx="1752600" cy="2971800"/>
          </a:xfrm>
          <a:prstGeom prst="line">
            <a:avLst/>
          </a:prstGeom>
          <a:noFill/>
          <a:ln w="12700">
            <a:solidFill>
              <a:schemeClr val="tx1"/>
            </a:solidFill>
            <a:prstDash val="dash"/>
            <a:round/>
            <a:headEnd/>
            <a:tailEnd/>
          </a:ln>
        </p:spPr>
        <p:txBody>
          <a:bodyPr/>
          <a:lstStyle/>
          <a:p>
            <a:endParaRPr lang="en-US"/>
          </a:p>
        </p:txBody>
      </p:sp>
      <p:sp>
        <p:nvSpPr>
          <p:cNvPr id="23571" name="Line 25"/>
          <p:cNvSpPr>
            <a:spLocks noChangeShapeType="1"/>
          </p:cNvSpPr>
          <p:nvPr/>
        </p:nvSpPr>
        <p:spPr bwMode="auto">
          <a:xfrm>
            <a:off x="990600" y="1981200"/>
            <a:ext cx="2286000" cy="0"/>
          </a:xfrm>
          <a:prstGeom prst="line">
            <a:avLst/>
          </a:prstGeom>
          <a:noFill/>
          <a:ln w="12700">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10"/>
          <p:cNvSpPr>
            <a:spLocks noGrp="1" noChangeArrowheads="1"/>
          </p:cNvSpPr>
          <p:nvPr>
            <p:ph type="sldNum" sz="quarter" idx="12"/>
          </p:nvPr>
        </p:nvSpPr>
        <p:spPr>
          <a:ln/>
        </p:spPr>
        <p:txBody>
          <a:bodyPr/>
          <a:lstStyle/>
          <a:p>
            <a:pPr>
              <a:defRPr/>
            </a:pPr>
            <a:fld id="{AF76E8F7-2279-4CAC-BCFF-FAD45D718559}" type="slidenum">
              <a:rPr lang="en-US"/>
              <a:pPr>
                <a:defRPr/>
              </a:pPr>
              <a:t>31</a:t>
            </a:fld>
            <a:endParaRPr lang="en-US"/>
          </a:p>
        </p:txBody>
      </p:sp>
      <p:sp>
        <p:nvSpPr>
          <p:cNvPr id="24578" name="Rectangle 2"/>
          <p:cNvSpPr>
            <a:spLocks noGrp="1" noChangeArrowheads="1"/>
          </p:cNvSpPr>
          <p:nvPr>
            <p:ph type="title"/>
          </p:nvPr>
        </p:nvSpPr>
        <p:spPr>
          <a:xfrm>
            <a:off x="838200" y="228600"/>
            <a:ext cx="7772400" cy="609600"/>
          </a:xfrm>
        </p:spPr>
        <p:txBody>
          <a:bodyPr/>
          <a:lstStyle/>
          <a:p>
            <a:pPr eaLnBrk="1" hangingPunct="1"/>
            <a:r>
              <a:rPr lang="en-US" b="1" smtClean="0"/>
              <a:t>Operational Activity Model  OV-5</a:t>
            </a:r>
          </a:p>
        </p:txBody>
      </p:sp>
      <p:pic>
        <p:nvPicPr>
          <p:cNvPr id="24579" name="Picture 3" descr="Accident-Report"/>
          <p:cNvPicPr>
            <a:picLocks noChangeAspect="1" noChangeArrowheads="1"/>
          </p:cNvPicPr>
          <p:nvPr/>
        </p:nvPicPr>
        <p:blipFill>
          <a:blip r:embed="rId2" cstate="print"/>
          <a:srcRect/>
          <a:stretch>
            <a:fillRect/>
          </a:stretch>
        </p:blipFill>
        <p:spPr bwMode="auto">
          <a:xfrm>
            <a:off x="533400" y="1143000"/>
            <a:ext cx="83058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Rectangle 10"/>
          <p:cNvSpPr>
            <a:spLocks noGrp="1" noChangeArrowheads="1"/>
          </p:cNvSpPr>
          <p:nvPr>
            <p:ph type="sldNum" sz="quarter" idx="12"/>
          </p:nvPr>
        </p:nvSpPr>
        <p:spPr>
          <a:ln/>
        </p:spPr>
        <p:txBody>
          <a:bodyPr/>
          <a:lstStyle/>
          <a:p>
            <a:pPr>
              <a:defRPr/>
            </a:pPr>
            <a:fld id="{A308B565-C32C-423F-A7C0-7C74492E0074}" type="slidenum">
              <a:rPr lang="en-US"/>
              <a:pPr>
                <a:defRPr/>
              </a:pPr>
              <a:t>32</a:t>
            </a:fld>
            <a:endParaRPr lang="en-US"/>
          </a:p>
        </p:txBody>
      </p:sp>
      <p:sp>
        <p:nvSpPr>
          <p:cNvPr id="25602" name="Rectangle 2"/>
          <p:cNvSpPr>
            <a:spLocks noGrp="1" noChangeArrowheads="1"/>
          </p:cNvSpPr>
          <p:nvPr>
            <p:ph type="title"/>
          </p:nvPr>
        </p:nvSpPr>
        <p:spPr>
          <a:xfrm>
            <a:off x="609600" y="228600"/>
            <a:ext cx="8229600" cy="1066800"/>
          </a:xfrm>
        </p:spPr>
        <p:txBody>
          <a:bodyPr/>
          <a:lstStyle/>
          <a:p>
            <a:pPr algn="ctr" eaLnBrk="1" hangingPunct="1"/>
            <a:r>
              <a:rPr lang="en-US" b="1" smtClean="0"/>
              <a:t>Operational Event-Trace Description</a:t>
            </a:r>
            <a:br>
              <a:rPr lang="en-US" b="1" smtClean="0"/>
            </a:br>
            <a:r>
              <a:rPr lang="en-US" b="1" smtClean="0"/>
              <a:t>OV-6c</a:t>
            </a:r>
          </a:p>
        </p:txBody>
      </p:sp>
      <p:grpSp>
        <p:nvGrpSpPr>
          <p:cNvPr id="25630" name="Group 30"/>
          <p:cNvGrpSpPr>
            <a:grpSpLocks/>
          </p:cNvGrpSpPr>
          <p:nvPr/>
        </p:nvGrpSpPr>
        <p:grpSpPr bwMode="auto">
          <a:xfrm>
            <a:off x="1828800" y="1524000"/>
            <a:ext cx="6359525" cy="4513263"/>
            <a:chOff x="720" y="960"/>
            <a:chExt cx="4006" cy="2843"/>
          </a:xfrm>
        </p:grpSpPr>
        <p:sp>
          <p:nvSpPr>
            <p:cNvPr id="25603" name="Line 5"/>
            <p:cNvSpPr>
              <a:spLocks noChangeShapeType="1"/>
            </p:cNvSpPr>
            <p:nvPr/>
          </p:nvSpPr>
          <p:spPr bwMode="auto">
            <a:xfrm>
              <a:off x="2104" y="1451"/>
              <a:ext cx="0" cy="2352"/>
            </a:xfrm>
            <a:prstGeom prst="line">
              <a:avLst/>
            </a:prstGeom>
            <a:noFill/>
            <a:ln w="38100">
              <a:solidFill>
                <a:schemeClr val="tx1"/>
              </a:solidFill>
              <a:round/>
              <a:headEnd/>
              <a:tailEnd/>
            </a:ln>
          </p:spPr>
          <p:txBody>
            <a:bodyPr/>
            <a:lstStyle/>
            <a:p>
              <a:endParaRPr lang="en-US"/>
            </a:p>
          </p:txBody>
        </p:sp>
        <p:sp>
          <p:nvSpPr>
            <p:cNvPr id="25604" name="Text Box 6"/>
            <p:cNvSpPr txBox="1">
              <a:spLocks noChangeArrowheads="1"/>
            </p:cNvSpPr>
            <p:nvPr/>
          </p:nvSpPr>
          <p:spPr bwMode="auto">
            <a:xfrm>
              <a:off x="1864" y="1170"/>
              <a:ext cx="2862" cy="192"/>
            </a:xfrm>
            <a:prstGeom prst="rect">
              <a:avLst/>
            </a:prstGeom>
            <a:noFill/>
            <a:ln w="9525">
              <a:noFill/>
              <a:miter lim="800000"/>
              <a:headEnd/>
              <a:tailEnd/>
            </a:ln>
          </p:spPr>
          <p:txBody>
            <a:bodyPr wrap="none">
              <a:spAutoFit/>
            </a:bodyPr>
            <a:lstStyle/>
            <a:p>
              <a:r>
                <a:rPr lang="en-US" sz="1400" b="1"/>
                <a:t>Node 1		Node 2		Node 3</a:t>
              </a:r>
            </a:p>
          </p:txBody>
        </p:sp>
        <p:sp>
          <p:nvSpPr>
            <p:cNvPr id="25605" name="Line 7"/>
            <p:cNvSpPr>
              <a:spLocks noChangeShapeType="1"/>
            </p:cNvSpPr>
            <p:nvPr/>
          </p:nvSpPr>
          <p:spPr bwMode="auto">
            <a:xfrm>
              <a:off x="2152" y="1691"/>
              <a:ext cx="1056" cy="0"/>
            </a:xfrm>
            <a:prstGeom prst="line">
              <a:avLst/>
            </a:prstGeom>
            <a:noFill/>
            <a:ln w="19050">
              <a:solidFill>
                <a:schemeClr val="tx1"/>
              </a:solidFill>
              <a:round/>
              <a:headEnd/>
              <a:tailEnd type="triangle" w="med" len="med"/>
            </a:ln>
          </p:spPr>
          <p:txBody>
            <a:bodyPr/>
            <a:lstStyle/>
            <a:p>
              <a:endParaRPr lang="en-US"/>
            </a:p>
          </p:txBody>
        </p:sp>
        <p:sp>
          <p:nvSpPr>
            <p:cNvPr id="25606" name="Line 8"/>
            <p:cNvSpPr>
              <a:spLocks noChangeShapeType="1"/>
            </p:cNvSpPr>
            <p:nvPr/>
          </p:nvSpPr>
          <p:spPr bwMode="auto">
            <a:xfrm>
              <a:off x="4408" y="1451"/>
              <a:ext cx="0" cy="2352"/>
            </a:xfrm>
            <a:prstGeom prst="line">
              <a:avLst/>
            </a:prstGeom>
            <a:noFill/>
            <a:ln w="38100">
              <a:solidFill>
                <a:schemeClr val="tx1"/>
              </a:solidFill>
              <a:round/>
              <a:headEnd/>
              <a:tailEnd/>
            </a:ln>
          </p:spPr>
          <p:txBody>
            <a:bodyPr/>
            <a:lstStyle/>
            <a:p>
              <a:endParaRPr lang="en-US"/>
            </a:p>
          </p:txBody>
        </p:sp>
        <p:sp>
          <p:nvSpPr>
            <p:cNvPr id="25607" name="Line 9"/>
            <p:cNvSpPr>
              <a:spLocks noChangeShapeType="1"/>
            </p:cNvSpPr>
            <p:nvPr/>
          </p:nvSpPr>
          <p:spPr bwMode="auto">
            <a:xfrm>
              <a:off x="3256" y="1451"/>
              <a:ext cx="0" cy="2352"/>
            </a:xfrm>
            <a:prstGeom prst="line">
              <a:avLst/>
            </a:prstGeom>
            <a:noFill/>
            <a:ln w="38100">
              <a:solidFill>
                <a:schemeClr val="tx1"/>
              </a:solidFill>
              <a:round/>
              <a:headEnd/>
              <a:tailEnd/>
            </a:ln>
          </p:spPr>
          <p:txBody>
            <a:bodyPr/>
            <a:lstStyle/>
            <a:p>
              <a:endParaRPr lang="en-US"/>
            </a:p>
          </p:txBody>
        </p:sp>
        <p:sp>
          <p:nvSpPr>
            <p:cNvPr id="25608" name="Line 10"/>
            <p:cNvSpPr>
              <a:spLocks noChangeShapeType="1"/>
            </p:cNvSpPr>
            <p:nvPr/>
          </p:nvSpPr>
          <p:spPr bwMode="auto">
            <a:xfrm>
              <a:off x="2104" y="3803"/>
              <a:ext cx="2304" cy="0"/>
            </a:xfrm>
            <a:prstGeom prst="line">
              <a:avLst/>
            </a:prstGeom>
            <a:noFill/>
            <a:ln w="9525">
              <a:solidFill>
                <a:schemeClr val="tx1"/>
              </a:solidFill>
              <a:round/>
              <a:headEnd/>
              <a:tailEnd/>
            </a:ln>
          </p:spPr>
          <p:txBody>
            <a:bodyPr/>
            <a:lstStyle/>
            <a:p>
              <a:endParaRPr lang="en-US"/>
            </a:p>
          </p:txBody>
        </p:sp>
        <p:sp>
          <p:nvSpPr>
            <p:cNvPr id="25609" name="Line 11"/>
            <p:cNvSpPr>
              <a:spLocks noChangeShapeType="1"/>
            </p:cNvSpPr>
            <p:nvPr/>
          </p:nvSpPr>
          <p:spPr bwMode="auto">
            <a:xfrm>
              <a:off x="2152" y="2267"/>
              <a:ext cx="1056" cy="0"/>
            </a:xfrm>
            <a:prstGeom prst="line">
              <a:avLst/>
            </a:prstGeom>
            <a:noFill/>
            <a:ln w="19050">
              <a:solidFill>
                <a:schemeClr val="tx1"/>
              </a:solidFill>
              <a:round/>
              <a:headEnd/>
              <a:tailEnd type="triangle" w="med" len="med"/>
            </a:ln>
          </p:spPr>
          <p:txBody>
            <a:bodyPr/>
            <a:lstStyle/>
            <a:p>
              <a:endParaRPr lang="en-US"/>
            </a:p>
          </p:txBody>
        </p:sp>
        <p:sp>
          <p:nvSpPr>
            <p:cNvPr id="25610" name="Line 12"/>
            <p:cNvSpPr>
              <a:spLocks noChangeShapeType="1"/>
            </p:cNvSpPr>
            <p:nvPr/>
          </p:nvSpPr>
          <p:spPr bwMode="auto">
            <a:xfrm>
              <a:off x="3304" y="3611"/>
              <a:ext cx="1056" cy="0"/>
            </a:xfrm>
            <a:prstGeom prst="line">
              <a:avLst/>
            </a:prstGeom>
            <a:noFill/>
            <a:ln w="19050">
              <a:solidFill>
                <a:schemeClr val="tx1"/>
              </a:solidFill>
              <a:round/>
              <a:headEnd/>
              <a:tailEnd type="triangle" w="med" len="med"/>
            </a:ln>
          </p:spPr>
          <p:txBody>
            <a:bodyPr/>
            <a:lstStyle/>
            <a:p>
              <a:endParaRPr lang="en-US"/>
            </a:p>
          </p:txBody>
        </p:sp>
        <p:sp>
          <p:nvSpPr>
            <p:cNvPr id="25611" name="Line 13"/>
            <p:cNvSpPr>
              <a:spLocks noChangeShapeType="1"/>
            </p:cNvSpPr>
            <p:nvPr/>
          </p:nvSpPr>
          <p:spPr bwMode="auto">
            <a:xfrm>
              <a:off x="3304" y="3035"/>
              <a:ext cx="1056" cy="0"/>
            </a:xfrm>
            <a:prstGeom prst="line">
              <a:avLst/>
            </a:prstGeom>
            <a:noFill/>
            <a:ln w="19050">
              <a:solidFill>
                <a:schemeClr val="tx1"/>
              </a:solidFill>
              <a:round/>
              <a:headEnd/>
              <a:tailEnd type="triangle" w="med" len="med"/>
            </a:ln>
          </p:spPr>
          <p:txBody>
            <a:bodyPr/>
            <a:lstStyle/>
            <a:p>
              <a:endParaRPr lang="en-US"/>
            </a:p>
          </p:txBody>
        </p:sp>
        <p:sp>
          <p:nvSpPr>
            <p:cNvPr id="25612" name="Text Box 14"/>
            <p:cNvSpPr txBox="1">
              <a:spLocks noChangeArrowheads="1"/>
            </p:cNvSpPr>
            <p:nvPr/>
          </p:nvSpPr>
          <p:spPr bwMode="auto">
            <a:xfrm>
              <a:off x="2344" y="1451"/>
              <a:ext cx="645" cy="192"/>
            </a:xfrm>
            <a:prstGeom prst="rect">
              <a:avLst/>
            </a:prstGeom>
            <a:noFill/>
            <a:ln w="9525">
              <a:noFill/>
              <a:miter lim="800000"/>
              <a:headEnd/>
              <a:tailEnd/>
            </a:ln>
          </p:spPr>
          <p:txBody>
            <a:bodyPr wrap="none">
              <a:spAutoFit/>
            </a:bodyPr>
            <a:lstStyle/>
            <a:p>
              <a:r>
                <a:rPr lang="en-US" sz="1400" b="1"/>
                <a:t>EVENT 1</a:t>
              </a:r>
            </a:p>
          </p:txBody>
        </p:sp>
        <p:sp>
          <p:nvSpPr>
            <p:cNvPr id="25613" name="Text Box 15"/>
            <p:cNvSpPr txBox="1">
              <a:spLocks noChangeArrowheads="1"/>
            </p:cNvSpPr>
            <p:nvPr/>
          </p:nvSpPr>
          <p:spPr bwMode="auto">
            <a:xfrm>
              <a:off x="2344" y="1979"/>
              <a:ext cx="645" cy="192"/>
            </a:xfrm>
            <a:prstGeom prst="rect">
              <a:avLst/>
            </a:prstGeom>
            <a:noFill/>
            <a:ln w="9525">
              <a:noFill/>
              <a:miter lim="800000"/>
              <a:headEnd/>
              <a:tailEnd/>
            </a:ln>
          </p:spPr>
          <p:txBody>
            <a:bodyPr wrap="none">
              <a:spAutoFit/>
            </a:bodyPr>
            <a:lstStyle/>
            <a:p>
              <a:r>
                <a:rPr lang="en-US" sz="1400" b="1"/>
                <a:t>EVENT 2</a:t>
              </a:r>
            </a:p>
          </p:txBody>
        </p:sp>
        <p:sp>
          <p:nvSpPr>
            <p:cNvPr id="25614" name="Text Box 16"/>
            <p:cNvSpPr txBox="1">
              <a:spLocks noChangeArrowheads="1"/>
            </p:cNvSpPr>
            <p:nvPr/>
          </p:nvSpPr>
          <p:spPr bwMode="auto">
            <a:xfrm>
              <a:off x="2392" y="2795"/>
              <a:ext cx="645" cy="192"/>
            </a:xfrm>
            <a:prstGeom prst="rect">
              <a:avLst/>
            </a:prstGeom>
            <a:noFill/>
            <a:ln w="9525">
              <a:noFill/>
              <a:miter lim="800000"/>
              <a:headEnd/>
              <a:tailEnd/>
            </a:ln>
          </p:spPr>
          <p:txBody>
            <a:bodyPr wrap="none">
              <a:spAutoFit/>
            </a:bodyPr>
            <a:lstStyle/>
            <a:p>
              <a:r>
                <a:rPr lang="en-US" sz="1400" b="1"/>
                <a:t>EVENT 4</a:t>
              </a:r>
            </a:p>
          </p:txBody>
        </p:sp>
        <p:sp>
          <p:nvSpPr>
            <p:cNvPr id="25615" name="Text Box 17"/>
            <p:cNvSpPr txBox="1">
              <a:spLocks noChangeArrowheads="1"/>
            </p:cNvSpPr>
            <p:nvPr/>
          </p:nvSpPr>
          <p:spPr bwMode="auto">
            <a:xfrm>
              <a:off x="2392" y="2459"/>
              <a:ext cx="645" cy="192"/>
            </a:xfrm>
            <a:prstGeom prst="rect">
              <a:avLst/>
            </a:prstGeom>
            <a:noFill/>
            <a:ln w="9525">
              <a:noFill/>
              <a:miter lim="800000"/>
              <a:headEnd/>
              <a:tailEnd/>
            </a:ln>
          </p:spPr>
          <p:txBody>
            <a:bodyPr wrap="none">
              <a:spAutoFit/>
            </a:bodyPr>
            <a:lstStyle/>
            <a:p>
              <a:r>
                <a:rPr lang="en-US" sz="1400" b="1"/>
                <a:t>EVENT 3</a:t>
              </a:r>
            </a:p>
          </p:txBody>
        </p:sp>
        <p:sp>
          <p:nvSpPr>
            <p:cNvPr id="25616" name="Text Box 18"/>
            <p:cNvSpPr txBox="1">
              <a:spLocks noChangeArrowheads="1"/>
            </p:cNvSpPr>
            <p:nvPr/>
          </p:nvSpPr>
          <p:spPr bwMode="auto">
            <a:xfrm>
              <a:off x="3544" y="2843"/>
              <a:ext cx="645" cy="192"/>
            </a:xfrm>
            <a:prstGeom prst="rect">
              <a:avLst/>
            </a:prstGeom>
            <a:noFill/>
            <a:ln w="9525">
              <a:noFill/>
              <a:miter lim="800000"/>
              <a:headEnd/>
              <a:tailEnd/>
            </a:ln>
          </p:spPr>
          <p:txBody>
            <a:bodyPr wrap="none">
              <a:spAutoFit/>
            </a:bodyPr>
            <a:lstStyle/>
            <a:p>
              <a:r>
                <a:rPr lang="en-US" sz="1400" b="1"/>
                <a:t>EVENT 5</a:t>
              </a:r>
            </a:p>
          </p:txBody>
        </p:sp>
        <p:sp>
          <p:nvSpPr>
            <p:cNvPr id="25617" name="Text Box 19"/>
            <p:cNvSpPr txBox="1">
              <a:spLocks noChangeArrowheads="1"/>
            </p:cNvSpPr>
            <p:nvPr/>
          </p:nvSpPr>
          <p:spPr bwMode="auto">
            <a:xfrm>
              <a:off x="3544" y="3131"/>
              <a:ext cx="645" cy="192"/>
            </a:xfrm>
            <a:prstGeom prst="rect">
              <a:avLst/>
            </a:prstGeom>
            <a:noFill/>
            <a:ln w="9525">
              <a:noFill/>
              <a:miter lim="800000"/>
              <a:headEnd/>
              <a:tailEnd/>
            </a:ln>
          </p:spPr>
          <p:txBody>
            <a:bodyPr wrap="none">
              <a:spAutoFit/>
            </a:bodyPr>
            <a:lstStyle/>
            <a:p>
              <a:r>
                <a:rPr lang="en-US" sz="1400" b="1"/>
                <a:t>EVENT 6</a:t>
              </a:r>
            </a:p>
          </p:txBody>
        </p:sp>
        <p:sp>
          <p:nvSpPr>
            <p:cNvPr id="25618" name="Text Box 20"/>
            <p:cNvSpPr txBox="1">
              <a:spLocks noChangeArrowheads="1"/>
            </p:cNvSpPr>
            <p:nvPr/>
          </p:nvSpPr>
          <p:spPr bwMode="auto">
            <a:xfrm>
              <a:off x="2392" y="3371"/>
              <a:ext cx="645" cy="192"/>
            </a:xfrm>
            <a:prstGeom prst="rect">
              <a:avLst/>
            </a:prstGeom>
            <a:noFill/>
            <a:ln w="9525">
              <a:noFill/>
              <a:miter lim="800000"/>
              <a:headEnd/>
              <a:tailEnd/>
            </a:ln>
          </p:spPr>
          <p:txBody>
            <a:bodyPr wrap="none">
              <a:spAutoFit/>
            </a:bodyPr>
            <a:lstStyle/>
            <a:p>
              <a:r>
                <a:rPr lang="en-US" sz="1400" b="1"/>
                <a:t>EVENT 7</a:t>
              </a:r>
            </a:p>
          </p:txBody>
        </p:sp>
        <p:sp>
          <p:nvSpPr>
            <p:cNvPr id="25619" name="Text Box 21"/>
            <p:cNvSpPr txBox="1">
              <a:spLocks noChangeArrowheads="1"/>
            </p:cNvSpPr>
            <p:nvPr/>
          </p:nvSpPr>
          <p:spPr bwMode="auto">
            <a:xfrm>
              <a:off x="3544" y="3419"/>
              <a:ext cx="645" cy="192"/>
            </a:xfrm>
            <a:prstGeom prst="rect">
              <a:avLst/>
            </a:prstGeom>
            <a:noFill/>
            <a:ln w="9525">
              <a:noFill/>
              <a:miter lim="800000"/>
              <a:headEnd/>
              <a:tailEnd/>
            </a:ln>
          </p:spPr>
          <p:txBody>
            <a:bodyPr wrap="none">
              <a:spAutoFit/>
            </a:bodyPr>
            <a:lstStyle/>
            <a:p>
              <a:r>
                <a:rPr lang="en-US" sz="1400" b="1"/>
                <a:t>EVENT 8</a:t>
              </a:r>
            </a:p>
          </p:txBody>
        </p:sp>
        <p:sp>
          <p:nvSpPr>
            <p:cNvPr id="25620" name="Line 22"/>
            <p:cNvSpPr>
              <a:spLocks noChangeShapeType="1"/>
            </p:cNvSpPr>
            <p:nvPr/>
          </p:nvSpPr>
          <p:spPr bwMode="auto">
            <a:xfrm>
              <a:off x="2152" y="3083"/>
              <a:ext cx="1056" cy="0"/>
            </a:xfrm>
            <a:prstGeom prst="line">
              <a:avLst/>
            </a:prstGeom>
            <a:noFill/>
            <a:ln w="19050">
              <a:solidFill>
                <a:schemeClr val="tx1"/>
              </a:solidFill>
              <a:round/>
              <a:headEnd type="triangle" w="med" len="med"/>
              <a:tailEnd/>
            </a:ln>
          </p:spPr>
          <p:txBody>
            <a:bodyPr/>
            <a:lstStyle/>
            <a:p>
              <a:endParaRPr lang="en-US"/>
            </a:p>
          </p:txBody>
        </p:sp>
        <p:sp>
          <p:nvSpPr>
            <p:cNvPr id="25621" name="Line 23"/>
            <p:cNvSpPr>
              <a:spLocks noChangeShapeType="1"/>
            </p:cNvSpPr>
            <p:nvPr/>
          </p:nvSpPr>
          <p:spPr bwMode="auto">
            <a:xfrm>
              <a:off x="2152" y="3659"/>
              <a:ext cx="1056" cy="0"/>
            </a:xfrm>
            <a:prstGeom prst="line">
              <a:avLst/>
            </a:prstGeom>
            <a:noFill/>
            <a:ln w="19050">
              <a:solidFill>
                <a:schemeClr val="tx1"/>
              </a:solidFill>
              <a:round/>
              <a:headEnd type="triangle" w="med" len="med"/>
              <a:tailEnd/>
            </a:ln>
          </p:spPr>
          <p:txBody>
            <a:bodyPr/>
            <a:lstStyle/>
            <a:p>
              <a:endParaRPr lang="en-US"/>
            </a:p>
          </p:txBody>
        </p:sp>
        <p:sp>
          <p:nvSpPr>
            <p:cNvPr id="25622" name="Line 24"/>
            <p:cNvSpPr>
              <a:spLocks noChangeShapeType="1"/>
            </p:cNvSpPr>
            <p:nvPr/>
          </p:nvSpPr>
          <p:spPr bwMode="auto">
            <a:xfrm>
              <a:off x="3304" y="3323"/>
              <a:ext cx="1056" cy="0"/>
            </a:xfrm>
            <a:prstGeom prst="line">
              <a:avLst/>
            </a:prstGeom>
            <a:noFill/>
            <a:ln w="19050">
              <a:solidFill>
                <a:schemeClr val="tx1"/>
              </a:solidFill>
              <a:round/>
              <a:headEnd type="triangle" w="med" len="med"/>
              <a:tailEnd/>
            </a:ln>
          </p:spPr>
          <p:txBody>
            <a:bodyPr/>
            <a:lstStyle/>
            <a:p>
              <a:endParaRPr lang="en-US"/>
            </a:p>
          </p:txBody>
        </p:sp>
        <p:sp>
          <p:nvSpPr>
            <p:cNvPr id="25623" name="Line 25"/>
            <p:cNvSpPr>
              <a:spLocks noChangeShapeType="1"/>
            </p:cNvSpPr>
            <p:nvPr/>
          </p:nvSpPr>
          <p:spPr bwMode="auto">
            <a:xfrm>
              <a:off x="2152" y="2603"/>
              <a:ext cx="1056" cy="240"/>
            </a:xfrm>
            <a:prstGeom prst="line">
              <a:avLst/>
            </a:prstGeom>
            <a:noFill/>
            <a:ln w="19050">
              <a:solidFill>
                <a:schemeClr val="tx1"/>
              </a:solidFill>
              <a:round/>
              <a:headEnd/>
              <a:tailEnd type="triangle" w="med" len="med"/>
            </a:ln>
          </p:spPr>
          <p:txBody>
            <a:bodyPr/>
            <a:lstStyle/>
            <a:p>
              <a:endParaRPr lang="en-US"/>
            </a:p>
          </p:txBody>
        </p:sp>
        <p:sp>
          <p:nvSpPr>
            <p:cNvPr id="25624" name="Text Box 26"/>
            <p:cNvSpPr txBox="1">
              <a:spLocks noChangeArrowheads="1"/>
            </p:cNvSpPr>
            <p:nvPr/>
          </p:nvSpPr>
          <p:spPr bwMode="auto">
            <a:xfrm>
              <a:off x="1674" y="1595"/>
              <a:ext cx="472" cy="2128"/>
            </a:xfrm>
            <a:prstGeom prst="rect">
              <a:avLst/>
            </a:prstGeom>
            <a:noFill/>
            <a:ln w="9525">
              <a:noFill/>
              <a:miter lim="800000"/>
              <a:headEnd/>
              <a:tailEnd/>
            </a:ln>
          </p:spPr>
          <p:txBody>
            <a:bodyPr wrap="none">
              <a:spAutoFit/>
            </a:bodyPr>
            <a:lstStyle/>
            <a:p>
              <a:r>
                <a:rPr lang="en-US" sz="1200" dirty="0"/>
                <a:t>Time 1</a:t>
              </a:r>
            </a:p>
            <a:p>
              <a:endParaRPr lang="en-US" sz="1200" dirty="0"/>
            </a:p>
            <a:p>
              <a:endParaRPr lang="en-US" sz="1200" dirty="0"/>
            </a:p>
            <a:p>
              <a:endParaRPr lang="en-US" sz="1200" dirty="0"/>
            </a:p>
            <a:p>
              <a:endParaRPr lang="en-US" sz="1200" dirty="0"/>
            </a:p>
            <a:p>
              <a:r>
                <a:rPr lang="en-US" sz="1200" dirty="0"/>
                <a:t>Time 2</a:t>
              </a:r>
            </a:p>
            <a:p>
              <a:endParaRPr lang="en-US" sz="1200" dirty="0"/>
            </a:p>
            <a:p>
              <a:endParaRPr lang="en-US" sz="1200" dirty="0"/>
            </a:p>
            <a:p>
              <a:r>
                <a:rPr lang="en-US" sz="1200" dirty="0"/>
                <a:t>Time 3</a:t>
              </a:r>
            </a:p>
            <a:p>
              <a:endParaRPr lang="en-US" sz="1200" dirty="0"/>
            </a:p>
            <a:p>
              <a:endParaRPr lang="en-US" sz="1200" dirty="0"/>
            </a:p>
            <a:p>
              <a:endParaRPr lang="en-US" sz="1200" dirty="0"/>
            </a:p>
            <a:p>
              <a:r>
                <a:rPr lang="en-US" sz="1200" dirty="0"/>
                <a:t>Time 3’</a:t>
              </a:r>
            </a:p>
            <a:p>
              <a:endParaRPr lang="en-US" sz="1200" dirty="0"/>
            </a:p>
            <a:p>
              <a:endParaRPr lang="en-US" sz="1200" dirty="0"/>
            </a:p>
            <a:p>
              <a:endParaRPr lang="en-US" sz="1200" dirty="0"/>
            </a:p>
            <a:p>
              <a:endParaRPr lang="en-US" sz="1200" dirty="0"/>
            </a:p>
            <a:p>
              <a:r>
                <a:rPr lang="en-US" sz="1200" dirty="0"/>
                <a:t>Time n</a:t>
              </a:r>
            </a:p>
          </p:txBody>
        </p:sp>
        <p:sp>
          <p:nvSpPr>
            <p:cNvPr id="25625" name="Text Box 27"/>
            <p:cNvSpPr txBox="1">
              <a:spLocks noChangeArrowheads="1"/>
            </p:cNvSpPr>
            <p:nvPr/>
          </p:nvSpPr>
          <p:spPr bwMode="auto">
            <a:xfrm>
              <a:off x="912" y="2747"/>
              <a:ext cx="730" cy="750"/>
            </a:xfrm>
            <a:prstGeom prst="rect">
              <a:avLst/>
            </a:prstGeom>
            <a:noFill/>
            <a:ln w="9525">
              <a:noFill/>
              <a:miter lim="800000"/>
              <a:headEnd/>
              <a:tailEnd/>
            </a:ln>
          </p:spPr>
          <p:txBody>
            <a:bodyPr>
              <a:spAutoFit/>
            </a:bodyPr>
            <a:lstStyle/>
            <a:p>
              <a:r>
                <a:rPr lang="en-US" dirty="0">
                  <a:latin typeface="Arial" pitchFamily="34" charset="0"/>
                  <a:cs typeface="Arial" pitchFamily="34" charset="0"/>
                </a:rPr>
                <a:t>(Formula relating Time 3 to Time 3’)</a:t>
              </a:r>
            </a:p>
          </p:txBody>
        </p:sp>
        <p:sp>
          <p:nvSpPr>
            <p:cNvPr id="25626" name="Text Box 28"/>
            <p:cNvSpPr txBox="1">
              <a:spLocks noChangeArrowheads="1"/>
            </p:cNvSpPr>
            <p:nvPr/>
          </p:nvSpPr>
          <p:spPr bwMode="auto">
            <a:xfrm>
              <a:off x="912" y="1835"/>
              <a:ext cx="730" cy="750"/>
            </a:xfrm>
            <a:prstGeom prst="rect">
              <a:avLst/>
            </a:prstGeom>
            <a:noFill/>
            <a:ln w="9525">
              <a:noFill/>
              <a:miter lim="800000"/>
              <a:headEnd/>
              <a:tailEnd/>
            </a:ln>
          </p:spPr>
          <p:txBody>
            <a:bodyPr>
              <a:spAutoFit/>
            </a:bodyPr>
            <a:lstStyle/>
            <a:p>
              <a:r>
                <a:rPr lang="en-US" dirty="0">
                  <a:latin typeface="Arial" pitchFamily="34" charset="0"/>
                  <a:cs typeface="Arial" pitchFamily="34" charset="0"/>
                </a:rPr>
                <a:t>(Formula relating Time 1 to Time 2)</a:t>
              </a:r>
            </a:p>
          </p:txBody>
        </p:sp>
        <p:sp>
          <p:nvSpPr>
            <p:cNvPr id="25627" name="Text Box 30"/>
            <p:cNvSpPr txBox="1">
              <a:spLocks noChangeArrowheads="1"/>
            </p:cNvSpPr>
            <p:nvPr/>
          </p:nvSpPr>
          <p:spPr bwMode="auto">
            <a:xfrm>
              <a:off x="3192" y="960"/>
              <a:ext cx="619" cy="231"/>
            </a:xfrm>
            <a:prstGeom prst="rect">
              <a:avLst/>
            </a:prstGeom>
            <a:noFill/>
            <a:ln w="9525">
              <a:noFill/>
              <a:miter lim="800000"/>
              <a:headEnd/>
              <a:tailEnd/>
            </a:ln>
          </p:spPr>
          <p:txBody>
            <a:bodyPr wrap="none">
              <a:spAutoFit/>
            </a:bodyPr>
            <a:lstStyle/>
            <a:p>
              <a:r>
                <a:rPr lang="en-US" b="1"/>
                <a:t>Nodes</a:t>
              </a:r>
            </a:p>
          </p:txBody>
        </p:sp>
        <p:sp>
          <p:nvSpPr>
            <p:cNvPr id="25628" name="Text Box 31"/>
            <p:cNvSpPr txBox="1">
              <a:spLocks noChangeArrowheads="1"/>
            </p:cNvSpPr>
            <p:nvPr/>
          </p:nvSpPr>
          <p:spPr bwMode="auto">
            <a:xfrm>
              <a:off x="720" y="1392"/>
              <a:ext cx="1237" cy="231"/>
            </a:xfrm>
            <a:prstGeom prst="rect">
              <a:avLst/>
            </a:prstGeom>
            <a:noFill/>
            <a:ln w="9525">
              <a:noFill/>
              <a:miter lim="800000"/>
              <a:headEnd/>
              <a:tailEnd/>
            </a:ln>
          </p:spPr>
          <p:txBody>
            <a:bodyPr wrap="none">
              <a:spAutoFit/>
            </a:bodyPr>
            <a:lstStyle/>
            <a:p>
              <a:r>
                <a:rPr lang="en-US" b="1"/>
                <a:t>Events/Times</a:t>
              </a: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10"/>
          <p:cNvSpPr>
            <a:spLocks noGrp="1" noChangeArrowheads="1"/>
          </p:cNvSpPr>
          <p:nvPr>
            <p:ph type="sldNum" sz="quarter" idx="12"/>
          </p:nvPr>
        </p:nvSpPr>
        <p:spPr>
          <a:ln/>
        </p:spPr>
        <p:txBody>
          <a:bodyPr/>
          <a:lstStyle/>
          <a:p>
            <a:pPr>
              <a:defRPr/>
            </a:pPr>
            <a:fld id="{8CF34250-5654-42D2-8110-11D85D2FCBD4}" type="slidenum">
              <a:rPr lang="en-US"/>
              <a:pPr>
                <a:defRPr/>
              </a:pPr>
              <a:t>33</a:t>
            </a:fld>
            <a:endParaRPr lang="en-US"/>
          </a:p>
        </p:txBody>
      </p:sp>
      <p:sp>
        <p:nvSpPr>
          <p:cNvPr id="26626" name="Slide Number Placeholder 5"/>
          <p:cNvSpPr txBox="1">
            <a:spLocks noGrp="1"/>
          </p:cNvSpPr>
          <p:nvPr/>
        </p:nvSpPr>
        <p:spPr bwMode="auto">
          <a:xfrm>
            <a:off x="6553200" y="6248400"/>
            <a:ext cx="2133600" cy="457200"/>
          </a:xfrm>
          <a:prstGeom prst="rect">
            <a:avLst/>
          </a:prstGeom>
          <a:noFill/>
          <a:ln w="9525">
            <a:noFill/>
            <a:miter lim="800000"/>
            <a:headEnd/>
            <a:tailEnd/>
          </a:ln>
        </p:spPr>
        <p:txBody>
          <a:bodyPr anchor="b"/>
          <a:lstStyle/>
          <a:p>
            <a:pPr algn="r" eaLnBrk="1" hangingPunct="1"/>
            <a:fld id="{95AAB9F9-E70A-416E-B26E-8F50545CE059}" type="slidenum">
              <a:rPr lang="en-US" sz="1200"/>
              <a:pPr algn="r" eaLnBrk="1" hangingPunct="1"/>
              <a:t>33</a:t>
            </a:fld>
            <a:endParaRPr lang="en-US" sz="1200"/>
          </a:p>
        </p:txBody>
      </p:sp>
      <p:sp>
        <p:nvSpPr>
          <p:cNvPr id="26627" name="Rectangle 2"/>
          <p:cNvSpPr>
            <a:spLocks noGrp="1" noChangeArrowheads="1"/>
          </p:cNvSpPr>
          <p:nvPr>
            <p:ph type="title"/>
          </p:nvPr>
        </p:nvSpPr>
        <p:spPr>
          <a:xfrm>
            <a:off x="609600" y="152400"/>
            <a:ext cx="7772400" cy="762000"/>
          </a:xfrm>
        </p:spPr>
        <p:txBody>
          <a:bodyPr/>
          <a:lstStyle/>
          <a:p>
            <a:pPr eaLnBrk="1" hangingPunct="1"/>
            <a:r>
              <a:rPr lang="en-US" b="1" dirty="0" smtClean="0"/>
              <a:t>System Interface Description SV-1</a:t>
            </a:r>
          </a:p>
        </p:txBody>
      </p:sp>
      <p:pic>
        <p:nvPicPr>
          <p:cNvPr id="26628" name="Picture 4"/>
          <p:cNvPicPr>
            <a:picLocks noChangeAspect="1" noChangeArrowheads="1"/>
          </p:cNvPicPr>
          <p:nvPr/>
        </p:nvPicPr>
        <p:blipFill>
          <a:blip r:embed="rId2" cstate="screen">
            <a:clrChange>
              <a:clrFrom>
                <a:srgbClr val="FFFFFF"/>
              </a:clrFrom>
              <a:clrTo>
                <a:srgbClr val="FFFFFF">
                  <a:alpha val="0"/>
                </a:srgbClr>
              </a:clrTo>
            </a:clrChange>
            <a:duotone>
              <a:prstClr val="black"/>
              <a:schemeClr val="accent2">
                <a:tint val="45000"/>
                <a:satMod val="400000"/>
              </a:schemeClr>
            </a:duotone>
          </a:blip>
          <a:stretch>
            <a:fillRect/>
          </a:stretch>
        </p:blipFill>
        <p:spPr bwMode="auto">
          <a:xfrm>
            <a:off x="228600" y="1143000"/>
            <a:ext cx="8534400" cy="5334000"/>
          </a:xfrm>
          <a:prstGeom prst="rect">
            <a:avLst/>
          </a:prstGeom>
          <a:noFill/>
          <a:ln w="28575">
            <a:solidFill>
              <a:schemeClr val="tx2">
                <a:lumMod val="50000"/>
              </a:schemeClr>
            </a:solid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10"/>
          <p:cNvSpPr>
            <a:spLocks noGrp="1" noChangeArrowheads="1"/>
          </p:cNvSpPr>
          <p:nvPr>
            <p:ph type="sldNum" sz="quarter" idx="12"/>
          </p:nvPr>
        </p:nvSpPr>
        <p:spPr>
          <a:ln/>
        </p:spPr>
        <p:txBody>
          <a:bodyPr/>
          <a:lstStyle/>
          <a:p>
            <a:pPr>
              <a:defRPr/>
            </a:pPr>
            <a:fld id="{0FE9AA73-34D6-4E0D-81C3-FA59621B3838}" type="slidenum">
              <a:rPr lang="en-US"/>
              <a:pPr>
                <a:defRPr/>
              </a:pPr>
              <a:t>34</a:t>
            </a:fld>
            <a:endParaRPr lang="en-US"/>
          </a:p>
        </p:txBody>
      </p:sp>
      <p:pic>
        <p:nvPicPr>
          <p:cNvPr id="27650" name="Picture 3"/>
          <p:cNvPicPr>
            <a:picLocks noGrp="1" noChangeAspect="1" noChangeArrowheads="1"/>
          </p:cNvPicPr>
          <p:nvPr>
            <p:ph type="body" idx="1"/>
          </p:nvPr>
        </p:nvPicPr>
        <p:blipFill>
          <a:blip r:embed="rId2" cstate="print">
            <a:duotone>
              <a:prstClr val="black"/>
              <a:schemeClr val="accent2">
                <a:tint val="45000"/>
                <a:satMod val="400000"/>
              </a:schemeClr>
            </a:duotone>
          </a:blip>
          <a:srcRect/>
          <a:stretch>
            <a:fillRect/>
          </a:stretch>
        </p:blipFill>
        <p:spPr>
          <a:xfrm>
            <a:off x="152400" y="1371600"/>
            <a:ext cx="8763000" cy="5257800"/>
          </a:xfrm>
          <a:ln w="28575">
            <a:solidFill>
              <a:schemeClr val="accent1">
                <a:lumMod val="50000"/>
              </a:schemeClr>
            </a:solidFill>
          </a:ln>
        </p:spPr>
      </p:pic>
      <p:sp>
        <p:nvSpPr>
          <p:cNvPr id="7" name="Text Box 4"/>
          <p:cNvSpPr txBox="1">
            <a:spLocks noChangeArrowheads="1"/>
          </p:cNvSpPr>
          <p:nvPr/>
        </p:nvSpPr>
        <p:spPr bwMode="auto">
          <a:xfrm>
            <a:off x="938213" y="152400"/>
            <a:ext cx="7626350" cy="1190625"/>
          </a:xfrm>
          <a:prstGeom prst="rect">
            <a:avLst/>
          </a:prstGeom>
          <a:noFill/>
          <a:ln w="76200">
            <a:noFill/>
            <a:miter lim="800000"/>
            <a:headEnd/>
            <a:tailEnd/>
          </a:ln>
        </p:spPr>
        <p:txBody>
          <a:bodyPr wrap="none">
            <a:spAutoFit/>
          </a:bodyPr>
          <a:lstStyle/>
          <a:p>
            <a:pPr algn="ctr">
              <a:defRPr/>
            </a:pPr>
            <a:r>
              <a:rPr lang="en-US" sz="3600" b="1" dirty="0">
                <a:solidFill>
                  <a:schemeClr val="accent1">
                    <a:lumMod val="50000"/>
                  </a:schemeClr>
                </a:solidFill>
                <a:latin typeface="Arial" pitchFamily="34" charset="0"/>
                <a:cs typeface="Arial" pitchFamily="34" charset="0"/>
              </a:rPr>
              <a:t>SV-1 System Interface Description</a:t>
            </a:r>
          </a:p>
          <a:p>
            <a:pPr algn="ctr">
              <a:defRPr/>
            </a:pPr>
            <a:r>
              <a:rPr lang="en-US" sz="3600" b="1" dirty="0">
                <a:solidFill>
                  <a:schemeClr val="accent1">
                    <a:lumMod val="50000"/>
                  </a:schemeClr>
                </a:solidFill>
                <a:latin typeface="Arial" pitchFamily="34" charset="0"/>
                <a:cs typeface="Arial" pitchFamily="34" charset="0"/>
              </a:rPr>
              <a:t> </a:t>
            </a:r>
            <a:r>
              <a:rPr lang="en-US" sz="3600" b="1" dirty="0" err="1" smtClean="0">
                <a:solidFill>
                  <a:schemeClr val="accent1">
                    <a:lumMod val="50000"/>
                  </a:schemeClr>
                </a:solidFill>
                <a:latin typeface="Arial" pitchFamily="34" charset="0"/>
                <a:cs typeface="Arial" pitchFamily="34" charset="0"/>
              </a:rPr>
              <a:t>Intranodal</a:t>
            </a:r>
            <a:r>
              <a:rPr lang="en-US" sz="3600" b="1" dirty="0" smtClean="0">
                <a:solidFill>
                  <a:schemeClr val="accent1">
                    <a:lumMod val="50000"/>
                  </a:schemeClr>
                </a:solidFill>
                <a:latin typeface="Arial" pitchFamily="34" charset="0"/>
                <a:cs typeface="Arial" pitchFamily="34" charset="0"/>
              </a:rPr>
              <a:t> </a:t>
            </a:r>
            <a:r>
              <a:rPr lang="en-US" sz="3600" b="1" dirty="0">
                <a:solidFill>
                  <a:schemeClr val="accent1">
                    <a:lumMod val="50000"/>
                  </a:schemeClr>
                </a:solidFill>
                <a:latin typeface="Arial" pitchFamily="34" charset="0"/>
                <a:cs typeface="Arial" pitchFamily="34" charset="0"/>
              </a:rPr>
              <a:t>Perspective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Grp="1" noChangeArrowheads="1"/>
          </p:cNvSpPr>
          <p:nvPr>
            <p:ph type="sldNum" sz="quarter" idx="12"/>
          </p:nvPr>
        </p:nvSpPr>
        <p:spPr>
          <a:ln/>
        </p:spPr>
        <p:txBody>
          <a:bodyPr/>
          <a:lstStyle/>
          <a:p>
            <a:pPr>
              <a:defRPr/>
            </a:pPr>
            <a:fld id="{AC9004F7-40B8-4F4F-964A-5A4E3500CDC6}" type="slidenum">
              <a:rPr lang="en-US"/>
              <a:pPr>
                <a:defRPr/>
              </a:pPr>
              <a:t>35</a:t>
            </a:fld>
            <a:endParaRPr lang="en-US"/>
          </a:p>
        </p:txBody>
      </p:sp>
      <p:sp>
        <p:nvSpPr>
          <p:cNvPr id="28674" name="Rectangle 2"/>
          <p:cNvSpPr>
            <a:spLocks noGrp="1" noChangeArrowheads="1"/>
          </p:cNvSpPr>
          <p:nvPr>
            <p:ph type="title"/>
          </p:nvPr>
        </p:nvSpPr>
        <p:spPr>
          <a:xfrm>
            <a:off x="1371600" y="228600"/>
            <a:ext cx="7313613" cy="1143000"/>
          </a:xfrm>
        </p:spPr>
        <p:txBody>
          <a:bodyPr/>
          <a:lstStyle/>
          <a:p>
            <a:pPr algn="ctr" eaLnBrk="1" hangingPunct="1"/>
            <a:r>
              <a:rPr lang="en-US" b="1" smtClean="0"/>
              <a:t>DODAF - Step 3 </a:t>
            </a:r>
            <a:br>
              <a:rPr lang="en-US" b="1" smtClean="0"/>
            </a:br>
            <a:r>
              <a:rPr lang="en-US" b="1" smtClean="0"/>
              <a:t>Identify Task Data Requirements</a:t>
            </a:r>
          </a:p>
        </p:txBody>
      </p:sp>
      <p:sp>
        <p:nvSpPr>
          <p:cNvPr id="28675" name="Rectangle 3"/>
          <p:cNvSpPr>
            <a:spLocks noGrp="1" noChangeArrowheads="1"/>
          </p:cNvSpPr>
          <p:nvPr>
            <p:ph type="body" idx="1"/>
          </p:nvPr>
        </p:nvSpPr>
        <p:spPr>
          <a:xfrm>
            <a:off x="1295400" y="1981200"/>
            <a:ext cx="7313613" cy="4114800"/>
          </a:xfrm>
        </p:spPr>
        <p:txBody>
          <a:bodyPr/>
          <a:lstStyle/>
          <a:p>
            <a:pPr lvl="1" eaLnBrk="1" hangingPunct="1"/>
            <a:r>
              <a:rPr lang="en-US" dirty="0" smtClean="0"/>
              <a:t>Establishes template to identify tasks done during missions</a:t>
            </a:r>
          </a:p>
          <a:p>
            <a:pPr lvl="2" eaLnBrk="1" hangingPunct="1"/>
            <a:r>
              <a:rPr lang="en-US" dirty="0" err="1" smtClean="0"/>
              <a:t>TACSIT</a:t>
            </a:r>
            <a:r>
              <a:rPr lang="en-US" dirty="0" smtClean="0"/>
              <a:t> – Conditions are identified</a:t>
            </a:r>
          </a:p>
          <a:p>
            <a:pPr lvl="2" eaLnBrk="1" hangingPunct="1"/>
            <a:r>
              <a:rPr lang="en-US" dirty="0" smtClean="0"/>
              <a:t>METS – Standards are developed using measures identified in MET</a:t>
            </a:r>
          </a:p>
          <a:p>
            <a:pPr lvl="2" eaLnBrk="1" hangingPunct="1"/>
            <a:r>
              <a:rPr lang="en-US" dirty="0" smtClean="0"/>
              <a:t>Key is to dissect mission/function Standards identified down to collective/individual human tasks</a:t>
            </a:r>
          </a:p>
          <a:p>
            <a:pPr lvl="3" eaLnBrk="1" hangingPunct="1"/>
            <a:r>
              <a:rPr lang="en-US" dirty="0" smtClean="0"/>
              <a:t>Uses Capabilities Based Matrix (</a:t>
            </a:r>
            <a:r>
              <a:rPr lang="en-US" dirty="0" err="1" smtClean="0"/>
              <a:t>CBM</a:t>
            </a:r>
            <a:r>
              <a:rPr lang="en-US" dirty="0" smtClean="0"/>
              <a:t>)</a:t>
            </a:r>
          </a:p>
          <a:p>
            <a:pPr lvl="3" eaLnBrk="1" hangingPunct="1"/>
            <a:r>
              <a:rPr lang="en-US" dirty="0" smtClean="0"/>
              <a:t>Use Personnel Qualification Standards (</a:t>
            </a:r>
            <a:r>
              <a:rPr lang="en-US" dirty="0" err="1" smtClean="0"/>
              <a:t>PQS</a:t>
            </a:r>
            <a:r>
              <a:rPr lang="en-US" dirty="0" smtClean="0"/>
              <a:t>)</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28600" y="296863"/>
            <a:ext cx="8458200" cy="922337"/>
          </a:xfrm>
        </p:spPr>
        <p:txBody>
          <a:bodyPr/>
          <a:lstStyle/>
          <a:p>
            <a:r>
              <a:rPr lang="en-US" sz="2800" b="0" dirty="0">
                <a:solidFill>
                  <a:schemeClr val="accent2">
                    <a:lumMod val="50000"/>
                  </a:schemeClr>
                </a:solidFill>
              </a:rPr>
              <a:t>Approach </a:t>
            </a:r>
            <a:r>
              <a:rPr lang="en-US" sz="3200" b="0" dirty="0">
                <a:solidFill>
                  <a:schemeClr val="accent2">
                    <a:lumMod val="50000"/>
                  </a:schemeClr>
                </a:solidFill>
              </a:rPr>
              <a:t>–</a:t>
            </a:r>
            <a:r>
              <a:rPr lang="en-US" sz="2800" b="0" dirty="0">
                <a:solidFill>
                  <a:schemeClr val="accent2">
                    <a:lumMod val="50000"/>
                  </a:schemeClr>
                </a:solidFill>
              </a:rPr>
              <a:t> Correlation of Mission and </a:t>
            </a:r>
            <a:r>
              <a:rPr lang="en-US" sz="2800" b="0" dirty="0" smtClean="0">
                <a:solidFill>
                  <a:schemeClr val="accent2">
                    <a:lumMod val="50000"/>
                  </a:schemeClr>
                </a:solidFill>
              </a:rPr>
              <a:t/>
            </a:r>
            <a:br>
              <a:rPr lang="en-US" sz="2800" b="0" dirty="0" smtClean="0">
                <a:solidFill>
                  <a:schemeClr val="accent2">
                    <a:lumMod val="50000"/>
                  </a:schemeClr>
                </a:solidFill>
              </a:rPr>
            </a:br>
            <a:r>
              <a:rPr lang="en-US" sz="2800" b="0" dirty="0" smtClean="0">
                <a:solidFill>
                  <a:schemeClr val="accent2">
                    <a:lumMod val="50000"/>
                  </a:schemeClr>
                </a:solidFill>
              </a:rPr>
              <a:t>System </a:t>
            </a:r>
            <a:r>
              <a:rPr lang="en-US" sz="2800" b="0" dirty="0">
                <a:solidFill>
                  <a:schemeClr val="accent2">
                    <a:lumMod val="50000"/>
                  </a:schemeClr>
                </a:solidFill>
              </a:rPr>
              <a:t>Functions</a:t>
            </a:r>
            <a:br>
              <a:rPr lang="en-US" sz="2800" b="0" dirty="0">
                <a:solidFill>
                  <a:schemeClr val="accent2">
                    <a:lumMod val="50000"/>
                  </a:schemeClr>
                </a:solidFill>
              </a:rPr>
            </a:br>
            <a:r>
              <a:rPr lang="en-US" sz="1800" b="0" dirty="0">
                <a:solidFill>
                  <a:schemeClr val="accent2">
                    <a:lumMod val="50000"/>
                  </a:schemeClr>
                </a:solidFill>
              </a:rPr>
              <a:t>(Mission Function to System Function Matrix; </a:t>
            </a:r>
            <a:r>
              <a:rPr lang="en-US" sz="1800" b="0" dirty="0" err="1">
                <a:solidFill>
                  <a:schemeClr val="accent2">
                    <a:lumMod val="50000"/>
                  </a:schemeClr>
                </a:solidFill>
              </a:rPr>
              <a:t>DoDAF</a:t>
            </a:r>
            <a:r>
              <a:rPr lang="en-US" sz="1800" b="0" dirty="0">
                <a:solidFill>
                  <a:schemeClr val="accent2">
                    <a:lumMod val="50000"/>
                  </a:schemeClr>
                </a:solidFill>
              </a:rPr>
              <a:t> SV-5)</a:t>
            </a:r>
          </a:p>
        </p:txBody>
      </p:sp>
      <p:pic>
        <p:nvPicPr>
          <p:cNvPr id="29699" name="Picture 3"/>
          <p:cNvPicPr>
            <a:picLocks noGrp="1" noChangeAspect="1" noChangeArrowheads="1"/>
          </p:cNvPicPr>
          <p:nvPr>
            <p:ph idx="1"/>
          </p:nvPr>
        </p:nvPicPr>
        <p:blipFill>
          <a:blip r:embed="rId2" cstate="print"/>
          <a:srcRect/>
          <a:stretch>
            <a:fillRect/>
          </a:stretch>
        </p:blipFill>
        <p:spPr>
          <a:xfrm>
            <a:off x="1447800" y="1371600"/>
            <a:ext cx="6400800" cy="5264150"/>
          </a:xfrm>
          <a:solidFill>
            <a:schemeClr val="accent1"/>
          </a:solidFill>
          <a:ln/>
        </p:spPr>
      </p:pic>
      <p:sp>
        <p:nvSpPr>
          <p:cNvPr id="29700" name="WordArt 4"/>
          <p:cNvSpPr>
            <a:spLocks noChangeArrowheads="1" noChangeShapeType="1" noTextEdit="1"/>
          </p:cNvSpPr>
          <p:nvPr/>
        </p:nvSpPr>
        <p:spPr bwMode="auto">
          <a:xfrm rot="-638212">
            <a:off x="4038600" y="4505325"/>
            <a:ext cx="3724275" cy="1457325"/>
          </a:xfrm>
          <a:prstGeom prst="rect">
            <a:avLst/>
          </a:prstGeom>
        </p:spPr>
        <p:txBody>
          <a:bodyPr wrap="none" fromWordArt="1">
            <a:prstTxWarp prst="textSlantUp">
              <a:avLst>
                <a:gd name="adj" fmla="val 55556"/>
              </a:avLst>
            </a:prstTxWarp>
          </a:bodyPr>
          <a:lstStyle/>
          <a:p>
            <a:r>
              <a:rPr lang="en-US" sz="3600" kern="10">
                <a:ln w="9525">
                  <a:solidFill>
                    <a:srgbClr val="000000"/>
                  </a:solidFill>
                  <a:miter lim="800000"/>
                  <a:headEnd/>
                  <a:tailEnd/>
                </a:ln>
                <a:solidFill>
                  <a:srgbClr val="FFFF99"/>
                </a:solidFill>
                <a:latin typeface="Arial Black"/>
              </a:rPr>
              <a:t>Correlation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381000" y="0"/>
            <a:ext cx="8229600" cy="1143000"/>
          </a:xfrm>
        </p:spPr>
        <p:txBody>
          <a:bodyPr/>
          <a:lstStyle/>
          <a:p>
            <a:r>
              <a:rPr lang="en-US" sz="3600"/>
              <a:t>Mapping Matrix</a:t>
            </a:r>
          </a:p>
        </p:txBody>
      </p:sp>
      <p:graphicFrame>
        <p:nvGraphicFramePr>
          <p:cNvPr id="17588" name="Group 180"/>
          <p:cNvGraphicFramePr>
            <a:graphicFrameLocks noGrp="1"/>
          </p:cNvGraphicFramePr>
          <p:nvPr>
            <p:ph sz="half" idx="2"/>
          </p:nvPr>
        </p:nvGraphicFramePr>
        <p:xfrm>
          <a:off x="1752600" y="3886200"/>
          <a:ext cx="3657600" cy="2678621"/>
        </p:xfrm>
        <a:graphic>
          <a:graphicData uri="http://schemas.openxmlformats.org/drawingml/2006/table">
            <a:tbl>
              <a:tblPr/>
              <a:tblGrid>
                <a:gridCol w="584200"/>
                <a:gridCol w="635000"/>
                <a:gridCol w="609600"/>
                <a:gridCol w="609600"/>
                <a:gridCol w="609600"/>
                <a:gridCol w="609600"/>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rPr>
                        <a:t>Mission Function 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rPr>
                        <a:t>Mission Function 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rPr>
                        <a:t>Mission Function 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rPr>
                        <a:t>Mission Function 4</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rPr>
                        <a:t>Mission Function N</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rPr>
                        <a:t>Op Activity 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X</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X</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rPr>
                        <a:t>Op Activity 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X</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X</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rPr>
                        <a:t>Op Activity 3</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X</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X</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X</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10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rPr>
                        <a:t>Op Activity 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X</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X</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7413" name="Object 5"/>
          <p:cNvGraphicFramePr>
            <a:graphicFrameLocks noChangeAspect="1"/>
          </p:cNvGraphicFramePr>
          <p:nvPr>
            <p:ph sz="half" idx="1"/>
          </p:nvPr>
        </p:nvGraphicFramePr>
        <p:xfrm>
          <a:off x="0" y="2728913"/>
          <a:ext cx="1447800" cy="1025525"/>
        </p:xfrm>
        <a:graphic>
          <a:graphicData uri="http://schemas.openxmlformats.org/presentationml/2006/ole">
            <p:oleObj spid="_x0000_s154626" name="Visio" r:id="rId3" imgW="5456883" imgH="3862111" progId="">
              <p:embed/>
            </p:oleObj>
          </a:graphicData>
        </a:graphic>
      </p:graphicFrame>
      <p:sp>
        <p:nvSpPr>
          <p:cNvPr id="17474" name="Text Box 66"/>
          <p:cNvSpPr txBox="1">
            <a:spLocks noChangeArrowheads="1"/>
          </p:cNvSpPr>
          <p:nvPr/>
        </p:nvSpPr>
        <p:spPr bwMode="auto">
          <a:xfrm>
            <a:off x="95250" y="2133600"/>
            <a:ext cx="1301750" cy="641350"/>
          </a:xfrm>
          <a:prstGeom prst="rect">
            <a:avLst/>
          </a:prstGeom>
          <a:noFill/>
          <a:ln w="9525">
            <a:noFill/>
            <a:miter lim="800000"/>
            <a:headEnd/>
            <a:tailEnd/>
          </a:ln>
          <a:effectLst/>
        </p:spPr>
        <p:txBody>
          <a:bodyPr wrap="none">
            <a:spAutoFit/>
          </a:bodyPr>
          <a:lstStyle/>
          <a:p>
            <a:r>
              <a:rPr lang="en-US" b="0"/>
              <a:t>Level 1</a:t>
            </a:r>
          </a:p>
          <a:p>
            <a:r>
              <a:rPr lang="en-US" b="0"/>
              <a:t>Use Cases</a:t>
            </a:r>
          </a:p>
        </p:txBody>
      </p:sp>
      <p:sp>
        <p:nvSpPr>
          <p:cNvPr id="17476" name="AutoShape 68"/>
          <p:cNvSpPr>
            <a:spLocks noChangeArrowheads="1"/>
          </p:cNvSpPr>
          <p:nvPr/>
        </p:nvSpPr>
        <p:spPr bwMode="auto">
          <a:xfrm flipV="1">
            <a:off x="457200" y="3810000"/>
            <a:ext cx="1295400" cy="19812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rot="10800000" wrap="none" anchor="ctr"/>
          <a:lstStyle/>
          <a:p>
            <a:endParaRPr lang="en-US" b="0"/>
          </a:p>
        </p:txBody>
      </p:sp>
      <p:sp>
        <p:nvSpPr>
          <p:cNvPr id="17478" name="Text Box 70"/>
          <p:cNvSpPr txBox="1">
            <a:spLocks noChangeArrowheads="1"/>
          </p:cNvSpPr>
          <p:nvPr/>
        </p:nvSpPr>
        <p:spPr bwMode="auto">
          <a:xfrm>
            <a:off x="609600" y="5029200"/>
            <a:ext cx="1030288" cy="274638"/>
          </a:xfrm>
          <a:prstGeom prst="rect">
            <a:avLst/>
          </a:prstGeom>
          <a:noFill/>
          <a:ln w="9525">
            <a:noFill/>
            <a:miter lim="800000"/>
            <a:headEnd/>
            <a:tailEnd/>
          </a:ln>
          <a:effectLst/>
        </p:spPr>
        <p:txBody>
          <a:bodyPr wrap="none">
            <a:spAutoFit/>
          </a:bodyPr>
          <a:lstStyle/>
          <a:p>
            <a:pPr algn="l"/>
            <a:r>
              <a:rPr lang="en-US" sz="1200" b="0"/>
              <a:t>Op Activities</a:t>
            </a:r>
          </a:p>
        </p:txBody>
      </p:sp>
      <p:graphicFrame>
        <p:nvGraphicFramePr>
          <p:cNvPr id="17571" name="Group 163"/>
          <p:cNvGraphicFramePr>
            <a:graphicFrameLocks noGrp="1"/>
          </p:cNvGraphicFramePr>
          <p:nvPr/>
        </p:nvGraphicFramePr>
        <p:xfrm>
          <a:off x="5562600" y="1295400"/>
          <a:ext cx="3505200" cy="2620963"/>
        </p:xfrm>
        <a:graphic>
          <a:graphicData uri="http://schemas.openxmlformats.org/drawingml/2006/table">
            <a:tbl>
              <a:tblPr/>
              <a:tblGrid>
                <a:gridCol w="584200"/>
                <a:gridCol w="584200"/>
                <a:gridCol w="584200"/>
                <a:gridCol w="584200"/>
                <a:gridCol w="584200"/>
                <a:gridCol w="584200"/>
              </a:tblGrid>
              <a:tr h="523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rPr>
                        <a:t>System Function 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rPr>
                        <a:t>System Function 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rPr>
                        <a:t>System Function 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rPr>
                        <a:t>System Function 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rPr>
                        <a:t>System Function N</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rPr>
                        <a:t>Mission Function 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X</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X</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rPr>
                        <a:t>Mission Function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rPr>
                        <a:t>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X</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X</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rPr>
                        <a:t>Mission Function 3</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X</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X</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X</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rPr>
                        <a:t>Mission Function 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X</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X</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554" name="AutoShape 146"/>
          <p:cNvSpPr>
            <a:spLocks noChangeArrowheads="1"/>
          </p:cNvSpPr>
          <p:nvPr/>
        </p:nvSpPr>
        <p:spPr bwMode="auto">
          <a:xfrm rot="5400000" flipV="1">
            <a:off x="3429000" y="1752600"/>
            <a:ext cx="1524000" cy="27432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vert="eaVert" wrap="none" anchor="ctr"/>
          <a:lstStyle/>
          <a:p>
            <a:endParaRPr lang="en-US" b="0"/>
          </a:p>
        </p:txBody>
      </p:sp>
      <p:sp>
        <p:nvSpPr>
          <p:cNvPr id="17555" name="Text Box 147"/>
          <p:cNvSpPr txBox="1">
            <a:spLocks noChangeArrowheads="1"/>
          </p:cNvSpPr>
          <p:nvPr/>
        </p:nvSpPr>
        <p:spPr bwMode="auto">
          <a:xfrm>
            <a:off x="3886200" y="2468563"/>
            <a:ext cx="1400175" cy="274637"/>
          </a:xfrm>
          <a:prstGeom prst="rect">
            <a:avLst/>
          </a:prstGeom>
          <a:noFill/>
          <a:ln w="9525">
            <a:noFill/>
            <a:miter lim="800000"/>
            <a:headEnd/>
            <a:tailEnd/>
          </a:ln>
          <a:effectLst/>
        </p:spPr>
        <p:txBody>
          <a:bodyPr wrap="none">
            <a:spAutoFit/>
          </a:bodyPr>
          <a:lstStyle/>
          <a:p>
            <a:pPr algn="l"/>
            <a:r>
              <a:rPr lang="en-US" sz="1200" b="0"/>
              <a:t>Mission Functions</a:t>
            </a:r>
          </a:p>
        </p:txBody>
      </p:sp>
      <p:sp>
        <p:nvSpPr>
          <p:cNvPr id="17556" name="Text Box 148"/>
          <p:cNvSpPr txBox="1">
            <a:spLocks noChangeArrowheads="1"/>
          </p:cNvSpPr>
          <p:nvPr/>
        </p:nvSpPr>
        <p:spPr bwMode="auto">
          <a:xfrm>
            <a:off x="2825750" y="6491288"/>
            <a:ext cx="1746250" cy="366712"/>
          </a:xfrm>
          <a:prstGeom prst="rect">
            <a:avLst/>
          </a:prstGeom>
          <a:noFill/>
          <a:ln w="9525">
            <a:noFill/>
            <a:miter lim="800000"/>
            <a:headEnd/>
            <a:tailEnd/>
          </a:ln>
          <a:effectLst/>
        </p:spPr>
        <p:txBody>
          <a:bodyPr wrap="none">
            <a:spAutoFit/>
          </a:bodyPr>
          <a:lstStyle/>
          <a:p>
            <a:r>
              <a:rPr lang="en-US" b="0"/>
              <a:t>Mapping Matrix</a:t>
            </a:r>
          </a:p>
        </p:txBody>
      </p:sp>
      <p:sp>
        <p:nvSpPr>
          <p:cNvPr id="17557" name="Text Box 149"/>
          <p:cNvSpPr txBox="1">
            <a:spLocks noChangeArrowheads="1"/>
          </p:cNvSpPr>
          <p:nvPr/>
        </p:nvSpPr>
        <p:spPr bwMode="auto">
          <a:xfrm>
            <a:off x="5721350" y="3900488"/>
            <a:ext cx="3278462" cy="338554"/>
          </a:xfrm>
          <a:prstGeom prst="rect">
            <a:avLst/>
          </a:prstGeom>
          <a:noFill/>
          <a:ln w="9525">
            <a:noFill/>
            <a:miter lim="800000"/>
            <a:headEnd/>
            <a:tailEnd/>
          </a:ln>
          <a:effectLst/>
        </p:spPr>
        <p:txBody>
          <a:bodyPr wrap="none">
            <a:spAutoFit/>
          </a:bodyPr>
          <a:lstStyle/>
          <a:p>
            <a:r>
              <a:rPr lang="en-US" sz="1600" b="0" dirty="0"/>
              <a:t>Boeing FFD Correlation Matrix</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z="3600" b="0">
                <a:solidFill>
                  <a:schemeClr val="tx1"/>
                </a:solidFill>
              </a:rPr>
              <a:t>Approach – Use Case Integration Technique</a:t>
            </a:r>
          </a:p>
        </p:txBody>
      </p:sp>
      <p:graphicFrame>
        <p:nvGraphicFramePr>
          <p:cNvPr id="24579" name="Object 3"/>
          <p:cNvGraphicFramePr>
            <a:graphicFrameLocks noChangeAspect="1"/>
          </p:cNvGraphicFramePr>
          <p:nvPr>
            <p:ph idx="1"/>
          </p:nvPr>
        </p:nvGraphicFramePr>
        <p:xfrm>
          <a:off x="61913" y="1343025"/>
          <a:ext cx="9020175" cy="5286375"/>
        </p:xfrm>
        <a:graphic>
          <a:graphicData uri="http://schemas.openxmlformats.org/presentationml/2006/ole">
            <p:oleObj spid="_x0000_s155650" name="VISIO" r:id="rId3" imgW="9133560" imgH="5352840" progId="">
              <p:embed/>
            </p:oleObj>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5602" name="Object 2"/>
          <p:cNvGraphicFramePr>
            <a:graphicFrameLocks noChangeAspect="1"/>
          </p:cNvGraphicFramePr>
          <p:nvPr/>
        </p:nvGraphicFramePr>
        <p:xfrm>
          <a:off x="1096963" y="1397000"/>
          <a:ext cx="6786562" cy="4989513"/>
        </p:xfrm>
        <a:graphic>
          <a:graphicData uri="http://schemas.openxmlformats.org/presentationml/2006/ole">
            <p:oleObj spid="_x0000_s156674" name="Visio" r:id="rId3" imgW="7824521" imgH="5752795" progId="">
              <p:embed/>
            </p:oleObj>
          </a:graphicData>
        </a:graphic>
      </p:graphicFrame>
      <p:sp>
        <p:nvSpPr>
          <p:cNvPr id="25603" name="Rectangle 3"/>
          <p:cNvSpPr>
            <a:spLocks noChangeArrowheads="1"/>
          </p:cNvSpPr>
          <p:nvPr/>
        </p:nvSpPr>
        <p:spPr bwMode="auto">
          <a:xfrm>
            <a:off x="1390650" y="296863"/>
            <a:ext cx="6362700" cy="541337"/>
          </a:xfrm>
          <a:prstGeom prst="rect">
            <a:avLst/>
          </a:prstGeom>
          <a:noFill/>
          <a:ln w="9525">
            <a:noFill/>
            <a:miter lim="800000"/>
            <a:headEnd/>
            <a:tailEnd/>
          </a:ln>
          <a:effectLst/>
        </p:spPr>
        <p:txBody>
          <a:bodyPr lIns="91432" tIns="45716" rIns="91432" bIns="45716" anchor="b"/>
          <a:lstStyle/>
          <a:p>
            <a:pPr>
              <a:lnSpc>
                <a:spcPct val="85000"/>
              </a:lnSpc>
            </a:pPr>
            <a:r>
              <a:rPr lang="en-US" sz="3600" b="0"/>
              <a:t>Analysis Flow</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Grp="1" noChangeArrowheads="1"/>
          </p:cNvSpPr>
          <p:nvPr>
            <p:ph type="sldNum" sz="quarter" idx="12"/>
          </p:nvPr>
        </p:nvSpPr>
        <p:spPr>
          <a:ln/>
        </p:spPr>
        <p:txBody>
          <a:bodyPr/>
          <a:lstStyle/>
          <a:p>
            <a:pPr>
              <a:defRPr/>
            </a:pPr>
            <a:fld id="{70182725-F77E-416A-9C7C-9AA9675C6C77}" type="slidenum">
              <a:rPr lang="en-US"/>
              <a:pPr>
                <a:defRPr/>
              </a:pPr>
              <a:t>4</a:t>
            </a:fld>
            <a:endParaRPr lang="en-US"/>
          </a:p>
        </p:txBody>
      </p:sp>
      <p:sp>
        <p:nvSpPr>
          <p:cNvPr id="8194" name="Rectangle 2"/>
          <p:cNvSpPr>
            <a:spLocks noGrp="1" noChangeArrowheads="1"/>
          </p:cNvSpPr>
          <p:nvPr>
            <p:ph type="title"/>
          </p:nvPr>
        </p:nvSpPr>
        <p:spPr>
          <a:xfrm>
            <a:off x="1371600" y="304800"/>
            <a:ext cx="7313613" cy="914400"/>
          </a:xfrm>
        </p:spPr>
        <p:txBody>
          <a:bodyPr/>
          <a:lstStyle/>
          <a:p>
            <a:pPr algn="ctr" eaLnBrk="1" hangingPunct="1"/>
            <a:r>
              <a:rPr lang="en-US" sz="4000" b="1" dirty="0" smtClean="0"/>
              <a:t>Goal</a:t>
            </a:r>
            <a:endParaRPr lang="en-US" b="1" dirty="0" smtClean="0"/>
          </a:p>
        </p:txBody>
      </p:sp>
      <p:sp>
        <p:nvSpPr>
          <p:cNvPr id="8195" name="Rectangle 3"/>
          <p:cNvSpPr>
            <a:spLocks noGrp="1" noChangeArrowheads="1"/>
          </p:cNvSpPr>
          <p:nvPr>
            <p:ph type="body" idx="1"/>
          </p:nvPr>
        </p:nvSpPr>
        <p:spPr>
          <a:xfrm>
            <a:off x="990600" y="1295400"/>
            <a:ext cx="7313612" cy="4114800"/>
          </a:xfrm>
        </p:spPr>
        <p:txBody>
          <a:bodyPr/>
          <a:lstStyle/>
          <a:p>
            <a:pPr eaLnBrk="1" hangingPunct="1"/>
            <a:r>
              <a:rPr lang="en-US" dirty="0" smtClean="0"/>
              <a:t>Describe a process for conducting a Front End Analysis (FEA) to identify </a:t>
            </a:r>
            <a:r>
              <a:rPr lang="en-US" b="1" i="1" dirty="0" smtClean="0"/>
              <a:t>initial</a:t>
            </a:r>
            <a:r>
              <a:rPr lang="en-US" dirty="0" smtClean="0"/>
              <a:t> training system requirements for new weapon system </a:t>
            </a:r>
            <a:r>
              <a:rPr lang="en-US" b="1" i="1" dirty="0" smtClean="0"/>
              <a:t>prior to</a:t>
            </a:r>
            <a:r>
              <a:rPr lang="en-US" dirty="0" smtClean="0"/>
              <a:t> involvement of the traditional Instructional Systems Development (ISD) methodology / training device (simulator) </a:t>
            </a:r>
            <a:r>
              <a:rPr lang="en-US" dirty="0" smtClean="0"/>
              <a:t>engineering design</a:t>
            </a:r>
            <a:endParaRPr lang="en-US" dirty="0"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3400" y="304800"/>
            <a:ext cx="8151813" cy="1143000"/>
          </a:xfrm>
        </p:spPr>
        <p:txBody>
          <a:bodyPr/>
          <a:lstStyle/>
          <a:p>
            <a:r>
              <a:rPr lang="en-US" b="0" dirty="0">
                <a:solidFill>
                  <a:schemeClr val="accent2">
                    <a:lumMod val="50000"/>
                  </a:schemeClr>
                </a:solidFill>
              </a:rPr>
              <a:t>Approach – Mission Functions</a:t>
            </a:r>
            <a:br>
              <a:rPr lang="en-US" b="0" dirty="0">
                <a:solidFill>
                  <a:schemeClr val="accent2">
                    <a:lumMod val="50000"/>
                  </a:schemeClr>
                </a:solidFill>
              </a:rPr>
            </a:br>
            <a:r>
              <a:rPr lang="en-US" b="0" i="1" dirty="0">
                <a:solidFill>
                  <a:schemeClr val="accent2">
                    <a:lumMod val="50000"/>
                  </a:schemeClr>
                </a:solidFill>
              </a:rPr>
              <a:t>(Operational Perspective*)</a:t>
            </a:r>
          </a:p>
        </p:txBody>
      </p:sp>
      <p:sp>
        <p:nvSpPr>
          <p:cNvPr id="26627" name="Line 3"/>
          <p:cNvSpPr>
            <a:spLocks noChangeShapeType="1"/>
          </p:cNvSpPr>
          <p:nvPr/>
        </p:nvSpPr>
        <p:spPr bwMode="auto">
          <a:xfrm flipH="1">
            <a:off x="460375" y="2085975"/>
            <a:ext cx="4751388" cy="1982788"/>
          </a:xfrm>
          <a:prstGeom prst="line">
            <a:avLst/>
          </a:prstGeom>
          <a:noFill/>
          <a:ln w="9525">
            <a:solidFill>
              <a:srgbClr val="3399FF"/>
            </a:solidFill>
            <a:miter lim="800000"/>
            <a:headEnd/>
            <a:tailEnd/>
          </a:ln>
          <a:effectLst/>
        </p:spPr>
        <p:txBody>
          <a:bodyPr wrap="none"/>
          <a:lstStyle/>
          <a:p>
            <a:endParaRPr lang="en-US"/>
          </a:p>
        </p:txBody>
      </p:sp>
      <p:sp>
        <p:nvSpPr>
          <p:cNvPr id="26628" name="Line 4"/>
          <p:cNvSpPr>
            <a:spLocks noChangeShapeType="1"/>
          </p:cNvSpPr>
          <p:nvPr/>
        </p:nvSpPr>
        <p:spPr bwMode="auto">
          <a:xfrm>
            <a:off x="5830888" y="2147888"/>
            <a:ext cx="2754312" cy="1920875"/>
          </a:xfrm>
          <a:prstGeom prst="line">
            <a:avLst/>
          </a:prstGeom>
          <a:noFill/>
          <a:ln w="9525">
            <a:solidFill>
              <a:srgbClr val="3399FF"/>
            </a:solidFill>
            <a:miter lim="800000"/>
            <a:headEnd/>
            <a:tailEnd/>
          </a:ln>
          <a:effectLst/>
        </p:spPr>
        <p:txBody>
          <a:bodyPr wrap="none"/>
          <a:lstStyle/>
          <a:p>
            <a:endParaRPr lang="en-US"/>
          </a:p>
        </p:txBody>
      </p:sp>
      <p:sp>
        <p:nvSpPr>
          <p:cNvPr id="26629" name="Line 5"/>
          <p:cNvSpPr>
            <a:spLocks noChangeShapeType="1"/>
          </p:cNvSpPr>
          <p:nvPr/>
        </p:nvSpPr>
        <p:spPr bwMode="auto">
          <a:xfrm>
            <a:off x="0" y="3521075"/>
            <a:ext cx="9144000" cy="0"/>
          </a:xfrm>
          <a:prstGeom prst="line">
            <a:avLst/>
          </a:prstGeom>
          <a:noFill/>
          <a:ln w="9525">
            <a:solidFill>
              <a:schemeClr val="tx1"/>
            </a:solidFill>
            <a:prstDash val="dash"/>
            <a:miter lim="800000"/>
            <a:headEnd/>
            <a:tailEnd/>
          </a:ln>
          <a:effectLst/>
        </p:spPr>
        <p:txBody>
          <a:bodyPr wrap="none"/>
          <a:lstStyle/>
          <a:p>
            <a:endParaRPr lang="en-US"/>
          </a:p>
        </p:txBody>
      </p:sp>
      <p:sp>
        <p:nvSpPr>
          <p:cNvPr id="26630" name="Text Box 6"/>
          <p:cNvSpPr txBox="1">
            <a:spLocks noChangeArrowheads="1"/>
          </p:cNvSpPr>
          <p:nvPr/>
        </p:nvSpPr>
        <p:spPr bwMode="auto">
          <a:xfrm>
            <a:off x="4186238" y="3311525"/>
            <a:ext cx="1974850" cy="274638"/>
          </a:xfrm>
          <a:prstGeom prst="rect">
            <a:avLst/>
          </a:prstGeom>
          <a:noFill/>
          <a:ln w="9525">
            <a:noFill/>
            <a:miter lim="800000"/>
            <a:headEnd/>
            <a:tailEnd/>
          </a:ln>
          <a:effectLst/>
        </p:spPr>
        <p:txBody>
          <a:bodyPr wrap="none">
            <a:spAutoFit/>
          </a:bodyPr>
          <a:lstStyle/>
          <a:p>
            <a:pPr algn="l"/>
            <a:r>
              <a:rPr lang="en-US" sz="1200" i="1"/>
              <a:t>Root-Level Mission Flow</a:t>
            </a:r>
          </a:p>
        </p:txBody>
      </p:sp>
      <p:sp>
        <p:nvSpPr>
          <p:cNvPr id="26631" name="Text Box 7"/>
          <p:cNvSpPr txBox="1">
            <a:spLocks noChangeArrowheads="1"/>
          </p:cNvSpPr>
          <p:nvPr/>
        </p:nvSpPr>
        <p:spPr bwMode="auto">
          <a:xfrm>
            <a:off x="3779838" y="4589463"/>
            <a:ext cx="2787650" cy="274637"/>
          </a:xfrm>
          <a:prstGeom prst="rect">
            <a:avLst/>
          </a:prstGeom>
          <a:noFill/>
          <a:ln w="9525">
            <a:noFill/>
            <a:miter lim="800000"/>
            <a:headEnd/>
            <a:tailEnd/>
          </a:ln>
          <a:effectLst/>
        </p:spPr>
        <p:txBody>
          <a:bodyPr wrap="none">
            <a:spAutoFit/>
          </a:bodyPr>
          <a:lstStyle/>
          <a:p>
            <a:pPr algn="l"/>
            <a:r>
              <a:rPr lang="en-US" sz="1200" i="1"/>
              <a:t>“4.0 Perform Mission” Mission Flow</a:t>
            </a:r>
          </a:p>
        </p:txBody>
      </p:sp>
      <p:sp>
        <p:nvSpPr>
          <p:cNvPr id="26632" name="Rectangle 8"/>
          <p:cNvSpPr>
            <a:spLocks noChangeArrowheads="1"/>
          </p:cNvSpPr>
          <p:nvPr/>
        </p:nvSpPr>
        <p:spPr bwMode="auto">
          <a:xfrm>
            <a:off x="1216025" y="5294313"/>
            <a:ext cx="627063" cy="130175"/>
          </a:xfrm>
          <a:prstGeom prst="rect">
            <a:avLst/>
          </a:prstGeom>
          <a:solidFill>
            <a:srgbClr val="FFFFFF"/>
          </a:solidFill>
          <a:ln w="3175">
            <a:solidFill>
              <a:srgbClr val="000000"/>
            </a:solidFill>
            <a:miter lim="800000"/>
            <a:headEnd/>
            <a:tailEnd/>
          </a:ln>
        </p:spPr>
        <p:txBody>
          <a:bodyPr/>
          <a:lstStyle/>
          <a:p>
            <a:endParaRPr lang="en-US"/>
          </a:p>
        </p:txBody>
      </p:sp>
      <p:sp>
        <p:nvSpPr>
          <p:cNvPr id="26633" name="Rectangle 9"/>
          <p:cNvSpPr>
            <a:spLocks noChangeArrowheads="1"/>
          </p:cNvSpPr>
          <p:nvPr/>
        </p:nvSpPr>
        <p:spPr bwMode="auto">
          <a:xfrm>
            <a:off x="1239838" y="5302250"/>
            <a:ext cx="314325" cy="122238"/>
          </a:xfrm>
          <a:prstGeom prst="rect">
            <a:avLst/>
          </a:prstGeom>
          <a:noFill/>
          <a:ln w="9525">
            <a:noFill/>
            <a:miter lim="800000"/>
            <a:headEnd/>
            <a:tailEnd/>
          </a:ln>
        </p:spPr>
        <p:txBody>
          <a:bodyPr wrap="none" lIns="0" tIns="0" rIns="0" bIns="0">
            <a:spAutoFit/>
          </a:bodyPr>
          <a:lstStyle/>
          <a:p>
            <a:pPr algn="l"/>
            <a:r>
              <a:rPr lang="en-US" sz="800" b="0">
                <a:solidFill>
                  <a:srgbClr val="000000"/>
                </a:solidFill>
              </a:rPr>
              <a:t>4.2.1.1</a:t>
            </a:r>
            <a:endParaRPr lang="en-US" sz="1000" b="0"/>
          </a:p>
        </p:txBody>
      </p:sp>
      <p:sp>
        <p:nvSpPr>
          <p:cNvPr id="26634" name="Rectangle 10"/>
          <p:cNvSpPr>
            <a:spLocks noChangeArrowheads="1"/>
          </p:cNvSpPr>
          <p:nvPr/>
        </p:nvSpPr>
        <p:spPr bwMode="auto">
          <a:xfrm>
            <a:off x="1216025" y="5424488"/>
            <a:ext cx="627063" cy="498475"/>
          </a:xfrm>
          <a:prstGeom prst="rect">
            <a:avLst/>
          </a:prstGeom>
          <a:solidFill>
            <a:srgbClr val="FFFFFF"/>
          </a:solidFill>
          <a:ln w="3175">
            <a:solidFill>
              <a:srgbClr val="000000"/>
            </a:solidFill>
            <a:miter lim="800000"/>
            <a:headEnd/>
            <a:tailEnd/>
          </a:ln>
        </p:spPr>
        <p:txBody>
          <a:bodyPr/>
          <a:lstStyle/>
          <a:p>
            <a:endParaRPr lang="en-US"/>
          </a:p>
        </p:txBody>
      </p:sp>
      <p:sp>
        <p:nvSpPr>
          <p:cNvPr id="26635" name="Rectangle 11"/>
          <p:cNvSpPr>
            <a:spLocks noChangeArrowheads="1"/>
          </p:cNvSpPr>
          <p:nvPr/>
        </p:nvSpPr>
        <p:spPr bwMode="auto">
          <a:xfrm>
            <a:off x="1303338" y="5481638"/>
            <a:ext cx="44450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SELECT</a:t>
            </a:r>
            <a:endParaRPr lang="en-US" sz="1000" b="0"/>
          </a:p>
        </p:txBody>
      </p:sp>
      <p:sp>
        <p:nvSpPr>
          <p:cNvPr id="26636" name="Rectangle 12"/>
          <p:cNvSpPr>
            <a:spLocks noChangeArrowheads="1"/>
          </p:cNvSpPr>
          <p:nvPr/>
        </p:nvSpPr>
        <p:spPr bwMode="auto">
          <a:xfrm>
            <a:off x="1327150" y="5597525"/>
            <a:ext cx="40005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RADAR</a:t>
            </a:r>
            <a:endParaRPr lang="en-US" sz="1000" b="0"/>
          </a:p>
        </p:txBody>
      </p:sp>
      <p:sp>
        <p:nvSpPr>
          <p:cNvPr id="26637" name="Rectangle 13"/>
          <p:cNvSpPr>
            <a:spLocks noChangeArrowheads="1"/>
          </p:cNvSpPr>
          <p:nvPr/>
        </p:nvSpPr>
        <p:spPr bwMode="auto">
          <a:xfrm>
            <a:off x="1238250" y="5713413"/>
            <a:ext cx="57150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SETTINGS</a:t>
            </a:r>
            <a:endParaRPr lang="en-US" sz="1000" b="0"/>
          </a:p>
        </p:txBody>
      </p:sp>
      <p:sp>
        <p:nvSpPr>
          <p:cNvPr id="26638" name="Line 14"/>
          <p:cNvSpPr>
            <a:spLocks noChangeShapeType="1"/>
          </p:cNvSpPr>
          <p:nvPr/>
        </p:nvSpPr>
        <p:spPr bwMode="auto">
          <a:xfrm>
            <a:off x="1006475" y="5608638"/>
            <a:ext cx="144463" cy="1587"/>
          </a:xfrm>
          <a:prstGeom prst="line">
            <a:avLst/>
          </a:prstGeom>
          <a:noFill/>
          <a:ln w="3175">
            <a:solidFill>
              <a:srgbClr val="000000"/>
            </a:solidFill>
            <a:round/>
            <a:headEnd/>
            <a:tailEnd/>
          </a:ln>
        </p:spPr>
        <p:txBody>
          <a:bodyPr/>
          <a:lstStyle/>
          <a:p>
            <a:endParaRPr lang="en-US"/>
          </a:p>
        </p:txBody>
      </p:sp>
      <p:sp>
        <p:nvSpPr>
          <p:cNvPr id="26639" name="Freeform 15"/>
          <p:cNvSpPr>
            <a:spLocks/>
          </p:cNvSpPr>
          <p:nvPr/>
        </p:nvSpPr>
        <p:spPr bwMode="auto">
          <a:xfrm>
            <a:off x="1144588" y="5584825"/>
            <a:ext cx="71437" cy="47625"/>
          </a:xfrm>
          <a:custGeom>
            <a:avLst/>
            <a:gdLst/>
            <a:ahLst/>
            <a:cxnLst>
              <a:cxn ang="0">
                <a:pos x="0" y="0"/>
              </a:cxn>
              <a:cxn ang="0">
                <a:pos x="45" y="15"/>
              </a:cxn>
              <a:cxn ang="0">
                <a:pos x="0" y="30"/>
              </a:cxn>
              <a:cxn ang="0">
                <a:pos x="0" y="0"/>
              </a:cxn>
            </a:cxnLst>
            <a:rect l="0" t="0" r="r" b="b"/>
            <a:pathLst>
              <a:path w="45" h="30">
                <a:moveTo>
                  <a:pt x="0" y="0"/>
                </a:moveTo>
                <a:lnTo>
                  <a:pt x="45" y="15"/>
                </a:lnTo>
                <a:lnTo>
                  <a:pt x="0" y="30"/>
                </a:lnTo>
                <a:lnTo>
                  <a:pt x="0" y="0"/>
                </a:lnTo>
                <a:close/>
              </a:path>
            </a:pathLst>
          </a:custGeom>
          <a:solidFill>
            <a:srgbClr val="000000"/>
          </a:solidFill>
          <a:ln w="9525">
            <a:noFill/>
            <a:round/>
            <a:headEnd/>
            <a:tailEnd/>
          </a:ln>
        </p:spPr>
        <p:txBody>
          <a:bodyPr/>
          <a:lstStyle/>
          <a:p>
            <a:endParaRPr lang="en-US"/>
          </a:p>
        </p:txBody>
      </p:sp>
      <p:sp>
        <p:nvSpPr>
          <p:cNvPr id="26640" name="Rectangle 16"/>
          <p:cNvSpPr>
            <a:spLocks noChangeArrowheads="1"/>
          </p:cNvSpPr>
          <p:nvPr/>
        </p:nvSpPr>
        <p:spPr bwMode="auto">
          <a:xfrm>
            <a:off x="6235700" y="5294313"/>
            <a:ext cx="627063" cy="130175"/>
          </a:xfrm>
          <a:prstGeom prst="rect">
            <a:avLst/>
          </a:prstGeom>
          <a:solidFill>
            <a:srgbClr val="FFFFFF"/>
          </a:solidFill>
          <a:ln w="3175">
            <a:solidFill>
              <a:srgbClr val="000000"/>
            </a:solidFill>
            <a:miter lim="800000"/>
            <a:headEnd/>
            <a:tailEnd/>
          </a:ln>
        </p:spPr>
        <p:txBody>
          <a:bodyPr/>
          <a:lstStyle/>
          <a:p>
            <a:endParaRPr lang="en-US"/>
          </a:p>
        </p:txBody>
      </p:sp>
      <p:sp>
        <p:nvSpPr>
          <p:cNvPr id="26641" name="Rectangle 17"/>
          <p:cNvSpPr>
            <a:spLocks noChangeArrowheads="1"/>
          </p:cNvSpPr>
          <p:nvPr/>
        </p:nvSpPr>
        <p:spPr bwMode="auto">
          <a:xfrm>
            <a:off x="6259513" y="5302250"/>
            <a:ext cx="314325" cy="122238"/>
          </a:xfrm>
          <a:prstGeom prst="rect">
            <a:avLst/>
          </a:prstGeom>
          <a:noFill/>
          <a:ln w="9525">
            <a:noFill/>
            <a:miter lim="800000"/>
            <a:headEnd/>
            <a:tailEnd/>
          </a:ln>
        </p:spPr>
        <p:txBody>
          <a:bodyPr wrap="none" lIns="0" tIns="0" rIns="0" bIns="0">
            <a:spAutoFit/>
          </a:bodyPr>
          <a:lstStyle/>
          <a:p>
            <a:pPr algn="l"/>
            <a:r>
              <a:rPr lang="en-US" sz="800" b="0">
                <a:solidFill>
                  <a:srgbClr val="000000"/>
                </a:solidFill>
              </a:rPr>
              <a:t>4.2.1.5</a:t>
            </a:r>
            <a:endParaRPr lang="en-US" sz="1000" b="0"/>
          </a:p>
        </p:txBody>
      </p:sp>
      <p:sp>
        <p:nvSpPr>
          <p:cNvPr id="26642" name="Rectangle 18"/>
          <p:cNvSpPr>
            <a:spLocks noChangeArrowheads="1"/>
          </p:cNvSpPr>
          <p:nvPr/>
        </p:nvSpPr>
        <p:spPr bwMode="auto">
          <a:xfrm>
            <a:off x="6235700" y="5424488"/>
            <a:ext cx="627063" cy="498475"/>
          </a:xfrm>
          <a:prstGeom prst="rect">
            <a:avLst/>
          </a:prstGeom>
          <a:solidFill>
            <a:srgbClr val="FFFFFF"/>
          </a:solidFill>
          <a:ln w="3175">
            <a:solidFill>
              <a:srgbClr val="000000"/>
            </a:solidFill>
            <a:miter lim="800000"/>
            <a:headEnd/>
            <a:tailEnd/>
          </a:ln>
        </p:spPr>
        <p:txBody>
          <a:bodyPr/>
          <a:lstStyle/>
          <a:p>
            <a:endParaRPr lang="en-US"/>
          </a:p>
        </p:txBody>
      </p:sp>
      <p:sp>
        <p:nvSpPr>
          <p:cNvPr id="26643" name="Rectangle 19"/>
          <p:cNvSpPr>
            <a:spLocks noChangeArrowheads="1"/>
          </p:cNvSpPr>
          <p:nvPr/>
        </p:nvSpPr>
        <p:spPr bwMode="auto">
          <a:xfrm>
            <a:off x="6248400" y="5481638"/>
            <a:ext cx="59690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EVALUATE</a:t>
            </a:r>
            <a:endParaRPr lang="en-US" sz="1000" b="0"/>
          </a:p>
        </p:txBody>
      </p:sp>
      <p:sp>
        <p:nvSpPr>
          <p:cNvPr id="26644" name="Rectangle 20"/>
          <p:cNvSpPr>
            <a:spLocks noChangeArrowheads="1"/>
          </p:cNvSpPr>
          <p:nvPr/>
        </p:nvSpPr>
        <p:spPr bwMode="auto">
          <a:xfrm>
            <a:off x="6346825" y="5597525"/>
            <a:ext cx="40005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RADAR</a:t>
            </a:r>
            <a:endParaRPr lang="en-US" sz="1000" b="0"/>
          </a:p>
        </p:txBody>
      </p:sp>
      <p:sp>
        <p:nvSpPr>
          <p:cNvPr id="26645" name="Rectangle 21"/>
          <p:cNvSpPr>
            <a:spLocks noChangeArrowheads="1"/>
          </p:cNvSpPr>
          <p:nvPr/>
        </p:nvSpPr>
        <p:spPr bwMode="auto">
          <a:xfrm>
            <a:off x="6308725" y="5713413"/>
            <a:ext cx="47625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RETURN</a:t>
            </a:r>
            <a:endParaRPr lang="en-US" sz="1000" b="0"/>
          </a:p>
        </p:txBody>
      </p:sp>
      <p:sp>
        <p:nvSpPr>
          <p:cNvPr id="26646" name="Rectangle 22"/>
          <p:cNvSpPr>
            <a:spLocks noChangeArrowheads="1"/>
          </p:cNvSpPr>
          <p:nvPr/>
        </p:nvSpPr>
        <p:spPr bwMode="auto">
          <a:xfrm>
            <a:off x="5084763" y="5294313"/>
            <a:ext cx="628650" cy="130175"/>
          </a:xfrm>
          <a:prstGeom prst="rect">
            <a:avLst/>
          </a:prstGeom>
          <a:solidFill>
            <a:schemeClr val="accent1">
              <a:alpha val="23000"/>
            </a:schemeClr>
          </a:solidFill>
          <a:ln w="9525" algn="ctr">
            <a:solidFill>
              <a:schemeClr val="tx1"/>
            </a:solidFill>
            <a:miter lim="800000"/>
            <a:headEnd/>
            <a:tailEnd/>
          </a:ln>
          <a:effectLst/>
        </p:spPr>
        <p:txBody>
          <a:bodyPr wrap="none" anchor="ctr"/>
          <a:lstStyle/>
          <a:p>
            <a:endParaRPr lang="en-US"/>
          </a:p>
        </p:txBody>
      </p:sp>
      <p:sp>
        <p:nvSpPr>
          <p:cNvPr id="26647" name="Rectangle 23"/>
          <p:cNvSpPr>
            <a:spLocks noChangeArrowheads="1"/>
          </p:cNvSpPr>
          <p:nvPr/>
        </p:nvSpPr>
        <p:spPr bwMode="auto">
          <a:xfrm>
            <a:off x="5108575" y="5302250"/>
            <a:ext cx="314325" cy="122238"/>
          </a:xfrm>
          <a:prstGeom prst="rect">
            <a:avLst/>
          </a:prstGeom>
          <a:noFill/>
          <a:ln w="9525">
            <a:noFill/>
            <a:miter lim="800000"/>
            <a:headEnd/>
            <a:tailEnd/>
          </a:ln>
        </p:spPr>
        <p:txBody>
          <a:bodyPr wrap="none" lIns="0" tIns="0" rIns="0" bIns="0">
            <a:spAutoFit/>
          </a:bodyPr>
          <a:lstStyle/>
          <a:p>
            <a:pPr algn="l"/>
            <a:r>
              <a:rPr lang="en-US" sz="800" b="0">
                <a:solidFill>
                  <a:srgbClr val="000000"/>
                </a:solidFill>
              </a:rPr>
              <a:t>4.2.1.4</a:t>
            </a:r>
            <a:endParaRPr lang="en-US" sz="1000" b="0"/>
          </a:p>
        </p:txBody>
      </p:sp>
      <p:sp>
        <p:nvSpPr>
          <p:cNvPr id="26648" name="Rectangle 24"/>
          <p:cNvSpPr>
            <a:spLocks noChangeArrowheads="1"/>
          </p:cNvSpPr>
          <p:nvPr/>
        </p:nvSpPr>
        <p:spPr bwMode="auto">
          <a:xfrm>
            <a:off x="5084763" y="5424488"/>
            <a:ext cx="628650" cy="498475"/>
          </a:xfrm>
          <a:prstGeom prst="rect">
            <a:avLst/>
          </a:prstGeom>
          <a:solidFill>
            <a:schemeClr val="accent1">
              <a:alpha val="23000"/>
            </a:schemeClr>
          </a:solidFill>
          <a:ln w="9525" algn="ctr">
            <a:solidFill>
              <a:schemeClr val="tx1"/>
            </a:solidFill>
            <a:miter lim="800000"/>
            <a:headEnd/>
            <a:tailEnd/>
          </a:ln>
          <a:effectLst/>
        </p:spPr>
        <p:txBody>
          <a:bodyPr wrap="none" anchor="ctr"/>
          <a:lstStyle/>
          <a:p>
            <a:endParaRPr lang="en-US"/>
          </a:p>
        </p:txBody>
      </p:sp>
      <p:sp>
        <p:nvSpPr>
          <p:cNvPr id="26649" name="Rectangle 25"/>
          <p:cNvSpPr>
            <a:spLocks noChangeArrowheads="1"/>
          </p:cNvSpPr>
          <p:nvPr/>
        </p:nvSpPr>
        <p:spPr bwMode="auto">
          <a:xfrm>
            <a:off x="5156200" y="5481638"/>
            <a:ext cx="48260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DISPLAY</a:t>
            </a:r>
            <a:endParaRPr lang="en-US" sz="1000" b="0"/>
          </a:p>
        </p:txBody>
      </p:sp>
      <p:sp>
        <p:nvSpPr>
          <p:cNvPr id="26650" name="Rectangle 26"/>
          <p:cNvSpPr>
            <a:spLocks noChangeArrowheads="1"/>
          </p:cNvSpPr>
          <p:nvPr/>
        </p:nvSpPr>
        <p:spPr bwMode="auto">
          <a:xfrm>
            <a:off x="5197475" y="5597525"/>
            <a:ext cx="40005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RADAR</a:t>
            </a:r>
            <a:endParaRPr lang="en-US" sz="1000" b="0"/>
          </a:p>
        </p:txBody>
      </p:sp>
      <p:sp>
        <p:nvSpPr>
          <p:cNvPr id="26651" name="Rectangle 27"/>
          <p:cNvSpPr>
            <a:spLocks noChangeArrowheads="1"/>
          </p:cNvSpPr>
          <p:nvPr/>
        </p:nvSpPr>
        <p:spPr bwMode="auto">
          <a:xfrm>
            <a:off x="5118100" y="5713413"/>
            <a:ext cx="55245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RETURNS</a:t>
            </a:r>
            <a:endParaRPr lang="en-US" sz="1000" b="0"/>
          </a:p>
        </p:txBody>
      </p:sp>
      <p:sp>
        <p:nvSpPr>
          <p:cNvPr id="26652" name="Line 28"/>
          <p:cNvSpPr>
            <a:spLocks noChangeShapeType="1"/>
          </p:cNvSpPr>
          <p:nvPr/>
        </p:nvSpPr>
        <p:spPr bwMode="auto">
          <a:xfrm>
            <a:off x="1843088" y="5608638"/>
            <a:ext cx="144462" cy="1587"/>
          </a:xfrm>
          <a:prstGeom prst="line">
            <a:avLst/>
          </a:prstGeom>
          <a:noFill/>
          <a:ln w="3175">
            <a:solidFill>
              <a:srgbClr val="000000"/>
            </a:solidFill>
            <a:round/>
            <a:headEnd/>
            <a:tailEnd/>
          </a:ln>
        </p:spPr>
        <p:txBody>
          <a:bodyPr/>
          <a:lstStyle/>
          <a:p>
            <a:endParaRPr lang="en-US"/>
          </a:p>
        </p:txBody>
      </p:sp>
      <p:sp>
        <p:nvSpPr>
          <p:cNvPr id="26653" name="Freeform 29"/>
          <p:cNvSpPr>
            <a:spLocks/>
          </p:cNvSpPr>
          <p:nvPr/>
        </p:nvSpPr>
        <p:spPr bwMode="auto">
          <a:xfrm>
            <a:off x="1981200" y="5584825"/>
            <a:ext cx="71438" cy="47625"/>
          </a:xfrm>
          <a:custGeom>
            <a:avLst/>
            <a:gdLst/>
            <a:ahLst/>
            <a:cxnLst>
              <a:cxn ang="0">
                <a:pos x="0" y="0"/>
              </a:cxn>
              <a:cxn ang="0">
                <a:pos x="45" y="15"/>
              </a:cxn>
              <a:cxn ang="0">
                <a:pos x="0" y="30"/>
              </a:cxn>
              <a:cxn ang="0">
                <a:pos x="0" y="0"/>
              </a:cxn>
            </a:cxnLst>
            <a:rect l="0" t="0" r="r" b="b"/>
            <a:pathLst>
              <a:path w="45" h="30">
                <a:moveTo>
                  <a:pt x="0" y="0"/>
                </a:moveTo>
                <a:lnTo>
                  <a:pt x="45" y="15"/>
                </a:lnTo>
                <a:lnTo>
                  <a:pt x="0" y="30"/>
                </a:lnTo>
                <a:lnTo>
                  <a:pt x="0" y="0"/>
                </a:lnTo>
                <a:close/>
              </a:path>
            </a:pathLst>
          </a:custGeom>
          <a:solidFill>
            <a:srgbClr val="000000"/>
          </a:solidFill>
          <a:ln w="9525">
            <a:noFill/>
            <a:round/>
            <a:headEnd/>
            <a:tailEnd/>
          </a:ln>
        </p:spPr>
        <p:txBody>
          <a:bodyPr/>
          <a:lstStyle/>
          <a:p>
            <a:endParaRPr lang="en-US"/>
          </a:p>
        </p:txBody>
      </p:sp>
      <p:sp>
        <p:nvSpPr>
          <p:cNvPr id="26654" name="Rectangle 30"/>
          <p:cNvSpPr>
            <a:spLocks noChangeArrowheads="1"/>
          </p:cNvSpPr>
          <p:nvPr/>
        </p:nvSpPr>
        <p:spPr bwMode="auto">
          <a:xfrm>
            <a:off x="4143375" y="5294313"/>
            <a:ext cx="628650" cy="130175"/>
          </a:xfrm>
          <a:prstGeom prst="rect">
            <a:avLst/>
          </a:prstGeom>
          <a:solidFill>
            <a:srgbClr val="3399FF">
              <a:alpha val="23000"/>
            </a:srgbClr>
          </a:solidFill>
          <a:ln w="3175">
            <a:solidFill>
              <a:srgbClr val="000000"/>
            </a:solidFill>
            <a:miter lim="800000"/>
            <a:headEnd/>
            <a:tailEnd/>
          </a:ln>
        </p:spPr>
        <p:txBody>
          <a:bodyPr/>
          <a:lstStyle/>
          <a:p>
            <a:endParaRPr lang="en-US"/>
          </a:p>
        </p:txBody>
      </p:sp>
      <p:sp>
        <p:nvSpPr>
          <p:cNvPr id="26655" name="Rectangle 31"/>
          <p:cNvSpPr>
            <a:spLocks noChangeArrowheads="1"/>
          </p:cNvSpPr>
          <p:nvPr/>
        </p:nvSpPr>
        <p:spPr bwMode="auto">
          <a:xfrm>
            <a:off x="4167188" y="5302250"/>
            <a:ext cx="314325" cy="122238"/>
          </a:xfrm>
          <a:prstGeom prst="rect">
            <a:avLst/>
          </a:prstGeom>
          <a:noFill/>
          <a:ln w="9525">
            <a:noFill/>
            <a:miter lim="800000"/>
            <a:headEnd/>
            <a:tailEnd/>
          </a:ln>
        </p:spPr>
        <p:txBody>
          <a:bodyPr wrap="none" lIns="0" tIns="0" rIns="0" bIns="0">
            <a:spAutoFit/>
          </a:bodyPr>
          <a:lstStyle/>
          <a:p>
            <a:pPr algn="l"/>
            <a:r>
              <a:rPr lang="en-US" sz="800" b="0">
                <a:solidFill>
                  <a:srgbClr val="000000"/>
                </a:solidFill>
              </a:rPr>
              <a:t>4.2.1.3</a:t>
            </a:r>
            <a:endParaRPr lang="en-US" sz="1000" b="0"/>
          </a:p>
        </p:txBody>
      </p:sp>
      <p:sp>
        <p:nvSpPr>
          <p:cNvPr id="26656" name="Rectangle 32"/>
          <p:cNvSpPr>
            <a:spLocks noChangeArrowheads="1"/>
          </p:cNvSpPr>
          <p:nvPr/>
        </p:nvSpPr>
        <p:spPr bwMode="auto">
          <a:xfrm>
            <a:off x="4143375" y="5424488"/>
            <a:ext cx="628650" cy="498475"/>
          </a:xfrm>
          <a:prstGeom prst="rect">
            <a:avLst/>
          </a:prstGeom>
          <a:solidFill>
            <a:srgbClr val="3399FF">
              <a:alpha val="23000"/>
            </a:srgbClr>
          </a:solidFill>
          <a:ln w="3175">
            <a:solidFill>
              <a:srgbClr val="000000"/>
            </a:solidFill>
            <a:miter lim="800000"/>
            <a:headEnd/>
            <a:tailEnd/>
          </a:ln>
        </p:spPr>
        <p:txBody>
          <a:bodyPr/>
          <a:lstStyle/>
          <a:p>
            <a:endParaRPr lang="en-US"/>
          </a:p>
        </p:txBody>
      </p:sp>
      <p:sp>
        <p:nvSpPr>
          <p:cNvPr id="26657" name="Rectangle 33"/>
          <p:cNvSpPr>
            <a:spLocks noChangeArrowheads="1"/>
          </p:cNvSpPr>
          <p:nvPr/>
        </p:nvSpPr>
        <p:spPr bwMode="auto">
          <a:xfrm>
            <a:off x="4224338" y="5481638"/>
            <a:ext cx="45720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DETECT</a:t>
            </a:r>
            <a:endParaRPr lang="en-US" sz="1000" b="0"/>
          </a:p>
        </p:txBody>
      </p:sp>
      <p:sp>
        <p:nvSpPr>
          <p:cNvPr id="26658" name="Rectangle 34"/>
          <p:cNvSpPr>
            <a:spLocks noChangeArrowheads="1"/>
          </p:cNvSpPr>
          <p:nvPr/>
        </p:nvSpPr>
        <p:spPr bwMode="auto">
          <a:xfrm>
            <a:off x="4256088" y="5597525"/>
            <a:ext cx="40005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RADAR</a:t>
            </a:r>
            <a:endParaRPr lang="en-US" sz="1000" b="0"/>
          </a:p>
        </p:txBody>
      </p:sp>
      <p:sp>
        <p:nvSpPr>
          <p:cNvPr id="26659" name="Rectangle 35"/>
          <p:cNvSpPr>
            <a:spLocks noChangeArrowheads="1"/>
          </p:cNvSpPr>
          <p:nvPr/>
        </p:nvSpPr>
        <p:spPr bwMode="auto">
          <a:xfrm>
            <a:off x="4176713" y="5713413"/>
            <a:ext cx="55245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RETURNS</a:t>
            </a:r>
            <a:endParaRPr lang="en-US" sz="1000" b="0"/>
          </a:p>
        </p:txBody>
      </p:sp>
      <p:sp>
        <p:nvSpPr>
          <p:cNvPr id="26660" name="Line 36"/>
          <p:cNvSpPr>
            <a:spLocks noChangeShapeType="1"/>
          </p:cNvSpPr>
          <p:nvPr/>
        </p:nvSpPr>
        <p:spPr bwMode="auto">
          <a:xfrm>
            <a:off x="3935413" y="5608638"/>
            <a:ext cx="142875" cy="1587"/>
          </a:xfrm>
          <a:prstGeom prst="line">
            <a:avLst/>
          </a:prstGeom>
          <a:noFill/>
          <a:ln w="3175">
            <a:solidFill>
              <a:srgbClr val="000000"/>
            </a:solidFill>
            <a:round/>
            <a:headEnd/>
            <a:tailEnd/>
          </a:ln>
        </p:spPr>
        <p:txBody>
          <a:bodyPr/>
          <a:lstStyle/>
          <a:p>
            <a:endParaRPr lang="en-US"/>
          </a:p>
        </p:txBody>
      </p:sp>
      <p:sp>
        <p:nvSpPr>
          <p:cNvPr id="26661" name="Freeform 37"/>
          <p:cNvSpPr>
            <a:spLocks/>
          </p:cNvSpPr>
          <p:nvPr/>
        </p:nvSpPr>
        <p:spPr bwMode="auto">
          <a:xfrm>
            <a:off x="4073525" y="5584825"/>
            <a:ext cx="69850" cy="47625"/>
          </a:xfrm>
          <a:custGeom>
            <a:avLst/>
            <a:gdLst/>
            <a:ahLst/>
            <a:cxnLst>
              <a:cxn ang="0">
                <a:pos x="0" y="0"/>
              </a:cxn>
              <a:cxn ang="0">
                <a:pos x="44" y="15"/>
              </a:cxn>
              <a:cxn ang="0">
                <a:pos x="0" y="30"/>
              </a:cxn>
              <a:cxn ang="0">
                <a:pos x="0" y="0"/>
              </a:cxn>
            </a:cxnLst>
            <a:rect l="0" t="0" r="r" b="b"/>
            <a:pathLst>
              <a:path w="44" h="30">
                <a:moveTo>
                  <a:pt x="0" y="0"/>
                </a:moveTo>
                <a:lnTo>
                  <a:pt x="44" y="15"/>
                </a:lnTo>
                <a:lnTo>
                  <a:pt x="0" y="30"/>
                </a:lnTo>
                <a:lnTo>
                  <a:pt x="0" y="0"/>
                </a:lnTo>
                <a:close/>
              </a:path>
            </a:pathLst>
          </a:custGeom>
          <a:solidFill>
            <a:srgbClr val="000000"/>
          </a:solidFill>
          <a:ln w="9525">
            <a:noFill/>
            <a:round/>
            <a:headEnd/>
            <a:tailEnd/>
          </a:ln>
        </p:spPr>
        <p:txBody>
          <a:bodyPr/>
          <a:lstStyle/>
          <a:p>
            <a:endParaRPr lang="en-US"/>
          </a:p>
        </p:txBody>
      </p:sp>
      <p:sp>
        <p:nvSpPr>
          <p:cNvPr id="26662" name="Line 38"/>
          <p:cNvSpPr>
            <a:spLocks noChangeShapeType="1"/>
          </p:cNvSpPr>
          <p:nvPr/>
        </p:nvSpPr>
        <p:spPr bwMode="auto">
          <a:xfrm>
            <a:off x="4772025" y="5608638"/>
            <a:ext cx="247650" cy="1587"/>
          </a:xfrm>
          <a:prstGeom prst="line">
            <a:avLst/>
          </a:prstGeom>
          <a:noFill/>
          <a:ln w="3175">
            <a:solidFill>
              <a:srgbClr val="000000"/>
            </a:solidFill>
            <a:round/>
            <a:headEnd/>
            <a:tailEnd/>
          </a:ln>
        </p:spPr>
        <p:txBody>
          <a:bodyPr/>
          <a:lstStyle/>
          <a:p>
            <a:endParaRPr lang="en-US"/>
          </a:p>
        </p:txBody>
      </p:sp>
      <p:sp>
        <p:nvSpPr>
          <p:cNvPr id="26663" name="Freeform 39"/>
          <p:cNvSpPr>
            <a:spLocks/>
          </p:cNvSpPr>
          <p:nvPr/>
        </p:nvSpPr>
        <p:spPr bwMode="auto">
          <a:xfrm>
            <a:off x="5014913" y="5584825"/>
            <a:ext cx="69850" cy="47625"/>
          </a:xfrm>
          <a:custGeom>
            <a:avLst/>
            <a:gdLst/>
            <a:ahLst/>
            <a:cxnLst>
              <a:cxn ang="0">
                <a:pos x="0" y="0"/>
              </a:cxn>
              <a:cxn ang="0">
                <a:pos x="44" y="15"/>
              </a:cxn>
              <a:cxn ang="0">
                <a:pos x="0" y="30"/>
              </a:cxn>
              <a:cxn ang="0">
                <a:pos x="0" y="0"/>
              </a:cxn>
            </a:cxnLst>
            <a:rect l="0" t="0" r="r" b="b"/>
            <a:pathLst>
              <a:path w="44" h="30">
                <a:moveTo>
                  <a:pt x="0" y="0"/>
                </a:moveTo>
                <a:lnTo>
                  <a:pt x="44" y="15"/>
                </a:lnTo>
                <a:lnTo>
                  <a:pt x="0" y="30"/>
                </a:lnTo>
                <a:lnTo>
                  <a:pt x="0" y="0"/>
                </a:lnTo>
                <a:close/>
              </a:path>
            </a:pathLst>
          </a:custGeom>
          <a:solidFill>
            <a:srgbClr val="000000"/>
          </a:solidFill>
          <a:ln w="9525">
            <a:noFill/>
            <a:round/>
            <a:headEnd/>
            <a:tailEnd/>
          </a:ln>
        </p:spPr>
        <p:txBody>
          <a:bodyPr/>
          <a:lstStyle/>
          <a:p>
            <a:endParaRPr lang="en-US"/>
          </a:p>
        </p:txBody>
      </p:sp>
      <p:sp>
        <p:nvSpPr>
          <p:cNvPr id="26664" name="Rectangle 40"/>
          <p:cNvSpPr>
            <a:spLocks noChangeArrowheads="1"/>
          </p:cNvSpPr>
          <p:nvPr/>
        </p:nvSpPr>
        <p:spPr bwMode="auto">
          <a:xfrm>
            <a:off x="2889250" y="5294313"/>
            <a:ext cx="627063" cy="130175"/>
          </a:xfrm>
          <a:prstGeom prst="rect">
            <a:avLst/>
          </a:prstGeom>
          <a:solidFill>
            <a:srgbClr val="FFFFFF"/>
          </a:solidFill>
          <a:ln w="3175">
            <a:solidFill>
              <a:srgbClr val="000000"/>
            </a:solidFill>
            <a:miter lim="800000"/>
            <a:headEnd/>
            <a:tailEnd/>
          </a:ln>
        </p:spPr>
        <p:txBody>
          <a:bodyPr/>
          <a:lstStyle/>
          <a:p>
            <a:endParaRPr lang="en-US"/>
          </a:p>
        </p:txBody>
      </p:sp>
      <p:sp>
        <p:nvSpPr>
          <p:cNvPr id="26665" name="Rectangle 41"/>
          <p:cNvSpPr>
            <a:spLocks noChangeArrowheads="1"/>
          </p:cNvSpPr>
          <p:nvPr/>
        </p:nvSpPr>
        <p:spPr bwMode="auto">
          <a:xfrm>
            <a:off x="2913063" y="5302250"/>
            <a:ext cx="314325" cy="122238"/>
          </a:xfrm>
          <a:prstGeom prst="rect">
            <a:avLst/>
          </a:prstGeom>
          <a:noFill/>
          <a:ln w="9525">
            <a:noFill/>
            <a:miter lim="800000"/>
            <a:headEnd/>
            <a:tailEnd/>
          </a:ln>
        </p:spPr>
        <p:txBody>
          <a:bodyPr wrap="none" lIns="0" tIns="0" rIns="0" bIns="0">
            <a:spAutoFit/>
          </a:bodyPr>
          <a:lstStyle/>
          <a:p>
            <a:pPr algn="l"/>
            <a:r>
              <a:rPr lang="en-US" sz="800" b="0">
                <a:solidFill>
                  <a:srgbClr val="000000"/>
                </a:solidFill>
              </a:rPr>
              <a:t>4.2.1.2</a:t>
            </a:r>
            <a:endParaRPr lang="en-US" sz="1000" b="0"/>
          </a:p>
        </p:txBody>
      </p:sp>
      <p:sp>
        <p:nvSpPr>
          <p:cNvPr id="26666" name="Rectangle 42"/>
          <p:cNvSpPr>
            <a:spLocks noChangeArrowheads="1"/>
          </p:cNvSpPr>
          <p:nvPr/>
        </p:nvSpPr>
        <p:spPr bwMode="auto">
          <a:xfrm>
            <a:off x="2889250" y="5424488"/>
            <a:ext cx="627063" cy="498475"/>
          </a:xfrm>
          <a:prstGeom prst="rect">
            <a:avLst/>
          </a:prstGeom>
          <a:solidFill>
            <a:srgbClr val="FFFFFF"/>
          </a:solidFill>
          <a:ln w="3175">
            <a:solidFill>
              <a:srgbClr val="000000"/>
            </a:solidFill>
            <a:miter lim="800000"/>
            <a:headEnd/>
            <a:tailEnd/>
          </a:ln>
        </p:spPr>
        <p:txBody>
          <a:bodyPr/>
          <a:lstStyle/>
          <a:p>
            <a:endParaRPr lang="en-US"/>
          </a:p>
        </p:txBody>
      </p:sp>
      <p:sp>
        <p:nvSpPr>
          <p:cNvPr id="26667" name="Rectangle 43"/>
          <p:cNvSpPr>
            <a:spLocks noChangeArrowheads="1"/>
          </p:cNvSpPr>
          <p:nvPr/>
        </p:nvSpPr>
        <p:spPr bwMode="auto">
          <a:xfrm>
            <a:off x="2976563" y="5422900"/>
            <a:ext cx="44450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SELECT</a:t>
            </a:r>
            <a:endParaRPr lang="en-US" sz="1000" b="0"/>
          </a:p>
        </p:txBody>
      </p:sp>
      <p:sp>
        <p:nvSpPr>
          <p:cNvPr id="26668" name="Rectangle 44"/>
          <p:cNvSpPr>
            <a:spLocks noChangeArrowheads="1"/>
          </p:cNvSpPr>
          <p:nvPr/>
        </p:nvSpPr>
        <p:spPr bwMode="auto">
          <a:xfrm>
            <a:off x="2960688" y="5538788"/>
            <a:ext cx="48260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DISPLAY</a:t>
            </a:r>
            <a:endParaRPr lang="en-US" sz="1000" b="0"/>
          </a:p>
        </p:txBody>
      </p:sp>
      <p:sp>
        <p:nvSpPr>
          <p:cNvPr id="26669" name="Rectangle 45"/>
          <p:cNvSpPr>
            <a:spLocks noChangeArrowheads="1"/>
          </p:cNvSpPr>
          <p:nvPr/>
        </p:nvSpPr>
        <p:spPr bwMode="auto">
          <a:xfrm>
            <a:off x="2922588" y="5656263"/>
            <a:ext cx="55245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PARAMET</a:t>
            </a:r>
            <a:endParaRPr lang="en-US" sz="1000" b="0"/>
          </a:p>
        </p:txBody>
      </p:sp>
      <p:sp>
        <p:nvSpPr>
          <p:cNvPr id="26670" name="Rectangle 46"/>
          <p:cNvSpPr>
            <a:spLocks noChangeArrowheads="1"/>
          </p:cNvSpPr>
          <p:nvPr/>
        </p:nvSpPr>
        <p:spPr bwMode="auto">
          <a:xfrm>
            <a:off x="3084513" y="5772150"/>
            <a:ext cx="23495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ERS</a:t>
            </a:r>
            <a:endParaRPr lang="en-US" sz="1000" b="0"/>
          </a:p>
        </p:txBody>
      </p:sp>
      <p:sp>
        <p:nvSpPr>
          <p:cNvPr id="26671" name="Freeform 47"/>
          <p:cNvSpPr>
            <a:spLocks/>
          </p:cNvSpPr>
          <p:nvPr/>
        </p:nvSpPr>
        <p:spPr bwMode="auto">
          <a:xfrm>
            <a:off x="2470150" y="5503863"/>
            <a:ext cx="209550" cy="209550"/>
          </a:xfrm>
          <a:custGeom>
            <a:avLst/>
            <a:gdLst/>
            <a:ahLst/>
            <a:cxnLst>
              <a:cxn ang="0">
                <a:pos x="0" y="66"/>
              </a:cxn>
              <a:cxn ang="0">
                <a:pos x="2" y="52"/>
              </a:cxn>
              <a:cxn ang="0">
                <a:pos x="7" y="37"/>
              </a:cxn>
              <a:cxn ang="0">
                <a:pos x="14" y="25"/>
              </a:cxn>
              <a:cxn ang="0">
                <a:pos x="25" y="15"/>
              </a:cxn>
              <a:cxn ang="0">
                <a:pos x="37" y="7"/>
              </a:cxn>
              <a:cxn ang="0">
                <a:pos x="51" y="1"/>
              </a:cxn>
              <a:cxn ang="0">
                <a:pos x="66" y="0"/>
              </a:cxn>
              <a:cxn ang="0">
                <a:pos x="81" y="1"/>
              </a:cxn>
              <a:cxn ang="0">
                <a:pos x="94" y="7"/>
              </a:cxn>
              <a:cxn ang="0">
                <a:pos x="108" y="15"/>
              </a:cxn>
              <a:cxn ang="0">
                <a:pos x="118" y="25"/>
              </a:cxn>
              <a:cxn ang="0">
                <a:pos x="125" y="37"/>
              </a:cxn>
              <a:cxn ang="0">
                <a:pos x="130" y="52"/>
              </a:cxn>
              <a:cxn ang="0">
                <a:pos x="132" y="66"/>
              </a:cxn>
              <a:cxn ang="0">
                <a:pos x="130" y="81"/>
              </a:cxn>
              <a:cxn ang="0">
                <a:pos x="125" y="95"/>
              </a:cxn>
              <a:cxn ang="0">
                <a:pos x="118" y="107"/>
              </a:cxn>
              <a:cxn ang="0">
                <a:pos x="108" y="118"/>
              </a:cxn>
              <a:cxn ang="0">
                <a:pos x="94" y="125"/>
              </a:cxn>
              <a:cxn ang="0">
                <a:pos x="81" y="130"/>
              </a:cxn>
              <a:cxn ang="0">
                <a:pos x="66" y="132"/>
              </a:cxn>
              <a:cxn ang="0">
                <a:pos x="51" y="130"/>
              </a:cxn>
              <a:cxn ang="0">
                <a:pos x="37" y="125"/>
              </a:cxn>
              <a:cxn ang="0">
                <a:pos x="25" y="118"/>
              </a:cxn>
              <a:cxn ang="0">
                <a:pos x="14" y="107"/>
              </a:cxn>
              <a:cxn ang="0">
                <a:pos x="7" y="95"/>
              </a:cxn>
              <a:cxn ang="0">
                <a:pos x="2" y="81"/>
              </a:cxn>
              <a:cxn ang="0">
                <a:pos x="0" y="66"/>
              </a:cxn>
            </a:cxnLst>
            <a:rect l="0" t="0" r="r" b="b"/>
            <a:pathLst>
              <a:path w="132" h="132">
                <a:moveTo>
                  <a:pt x="0" y="66"/>
                </a:moveTo>
                <a:lnTo>
                  <a:pt x="2" y="52"/>
                </a:lnTo>
                <a:lnTo>
                  <a:pt x="7" y="37"/>
                </a:lnTo>
                <a:lnTo>
                  <a:pt x="14" y="25"/>
                </a:lnTo>
                <a:lnTo>
                  <a:pt x="25" y="15"/>
                </a:lnTo>
                <a:lnTo>
                  <a:pt x="37" y="7"/>
                </a:lnTo>
                <a:lnTo>
                  <a:pt x="51" y="1"/>
                </a:lnTo>
                <a:lnTo>
                  <a:pt x="66" y="0"/>
                </a:lnTo>
                <a:lnTo>
                  <a:pt x="81" y="1"/>
                </a:lnTo>
                <a:lnTo>
                  <a:pt x="94" y="7"/>
                </a:lnTo>
                <a:lnTo>
                  <a:pt x="108" y="15"/>
                </a:lnTo>
                <a:lnTo>
                  <a:pt x="118" y="25"/>
                </a:lnTo>
                <a:lnTo>
                  <a:pt x="125" y="37"/>
                </a:lnTo>
                <a:lnTo>
                  <a:pt x="130" y="52"/>
                </a:lnTo>
                <a:lnTo>
                  <a:pt x="132" y="66"/>
                </a:lnTo>
                <a:lnTo>
                  <a:pt x="130" y="81"/>
                </a:lnTo>
                <a:lnTo>
                  <a:pt x="125" y="95"/>
                </a:lnTo>
                <a:lnTo>
                  <a:pt x="118" y="107"/>
                </a:lnTo>
                <a:lnTo>
                  <a:pt x="108" y="118"/>
                </a:lnTo>
                <a:lnTo>
                  <a:pt x="94" y="125"/>
                </a:lnTo>
                <a:lnTo>
                  <a:pt x="81" y="130"/>
                </a:lnTo>
                <a:lnTo>
                  <a:pt x="66" y="132"/>
                </a:lnTo>
                <a:lnTo>
                  <a:pt x="51" y="130"/>
                </a:lnTo>
                <a:lnTo>
                  <a:pt x="37" y="125"/>
                </a:lnTo>
                <a:lnTo>
                  <a:pt x="25" y="118"/>
                </a:lnTo>
                <a:lnTo>
                  <a:pt x="14" y="107"/>
                </a:lnTo>
                <a:lnTo>
                  <a:pt x="7" y="95"/>
                </a:lnTo>
                <a:lnTo>
                  <a:pt x="2" y="81"/>
                </a:lnTo>
                <a:lnTo>
                  <a:pt x="0" y="66"/>
                </a:lnTo>
                <a:close/>
              </a:path>
            </a:pathLst>
          </a:custGeom>
          <a:solidFill>
            <a:srgbClr val="FFFFFF"/>
          </a:solidFill>
          <a:ln w="3175">
            <a:solidFill>
              <a:srgbClr val="000000"/>
            </a:solidFill>
            <a:prstDash val="solid"/>
            <a:round/>
            <a:headEnd/>
            <a:tailEnd/>
          </a:ln>
        </p:spPr>
        <p:txBody>
          <a:bodyPr/>
          <a:lstStyle/>
          <a:p>
            <a:endParaRPr lang="en-US"/>
          </a:p>
        </p:txBody>
      </p:sp>
      <p:sp>
        <p:nvSpPr>
          <p:cNvPr id="26672" name="Rectangle 48"/>
          <p:cNvSpPr>
            <a:spLocks noChangeArrowheads="1"/>
          </p:cNvSpPr>
          <p:nvPr/>
        </p:nvSpPr>
        <p:spPr bwMode="auto">
          <a:xfrm>
            <a:off x="2514600" y="5559425"/>
            <a:ext cx="114300" cy="92075"/>
          </a:xfrm>
          <a:prstGeom prst="rect">
            <a:avLst/>
          </a:prstGeom>
          <a:noFill/>
          <a:ln w="9525">
            <a:noFill/>
            <a:miter lim="800000"/>
            <a:headEnd/>
            <a:tailEnd/>
          </a:ln>
        </p:spPr>
        <p:txBody>
          <a:bodyPr wrap="none" lIns="0" tIns="0" rIns="0" bIns="0">
            <a:spAutoFit/>
          </a:bodyPr>
          <a:lstStyle/>
          <a:p>
            <a:pPr algn="l"/>
            <a:r>
              <a:rPr lang="en-US" sz="600" b="0">
                <a:solidFill>
                  <a:srgbClr val="000000"/>
                </a:solidFill>
              </a:rPr>
              <a:t>OR</a:t>
            </a:r>
            <a:endParaRPr lang="en-US" sz="1000" b="0"/>
          </a:p>
        </p:txBody>
      </p:sp>
      <p:sp>
        <p:nvSpPr>
          <p:cNvPr id="26673" name="Freeform 49"/>
          <p:cNvSpPr>
            <a:spLocks/>
          </p:cNvSpPr>
          <p:nvPr/>
        </p:nvSpPr>
        <p:spPr bwMode="auto">
          <a:xfrm>
            <a:off x="2574925" y="5165725"/>
            <a:ext cx="1255713" cy="338138"/>
          </a:xfrm>
          <a:custGeom>
            <a:avLst/>
            <a:gdLst/>
            <a:ahLst/>
            <a:cxnLst>
              <a:cxn ang="0">
                <a:pos x="0" y="264"/>
              </a:cxn>
              <a:cxn ang="0">
                <a:pos x="0" y="0"/>
              </a:cxn>
              <a:cxn ang="0">
                <a:pos x="791" y="0"/>
              </a:cxn>
              <a:cxn ang="0">
                <a:pos x="791" y="223"/>
              </a:cxn>
            </a:cxnLst>
            <a:rect l="0" t="0" r="r" b="b"/>
            <a:pathLst>
              <a:path w="791" h="264">
                <a:moveTo>
                  <a:pt x="0" y="264"/>
                </a:moveTo>
                <a:lnTo>
                  <a:pt x="0" y="0"/>
                </a:lnTo>
                <a:lnTo>
                  <a:pt x="791" y="0"/>
                </a:lnTo>
                <a:lnTo>
                  <a:pt x="791" y="223"/>
                </a:lnTo>
              </a:path>
            </a:pathLst>
          </a:custGeom>
          <a:noFill/>
          <a:ln w="3175">
            <a:solidFill>
              <a:srgbClr val="000000"/>
            </a:solidFill>
            <a:prstDash val="solid"/>
            <a:round/>
            <a:headEnd/>
            <a:tailEnd/>
          </a:ln>
        </p:spPr>
        <p:txBody>
          <a:bodyPr/>
          <a:lstStyle/>
          <a:p>
            <a:endParaRPr lang="en-US"/>
          </a:p>
        </p:txBody>
      </p:sp>
      <p:sp>
        <p:nvSpPr>
          <p:cNvPr id="26674" name="Freeform 50"/>
          <p:cNvSpPr>
            <a:spLocks/>
          </p:cNvSpPr>
          <p:nvPr/>
        </p:nvSpPr>
        <p:spPr bwMode="auto">
          <a:xfrm>
            <a:off x="3806825" y="5432425"/>
            <a:ext cx="47625" cy="71438"/>
          </a:xfrm>
          <a:custGeom>
            <a:avLst/>
            <a:gdLst/>
            <a:ahLst/>
            <a:cxnLst>
              <a:cxn ang="0">
                <a:pos x="30" y="0"/>
              </a:cxn>
              <a:cxn ang="0">
                <a:pos x="15" y="45"/>
              </a:cxn>
              <a:cxn ang="0">
                <a:pos x="0" y="0"/>
              </a:cxn>
              <a:cxn ang="0">
                <a:pos x="30" y="0"/>
              </a:cxn>
            </a:cxnLst>
            <a:rect l="0" t="0" r="r" b="b"/>
            <a:pathLst>
              <a:path w="30" h="45">
                <a:moveTo>
                  <a:pt x="30" y="0"/>
                </a:moveTo>
                <a:lnTo>
                  <a:pt x="15" y="45"/>
                </a:lnTo>
                <a:lnTo>
                  <a:pt x="0" y="0"/>
                </a:lnTo>
                <a:lnTo>
                  <a:pt x="30" y="0"/>
                </a:lnTo>
                <a:close/>
              </a:path>
            </a:pathLst>
          </a:custGeom>
          <a:solidFill>
            <a:srgbClr val="000000"/>
          </a:solidFill>
          <a:ln w="9525">
            <a:noFill/>
            <a:round/>
            <a:headEnd/>
            <a:tailEnd/>
          </a:ln>
        </p:spPr>
        <p:txBody>
          <a:bodyPr/>
          <a:lstStyle/>
          <a:p>
            <a:endParaRPr lang="en-US"/>
          </a:p>
        </p:txBody>
      </p:sp>
      <p:sp>
        <p:nvSpPr>
          <p:cNvPr id="26675" name="Line 51"/>
          <p:cNvSpPr>
            <a:spLocks noChangeShapeType="1"/>
          </p:cNvSpPr>
          <p:nvPr/>
        </p:nvSpPr>
        <p:spPr bwMode="auto">
          <a:xfrm>
            <a:off x="2679700" y="5608638"/>
            <a:ext cx="144463" cy="1587"/>
          </a:xfrm>
          <a:prstGeom prst="line">
            <a:avLst/>
          </a:prstGeom>
          <a:noFill/>
          <a:ln w="3175">
            <a:solidFill>
              <a:srgbClr val="000000"/>
            </a:solidFill>
            <a:round/>
            <a:headEnd/>
            <a:tailEnd/>
          </a:ln>
        </p:spPr>
        <p:txBody>
          <a:bodyPr/>
          <a:lstStyle/>
          <a:p>
            <a:endParaRPr lang="en-US"/>
          </a:p>
        </p:txBody>
      </p:sp>
      <p:sp>
        <p:nvSpPr>
          <p:cNvPr id="26676" name="Freeform 52"/>
          <p:cNvSpPr>
            <a:spLocks/>
          </p:cNvSpPr>
          <p:nvPr/>
        </p:nvSpPr>
        <p:spPr bwMode="auto">
          <a:xfrm>
            <a:off x="2817813" y="5584825"/>
            <a:ext cx="71437" cy="47625"/>
          </a:xfrm>
          <a:custGeom>
            <a:avLst/>
            <a:gdLst/>
            <a:ahLst/>
            <a:cxnLst>
              <a:cxn ang="0">
                <a:pos x="0" y="0"/>
              </a:cxn>
              <a:cxn ang="0">
                <a:pos x="45" y="15"/>
              </a:cxn>
              <a:cxn ang="0">
                <a:pos x="0" y="30"/>
              </a:cxn>
              <a:cxn ang="0">
                <a:pos x="0" y="0"/>
              </a:cxn>
            </a:cxnLst>
            <a:rect l="0" t="0" r="r" b="b"/>
            <a:pathLst>
              <a:path w="45" h="30">
                <a:moveTo>
                  <a:pt x="0" y="0"/>
                </a:moveTo>
                <a:lnTo>
                  <a:pt x="45" y="15"/>
                </a:lnTo>
                <a:lnTo>
                  <a:pt x="0" y="30"/>
                </a:lnTo>
                <a:lnTo>
                  <a:pt x="0" y="0"/>
                </a:lnTo>
                <a:close/>
              </a:path>
            </a:pathLst>
          </a:custGeom>
          <a:solidFill>
            <a:srgbClr val="000000"/>
          </a:solidFill>
          <a:ln w="9525">
            <a:noFill/>
            <a:round/>
            <a:headEnd/>
            <a:tailEnd/>
          </a:ln>
        </p:spPr>
        <p:txBody>
          <a:bodyPr/>
          <a:lstStyle/>
          <a:p>
            <a:endParaRPr lang="en-US"/>
          </a:p>
        </p:txBody>
      </p:sp>
      <p:sp>
        <p:nvSpPr>
          <p:cNvPr id="26677" name="Freeform 53"/>
          <p:cNvSpPr>
            <a:spLocks/>
          </p:cNvSpPr>
          <p:nvPr/>
        </p:nvSpPr>
        <p:spPr bwMode="auto">
          <a:xfrm>
            <a:off x="3725863" y="5503863"/>
            <a:ext cx="209550" cy="209550"/>
          </a:xfrm>
          <a:custGeom>
            <a:avLst/>
            <a:gdLst/>
            <a:ahLst/>
            <a:cxnLst>
              <a:cxn ang="0">
                <a:pos x="0" y="66"/>
              </a:cxn>
              <a:cxn ang="0">
                <a:pos x="2" y="52"/>
              </a:cxn>
              <a:cxn ang="0">
                <a:pos x="6" y="37"/>
              </a:cxn>
              <a:cxn ang="0">
                <a:pos x="14" y="25"/>
              </a:cxn>
              <a:cxn ang="0">
                <a:pos x="24" y="15"/>
              </a:cxn>
              <a:cxn ang="0">
                <a:pos x="37" y="7"/>
              </a:cxn>
              <a:cxn ang="0">
                <a:pos x="51" y="1"/>
              </a:cxn>
              <a:cxn ang="0">
                <a:pos x="66" y="0"/>
              </a:cxn>
              <a:cxn ang="0">
                <a:pos x="81" y="1"/>
              </a:cxn>
              <a:cxn ang="0">
                <a:pos x="95" y="7"/>
              </a:cxn>
              <a:cxn ang="0">
                <a:pos x="107" y="15"/>
              </a:cxn>
              <a:cxn ang="0">
                <a:pos x="118" y="25"/>
              </a:cxn>
              <a:cxn ang="0">
                <a:pos x="125" y="37"/>
              </a:cxn>
              <a:cxn ang="0">
                <a:pos x="130" y="52"/>
              </a:cxn>
              <a:cxn ang="0">
                <a:pos x="132" y="66"/>
              </a:cxn>
              <a:cxn ang="0">
                <a:pos x="130" y="81"/>
              </a:cxn>
              <a:cxn ang="0">
                <a:pos x="125" y="95"/>
              </a:cxn>
              <a:cxn ang="0">
                <a:pos x="118" y="107"/>
              </a:cxn>
              <a:cxn ang="0">
                <a:pos x="107" y="118"/>
              </a:cxn>
              <a:cxn ang="0">
                <a:pos x="95" y="125"/>
              </a:cxn>
              <a:cxn ang="0">
                <a:pos x="81" y="130"/>
              </a:cxn>
              <a:cxn ang="0">
                <a:pos x="66" y="132"/>
              </a:cxn>
              <a:cxn ang="0">
                <a:pos x="51" y="130"/>
              </a:cxn>
              <a:cxn ang="0">
                <a:pos x="37" y="125"/>
              </a:cxn>
              <a:cxn ang="0">
                <a:pos x="24" y="118"/>
              </a:cxn>
              <a:cxn ang="0">
                <a:pos x="14" y="107"/>
              </a:cxn>
              <a:cxn ang="0">
                <a:pos x="6" y="95"/>
              </a:cxn>
              <a:cxn ang="0">
                <a:pos x="2" y="81"/>
              </a:cxn>
              <a:cxn ang="0">
                <a:pos x="0" y="66"/>
              </a:cxn>
            </a:cxnLst>
            <a:rect l="0" t="0" r="r" b="b"/>
            <a:pathLst>
              <a:path w="132" h="132">
                <a:moveTo>
                  <a:pt x="0" y="66"/>
                </a:moveTo>
                <a:lnTo>
                  <a:pt x="2" y="52"/>
                </a:lnTo>
                <a:lnTo>
                  <a:pt x="6" y="37"/>
                </a:lnTo>
                <a:lnTo>
                  <a:pt x="14" y="25"/>
                </a:lnTo>
                <a:lnTo>
                  <a:pt x="24" y="15"/>
                </a:lnTo>
                <a:lnTo>
                  <a:pt x="37" y="7"/>
                </a:lnTo>
                <a:lnTo>
                  <a:pt x="51" y="1"/>
                </a:lnTo>
                <a:lnTo>
                  <a:pt x="66" y="0"/>
                </a:lnTo>
                <a:lnTo>
                  <a:pt x="81" y="1"/>
                </a:lnTo>
                <a:lnTo>
                  <a:pt x="95" y="7"/>
                </a:lnTo>
                <a:lnTo>
                  <a:pt x="107" y="15"/>
                </a:lnTo>
                <a:lnTo>
                  <a:pt x="118" y="25"/>
                </a:lnTo>
                <a:lnTo>
                  <a:pt x="125" y="37"/>
                </a:lnTo>
                <a:lnTo>
                  <a:pt x="130" y="52"/>
                </a:lnTo>
                <a:lnTo>
                  <a:pt x="132" y="66"/>
                </a:lnTo>
                <a:lnTo>
                  <a:pt x="130" y="81"/>
                </a:lnTo>
                <a:lnTo>
                  <a:pt x="125" y="95"/>
                </a:lnTo>
                <a:lnTo>
                  <a:pt x="118" y="107"/>
                </a:lnTo>
                <a:lnTo>
                  <a:pt x="107" y="118"/>
                </a:lnTo>
                <a:lnTo>
                  <a:pt x="95" y="125"/>
                </a:lnTo>
                <a:lnTo>
                  <a:pt x="81" y="130"/>
                </a:lnTo>
                <a:lnTo>
                  <a:pt x="66" y="132"/>
                </a:lnTo>
                <a:lnTo>
                  <a:pt x="51" y="130"/>
                </a:lnTo>
                <a:lnTo>
                  <a:pt x="37" y="125"/>
                </a:lnTo>
                <a:lnTo>
                  <a:pt x="24" y="118"/>
                </a:lnTo>
                <a:lnTo>
                  <a:pt x="14" y="107"/>
                </a:lnTo>
                <a:lnTo>
                  <a:pt x="6" y="95"/>
                </a:lnTo>
                <a:lnTo>
                  <a:pt x="2" y="81"/>
                </a:lnTo>
                <a:lnTo>
                  <a:pt x="0" y="66"/>
                </a:lnTo>
                <a:close/>
              </a:path>
            </a:pathLst>
          </a:custGeom>
          <a:solidFill>
            <a:srgbClr val="FFFFFF"/>
          </a:solidFill>
          <a:ln w="3175">
            <a:solidFill>
              <a:srgbClr val="000000"/>
            </a:solidFill>
            <a:prstDash val="solid"/>
            <a:round/>
            <a:headEnd/>
            <a:tailEnd/>
          </a:ln>
        </p:spPr>
        <p:txBody>
          <a:bodyPr/>
          <a:lstStyle/>
          <a:p>
            <a:endParaRPr lang="en-US"/>
          </a:p>
        </p:txBody>
      </p:sp>
      <p:sp>
        <p:nvSpPr>
          <p:cNvPr id="26678" name="Line 54"/>
          <p:cNvSpPr>
            <a:spLocks noChangeShapeType="1"/>
          </p:cNvSpPr>
          <p:nvPr/>
        </p:nvSpPr>
        <p:spPr bwMode="auto">
          <a:xfrm>
            <a:off x="3516313" y="5608638"/>
            <a:ext cx="144462" cy="1587"/>
          </a:xfrm>
          <a:prstGeom prst="line">
            <a:avLst/>
          </a:prstGeom>
          <a:noFill/>
          <a:ln w="3175">
            <a:solidFill>
              <a:srgbClr val="000000"/>
            </a:solidFill>
            <a:round/>
            <a:headEnd/>
            <a:tailEnd/>
          </a:ln>
        </p:spPr>
        <p:txBody>
          <a:bodyPr/>
          <a:lstStyle/>
          <a:p>
            <a:endParaRPr lang="en-US"/>
          </a:p>
        </p:txBody>
      </p:sp>
      <p:sp>
        <p:nvSpPr>
          <p:cNvPr id="26679" name="Freeform 55"/>
          <p:cNvSpPr>
            <a:spLocks/>
          </p:cNvSpPr>
          <p:nvPr/>
        </p:nvSpPr>
        <p:spPr bwMode="auto">
          <a:xfrm>
            <a:off x="3654425" y="5584825"/>
            <a:ext cx="71438" cy="47625"/>
          </a:xfrm>
          <a:custGeom>
            <a:avLst/>
            <a:gdLst/>
            <a:ahLst/>
            <a:cxnLst>
              <a:cxn ang="0">
                <a:pos x="0" y="0"/>
              </a:cxn>
              <a:cxn ang="0">
                <a:pos x="45" y="15"/>
              </a:cxn>
              <a:cxn ang="0">
                <a:pos x="0" y="30"/>
              </a:cxn>
              <a:cxn ang="0">
                <a:pos x="0" y="0"/>
              </a:cxn>
            </a:cxnLst>
            <a:rect l="0" t="0" r="r" b="b"/>
            <a:pathLst>
              <a:path w="45" h="30">
                <a:moveTo>
                  <a:pt x="0" y="0"/>
                </a:moveTo>
                <a:lnTo>
                  <a:pt x="45" y="15"/>
                </a:lnTo>
                <a:lnTo>
                  <a:pt x="0" y="30"/>
                </a:lnTo>
                <a:lnTo>
                  <a:pt x="0" y="0"/>
                </a:lnTo>
                <a:close/>
              </a:path>
            </a:pathLst>
          </a:custGeom>
          <a:solidFill>
            <a:srgbClr val="000000"/>
          </a:solidFill>
          <a:ln w="9525">
            <a:noFill/>
            <a:round/>
            <a:headEnd/>
            <a:tailEnd/>
          </a:ln>
        </p:spPr>
        <p:txBody>
          <a:bodyPr/>
          <a:lstStyle/>
          <a:p>
            <a:endParaRPr lang="en-US"/>
          </a:p>
        </p:txBody>
      </p:sp>
      <p:sp>
        <p:nvSpPr>
          <p:cNvPr id="26680" name="Freeform 56"/>
          <p:cNvSpPr>
            <a:spLocks/>
          </p:cNvSpPr>
          <p:nvPr/>
        </p:nvSpPr>
        <p:spPr bwMode="auto">
          <a:xfrm>
            <a:off x="7072313" y="5503863"/>
            <a:ext cx="209550" cy="209550"/>
          </a:xfrm>
          <a:custGeom>
            <a:avLst/>
            <a:gdLst/>
            <a:ahLst/>
            <a:cxnLst>
              <a:cxn ang="0">
                <a:pos x="0" y="66"/>
              </a:cxn>
              <a:cxn ang="0">
                <a:pos x="2" y="52"/>
              </a:cxn>
              <a:cxn ang="0">
                <a:pos x="6" y="37"/>
              </a:cxn>
              <a:cxn ang="0">
                <a:pos x="14" y="25"/>
              </a:cxn>
              <a:cxn ang="0">
                <a:pos x="25" y="15"/>
              </a:cxn>
              <a:cxn ang="0">
                <a:pos x="38" y="7"/>
              </a:cxn>
              <a:cxn ang="0">
                <a:pos x="51" y="1"/>
              </a:cxn>
              <a:cxn ang="0">
                <a:pos x="66" y="0"/>
              </a:cxn>
              <a:cxn ang="0">
                <a:pos x="81" y="1"/>
              </a:cxn>
              <a:cxn ang="0">
                <a:pos x="95" y="7"/>
              </a:cxn>
              <a:cxn ang="0">
                <a:pos x="107" y="15"/>
              </a:cxn>
              <a:cxn ang="0">
                <a:pos x="118" y="25"/>
              </a:cxn>
              <a:cxn ang="0">
                <a:pos x="126" y="37"/>
              </a:cxn>
              <a:cxn ang="0">
                <a:pos x="130" y="52"/>
              </a:cxn>
              <a:cxn ang="0">
                <a:pos x="132" y="66"/>
              </a:cxn>
              <a:cxn ang="0">
                <a:pos x="130" y="81"/>
              </a:cxn>
              <a:cxn ang="0">
                <a:pos x="126" y="95"/>
              </a:cxn>
              <a:cxn ang="0">
                <a:pos x="118" y="107"/>
              </a:cxn>
              <a:cxn ang="0">
                <a:pos x="107" y="118"/>
              </a:cxn>
              <a:cxn ang="0">
                <a:pos x="95" y="125"/>
              </a:cxn>
              <a:cxn ang="0">
                <a:pos x="81" y="130"/>
              </a:cxn>
              <a:cxn ang="0">
                <a:pos x="66" y="132"/>
              </a:cxn>
              <a:cxn ang="0">
                <a:pos x="51" y="130"/>
              </a:cxn>
              <a:cxn ang="0">
                <a:pos x="38" y="125"/>
              </a:cxn>
              <a:cxn ang="0">
                <a:pos x="25" y="118"/>
              </a:cxn>
              <a:cxn ang="0">
                <a:pos x="14" y="107"/>
              </a:cxn>
              <a:cxn ang="0">
                <a:pos x="6" y="95"/>
              </a:cxn>
              <a:cxn ang="0">
                <a:pos x="2" y="81"/>
              </a:cxn>
              <a:cxn ang="0">
                <a:pos x="0" y="66"/>
              </a:cxn>
            </a:cxnLst>
            <a:rect l="0" t="0" r="r" b="b"/>
            <a:pathLst>
              <a:path w="132" h="132">
                <a:moveTo>
                  <a:pt x="0" y="66"/>
                </a:moveTo>
                <a:lnTo>
                  <a:pt x="2" y="52"/>
                </a:lnTo>
                <a:lnTo>
                  <a:pt x="6" y="37"/>
                </a:lnTo>
                <a:lnTo>
                  <a:pt x="14" y="25"/>
                </a:lnTo>
                <a:lnTo>
                  <a:pt x="25" y="15"/>
                </a:lnTo>
                <a:lnTo>
                  <a:pt x="38" y="7"/>
                </a:lnTo>
                <a:lnTo>
                  <a:pt x="51" y="1"/>
                </a:lnTo>
                <a:lnTo>
                  <a:pt x="66" y="0"/>
                </a:lnTo>
                <a:lnTo>
                  <a:pt x="81" y="1"/>
                </a:lnTo>
                <a:lnTo>
                  <a:pt x="95" y="7"/>
                </a:lnTo>
                <a:lnTo>
                  <a:pt x="107" y="15"/>
                </a:lnTo>
                <a:lnTo>
                  <a:pt x="118" y="25"/>
                </a:lnTo>
                <a:lnTo>
                  <a:pt x="126" y="37"/>
                </a:lnTo>
                <a:lnTo>
                  <a:pt x="130" y="52"/>
                </a:lnTo>
                <a:lnTo>
                  <a:pt x="132" y="66"/>
                </a:lnTo>
                <a:lnTo>
                  <a:pt x="130" y="81"/>
                </a:lnTo>
                <a:lnTo>
                  <a:pt x="126" y="95"/>
                </a:lnTo>
                <a:lnTo>
                  <a:pt x="118" y="107"/>
                </a:lnTo>
                <a:lnTo>
                  <a:pt x="107" y="118"/>
                </a:lnTo>
                <a:lnTo>
                  <a:pt x="95" y="125"/>
                </a:lnTo>
                <a:lnTo>
                  <a:pt x="81" y="130"/>
                </a:lnTo>
                <a:lnTo>
                  <a:pt x="66" y="132"/>
                </a:lnTo>
                <a:lnTo>
                  <a:pt x="51" y="130"/>
                </a:lnTo>
                <a:lnTo>
                  <a:pt x="38" y="125"/>
                </a:lnTo>
                <a:lnTo>
                  <a:pt x="25" y="118"/>
                </a:lnTo>
                <a:lnTo>
                  <a:pt x="14" y="107"/>
                </a:lnTo>
                <a:lnTo>
                  <a:pt x="6" y="95"/>
                </a:lnTo>
                <a:lnTo>
                  <a:pt x="2" y="81"/>
                </a:lnTo>
                <a:lnTo>
                  <a:pt x="0" y="66"/>
                </a:lnTo>
                <a:close/>
              </a:path>
            </a:pathLst>
          </a:custGeom>
          <a:solidFill>
            <a:srgbClr val="FFFFFF"/>
          </a:solidFill>
          <a:ln w="3175">
            <a:solidFill>
              <a:srgbClr val="000000"/>
            </a:solidFill>
            <a:prstDash val="solid"/>
            <a:round/>
            <a:headEnd/>
            <a:tailEnd/>
          </a:ln>
        </p:spPr>
        <p:txBody>
          <a:bodyPr/>
          <a:lstStyle/>
          <a:p>
            <a:endParaRPr lang="en-US"/>
          </a:p>
        </p:txBody>
      </p:sp>
      <p:sp>
        <p:nvSpPr>
          <p:cNvPr id="26681" name="Rectangle 57"/>
          <p:cNvSpPr>
            <a:spLocks noChangeArrowheads="1"/>
          </p:cNvSpPr>
          <p:nvPr/>
        </p:nvSpPr>
        <p:spPr bwMode="auto">
          <a:xfrm>
            <a:off x="7091363" y="5559425"/>
            <a:ext cx="161925" cy="92075"/>
          </a:xfrm>
          <a:prstGeom prst="rect">
            <a:avLst/>
          </a:prstGeom>
          <a:noFill/>
          <a:ln w="9525">
            <a:noFill/>
            <a:miter lim="800000"/>
            <a:headEnd/>
            <a:tailEnd/>
          </a:ln>
        </p:spPr>
        <p:txBody>
          <a:bodyPr wrap="none" lIns="0" tIns="0" rIns="0" bIns="0">
            <a:spAutoFit/>
          </a:bodyPr>
          <a:lstStyle/>
          <a:p>
            <a:pPr algn="l"/>
            <a:r>
              <a:rPr lang="en-US" sz="600" b="0">
                <a:solidFill>
                  <a:srgbClr val="000000"/>
                </a:solidFill>
              </a:rPr>
              <a:t>AND</a:t>
            </a:r>
            <a:endParaRPr lang="en-US" sz="1000" b="0"/>
          </a:p>
        </p:txBody>
      </p:sp>
      <p:sp>
        <p:nvSpPr>
          <p:cNvPr id="26682" name="Freeform 58"/>
          <p:cNvSpPr>
            <a:spLocks/>
          </p:cNvSpPr>
          <p:nvPr/>
        </p:nvSpPr>
        <p:spPr bwMode="auto">
          <a:xfrm>
            <a:off x="2052638" y="5503863"/>
            <a:ext cx="209550" cy="209550"/>
          </a:xfrm>
          <a:custGeom>
            <a:avLst/>
            <a:gdLst/>
            <a:ahLst/>
            <a:cxnLst>
              <a:cxn ang="0">
                <a:pos x="0" y="66"/>
              </a:cxn>
              <a:cxn ang="0">
                <a:pos x="2" y="52"/>
              </a:cxn>
              <a:cxn ang="0">
                <a:pos x="6" y="37"/>
              </a:cxn>
              <a:cxn ang="0">
                <a:pos x="14" y="25"/>
              </a:cxn>
              <a:cxn ang="0">
                <a:pos x="24" y="15"/>
              </a:cxn>
              <a:cxn ang="0">
                <a:pos x="37" y="7"/>
              </a:cxn>
              <a:cxn ang="0">
                <a:pos x="51" y="1"/>
              </a:cxn>
              <a:cxn ang="0">
                <a:pos x="66" y="0"/>
              </a:cxn>
              <a:cxn ang="0">
                <a:pos x="81" y="1"/>
              </a:cxn>
              <a:cxn ang="0">
                <a:pos x="94" y="7"/>
              </a:cxn>
              <a:cxn ang="0">
                <a:pos x="107" y="15"/>
              </a:cxn>
              <a:cxn ang="0">
                <a:pos x="118" y="25"/>
              </a:cxn>
              <a:cxn ang="0">
                <a:pos x="125" y="37"/>
              </a:cxn>
              <a:cxn ang="0">
                <a:pos x="130" y="52"/>
              </a:cxn>
              <a:cxn ang="0">
                <a:pos x="132" y="66"/>
              </a:cxn>
              <a:cxn ang="0">
                <a:pos x="130" y="81"/>
              </a:cxn>
              <a:cxn ang="0">
                <a:pos x="125" y="95"/>
              </a:cxn>
              <a:cxn ang="0">
                <a:pos x="118" y="107"/>
              </a:cxn>
              <a:cxn ang="0">
                <a:pos x="107" y="118"/>
              </a:cxn>
              <a:cxn ang="0">
                <a:pos x="94" y="125"/>
              </a:cxn>
              <a:cxn ang="0">
                <a:pos x="81" y="130"/>
              </a:cxn>
              <a:cxn ang="0">
                <a:pos x="66" y="132"/>
              </a:cxn>
              <a:cxn ang="0">
                <a:pos x="51" y="130"/>
              </a:cxn>
              <a:cxn ang="0">
                <a:pos x="37" y="125"/>
              </a:cxn>
              <a:cxn ang="0">
                <a:pos x="24" y="118"/>
              </a:cxn>
              <a:cxn ang="0">
                <a:pos x="14" y="107"/>
              </a:cxn>
              <a:cxn ang="0">
                <a:pos x="6" y="95"/>
              </a:cxn>
              <a:cxn ang="0">
                <a:pos x="2" y="81"/>
              </a:cxn>
              <a:cxn ang="0">
                <a:pos x="0" y="66"/>
              </a:cxn>
            </a:cxnLst>
            <a:rect l="0" t="0" r="r" b="b"/>
            <a:pathLst>
              <a:path w="132" h="132">
                <a:moveTo>
                  <a:pt x="0" y="66"/>
                </a:moveTo>
                <a:lnTo>
                  <a:pt x="2" y="52"/>
                </a:lnTo>
                <a:lnTo>
                  <a:pt x="6" y="37"/>
                </a:lnTo>
                <a:lnTo>
                  <a:pt x="14" y="25"/>
                </a:lnTo>
                <a:lnTo>
                  <a:pt x="24" y="15"/>
                </a:lnTo>
                <a:lnTo>
                  <a:pt x="37" y="7"/>
                </a:lnTo>
                <a:lnTo>
                  <a:pt x="51" y="1"/>
                </a:lnTo>
                <a:lnTo>
                  <a:pt x="66" y="0"/>
                </a:lnTo>
                <a:lnTo>
                  <a:pt x="81" y="1"/>
                </a:lnTo>
                <a:lnTo>
                  <a:pt x="94" y="7"/>
                </a:lnTo>
                <a:lnTo>
                  <a:pt x="107" y="15"/>
                </a:lnTo>
                <a:lnTo>
                  <a:pt x="118" y="25"/>
                </a:lnTo>
                <a:lnTo>
                  <a:pt x="125" y="37"/>
                </a:lnTo>
                <a:lnTo>
                  <a:pt x="130" y="52"/>
                </a:lnTo>
                <a:lnTo>
                  <a:pt x="132" y="66"/>
                </a:lnTo>
                <a:lnTo>
                  <a:pt x="130" y="81"/>
                </a:lnTo>
                <a:lnTo>
                  <a:pt x="125" y="95"/>
                </a:lnTo>
                <a:lnTo>
                  <a:pt x="118" y="107"/>
                </a:lnTo>
                <a:lnTo>
                  <a:pt x="107" y="118"/>
                </a:lnTo>
                <a:lnTo>
                  <a:pt x="94" y="125"/>
                </a:lnTo>
                <a:lnTo>
                  <a:pt x="81" y="130"/>
                </a:lnTo>
                <a:lnTo>
                  <a:pt x="66" y="132"/>
                </a:lnTo>
                <a:lnTo>
                  <a:pt x="51" y="130"/>
                </a:lnTo>
                <a:lnTo>
                  <a:pt x="37" y="125"/>
                </a:lnTo>
                <a:lnTo>
                  <a:pt x="24" y="118"/>
                </a:lnTo>
                <a:lnTo>
                  <a:pt x="14" y="107"/>
                </a:lnTo>
                <a:lnTo>
                  <a:pt x="6" y="95"/>
                </a:lnTo>
                <a:lnTo>
                  <a:pt x="2" y="81"/>
                </a:lnTo>
                <a:lnTo>
                  <a:pt x="0" y="66"/>
                </a:lnTo>
                <a:close/>
              </a:path>
            </a:pathLst>
          </a:custGeom>
          <a:solidFill>
            <a:srgbClr val="FFFFFF"/>
          </a:solidFill>
          <a:ln w="3175">
            <a:solidFill>
              <a:srgbClr val="000000"/>
            </a:solidFill>
            <a:prstDash val="solid"/>
            <a:round/>
            <a:headEnd/>
            <a:tailEnd/>
          </a:ln>
        </p:spPr>
        <p:txBody>
          <a:bodyPr/>
          <a:lstStyle/>
          <a:p>
            <a:endParaRPr lang="en-US"/>
          </a:p>
        </p:txBody>
      </p:sp>
      <p:sp>
        <p:nvSpPr>
          <p:cNvPr id="26683" name="Freeform 59"/>
          <p:cNvSpPr>
            <a:spLocks/>
          </p:cNvSpPr>
          <p:nvPr/>
        </p:nvSpPr>
        <p:spPr bwMode="auto">
          <a:xfrm>
            <a:off x="2157413" y="5713413"/>
            <a:ext cx="5019675" cy="277812"/>
          </a:xfrm>
          <a:custGeom>
            <a:avLst/>
            <a:gdLst/>
            <a:ahLst/>
            <a:cxnLst>
              <a:cxn ang="0">
                <a:pos x="3162" y="0"/>
              </a:cxn>
              <a:cxn ang="0">
                <a:pos x="3162" y="462"/>
              </a:cxn>
              <a:cxn ang="0">
                <a:pos x="0" y="462"/>
              </a:cxn>
              <a:cxn ang="0">
                <a:pos x="0" y="41"/>
              </a:cxn>
            </a:cxnLst>
            <a:rect l="0" t="0" r="r" b="b"/>
            <a:pathLst>
              <a:path w="3162" h="462">
                <a:moveTo>
                  <a:pt x="3162" y="0"/>
                </a:moveTo>
                <a:lnTo>
                  <a:pt x="3162" y="462"/>
                </a:lnTo>
                <a:lnTo>
                  <a:pt x="0" y="462"/>
                </a:lnTo>
                <a:lnTo>
                  <a:pt x="0" y="41"/>
                </a:lnTo>
              </a:path>
            </a:pathLst>
          </a:custGeom>
          <a:noFill/>
          <a:ln w="3175">
            <a:solidFill>
              <a:srgbClr val="000000"/>
            </a:solidFill>
            <a:prstDash val="solid"/>
            <a:round/>
            <a:headEnd/>
            <a:tailEnd/>
          </a:ln>
        </p:spPr>
        <p:txBody>
          <a:bodyPr/>
          <a:lstStyle/>
          <a:p>
            <a:endParaRPr lang="en-US"/>
          </a:p>
        </p:txBody>
      </p:sp>
      <p:sp>
        <p:nvSpPr>
          <p:cNvPr id="26684" name="Freeform 60"/>
          <p:cNvSpPr>
            <a:spLocks/>
          </p:cNvSpPr>
          <p:nvPr/>
        </p:nvSpPr>
        <p:spPr bwMode="auto">
          <a:xfrm>
            <a:off x="2133600" y="5713413"/>
            <a:ext cx="47625" cy="69850"/>
          </a:xfrm>
          <a:custGeom>
            <a:avLst/>
            <a:gdLst/>
            <a:ahLst/>
            <a:cxnLst>
              <a:cxn ang="0">
                <a:pos x="0" y="44"/>
              </a:cxn>
              <a:cxn ang="0">
                <a:pos x="15" y="0"/>
              </a:cxn>
              <a:cxn ang="0">
                <a:pos x="30" y="44"/>
              </a:cxn>
              <a:cxn ang="0">
                <a:pos x="0" y="44"/>
              </a:cxn>
            </a:cxnLst>
            <a:rect l="0" t="0" r="r" b="b"/>
            <a:pathLst>
              <a:path w="30" h="44">
                <a:moveTo>
                  <a:pt x="0" y="44"/>
                </a:moveTo>
                <a:lnTo>
                  <a:pt x="15" y="0"/>
                </a:lnTo>
                <a:lnTo>
                  <a:pt x="30" y="44"/>
                </a:lnTo>
                <a:lnTo>
                  <a:pt x="0" y="44"/>
                </a:lnTo>
                <a:close/>
              </a:path>
            </a:pathLst>
          </a:custGeom>
          <a:solidFill>
            <a:srgbClr val="000000"/>
          </a:solidFill>
          <a:ln w="9525">
            <a:noFill/>
            <a:round/>
            <a:headEnd/>
            <a:tailEnd/>
          </a:ln>
        </p:spPr>
        <p:txBody>
          <a:bodyPr/>
          <a:lstStyle/>
          <a:p>
            <a:endParaRPr lang="en-US"/>
          </a:p>
        </p:txBody>
      </p:sp>
      <p:sp>
        <p:nvSpPr>
          <p:cNvPr id="26685" name="Line 61"/>
          <p:cNvSpPr>
            <a:spLocks noChangeShapeType="1"/>
          </p:cNvSpPr>
          <p:nvPr/>
        </p:nvSpPr>
        <p:spPr bwMode="auto">
          <a:xfrm>
            <a:off x="5713413" y="5608638"/>
            <a:ext cx="457200" cy="1587"/>
          </a:xfrm>
          <a:prstGeom prst="line">
            <a:avLst/>
          </a:prstGeom>
          <a:noFill/>
          <a:ln w="3175">
            <a:solidFill>
              <a:srgbClr val="000000"/>
            </a:solidFill>
            <a:round/>
            <a:headEnd/>
            <a:tailEnd/>
          </a:ln>
        </p:spPr>
        <p:txBody>
          <a:bodyPr/>
          <a:lstStyle/>
          <a:p>
            <a:endParaRPr lang="en-US"/>
          </a:p>
        </p:txBody>
      </p:sp>
      <p:sp>
        <p:nvSpPr>
          <p:cNvPr id="26686" name="Freeform 62"/>
          <p:cNvSpPr>
            <a:spLocks/>
          </p:cNvSpPr>
          <p:nvPr/>
        </p:nvSpPr>
        <p:spPr bwMode="auto">
          <a:xfrm>
            <a:off x="6164263" y="5584825"/>
            <a:ext cx="71437" cy="47625"/>
          </a:xfrm>
          <a:custGeom>
            <a:avLst/>
            <a:gdLst/>
            <a:ahLst/>
            <a:cxnLst>
              <a:cxn ang="0">
                <a:pos x="0" y="0"/>
              </a:cxn>
              <a:cxn ang="0">
                <a:pos x="45" y="15"/>
              </a:cxn>
              <a:cxn ang="0">
                <a:pos x="0" y="30"/>
              </a:cxn>
              <a:cxn ang="0">
                <a:pos x="0" y="0"/>
              </a:cxn>
            </a:cxnLst>
            <a:rect l="0" t="0" r="r" b="b"/>
            <a:pathLst>
              <a:path w="45" h="30">
                <a:moveTo>
                  <a:pt x="0" y="0"/>
                </a:moveTo>
                <a:lnTo>
                  <a:pt x="45" y="15"/>
                </a:lnTo>
                <a:lnTo>
                  <a:pt x="0" y="30"/>
                </a:lnTo>
                <a:lnTo>
                  <a:pt x="0" y="0"/>
                </a:lnTo>
                <a:close/>
              </a:path>
            </a:pathLst>
          </a:custGeom>
          <a:solidFill>
            <a:srgbClr val="000000"/>
          </a:solidFill>
          <a:ln w="9525">
            <a:noFill/>
            <a:round/>
            <a:headEnd/>
            <a:tailEnd/>
          </a:ln>
        </p:spPr>
        <p:txBody>
          <a:bodyPr/>
          <a:lstStyle/>
          <a:p>
            <a:endParaRPr lang="en-US"/>
          </a:p>
        </p:txBody>
      </p:sp>
      <p:sp>
        <p:nvSpPr>
          <p:cNvPr id="26687" name="Line 63"/>
          <p:cNvSpPr>
            <a:spLocks noChangeShapeType="1"/>
          </p:cNvSpPr>
          <p:nvPr/>
        </p:nvSpPr>
        <p:spPr bwMode="auto">
          <a:xfrm>
            <a:off x="6862763" y="5608638"/>
            <a:ext cx="144462" cy="1587"/>
          </a:xfrm>
          <a:prstGeom prst="line">
            <a:avLst/>
          </a:prstGeom>
          <a:noFill/>
          <a:ln w="3175">
            <a:solidFill>
              <a:srgbClr val="000000"/>
            </a:solidFill>
            <a:round/>
            <a:headEnd/>
            <a:tailEnd/>
          </a:ln>
        </p:spPr>
        <p:txBody>
          <a:bodyPr/>
          <a:lstStyle/>
          <a:p>
            <a:endParaRPr lang="en-US"/>
          </a:p>
        </p:txBody>
      </p:sp>
      <p:sp>
        <p:nvSpPr>
          <p:cNvPr id="26688" name="Freeform 64"/>
          <p:cNvSpPr>
            <a:spLocks/>
          </p:cNvSpPr>
          <p:nvPr/>
        </p:nvSpPr>
        <p:spPr bwMode="auto">
          <a:xfrm>
            <a:off x="7000875" y="5584825"/>
            <a:ext cx="71438" cy="47625"/>
          </a:xfrm>
          <a:custGeom>
            <a:avLst/>
            <a:gdLst/>
            <a:ahLst/>
            <a:cxnLst>
              <a:cxn ang="0">
                <a:pos x="0" y="0"/>
              </a:cxn>
              <a:cxn ang="0">
                <a:pos x="45" y="15"/>
              </a:cxn>
              <a:cxn ang="0">
                <a:pos x="0" y="30"/>
              </a:cxn>
              <a:cxn ang="0">
                <a:pos x="0" y="0"/>
              </a:cxn>
            </a:cxnLst>
            <a:rect l="0" t="0" r="r" b="b"/>
            <a:pathLst>
              <a:path w="45" h="30">
                <a:moveTo>
                  <a:pt x="0" y="0"/>
                </a:moveTo>
                <a:lnTo>
                  <a:pt x="45" y="15"/>
                </a:lnTo>
                <a:lnTo>
                  <a:pt x="0" y="30"/>
                </a:lnTo>
                <a:lnTo>
                  <a:pt x="0" y="0"/>
                </a:lnTo>
                <a:close/>
              </a:path>
            </a:pathLst>
          </a:custGeom>
          <a:solidFill>
            <a:srgbClr val="000000"/>
          </a:solidFill>
          <a:ln w="9525">
            <a:noFill/>
            <a:round/>
            <a:headEnd/>
            <a:tailEnd/>
          </a:ln>
        </p:spPr>
        <p:txBody>
          <a:bodyPr/>
          <a:lstStyle/>
          <a:p>
            <a:endParaRPr lang="en-US"/>
          </a:p>
        </p:txBody>
      </p:sp>
      <p:sp>
        <p:nvSpPr>
          <p:cNvPr id="26689" name="Line 65"/>
          <p:cNvSpPr>
            <a:spLocks noChangeShapeType="1"/>
          </p:cNvSpPr>
          <p:nvPr/>
        </p:nvSpPr>
        <p:spPr bwMode="auto">
          <a:xfrm>
            <a:off x="7281863" y="5608638"/>
            <a:ext cx="247650" cy="1587"/>
          </a:xfrm>
          <a:prstGeom prst="line">
            <a:avLst/>
          </a:prstGeom>
          <a:noFill/>
          <a:ln w="3175">
            <a:solidFill>
              <a:srgbClr val="000000"/>
            </a:solidFill>
            <a:round/>
            <a:headEnd/>
            <a:tailEnd/>
          </a:ln>
        </p:spPr>
        <p:txBody>
          <a:bodyPr/>
          <a:lstStyle/>
          <a:p>
            <a:endParaRPr lang="en-US"/>
          </a:p>
        </p:txBody>
      </p:sp>
      <p:sp>
        <p:nvSpPr>
          <p:cNvPr id="26690" name="Freeform 66"/>
          <p:cNvSpPr>
            <a:spLocks/>
          </p:cNvSpPr>
          <p:nvPr/>
        </p:nvSpPr>
        <p:spPr bwMode="auto">
          <a:xfrm>
            <a:off x="7524750" y="5584825"/>
            <a:ext cx="69850" cy="47625"/>
          </a:xfrm>
          <a:custGeom>
            <a:avLst/>
            <a:gdLst/>
            <a:ahLst/>
            <a:cxnLst>
              <a:cxn ang="0">
                <a:pos x="0" y="0"/>
              </a:cxn>
              <a:cxn ang="0">
                <a:pos x="44" y="15"/>
              </a:cxn>
              <a:cxn ang="0">
                <a:pos x="0" y="30"/>
              </a:cxn>
              <a:cxn ang="0">
                <a:pos x="0" y="0"/>
              </a:cxn>
            </a:cxnLst>
            <a:rect l="0" t="0" r="r" b="b"/>
            <a:pathLst>
              <a:path w="44" h="30">
                <a:moveTo>
                  <a:pt x="0" y="0"/>
                </a:moveTo>
                <a:lnTo>
                  <a:pt x="44" y="15"/>
                </a:lnTo>
                <a:lnTo>
                  <a:pt x="0" y="30"/>
                </a:lnTo>
                <a:lnTo>
                  <a:pt x="0" y="0"/>
                </a:lnTo>
                <a:close/>
              </a:path>
            </a:pathLst>
          </a:custGeom>
          <a:solidFill>
            <a:srgbClr val="000000"/>
          </a:solidFill>
          <a:ln w="9525">
            <a:noFill/>
            <a:round/>
            <a:headEnd/>
            <a:tailEnd/>
          </a:ln>
        </p:spPr>
        <p:txBody>
          <a:bodyPr/>
          <a:lstStyle/>
          <a:p>
            <a:endParaRPr lang="en-US"/>
          </a:p>
        </p:txBody>
      </p:sp>
      <p:sp>
        <p:nvSpPr>
          <p:cNvPr id="26691" name="Line 67"/>
          <p:cNvSpPr>
            <a:spLocks noChangeShapeType="1"/>
          </p:cNvSpPr>
          <p:nvPr/>
        </p:nvSpPr>
        <p:spPr bwMode="auto">
          <a:xfrm>
            <a:off x="2262188" y="5608638"/>
            <a:ext cx="142875" cy="1587"/>
          </a:xfrm>
          <a:prstGeom prst="line">
            <a:avLst/>
          </a:prstGeom>
          <a:noFill/>
          <a:ln w="3175">
            <a:solidFill>
              <a:srgbClr val="000000"/>
            </a:solidFill>
            <a:round/>
            <a:headEnd/>
            <a:tailEnd/>
          </a:ln>
        </p:spPr>
        <p:txBody>
          <a:bodyPr/>
          <a:lstStyle/>
          <a:p>
            <a:endParaRPr lang="en-US"/>
          </a:p>
        </p:txBody>
      </p:sp>
      <p:sp>
        <p:nvSpPr>
          <p:cNvPr id="26692" name="Freeform 68"/>
          <p:cNvSpPr>
            <a:spLocks/>
          </p:cNvSpPr>
          <p:nvPr/>
        </p:nvSpPr>
        <p:spPr bwMode="auto">
          <a:xfrm>
            <a:off x="2400300" y="5584825"/>
            <a:ext cx="69850" cy="47625"/>
          </a:xfrm>
          <a:custGeom>
            <a:avLst/>
            <a:gdLst/>
            <a:ahLst/>
            <a:cxnLst>
              <a:cxn ang="0">
                <a:pos x="0" y="0"/>
              </a:cxn>
              <a:cxn ang="0">
                <a:pos x="44" y="15"/>
              </a:cxn>
              <a:cxn ang="0">
                <a:pos x="0" y="30"/>
              </a:cxn>
              <a:cxn ang="0">
                <a:pos x="0" y="0"/>
              </a:cxn>
            </a:cxnLst>
            <a:rect l="0" t="0" r="r" b="b"/>
            <a:pathLst>
              <a:path w="44" h="30">
                <a:moveTo>
                  <a:pt x="0" y="0"/>
                </a:moveTo>
                <a:lnTo>
                  <a:pt x="44" y="15"/>
                </a:lnTo>
                <a:lnTo>
                  <a:pt x="0" y="30"/>
                </a:lnTo>
                <a:lnTo>
                  <a:pt x="0" y="0"/>
                </a:lnTo>
                <a:close/>
              </a:path>
            </a:pathLst>
          </a:custGeom>
          <a:solidFill>
            <a:srgbClr val="000000"/>
          </a:solidFill>
          <a:ln w="9525">
            <a:noFill/>
            <a:round/>
            <a:headEnd/>
            <a:tailEnd/>
          </a:ln>
        </p:spPr>
        <p:txBody>
          <a:bodyPr/>
          <a:lstStyle/>
          <a:p>
            <a:endParaRPr lang="en-US"/>
          </a:p>
        </p:txBody>
      </p:sp>
      <p:sp>
        <p:nvSpPr>
          <p:cNvPr id="26693" name="Rectangle 69"/>
          <p:cNvSpPr>
            <a:spLocks noChangeArrowheads="1"/>
          </p:cNvSpPr>
          <p:nvPr/>
        </p:nvSpPr>
        <p:spPr bwMode="auto">
          <a:xfrm>
            <a:off x="4189413" y="5991225"/>
            <a:ext cx="430212" cy="182563"/>
          </a:xfrm>
          <a:prstGeom prst="rect">
            <a:avLst/>
          </a:prstGeom>
          <a:noFill/>
          <a:ln w="9525" algn="ctr">
            <a:noFill/>
            <a:miter lim="800000"/>
            <a:headEnd/>
            <a:tailEnd/>
          </a:ln>
          <a:effectLst/>
        </p:spPr>
        <p:txBody>
          <a:bodyPr wrap="none" lIns="0" tIns="0" rIns="0" bIns="0">
            <a:spAutoFit/>
          </a:bodyPr>
          <a:lstStyle/>
          <a:p>
            <a:pPr algn="l"/>
            <a:r>
              <a:rPr lang="en-US" sz="1200" i="1">
                <a:solidFill>
                  <a:srgbClr val="0033CC"/>
                </a:solidFill>
              </a:rPr>
              <a:t>Radar</a:t>
            </a:r>
          </a:p>
        </p:txBody>
      </p:sp>
      <p:sp>
        <p:nvSpPr>
          <p:cNvPr id="26694" name="Rectangle 70"/>
          <p:cNvSpPr>
            <a:spLocks noChangeArrowheads="1"/>
          </p:cNvSpPr>
          <p:nvPr/>
        </p:nvSpPr>
        <p:spPr bwMode="auto">
          <a:xfrm>
            <a:off x="7594600" y="5294313"/>
            <a:ext cx="628650" cy="130175"/>
          </a:xfrm>
          <a:prstGeom prst="rect">
            <a:avLst/>
          </a:prstGeom>
          <a:solidFill>
            <a:srgbClr val="FFFFFF"/>
          </a:solidFill>
          <a:ln w="3175">
            <a:solidFill>
              <a:srgbClr val="000000"/>
            </a:solidFill>
            <a:miter lim="800000"/>
            <a:headEnd/>
            <a:tailEnd/>
          </a:ln>
        </p:spPr>
        <p:txBody>
          <a:bodyPr/>
          <a:lstStyle/>
          <a:p>
            <a:endParaRPr lang="en-US"/>
          </a:p>
        </p:txBody>
      </p:sp>
      <p:sp>
        <p:nvSpPr>
          <p:cNvPr id="26695" name="Rectangle 71"/>
          <p:cNvSpPr>
            <a:spLocks noChangeArrowheads="1"/>
          </p:cNvSpPr>
          <p:nvPr/>
        </p:nvSpPr>
        <p:spPr bwMode="auto">
          <a:xfrm>
            <a:off x="7618413" y="5302250"/>
            <a:ext cx="314325" cy="122238"/>
          </a:xfrm>
          <a:prstGeom prst="rect">
            <a:avLst/>
          </a:prstGeom>
          <a:noFill/>
          <a:ln w="9525">
            <a:noFill/>
            <a:miter lim="800000"/>
            <a:headEnd/>
            <a:tailEnd/>
          </a:ln>
        </p:spPr>
        <p:txBody>
          <a:bodyPr wrap="none" lIns="0" tIns="0" rIns="0" bIns="0">
            <a:spAutoFit/>
          </a:bodyPr>
          <a:lstStyle/>
          <a:p>
            <a:pPr algn="l"/>
            <a:r>
              <a:rPr lang="en-US" sz="800" b="0">
                <a:solidFill>
                  <a:srgbClr val="000000"/>
                </a:solidFill>
              </a:rPr>
              <a:t>4.2.1.6</a:t>
            </a:r>
            <a:endParaRPr lang="en-US" sz="1000" b="0"/>
          </a:p>
        </p:txBody>
      </p:sp>
      <p:sp>
        <p:nvSpPr>
          <p:cNvPr id="26696" name="Rectangle 72"/>
          <p:cNvSpPr>
            <a:spLocks noChangeArrowheads="1"/>
          </p:cNvSpPr>
          <p:nvPr/>
        </p:nvSpPr>
        <p:spPr bwMode="auto">
          <a:xfrm>
            <a:off x="7594600" y="5424488"/>
            <a:ext cx="628650" cy="498475"/>
          </a:xfrm>
          <a:prstGeom prst="rect">
            <a:avLst/>
          </a:prstGeom>
          <a:solidFill>
            <a:srgbClr val="FFFFFF"/>
          </a:solidFill>
          <a:ln w="3175">
            <a:solidFill>
              <a:srgbClr val="000000"/>
            </a:solidFill>
            <a:miter lim="800000"/>
            <a:headEnd/>
            <a:tailEnd/>
          </a:ln>
        </p:spPr>
        <p:txBody>
          <a:bodyPr/>
          <a:lstStyle/>
          <a:p>
            <a:endParaRPr lang="en-US"/>
          </a:p>
        </p:txBody>
      </p:sp>
      <p:sp>
        <p:nvSpPr>
          <p:cNvPr id="26697" name="Rectangle 73"/>
          <p:cNvSpPr>
            <a:spLocks noChangeArrowheads="1"/>
          </p:cNvSpPr>
          <p:nvPr/>
        </p:nvSpPr>
        <p:spPr bwMode="auto">
          <a:xfrm>
            <a:off x="7658100" y="5422900"/>
            <a:ext cx="49530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RECORD</a:t>
            </a:r>
            <a:endParaRPr lang="en-US" sz="1000" b="0"/>
          </a:p>
        </p:txBody>
      </p:sp>
      <p:sp>
        <p:nvSpPr>
          <p:cNvPr id="26698" name="Rectangle 74"/>
          <p:cNvSpPr>
            <a:spLocks noChangeArrowheads="1"/>
          </p:cNvSpPr>
          <p:nvPr/>
        </p:nvSpPr>
        <p:spPr bwMode="auto">
          <a:xfrm>
            <a:off x="7707313" y="5538788"/>
            <a:ext cx="40005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RADAR</a:t>
            </a:r>
            <a:endParaRPr lang="en-US" sz="1000" b="0"/>
          </a:p>
        </p:txBody>
      </p:sp>
      <p:sp>
        <p:nvSpPr>
          <p:cNvPr id="26699" name="Rectangle 75"/>
          <p:cNvSpPr>
            <a:spLocks noChangeArrowheads="1"/>
          </p:cNvSpPr>
          <p:nvPr/>
        </p:nvSpPr>
        <p:spPr bwMode="auto">
          <a:xfrm>
            <a:off x="7627938" y="5656263"/>
            <a:ext cx="55245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CONTACT</a:t>
            </a:r>
            <a:endParaRPr lang="en-US" sz="1000" b="0"/>
          </a:p>
        </p:txBody>
      </p:sp>
      <p:sp>
        <p:nvSpPr>
          <p:cNvPr id="26700" name="Rectangle 76"/>
          <p:cNvSpPr>
            <a:spLocks noChangeArrowheads="1"/>
          </p:cNvSpPr>
          <p:nvPr/>
        </p:nvSpPr>
        <p:spPr bwMode="auto">
          <a:xfrm>
            <a:off x="7870825" y="5772150"/>
            <a:ext cx="7620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S</a:t>
            </a:r>
            <a:endParaRPr lang="en-US" sz="1000" b="0"/>
          </a:p>
        </p:txBody>
      </p:sp>
      <p:sp>
        <p:nvSpPr>
          <p:cNvPr id="26701" name="Line 77"/>
          <p:cNvSpPr>
            <a:spLocks noChangeShapeType="1"/>
          </p:cNvSpPr>
          <p:nvPr/>
        </p:nvSpPr>
        <p:spPr bwMode="auto">
          <a:xfrm>
            <a:off x="8223250" y="5608638"/>
            <a:ext cx="247650" cy="1587"/>
          </a:xfrm>
          <a:prstGeom prst="line">
            <a:avLst/>
          </a:prstGeom>
          <a:noFill/>
          <a:ln w="3175">
            <a:solidFill>
              <a:srgbClr val="000000"/>
            </a:solidFill>
            <a:round/>
            <a:headEnd/>
            <a:tailEnd/>
          </a:ln>
        </p:spPr>
        <p:txBody>
          <a:bodyPr/>
          <a:lstStyle/>
          <a:p>
            <a:endParaRPr lang="en-US"/>
          </a:p>
        </p:txBody>
      </p:sp>
      <p:sp>
        <p:nvSpPr>
          <p:cNvPr id="26702" name="Freeform 78"/>
          <p:cNvSpPr>
            <a:spLocks/>
          </p:cNvSpPr>
          <p:nvPr/>
        </p:nvSpPr>
        <p:spPr bwMode="auto">
          <a:xfrm>
            <a:off x="8464550" y="5584825"/>
            <a:ext cx="71438" cy="47625"/>
          </a:xfrm>
          <a:custGeom>
            <a:avLst/>
            <a:gdLst/>
            <a:ahLst/>
            <a:cxnLst>
              <a:cxn ang="0">
                <a:pos x="0" y="0"/>
              </a:cxn>
              <a:cxn ang="0">
                <a:pos x="45" y="15"/>
              </a:cxn>
              <a:cxn ang="0">
                <a:pos x="0" y="30"/>
              </a:cxn>
              <a:cxn ang="0">
                <a:pos x="0" y="0"/>
              </a:cxn>
            </a:cxnLst>
            <a:rect l="0" t="0" r="r" b="b"/>
            <a:pathLst>
              <a:path w="45" h="30">
                <a:moveTo>
                  <a:pt x="0" y="0"/>
                </a:moveTo>
                <a:lnTo>
                  <a:pt x="45" y="15"/>
                </a:lnTo>
                <a:lnTo>
                  <a:pt x="0" y="30"/>
                </a:lnTo>
                <a:lnTo>
                  <a:pt x="0" y="0"/>
                </a:lnTo>
                <a:close/>
              </a:path>
            </a:pathLst>
          </a:custGeom>
          <a:solidFill>
            <a:srgbClr val="000000"/>
          </a:solidFill>
          <a:ln w="9525">
            <a:noFill/>
            <a:round/>
            <a:headEnd/>
            <a:tailEnd/>
          </a:ln>
        </p:spPr>
        <p:txBody>
          <a:bodyPr/>
          <a:lstStyle/>
          <a:p>
            <a:endParaRPr lang="en-US"/>
          </a:p>
        </p:txBody>
      </p:sp>
      <p:sp>
        <p:nvSpPr>
          <p:cNvPr id="26703" name="Rectangle 79"/>
          <p:cNvSpPr>
            <a:spLocks noChangeArrowheads="1"/>
          </p:cNvSpPr>
          <p:nvPr/>
        </p:nvSpPr>
        <p:spPr bwMode="auto">
          <a:xfrm>
            <a:off x="1239838" y="5991225"/>
            <a:ext cx="928687" cy="152400"/>
          </a:xfrm>
          <a:prstGeom prst="rect">
            <a:avLst/>
          </a:prstGeom>
          <a:noFill/>
          <a:ln w="9525">
            <a:noFill/>
            <a:miter lim="800000"/>
            <a:headEnd/>
            <a:tailEnd/>
          </a:ln>
        </p:spPr>
        <p:txBody>
          <a:bodyPr wrap="none" lIns="0" tIns="0" rIns="0" bIns="0">
            <a:spAutoFit/>
          </a:bodyPr>
          <a:lstStyle/>
          <a:p>
            <a:pPr algn="l"/>
            <a:r>
              <a:rPr lang="en-US" sz="1000" i="1">
                <a:solidFill>
                  <a:srgbClr val="000000"/>
                </a:solidFill>
              </a:rPr>
              <a:t>Radar Operator</a:t>
            </a:r>
            <a:endParaRPr lang="en-US" sz="1000" i="1"/>
          </a:p>
        </p:txBody>
      </p:sp>
      <p:sp>
        <p:nvSpPr>
          <p:cNvPr id="26704" name="Rectangle 80"/>
          <p:cNvSpPr>
            <a:spLocks noChangeArrowheads="1"/>
          </p:cNvSpPr>
          <p:nvPr/>
        </p:nvSpPr>
        <p:spPr bwMode="auto">
          <a:xfrm>
            <a:off x="5211763" y="5991225"/>
            <a:ext cx="374650" cy="152400"/>
          </a:xfrm>
          <a:prstGeom prst="rect">
            <a:avLst/>
          </a:prstGeom>
          <a:noFill/>
          <a:ln w="9525" algn="ctr">
            <a:noFill/>
            <a:miter lim="800000"/>
            <a:headEnd/>
            <a:tailEnd/>
          </a:ln>
          <a:effectLst/>
        </p:spPr>
        <p:txBody>
          <a:bodyPr wrap="none" lIns="0" tIns="0" rIns="0" bIns="0">
            <a:spAutoFit/>
          </a:bodyPr>
          <a:lstStyle/>
          <a:p>
            <a:pPr algn="l"/>
            <a:r>
              <a:rPr lang="en-US" sz="1000" i="1">
                <a:solidFill>
                  <a:srgbClr val="000000"/>
                </a:solidFill>
              </a:rPr>
              <a:t>MCDS</a:t>
            </a:r>
          </a:p>
        </p:txBody>
      </p:sp>
      <p:sp>
        <p:nvSpPr>
          <p:cNvPr id="26705" name="Rectangle 81"/>
          <p:cNvSpPr>
            <a:spLocks noChangeArrowheads="1"/>
          </p:cNvSpPr>
          <p:nvPr/>
        </p:nvSpPr>
        <p:spPr bwMode="auto">
          <a:xfrm>
            <a:off x="2855913" y="5991225"/>
            <a:ext cx="928687" cy="152400"/>
          </a:xfrm>
          <a:prstGeom prst="rect">
            <a:avLst/>
          </a:prstGeom>
          <a:noFill/>
          <a:ln w="9525">
            <a:noFill/>
            <a:miter lim="800000"/>
            <a:headEnd/>
            <a:tailEnd/>
          </a:ln>
        </p:spPr>
        <p:txBody>
          <a:bodyPr wrap="none" lIns="0" tIns="0" rIns="0" bIns="0">
            <a:spAutoFit/>
          </a:bodyPr>
          <a:lstStyle/>
          <a:p>
            <a:pPr algn="l"/>
            <a:r>
              <a:rPr lang="en-US" sz="1000" i="1">
                <a:solidFill>
                  <a:srgbClr val="000000"/>
                </a:solidFill>
              </a:rPr>
              <a:t>Radar Operator</a:t>
            </a:r>
            <a:endParaRPr lang="en-US" sz="1000" i="1"/>
          </a:p>
        </p:txBody>
      </p:sp>
      <p:sp>
        <p:nvSpPr>
          <p:cNvPr id="26706" name="Rectangle 82"/>
          <p:cNvSpPr>
            <a:spLocks noChangeArrowheads="1"/>
          </p:cNvSpPr>
          <p:nvPr/>
        </p:nvSpPr>
        <p:spPr bwMode="auto">
          <a:xfrm>
            <a:off x="7802563" y="5991225"/>
            <a:ext cx="374650" cy="152400"/>
          </a:xfrm>
          <a:prstGeom prst="rect">
            <a:avLst/>
          </a:prstGeom>
          <a:noFill/>
          <a:ln w="9525">
            <a:noFill/>
            <a:miter lim="800000"/>
            <a:headEnd/>
            <a:tailEnd/>
          </a:ln>
        </p:spPr>
        <p:txBody>
          <a:bodyPr wrap="none" lIns="0" tIns="0" rIns="0" bIns="0">
            <a:spAutoFit/>
          </a:bodyPr>
          <a:lstStyle/>
          <a:p>
            <a:pPr algn="l"/>
            <a:r>
              <a:rPr lang="en-US" sz="1000" i="1">
                <a:solidFill>
                  <a:srgbClr val="000000"/>
                </a:solidFill>
              </a:rPr>
              <a:t>MCDS</a:t>
            </a:r>
            <a:endParaRPr lang="en-US" sz="1000" i="1"/>
          </a:p>
        </p:txBody>
      </p:sp>
      <p:sp>
        <p:nvSpPr>
          <p:cNvPr id="26707" name="Rectangle 83"/>
          <p:cNvSpPr>
            <a:spLocks noChangeArrowheads="1"/>
          </p:cNvSpPr>
          <p:nvPr/>
        </p:nvSpPr>
        <p:spPr bwMode="auto">
          <a:xfrm>
            <a:off x="6226175" y="5991225"/>
            <a:ext cx="928688" cy="152400"/>
          </a:xfrm>
          <a:prstGeom prst="rect">
            <a:avLst/>
          </a:prstGeom>
          <a:noFill/>
          <a:ln w="9525">
            <a:noFill/>
            <a:miter lim="800000"/>
            <a:headEnd/>
            <a:tailEnd/>
          </a:ln>
        </p:spPr>
        <p:txBody>
          <a:bodyPr wrap="none" lIns="0" tIns="0" rIns="0" bIns="0">
            <a:spAutoFit/>
          </a:bodyPr>
          <a:lstStyle/>
          <a:p>
            <a:pPr algn="l"/>
            <a:r>
              <a:rPr lang="en-US" sz="1000" i="1">
                <a:solidFill>
                  <a:srgbClr val="000000"/>
                </a:solidFill>
              </a:rPr>
              <a:t>Radar Operator</a:t>
            </a:r>
            <a:endParaRPr lang="en-US" sz="1000" i="1"/>
          </a:p>
        </p:txBody>
      </p:sp>
      <p:sp>
        <p:nvSpPr>
          <p:cNvPr id="26708" name="Oval 84"/>
          <p:cNvSpPr>
            <a:spLocks noChangeArrowheads="1"/>
          </p:cNvSpPr>
          <p:nvPr/>
        </p:nvSpPr>
        <p:spPr bwMode="auto">
          <a:xfrm flipH="1">
            <a:off x="2976563" y="4618038"/>
            <a:ext cx="127000" cy="127000"/>
          </a:xfrm>
          <a:prstGeom prst="ellipse">
            <a:avLst/>
          </a:prstGeom>
          <a:solidFill>
            <a:srgbClr val="3399FF"/>
          </a:solidFill>
          <a:ln w="9525">
            <a:solidFill>
              <a:srgbClr val="3399FF"/>
            </a:solidFill>
            <a:miter lim="800000"/>
            <a:headEnd/>
            <a:tailEnd/>
          </a:ln>
          <a:effectLst/>
        </p:spPr>
        <p:txBody>
          <a:bodyPr wrap="none" anchor="ctr"/>
          <a:lstStyle/>
          <a:p>
            <a:endParaRPr lang="en-US"/>
          </a:p>
        </p:txBody>
      </p:sp>
      <p:sp>
        <p:nvSpPr>
          <p:cNvPr id="26709" name="Oval 85"/>
          <p:cNvSpPr>
            <a:spLocks noChangeArrowheads="1"/>
          </p:cNvSpPr>
          <p:nvPr/>
        </p:nvSpPr>
        <p:spPr bwMode="auto">
          <a:xfrm flipH="1">
            <a:off x="2976563" y="4800600"/>
            <a:ext cx="127000" cy="127000"/>
          </a:xfrm>
          <a:prstGeom prst="ellipse">
            <a:avLst/>
          </a:prstGeom>
          <a:solidFill>
            <a:srgbClr val="3399FF"/>
          </a:solidFill>
          <a:ln w="9525">
            <a:solidFill>
              <a:srgbClr val="3399FF"/>
            </a:solidFill>
            <a:miter lim="800000"/>
            <a:headEnd/>
            <a:tailEnd/>
          </a:ln>
          <a:effectLst/>
        </p:spPr>
        <p:txBody>
          <a:bodyPr wrap="none" anchor="ctr"/>
          <a:lstStyle/>
          <a:p>
            <a:endParaRPr lang="en-US"/>
          </a:p>
        </p:txBody>
      </p:sp>
      <p:sp>
        <p:nvSpPr>
          <p:cNvPr id="26710" name="Oval 86"/>
          <p:cNvSpPr>
            <a:spLocks noChangeArrowheads="1"/>
          </p:cNvSpPr>
          <p:nvPr/>
        </p:nvSpPr>
        <p:spPr bwMode="auto">
          <a:xfrm>
            <a:off x="2976563" y="4983163"/>
            <a:ext cx="127000" cy="127000"/>
          </a:xfrm>
          <a:prstGeom prst="ellipse">
            <a:avLst/>
          </a:prstGeom>
          <a:solidFill>
            <a:srgbClr val="3399FF"/>
          </a:solidFill>
          <a:ln w="9525">
            <a:solidFill>
              <a:srgbClr val="3399FF"/>
            </a:solidFill>
            <a:miter lim="800000"/>
            <a:headEnd/>
            <a:tailEnd/>
          </a:ln>
          <a:effectLst/>
        </p:spPr>
        <p:txBody>
          <a:bodyPr wrap="none" anchor="ctr"/>
          <a:lstStyle/>
          <a:p>
            <a:endParaRPr lang="en-US"/>
          </a:p>
        </p:txBody>
      </p:sp>
      <p:sp>
        <p:nvSpPr>
          <p:cNvPr id="26711" name="Line 87"/>
          <p:cNvSpPr>
            <a:spLocks noChangeShapeType="1"/>
          </p:cNvSpPr>
          <p:nvPr/>
        </p:nvSpPr>
        <p:spPr bwMode="auto">
          <a:xfrm>
            <a:off x="0" y="4800600"/>
            <a:ext cx="9144000" cy="0"/>
          </a:xfrm>
          <a:prstGeom prst="line">
            <a:avLst/>
          </a:prstGeom>
          <a:noFill/>
          <a:ln w="9525">
            <a:solidFill>
              <a:schemeClr val="tx1"/>
            </a:solidFill>
            <a:prstDash val="dash"/>
            <a:miter lim="800000"/>
            <a:headEnd/>
            <a:tailEnd/>
          </a:ln>
          <a:effectLst/>
        </p:spPr>
        <p:txBody>
          <a:bodyPr wrap="none"/>
          <a:lstStyle/>
          <a:p>
            <a:endParaRPr lang="en-US"/>
          </a:p>
        </p:txBody>
      </p:sp>
      <p:sp>
        <p:nvSpPr>
          <p:cNvPr id="26712" name="Text Box 88"/>
          <p:cNvSpPr txBox="1">
            <a:spLocks noChangeArrowheads="1"/>
          </p:cNvSpPr>
          <p:nvPr/>
        </p:nvSpPr>
        <p:spPr bwMode="auto">
          <a:xfrm>
            <a:off x="3498850" y="6143625"/>
            <a:ext cx="3351213" cy="274638"/>
          </a:xfrm>
          <a:prstGeom prst="rect">
            <a:avLst/>
          </a:prstGeom>
          <a:noFill/>
          <a:ln w="9525">
            <a:noFill/>
            <a:miter lim="800000"/>
            <a:headEnd/>
            <a:tailEnd/>
          </a:ln>
          <a:effectLst/>
        </p:spPr>
        <p:txBody>
          <a:bodyPr wrap="none">
            <a:spAutoFit/>
          </a:bodyPr>
          <a:lstStyle/>
          <a:p>
            <a:pPr algn="l"/>
            <a:r>
              <a:rPr lang="en-US" sz="1200" i="1"/>
              <a:t>“4.2.1 Detect Radar Contacts” Mission Flow</a:t>
            </a:r>
          </a:p>
        </p:txBody>
      </p:sp>
      <p:sp>
        <p:nvSpPr>
          <p:cNvPr id="26713" name="Line 89"/>
          <p:cNvSpPr>
            <a:spLocks noChangeShapeType="1"/>
          </p:cNvSpPr>
          <p:nvPr/>
        </p:nvSpPr>
        <p:spPr bwMode="auto">
          <a:xfrm>
            <a:off x="0" y="4983163"/>
            <a:ext cx="9144000" cy="0"/>
          </a:xfrm>
          <a:prstGeom prst="line">
            <a:avLst/>
          </a:prstGeom>
          <a:noFill/>
          <a:ln w="9525">
            <a:solidFill>
              <a:schemeClr val="tx1"/>
            </a:solidFill>
            <a:prstDash val="dash"/>
            <a:miter lim="800000"/>
            <a:headEnd/>
            <a:tailEnd/>
          </a:ln>
          <a:effectLst/>
        </p:spPr>
        <p:txBody>
          <a:bodyPr wrap="none"/>
          <a:lstStyle/>
          <a:p>
            <a:endParaRPr lang="en-US"/>
          </a:p>
        </p:txBody>
      </p:sp>
      <p:sp>
        <p:nvSpPr>
          <p:cNvPr id="26714" name="WordArt 90"/>
          <p:cNvSpPr>
            <a:spLocks noChangeArrowheads="1" noChangeShapeType="1" noTextEdit="1"/>
          </p:cNvSpPr>
          <p:nvPr/>
        </p:nvSpPr>
        <p:spPr bwMode="auto">
          <a:xfrm>
            <a:off x="2922588" y="4800600"/>
            <a:ext cx="2533650" cy="1457325"/>
          </a:xfrm>
          <a:prstGeom prst="rect">
            <a:avLst/>
          </a:prstGeom>
        </p:spPr>
        <p:txBody>
          <a:bodyPr wrap="none" fromWordArt="1">
            <a:prstTxWarp prst="textSlantUp">
              <a:avLst>
                <a:gd name="adj" fmla="val 64704"/>
              </a:avLst>
            </a:prstTxWarp>
          </a:bodyPr>
          <a:lstStyle/>
          <a:p>
            <a:r>
              <a:rPr lang="en-US" sz="3600" kern="10">
                <a:ln w="9525">
                  <a:solidFill>
                    <a:srgbClr val="000000"/>
                  </a:solidFill>
                  <a:miter lim="800000"/>
                  <a:headEnd/>
                  <a:tailEnd/>
                </a:ln>
                <a:solidFill>
                  <a:srgbClr val="FF6600"/>
                </a:solidFill>
                <a:latin typeface="Arial Black"/>
              </a:rPr>
              <a:t>Allocation</a:t>
            </a:r>
          </a:p>
        </p:txBody>
      </p:sp>
      <p:sp>
        <p:nvSpPr>
          <p:cNvPr id="26715" name="Rectangle 91"/>
          <p:cNvSpPr>
            <a:spLocks noChangeArrowheads="1"/>
          </p:cNvSpPr>
          <p:nvPr/>
        </p:nvSpPr>
        <p:spPr bwMode="auto">
          <a:xfrm>
            <a:off x="1144588" y="5991225"/>
            <a:ext cx="7078662" cy="180975"/>
          </a:xfrm>
          <a:prstGeom prst="rect">
            <a:avLst/>
          </a:prstGeom>
          <a:solidFill>
            <a:srgbClr val="3399FF">
              <a:alpha val="23000"/>
            </a:srgbClr>
          </a:solidFill>
          <a:ln w="9525">
            <a:solidFill>
              <a:schemeClr val="tx1"/>
            </a:solidFill>
            <a:miter lim="800000"/>
            <a:headEnd/>
            <a:tailEnd/>
          </a:ln>
          <a:effectLst/>
        </p:spPr>
        <p:txBody>
          <a:bodyPr wrap="none" anchor="ctr"/>
          <a:lstStyle/>
          <a:p>
            <a:endParaRPr lang="en-US"/>
          </a:p>
        </p:txBody>
      </p:sp>
      <p:sp>
        <p:nvSpPr>
          <p:cNvPr id="26716" name="AutoShape 92"/>
          <p:cNvSpPr>
            <a:spLocks noChangeArrowheads="1"/>
          </p:cNvSpPr>
          <p:nvPr/>
        </p:nvSpPr>
        <p:spPr bwMode="auto">
          <a:xfrm flipH="1">
            <a:off x="449263" y="5826125"/>
            <a:ext cx="701675" cy="457200"/>
          </a:xfrm>
          <a:prstGeom prst="leftArrow">
            <a:avLst>
              <a:gd name="adj1" fmla="val 50000"/>
              <a:gd name="adj2" fmla="val 69091"/>
            </a:avLst>
          </a:prstGeom>
          <a:solidFill>
            <a:srgbClr val="3399FF"/>
          </a:solidFill>
          <a:ln w="9525">
            <a:solidFill>
              <a:schemeClr val="tx1"/>
            </a:solidFill>
            <a:miter lim="800000"/>
            <a:headEnd/>
            <a:tailEnd/>
          </a:ln>
          <a:effectLst/>
        </p:spPr>
        <p:txBody>
          <a:bodyPr wrap="none" anchor="ctr"/>
          <a:lstStyle/>
          <a:p>
            <a:endParaRPr lang="en-US"/>
          </a:p>
        </p:txBody>
      </p:sp>
      <p:grpSp>
        <p:nvGrpSpPr>
          <p:cNvPr id="2" name="Group 93"/>
          <p:cNvGrpSpPr>
            <a:grpSpLocks/>
          </p:cNvGrpSpPr>
          <p:nvPr/>
        </p:nvGrpSpPr>
        <p:grpSpPr bwMode="auto">
          <a:xfrm>
            <a:off x="276225" y="1325563"/>
            <a:ext cx="8520113" cy="2100262"/>
            <a:chOff x="174" y="835"/>
            <a:chExt cx="5367" cy="1323"/>
          </a:xfrm>
        </p:grpSpPr>
        <p:sp>
          <p:nvSpPr>
            <p:cNvPr id="26718" name="Line 94"/>
            <p:cNvSpPr>
              <a:spLocks noChangeShapeType="1"/>
            </p:cNvSpPr>
            <p:nvPr/>
          </p:nvSpPr>
          <p:spPr bwMode="auto">
            <a:xfrm>
              <a:off x="470" y="1140"/>
              <a:ext cx="58" cy="1"/>
            </a:xfrm>
            <a:prstGeom prst="line">
              <a:avLst/>
            </a:prstGeom>
            <a:noFill/>
            <a:ln w="3175">
              <a:solidFill>
                <a:srgbClr val="000000"/>
              </a:solidFill>
              <a:round/>
              <a:headEnd/>
              <a:tailEnd/>
            </a:ln>
          </p:spPr>
          <p:txBody>
            <a:bodyPr/>
            <a:lstStyle/>
            <a:p>
              <a:endParaRPr lang="en-US"/>
            </a:p>
          </p:txBody>
        </p:sp>
        <p:sp>
          <p:nvSpPr>
            <p:cNvPr id="26719" name="Freeform 95"/>
            <p:cNvSpPr>
              <a:spLocks/>
            </p:cNvSpPr>
            <p:nvPr/>
          </p:nvSpPr>
          <p:spPr bwMode="auto">
            <a:xfrm>
              <a:off x="525" y="1126"/>
              <a:ext cx="46" cy="30"/>
            </a:xfrm>
            <a:custGeom>
              <a:avLst/>
              <a:gdLst/>
              <a:ahLst/>
              <a:cxnLst>
                <a:cxn ang="0">
                  <a:pos x="0" y="0"/>
                </a:cxn>
                <a:cxn ang="0">
                  <a:pos x="92" y="28"/>
                </a:cxn>
                <a:cxn ang="0">
                  <a:pos x="0" y="60"/>
                </a:cxn>
                <a:cxn ang="0">
                  <a:pos x="0" y="0"/>
                </a:cxn>
              </a:cxnLst>
              <a:rect l="0" t="0" r="r" b="b"/>
              <a:pathLst>
                <a:path w="92" h="60">
                  <a:moveTo>
                    <a:pt x="0" y="0"/>
                  </a:moveTo>
                  <a:lnTo>
                    <a:pt x="92" y="28"/>
                  </a:lnTo>
                  <a:lnTo>
                    <a:pt x="0" y="60"/>
                  </a:lnTo>
                  <a:lnTo>
                    <a:pt x="0" y="0"/>
                  </a:lnTo>
                  <a:close/>
                </a:path>
              </a:pathLst>
            </a:custGeom>
            <a:solidFill>
              <a:srgbClr val="000000"/>
            </a:solidFill>
            <a:ln w="9525">
              <a:noFill/>
              <a:round/>
              <a:headEnd/>
              <a:tailEnd/>
            </a:ln>
          </p:spPr>
          <p:txBody>
            <a:bodyPr/>
            <a:lstStyle/>
            <a:p>
              <a:endParaRPr lang="en-US"/>
            </a:p>
          </p:txBody>
        </p:sp>
        <p:sp>
          <p:nvSpPr>
            <p:cNvPr id="26720" name="Freeform 96"/>
            <p:cNvSpPr>
              <a:spLocks/>
            </p:cNvSpPr>
            <p:nvPr/>
          </p:nvSpPr>
          <p:spPr bwMode="auto">
            <a:xfrm>
              <a:off x="2283" y="1818"/>
              <a:ext cx="135" cy="135"/>
            </a:xfrm>
            <a:custGeom>
              <a:avLst/>
              <a:gdLst/>
              <a:ahLst/>
              <a:cxnLst>
                <a:cxn ang="0">
                  <a:pos x="0" y="134"/>
                </a:cxn>
                <a:cxn ang="0">
                  <a:pos x="4" y="104"/>
                </a:cxn>
                <a:cxn ang="0">
                  <a:pos x="11" y="75"/>
                </a:cxn>
                <a:cxn ang="0">
                  <a:pos x="28" y="48"/>
                </a:cxn>
                <a:cxn ang="0">
                  <a:pos x="48" y="28"/>
                </a:cxn>
                <a:cxn ang="0">
                  <a:pos x="75" y="13"/>
                </a:cxn>
                <a:cxn ang="0">
                  <a:pos x="103" y="2"/>
                </a:cxn>
                <a:cxn ang="0">
                  <a:pos x="134" y="0"/>
                </a:cxn>
                <a:cxn ang="0">
                  <a:pos x="161" y="2"/>
                </a:cxn>
                <a:cxn ang="0">
                  <a:pos x="191" y="13"/>
                </a:cxn>
                <a:cxn ang="0">
                  <a:pos x="219" y="28"/>
                </a:cxn>
                <a:cxn ang="0">
                  <a:pos x="237" y="48"/>
                </a:cxn>
                <a:cxn ang="0">
                  <a:pos x="252" y="75"/>
                </a:cxn>
                <a:cxn ang="0">
                  <a:pos x="265" y="104"/>
                </a:cxn>
                <a:cxn ang="0">
                  <a:pos x="269" y="134"/>
                </a:cxn>
                <a:cxn ang="0">
                  <a:pos x="265" y="162"/>
                </a:cxn>
                <a:cxn ang="0">
                  <a:pos x="252" y="190"/>
                </a:cxn>
                <a:cxn ang="0">
                  <a:pos x="237" y="217"/>
                </a:cxn>
                <a:cxn ang="0">
                  <a:pos x="219" y="237"/>
                </a:cxn>
                <a:cxn ang="0">
                  <a:pos x="191" y="254"/>
                </a:cxn>
                <a:cxn ang="0">
                  <a:pos x="161" y="265"/>
                </a:cxn>
                <a:cxn ang="0">
                  <a:pos x="134" y="269"/>
                </a:cxn>
                <a:cxn ang="0">
                  <a:pos x="103" y="265"/>
                </a:cxn>
                <a:cxn ang="0">
                  <a:pos x="75" y="254"/>
                </a:cxn>
                <a:cxn ang="0">
                  <a:pos x="48" y="237"/>
                </a:cxn>
                <a:cxn ang="0">
                  <a:pos x="28" y="217"/>
                </a:cxn>
                <a:cxn ang="0">
                  <a:pos x="11" y="190"/>
                </a:cxn>
                <a:cxn ang="0">
                  <a:pos x="4" y="162"/>
                </a:cxn>
                <a:cxn ang="0">
                  <a:pos x="0" y="134"/>
                </a:cxn>
              </a:cxnLst>
              <a:rect l="0" t="0" r="r" b="b"/>
              <a:pathLst>
                <a:path w="269" h="269">
                  <a:moveTo>
                    <a:pt x="0" y="134"/>
                  </a:moveTo>
                  <a:lnTo>
                    <a:pt x="4" y="104"/>
                  </a:lnTo>
                  <a:lnTo>
                    <a:pt x="11" y="75"/>
                  </a:lnTo>
                  <a:lnTo>
                    <a:pt x="28" y="48"/>
                  </a:lnTo>
                  <a:lnTo>
                    <a:pt x="48" y="28"/>
                  </a:lnTo>
                  <a:lnTo>
                    <a:pt x="75" y="13"/>
                  </a:lnTo>
                  <a:lnTo>
                    <a:pt x="103" y="2"/>
                  </a:lnTo>
                  <a:lnTo>
                    <a:pt x="134" y="0"/>
                  </a:lnTo>
                  <a:lnTo>
                    <a:pt x="161" y="2"/>
                  </a:lnTo>
                  <a:lnTo>
                    <a:pt x="191" y="13"/>
                  </a:lnTo>
                  <a:lnTo>
                    <a:pt x="219" y="28"/>
                  </a:lnTo>
                  <a:lnTo>
                    <a:pt x="237" y="48"/>
                  </a:lnTo>
                  <a:lnTo>
                    <a:pt x="252" y="75"/>
                  </a:lnTo>
                  <a:lnTo>
                    <a:pt x="265" y="104"/>
                  </a:lnTo>
                  <a:lnTo>
                    <a:pt x="269" y="134"/>
                  </a:lnTo>
                  <a:lnTo>
                    <a:pt x="265" y="162"/>
                  </a:lnTo>
                  <a:lnTo>
                    <a:pt x="252" y="190"/>
                  </a:lnTo>
                  <a:lnTo>
                    <a:pt x="237" y="217"/>
                  </a:lnTo>
                  <a:lnTo>
                    <a:pt x="219" y="237"/>
                  </a:lnTo>
                  <a:lnTo>
                    <a:pt x="191" y="254"/>
                  </a:lnTo>
                  <a:lnTo>
                    <a:pt x="161" y="265"/>
                  </a:lnTo>
                  <a:lnTo>
                    <a:pt x="134" y="269"/>
                  </a:lnTo>
                  <a:lnTo>
                    <a:pt x="103" y="265"/>
                  </a:lnTo>
                  <a:lnTo>
                    <a:pt x="75" y="254"/>
                  </a:lnTo>
                  <a:lnTo>
                    <a:pt x="48" y="237"/>
                  </a:lnTo>
                  <a:lnTo>
                    <a:pt x="28" y="217"/>
                  </a:lnTo>
                  <a:lnTo>
                    <a:pt x="11" y="190"/>
                  </a:lnTo>
                  <a:lnTo>
                    <a:pt x="4" y="162"/>
                  </a:lnTo>
                  <a:lnTo>
                    <a:pt x="0" y="134"/>
                  </a:lnTo>
                  <a:close/>
                </a:path>
              </a:pathLst>
            </a:custGeom>
            <a:solidFill>
              <a:srgbClr val="FFFFFF"/>
            </a:solidFill>
            <a:ln w="9525">
              <a:noFill/>
              <a:round/>
              <a:headEnd/>
              <a:tailEnd/>
            </a:ln>
          </p:spPr>
          <p:txBody>
            <a:bodyPr/>
            <a:lstStyle/>
            <a:p>
              <a:endParaRPr lang="en-US"/>
            </a:p>
          </p:txBody>
        </p:sp>
        <p:sp>
          <p:nvSpPr>
            <p:cNvPr id="26721" name="Freeform 97"/>
            <p:cNvSpPr>
              <a:spLocks/>
            </p:cNvSpPr>
            <p:nvPr/>
          </p:nvSpPr>
          <p:spPr bwMode="auto">
            <a:xfrm>
              <a:off x="2283" y="1818"/>
              <a:ext cx="135" cy="135"/>
            </a:xfrm>
            <a:custGeom>
              <a:avLst/>
              <a:gdLst/>
              <a:ahLst/>
              <a:cxnLst>
                <a:cxn ang="0">
                  <a:pos x="0" y="134"/>
                </a:cxn>
                <a:cxn ang="0">
                  <a:pos x="4" y="104"/>
                </a:cxn>
                <a:cxn ang="0">
                  <a:pos x="11" y="75"/>
                </a:cxn>
                <a:cxn ang="0">
                  <a:pos x="28" y="48"/>
                </a:cxn>
                <a:cxn ang="0">
                  <a:pos x="48" y="28"/>
                </a:cxn>
                <a:cxn ang="0">
                  <a:pos x="75" y="13"/>
                </a:cxn>
                <a:cxn ang="0">
                  <a:pos x="103" y="2"/>
                </a:cxn>
                <a:cxn ang="0">
                  <a:pos x="134" y="0"/>
                </a:cxn>
                <a:cxn ang="0">
                  <a:pos x="161" y="2"/>
                </a:cxn>
                <a:cxn ang="0">
                  <a:pos x="191" y="13"/>
                </a:cxn>
                <a:cxn ang="0">
                  <a:pos x="219" y="28"/>
                </a:cxn>
                <a:cxn ang="0">
                  <a:pos x="237" y="48"/>
                </a:cxn>
                <a:cxn ang="0">
                  <a:pos x="252" y="75"/>
                </a:cxn>
                <a:cxn ang="0">
                  <a:pos x="265" y="104"/>
                </a:cxn>
                <a:cxn ang="0">
                  <a:pos x="269" y="134"/>
                </a:cxn>
                <a:cxn ang="0">
                  <a:pos x="265" y="162"/>
                </a:cxn>
                <a:cxn ang="0">
                  <a:pos x="252" y="190"/>
                </a:cxn>
                <a:cxn ang="0">
                  <a:pos x="237" y="217"/>
                </a:cxn>
                <a:cxn ang="0">
                  <a:pos x="219" y="237"/>
                </a:cxn>
                <a:cxn ang="0">
                  <a:pos x="191" y="254"/>
                </a:cxn>
                <a:cxn ang="0">
                  <a:pos x="161" y="265"/>
                </a:cxn>
                <a:cxn ang="0">
                  <a:pos x="134" y="269"/>
                </a:cxn>
                <a:cxn ang="0">
                  <a:pos x="103" y="265"/>
                </a:cxn>
                <a:cxn ang="0">
                  <a:pos x="75" y="254"/>
                </a:cxn>
                <a:cxn ang="0">
                  <a:pos x="48" y="237"/>
                </a:cxn>
                <a:cxn ang="0">
                  <a:pos x="28" y="217"/>
                </a:cxn>
                <a:cxn ang="0">
                  <a:pos x="11" y="190"/>
                </a:cxn>
                <a:cxn ang="0">
                  <a:pos x="4" y="162"/>
                </a:cxn>
                <a:cxn ang="0">
                  <a:pos x="0" y="134"/>
                </a:cxn>
              </a:cxnLst>
              <a:rect l="0" t="0" r="r" b="b"/>
              <a:pathLst>
                <a:path w="269" h="269">
                  <a:moveTo>
                    <a:pt x="0" y="134"/>
                  </a:moveTo>
                  <a:lnTo>
                    <a:pt x="4" y="104"/>
                  </a:lnTo>
                  <a:lnTo>
                    <a:pt x="11" y="75"/>
                  </a:lnTo>
                  <a:lnTo>
                    <a:pt x="28" y="48"/>
                  </a:lnTo>
                  <a:lnTo>
                    <a:pt x="48" y="28"/>
                  </a:lnTo>
                  <a:lnTo>
                    <a:pt x="75" y="13"/>
                  </a:lnTo>
                  <a:lnTo>
                    <a:pt x="103" y="2"/>
                  </a:lnTo>
                  <a:lnTo>
                    <a:pt x="134" y="0"/>
                  </a:lnTo>
                  <a:lnTo>
                    <a:pt x="161" y="2"/>
                  </a:lnTo>
                  <a:lnTo>
                    <a:pt x="191" y="13"/>
                  </a:lnTo>
                  <a:lnTo>
                    <a:pt x="219" y="28"/>
                  </a:lnTo>
                  <a:lnTo>
                    <a:pt x="237" y="48"/>
                  </a:lnTo>
                  <a:lnTo>
                    <a:pt x="252" y="75"/>
                  </a:lnTo>
                  <a:lnTo>
                    <a:pt x="265" y="104"/>
                  </a:lnTo>
                  <a:lnTo>
                    <a:pt x="269" y="134"/>
                  </a:lnTo>
                  <a:lnTo>
                    <a:pt x="265" y="162"/>
                  </a:lnTo>
                  <a:lnTo>
                    <a:pt x="252" y="190"/>
                  </a:lnTo>
                  <a:lnTo>
                    <a:pt x="237" y="217"/>
                  </a:lnTo>
                  <a:lnTo>
                    <a:pt x="219" y="237"/>
                  </a:lnTo>
                  <a:lnTo>
                    <a:pt x="191" y="254"/>
                  </a:lnTo>
                  <a:lnTo>
                    <a:pt x="161" y="265"/>
                  </a:lnTo>
                  <a:lnTo>
                    <a:pt x="134" y="269"/>
                  </a:lnTo>
                  <a:lnTo>
                    <a:pt x="103" y="265"/>
                  </a:lnTo>
                  <a:lnTo>
                    <a:pt x="75" y="254"/>
                  </a:lnTo>
                  <a:lnTo>
                    <a:pt x="48" y="237"/>
                  </a:lnTo>
                  <a:lnTo>
                    <a:pt x="28" y="217"/>
                  </a:lnTo>
                  <a:lnTo>
                    <a:pt x="11" y="190"/>
                  </a:lnTo>
                  <a:lnTo>
                    <a:pt x="4" y="162"/>
                  </a:lnTo>
                  <a:lnTo>
                    <a:pt x="0" y="134"/>
                  </a:lnTo>
                  <a:close/>
                </a:path>
              </a:pathLst>
            </a:custGeom>
            <a:noFill/>
            <a:ln w="3175">
              <a:solidFill>
                <a:srgbClr val="000000"/>
              </a:solidFill>
              <a:prstDash val="solid"/>
              <a:round/>
              <a:headEnd/>
              <a:tailEnd/>
            </a:ln>
          </p:spPr>
          <p:txBody>
            <a:bodyPr/>
            <a:lstStyle/>
            <a:p>
              <a:endParaRPr lang="en-US"/>
            </a:p>
          </p:txBody>
        </p:sp>
        <p:sp>
          <p:nvSpPr>
            <p:cNvPr id="26722" name="Rectangle 98"/>
            <p:cNvSpPr>
              <a:spLocks noChangeArrowheads="1"/>
            </p:cNvSpPr>
            <p:nvPr/>
          </p:nvSpPr>
          <p:spPr bwMode="auto">
            <a:xfrm>
              <a:off x="2317" y="1862"/>
              <a:ext cx="72" cy="58"/>
            </a:xfrm>
            <a:prstGeom prst="rect">
              <a:avLst/>
            </a:prstGeom>
            <a:noFill/>
            <a:ln w="9525">
              <a:noFill/>
              <a:miter lim="800000"/>
              <a:headEnd/>
              <a:tailEnd/>
            </a:ln>
          </p:spPr>
          <p:txBody>
            <a:bodyPr wrap="none" lIns="0" tIns="0" rIns="0" bIns="0">
              <a:spAutoFit/>
            </a:bodyPr>
            <a:lstStyle/>
            <a:p>
              <a:pPr algn="l"/>
              <a:r>
                <a:rPr lang="en-US" sz="600" b="0">
                  <a:solidFill>
                    <a:srgbClr val="000000"/>
                  </a:solidFill>
                </a:rPr>
                <a:t>OR</a:t>
              </a:r>
              <a:endParaRPr lang="en-US" sz="1000" b="0"/>
            </a:p>
          </p:txBody>
        </p:sp>
        <p:sp>
          <p:nvSpPr>
            <p:cNvPr id="26723" name="Freeform 99"/>
            <p:cNvSpPr>
              <a:spLocks/>
            </p:cNvSpPr>
            <p:nvPr/>
          </p:nvSpPr>
          <p:spPr bwMode="auto">
            <a:xfrm>
              <a:off x="1309" y="1072"/>
              <a:ext cx="134" cy="135"/>
            </a:xfrm>
            <a:custGeom>
              <a:avLst/>
              <a:gdLst/>
              <a:ahLst/>
              <a:cxnLst>
                <a:cxn ang="0">
                  <a:pos x="0" y="134"/>
                </a:cxn>
                <a:cxn ang="0">
                  <a:pos x="4" y="106"/>
                </a:cxn>
                <a:cxn ang="0">
                  <a:pos x="15" y="78"/>
                </a:cxn>
                <a:cxn ang="0">
                  <a:pos x="32" y="54"/>
                </a:cxn>
                <a:cxn ang="0">
                  <a:pos x="51" y="32"/>
                </a:cxn>
                <a:cxn ang="0">
                  <a:pos x="77" y="17"/>
                </a:cxn>
                <a:cxn ang="0">
                  <a:pos x="105" y="5"/>
                </a:cxn>
                <a:cxn ang="0">
                  <a:pos x="135" y="0"/>
                </a:cxn>
                <a:cxn ang="0">
                  <a:pos x="165" y="5"/>
                </a:cxn>
                <a:cxn ang="0">
                  <a:pos x="193" y="17"/>
                </a:cxn>
                <a:cxn ang="0">
                  <a:pos x="219" y="32"/>
                </a:cxn>
                <a:cxn ang="0">
                  <a:pos x="240" y="54"/>
                </a:cxn>
                <a:cxn ang="0">
                  <a:pos x="257" y="78"/>
                </a:cxn>
                <a:cxn ang="0">
                  <a:pos x="266" y="106"/>
                </a:cxn>
                <a:cxn ang="0">
                  <a:pos x="270" y="134"/>
                </a:cxn>
                <a:cxn ang="0">
                  <a:pos x="266" y="166"/>
                </a:cxn>
                <a:cxn ang="0">
                  <a:pos x="257" y="196"/>
                </a:cxn>
                <a:cxn ang="0">
                  <a:pos x="240" y="219"/>
                </a:cxn>
                <a:cxn ang="0">
                  <a:pos x="219" y="243"/>
                </a:cxn>
                <a:cxn ang="0">
                  <a:pos x="193" y="258"/>
                </a:cxn>
                <a:cxn ang="0">
                  <a:pos x="165" y="267"/>
                </a:cxn>
                <a:cxn ang="0">
                  <a:pos x="135" y="269"/>
                </a:cxn>
                <a:cxn ang="0">
                  <a:pos x="105" y="267"/>
                </a:cxn>
                <a:cxn ang="0">
                  <a:pos x="77" y="258"/>
                </a:cxn>
                <a:cxn ang="0">
                  <a:pos x="51" y="243"/>
                </a:cxn>
                <a:cxn ang="0">
                  <a:pos x="32" y="219"/>
                </a:cxn>
                <a:cxn ang="0">
                  <a:pos x="15" y="196"/>
                </a:cxn>
                <a:cxn ang="0">
                  <a:pos x="4" y="166"/>
                </a:cxn>
                <a:cxn ang="0">
                  <a:pos x="0" y="134"/>
                </a:cxn>
              </a:cxnLst>
              <a:rect l="0" t="0" r="r" b="b"/>
              <a:pathLst>
                <a:path w="270" h="269">
                  <a:moveTo>
                    <a:pt x="0" y="134"/>
                  </a:moveTo>
                  <a:lnTo>
                    <a:pt x="4" y="106"/>
                  </a:lnTo>
                  <a:lnTo>
                    <a:pt x="15" y="78"/>
                  </a:lnTo>
                  <a:lnTo>
                    <a:pt x="32" y="54"/>
                  </a:lnTo>
                  <a:lnTo>
                    <a:pt x="51" y="32"/>
                  </a:lnTo>
                  <a:lnTo>
                    <a:pt x="77" y="17"/>
                  </a:lnTo>
                  <a:lnTo>
                    <a:pt x="105" y="5"/>
                  </a:lnTo>
                  <a:lnTo>
                    <a:pt x="135" y="0"/>
                  </a:lnTo>
                  <a:lnTo>
                    <a:pt x="165" y="5"/>
                  </a:lnTo>
                  <a:lnTo>
                    <a:pt x="193" y="17"/>
                  </a:lnTo>
                  <a:lnTo>
                    <a:pt x="219" y="32"/>
                  </a:lnTo>
                  <a:lnTo>
                    <a:pt x="240" y="54"/>
                  </a:lnTo>
                  <a:lnTo>
                    <a:pt x="257" y="78"/>
                  </a:lnTo>
                  <a:lnTo>
                    <a:pt x="266" y="106"/>
                  </a:lnTo>
                  <a:lnTo>
                    <a:pt x="270" y="134"/>
                  </a:lnTo>
                  <a:lnTo>
                    <a:pt x="266" y="166"/>
                  </a:lnTo>
                  <a:lnTo>
                    <a:pt x="257" y="196"/>
                  </a:lnTo>
                  <a:lnTo>
                    <a:pt x="240" y="219"/>
                  </a:lnTo>
                  <a:lnTo>
                    <a:pt x="219" y="243"/>
                  </a:lnTo>
                  <a:lnTo>
                    <a:pt x="193" y="258"/>
                  </a:lnTo>
                  <a:lnTo>
                    <a:pt x="165" y="267"/>
                  </a:lnTo>
                  <a:lnTo>
                    <a:pt x="135" y="269"/>
                  </a:lnTo>
                  <a:lnTo>
                    <a:pt x="105" y="267"/>
                  </a:lnTo>
                  <a:lnTo>
                    <a:pt x="77" y="258"/>
                  </a:lnTo>
                  <a:lnTo>
                    <a:pt x="51" y="243"/>
                  </a:lnTo>
                  <a:lnTo>
                    <a:pt x="32" y="219"/>
                  </a:lnTo>
                  <a:lnTo>
                    <a:pt x="15" y="196"/>
                  </a:lnTo>
                  <a:lnTo>
                    <a:pt x="4" y="166"/>
                  </a:lnTo>
                  <a:lnTo>
                    <a:pt x="0" y="134"/>
                  </a:lnTo>
                  <a:close/>
                </a:path>
              </a:pathLst>
            </a:custGeom>
            <a:solidFill>
              <a:srgbClr val="FFFFFF"/>
            </a:solidFill>
            <a:ln w="9525">
              <a:noFill/>
              <a:round/>
              <a:headEnd/>
              <a:tailEnd/>
            </a:ln>
          </p:spPr>
          <p:txBody>
            <a:bodyPr/>
            <a:lstStyle/>
            <a:p>
              <a:endParaRPr lang="en-US"/>
            </a:p>
          </p:txBody>
        </p:sp>
        <p:sp>
          <p:nvSpPr>
            <p:cNvPr id="26724" name="Freeform 100"/>
            <p:cNvSpPr>
              <a:spLocks/>
            </p:cNvSpPr>
            <p:nvPr/>
          </p:nvSpPr>
          <p:spPr bwMode="auto">
            <a:xfrm>
              <a:off x="1309" y="1072"/>
              <a:ext cx="134" cy="135"/>
            </a:xfrm>
            <a:custGeom>
              <a:avLst/>
              <a:gdLst/>
              <a:ahLst/>
              <a:cxnLst>
                <a:cxn ang="0">
                  <a:pos x="0" y="134"/>
                </a:cxn>
                <a:cxn ang="0">
                  <a:pos x="4" y="106"/>
                </a:cxn>
                <a:cxn ang="0">
                  <a:pos x="15" y="78"/>
                </a:cxn>
                <a:cxn ang="0">
                  <a:pos x="32" y="54"/>
                </a:cxn>
                <a:cxn ang="0">
                  <a:pos x="51" y="32"/>
                </a:cxn>
                <a:cxn ang="0">
                  <a:pos x="77" y="17"/>
                </a:cxn>
                <a:cxn ang="0">
                  <a:pos x="105" y="5"/>
                </a:cxn>
                <a:cxn ang="0">
                  <a:pos x="135" y="0"/>
                </a:cxn>
                <a:cxn ang="0">
                  <a:pos x="165" y="5"/>
                </a:cxn>
                <a:cxn ang="0">
                  <a:pos x="193" y="17"/>
                </a:cxn>
                <a:cxn ang="0">
                  <a:pos x="219" y="32"/>
                </a:cxn>
                <a:cxn ang="0">
                  <a:pos x="240" y="54"/>
                </a:cxn>
                <a:cxn ang="0">
                  <a:pos x="257" y="78"/>
                </a:cxn>
                <a:cxn ang="0">
                  <a:pos x="266" y="106"/>
                </a:cxn>
                <a:cxn ang="0">
                  <a:pos x="270" y="134"/>
                </a:cxn>
                <a:cxn ang="0">
                  <a:pos x="266" y="166"/>
                </a:cxn>
                <a:cxn ang="0">
                  <a:pos x="257" y="196"/>
                </a:cxn>
                <a:cxn ang="0">
                  <a:pos x="240" y="219"/>
                </a:cxn>
                <a:cxn ang="0">
                  <a:pos x="219" y="243"/>
                </a:cxn>
                <a:cxn ang="0">
                  <a:pos x="193" y="258"/>
                </a:cxn>
                <a:cxn ang="0">
                  <a:pos x="165" y="267"/>
                </a:cxn>
                <a:cxn ang="0">
                  <a:pos x="135" y="269"/>
                </a:cxn>
                <a:cxn ang="0">
                  <a:pos x="105" y="267"/>
                </a:cxn>
                <a:cxn ang="0">
                  <a:pos x="77" y="258"/>
                </a:cxn>
                <a:cxn ang="0">
                  <a:pos x="51" y="243"/>
                </a:cxn>
                <a:cxn ang="0">
                  <a:pos x="32" y="219"/>
                </a:cxn>
                <a:cxn ang="0">
                  <a:pos x="15" y="196"/>
                </a:cxn>
                <a:cxn ang="0">
                  <a:pos x="4" y="166"/>
                </a:cxn>
                <a:cxn ang="0">
                  <a:pos x="0" y="134"/>
                </a:cxn>
              </a:cxnLst>
              <a:rect l="0" t="0" r="r" b="b"/>
              <a:pathLst>
                <a:path w="270" h="269">
                  <a:moveTo>
                    <a:pt x="0" y="134"/>
                  </a:moveTo>
                  <a:lnTo>
                    <a:pt x="4" y="106"/>
                  </a:lnTo>
                  <a:lnTo>
                    <a:pt x="15" y="78"/>
                  </a:lnTo>
                  <a:lnTo>
                    <a:pt x="32" y="54"/>
                  </a:lnTo>
                  <a:lnTo>
                    <a:pt x="51" y="32"/>
                  </a:lnTo>
                  <a:lnTo>
                    <a:pt x="77" y="17"/>
                  </a:lnTo>
                  <a:lnTo>
                    <a:pt x="105" y="5"/>
                  </a:lnTo>
                  <a:lnTo>
                    <a:pt x="135" y="0"/>
                  </a:lnTo>
                  <a:lnTo>
                    <a:pt x="165" y="5"/>
                  </a:lnTo>
                  <a:lnTo>
                    <a:pt x="193" y="17"/>
                  </a:lnTo>
                  <a:lnTo>
                    <a:pt x="219" y="32"/>
                  </a:lnTo>
                  <a:lnTo>
                    <a:pt x="240" y="54"/>
                  </a:lnTo>
                  <a:lnTo>
                    <a:pt x="257" y="78"/>
                  </a:lnTo>
                  <a:lnTo>
                    <a:pt x="266" y="106"/>
                  </a:lnTo>
                  <a:lnTo>
                    <a:pt x="270" y="134"/>
                  </a:lnTo>
                  <a:lnTo>
                    <a:pt x="266" y="166"/>
                  </a:lnTo>
                  <a:lnTo>
                    <a:pt x="257" y="196"/>
                  </a:lnTo>
                  <a:lnTo>
                    <a:pt x="240" y="219"/>
                  </a:lnTo>
                  <a:lnTo>
                    <a:pt x="219" y="243"/>
                  </a:lnTo>
                  <a:lnTo>
                    <a:pt x="193" y="258"/>
                  </a:lnTo>
                  <a:lnTo>
                    <a:pt x="165" y="267"/>
                  </a:lnTo>
                  <a:lnTo>
                    <a:pt x="135" y="269"/>
                  </a:lnTo>
                  <a:lnTo>
                    <a:pt x="105" y="267"/>
                  </a:lnTo>
                  <a:lnTo>
                    <a:pt x="77" y="258"/>
                  </a:lnTo>
                  <a:lnTo>
                    <a:pt x="51" y="243"/>
                  </a:lnTo>
                  <a:lnTo>
                    <a:pt x="32" y="219"/>
                  </a:lnTo>
                  <a:lnTo>
                    <a:pt x="15" y="196"/>
                  </a:lnTo>
                  <a:lnTo>
                    <a:pt x="4" y="166"/>
                  </a:lnTo>
                  <a:lnTo>
                    <a:pt x="0" y="134"/>
                  </a:lnTo>
                  <a:close/>
                </a:path>
              </a:pathLst>
            </a:custGeom>
            <a:noFill/>
            <a:ln w="3175">
              <a:solidFill>
                <a:srgbClr val="000000"/>
              </a:solidFill>
              <a:prstDash val="solid"/>
              <a:round/>
              <a:headEnd/>
              <a:tailEnd/>
            </a:ln>
          </p:spPr>
          <p:txBody>
            <a:bodyPr/>
            <a:lstStyle/>
            <a:p>
              <a:endParaRPr lang="en-US"/>
            </a:p>
          </p:txBody>
        </p:sp>
        <p:sp>
          <p:nvSpPr>
            <p:cNvPr id="26725" name="Freeform 101"/>
            <p:cNvSpPr>
              <a:spLocks/>
            </p:cNvSpPr>
            <p:nvPr/>
          </p:nvSpPr>
          <p:spPr bwMode="auto">
            <a:xfrm>
              <a:off x="1309" y="1818"/>
              <a:ext cx="134" cy="135"/>
            </a:xfrm>
            <a:custGeom>
              <a:avLst/>
              <a:gdLst/>
              <a:ahLst/>
              <a:cxnLst>
                <a:cxn ang="0">
                  <a:pos x="0" y="134"/>
                </a:cxn>
                <a:cxn ang="0">
                  <a:pos x="4" y="104"/>
                </a:cxn>
                <a:cxn ang="0">
                  <a:pos x="15" y="75"/>
                </a:cxn>
                <a:cxn ang="0">
                  <a:pos x="32" y="48"/>
                </a:cxn>
                <a:cxn ang="0">
                  <a:pos x="51" y="28"/>
                </a:cxn>
                <a:cxn ang="0">
                  <a:pos x="77" y="13"/>
                </a:cxn>
                <a:cxn ang="0">
                  <a:pos x="105" y="2"/>
                </a:cxn>
                <a:cxn ang="0">
                  <a:pos x="135" y="0"/>
                </a:cxn>
                <a:cxn ang="0">
                  <a:pos x="165" y="2"/>
                </a:cxn>
                <a:cxn ang="0">
                  <a:pos x="193" y="13"/>
                </a:cxn>
                <a:cxn ang="0">
                  <a:pos x="219" y="28"/>
                </a:cxn>
                <a:cxn ang="0">
                  <a:pos x="240" y="48"/>
                </a:cxn>
                <a:cxn ang="0">
                  <a:pos x="257" y="75"/>
                </a:cxn>
                <a:cxn ang="0">
                  <a:pos x="266" y="104"/>
                </a:cxn>
                <a:cxn ang="0">
                  <a:pos x="270" y="134"/>
                </a:cxn>
                <a:cxn ang="0">
                  <a:pos x="266" y="162"/>
                </a:cxn>
                <a:cxn ang="0">
                  <a:pos x="257" y="190"/>
                </a:cxn>
                <a:cxn ang="0">
                  <a:pos x="240" y="217"/>
                </a:cxn>
                <a:cxn ang="0">
                  <a:pos x="219" y="237"/>
                </a:cxn>
                <a:cxn ang="0">
                  <a:pos x="193" y="254"/>
                </a:cxn>
                <a:cxn ang="0">
                  <a:pos x="165" y="265"/>
                </a:cxn>
                <a:cxn ang="0">
                  <a:pos x="135" y="269"/>
                </a:cxn>
                <a:cxn ang="0">
                  <a:pos x="105" y="265"/>
                </a:cxn>
                <a:cxn ang="0">
                  <a:pos x="77" y="254"/>
                </a:cxn>
                <a:cxn ang="0">
                  <a:pos x="51" y="237"/>
                </a:cxn>
                <a:cxn ang="0">
                  <a:pos x="32" y="217"/>
                </a:cxn>
                <a:cxn ang="0">
                  <a:pos x="15" y="190"/>
                </a:cxn>
                <a:cxn ang="0">
                  <a:pos x="4" y="162"/>
                </a:cxn>
                <a:cxn ang="0">
                  <a:pos x="0" y="134"/>
                </a:cxn>
              </a:cxnLst>
              <a:rect l="0" t="0" r="r" b="b"/>
              <a:pathLst>
                <a:path w="270" h="269">
                  <a:moveTo>
                    <a:pt x="0" y="134"/>
                  </a:moveTo>
                  <a:lnTo>
                    <a:pt x="4" y="104"/>
                  </a:lnTo>
                  <a:lnTo>
                    <a:pt x="15" y="75"/>
                  </a:lnTo>
                  <a:lnTo>
                    <a:pt x="32" y="48"/>
                  </a:lnTo>
                  <a:lnTo>
                    <a:pt x="51" y="28"/>
                  </a:lnTo>
                  <a:lnTo>
                    <a:pt x="77" y="13"/>
                  </a:lnTo>
                  <a:lnTo>
                    <a:pt x="105" y="2"/>
                  </a:lnTo>
                  <a:lnTo>
                    <a:pt x="135" y="0"/>
                  </a:lnTo>
                  <a:lnTo>
                    <a:pt x="165" y="2"/>
                  </a:lnTo>
                  <a:lnTo>
                    <a:pt x="193" y="13"/>
                  </a:lnTo>
                  <a:lnTo>
                    <a:pt x="219" y="28"/>
                  </a:lnTo>
                  <a:lnTo>
                    <a:pt x="240" y="48"/>
                  </a:lnTo>
                  <a:lnTo>
                    <a:pt x="257" y="75"/>
                  </a:lnTo>
                  <a:lnTo>
                    <a:pt x="266" y="104"/>
                  </a:lnTo>
                  <a:lnTo>
                    <a:pt x="270" y="134"/>
                  </a:lnTo>
                  <a:lnTo>
                    <a:pt x="266" y="162"/>
                  </a:lnTo>
                  <a:lnTo>
                    <a:pt x="257" y="190"/>
                  </a:lnTo>
                  <a:lnTo>
                    <a:pt x="240" y="217"/>
                  </a:lnTo>
                  <a:lnTo>
                    <a:pt x="219" y="237"/>
                  </a:lnTo>
                  <a:lnTo>
                    <a:pt x="193" y="254"/>
                  </a:lnTo>
                  <a:lnTo>
                    <a:pt x="165" y="265"/>
                  </a:lnTo>
                  <a:lnTo>
                    <a:pt x="135" y="269"/>
                  </a:lnTo>
                  <a:lnTo>
                    <a:pt x="105" y="265"/>
                  </a:lnTo>
                  <a:lnTo>
                    <a:pt x="77" y="254"/>
                  </a:lnTo>
                  <a:lnTo>
                    <a:pt x="51" y="237"/>
                  </a:lnTo>
                  <a:lnTo>
                    <a:pt x="32" y="217"/>
                  </a:lnTo>
                  <a:lnTo>
                    <a:pt x="15" y="190"/>
                  </a:lnTo>
                  <a:lnTo>
                    <a:pt x="4" y="162"/>
                  </a:lnTo>
                  <a:lnTo>
                    <a:pt x="0" y="134"/>
                  </a:lnTo>
                  <a:close/>
                </a:path>
              </a:pathLst>
            </a:custGeom>
            <a:solidFill>
              <a:srgbClr val="FFFFFF"/>
            </a:solidFill>
            <a:ln w="9525">
              <a:noFill/>
              <a:round/>
              <a:headEnd/>
              <a:tailEnd/>
            </a:ln>
          </p:spPr>
          <p:txBody>
            <a:bodyPr/>
            <a:lstStyle/>
            <a:p>
              <a:endParaRPr lang="en-US"/>
            </a:p>
          </p:txBody>
        </p:sp>
        <p:sp>
          <p:nvSpPr>
            <p:cNvPr id="26726" name="Freeform 102"/>
            <p:cNvSpPr>
              <a:spLocks/>
            </p:cNvSpPr>
            <p:nvPr/>
          </p:nvSpPr>
          <p:spPr bwMode="auto">
            <a:xfrm>
              <a:off x="1309" y="1818"/>
              <a:ext cx="134" cy="135"/>
            </a:xfrm>
            <a:custGeom>
              <a:avLst/>
              <a:gdLst/>
              <a:ahLst/>
              <a:cxnLst>
                <a:cxn ang="0">
                  <a:pos x="0" y="134"/>
                </a:cxn>
                <a:cxn ang="0">
                  <a:pos x="4" y="104"/>
                </a:cxn>
                <a:cxn ang="0">
                  <a:pos x="15" y="75"/>
                </a:cxn>
                <a:cxn ang="0">
                  <a:pos x="32" y="48"/>
                </a:cxn>
                <a:cxn ang="0">
                  <a:pos x="51" y="28"/>
                </a:cxn>
                <a:cxn ang="0">
                  <a:pos x="77" y="13"/>
                </a:cxn>
                <a:cxn ang="0">
                  <a:pos x="105" y="2"/>
                </a:cxn>
                <a:cxn ang="0">
                  <a:pos x="135" y="0"/>
                </a:cxn>
                <a:cxn ang="0">
                  <a:pos x="165" y="2"/>
                </a:cxn>
                <a:cxn ang="0">
                  <a:pos x="193" y="13"/>
                </a:cxn>
                <a:cxn ang="0">
                  <a:pos x="219" y="28"/>
                </a:cxn>
                <a:cxn ang="0">
                  <a:pos x="240" y="48"/>
                </a:cxn>
                <a:cxn ang="0">
                  <a:pos x="257" y="75"/>
                </a:cxn>
                <a:cxn ang="0">
                  <a:pos x="266" y="104"/>
                </a:cxn>
                <a:cxn ang="0">
                  <a:pos x="270" y="134"/>
                </a:cxn>
                <a:cxn ang="0">
                  <a:pos x="266" y="162"/>
                </a:cxn>
                <a:cxn ang="0">
                  <a:pos x="257" y="190"/>
                </a:cxn>
                <a:cxn ang="0">
                  <a:pos x="240" y="217"/>
                </a:cxn>
                <a:cxn ang="0">
                  <a:pos x="219" y="237"/>
                </a:cxn>
                <a:cxn ang="0">
                  <a:pos x="193" y="254"/>
                </a:cxn>
                <a:cxn ang="0">
                  <a:pos x="165" y="265"/>
                </a:cxn>
                <a:cxn ang="0">
                  <a:pos x="135" y="269"/>
                </a:cxn>
                <a:cxn ang="0">
                  <a:pos x="105" y="265"/>
                </a:cxn>
                <a:cxn ang="0">
                  <a:pos x="77" y="254"/>
                </a:cxn>
                <a:cxn ang="0">
                  <a:pos x="51" y="237"/>
                </a:cxn>
                <a:cxn ang="0">
                  <a:pos x="32" y="217"/>
                </a:cxn>
                <a:cxn ang="0">
                  <a:pos x="15" y="190"/>
                </a:cxn>
                <a:cxn ang="0">
                  <a:pos x="4" y="162"/>
                </a:cxn>
                <a:cxn ang="0">
                  <a:pos x="0" y="134"/>
                </a:cxn>
              </a:cxnLst>
              <a:rect l="0" t="0" r="r" b="b"/>
              <a:pathLst>
                <a:path w="270" h="269">
                  <a:moveTo>
                    <a:pt x="0" y="134"/>
                  </a:moveTo>
                  <a:lnTo>
                    <a:pt x="4" y="104"/>
                  </a:lnTo>
                  <a:lnTo>
                    <a:pt x="15" y="75"/>
                  </a:lnTo>
                  <a:lnTo>
                    <a:pt x="32" y="48"/>
                  </a:lnTo>
                  <a:lnTo>
                    <a:pt x="51" y="28"/>
                  </a:lnTo>
                  <a:lnTo>
                    <a:pt x="77" y="13"/>
                  </a:lnTo>
                  <a:lnTo>
                    <a:pt x="105" y="2"/>
                  </a:lnTo>
                  <a:lnTo>
                    <a:pt x="135" y="0"/>
                  </a:lnTo>
                  <a:lnTo>
                    <a:pt x="165" y="2"/>
                  </a:lnTo>
                  <a:lnTo>
                    <a:pt x="193" y="13"/>
                  </a:lnTo>
                  <a:lnTo>
                    <a:pt x="219" y="28"/>
                  </a:lnTo>
                  <a:lnTo>
                    <a:pt x="240" y="48"/>
                  </a:lnTo>
                  <a:lnTo>
                    <a:pt x="257" y="75"/>
                  </a:lnTo>
                  <a:lnTo>
                    <a:pt x="266" y="104"/>
                  </a:lnTo>
                  <a:lnTo>
                    <a:pt x="270" y="134"/>
                  </a:lnTo>
                  <a:lnTo>
                    <a:pt x="266" y="162"/>
                  </a:lnTo>
                  <a:lnTo>
                    <a:pt x="257" y="190"/>
                  </a:lnTo>
                  <a:lnTo>
                    <a:pt x="240" y="217"/>
                  </a:lnTo>
                  <a:lnTo>
                    <a:pt x="219" y="237"/>
                  </a:lnTo>
                  <a:lnTo>
                    <a:pt x="193" y="254"/>
                  </a:lnTo>
                  <a:lnTo>
                    <a:pt x="165" y="265"/>
                  </a:lnTo>
                  <a:lnTo>
                    <a:pt x="135" y="269"/>
                  </a:lnTo>
                  <a:lnTo>
                    <a:pt x="105" y="265"/>
                  </a:lnTo>
                  <a:lnTo>
                    <a:pt x="77" y="254"/>
                  </a:lnTo>
                  <a:lnTo>
                    <a:pt x="51" y="237"/>
                  </a:lnTo>
                  <a:lnTo>
                    <a:pt x="32" y="217"/>
                  </a:lnTo>
                  <a:lnTo>
                    <a:pt x="15" y="190"/>
                  </a:lnTo>
                  <a:lnTo>
                    <a:pt x="4" y="162"/>
                  </a:lnTo>
                  <a:lnTo>
                    <a:pt x="0" y="134"/>
                  </a:lnTo>
                  <a:close/>
                </a:path>
              </a:pathLst>
            </a:custGeom>
            <a:noFill/>
            <a:ln w="3175">
              <a:solidFill>
                <a:srgbClr val="000000"/>
              </a:solidFill>
              <a:prstDash val="solid"/>
              <a:round/>
              <a:headEnd/>
              <a:tailEnd/>
            </a:ln>
          </p:spPr>
          <p:txBody>
            <a:bodyPr/>
            <a:lstStyle/>
            <a:p>
              <a:endParaRPr lang="en-US"/>
            </a:p>
          </p:txBody>
        </p:sp>
        <p:sp>
          <p:nvSpPr>
            <p:cNvPr id="26727" name="Line 103"/>
            <p:cNvSpPr>
              <a:spLocks noChangeShapeType="1"/>
            </p:cNvSpPr>
            <p:nvPr/>
          </p:nvSpPr>
          <p:spPr bwMode="auto">
            <a:xfrm>
              <a:off x="705" y="1140"/>
              <a:ext cx="58" cy="1"/>
            </a:xfrm>
            <a:prstGeom prst="line">
              <a:avLst/>
            </a:prstGeom>
            <a:noFill/>
            <a:ln w="3175">
              <a:solidFill>
                <a:srgbClr val="000000"/>
              </a:solidFill>
              <a:round/>
              <a:headEnd/>
              <a:tailEnd/>
            </a:ln>
          </p:spPr>
          <p:txBody>
            <a:bodyPr/>
            <a:lstStyle/>
            <a:p>
              <a:endParaRPr lang="en-US"/>
            </a:p>
          </p:txBody>
        </p:sp>
        <p:sp>
          <p:nvSpPr>
            <p:cNvPr id="26728" name="Freeform 104"/>
            <p:cNvSpPr>
              <a:spLocks/>
            </p:cNvSpPr>
            <p:nvPr/>
          </p:nvSpPr>
          <p:spPr bwMode="auto">
            <a:xfrm>
              <a:off x="760" y="1126"/>
              <a:ext cx="46" cy="30"/>
            </a:xfrm>
            <a:custGeom>
              <a:avLst/>
              <a:gdLst/>
              <a:ahLst/>
              <a:cxnLst>
                <a:cxn ang="0">
                  <a:pos x="0" y="0"/>
                </a:cxn>
                <a:cxn ang="0">
                  <a:pos x="92" y="28"/>
                </a:cxn>
                <a:cxn ang="0">
                  <a:pos x="0" y="60"/>
                </a:cxn>
                <a:cxn ang="0">
                  <a:pos x="0" y="0"/>
                </a:cxn>
              </a:cxnLst>
              <a:rect l="0" t="0" r="r" b="b"/>
              <a:pathLst>
                <a:path w="92" h="60">
                  <a:moveTo>
                    <a:pt x="0" y="0"/>
                  </a:moveTo>
                  <a:lnTo>
                    <a:pt x="92" y="28"/>
                  </a:lnTo>
                  <a:lnTo>
                    <a:pt x="0" y="60"/>
                  </a:lnTo>
                  <a:lnTo>
                    <a:pt x="0" y="0"/>
                  </a:lnTo>
                  <a:close/>
                </a:path>
              </a:pathLst>
            </a:custGeom>
            <a:solidFill>
              <a:srgbClr val="000000"/>
            </a:solidFill>
            <a:ln w="9525">
              <a:noFill/>
              <a:round/>
              <a:headEnd/>
              <a:tailEnd/>
            </a:ln>
          </p:spPr>
          <p:txBody>
            <a:bodyPr/>
            <a:lstStyle/>
            <a:p>
              <a:endParaRPr lang="en-US"/>
            </a:p>
          </p:txBody>
        </p:sp>
        <p:sp>
          <p:nvSpPr>
            <p:cNvPr id="26729" name="Line 105"/>
            <p:cNvSpPr>
              <a:spLocks noChangeShapeType="1"/>
            </p:cNvSpPr>
            <p:nvPr/>
          </p:nvSpPr>
          <p:spPr bwMode="auto">
            <a:xfrm>
              <a:off x="1209" y="1140"/>
              <a:ext cx="58" cy="1"/>
            </a:xfrm>
            <a:prstGeom prst="line">
              <a:avLst/>
            </a:prstGeom>
            <a:noFill/>
            <a:ln w="3175">
              <a:solidFill>
                <a:srgbClr val="000000"/>
              </a:solidFill>
              <a:round/>
              <a:headEnd/>
              <a:tailEnd/>
            </a:ln>
          </p:spPr>
          <p:txBody>
            <a:bodyPr/>
            <a:lstStyle/>
            <a:p>
              <a:endParaRPr lang="en-US"/>
            </a:p>
          </p:txBody>
        </p:sp>
        <p:sp>
          <p:nvSpPr>
            <p:cNvPr id="26730" name="Freeform 106"/>
            <p:cNvSpPr>
              <a:spLocks/>
            </p:cNvSpPr>
            <p:nvPr/>
          </p:nvSpPr>
          <p:spPr bwMode="auto">
            <a:xfrm>
              <a:off x="1263" y="1126"/>
              <a:ext cx="46" cy="30"/>
            </a:xfrm>
            <a:custGeom>
              <a:avLst/>
              <a:gdLst/>
              <a:ahLst/>
              <a:cxnLst>
                <a:cxn ang="0">
                  <a:pos x="0" y="0"/>
                </a:cxn>
                <a:cxn ang="0">
                  <a:pos x="91" y="28"/>
                </a:cxn>
                <a:cxn ang="0">
                  <a:pos x="0" y="60"/>
                </a:cxn>
                <a:cxn ang="0">
                  <a:pos x="0" y="0"/>
                </a:cxn>
              </a:cxnLst>
              <a:rect l="0" t="0" r="r" b="b"/>
              <a:pathLst>
                <a:path w="91" h="60">
                  <a:moveTo>
                    <a:pt x="0" y="0"/>
                  </a:moveTo>
                  <a:lnTo>
                    <a:pt x="91" y="28"/>
                  </a:lnTo>
                  <a:lnTo>
                    <a:pt x="0" y="60"/>
                  </a:lnTo>
                  <a:lnTo>
                    <a:pt x="0" y="0"/>
                  </a:lnTo>
                  <a:close/>
                </a:path>
              </a:pathLst>
            </a:custGeom>
            <a:solidFill>
              <a:srgbClr val="000000"/>
            </a:solidFill>
            <a:ln w="9525">
              <a:noFill/>
              <a:round/>
              <a:headEnd/>
              <a:tailEnd/>
            </a:ln>
          </p:spPr>
          <p:txBody>
            <a:bodyPr/>
            <a:lstStyle/>
            <a:p>
              <a:endParaRPr lang="en-US"/>
            </a:p>
          </p:txBody>
        </p:sp>
        <p:sp>
          <p:nvSpPr>
            <p:cNvPr id="26731" name="Line 107"/>
            <p:cNvSpPr>
              <a:spLocks noChangeShapeType="1"/>
            </p:cNvSpPr>
            <p:nvPr/>
          </p:nvSpPr>
          <p:spPr bwMode="auto">
            <a:xfrm>
              <a:off x="1443" y="1140"/>
              <a:ext cx="59" cy="1"/>
            </a:xfrm>
            <a:prstGeom prst="line">
              <a:avLst/>
            </a:prstGeom>
            <a:noFill/>
            <a:ln w="3175">
              <a:solidFill>
                <a:srgbClr val="000000"/>
              </a:solidFill>
              <a:round/>
              <a:headEnd/>
              <a:tailEnd/>
            </a:ln>
          </p:spPr>
          <p:txBody>
            <a:bodyPr/>
            <a:lstStyle/>
            <a:p>
              <a:endParaRPr lang="en-US"/>
            </a:p>
          </p:txBody>
        </p:sp>
        <p:sp>
          <p:nvSpPr>
            <p:cNvPr id="26732" name="Freeform 108"/>
            <p:cNvSpPr>
              <a:spLocks/>
            </p:cNvSpPr>
            <p:nvPr/>
          </p:nvSpPr>
          <p:spPr bwMode="auto">
            <a:xfrm>
              <a:off x="1499" y="1126"/>
              <a:ext cx="45" cy="30"/>
            </a:xfrm>
            <a:custGeom>
              <a:avLst/>
              <a:gdLst/>
              <a:ahLst/>
              <a:cxnLst>
                <a:cxn ang="0">
                  <a:pos x="0" y="0"/>
                </a:cxn>
                <a:cxn ang="0">
                  <a:pos x="92" y="28"/>
                </a:cxn>
                <a:cxn ang="0">
                  <a:pos x="0" y="60"/>
                </a:cxn>
                <a:cxn ang="0">
                  <a:pos x="0" y="0"/>
                </a:cxn>
              </a:cxnLst>
              <a:rect l="0" t="0" r="r" b="b"/>
              <a:pathLst>
                <a:path w="92" h="60">
                  <a:moveTo>
                    <a:pt x="0" y="0"/>
                  </a:moveTo>
                  <a:lnTo>
                    <a:pt x="92" y="28"/>
                  </a:lnTo>
                  <a:lnTo>
                    <a:pt x="0" y="60"/>
                  </a:lnTo>
                  <a:lnTo>
                    <a:pt x="0" y="0"/>
                  </a:lnTo>
                  <a:close/>
                </a:path>
              </a:pathLst>
            </a:custGeom>
            <a:solidFill>
              <a:srgbClr val="000000"/>
            </a:solidFill>
            <a:ln w="9525">
              <a:noFill/>
              <a:round/>
              <a:headEnd/>
              <a:tailEnd/>
            </a:ln>
          </p:spPr>
          <p:txBody>
            <a:bodyPr/>
            <a:lstStyle/>
            <a:p>
              <a:endParaRPr lang="en-US"/>
            </a:p>
          </p:txBody>
        </p:sp>
        <p:sp>
          <p:nvSpPr>
            <p:cNvPr id="26733" name="Freeform 109"/>
            <p:cNvSpPr>
              <a:spLocks/>
            </p:cNvSpPr>
            <p:nvPr/>
          </p:nvSpPr>
          <p:spPr bwMode="auto">
            <a:xfrm>
              <a:off x="638" y="859"/>
              <a:ext cx="738" cy="213"/>
            </a:xfrm>
            <a:custGeom>
              <a:avLst/>
              <a:gdLst/>
              <a:ahLst/>
              <a:cxnLst>
                <a:cxn ang="0">
                  <a:pos x="0" y="426"/>
                </a:cxn>
                <a:cxn ang="0">
                  <a:pos x="0" y="0"/>
                </a:cxn>
                <a:cxn ang="0">
                  <a:pos x="1476" y="0"/>
                </a:cxn>
                <a:cxn ang="0">
                  <a:pos x="1476" y="375"/>
                </a:cxn>
              </a:cxnLst>
              <a:rect l="0" t="0" r="r" b="b"/>
              <a:pathLst>
                <a:path w="1476" h="426">
                  <a:moveTo>
                    <a:pt x="0" y="426"/>
                  </a:moveTo>
                  <a:lnTo>
                    <a:pt x="0" y="0"/>
                  </a:lnTo>
                  <a:lnTo>
                    <a:pt x="1476" y="0"/>
                  </a:lnTo>
                  <a:lnTo>
                    <a:pt x="1476" y="375"/>
                  </a:lnTo>
                </a:path>
              </a:pathLst>
            </a:custGeom>
            <a:noFill/>
            <a:ln w="3175">
              <a:solidFill>
                <a:srgbClr val="000000"/>
              </a:solidFill>
              <a:prstDash val="solid"/>
              <a:round/>
              <a:headEnd/>
              <a:tailEnd/>
            </a:ln>
          </p:spPr>
          <p:txBody>
            <a:bodyPr/>
            <a:lstStyle/>
            <a:p>
              <a:endParaRPr lang="en-US"/>
            </a:p>
          </p:txBody>
        </p:sp>
        <p:sp>
          <p:nvSpPr>
            <p:cNvPr id="26734" name="Freeform 110"/>
            <p:cNvSpPr>
              <a:spLocks/>
            </p:cNvSpPr>
            <p:nvPr/>
          </p:nvSpPr>
          <p:spPr bwMode="auto">
            <a:xfrm>
              <a:off x="1361" y="1027"/>
              <a:ext cx="30" cy="45"/>
            </a:xfrm>
            <a:custGeom>
              <a:avLst/>
              <a:gdLst/>
              <a:ahLst/>
              <a:cxnLst>
                <a:cxn ang="0">
                  <a:pos x="60" y="0"/>
                </a:cxn>
                <a:cxn ang="0">
                  <a:pos x="30" y="92"/>
                </a:cxn>
                <a:cxn ang="0">
                  <a:pos x="0" y="0"/>
                </a:cxn>
                <a:cxn ang="0">
                  <a:pos x="60" y="0"/>
                </a:cxn>
              </a:cxnLst>
              <a:rect l="0" t="0" r="r" b="b"/>
              <a:pathLst>
                <a:path w="60" h="92">
                  <a:moveTo>
                    <a:pt x="60" y="0"/>
                  </a:moveTo>
                  <a:lnTo>
                    <a:pt x="30" y="92"/>
                  </a:lnTo>
                  <a:lnTo>
                    <a:pt x="0" y="0"/>
                  </a:lnTo>
                  <a:lnTo>
                    <a:pt x="60" y="0"/>
                  </a:lnTo>
                  <a:close/>
                </a:path>
              </a:pathLst>
            </a:custGeom>
            <a:solidFill>
              <a:srgbClr val="000000"/>
            </a:solidFill>
            <a:ln w="9525">
              <a:noFill/>
              <a:round/>
              <a:headEnd/>
              <a:tailEnd/>
            </a:ln>
          </p:spPr>
          <p:txBody>
            <a:bodyPr/>
            <a:lstStyle/>
            <a:p>
              <a:endParaRPr lang="en-US"/>
            </a:p>
          </p:txBody>
        </p:sp>
        <p:sp>
          <p:nvSpPr>
            <p:cNvPr id="26735" name="Freeform 111"/>
            <p:cNvSpPr>
              <a:spLocks/>
            </p:cNvSpPr>
            <p:nvPr/>
          </p:nvSpPr>
          <p:spPr bwMode="auto">
            <a:xfrm>
              <a:off x="1948" y="1140"/>
              <a:ext cx="58" cy="1"/>
            </a:xfrm>
            <a:custGeom>
              <a:avLst/>
              <a:gdLst/>
              <a:ahLst/>
              <a:cxnLst>
                <a:cxn ang="0">
                  <a:pos x="0" y="0"/>
                </a:cxn>
                <a:cxn ang="0">
                  <a:pos x="101" y="0"/>
                </a:cxn>
                <a:cxn ang="0">
                  <a:pos x="116" y="0"/>
                </a:cxn>
              </a:cxnLst>
              <a:rect l="0" t="0" r="r" b="b"/>
              <a:pathLst>
                <a:path w="116">
                  <a:moveTo>
                    <a:pt x="0" y="0"/>
                  </a:moveTo>
                  <a:lnTo>
                    <a:pt x="101" y="0"/>
                  </a:lnTo>
                  <a:lnTo>
                    <a:pt x="116" y="0"/>
                  </a:lnTo>
                </a:path>
              </a:pathLst>
            </a:custGeom>
            <a:noFill/>
            <a:ln w="3175">
              <a:solidFill>
                <a:srgbClr val="000000"/>
              </a:solidFill>
              <a:prstDash val="solid"/>
              <a:round/>
              <a:headEnd/>
              <a:tailEnd/>
            </a:ln>
          </p:spPr>
          <p:txBody>
            <a:bodyPr/>
            <a:lstStyle/>
            <a:p>
              <a:endParaRPr lang="en-US"/>
            </a:p>
          </p:txBody>
        </p:sp>
        <p:sp>
          <p:nvSpPr>
            <p:cNvPr id="26736" name="Freeform 112"/>
            <p:cNvSpPr>
              <a:spLocks/>
            </p:cNvSpPr>
            <p:nvPr/>
          </p:nvSpPr>
          <p:spPr bwMode="auto">
            <a:xfrm>
              <a:off x="2002" y="1126"/>
              <a:ext cx="46" cy="30"/>
            </a:xfrm>
            <a:custGeom>
              <a:avLst/>
              <a:gdLst/>
              <a:ahLst/>
              <a:cxnLst>
                <a:cxn ang="0">
                  <a:pos x="0" y="0"/>
                </a:cxn>
                <a:cxn ang="0">
                  <a:pos x="91" y="28"/>
                </a:cxn>
                <a:cxn ang="0">
                  <a:pos x="0" y="60"/>
                </a:cxn>
                <a:cxn ang="0">
                  <a:pos x="0" y="0"/>
                </a:cxn>
              </a:cxnLst>
              <a:rect l="0" t="0" r="r" b="b"/>
              <a:pathLst>
                <a:path w="91" h="60">
                  <a:moveTo>
                    <a:pt x="0" y="0"/>
                  </a:moveTo>
                  <a:lnTo>
                    <a:pt x="91" y="28"/>
                  </a:lnTo>
                  <a:lnTo>
                    <a:pt x="0" y="60"/>
                  </a:lnTo>
                  <a:lnTo>
                    <a:pt x="0" y="0"/>
                  </a:lnTo>
                  <a:close/>
                </a:path>
              </a:pathLst>
            </a:custGeom>
            <a:solidFill>
              <a:srgbClr val="000000"/>
            </a:solidFill>
            <a:ln w="9525">
              <a:noFill/>
              <a:round/>
              <a:headEnd/>
              <a:tailEnd/>
            </a:ln>
          </p:spPr>
          <p:txBody>
            <a:bodyPr/>
            <a:lstStyle/>
            <a:p>
              <a:endParaRPr lang="en-US"/>
            </a:p>
          </p:txBody>
        </p:sp>
        <p:sp>
          <p:nvSpPr>
            <p:cNvPr id="26737" name="Line 113"/>
            <p:cNvSpPr>
              <a:spLocks noChangeShapeType="1"/>
            </p:cNvSpPr>
            <p:nvPr/>
          </p:nvSpPr>
          <p:spPr bwMode="auto">
            <a:xfrm>
              <a:off x="2182" y="1140"/>
              <a:ext cx="59" cy="1"/>
            </a:xfrm>
            <a:prstGeom prst="line">
              <a:avLst/>
            </a:prstGeom>
            <a:noFill/>
            <a:ln w="3175">
              <a:solidFill>
                <a:srgbClr val="000000"/>
              </a:solidFill>
              <a:round/>
              <a:headEnd/>
              <a:tailEnd/>
            </a:ln>
          </p:spPr>
          <p:txBody>
            <a:bodyPr/>
            <a:lstStyle/>
            <a:p>
              <a:endParaRPr lang="en-US"/>
            </a:p>
          </p:txBody>
        </p:sp>
        <p:sp>
          <p:nvSpPr>
            <p:cNvPr id="26738" name="Freeform 114"/>
            <p:cNvSpPr>
              <a:spLocks/>
            </p:cNvSpPr>
            <p:nvPr/>
          </p:nvSpPr>
          <p:spPr bwMode="auto">
            <a:xfrm>
              <a:off x="2238" y="1126"/>
              <a:ext cx="45" cy="30"/>
            </a:xfrm>
            <a:custGeom>
              <a:avLst/>
              <a:gdLst/>
              <a:ahLst/>
              <a:cxnLst>
                <a:cxn ang="0">
                  <a:pos x="0" y="0"/>
                </a:cxn>
                <a:cxn ang="0">
                  <a:pos x="92" y="28"/>
                </a:cxn>
                <a:cxn ang="0">
                  <a:pos x="0" y="60"/>
                </a:cxn>
                <a:cxn ang="0">
                  <a:pos x="0" y="0"/>
                </a:cxn>
              </a:cxnLst>
              <a:rect l="0" t="0" r="r" b="b"/>
              <a:pathLst>
                <a:path w="92" h="60">
                  <a:moveTo>
                    <a:pt x="0" y="0"/>
                  </a:moveTo>
                  <a:lnTo>
                    <a:pt x="92" y="28"/>
                  </a:lnTo>
                  <a:lnTo>
                    <a:pt x="0" y="60"/>
                  </a:lnTo>
                  <a:lnTo>
                    <a:pt x="0" y="0"/>
                  </a:lnTo>
                  <a:close/>
                </a:path>
              </a:pathLst>
            </a:custGeom>
            <a:solidFill>
              <a:srgbClr val="000000"/>
            </a:solidFill>
            <a:ln w="9525">
              <a:noFill/>
              <a:round/>
              <a:headEnd/>
              <a:tailEnd/>
            </a:ln>
          </p:spPr>
          <p:txBody>
            <a:bodyPr/>
            <a:lstStyle/>
            <a:p>
              <a:endParaRPr lang="en-US"/>
            </a:p>
          </p:txBody>
        </p:sp>
        <p:sp>
          <p:nvSpPr>
            <p:cNvPr id="26739" name="Freeform 115"/>
            <p:cNvSpPr>
              <a:spLocks/>
            </p:cNvSpPr>
            <p:nvPr/>
          </p:nvSpPr>
          <p:spPr bwMode="auto">
            <a:xfrm>
              <a:off x="2048" y="1818"/>
              <a:ext cx="134" cy="135"/>
            </a:xfrm>
            <a:custGeom>
              <a:avLst/>
              <a:gdLst/>
              <a:ahLst/>
              <a:cxnLst>
                <a:cxn ang="0">
                  <a:pos x="0" y="134"/>
                </a:cxn>
                <a:cxn ang="0">
                  <a:pos x="4" y="104"/>
                </a:cxn>
                <a:cxn ang="0">
                  <a:pos x="13" y="75"/>
                </a:cxn>
                <a:cxn ang="0">
                  <a:pos x="32" y="48"/>
                </a:cxn>
                <a:cxn ang="0">
                  <a:pos x="51" y="28"/>
                </a:cxn>
                <a:cxn ang="0">
                  <a:pos x="79" y="13"/>
                </a:cxn>
                <a:cxn ang="0">
                  <a:pos x="105" y="2"/>
                </a:cxn>
                <a:cxn ang="0">
                  <a:pos x="135" y="0"/>
                </a:cxn>
                <a:cxn ang="0">
                  <a:pos x="165" y="2"/>
                </a:cxn>
                <a:cxn ang="0">
                  <a:pos x="193" y="13"/>
                </a:cxn>
                <a:cxn ang="0">
                  <a:pos x="219" y="28"/>
                </a:cxn>
                <a:cxn ang="0">
                  <a:pos x="240" y="48"/>
                </a:cxn>
                <a:cxn ang="0">
                  <a:pos x="255" y="75"/>
                </a:cxn>
                <a:cxn ang="0">
                  <a:pos x="266" y="104"/>
                </a:cxn>
                <a:cxn ang="0">
                  <a:pos x="270" y="134"/>
                </a:cxn>
                <a:cxn ang="0">
                  <a:pos x="266" y="162"/>
                </a:cxn>
                <a:cxn ang="0">
                  <a:pos x="255" y="190"/>
                </a:cxn>
                <a:cxn ang="0">
                  <a:pos x="240" y="217"/>
                </a:cxn>
                <a:cxn ang="0">
                  <a:pos x="219" y="237"/>
                </a:cxn>
                <a:cxn ang="0">
                  <a:pos x="193" y="254"/>
                </a:cxn>
                <a:cxn ang="0">
                  <a:pos x="165" y="265"/>
                </a:cxn>
                <a:cxn ang="0">
                  <a:pos x="135" y="269"/>
                </a:cxn>
                <a:cxn ang="0">
                  <a:pos x="105" y="265"/>
                </a:cxn>
                <a:cxn ang="0">
                  <a:pos x="79" y="254"/>
                </a:cxn>
                <a:cxn ang="0">
                  <a:pos x="51" y="237"/>
                </a:cxn>
                <a:cxn ang="0">
                  <a:pos x="32" y="217"/>
                </a:cxn>
                <a:cxn ang="0">
                  <a:pos x="13" y="190"/>
                </a:cxn>
                <a:cxn ang="0">
                  <a:pos x="4" y="162"/>
                </a:cxn>
                <a:cxn ang="0">
                  <a:pos x="0" y="134"/>
                </a:cxn>
              </a:cxnLst>
              <a:rect l="0" t="0" r="r" b="b"/>
              <a:pathLst>
                <a:path w="270" h="269">
                  <a:moveTo>
                    <a:pt x="0" y="134"/>
                  </a:moveTo>
                  <a:lnTo>
                    <a:pt x="4" y="104"/>
                  </a:lnTo>
                  <a:lnTo>
                    <a:pt x="13" y="75"/>
                  </a:lnTo>
                  <a:lnTo>
                    <a:pt x="32" y="48"/>
                  </a:lnTo>
                  <a:lnTo>
                    <a:pt x="51" y="28"/>
                  </a:lnTo>
                  <a:lnTo>
                    <a:pt x="79" y="13"/>
                  </a:lnTo>
                  <a:lnTo>
                    <a:pt x="105" y="2"/>
                  </a:lnTo>
                  <a:lnTo>
                    <a:pt x="135" y="0"/>
                  </a:lnTo>
                  <a:lnTo>
                    <a:pt x="165" y="2"/>
                  </a:lnTo>
                  <a:lnTo>
                    <a:pt x="193" y="13"/>
                  </a:lnTo>
                  <a:lnTo>
                    <a:pt x="219" y="28"/>
                  </a:lnTo>
                  <a:lnTo>
                    <a:pt x="240" y="48"/>
                  </a:lnTo>
                  <a:lnTo>
                    <a:pt x="255" y="75"/>
                  </a:lnTo>
                  <a:lnTo>
                    <a:pt x="266" y="104"/>
                  </a:lnTo>
                  <a:lnTo>
                    <a:pt x="270" y="134"/>
                  </a:lnTo>
                  <a:lnTo>
                    <a:pt x="266" y="162"/>
                  </a:lnTo>
                  <a:lnTo>
                    <a:pt x="255" y="190"/>
                  </a:lnTo>
                  <a:lnTo>
                    <a:pt x="240" y="217"/>
                  </a:lnTo>
                  <a:lnTo>
                    <a:pt x="219" y="237"/>
                  </a:lnTo>
                  <a:lnTo>
                    <a:pt x="193" y="254"/>
                  </a:lnTo>
                  <a:lnTo>
                    <a:pt x="165" y="265"/>
                  </a:lnTo>
                  <a:lnTo>
                    <a:pt x="135" y="269"/>
                  </a:lnTo>
                  <a:lnTo>
                    <a:pt x="105" y="265"/>
                  </a:lnTo>
                  <a:lnTo>
                    <a:pt x="79" y="254"/>
                  </a:lnTo>
                  <a:lnTo>
                    <a:pt x="51" y="237"/>
                  </a:lnTo>
                  <a:lnTo>
                    <a:pt x="32" y="217"/>
                  </a:lnTo>
                  <a:lnTo>
                    <a:pt x="13" y="190"/>
                  </a:lnTo>
                  <a:lnTo>
                    <a:pt x="4" y="162"/>
                  </a:lnTo>
                  <a:lnTo>
                    <a:pt x="0" y="134"/>
                  </a:lnTo>
                  <a:close/>
                </a:path>
              </a:pathLst>
            </a:custGeom>
            <a:solidFill>
              <a:srgbClr val="FFFFFF"/>
            </a:solidFill>
            <a:ln w="9525">
              <a:noFill/>
              <a:round/>
              <a:headEnd/>
              <a:tailEnd/>
            </a:ln>
          </p:spPr>
          <p:txBody>
            <a:bodyPr/>
            <a:lstStyle/>
            <a:p>
              <a:endParaRPr lang="en-US"/>
            </a:p>
          </p:txBody>
        </p:sp>
        <p:sp>
          <p:nvSpPr>
            <p:cNvPr id="26740" name="Freeform 116"/>
            <p:cNvSpPr>
              <a:spLocks/>
            </p:cNvSpPr>
            <p:nvPr/>
          </p:nvSpPr>
          <p:spPr bwMode="auto">
            <a:xfrm>
              <a:off x="2048" y="1818"/>
              <a:ext cx="134" cy="135"/>
            </a:xfrm>
            <a:custGeom>
              <a:avLst/>
              <a:gdLst/>
              <a:ahLst/>
              <a:cxnLst>
                <a:cxn ang="0">
                  <a:pos x="0" y="134"/>
                </a:cxn>
                <a:cxn ang="0">
                  <a:pos x="4" y="104"/>
                </a:cxn>
                <a:cxn ang="0">
                  <a:pos x="13" y="75"/>
                </a:cxn>
                <a:cxn ang="0">
                  <a:pos x="32" y="48"/>
                </a:cxn>
                <a:cxn ang="0">
                  <a:pos x="51" y="28"/>
                </a:cxn>
                <a:cxn ang="0">
                  <a:pos x="79" y="13"/>
                </a:cxn>
                <a:cxn ang="0">
                  <a:pos x="105" y="2"/>
                </a:cxn>
                <a:cxn ang="0">
                  <a:pos x="135" y="0"/>
                </a:cxn>
                <a:cxn ang="0">
                  <a:pos x="165" y="2"/>
                </a:cxn>
                <a:cxn ang="0">
                  <a:pos x="193" y="13"/>
                </a:cxn>
                <a:cxn ang="0">
                  <a:pos x="219" y="28"/>
                </a:cxn>
                <a:cxn ang="0">
                  <a:pos x="240" y="48"/>
                </a:cxn>
                <a:cxn ang="0">
                  <a:pos x="255" y="75"/>
                </a:cxn>
                <a:cxn ang="0">
                  <a:pos x="266" y="104"/>
                </a:cxn>
                <a:cxn ang="0">
                  <a:pos x="270" y="134"/>
                </a:cxn>
                <a:cxn ang="0">
                  <a:pos x="266" y="162"/>
                </a:cxn>
                <a:cxn ang="0">
                  <a:pos x="255" y="190"/>
                </a:cxn>
                <a:cxn ang="0">
                  <a:pos x="240" y="217"/>
                </a:cxn>
                <a:cxn ang="0">
                  <a:pos x="219" y="237"/>
                </a:cxn>
                <a:cxn ang="0">
                  <a:pos x="193" y="254"/>
                </a:cxn>
                <a:cxn ang="0">
                  <a:pos x="165" y="265"/>
                </a:cxn>
                <a:cxn ang="0">
                  <a:pos x="135" y="269"/>
                </a:cxn>
                <a:cxn ang="0">
                  <a:pos x="105" y="265"/>
                </a:cxn>
                <a:cxn ang="0">
                  <a:pos x="79" y="254"/>
                </a:cxn>
                <a:cxn ang="0">
                  <a:pos x="51" y="237"/>
                </a:cxn>
                <a:cxn ang="0">
                  <a:pos x="32" y="217"/>
                </a:cxn>
                <a:cxn ang="0">
                  <a:pos x="13" y="190"/>
                </a:cxn>
                <a:cxn ang="0">
                  <a:pos x="4" y="162"/>
                </a:cxn>
                <a:cxn ang="0">
                  <a:pos x="0" y="134"/>
                </a:cxn>
              </a:cxnLst>
              <a:rect l="0" t="0" r="r" b="b"/>
              <a:pathLst>
                <a:path w="270" h="269">
                  <a:moveTo>
                    <a:pt x="0" y="134"/>
                  </a:moveTo>
                  <a:lnTo>
                    <a:pt x="4" y="104"/>
                  </a:lnTo>
                  <a:lnTo>
                    <a:pt x="13" y="75"/>
                  </a:lnTo>
                  <a:lnTo>
                    <a:pt x="32" y="48"/>
                  </a:lnTo>
                  <a:lnTo>
                    <a:pt x="51" y="28"/>
                  </a:lnTo>
                  <a:lnTo>
                    <a:pt x="79" y="13"/>
                  </a:lnTo>
                  <a:lnTo>
                    <a:pt x="105" y="2"/>
                  </a:lnTo>
                  <a:lnTo>
                    <a:pt x="135" y="0"/>
                  </a:lnTo>
                  <a:lnTo>
                    <a:pt x="165" y="2"/>
                  </a:lnTo>
                  <a:lnTo>
                    <a:pt x="193" y="13"/>
                  </a:lnTo>
                  <a:lnTo>
                    <a:pt x="219" y="28"/>
                  </a:lnTo>
                  <a:lnTo>
                    <a:pt x="240" y="48"/>
                  </a:lnTo>
                  <a:lnTo>
                    <a:pt x="255" y="75"/>
                  </a:lnTo>
                  <a:lnTo>
                    <a:pt x="266" y="104"/>
                  </a:lnTo>
                  <a:lnTo>
                    <a:pt x="270" y="134"/>
                  </a:lnTo>
                  <a:lnTo>
                    <a:pt x="266" y="162"/>
                  </a:lnTo>
                  <a:lnTo>
                    <a:pt x="255" y="190"/>
                  </a:lnTo>
                  <a:lnTo>
                    <a:pt x="240" y="217"/>
                  </a:lnTo>
                  <a:lnTo>
                    <a:pt x="219" y="237"/>
                  </a:lnTo>
                  <a:lnTo>
                    <a:pt x="193" y="254"/>
                  </a:lnTo>
                  <a:lnTo>
                    <a:pt x="165" y="265"/>
                  </a:lnTo>
                  <a:lnTo>
                    <a:pt x="135" y="269"/>
                  </a:lnTo>
                  <a:lnTo>
                    <a:pt x="105" y="265"/>
                  </a:lnTo>
                  <a:lnTo>
                    <a:pt x="79" y="254"/>
                  </a:lnTo>
                  <a:lnTo>
                    <a:pt x="51" y="237"/>
                  </a:lnTo>
                  <a:lnTo>
                    <a:pt x="32" y="217"/>
                  </a:lnTo>
                  <a:lnTo>
                    <a:pt x="13" y="190"/>
                  </a:lnTo>
                  <a:lnTo>
                    <a:pt x="4" y="162"/>
                  </a:lnTo>
                  <a:lnTo>
                    <a:pt x="0" y="134"/>
                  </a:lnTo>
                  <a:close/>
                </a:path>
              </a:pathLst>
            </a:custGeom>
            <a:noFill/>
            <a:ln w="3175">
              <a:solidFill>
                <a:srgbClr val="000000"/>
              </a:solidFill>
              <a:prstDash val="solid"/>
              <a:round/>
              <a:headEnd/>
              <a:tailEnd/>
            </a:ln>
          </p:spPr>
          <p:txBody>
            <a:bodyPr/>
            <a:lstStyle/>
            <a:p>
              <a:endParaRPr lang="en-US"/>
            </a:p>
          </p:txBody>
        </p:sp>
        <p:sp>
          <p:nvSpPr>
            <p:cNvPr id="26741" name="Line 117"/>
            <p:cNvSpPr>
              <a:spLocks noChangeShapeType="1"/>
            </p:cNvSpPr>
            <p:nvPr/>
          </p:nvSpPr>
          <p:spPr bwMode="auto">
            <a:xfrm>
              <a:off x="2115" y="1207"/>
              <a:ext cx="2" cy="602"/>
            </a:xfrm>
            <a:prstGeom prst="line">
              <a:avLst/>
            </a:prstGeom>
            <a:noFill/>
            <a:ln w="3175">
              <a:solidFill>
                <a:srgbClr val="000000"/>
              </a:solidFill>
              <a:round/>
              <a:headEnd/>
              <a:tailEnd/>
            </a:ln>
          </p:spPr>
          <p:txBody>
            <a:bodyPr/>
            <a:lstStyle/>
            <a:p>
              <a:endParaRPr lang="en-US"/>
            </a:p>
          </p:txBody>
        </p:sp>
        <p:sp>
          <p:nvSpPr>
            <p:cNvPr id="26742" name="Freeform 118"/>
            <p:cNvSpPr>
              <a:spLocks/>
            </p:cNvSpPr>
            <p:nvPr/>
          </p:nvSpPr>
          <p:spPr bwMode="auto">
            <a:xfrm>
              <a:off x="2099" y="1773"/>
              <a:ext cx="31" cy="45"/>
            </a:xfrm>
            <a:custGeom>
              <a:avLst/>
              <a:gdLst/>
              <a:ahLst/>
              <a:cxnLst>
                <a:cxn ang="0">
                  <a:pos x="62" y="0"/>
                </a:cxn>
                <a:cxn ang="0">
                  <a:pos x="32" y="92"/>
                </a:cxn>
                <a:cxn ang="0">
                  <a:pos x="0" y="0"/>
                </a:cxn>
                <a:cxn ang="0">
                  <a:pos x="62" y="0"/>
                </a:cxn>
              </a:cxnLst>
              <a:rect l="0" t="0" r="r" b="b"/>
              <a:pathLst>
                <a:path w="62" h="92">
                  <a:moveTo>
                    <a:pt x="62" y="0"/>
                  </a:moveTo>
                  <a:lnTo>
                    <a:pt x="32" y="92"/>
                  </a:lnTo>
                  <a:lnTo>
                    <a:pt x="0" y="0"/>
                  </a:lnTo>
                  <a:lnTo>
                    <a:pt x="62" y="0"/>
                  </a:lnTo>
                  <a:close/>
                </a:path>
              </a:pathLst>
            </a:custGeom>
            <a:solidFill>
              <a:srgbClr val="000000"/>
            </a:solidFill>
            <a:ln w="9525">
              <a:noFill/>
              <a:round/>
              <a:headEnd/>
              <a:tailEnd/>
            </a:ln>
          </p:spPr>
          <p:txBody>
            <a:bodyPr/>
            <a:lstStyle/>
            <a:p>
              <a:endParaRPr lang="en-US"/>
            </a:p>
          </p:txBody>
        </p:sp>
        <p:sp>
          <p:nvSpPr>
            <p:cNvPr id="26743" name="Line 119"/>
            <p:cNvSpPr>
              <a:spLocks noChangeShapeType="1"/>
            </p:cNvSpPr>
            <p:nvPr/>
          </p:nvSpPr>
          <p:spPr bwMode="auto">
            <a:xfrm flipH="1">
              <a:off x="2224" y="1886"/>
              <a:ext cx="59" cy="1"/>
            </a:xfrm>
            <a:prstGeom prst="line">
              <a:avLst/>
            </a:prstGeom>
            <a:noFill/>
            <a:ln w="3175">
              <a:solidFill>
                <a:srgbClr val="000000"/>
              </a:solidFill>
              <a:round/>
              <a:headEnd/>
              <a:tailEnd/>
            </a:ln>
          </p:spPr>
          <p:txBody>
            <a:bodyPr/>
            <a:lstStyle/>
            <a:p>
              <a:endParaRPr lang="en-US"/>
            </a:p>
          </p:txBody>
        </p:sp>
        <p:sp>
          <p:nvSpPr>
            <p:cNvPr id="26744" name="Freeform 120"/>
            <p:cNvSpPr>
              <a:spLocks/>
            </p:cNvSpPr>
            <p:nvPr/>
          </p:nvSpPr>
          <p:spPr bwMode="auto">
            <a:xfrm>
              <a:off x="2182" y="1871"/>
              <a:ext cx="46" cy="30"/>
            </a:xfrm>
            <a:custGeom>
              <a:avLst/>
              <a:gdLst/>
              <a:ahLst/>
              <a:cxnLst>
                <a:cxn ang="0">
                  <a:pos x="91" y="60"/>
                </a:cxn>
                <a:cxn ang="0">
                  <a:pos x="0" y="30"/>
                </a:cxn>
                <a:cxn ang="0">
                  <a:pos x="91" y="0"/>
                </a:cxn>
                <a:cxn ang="0">
                  <a:pos x="91" y="60"/>
                </a:cxn>
              </a:cxnLst>
              <a:rect l="0" t="0" r="r" b="b"/>
              <a:pathLst>
                <a:path w="91" h="60">
                  <a:moveTo>
                    <a:pt x="91" y="60"/>
                  </a:moveTo>
                  <a:lnTo>
                    <a:pt x="0" y="30"/>
                  </a:lnTo>
                  <a:lnTo>
                    <a:pt x="91" y="0"/>
                  </a:lnTo>
                  <a:lnTo>
                    <a:pt x="91" y="60"/>
                  </a:lnTo>
                  <a:close/>
                </a:path>
              </a:pathLst>
            </a:custGeom>
            <a:solidFill>
              <a:srgbClr val="000000"/>
            </a:solidFill>
            <a:ln w="9525">
              <a:noFill/>
              <a:round/>
              <a:headEnd/>
              <a:tailEnd/>
            </a:ln>
          </p:spPr>
          <p:txBody>
            <a:bodyPr/>
            <a:lstStyle/>
            <a:p>
              <a:endParaRPr lang="en-US"/>
            </a:p>
          </p:txBody>
        </p:sp>
        <p:sp>
          <p:nvSpPr>
            <p:cNvPr id="26745" name="Line 121"/>
            <p:cNvSpPr>
              <a:spLocks noChangeShapeType="1"/>
            </p:cNvSpPr>
            <p:nvPr/>
          </p:nvSpPr>
          <p:spPr bwMode="auto">
            <a:xfrm flipH="1">
              <a:off x="1988" y="1886"/>
              <a:ext cx="60" cy="1"/>
            </a:xfrm>
            <a:prstGeom prst="line">
              <a:avLst/>
            </a:prstGeom>
            <a:noFill/>
            <a:ln w="3175">
              <a:solidFill>
                <a:srgbClr val="000000"/>
              </a:solidFill>
              <a:round/>
              <a:headEnd/>
              <a:tailEnd/>
            </a:ln>
          </p:spPr>
          <p:txBody>
            <a:bodyPr/>
            <a:lstStyle/>
            <a:p>
              <a:endParaRPr lang="en-US"/>
            </a:p>
          </p:txBody>
        </p:sp>
        <p:sp>
          <p:nvSpPr>
            <p:cNvPr id="26746" name="Freeform 122"/>
            <p:cNvSpPr>
              <a:spLocks/>
            </p:cNvSpPr>
            <p:nvPr/>
          </p:nvSpPr>
          <p:spPr bwMode="auto">
            <a:xfrm>
              <a:off x="1948" y="1871"/>
              <a:ext cx="45" cy="30"/>
            </a:xfrm>
            <a:custGeom>
              <a:avLst/>
              <a:gdLst/>
              <a:ahLst/>
              <a:cxnLst>
                <a:cxn ang="0">
                  <a:pos x="92" y="60"/>
                </a:cxn>
                <a:cxn ang="0">
                  <a:pos x="0" y="30"/>
                </a:cxn>
                <a:cxn ang="0">
                  <a:pos x="92" y="0"/>
                </a:cxn>
                <a:cxn ang="0">
                  <a:pos x="92" y="60"/>
                </a:cxn>
              </a:cxnLst>
              <a:rect l="0" t="0" r="r" b="b"/>
              <a:pathLst>
                <a:path w="92" h="60">
                  <a:moveTo>
                    <a:pt x="92" y="60"/>
                  </a:moveTo>
                  <a:lnTo>
                    <a:pt x="0" y="30"/>
                  </a:lnTo>
                  <a:lnTo>
                    <a:pt x="92" y="0"/>
                  </a:lnTo>
                  <a:lnTo>
                    <a:pt x="92" y="60"/>
                  </a:lnTo>
                  <a:close/>
                </a:path>
              </a:pathLst>
            </a:custGeom>
            <a:solidFill>
              <a:srgbClr val="000000"/>
            </a:solidFill>
            <a:ln w="9525">
              <a:noFill/>
              <a:round/>
              <a:headEnd/>
              <a:tailEnd/>
            </a:ln>
          </p:spPr>
          <p:txBody>
            <a:bodyPr/>
            <a:lstStyle/>
            <a:p>
              <a:endParaRPr lang="en-US"/>
            </a:p>
          </p:txBody>
        </p:sp>
        <p:sp>
          <p:nvSpPr>
            <p:cNvPr id="26747" name="Line 123"/>
            <p:cNvSpPr>
              <a:spLocks noChangeShapeType="1"/>
            </p:cNvSpPr>
            <p:nvPr/>
          </p:nvSpPr>
          <p:spPr bwMode="auto">
            <a:xfrm flipH="1">
              <a:off x="1485" y="1886"/>
              <a:ext cx="59" cy="1"/>
            </a:xfrm>
            <a:prstGeom prst="line">
              <a:avLst/>
            </a:prstGeom>
            <a:noFill/>
            <a:ln w="3175">
              <a:solidFill>
                <a:srgbClr val="000000"/>
              </a:solidFill>
              <a:round/>
              <a:headEnd/>
              <a:tailEnd/>
            </a:ln>
          </p:spPr>
          <p:txBody>
            <a:bodyPr/>
            <a:lstStyle/>
            <a:p>
              <a:endParaRPr lang="en-US"/>
            </a:p>
          </p:txBody>
        </p:sp>
        <p:sp>
          <p:nvSpPr>
            <p:cNvPr id="26748" name="Freeform 124"/>
            <p:cNvSpPr>
              <a:spLocks/>
            </p:cNvSpPr>
            <p:nvPr/>
          </p:nvSpPr>
          <p:spPr bwMode="auto">
            <a:xfrm>
              <a:off x="1443" y="1871"/>
              <a:ext cx="46" cy="30"/>
            </a:xfrm>
            <a:custGeom>
              <a:avLst/>
              <a:gdLst/>
              <a:ahLst/>
              <a:cxnLst>
                <a:cxn ang="0">
                  <a:pos x="91" y="60"/>
                </a:cxn>
                <a:cxn ang="0">
                  <a:pos x="0" y="30"/>
                </a:cxn>
                <a:cxn ang="0">
                  <a:pos x="91" y="0"/>
                </a:cxn>
                <a:cxn ang="0">
                  <a:pos x="91" y="60"/>
                </a:cxn>
              </a:cxnLst>
              <a:rect l="0" t="0" r="r" b="b"/>
              <a:pathLst>
                <a:path w="91" h="60">
                  <a:moveTo>
                    <a:pt x="91" y="60"/>
                  </a:moveTo>
                  <a:lnTo>
                    <a:pt x="0" y="30"/>
                  </a:lnTo>
                  <a:lnTo>
                    <a:pt x="91" y="0"/>
                  </a:lnTo>
                  <a:lnTo>
                    <a:pt x="91" y="60"/>
                  </a:lnTo>
                  <a:close/>
                </a:path>
              </a:pathLst>
            </a:custGeom>
            <a:solidFill>
              <a:srgbClr val="000000"/>
            </a:solidFill>
            <a:ln w="9525">
              <a:noFill/>
              <a:round/>
              <a:headEnd/>
              <a:tailEnd/>
            </a:ln>
          </p:spPr>
          <p:txBody>
            <a:bodyPr/>
            <a:lstStyle/>
            <a:p>
              <a:endParaRPr lang="en-US"/>
            </a:p>
          </p:txBody>
        </p:sp>
        <p:sp>
          <p:nvSpPr>
            <p:cNvPr id="26749" name="Freeform 125"/>
            <p:cNvSpPr>
              <a:spLocks/>
            </p:cNvSpPr>
            <p:nvPr/>
          </p:nvSpPr>
          <p:spPr bwMode="auto">
            <a:xfrm>
              <a:off x="403" y="1250"/>
              <a:ext cx="906" cy="648"/>
            </a:xfrm>
            <a:custGeom>
              <a:avLst/>
              <a:gdLst/>
              <a:ahLst/>
              <a:cxnLst>
                <a:cxn ang="0">
                  <a:pos x="1811" y="1296"/>
                </a:cxn>
                <a:cxn ang="0">
                  <a:pos x="0" y="1296"/>
                </a:cxn>
                <a:cxn ang="0">
                  <a:pos x="0" y="0"/>
                </a:cxn>
              </a:cxnLst>
              <a:rect l="0" t="0" r="r" b="b"/>
              <a:pathLst>
                <a:path w="1811" h="1296">
                  <a:moveTo>
                    <a:pt x="1811" y="1296"/>
                  </a:moveTo>
                  <a:lnTo>
                    <a:pt x="0" y="1296"/>
                  </a:lnTo>
                  <a:lnTo>
                    <a:pt x="0" y="0"/>
                  </a:lnTo>
                </a:path>
              </a:pathLst>
            </a:custGeom>
            <a:noFill/>
            <a:ln w="3175">
              <a:solidFill>
                <a:srgbClr val="000000"/>
              </a:solidFill>
              <a:prstDash val="solid"/>
              <a:round/>
              <a:headEnd/>
              <a:tailEnd/>
            </a:ln>
          </p:spPr>
          <p:txBody>
            <a:bodyPr/>
            <a:lstStyle/>
            <a:p>
              <a:endParaRPr lang="en-US"/>
            </a:p>
          </p:txBody>
        </p:sp>
        <p:sp>
          <p:nvSpPr>
            <p:cNvPr id="26750" name="Freeform 126"/>
            <p:cNvSpPr>
              <a:spLocks/>
            </p:cNvSpPr>
            <p:nvPr/>
          </p:nvSpPr>
          <p:spPr bwMode="auto">
            <a:xfrm>
              <a:off x="387" y="1207"/>
              <a:ext cx="31" cy="46"/>
            </a:xfrm>
            <a:custGeom>
              <a:avLst/>
              <a:gdLst/>
              <a:ahLst/>
              <a:cxnLst>
                <a:cxn ang="0">
                  <a:pos x="0" y="92"/>
                </a:cxn>
                <a:cxn ang="0">
                  <a:pos x="32" y="0"/>
                </a:cxn>
                <a:cxn ang="0">
                  <a:pos x="62" y="92"/>
                </a:cxn>
                <a:cxn ang="0">
                  <a:pos x="0" y="92"/>
                </a:cxn>
              </a:cxnLst>
              <a:rect l="0" t="0" r="r" b="b"/>
              <a:pathLst>
                <a:path w="62" h="92">
                  <a:moveTo>
                    <a:pt x="0" y="92"/>
                  </a:moveTo>
                  <a:lnTo>
                    <a:pt x="32" y="0"/>
                  </a:lnTo>
                  <a:lnTo>
                    <a:pt x="62" y="92"/>
                  </a:lnTo>
                  <a:lnTo>
                    <a:pt x="0" y="92"/>
                  </a:lnTo>
                  <a:close/>
                </a:path>
              </a:pathLst>
            </a:custGeom>
            <a:solidFill>
              <a:srgbClr val="000000"/>
            </a:solidFill>
            <a:ln w="9525">
              <a:noFill/>
              <a:round/>
              <a:headEnd/>
              <a:tailEnd/>
            </a:ln>
          </p:spPr>
          <p:txBody>
            <a:bodyPr/>
            <a:lstStyle/>
            <a:p>
              <a:endParaRPr lang="en-US"/>
            </a:p>
          </p:txBody>
        </p:sp>
        <p:sp>
          <p:nvSpPr>
            <p:cNvPr id="26751" name="Freeform 127"/>
            <p:cNvSpPr>
              <a:spLocks/>
            </p:cNvSpPr>
            <p:nvPr/>
          </p:nvSpPr>
          <p:spPr bwMode="auto">
            <a:xfrm>
              <a:off x="1376" y="1953"/>
              <a:ext cx="975" cy="205"/>
            </a:xfrm>
            <a:custGeom>
              <a:avLst/>
              <a:gdLst/>
              <a:ahLst/>
              <a:cxnLst>
                <a:cxn ang="0">
                  <a:pos x="1949" y="0"/>
                </a:cxn>
                <a:cxn ang="0">
                  <a:pos x="1949" y="409"/>
                </a:cxn>
                <a:cxn ang="0">
                  <a:pos x="0" y="409"/>
                </a:cxn>
                <a:cxn ang="0">
                  <a:pos x="0" y="50"/>
                </a:cxn>
              </a:cxnLst>
              <a:rect l="0" t="0" r="r" b="b"/>
              <a:pathLst>
                <a:path w="1949" h="409">
                  <a:moveTo>
                    <a:pt x="1949" y="0"/>
                  </a:moveTo>
                  <a:lnTo>
                    <a:pt x="1949" y="409"/>
                  </a:lnTo>
                  <a:lnTo>
                    <a:pt x="0" y="409"/>
                  </a:lnTo>
                  <a:lnTo>
                    <a:pt x="0" y="50"/>
                  </a:lnTo>
                </a:path>
              </a:pathLst>
            </a:custGeom>
            <a:noFill/>
            <a:ln w="3175">
              <a:solidFill>
                <a:srgbClr val="000000"/>
              </a:solidFill>
              <a:prstDash val="solid"/>
              <a:round/>
              <a:headEnd/>
              <a:tailEnd/>
            </a:ln>
          </p:spPr>
          <p:txBody>
            <a:bodyPr/>
            <a:lstStyle/>
            <a:p>
              <a:endParaRPr lang="en-US"/>
            </a:p>
          </p:txBody>
        </p:sp>
        <p:sp>
          <p:nvSpPr>
            <p:cNvPr id="26752" name="Freeform 128"/>
            <p:cNvSpPr>
              <a:spLocks/>
            </p:cNvSpPr>
            <p:nvPr/>
          </p:nvSpPr>
          <p:spPr bwMode="auto">
            <a:xfrm>
              <a:off x="1361" y="1953"/>
              <a:ext cx="30" cy="46"/>
            </a:xfrm>
            <a:custGeom>
              <a:avLst/>
              <a:gdLst/>
              <a:ahLst/>
              <a:cxnLst>
                <a:cxn ang="0">
                  <a:pos x="0" y="92"/>
                </a:cxn>
                <a:cxn ang="0">
                  <a:pos x="30" y="0"/>
                </a:cxn>
                <a:cxn ang="0">
                  <a:pos x="60" y="92"/>
                </a:cxn>
                <a:cxn ang="0">
                  <a:pos x="0" y="92"/>
                </a:cxn>
              </a:cxnLst>
              <a:rect l="0" t="0" r="r" b="b"/>
              <a:pathLst>
                <a:path w="60" h="92">
                  <a:moveTo>
                    <a:pt x="0" y="92"/>
                  </a:moveTo>
                  <a:lnTo>
                    <a:pt x="30" y="0"/>
                  </a:lnTo>
                  <a:lnTo>
                    <a:pt x="60" y="92"/>
                  </a:lnTo>
                  <a:lnTo>
                    <a:pt x="0" y="92"/>
                  </a:lnTo>
                  <a:close/>
                </a:path>
              </a:pathLst>
            </a:custGeom>
            <a:solidFill>
              <a:srgbClr val="000000"/>
            </a:solidFill>
            <a:ln w="9525">
              <a:noFill/>
              <a:round/>
              <a:headEnd/>
              <a:tailEnd/>
            </a:ln>
          </p:spPr>
          <p:txBody>
            <a:bodyPr/>
            <a:lstStyle/>
            <a:p>
              <a:endParaRPr lang="en-US"/>
            </a:p>
          </p:txBody>
        </p:sp>
        <p:sp>
          <p:nvSpPr>
            <p:cNvPr id="26753" name="Freeform 129"/>
            <p:cNvSpPr>
              <a:spLocks/>
            </p:cNvSpPr>
            <p:nvPr/>
          </p:nvSpPr>
          <p:spPr bwMode="auto">
            <a:xfrm>
              <a:off x="5272" y="1073"/>
              <a:ext cx="135" cy="134"/>
            </a:xfrm>
            <a:custGeom>
              <a:avLst/>
              <a:gdLst/>
              <a:ahLst/>
              <a:cxnLst>
                <a:cxn ang="0">
                  <a:pos x="0" y="132"/>
                </a:cxn>
                <a:cxn ang="0">
                  <a:pos x="2" y="104"/>
                </a:cxn>
                <a:cxn ang="0">
                  <a:pos x="12" y="76"/>
                </a:cxn>
                <a:cxn ang="0">
                  <a:pos x="30" y="52"/>
                </a:cxn>
                <a:cxn ang="0">
                  <a:pos x="51" y="30"/>
                </a:cxn>
                <a:cxn ang="0">
                  <a:pos x="77" y="15"/>
                </a:cxn>
                <a:cxn ang="0">
                  <a:pos x="103" y="3"/>
                </a:cxn>
                <a:cxn ang="0">
                  <a:pos x="135" y="0"/>
                </a:cxn>
                <a:cxn ang="0">
                  <a:pos x="163" y="3"/>
                </a:cxn>
                <a:cxn ang="0">
                  <a:pos x="191" y="15"/>
                </a:cxn>
                <a:cxn ang="0">
                  <a:pos x="217" y="30"/>
                </a:cxn>
                <a:cxn ang="0">
                  <a:pos x="238" y="52"/>
                </a:cxn>
                <a:cxn ang="0">
                  <a:pos x="253" y="76"/>
                </a:cxn>
                <a:cxn ang="0">
                  <a:pos x="266" y="104"/>
                </a:cxn>
                <a:cxn ang="0">
                  <a:pos x="270" y="132"/>
                </a:cxn>
                <a:cxn ang="0">
                  <a:pos x="266" y="164"/>
                </a:cxn>
                <a:cxn ang="0">
                  <a:pos x="253" y="194"/>
                </a:cxn>
                <a:cxn ang="0">
                  <a:pos x="238" y="217"/>
                </a:cxn>
                <a:cxn ang="0">
                  <a:pos x="217" y="241"/>
                </a:cxn>
                <a:cxn ang="0">
                  <a:pos x="191" y="256"/>
                </a:cxn>
                <a:cxn ang="0">
                  <a:pos x="163" y="265"/>
                </a:cxn>
                <a:cxn ang="0">
                  <a:pos x="135" y="267"/>
                </a:cxn>
                <a:cxn ang="0">
                  <a:pos x="103" y="265"/>
                </a:cxn>
                <a:cxn ang="0">
                  <a:pos x="77" y="256"/>
                </a:cxn>
                <a:cxn ang="0">
                  <a:pos x="51" y="241"/>
                </a:cxn>
                <a:cxn ang="0">
                  <a:pos x="30" y="217"/>
                </a:cxn>
                <a:cxn ang="0">
                  <a:pos x="12" y="194"/>
                </a:cxn>
                <a:cxn ang="0">
                  <a:pos x="2" y="164"/>
                </a:cxn>
                <a:cxn ang="0">
                  <a:pos x="0" y="132"/>
                </a:cxn>
              </a:cxnLst>
              <a:rect l="0" t="0" r="r" b="b"/>
              <a:pathLst>
                <a:path w="270" h="267">
                  <a:moveTo>
                    <a:pt x="0" y="132"/>
                  </a:moveTo>
                  <a:lnTo>
                    <a:pt x="2" y="104"/>
                  </a:lnTo>
                  <a:lnTo>
                    <a:pt x="12" y="76"/>
                  </a:lnTo>
                  <a:lnTo>
                    <a:pt x="30" y="52"/>
                  </a:lnTo>
                  <a:lnTo>
                    <a:pt x="51" y="30"/>
                  </a:lnTo>
                  <a:lnTo>
                    <a:pt x="77" y="15"/>
                  </a:lnTo>
                  <a:lnTo>
                    <a:pt x="103" y="3"/>
                  </a:lnTo>
                  <a:lnTo>
                    <a:pt x="135" y="0"/>
                  </a:lnTo>
                  <a:lnTo>
                    <a:pt x="163" y="3"/>
                  </a:lnTo>
                  <a:lnTo>
                    <a:pt x="191" y="15"/>
                  </a:lnTo>
                  <a:lnTo>
                    <a:pt x="217" y="30"/>
                  </a:lnTo>
                  <a:lnTo>
                    <a:pt x="238" y="52"/>
                  </a:lnTo>
                  <a:lnTo>
                    <a:pt x="253" y="76"/>
                  </a:lnTo>
                  <a:lnTo>
                    <a:pt x="266" y="104"/>
                  </a:lnTo>
                  <a:lnTo>
                    <a:pt x="270" y="132"/>
                  </a:lnTo>
                  <a:lnTo>
                    <a:pt x="266" y="164"/>
                  </a:lnTo>
                  <a:lnTo>
                    <a:pt x="253" y="194"/>
                  </a:lnTo>
                  <a:lnTo>
                    <a:pt x="238" y="217"/>
                  </a:lnTo>
                  <a:lnTo>
                    <a:pt x="217" y="241"/>
                  </a:lnTo>
                  <a:lnTo>
                    <a:pt x="191" y="256"/>
                  </a:lnTo>
                  <a:lnTo>
                    <a:pt x="163" y="265"/>
                  </a:lnTo>
                  <a:lnTo>
                    <a:pt x="135" y="267"/>
                  </a:lnTo>
                  <a:lnTo>
                    <a:pt x="103" y="265"/>
                  </a:lnTo>
                  <a:lnTo>
                    <a:pt x="77" y="256"/>
                  </a:lnTo>
                  <a:lnTo>
                    <a:pt x="51" y="241"/>
                  </a:lnTo>
                  <a:lnTo>
                    <a:pt x="30" y="217"/>
                  </a:lnTo>
                  <a:lnTo>
                    <a:pt x="12" y="194"/>
                  </a:lnTo>
                  <a:lnTo>
                    <a:pt x="2" y="164"/>
                  </a:lnTo>
                  <a:lnTo>
                    <a:pt x="0" y="132"/>
                  </a:lnTo>
                  <a:close/>
                </a:path>
              </a:pathLst>
            </a:custGeom>
            <a:solidFill>
              <a:srgbClr val="FFFFFF"/>
            </a:solidFill>
            <a:ln w="9525">
              <a:noFill/>
              <a:round/>
              <a:headEnd/>
              <a:tailEnd/>
            </a:ln>
          </p:spPr>
          <p:txBody>
            <a:bodyPr/>
            <a:lstStyle/>
            <a:p>
              <a:endParaRPr lang="en-US"/>
            </a:p>
          </p:txBody>
        </p:sp>
        <p:sp>
          <p:nvSpPr>
            <p:cNvPr id="26754" name="Freeform 130"/>
            <p:cNvSpPr>
              <a:spLocks/>
            </p:cNvSpPr>
            <p:nvPr/>
          </p:nvSpPr>
          <p:spPr bwMode="auto">
            <a:xfrm>
              <a:off x="5272" y="1073"/>
              <a:ext cx="135" cy="134"/>
            </a:xfrm>
            <a:custGeom>
              <a:avLst/>
              <a:gdLst/>
              <a:ahLst/>
              <a:cxnLst>
                <a:cxn ang="0">
                  <a:pos x="0" y="132"/>
                </a:cxn>
                <a:cxn ang="0">
                  <a:pos x="2" y="104"/>
                </a:cxn>
                <a:cxn ang="0">
                  <a:pos x="12" y="76"/>
                </a:cxn>
                <a:cxn ang="0">
                  <a:pos x="30" y="52"/>
                </a:cxn>
                <a:cxn ang="0">
                  <a:pos x="51" y="30"/>
                </a:cxn>
                <a:cxn ang="0">
                  <a:pos x="77" y="15"/>
                </a:cxn>
                <a:cxn ang="0">
                  <a:pos x="103" y="3"/>
                </a:cxn>
                <a:cxn ang="0">
                  <a:pos x="135" y="0"/>
                </a:cxn>
                <a:cxn ang="0">
                  <a:pos x="163" y="3"/>
                </a:cxn>
                <a:cxn ang="0">
                  <a:pos x="191" y="15"/>
                </a:cxn>
                <a:cxn ang="0">
                  <a:pos x="217" y="30"/>
                </a:cxn>
                <a:cxn ang="0">
                  <a:pos x="238" y="52"/>
                </a:cxn>
                <a:cxn ang="0">
                  <a:pos x="253" y="76"/>
                </a:cxn>
                <a:cxn ang="0">
                  <a:pos x="266" y="104"/>
                </a:cxn>
                <a:cxn ang="0">
                  <a:pos x="270" y="132"/>
                </a:cxn>
                <a:cxn ang="0">
                  <a:pos x="266" y="164"/>
                </a:cxn>
                <a:cxn ang="0">
                  <a:pos x="253" y="194"/>
                </a:cxn>
                <a:cxn ang="0">
                  <a:pos x="238" y="217"/>
                </a:cxn>
                <a:cxn ang="0">
                  <a:pos x="217" y="241"/>
                </a:cxn>
                <a:cxn ang="0">
                  <a:pos x="191" y="256"/>
                </a:cxn>
                <a:cxn ang="0">
                  <a:pos x="163" y="265"/>
                </a:cxn>
                <a:cxn ang="0">
                  <a:pos x="135" y="267"/>
                </a:cxn>
                <a:cxn ang="0">
                  <a:pos x="103" y="265"/>
                </a:cxn>
                <a:cxn ang="0">
                  <a:pos x="77" y="256"/>
                </a:cxn>
                <a:cxn ang="0">
                  <a:pos x="51" y="241"/>
                </a:cxn>
                <a:cxn ang="0">
                  <a:pos x="30" y="217"/>
                </a:cxn>
                <a:cxn ang="0">
                  <a:pos x="12" y="194"/>
                </a:cxn>
                <a:cxn ang="0">
                  <a:pos x="2" y="164"/>
                </a:cxn>
                <a:cxn ang="0">
                  <a:pos x="0" y="132"/>
                </a:cxn>
              </a:cxnLst>
              <a:rect l="0" t="0" r="r" b="b"/>
              <a:pathLst>
                <a:path w="270" h="267">
                  <a:moveTo>
                    <a:pt x="0" y="132"/>
                  </a:moveTo>
                  <a:lnTo>
                    <a:pt x="2" y="104"/>
                  </a:lnTo>
                  <a:lnTo>
                    <a:pt x="12" y="76"/>
                  </a:lnTo>
                  <a:lnTo>
                    <a:pt x="30" y="52"/>
                  </a:lnTo>
                  <a:lnTo>
                    <a:pt x="51" y="30"/>
                  </a:lnTo>
                  <a:lnTo>
                    <a:pt x="77" y="15"/>
                  </a:lnTo>
                  <a:lnTo>
                    <a:pt x="103" y="3"/>
                  </a:lnTo>
                  <a:lnTo>
                    <a:pt x="135" y="0"/>
                  </a:lnTo>
                  <a:lnTo>
                    <a:pt x="163" y="3"/>
                  </a:lnTo>
                  <a:lnTo>
                    <a:pt x="191" y="15"/>
                  </a:lnTo>
                  <a:lnTo>
                    <a:pt x="217" y="30"/>
                  </a:lnTo>
                  <a:lnTo>
                    <a:pt x="238" y="52"/>
                  </a:lnTo>
                  <a:lnTo>
                    <a:pt x="253" y="76"/>
                  </a:lnTo>
                  <a:lnTo>
                    <a:pt x="266" y="104"/>
                  </a:lnTo>
                  <a:lnTo>
                    <a:pt x="270" y="132"/>
                  </a:lnTo>
                  <a:lnTo>
                    <a:pt x="266" y="164"/>
                  </a:lnTo>
                  <a:lnTo>
                    <a:pt x="253" y="194"/>
                  </a:lnTo>
                  <a:lnTo>
                    <a:pt x="238" y="217"/>
                  </a:lnTo>
                  <a:lnTo>
                    <a:pt x="217" y="241"/>
                  </a:lnTo>
                  <a:lnTo>
                    <a:pt x="191" y="256"/>
                  </a:lnTo>
                  <a:lnTo>
                    <a:pt x="163" y="265"/>
                  </a:lnTo>
                  <a:lnTo>
                    <a:pt x="135" y="267"/>
                  </a:lnTo>
                  <a:lnTo>
                    <a:pt x="103" y="265"/>
                  </a:lnTo>
                  <a:lnTo>
                    <a:pt x="77" y="256"/>
                  </a:lnTo>
                  <a:lnTo>
                    <a:pt x="51" y="241"/>
                  </a:lnTo>
                  <a:lnTo>
                    <a:pt x="30" y="217"/>
                  </a:lnTo>
                  <a:lnTo>
                    <a:pt x="12" y="194"/>
                  </a:lnTo>
                  <a:lnTo>
                    <a:pt x="2" y="164"/>
                  </a:lnTo>
                  <a:lnTo>
                    <a:pt x="0" y="132"/>
                  </a:lnTo>
                  <a:close/>
                </a:path>
              </a:pathLst>
            </a:custGeom>
            <a:noFill/>
            <a:ln w="3175">
              <a:solidFill>
                <a:srgbClr val="000000"/>
              </a:solidFill>
              <a:prstDash val="solid"/>
              <a:round/>
              <a:headEnd/>
              <a:tailEnd/>
            </a:ln>
          </p:spPr>
          <p:txBody>
            <a:bodyPr/>
            <a:lstStyle/>
            <a:p>
              <a:endParaRPr lang="en-US"/>
            </a:p>
          </p:txBody>
        </p:sp>
        <p:sp>
          <p:nvSpPr>
            <p:cNvPr id="26755" name="Rectangle 131"/>
            <p:cNvSpPr>
              <a:spLocks noChangeArrowheads="1"/>
            </p:cNvSpPr>
            <p:nvPr/>
          </p:nvSpPr>
          <p:spPr bwMode="auto">
            <a:xfrm>
              <a:off x="5306" y="1116"/>
              <a:ext cx="72" cy="58"/>
            </a:xfrm>
            <a:prstGeom prst="rect">
              <a:avLst/>
            </a:prstGeom>
            <a:noFill/>
            <a:ln w="9525">
              <a:noFill/>
              <a:miter lim="800000"/>
              <a:headEnd/>
              <a:tailEnd/>
            </a:ln>
          </p:spPr>
          <p:txBody>
            <a:bodyPr wrap="none" lIns="0" tIns="0" rIns="0" bIns="0">
              <a:spAutoFit/>
            </a:bodyPr>
            <a:lstStyle/>
            <a:p>
              <a:pPr algn="l"/>
              <a:r>
                <a:rPr lang="en-US" sz="600" b="0">
                  <a:solidFill>
                    <a:srgbClr val="000000"/>
                  </a:solidFill>
                </a:rPr>
                <a:t>OR</a:t>
              </a:r>
              <a:endParaRPr lang="en-US" sz="1000" b="0"/>
            </a:p>
          </p:txBody>
        </p:sp>
        <p:sp>
          <p:nvSpPr>
            <p:cNvPr id="26756" name="Line 132"/>
            <p:cNvSpPr>
              <a:spLocks noChangeShapeType="1"/>
            </p:cNvSpPr>
            <p:nvPr/>
          </p:nvSpPr>
          <p:spPr bwMode="auto">
            <a:xfrm>
              <a:off x="5171" y="1140"/>
              <a:ext cx="59" cy="1"/>
            </a:xfrm>
            <a:prstGeom prst="line">
              <a:avLst/>
            </a:prstGeom>
            <a:noFill/>
            <a:ln w="3175">
              <a:solidFill>
                <a:srgbClr val="000000"/>
              </a:solidFill>
              <a:round/>
              <a:headEnd/>
              <a:tailEnd/>
            </a:ln>
          </p:spPr>
          <p:txBody>
            <a:bodyPr/>
            <a:lstStyle/>
            <a:p>
              <a:endParaRPr lang="en-US"/>
            </a:p>
          </p:txBody>
        </p:sp>
        <p:sp>
          <p:nvSpPr>
            <p:cNvPr id="26757" name="Freeform 133"/>
            <p:cNvSpPr>
              <a:spLocks/>
            </p:cNvSpPr>
            <p:nvPr/>
          </p:nvSpPr>
          <p:spPr bwMode="auto">
            <a:xfrm>
              <a:off x="5226" y="1126"/>
              <a:ext cx="46" cy="30"/>
            </a:xfrm>
            <a:custGeom>
              <a:avLst/>
              <a:gdLst/>
              <a:ahLst/>
              <a:cxnLst>
                <a:cxn ang="0">
                  <a:pos x="0" y="0"/>
                </a:cxn>
                <a:cxn ang="0">
                  <a:pos x="91" y="28"/>
                </a:cxn>
                <a:cxn ang="0">
                  <a:pos x="0" y="60"/>
                </a:cxn>
                <a:cxn ang="0">
                  <a:pos x="0" y="0"/>
                </a:cxn>
              </a:cxnLst>
              <a:rect l="0" t="0" r="r" b="b"/>
              <a:pathLst>
                <a:path w="91" h="60">
                  <a:moveTo>
                    <a:pt x="0" y="0"/>
                  </a:moveTo>
                  <a:lnTo>
                    <a:pt x="91" y="28"/>
                  </a:lnTo>
                  <a:lnTo>
                    <a:pt x="0" y="60"/>
                  </a:lnTo>
                  <a:lnTo>
                    <a:pt x="0" y="0"/>
                  </a:lnTo>
                  <a:close/>
                </a:path>
              </a:pathLst>
            </a:custGeom>
            <a:solidFill>
              <a:srgbClr val="000000"/>
            </a:solidFill>
            <a:ln w="9525">
              <a:noFill/>
              <a:round/>
              <a:headEnd/>
              <a:tailEnd/>
            </a:ln>
          </p:spPr>
          <p:txBody>
            <a:bodyPr/>
            <a:lstStyle/>
            <a:p>
              <a:endParaRPr lang="en-US"/>
            </a:p>
          </p:txBody>
        </p:sp>
        <p:sp>
          <p:nvSpPr>
            <p:cNvPr id="26758" name="Line 134"/>
            <p:cNvSpPr>
              <a:spLocks noChangeShapeType="1"/>
            </p:cNvSpPr>
            <p:nvPr/>
          </p:nvSpPr>
          <p:spPr bwMode="auto">
            <a:xfrm>
              <a:off x="4668" y="1140"/>
              <a:ext cx="58" cy="1"/>
            </a:xfrm>
            <a:prstGeom prst="line">
              <a:avLst/>
            </a:prstGeom>
            <a:noFill/>
            <a:ln w="3175">
              <a:solidFill>
                <a:srgbClr val="000000"/>
              </a:solidFill>
              <a:round/>
              <a:headEnd/>
              <a:tailEnd/>
            </a:ln>
          </p:spPr>
          <p:txBody>
            <a:bodyPr/>
            <a:lstStyle/>
            <a:p>
              <a:endParaRPr lang="en-US"/>
            </a:p>
          </p:txBody>
        </p:sp>
        <p:sp>
          <p:nvSpPr>
            <p:cNvPr id="26759" name="Freeform 135"/>
            <p:cNvSpPr>
              <a:spLocks/>
            </p:cNvSpPr>
            <p:nvPr/>
          </p:nvSpPr>
          <p:spPr bwMode="auto">
            <a:xfrm>
              <a:off x="4722" y="1126"/>
              <a:ext cx="46" cy="30"/>
            </a:xfrm>
            <a:custGeom>
              <a:avLst/>
              <a:gdLst/>
              <a:ahLst/>
              <a:cxnLst>
                <a:cxn ang="0">
                  <a:pos x="0" y="0"/>
                </a:cxn>
                <a:cxn ang="0">
                  <a:pos x="92" y="28"/>
                </a:cxn>
                <a:cxn ang="0">
                  <a:pos x="0" y="60"/>
                </a:cxn>
                <a:cxn ang="0">
                  <a:pos x="0" y="0"/>
                </a:cxn>
              </a:cxnLst>
              <a:rect l="0" t="0" r="r" b="b"/>
              <a:pathLst>
                <a:path w="92" h="60">
                  <a:moveTo>
                    <a:pt x="0" y="0"/>
                  </a:moveTo>
                  <a:lnTo>
                    <a:pt x="92" y="28"/>
                  </a:lnTo>
                  <a:lnTo>
                    <a:pt x="0" y="60"/>
                  </a:lnTo>
                  <a:lnTo>
                    <a:pt x="0" y="0"/>
                  </a:lnTo>
                  <a:close/>
                </a:path>
              </a:pathLst>
            </a:custGeom>
            <a:solidFill>
              <a:srgbClr val="000000"/>
            </a:solidFill>
            <a:ln w="9525">
              <a:noFill/>
              <a:round/>
              <a:headEnd/>
              <a:tailEnd/>
            </a:ln>
          </p:spPr>
          <p:txBody>
            <a:bodyPr/>
            <a:lstStyle/>
            <a:p>
              <a:endParaRPr lang="en-US"/>
            </a:p>
          </p:txBody>
        </p:sp>
        <p:sp>
          <p:nvSpPr>
            <p:cNvPr id="26760" name="Line 136"/>
            <p:cNvSpPr>
              <a:spLocks noChangeShapeType="1"/>
            </p:cNvSpPr>
            <p:nvPr/>
          </p:nvSpPr>
          <p:spPr bwMode="auto">
            <a:xfrm>
              <a:off x="5407" y="1140"/>
              <a:ext cx="92" cy="1"/>
            </a:xfrm>
            <a:prstGeom prst="line">
              <a:avLst/>
            </a:prstGeom>
            <a:noFill/>
            <a:ln w="3175">
              <a:solidFill>
                <a:srgbClr val="000000"/>
              </a:solidFill>
              <a:round/>
              <a:headEnd/>
              <a:tailEnd/>
            </a:ln>
          </p:spPr>
          <p:txBody>
            <a:bodyPr/>
            <a:lstStyle/>
            <a:p>
              <a:endParaRPr lang="en-US"/>
            </a:p>
          </p:txBody>
        </p:sp>
        <p:sp>
          <p:nvSpPr>
            <p:cNvPr id="26761" name="Freeform 137"/>
            <p:cNvSpPr>
              <a:spLocks/>
            </p:cNvSpPr>
            <p:nvPr/>
          </p:nvSpPr>
          <p:spPr bwMode="auto">
            <a:xfrm>
              <a:off x="5495" y="1126"/>
              <a:ext cx="46" cy="30"/>
            </a:xfrm>
            <a:custGeom>
              <a:avLst/>
              <a:gdLst/>
              <a:ahLst/>
              <a:cxnLst>
                <a:cxn ang="0">
                  <a:pos x="0" y="0"/>
                </a:cxn>
                <a:cxn ang="0">
                  <a:pos x="91" y="28"/>
                </a:cxn>
                <a:cxn ang="0">
                  <a:pos x="0" y="60"/>
                </a:cxn>
                <a:cxn ang="0">
                  <a:pos x="0" y="0"/>
                </a:cxn>
              </a:cxnLst>
              <a:rect l="0" t="0" r="r" b="b"/>
              <a:pathLst>
                <a:path w="91" h="60">
                  <a:moveTo>
                    <a:pt x="0" y="0"/>
                  </a:moveTo>
                  <a:lnTo>
                    <a:pt x="91" y="28"/>
                  </a:lnTo>
                  <a:lnTo>
                    <a:pt x="0" y="60"/>
                  </a:lnTo>
                  <a:lnTo>
                    <a:pt x="0" y="0"/>
                  </a:lnTo>
                  <a:close/>
                </a:path>
              </a:pathLst>
            </a:custGeom>
            <a:solidFill>
              <a:srgbClr val="000000"/>
            </a:solidFill>
            <a:ln w="9525">
              <a:noFill/>
              <a:round/>
              <a:headEnd/>
              <a:tailEnd/>
            </a:ln>
          </p:spPr>
          <p:txBody>
            <a:bodyPr/>
            <a:lstStyle/>
            <a:p>
              <a:endParaRPr lang="en-US"/>
            </a:p>
          </p:txBody>
        </p:sp>
        <p:sp>
          <p:nvSpPr>
            <p:cNvPr id="26762" name="Freeform 138"/>
            <p:cNvSpPr>
              <a:spLocks/>
            </p:cNvSpPr>
            <p:nvPr/>
          </p:nvSpPr>
          <p:spPr bwMode="auto">
            <a:xfrm>
              <a:off x="2460" y="1207"/>
              <a:ext cx="2880" cy="691"/>
            </a:xfrm>
            <a:custGeom>
              <a:avLst/>
              <a:gdLst/>
              <a:ahLst/>
              <a:cxnLst>
                <a:cxn ang="0">
                  <a:pos x="5759" y="0"/>
                </a:cxn>
                <a:cxn ang="0">
                  <a:pos x="5759" y="1382"/>
                </a:cxn>
                <a:cxn ang="0">
                  <a:pos x="0" y="1382"/>
                </a:cxn>
              </a:cxnLst>
              <a:rect l="0" t="0" r="r" b="b"/>
              <a:pathLst>
                <a:path w="5759" h="1382">
                  <a:moveTo>
                    <a:pt x="5759" y="0"/>
                  </a:moveTo>
                  <a:lnTo>
                    <a:pt x="5759" y="1382"/>
                  </a:lnTo>
                  <a:lnTo>
                    <a:pt x="0" y="1382"/>
                  </a:lnTo>
                </a:path>
              </a:pathLst>
            </a:custGeom>
            <a:noFill/>
            <a:ln w="3175">
              <a:solidFill>
                <a:srgbClr val="000000"/>
              </a:solidFill>
              <a:prstDash val="solid"/>
              <a:round/>
              <a:headEnd/>
              <a:tailEnd/>
            </a:ln>
          </p:spPr>
          <p:txBody>
            <a:bodyPr/>
            <a:lstStyle/>
            <a:p>
              <a:endParaRPr lang="en-US"/>
            </a:p>
          </p:txBody>
        </p:sp>
        <p:sp>
          <p:nvSpPr>
            <p:cNvPr id="26763" name="Freeform 139"/>
            <p:cNvSpPr>
              <a:spLocks/>
            </p:cNvSpPr>
            <p:nvPr/>
          </p:nvSpPr>
          <p:spPr bwMode="auto">
            <a:xfrm>
              <a:off x="2418" y="1871"/>
              <a:ext cx="45" cy="30"/>
            </a:xfrm>
            <a:custGeom>
              <a:avLst/>
              <a:gdLst/>
              <a:ahLst/>
              <a:cxnLst>
                <a:cxn ang="0">
                  <a:pos x="90" y="60"/>
                </a:cxn>
                <a:cxn ang="0">
                  <a:pos x="0" y="30"/>
                </a:cxn>
                <a:cxn ang="0">
                  <a:pos x="90" y="0"/>
                </a:cxn>
                <a:cxn ang="0">
                  <a:pos x="90" y="60"/>
                </a:cxn>
              </a:cxnLst>
              <a:rect l="0" t="0" r="r" b="b"/>
              <a:pathLst>
                <a:path w="90" h="60">
                  <a:moveTo>
                    <a:pt x="90" y="60"/>
                  </a:moveTo>
                  <a:lnTo>
                    <a:pt x="0" y="30"/>
                  </a:lnTo>
                  <a:lnTo>
                    <a:pt x="90" y="0"/>
                  </a:lnTo>
                  <a:lnTo>
                    <a:pt x="90" y="60"/>
                  </a:lnTo>
                  <a:close/>
                </a:path>
              </a:pathLst>
            </a:custGeom>
            <a:solidFill>
              <a:srgbClr val="000000"/>
            </a:solidFill>
            <a:ln w="9525">
              <a:noFill/>
              <a:round/>
              <a:headEnd/>
              <a:tailEnd/>
            </a:ln>
          </p:spPr>
          <p:txBody>
            <a:bodyPr/>
            <a:lstStyle/>
            <a:p>
              <a:endParaRPr lang="en-US"/>
            </a:p>
          </p:txBody>
        </p:sp>
        <p:sp>
          <p:nvSpPr>
            <p:cNvPr id="26764" name="Line 140"/>
            <p:cNvSpPr>
              <a:spLocks noChangeShapeType="1"/>
            </p:cNvSpPr>
            <p:nvPr/>
          </p:nvSpPr>
          <p:spPr bwMode="auto">
            <a:xfrm>
              <a:off x="2920" y="1140"/>
              <a:ext cx="60" cy="1"/>
            </a:xfrm>
            <a:prstGeom prst="line">
              <a:avLst/>
            </a:prstGeom>
            <a:noFill/>
            <a:ln w="3175">
              <a:solidFill>
                <a:srgbClr val="000000"/>
              </a:solidFill>
              <a:round/>
              <a:headEnd/>
              <a:tailEnd/>
            </a:ln>
          </p:spPr>
          <p:txBody>
            <a:bodyPr/>
            <a:lstStyle/>
            <a:p>
              <a:endParaRPr lang="en-US"/>
            </a:p>
          </p:txBody>
        </p:sp>
        <p:sp>
          <p:nvSpPr>
            <p:cNvPr id="26765" name="Freeform 141"/>
            <p:cNvSpPr>
              <a:spLocks/>
            </p:cNvSpPr>
            <p:nvPr/>
          </p:nvSpPr>
          <p:spPr bwMode="auto">
            <a:xfrm>
              <a:off x="2977" y="1126"/>
              <a:ext cx="45" cy="30"/>
            </a:xfrm>
            <a:custGeom>
              <a:avLst/>
              <a:gdLst/>
              <a:ahLst/>
              <a:cxnLst>
                <a:cxn ang="0">
                  <a:pos x="0" y="0"/>
                </a:cxn>
                <a:cxn ang="0">
                  <a:pos x="92" y="28"/>
                </a:cxn>
                <a:cxn ang="0">
                  <a:pos x="0" y="60"/>
                </a:cxn>
                <a:cxn ang="0">
                  <a:pos x="0" y="0"/>
                </a:cxn>
              </a:cxnLst>
              <a:rect l="0" t="0" r="r" b="b"/>
              <a:pathLst>
                <a:path w="92" h="60">
                  <a:moveTo>
                    <a:pt x="0" y="0"/>
                  </a:moveTo>
                  <a:lnTo>
                    <a:pt x="92" y="28"/>
                  </a:lnTo>
                  <a:lnTo>
                    <a:pt x="0" y="60"/>
                  </a:lnTo>
                  <a:lnTo>
                    <a:pt x="0" y="0"/>
                  </a:lnTo>
                  <a:close/>
                </a:path>
              </a:pathLst>
            </a:custGeom>
            <a:solidFill>
              <a:srgbClr val="000000"/>
            </a:solidFill>
            <a:ln w="9525">
              <a:noFill/>
              <a:round/>
              <a:headEnd/>
              <a:tailEnd/>
            </a:ln>
          </p:spPr>
          <p:txBody>
            <a:bodyPr/>
            <a:lstStyle/>
            <a:p>
              <a:endParaRPr lang="en-US"/>
            </a:p>
          </p:txBody>
        </p:sp>
        <p:sp>
          <p:nvSpPr>
            <p:cNvPr id="26766" name="Freeform 142"/>
            <p:cNvSpPr>
              <a:spLocks/>
            </p:cNvSpPr>
            <p:nvPr/>
          </p:nvSpPr>
          <p:spPr bwMode="auto">
            <a:xfrm>
              <a:off x="3156" y="1140"/>
              <a:ext cx="101" cy="1"/>
            </a:xfrm>
            <a:custGeom>
              <a:avLst/>
              <a:gdLst/>
              <a:ahLst/>
              <a:cxnLst>
                <a:cxn ang="0">
                  <a:pos x="0" y="0"/>
                </a:cxn>
                <a:cxn ang="0">
                  <a:pos x="135" y="0"/>
                </a:cxn>
                <a:cxn ang="0">
                  <a:pos x="202" y="0"/>
                </a:cxn>
              </a:cxnLst>
              <a:rect l="0" t="0" r="r" b="b"/>
              <a:pathLst>
                <a:path w="202">
                  <a:moveTo>
                    <a:pt x="0" y="0"/>
                  </a:moveTo>
                  <a:lnTo>
                    <a:pt x="135" y="0"/>
                  </a:lnTo>
                  <a:lnTo>
                    <a:pt x="202" y="0"/>
                  </a:lnTo>
                </a:path>
              </a:pathLst>
            </a:custGeom>
            <a:noFill/>
            <a:ln w="3175">
              <a:solidFill>
                <a:srgbClr val="000000"/>
              </a:solidFill>
              <a:prstDash val="solid"/>
              <a:round/>
              <a:headEnd/>
              <a:tailEnd/>
            </a:ln>
          </p:spPr>
          <p:txBody>
            <a:bodyPr/>
            <a:lstStyle/>
            <a:p>
              <a:endParaRPr lang="en-US"/>
            </a:p>
          </p:txBody>
        </p:sp>
        <p:sp>
          <p:nvSpPr>
            <p:cNvPr id="26767" name="Freeform 143"/>
            <p:cNvSpPr>
              <a:spLocks/>
            </p:cNvSpPr>
            <p:nvPr/>
          </p:nvSpPr>
          <p:spPr bwMode="auto">
            <a:xfrm>
              <a:off x="3211" y="1126"/>
              <a:ext cx="46" cy="30"/>
            </a:xfrm>
            <a:custGeom>
              <a:avLst/>
              <a:gdLst/>
              <a:ahLst/>
              <a:cxnLst>
                <a:cxn ang="0">
                  <a:pos x="0" y="0"/>
                </a:cxn>
                <a:cxn ang="0">
                  <a:pos x="91" y="28"/>
                </a:cxn>
                <a:cxn ang="0">
                  <a:pos x="0" y="60"/>
                </a:cxn>
                <a:cxn ang="0">
                  <a:pos x="0" y="0"/>
                </a:cxn>
              </a:cxnLst>
              <a:rect l="0" t="0" r="r" b="b"/>
              <a:pathLst>
                <a:path w="91" h="60">
                  <a:moveTo>
                    <a:pt x="0" y="0"/>
                  </a:moveTo>
                  <a:lnTo>
                    <a:pt x="91" y="28"/>
                  </a:lnTo>
                  <a:lnTo>
                    <a:pt x="0" y="60"/>
                  </a:lnTo>
                  <a:lnTo>
                    <a:pt x="0" y="0"/>
                  </a:lnTo>
                  <a:close/>
                </a:path>
              </a:pathLst>
            </a:custGeom>
            <a:solidFill>
              <a:srgbClr val="000000"/>
            </a:solidFill>
            <a:ln w="9525">
              <a:noFill/>
              <a:round/>
              <a:headEnd/>
              <a:tailEnd/>
            </a:ln>
          </p:spPr>
          <p:txBody>
            <a:bodyPr/>
            <a:lstStyle/>
            <a:p>
              <a:endParaRPr lang="en-US"/>
            </a:p>
          </p:txBody>
        </p:sp>
        <p:sp>
          <p:nvSpPr>
            <p:cNvPr id="26768" name="Line 144"/>
            <p:cNvSpPr>
              <a:spLocks noChangeShapeType="1"/>
            </p:cNvSpPr>
            <p:nvPr/>
          </p:nvSpPr>
          <p:spPr bwMode="auto">
            <a:xfrm>
              <a:off x="3659" y="1140"/>
              <a:ext cx="59" cy="1"/>
            </a:xfrm>
            <a:prstGeom prst="line">
              <a:avLst/>
            </a:prstGeom>
            <a:noFill/>
            <a:ln w="3175">
              <a:solidFill>
                <a:srgbClr val="000000"/>
              </a:solidFill>
              <a:round/>
              <a:headEnd/>
              <a:tailEnd/>
            </a:ln>
          </p:spPr>
          <p:txBody>
            <a:bodyPr/>
            <a:lstStyle/>
            <a:p>
              <a:endParaRPr lang="en-US"/>
            </a:p>
          </p:txBody>
        </p:sp>
        <p:sp>
          <p:nvSpPr>
            <p:cNvPr id="26769" name="Freeform 145"/>
            <p:cNvSpPr>
              <a:spLocks/>
            </p:cNvSpPr>
            <p:nvPr/>
          </p:nvSpPr>
          <p:spPr bwMode="auto">
            <a:xfrm>
              <a:off x="3715" y="1126"/>
              <a:ext cx="45" cy="30"/>
            </a:xfrm>
            <a:custGeom>
              <a:avLst/>
              <a:gdLst/>
              <a:ahLst/>
              <a:cxnLst>
                <a:cxn ang="0">
                  <a:pos x="0" y="0"/>
                </a:cxn>
                <a:cxn ang="0">
                  <a:pos x="92" y="28"/>
                </a:cxn>
                <a:cxn ang="0">
                  <a:pos x="0" y="60"/>
                </a:cxn>
                <a:cxn ang="0">
                  <a:pos x="0" y="0"/>
                </a:cxn>
              </a:cxnLst>
              <a:rect l="0" t="0" r="r" b="b"/>
              <a:pathLst>
                <a:path w="92" h="60">
                  <a:moveTo>
                    <a:pt x="0" y="0"/>
                  </a:moveTo>
                  <a:lnTo>
                    <a:pt x="92" y="28"/>
                  </a:lnTo>
                  <a:lnTo>
                    <a:pt x="0" y="60"/>
                  </a:lnTo>
                  <a:lnTo>
                    <a:pt x="0" y="0"/>
                  </a:lnTo>
                  <a:close/>
                </a:path>
              </a:pathLst>
            </a:custGeom>
            <a:solidFill>
              <a:srgbClr val="000000"/>
            </a:solidFill>
            <a:ln w="9525">
              <a:noFill/>
              <a:round/>
              <a:headEnd/>
              <a:tailEnd/>
            </a:ln>
          </p:spPr>
          <p:txBody>
            <a:bodyPr/>
            <a:lstStyle/>
            <a:p>
              <a:endParaRPr lang="en-US"/>
            </a:p>
          </p:txBody>
        </p:sp>
        <p:sp>
          <p:nvSpPr>
            <p:cNvPr id="26770" name="Freeform 146"/>
            <p:cNvSpPr>
              <a:spLocks/>
            </p:cNvSpPr>
            <p:nvPr/>
          </p:nvSpPr>
          <p:spPr bwMode="auto">
            <a:xfrm>
              <a:off x="3895" y="1140"/>
              <a:ext cx="59" cy="1"/>
            </a:xfrm>
            <a:custGeom>
              <a:avLst/>
              <a:gdLst/>
              <a:ahLst/>
              <a:cxnLst>
                <a:cxn ang="0">
                  <a:pos x="0" y="0"/>
                </a:cxn>
                <a:cxn ang="0">
                  <a:pos x="100" y="0"/>
                </a:cxn>
                <a:cxn ang="0">
                  <a:pos x="118" y="0"/>
                </a:cxn>
              </a:cxnLst>
              <a:rect l="0" t="0" r="r" b="b"/>
              <a:pathLst>
                <a:path w="118">
                  <a:moveTo>
                    <a:pt x="0" y="0"/>
                  </a:moveTo>
                  <a:lnTo>
                    <a:pt x="100" y="0"/>
                  </a:lnTo>
                  <a:lnTo>
                    <a:pt x="118" y="0"/>
                  </a:lnTo>
                </a:path>
              </a:pathLst>
            </a:custGeom>
            <a:noFill/>
            <a:ln w="3175">
              <a:solidFill>
                <a:srgbClr val="000000"/>
              </a:solidFill>
              <a:prstDash val="solid"/>
              <a:round/>
              <a:headEnd/>
              <a:tailEnd/>
            </a:ln>
          </p:spPr>
          <p:txBody>
            <a:bodyPr/>
            <a:lstStyle/>
            <a:p>
              <a:endParaRPr lang="en-US"/>
            </a:p>
          </p:txBody>
        </p:sp>
        <p:sp>
          <p:nvSpPr>
            <p:cNvPr id="26771" name="Freeform 147"/>
            <p:cNvSpPr>
              <a:spLocks/>
            </p:cNvSpPr>
            <p:nvPr/>
          </p:nvSpPr>
          <p:spPr bwMode="auto">
            <a:xfrm>
              <a:off x="3949" y="1126"/>
              <a:ext cx="46" cy="30"/>
            </a:xfrm>
            <a:custGeom>
              <a:avLst/>
              <a:gdLst/>
              <a:ahLst/>
              <a:cxnLst>
                <a:cxn ang="0">
                  <a:pos x="0" y="0"/>
                </a:cxn>
                <a:cxn ang="0">
                  <a:pos x="92" y="28"/>
                </a:cxn>
                <a:cxn ang="0">
                  <a:pos x="0" y="60"/>
                </a:cxn>
                <a:cxn ang="0">
                  <a:pos x="0" y="0"/>
                </a:cxn>
              </a:cxnLst>
              <a:rect l="0" t="0" r="r" b="b"/>
              <a:pathLst>
                <a:path w="92" h="60">
                  <a:moveTo>
                    <a:pt x="0" y="0"/>
                  </a:moveTo>
                  <a:lnTo>
                    <a:pt x="92" y="28"/>
                  </a:lnTo>
                  <a:lnTo>
                    <a:pt x="0" y="60"/>
                  </a:lnTo>
                  <a:lnTo>
                    <a:pt x="0" y="0"/>
                  </a:lnTo>
                  <a:close/>
                </a:path>
              </a:pathLst>
            </a:custGeom>
            <a:solidFill>
              <a:srgbClr val="000000"/>
            </a:solidFill>
            <a:ln w="9525">
              <a:noFill/>
              <a:round/>
              <a:headEnd/>
              <a:tailEnd/>
            </a:ln>
          </p:spPr>
          <p:txBody>
            <a:bodyPr/>
            <a:lstStyle/>
            <a:p>
              <a:endParaRPr lang="en-US"/>
            </a:p>
          </p:txBody>
        </p:sp>
        <p:sp>
          <p:nvSpPr>
            <p:cNvPr id="26772" name="Freeform 148"/>
            <p:cNvSpPr>
              <a:spLocks/>
            </p:cNvSpPr>
            <p:nvPr/>
          </p:nvSpPr>
          <p:spPr bwMode="auto">
            <a:xfrm>
              <a:off x="3089" y="835"/>
              <a:ext cx="739" cy="237"/>
            </a:xfrm>
            <a:custGeom>
              <a:avLst/>
              <a:gdLst/>
              <a:ahLst/>
              <a:cxnLst>
                <a:cxn ang="0">
                  <a:pos x="0" y="475"/>
                </a:cxn>
                <a:cxn ang="0">
                  <a:pos x="0" y="0"/>
                </a:cxn>
                <a:cxn ang="0">
                  <a:pos x="1478" y="0"/>
                </a:cxn>
                <a:cxn ang="0">
                  <a:pos x="1478" y="419"/>
                </a:cxn>
              </a:cxnLst>
              <a:rect l="0" t="0" r="r" b="b"/>
              <a:pathLst>
                <a:path w="1478" h="475">
                  <a:moveTo>
                    <a:pt x="0" y="475"/>
                  </a:moveTo>
                  <a:lnTo>
                    <a:pt x="0" y="0"/>
                  </a:lnTo>
                  <a:lnTo>
                    <a:pt x="1478" y="0"/>
                  </a:lnTo>
                  <a:lnTo>
                    <a:pt x="1478" y="419"/>
                  </a:lnTo>
                </a:path>
              </a:pathLst>
            </a:custGeom>
            <a:noFill/>
            <a:ln w="3175">
              <a:solidFill>
                <a:srgbClr val="000000"/>
              </a:solidFill>
              <a:prstDash val="solid"/>
              <a:round/>
              <a:headEnd/>
              <a:tailEnd/>
            </a:ln>
          </p:spPr>
          <p:txBody>
            <a:bodyPr/>
            <a:lstStyle/>
            <a:p>
              <a:endParaRPr lang="en-US"/>
            </a:p>
          </p:txBody>
        </p:sp>
        <p:sp>
          <p:nvSpPr>
            <p:cNvPr id="26773" name="Freeform 149"/>
            <p:cNvSpPr>
              <a:spLocks/>
            </p:cNvSpPr>
            <p:nvPr/>
          </p:nvSpPr>
          <p:spPr bwMode="auto">
            <a:xfrm>
              <a:off x="3813" y="1028"/>
              <a:ext cx="30" cy="45"/>
            </a:xfrm>
            <a:custGeom>
              <a:avLst/>
              <a:gdLst/>
              <a:ahLst/>
              <a:cxnLst>
                <a:cxn ang="0">
                  <a:pos x="60" y="0"/>
                </a:cxn>
                <a:cxn ang="0">
                  <a:pos x="30" y="92"/>
                </a:cxn>
                <a:cxn ang="0">
                  <a:pos x="0" y="0"/>
                </a:cxn>
                <a:cxn ang="0">
                  <a:pos x="60" y="0"/>
                </a:cxn>
              </a:cxnLst>
              <a:rect l="0" t="0" r="r" b="b"/>
              <a:pathLst>
                <a:path w="60" h="92">
                  <a:moveTo>
                    <a:pt x="60" y="0"/>
                  </a:moveTo>
                  <a:lnTo>
                    <a:pt x="30" y="92"/>
                  </a:lnTo>
                  <a:lnTo>
                    <a:pt x="0" y="0"/>
                  </a:lnTo>
                  <a:lnTo>
                    <a:pt x="60" y="0"/>
                  </a:lnTo>
                  <a:close/>
                </a:path>
              </a:pathLst>
            </a:custGeom>
            <a:solidFill>
              <a:srgbClr val="000000"/>
            </a:solidFill>
            <a:ln w="9525">
              <a:noFill/>
              <a:round/>
              <a:headEnd/>
              <a:tailEnd/>
            </a:ln>
          </p:spPr>
          <p:txBody>
            <a:bodyPr/>
            <a:lstStyle/>
            <a:p>
              <a:endParaRPr lang="en-US"/>
            </a:p>
          </p:txBody>
        </p:sp>
        <p:sp>
          <p:nvSpPr>
            <p:cNvPr id="26774" name="Line 150"/>
            <p:cNvSpPr>
              <a:spLocks noChangeShapeType="1"/>
            </p:cNvSpPr>
            <p:nvPr/>
          </p:nvSpPr>
          <p:spPr bwMode="auto">
            <a:xfrm>
              <a:off x="174" y="1140"/>
              <a:ext cx="120" cy="1"/>
            </a:xfrm>
            <a:prstGeom prst="line">
              <a:avLst/>
            </a:prstGeom>
            <a:noFill/>
            <a:ln w="3175">
              <a:solidFill>
                <a:srgbClr val="000000"/>
              </a:solidFill>
              <a:round/>
              <a:headEnd/>
              <a:tailEnd/>
            </a:ln>
          </p:spPr>
          <p:txBody>
            <a:bodyPr/>
            <a:lstStyle/>
            <a:p>
              <a:endParaRPr lang="en-US"/>
            </a:p>
          </p:txBody>
        </p:sp>
        <p:sp>
          <p:nvSpPr>
            <p:cNvPr id="26775" name="Freeform 151"/>
            <p:cNvSpPr>
              <a:spLocks/>
            </p:cNvSpPr>
            <p:nvPr/>
          </p:nvSpPr>
          <p:spPr bwMode="auto">
            <a:xfrm>
              <a:off x="290" y="1126"/>
              <a:ext cx="46" cy="30"/>
            </a:xfrm>
            <a:custGeom>
              <a:avLst/>
              <a:gdLst/>
              <a:ahLst/>
              <a:cxnLst>
                <a:cxn ang="0">
                  <a:pos x="0" y="0"/>
                </a:cxn>
                <a:cxn ang="0">
                  <a:pos x="92" y="28"/>
                </a:cxn>
                <a:cxn ang="0">
                  <a:pos x="0" y="60"/>
                </a:cxn>
                <a:cxn ang="0">
                  <a:pos x="0" y="0"/>
                </a:cxn>
              </a:cxnLst>
              <a:rect l="0" t="0" r="r" b="b"/>
              <a:pathLst>
                <a:path w="92" h="60">
                  <a:moveTo>
                    <a:pt x="0" y="0"/>
                  </a:moveTo>
                  <a:lnTo>
                    <a:pt x="92" y="28"/>
                  </a:lnTo>
                  <a:lnTo>
                    <a:pt x="0" y="60"/>
                  </a:lnTo>
                  <a:lnTo>
                    <a:pt x="0" y="0"/>
                  </a:lnTo>
                  <a:close/>
                </a:path>
              </a:pathLst>
            </a:custGeom>
            <a:solidFill>
              <a:srgbClr val="000000"/>
            </a:solidFill>
            <a:ln w="9525">
              <a:noFill/>
              <a:round/>
              <a:headEnd/>
              <a:tailEnd/>
            </a:ln>
          </p:spPr>
          <p:txBody>
            <a:bodyPr/>
            <a:lstStyle/>
            <a:p>
              <a:endParaRPr lang="en-US"/>
            </a:p>
          </p:txBody>
        </p:sp>
        <p:sp>
          <p:nvSpPr>
            <p:cNvPr id="26776" name="Freeform 152"/>
            <p:cNvSpPr>
              <a:spLocks/>
            </p:cNvSpPr>
            <p:nvPr/>
          </p:nvSpPr>
          <p:spPr bwMode="auto">
            <a:xfrm>
              <a:off x="2418" y="1140"/>
              <a:ext cx="58" cy="1"/>
            </a:xfrm>
            <a:custGeom>
              <a:avLst/>
              <a:gdLst/>
              <a:ahLst/>
              <a:cxnLst>
                <a:cxn ang="0">
                  <a:pos x="0" y="0"/>
                </a:cxn>
                <a:cxn ang="0">
                  <a:pos x="99" y="0"/>
                </a:cxn>
                <a:cxn ang="0">
                  <a:pos x="116" y="0"/>
                </a:cxn>
              </a:cxnLst>
              <a:rect l="0" t="0" r="r" b="b"/>
              <a:pathLst>
                <a:path w="116">
                  <a:moveTo>
                    <a:pt x="0" y="0"/>
                  </a:moveTo>
                  <a:lnTo>
                    <a:pt x="99" y="0"/>
                  </a:lnTo>
                  <a:lnTo>
                    <a:pt x="116" y="0"/>
                  </a:lnTo>
                </a:path>
              </a:pathLst>
            </a:custGeom>
            <a:noFill/>
            <a:ln w="3175">
              <a:solidFill>
                <a:srgbClr val="000000"/>
              </a:solidFill>
              <a:prstDash val="solid"/>
              <a:round/>
              <a:headEnd/>
              <a:tailEnd/>
            </a:ln>
          </p:spPr>
          <p:txBody>
            <a:bodyPr/>
            <a:lstStyle/>
            <a:p>
              <a:endParaRPr lang="en-US"/>
            </a:p>
          </p:txBody>
        </p:sp>
        <p:sp>
          <p:nvSpPr>
            <p:cNvPr id="26777" name="Freeform 153"/>
            <p:cNvSpPr>
              <a:spLocks/>
            </p:cNvSpPr>
            <p:nvPr/>
          </p:nvSpPr>
          <p:spPr bwMode="auto">
            <a:xfrm>
              <a:off x="2472" y="1126"/>
              <a:ext cx="45" cy="30"/>
            </a:xfrm>
            <a:custGeom>
              <a:avLst/>
              <a:gdLst/>
              <a:ahLst/>
              <a:cxnLst>
                <a:cxn ang="0">
                  <a:pos x="0" y="0"/>
                </a:cxn>
                <a:cxn ang="0">
                  <a:pos x="90" y="28"/>
                </a:cxn>
                <a:cxn ang="0">
                  <a:pos x="0" y="60"/>
                </a:cxn>
                <a:cxn ang="0">
                  <a:pos x="0" y="0"/>
                </a:cxn>
              </a:cxnLst>
              <a:rect l="0" t="0" r="r" b="b"/>
              <a:pathLst>
                <a:path w="90" h="60">
                  <a:moveTo>
                    <a:pt x="0" y="0"/>
                  </a:moveTo>
                  <a:lnTo>
                    <a:pt x="90" y="28"/>
                  </a:lnTo>
                  <a:lnTo>
                    <a:pt x="0" y="60"/>
                  </a:lnTo>
                  <a:lnTo>
                    <a:pt x="0" y="0"/>
                  </a:lnTo>
                  <a:close/>
                </a:path>
              </a:pathLst>
            </a:custGeom>
            <a:solidFill>
              <a:srgbClr val="000000"/>
            </a:solidFill>
            <a:ln w="9525">
              <a:noFill/>
              <a:round/>
              <a:headEnd/>
              <a:tailEnd/>
            </a:ln>
          </p:spPr>
          <p:txBody>
            <a:bodyPr/>
            <a:lstStyle/>
            <a:p>
              <a:endParaRPr lang="en-US"/>
            </a:p>
          </p:txBody>
        </p:sp>
        <p:sp>
          <p:nvSpPr>
            <p:cNvPr id="26778" name="Freeform 154"/>
            <p:cNvSpPr>
              <a:spLocks/>
            </p:cNvSpPr>
            <p:nvPr/>
          </p:nvSpPr>
          <p:spPr bwMode="auto">
            <a:xfrm>
              <a:off x="3659" y="1250"/>
              <a:ext cx="942" cy="352"/>
            </a:xfrm>
            <a:custGeom>
              <a:avLst/>
              <a:gdLst/>
              <a:ahLst/>
              <a:cxnLst>
                <a:cxn ang="0">
                  <a:pos x="0" y="705"/>
                </a:cxn>
                <a:cxn ang="0">
                  <a:pos x="1882" y="705"/>
                </a:cxn>
                <a:cxn ang="0">
                  <a:pos x="1882" y="0"/>
                </a:cxn>
              </a:cxnLst>
              <a:rect l="0" t="0" r="r" b="b"/>
              <a:pathLst>
                <a:path w="1882" h="705">
                  <a:moveTo>
                    <a:pt x="0" y="705"/>
                  </a:moveTo>
                  <a:lnTo>
                    <a:pt x="1882" y="705"/>
                  </a:lnTo>
                  <a:lnTo>
                    <a:pt x="1882" y="0"/>
                  </a:lnTo>
                </a:path>
              </a:pathLst>
            </a:custGeom>
            <a:noFill/>
            <a:ln w="3175">
              <a:solidFill>
                <a:srgbClr val="000000"/>
              </a:solidFill>
              <a:prstDash val="solid"/>
              <a:round/>
              <a:headEnd/>
              <a:tailEnd/>
            </a:ln>
          </p:spPr>
          <p:txBody>
            <a:bodyPr/>
            <a:lstStyle/>
            <a:p>
              <a:endParaRPr lang="en-US"/>
            </a:p>
          </p:txBody>
        </p:sp>
        <p:sp>
          <p:nvSpPr>
            <p:cNvPr id="26779" name="Freeform 155"/>
            <p:cNvSpPr>
              <a:spLocks/>
            </p:cNvSpPr>
            <p:nvPr/>
          </p:nvSpPr>
          <p:spPr bwMode="auto">
            <a:xfrm>
              <a:off x="4586" y="1207"/>
              <a:ext cx="29" cy="46"/>
            </a:xfrm>
            <a:custGeom>
              <a:avLst/>
              <a:gdLst/>
              <a:ahLst/>
              <a:cxnLst>
                <a:cxn ang="0">
                  <a:pos x="0" y="92"/>
                </a:cxn>
                <a:cxn ang="0">
                  <a:pos x="30" y="0"/>
                </a:cxn>
                <a:cxn ang="0">
                  <a:pos x="60" y="92"/>
                </a:cxn>
                <a:cxn ang="0">
                  <a:pos x="0" y="92"/>
                </a:cxn>
              </a:cxnLst>
              <a:rect l="0" t="0" r="r" b="b"/>
              <a:pathLst>
                <a:path w="60" h="92">
                  <a:moveTo>
                    <a:pt x="0" y="92"/>
                  </a:moveTo>
                  <a:lnTo>
                    <a:pt x="30" y="0"/>
                  </a:lnTo>
                  <a:lnTo>
                    <a:pt x="60" y="92"/>
                  </a:lnTo>
                  <a:lnTo>
                    <a:pt x="0" y="92"/>
                  </a:lnTo>
                  <a:close/>
                </a:path>
              </a:pathLst>
            </a:custGeom>
            <a:solidFill>
              <a:srgbClr val="000000"/>
            </a:solidFill>
            <a:ln w="9525">
              <a:noFill/>
              <a:round/>
              <a:headEnd/>
              <a:tailEnd/>
            </a:ln>
          </p:spPr>
          <p:txBody>
            <a:bodyPr/>
            <a:lstStyle/>
            <a:p>
              <a:endParaRPr lang="en-US"/>
            </a:p>
          </p:txBody>
        </p:sp>
        <p:sp>
          <p:nvSpPr>
            <p:cNvPr id="26780" name="Freeform 156"/>
            <p:cNvSpPr>
              <a:spLocks/>
            </p:cNvSpPr>
            <p:nvPr/>
          </p:nvSpPr>
          <p:spPr bwMode="auto">
            <a:xfrm>
              <a:off x="2351" y="1207"/>
              <a:ext cx="864" cy="380"/>
            </a:xfrm>
            <a:custGeom>
              <a:avLst/>
              <a:gdLst/>
              <a:ahLst/>
              <a:cxnLst>
                <a:cxn ang="0">
                  <a:pos x="0" y="0"/>
                </a:cxn>
                <a:cxn ang="0">
                  <a:pos x="0" y="759"/>
                </a:cxn>
                <a:cxn ang="0">
                  <a:pos x="1729" y="759"/>
                </a:cxn>
              </a:cxnLst>
              <a:rect l="0" t="0" r="r" b="b"/>
              <a:pathLst>
                <a:path w="1729" h="759">
                  <a:moveTo>
                    <a:pt x="0" y="0"/>
                  </a:moveTo>
                  <a:lnTo>
                    <a:pt x="0" y="759"/>
                  </a:lnTo>
                  <a:lnTo>
                    <a:pt x="1729" y="759"/>
                  </a:lnTo>
                </a:path>
              </a:pathLst>
            </a:custGeom>
            <a:noFill/>
            <a:ln w="3175">
              <a:solidFill>
                <a:srgbClr val="000000"/>
              </a:solidFill>
              <a:prstDash val="solid"/>
              <a:round/>
              <a:headEnd/>
              <a:tailEnd/>
            </a:ln>
          </p:spPr>
          <p:txBody>
            <a:bodyPr/>
            <a:lstStyle/>
            <a:p>
              <a:endParaRPr lang="en-US"/>
            </a:p>
          </p:txBody>
        </p:sp>
        <p:sp>
          <p:nvSpPr>
            <p:cNvPr id="26781" name="Freeform 157"/>
            <p:cNvSpPr>
              <a:spLocks/>
            </p:cNvSpPr>
            <p:nvPr/>
          </p:nvSpPr>
          <p:spPr bwMode="auto">
            <a:xfrm>
              <a:off x="3211" y="1573"/>
              <a:ext cx="46" cy="29"/>
            </a:xfrm>
            <a:custGeom>
              <a:avLst/>
              <a:gdLst/>
              <a:ahLst/>
              <a:cxnLst>
                <a:cxn ang="0">
                  <a:pos x="0" y="0"/>
                </a:cxn>
                <a:cxn ang="0">
                  <a:pos x="91" y="28"/>
                </a:cxn>
                <a:cxn ang="0">
                  <a:pos x="0" y="60"/>
                </a:cxn>
                <a:cxn ang="0">
                  <a:pos x="0" y="0"/>
                </a:cxn>
              </a:cxnLst>
              <a:rect l="0" t="0" r="r" b="b"/>
              <a:pathLst>
                <a:path w="91" h="60">
                  <a:moveTo>
                    <a:pt x="0" y="0"/>
                  </a:moveTo>
                  <a:lnTo>
                    <a:pt x="91" y="28"/>
                  </a:lnTo>
                  <a:lnTo>
                    <a:pt x="0" y="60"/>
                  </a:lnTo>
                  <a:lnTo>
                    <a:pt x="0" y="0"/>
                  </a:lnTo>
                  <a:close/>
                </a:path>
              </a:pathLst>
            </a:custGeom>
            <a:solidFill>
              <a:srgbClr val="000000"/>
            </a:solidFill>
            <a:ln w="9525">
              <a:noFill/>
              <a:round/>
              <a:headEnd/>
              <a:tailEnd/>
            </a:ln>
          </p:spPr>
          <p:txBody>
            <a:bodyPr/>
            <a:lstStyle/>
            <a:p>
              <a:endParaRPr lang="en-US"/>
            </a:p>
          </p:txBody>
        </p:sp>
        <p:sp>
          <p:nvSpPr>
            <p:cNvPr id="26782" name="Freeform 158"/>
            <p:cNvSpPr>
              <a:spLocks/>
            </p:cNvSpPr>
            <p:nvPr/>
          </p:nvSpPr>
          <p:spPr bwMode="auto">
            <a:xfrm>
              <a:off x="4533" y="1073"/>
              <a:ext cx="135" cy="134"/>
            </a:xfrm>
            <a:custGeom>
              <a:avLst/>
              <a:gdLst/>
              <a:ahLst/>
              <a:cxnLst>
                <a:cxn ang="0">
                  <a:pos x="0" y="132"/>
                </a:cxn>
                <a:cxn ang="0">
                  <a:pos x="2" y="104"/>
                </a:cxn>
                <a:cxn ang="0">
                  <a:pos x="13" y="76"/>
                </a:cxn>
                <a:cxn ang="0">
                  <a:pos x="30" y="52"/>
                </a:cxn>
                <a:cxn ang="0">
                  <a:pos x="51" y="30"/>
                </a:cxn>
                <a:cxn ang="0">
                  <a:pos x="75" y="15"/>
                </a:cxn>
                <a:cxn ang="0">
                  <a:pos x="105" y="3"/>
                </a:cxn>
                <a:cxn ang="0">
                  <a:pos x="135" y="0"/>
                </a:cxn>
                <a:cxn ang="0">
                  <a:pos x="165" y="3"/>
                </a:cxn>
                <a:cxn ang="0">
                  <a:pos x="191" y="15"/>
                </a:cxn>
                <a:cxn ang="0">
                  <a:pos x="217" y="30"/>
                </a:cxn>
                <a:cxn ang="0">
                  <a:pos x="238" y="52"/>
                </a:cxn>
                <a:cxn ang="0">
                  <a:pos x="255" y="76"/>
                </a:cxn>
                <a:cxn ang="0">
                  <a:pos x="266" y="104"/>
                </a:cxn>
                <a:cxn ang="0">
                  <a:pos x="270" y="132"/>
                </a:cxn>
                <a:cxn ang="0">
                  <a:pos x="266" y="164"/>
                </a:cxn>
                <a:cxn ang="0">
                  <a:pos x="255" y="194"/>
                </a:cxn>
                <a:cxn ang="0">
                  <a:pos x="238" y="217"/>
                </a:cxn>
                <a:cxn ang="0">
                  <a:pos x="217" y="241"/>
                </a:cxn>
                <a:cxn ang="0">
                  <a:pos x="191" y="256"/>
                </a:cxn>
                <a:cxn ang="0">
                  <a:pos x="165" y="265"/>
                </a:cxn>
                <a:cxn ang="0">
                  <a:pos x="135" y="267"/>
                </a:cxn>
                <a:cxn ang="0">
                  <a:pos x="105" y="265"/>
                </a:cxn>
                <a:cxn ang="0">
                  <a:pos x="75" y="256"/>
                </a:cxn>
                <a:cxn ang="0">
                  <a:pos x="51" y="241"/>
                </a:cxn>
                <a:cxn ang="0">
                  <a:pos x="30" y="217"/>
                </a:cxn>
                <a:cxn ang="0">
                  <a:pos x="13" y="194"/>
                </a:cxn>
                <a:cxn ang="0">
                  <a:pos x="2" y="164"/>
                </a:cxn>
                <a:cxn ang="0">
                  <a:pos x="0" y="132"/>
                </a:cxn>
              </a:cxnLst>
              <a:rect l="0" t="0" r="r" b="b"/>
              <a:pathLst>
                <a:path w="270" h="267">
                  <a:moveTo>
                    <a:pt x="0" y="132"/>
                  </a:moveTo>
                  <a:lnTo>
                    <a:pt x="2" y="104"/>
                  </a:lnTo>
                  <a:lnTo>
                    <a:pt x="13" y="76"/>
                  </a:lnTo>
                  <a:lnTo>
                    <a:pt x="30" y="52"/>
                  </a:lnTo>
                  <a:lnTo>
                    <a:pt x="51" y="30"/>
                  </a:lnTo>
                  <a:lnTo>
                    <a:pt x="75" y="15"/>
                  </a:lnTo>
                  <a:lnTo>
                    <a:pt x="105" y="3"/>
                  </a:lnTo>
                  <a:lnTo>
                    <a:pt x="135" y="0"/>
                  </a:lnTo>
                  <a:lnTo>
                    <a:pt x="165" y="3"/>
                  </a:lnTo>
                  <a:lnTo>
                    <a:pt x="191" y="15"/>
                  </a:lnTo>
                  <a:lnTo>
                    <a:pt x="217" y="30"/>
                  </a:lnTo>
                  <a:lnTo>
                    <a:pt x="238" y="52"/>
                  </a:lnTo>
                  <a:lnTo>
                    <a:pt x="255" y="76"/>
                  </a:lnTo>
                  <a:lnTo>
                    <a:pt x="266" y="104"/>
                  </a:lnTo>
                  <a:lnTo>
                    <a:pt x="270" y="132"/>
                  </a:lnTo>
                  <a:lnTo>
                    <a:pt x="266" y="164"/>
                  </a:lnTo>
                  <a:lnTo>
                    <a:pt x="255" y="194"/>
                  </a:lnTo>
                  <a:lnTo>
                    <a:pt x="238" y="217"/>
                  </a:lnTo>
                  <a:lnTo>
                    <a:pt x="217" y="241"/>
                  </a:lnTo>
                  <a:lnTo>
                    <a:pt x="191" y="256"/>
                  </a:lnTo>
                  <a:lnTo>
                    <a:pt x="165" y="265"/>
                  </a:lnTo>
                  <a:lnTo>
                    <a:pt x="135" y="267"/>
                  </a:lnTo>
                  <a:lnTo>
                    <a:pt x="105" y="265"/>
                  </a:lnTo>
                  <a:lnTo>
                    <a:pt x="75" y="256"/>
                  </a:lnTo>
                  <a:lnTo>
                    <a:pt x="51" y="241"/>
                  </a:lnTo>
                  <a:lnTo>
                    <a:pt x="30" y="217"/>
                  </a:lnTo>
                  <a:lnTo>
                    <a:pt x="13" y="194"/>
                  </a:lnTo>
                  <a:lnTo>
                    <a:pt x="2" y="164"/>
                  </a:lnTo>
                  <a:lnTo>
                    <a:pt x="0" y="132"/>
                  </a:lnTo>
                  <a:close/>
                </a:path>
              </a:pathLst>
            </a:custGeom>
            <a:solidFill>
              <a:srgbClr val="FFFFFF"/>
            </a:solidFill>
            <a:ln w="9525">
              <a:noFill/>
              <a:round/>
              <a:headEnd/>
              <a:tailEnd/>
            </a:ln>
          </p:spPr>
          <p:txBody>
            <a:bodyPr/>
            <a:lstStyle/>
            <a:p>
              <a:endParaRPr lang="en-US"/>
            </a:p>
          </p:txBody>
        </p:sp>
        <p:sp>
          <p:nvSpPr>
            <p:cNvPr id="26783" name="Freeform 159"/>
            <p:cNvSpPr>
              <a:spLocks/>
            </p:cNvSpPr>
            <p:nvPr/>
          </p:nvSpPr>
          <p:spPr bwMode="auto">
            <a:xfrm>
              <a:off x="4533" y="1073"/>
              <a:ext cx="135" cy="134"/>
            </a:xfrm>
            <a:custGeom>
              <a:avLst/>
              <a:gdLst/>
              <a:ahLst/>
              <a:cxnLst>
                <a:cxn ang="0">
                  <a:pos x="0" y="132"/>
                </a:cxn>
                <a:cxn ang="0">
                  <a:pos x="2" y="104"/>
                </a:cxn>
                <a:cxn ang="0">
                  <a:pos x="13" y="76"/>
                </a:cxn>
                <a:cxn ang="0">
                  <a:pos x="30" y="52"/>
                </a:cxn>
                <a:cxn ang="0">
                  <a:pos x="51" y="30"/>
                </a:cxn>
                <a:cxn ang="0">
                  <a:pos x="75" y="15"/>
                </a:cxn>
                <a:cxn ang="0">
                  <a:pos x="105" y="3"/>
                </a:cxn>
                <a:cxn ang="0">
                  <a:pos x="135" y="0"/>
                </a:cxn>
                <a:cxn ang="0">
                  <a:pos x="165" y="3"/>
                </a:cxn>
                <a:cxn ang="0">
                  <a:pos x="191" y="15"/>
                </a:cxn>
                <a:cxn ang="0">
                  <a:pos x="217" y="30"/>
                </a:cxn>
                <a:cxn ang="0">
                  <a:pos x="238" y="52"/>
                </a:cxn>
                <a:cxn ang="0">
                  <a:pos x="255" y="76"/>
                </a:cxn>
                <a:cxn ang="0">
                  <a:pos x="266" y="104"/>
                </a:cxn>
                <a:cxn ang="0">
                  <a:pos x="270" y="132"/>
                </a:cxn>
                <a:cxn ang="0">
                  <a:pos x="266" y="164"/>
                </a:cxn>
                <a:cxn ang="0">
                  <a:pos x="255" y="194"/>
                </a:cxn>
                <a:cxn ang="0">
                  <a:pos x="238" y="217"/>
                </a:cxn>
                <a:cxn ang="0">
                  <a:pos x="217" y="241"/>
                </a:cxn>
                <a:cxn ang="0">
                  <a:pos x="191" y="256"/>
                </a:cxn>
                <a:cxn ang="0">
                  <a:pos x="165" y="265"/>
                </a:cxn>
                <a:cxn ang="0">
                  <a:pos x="135" y="267"/>
                </a:cxn>
                <a:cxn ang="0">
                  <a:pos x="105" y="265"/>
                </a:cxn>
                <a:cxn ang="0">
                  <a:pos x="75" y="256"/>
                </a:cxn>
                <a:cxn ang="0">
                  <a:pos x="51" y="241"/>
                </a:cxn>
                <a:cxn ang="0">
                  <a:pos x="30" y="217"/>
                </a:cxn>
                <a:cxn ang="0">
                  <a:pos x="13" y="194"/>
                </a:cxn>
                <a:cxn ang="0">
                  <a:pos x="2" y="164"/>
                </a:cxn>
                <a:cxn ang="0">
                  <a:pos x="0" y="132"/>
                </a:cxn>
              </a:cxnLst>
              <a:rect l="0" t="0" r="r" b="b"/>
              <a:pathLst>
                <a:path w="270" h="267">
                  <a:moveTo>
                    <a:pt x="0" y="132"/>
                  </a:moveTo>
                  <a:lnTo>
                    <a:pt x="2" y="104"/>
                  </a:lnTo>
                  <a:lnTo>
                    <a:pt x="13" y="76"/>
                  </a:lnTo>
                  <a:lnTo>
                    <a:pt x="30" y="52"/>
                  </a:lnTo>
                  <a:lnTo>
                    <a:pt x="51" y="30"/>
                  </a:lnTo>
                  <a:lnTo>
                    <a:pt x="75" y="15"/>
                  </a:lnTo>
                  <a:lnTo>
                    <a:pt x="105" y="3"/>
                  </a:lnTo>
                  <a:lnTo>
                    <a:pt x="135" y="0"/>
                  </a:lnTo>
                  <a:lnTo>
                    <a:pt x="165" y="3"/>
                  </a:lnTo>
                  <a:lnTo>
                    <a:pt x="191" y="15"/>
                  </a:lnTo>
                  <a:lnTo>
                    <a:pt x="217" y="30"/>
                  </a:lnTo>
                  <a:lnTo>
                    <a:pt x="238" y="52"/>
                  </a:lnTo>
                  <a:lnTo>
                    <a:pt x="255" y="76"/>
                  </a:lnTo>
                  <a:lnTo>
                    <a:pt x="266" y="104"/>
                  </a:lnTo>
                  <a:lnTo>
                    <a:pt x="270" y="132"/>
                  </a:lnTo>
                  <a:lnTo>
                    <a:pt x="266" y="164"/>
                  </a:lnTo>
                  <a:lnTo>
                    <a:pt x="255" y="194"/>
                  </a:lnTo>
                  <a:lnTo>
                    <a:pt x="238" y="217"/>
                  </a:lnTo>
                  <a:lnTo>
                    <a:pt x="217" y="241"/>
                  </a:lnTo>
                  <a:lnTo>
                    <a:pt x="191" y="256"/>
                  </a:lnTo>
                  <a:lnTo>
                    <a:pt x="165" y="265"/>
                  </a:lnTo>
                  <a:lnTo>
                    <a:pt x="135" y="267"/>
                  </a:lnTo>
                  <a:lnTo>
                    <a:pt x="105" y="265"/>
                  </a:lnTo>
                  <a:lnTo>
                    <a:pt x="75" y="256"/>
                  </a:lnTo>
                  <a:lnTo>
                    <a:pt x="51" y="241"/>
                  </a:lnTo>
                  <a:lnTo>
                    <a:pt x="30" y="217"/>
                  </a:lnTo>
                  <a:lnTo>
                    <a:pt x="13" y="194"/>
                  </a:lnTo>
                  <a:lnTo>
                    <a:pt x="2" y="164"/>
                  </a:lnTo>
                  <a:lnTo>
                    <a:pt x="0" y="132"/>
                  </a:lnTo>
                  <a:close/>
                </a:path>
              </a:pathLst>
            </a:custGeom>
            <a:noFill/>
            <a:ln w="3175">
              <a:solidFill>
                <a:srgbClr val="000000"/>
              </a:solidFill>
              <a:prstDash val="solid"/>
              <a:round/>
              <a:headEnd/>
              <a:tailEnd/>
            </a:ln>
          </p:spPr>
          <p:txBody>
            <a:bodyPr/>
            <a:lstStyle/>
            <a:p>
              <a:endParaRPr lang="en-US"/>
            </a:p>
          </p:txBody>
        </p:sp>
        <p:sp>
          <p:nvSpPr>
            <p:cNvPr id="26784" name="Line 160"/>
            <p:cNvSpPr>
              <a:spLocks noChangeShapeType="1"/>
            </p:cNvSpPr>
            <p:nvPr/>
          </p:nvSpPr>
          <p:spPr bwMode="auto">
            <a:xfrm>
              <a:off x="4398" y="1140"/>
              <a:ext cx="94" cy="1"/>
            </a:xfrm>
            <a:prstGeom prst="line">
              <a:avLst/>
            </a:prstGeom>
            <a:noFill/>
            <a:ln w="3175">
              <a:solidFill>
                <a:srgbClr val="000000"/>
              </a:solidFill>
              <a:round/>
              <a:headEnd/>
              <a:tailEnd/>
            </a:ln>
          </p:spPr>
          <p:txBody>
            <a:bodyPr/>
            <a:lstStyle/>
            <a:p>
              <a:endParaRPr lang="en-US"/>
            </a:p>
          </p:txBody>
        </p:sp>
        <p:sp>
          <p:nvSpPr>
            <p:cNvPr id="26785" name="Freeform 161"/>
            <p:cNvSpPr>
              <a:spLocks/>
            </p:cNvSpPr>
            <p:nvPr/>
          </p:nvSpPr>
          <p:spPr bwMode="auto">
            <a:xfrm>
              <a:off x="4487" y="1126"/>
              <a:ext cx="46" cy="30"/>
            </a:xfrm>
            <a:custGeom>
              <a:avLst/>
              <a:gdLst/>
              <a:ahLst/>
              <a:cxnLst>
                <a:cxn ang="0">
                  <a:pos x="0" y="0"/>
                </a:cxn>
                <a:cxn ang="0">
                  <a:pos x="91" y="28"/>
                </a:cxn>
                <a:cxn ang="0">
                  <a:pos x="0" y="60"/>
                </a:cxn>
                <a:cxn ang="0">
                  <a:pos x="0" y="0"/>
                </a:cxn>
              </a:cxnLst>
              <a:rect l="0" t="0" r="r" b="b"/>
              <a:pathLst>
                <a:path w="91" h="60">
                  <a:moveTo>
                    <a:pt x="0" y="0"/>
                  </a:moveTo>
                  <a:lnTo>
                    <a:pt x="91" y="28"/>
                  </a:lnTo>
                  <a:lnTo>
                    <a:pt x="0" y="60"/>
                  </a:lnTo>
                  <a:lnTo>
                    <a:pt x="0" y="0"/>
                  </a:lnTo>
                  <a:close/>
                </a:path>
              </a:pathLst>
            </a:custGeom>
            <a:solidFill>
              <a:srgbClr val="000000"/>
            </a:solidFill>
            <a:ln w="9525">
              <a:noFill/>
              <a:round/>
              <a:headEnd/>
              <a:tailEnd/>
            </a:ln>
          </p:spPr>
          <p:txBody>
            <a:bodyPr/>
            <a:lstStyle/>
            <a:p>
              <a:endParaRPr lang="en-US"/>
            </a:p>
          </p:txBody>
        </p:sp>
        <p:sp>
          <p:nvSpPr>
            <p:cNvPr id="26786" name="Freeform 162"/>
            <p:cNvSpPr>
              <a:spLocks/>
            </p:cNvSpPr>
            <p:nvPr/>
          </p:nvSpPr>
          <p:spPr bwMode="auto">
            <a:xfrm>
              <a:off x="336" y="1072"/>
              <a:ext cx="134" cy="135"/>
            </a:xfrm>
            <a:custGeom>
              <a:avLst/>
              <a:gdLst/>
              <a:ahLst/>
              <a:cxnLst>
                <a:cxn ang="0">
                  <a:pos x="0" y="134"/>
                </a:cxn>
                <a:cxn ang="0">
                  <a:pos x="1" y="106"/>
                </a:cxn>
                <a:cxn ang="0">
                  <a:pos x="13" y="78"/>
                </a:cxn>
                <a:cxn ang="0">
                  <a:pos x="28" y="54"/>
                </a:cxn>
                <a:cxn ang="0">
                  <a:pos x="50" y="32"/>
                </a:cxn>
                <a:cxn ang="0">
                  <a:pos x="74" y="17"/>
                </a:cxn>
                <a:cxn ang="0">
                  <a:pos x="102" y="5"/>
                </a:cxn>
                <a:cxn ang="0">
                  <a:pos x="134" y="0"/>
                </a:cxn>
                <a:cxn ang="0">
                  <a:pos x="162" y="5"/>
                </a:cxn>
                <a:cxn ang="0">
                  <a:pos x="190" y="17"/>
                </a:cxn>
                <a:cxn ang="0">
                  <a:pos x="215" y="32"/>
                </a:cxn>
                <a:cxn ang="0">
                  <a:pos x="237" y="54"/>
                </a:cxn>
                <a:cxn ang="0">
                  <a:pos x="254" y="78"/>
                </a:cxn>
                <a:cxn ang="0">
                  <a:pos x="263" y="106"/>
                </a:cxn>
                <a:cxn ang="0">
                  <a:pos x="267" y="134"/>
                </a:cxn>
                <a:cxn ang="0">
                  <a:pos x="263" y="166"/>
                </a:cxn>
                <a:cxn ang="0">
                  <a:pos x="254" y="196"/>
                </a:cxn>
                <a:cxn ang="0">
                  <a:pos x="237" y="219"/>
                </a:cxn>
                <a:cxn ang="0">
                  <a:pos x="215" y="243"/>
                </a:cxn>
                <a:cxn ang="0">
                  <a:pos x="190" y="258"/>
                </a:cxn>
                <a:cxn ang="0">
                  <a:pos x="162" y="267"/>
                </a:cxn>
                <a:cxn ang="0">
                  <a:pos x="134" y="269"/>
                </a:cxn>
                <a:cxn ang="0">
                  <a:pos x="102" y="267"/>
                </a:cxn>
                <a:cxn ang="0">
                  <a:pos x="74" y="258"/>
                </a:cxn>
                <a:cxn ang="0">
                  <a:pos x="50" y="243"/>
                </a:cxn>
                <a:cxn ang="0">
                  <a:pos x="28" y="219"/>
                </a:cxn>
                <a:cxn ang="0">
                  <a:pos x="13" y="196"/>
                </a:cxn>
                <a:cxn ang="0">
                  <a:pos x="1" y="166"/>
                </a:cxn>
                <a:cxn ang="0">
                  <a:pos x="0" y="134"/>
                </a:cxn>
              </a:cxnLst>
              <a:rect l="0" t="0" r="r" b="b"/>
              <a:pathLst>
                <a:path w="267" h="269">
                  <a:moveTo>
                    <a:pt x="0" y="134"/>
                  </a:moveTo>
                  <a:lnTo>
                    <a:pt x="1" y="106"/>
                  </a:lnTo>
                  <a:lnTo>
                    <a:pt x="13" y="78"/>
                  </a:lnTo>
                  <a:lnTo>
                    <a:pt x="28" y="54"/>
                  </a:lnTo>
                  <a:lnTo>
                    <a:pt x="50" y="32"/>
                  </a:lnTo>
                  <a:lnTo>
                    <a:pt x="74" y="17"/>
                  </a:lnTo>
                  <a:lnTo>
                    <a:pt x="102" y="5"/>
                  </a:lnTo>
                  <a:lnTo>
                    <a:pt x="134" y="0"/>
                  </a:lnTo>
                  <a:lnTo>
                    <a:pt x="162" y="5"/>
                  </a:lnTo>
                  <a:lnTo>
                    <a:pt x="190" y="17"/>
                  </a:lnTo>
                  <a:lnTo>
                    <a:pt x="215" y="32"/>
                  </a:lnTo>
                  <a:lnTo>
                    <a:pt x="237" y="54"/>
                  </a:lnTo>
                  <a:lnTo>
                    <a:pt x="254" y="78"/>
                  </a:lnTo>
                  <a:lnTo>
                    <a:pt x="263" y="106"/>
                  </a:lnTo>
                  <a:lnTo>
                    <a:pt x="267" y="134"/>
                  </a:lnTo>
                  <a:lnTo>
                    <a:pt x="263" y="166"/>
                  </a:lnTo>
                  <a:lnTo>
                    <a:pt x="254" y="196"/>
                  </a:lnTo>
                  <a:lnTo>
                    <a:pt x="237" y="219"/>
                  </a:lnTo>
                  <a:lnTo>
                    <a:pt x="215" y="243"/>
                  </a:lnTo>
                  <a:lnTo>
                    <a:pt x="190" y="258"/>
                  </a:lnTo>
                  <a:lnTo>
                    <a:pt x="162" y="267"/>
                  </a:lnTo>
                  <a:lnTo>
                    <a:pt x="134" y="269"/>
                  </a:lnTo>
                  <a:lnTo>
                    <a:pt x="102" y="267"/>
                  </a:lnTo>
                  <a:lnTo>
                    <a:pt x="74" y="258"/>
                  </a:lnTo>
                  <a:lnTo>
                    <a:pt x="50" y="243"/>
                  </a:lnTo>
                  <a:lnTo>
                    <a:pt x="28" y="219"/>
                  </a:lnTo>
                  <a:lnTo>
                    <a:pt x="13" y="196"/>
                  </a:lnTo>
                  <a:lnTo>
                    <a:pt x="1" y="166"/>
                  </a:lnTo>
                  <a:lnTo>
                    <a:pt x="0" y="134"/>
                  </a:lnTo>
                  <a:close/>
                </a:path>
              </a:pathLst>
            </a:custGeom>
            <a:solidFill>
              <a:srgbClr val="FFFFFF"/>
            </a:solidFill>
            <a:ln w="9525">
              <a:noFill/>
              <a:round/>
              <a:headEnd/>
              <a:tailEnd/>
            </a:ln>
          </p:spPr>
          <p:txBody>
            <a:bodyPr/>
            <a:lstStyle/>
            <a:p>
              <a:endParaRPr lang="en-US"/>
            </a:p>
          </p:txBody>
        </p:sp>
        <p:sp>
          <p:nvSpPr>
            <p:cNvPr id="26787" name="Freeform 163"/>
            <p:cNvSpPr>
              <a:spLocks/>
            </p:cNvSpPr>
            <p:nvPr/>
          </p:nvSpPr>
          <p:spPr bwMode="auto">
            <a:xfrm>
              <a:off x="336" y="1072"/>
              <a:ext cx="134" cy="135"/>
            </a:xfrm>
            <a:custGeom>
              <a:avLst/>
              <a:gdLst/>
              <a:ahLst/>
              <a:cxnLst>
                <a:cxn ang="0">
                  <a:pos x="0" y="134"/>
                </a:cxn>
                <a:cxn ang="0">
                  <a:pos x="1" y="106"/>
                </a:cxn>
                <a:cxn ang="0">
                  <a:pos x="13" y="78"/>
                </a:cxn>
                <a:cxn ang="0">
                  <a:pos x="28" y="54"/>
                </a:cxn>
                <a:cxn ang="0">
                  <a:pos x="50" y="32"/>
                </a:cxn>
                <a:cxn ang="0">
                  <a:pos x="74" y="17"/>
                </a:cxn>
                <a:cxn ang="0">
                  <a:pos x="102" y="5"/>
                </a:cxn>
                <a:cxn ang="0">
                  <a:pos x="134" y="0"/>
                </a:cxn>
                <a:cxn ang="0">
                  <a:pos x="162" y="5"/>
                </a:cxn>
                <a:cxn ang="0">
                  <a:pos x="190" y="17"/>
                </a:cxn>
                <a:cxn ang="0">
                  <a:pos x="215" y="32"/>
                </a:cxn>
                <a:cxn ang="0">
                  <a:pos x="237" y="54"/>
                </a:cxn>
                <a:cxn ang="0">
                  <a:pos x="254" y="78"/>
                </a:cxn>
                <a:cxn ang="0">
                  <a:pos x="263" y="106"/>
                </a:cxn>
                <a:cxn ang="0">
                  <a:pos x="267" y="134"/>
                </a:cxn>
                <a:cxn ang="0">
                  <a:pos x="263" y="166"/>
                </a:cxn>
                <a:cxn ang="0">
                  <a:pos x="254" y="196"/>
                </a:cxn>
                <a:cxn ang="0">
                  <a:pos x="237" y="219"/>
                </a:cxn>
                <a:cxn ang="0">
                  <a:pos x="215" y="243"/>
                </a:cxn>
                <a:cxn ang="0">
                  <a:pos x="190" y="258"/>
                </a:cxn>
                <a:cxn ang="0">
                  <a:pos x="162" y="267"/>
                </a:cxn>
                <a:cxn ang="0">
                  <a:pos x="134" y="269"/>
                </a:cxn>
                <a:cxn ang="0">
                  <a:pos x="102" y="267"/>
                </a:cxn>
                <a:cxn ang="0">
                  <a:pos x="74" y="258"/>
                </a:cxn>
                <a:cxn ang="0">
                  <a:pos x="50" y="243"/>
                </a:cxn>
                <a:cxn ang="0">
                  <a:pos x="28" y="219"/>
                </a:cxn>
                <a:cxn ang="0">
                  <a:pos x="13" y="196"/>
                </a:cxn>
                <a:cxn ang="0">
                  <a:pos x="1" y="166"/>
                </a:cxn>
                <a:cxn ang="0">
                  <a:pos x="0" y="134"/>
                </a:cxn>
              </a:cxnLst>
              <a:rect l="0" t="0" r="r" b="b"/>
              <a:pathLst>
                <a:path w="267" h="269">
                  <a:moveTo>
                    <a:pt x="0" y="134"/>
                  </a:moveTo>
                  <a:lnTo>
                    <a:pt x="1" y="106"/>
                  </a:lnTo>
                  <a:lnTo>
                    <a:pt x="13" y="78"/>
                  </a:lnTo>
                  <a:lnTo>
                    <a:pt x="28" y="54"/>
                  </a:lnTo>
                  <a:lnTo>
                    <a:pt x="50" y="32"/>
                  </a:lnTo>
                  <a:lnTo>
                    <a:pt x="74" y="17"/>
                  </a:lnTo>
                  <a:lnTo>
                    <a:pt x="102" y="5"/>
                  </a:lnTo>
                  <a:lnTo>
                    <a:pt x="134" y="0"/>
                  </a:lnTo>
                  <a:lnTo>
                    <a:pt x="162" y="5"/>
                  </a:lnTo>
                  <a:lnTo>
                    <a:pt x="190" y="17"/>
                  </a:lnTo>
                  <a:lnTo>
                    <a:pt x="215" y="32"/>
                  </a:lnTo>
                  <a:lnTo>
                    <a:pt x="237" y="54"/>
                  </a:lnTo>
                  <a:lnTo>
                    <a:pt x="254" y="78"/>
                  </a:lnTo>
                  <a:lnTo>
                    <a:pt x="263" y="106"/>
                  </a:lnTo>
                  <a:lnTo>
                    <a:pt x="267" y="134"/>
                  </a:lnTo>
                  <a:lnTo>
                    <a:pt x="263" y="166"/>
                  </a:lnTo>
                  <a:lnTo>
                    <a:pt x="254" y="196"/>
                  </a:lnTo>
                  <a:lnTo>
                    <a:pt x="237" y="219"/>
                  </a:lnTo>
                  <a:lnTo>
                    <a:pt x="215" y="243"/>
                  </a:lnTo>
                  <a:lnTo>
                    <a:pt x="190" y="258"/>
                  </a:lnTo>
                  <a:lnTo>
                    <a:pt x="162" y="267"/>
                  </a:lnTo>
                  <a:lnTo>
                    <a:pt x="134" y="269"/>
                  </a:lnTo>
                  <a:lnTo>
                    <a:pt x="102" y="267"/>
                  </a:lnTo>
                  <a:lnTo>
                    <a:pt x="74" y="258"/>
                  </a:lnTo>
                  <a:lnTo>
                    <a:pt x="50" y="243"/>
                  </a:lnTo>
                  <a:lnTo>
                    <a:pt x="28" y="219"/>
                  </a:lnTo>
                  <a:lnTo>
                    <a:pt x="13" y="196"/>
                  </a:lnTo>
                  <a:lnTo>
                    <a:pt x="1" y="166"/>
                  </a:lnTo>
                  <a:lnTo>
                    <a:pt x="0" y="134"/>
                  </a:lnTo>
                  <a:close/>
                </a:path>
              </a:pathLst>
            </a:custGeom>
            <a:noFill/>
            <a:ln w="3175">
              <a:solidFill>
                <a:srgbClr val="000000"/>
              </a:solidFill>
              <a:prstDash val="solid"/>
              <a:round/>
              <a:headEnd/>
              <a:tailEnd/>
            </a:ln>
          </p:spPr>
          <p:txBody>
            <a:bodyPr/>
            <a:lstStyle/>
            <a:p>
              <a:endParaRPr lang="en-US"/>
            </a:p>
          </p:txBody>
        </p:sp>
        <p:sp>
          <p:nvSpPr>
            <p:cNvPr id="26788" name="Freeform 164"/>
            <p:cNvSpPr>
              <a:spLocks/>
            </p:cNvSpPr>
            <p:nvPr/>
          </p:nvSpPr>
          <p:spPr bwMode="auto">
            <a:xfrm>
              <a:off x="571" y="1072"/>
              <a:ext cx="134" cy="135"/>
            </a:xfrm>
            <a:custGeom>
              <a:avLst/>
              <a:gdLst/>
              <a:ahLst/>
              <a:cxnLst>
                <a:cxn ang="0">
                  <a:pos x="0" y="134"/>
                </a:cxn>
                <a:cxn ang="0">
                  <a:pos x="4" y="106"/>
                </a:cxn>
                <a:cxn ang="0">
                  <a:pos x="13" y="78"/>
                </a:cxn>
                <a:cxn ang="0">
                  <a:pos x="28" y="54"/>
                </a:cxn>
                <a:cxn ang="0">
                  <a:pos x="51" y="32"/>
                </a:cxn>
                <a:cxn ang="0">
                  <a:pos x="75" y="17"/>
                </a:cxn>
                <a:cxn ang="0">
                  <a:pos x="103" y="5"/>
                </a:cxn>
                <a:cxn ang="0">
                  <a:pos x="135" y="0"/>
                </a:cxn>
                <a:cxn ang="0">
                  <a:pos x="163" y="5"/>
                </a:cxn>
                <a:cxn ang="0">
                  <a:pos x="193" y="17"/>
                </a:cxn>
                <a:cxn ang="0">
                  <a:pos x="217" y="32"/>
                </a:cxn>
                <a:cxn ang="0">
                  <a:pos x="240" y="54"/>
                </a:cxn>
                <a:cxn ang="0">
                  <a:pos x="255" y="78"/>
                </a:cxn>
                <a:cxn ang="0">
                  <a:pos x="264" y="106"/>
                </a:cxn>
                <a:cxn ang="0">
                  <a:pos x="270" y="134"/>
                </a:cxn>
                <a:cxn ang="0">
                  <a:pos x="264" y="166"/>
                </a:cxn>
                <a:cxn ang="0">
                  <a:pos x="255" y="196"/>
                </a:cxn>
                <a:cxn ang="0">
                  <a:pos x="240" y="219"/>
                </a:cxn>
                <a:cxn ang="0">
                  <a:pos x="217" y="243"/>
                </a:cxn>
                <a:cxn ang="0">
                  <a:pos x="193" y="258"/>
                </a:cxn>
                <a:cxn ang="0">
                  <a:pos x="163" y="267"/>
                </a:cxn>
                <a:cxn ang="0">
                  <a:pos x="135" y="269"/>
                </a:cxn>
                <a:cxn ang="0">
                  <a:pos x="103" y="267"/>
                </a:cxn>
                <a:cxn ang="0">
                  <a:pos x="75" y="258"/>
                </a:cxn>
                <a:cxn ang="0">
                  <a:pos x="51" y="243"/>
                </a:cxn>
                <a:cxn ang="0">
                  <a:pos x="28" y="219"/>
                </a:cxn>
                <a:cxn ang="0">
                  <a:pos x="13" y="196"/>
                </a:cxn>
                <a:cxn ang="0">
                  <a:pos x="4" y="166"/>
                </a:cxn>
                <a:cxn ang="0">
                  <a:pos x="0" y="134"/>
                </a:cxn>
              </a:cxnLst>
              <a:rect l="0" t="0" r="r" b="b"/>
              <a:pathLst>
                <a:path w="270" h="269">
                  <a:moveTo>
                    <a:pt x="0" y="134"/>
                  </a:moveTo>
                  <a:lnTo>
                    <a:pt x="4" y="106"/>
                  </a:lnTo>
                  <a:lnTo>
                    <a:pt x="13" y="78"/>
                  </a:lnTo>
                  <a:lnTo>
                    <a:pt x="28" y="54"/>
                  </a:lnTo>
                  <a:lnTo>
                    <a:pt x="51" y="32"/>
                  </a:lnTo>
                  <a:lnTo>
                    <a:pt x="75" y="17"/>
                  </a:lnTo>
                  <a:lnTo>
                    <a:pt x="103" y="5"/>
                  </a:lnTo>
                  <a:lnTo>
                    <a:pt x="135" y="0"/>
                  </a:lnTo>
                  <a:lnTo>
                    <a:pt x="163" y="5"/>
                  </a:lnTo>
                  <a:lnTo>
                    <a:pt x="193" y="17"/>
                  </a:lnTo>
                  <a:lnTo>
                    <a:pt x="217" y="32"/>
                  </a:lnTo>
                  <a:lnTo>
                    <a:pt x="240" y="54"/>
                  </a:lnTo>
                  <a:lnTo>
                    <a:pt x="255" y="78"/>
                  </a:lnTo>
                  <a:lnTo>
                    <a:pt x="264" y="106"/>
                  </a:lnTo>
                  <a:lnTo>
                    <a:pt x="270" y="134"/>
                  </a:lnTo>
                  <a:lnTo>
                    <a:pt x="264" y="166"/>
                  </a:lnTo>
                  <a:lnTo>
                    <a:pt x="255" y="196"/>
                  </a:lnTo>
                  <a:lnTo>
                    <a:pt x="240" y="219"/>
                  </a:lnTo>
                  <a:lnTo>
                    <a:pt x="217" y="243"/>
                  </a:lnTo>
                  <a:lnTo>
                    <a:pt x="193" y="258"/>
                  </a:lnTo>
                  <a:lnTo>
                    <a:pt x="163" y="267"/>
                  </a:lnTo>
                  <a:lnTo>
                    <a:pt x="135" y="269"/>
                  </a:lnTo>
                  <a:lnTo>
                    <a:pt x="103" y="267"/>
                  </a:lnTo>
                  <a:lnTo>
                    <a:pt x="75" y="258"/>
                  </a:lnTo>
                  <a:lnTo>
                    <a:pt x="51" y="243"/>
                  </a:lnTo>
                  <a:lnTo>
                    <a:pt x="28" y="219"/>
                  </a:lnTo>
                  <a:lnTo>
                    <a:pt x="13" y="196"/>
                  </a:lnTo>
                  <a:lnTo>
                    <a:pt x="4" y="166"/>
                  </a:lnTo>
                  <a:lnTo>
                    <a:pt x="0" y="134"/>
                  </a:lnTo>
                  <a:close/>
                </a:path>
              </a:pathLst>
            </a:custGeom>
            <a:solidFill>
              <a:srgbClr val="FFFFFF"/>
            </a:solidFill>
            <a:ln w="9525">
              <a:noFill/>
              <a:round/>
              <a:headEnd/>
              <a:tailEnd/>
            </a:ln>
          </p:spPr>
          <p:txBody>
            <a:bodyPr/>
            <a:lstStyle/>
            <a:p>
              <a:endParaRPr lang="en-US"/>
            </a:p>
          </p:txBody>
        </p:sp>
        <p:sp>
          <p:nvSpPr>
            <p:cNvPr id="26789" name="Freeform 165"/>
            <p:cNvSpPr>
              <a:spLocks/>
            </p:cNvSpPr>
            <p:nvPr/>
          </p:nvSpPr>
          <p:spPr bwMode="auto">
            <a:xfrm>
              <a:off x="571" y="1072"/>
              <a:ext cx="134" cy="135"/>
            </a:xfrm>
            <a:custGeom>
              <a:avLst/>
              <a:gdLst/>
              <a:ahLst/>
              <a:cxnLst>
                <a:cxn ang="0">
                  <a:pos x="0" y="134"/>
                </a:cxn>
                <a:cxn ang="0">
                  <a:pos x="4" y="106"/>
                </a:cxn>
                <a:cxn ang="0">
                  <a:pos x="13" y="78"/>
                </a:cxn>
                <a:cxn ang="0">
                  <a:pos x="28" y="54"/>
                </a:cxn>
                <a:cxn ang="0">
                  <a:pos x="51" y="32"/>
                </a:cxn>
                <a:cxn ang="0">
                  <a:pos x="75" y="17"/>
                </a:cxn>
                <a:cxn ang="0">
                  <a:pos x="103" y="5"/>
                </a:cxn>
                <a:cxn ang="0">
                  <a:pos x="135" y="0"/>
                </a:cxn>
                <a:cxn ang="0">
                  <a:pos x="163" y="5"/>
                </a:cxn>
                <a:cxn ang="0">
                  <a:pos x="193" y="17"/>
                </a:cxn>
                <a:cxn ang="0">
                  <a:pos x="217" y="32"/>
                </a:cxn>
                <a:cxn ang="0">
                  <a:pos x="240" y="54"/>
                </a:cxn>
                <a:cxn ang="0">
                  <a:pos x="255" y="78"/>
                </a:cxn>
                <a:cxn ang="0">
                  <a:pos x="264" y="106"/>
                </a:cxn>
                <a:cxn ang="0">
                  <a:pos x="270" y="134"/>
                </a:cxn>
                <a:cxn ang="0">
                  <a:pos x="264" y="166"/>
                </a:cxn>
                <a:cxn ang="0">
                  <a:pos x="255" y="196"/>
                </a:cxn>
                <a:cxn ang="0">
                  <a:pos x="240" y="219"/>
                </a:cxn>
                <a:cxn ang="0">
                  <a:pos x="217" y="243"/>
                </a:cxn>
                <a:cxn ang="0">
                  <a:pos x="193" y="258"/>
                </a:cxn>
                <a:cxn ang="0">
                  <a:pos x="163" y="267"/>
                </a:cxn>
                <a:cxn ang="0">
                  <a:pos x="135" y="269"/>
                </a:cxn>
                <a:cxn ang="0">
                  <a:pos x="103" y="267"/>
                </a:cxn>
                <a:cxn ang="0">
                  <a:pos x="75" y="258"/>
                </a:cxn>
                <a:cxn ang="0">
                  <a:pos x="51" y="243"/>
                </a:cxn>
                <a:cxn ang="0">
                  <a:pos x="28" y="219"/>
                </a:cxn>
                <a:cxn ang="0">
                  <a:pos x="13" y="196"/>
                </a:cxn>
                <a:cxn ang="0">
                  <a:pos x="4" y="166"/>
                </a:cxn>
                <a:cxn ang="0">
                  <a:pos x="0" y="134"/>
                </a:cxn>
              </a:cxnLst>
              <a:rect l="0" t="0" r="r" b="b"/>
              <a:pathLst>
                <a:path w="270" h="269">
                  <a:moveTo>
                    <a:pt x="0" y="134"/>
                  </a:moveTo>
                  <a:lnTo>
                    <a:pt x="4" y="106"/>
                  </a:lnTo>
                  <a:lnTo>
                    <a:pt x="13" y="78"/>
                  </a:lnTo>
                  <a:lnTo>
                    <a:pt x="28" y="54"/>
                  </a:lnTo>
                  <a:lnTo>
                    <a:pt x="51" y="32"/>
                  </a:lnTo>
                  <a:lnTo>
                    <a:pt x="75" y="17"/>
                  </a:lnTo>
                  <a:lnTo>
                    <a:pt x="103" y="5"/>
                  </a:lnTo>
                  <a:lnTo>
                    <a:pt x="135" y="0"/>
                  </a:lnTo>
                  <a:lnTo>
                    <a:pt x="163" y="5"/>
                  </a:lnTo>
                  <a:lnTo>
                    <a:pt x="193" y="17"/>
                  </a:lnTo>
                  <a:lnTo>
                    <a:pt x="217" y="32"/>
                  </a:lnTo>
                  <a:lnTo>
                    <a:pt x="240" y="54"/>
                  </a:lnTo>
                  <a:lnTo>
                    <a:pt x="255" y="78"/>
                  </a:lnTo>
                  <a:lnTo>
                    <a:pt x="264" y="106"/>
                  </a:lnTo>
                  <a:lnTo>
                    <a:pt x="270" y="134"/>
                  </a:lnTo>
                  <a:lnTo>
                    <a:pt x="264" y="166"/>
                  </a:lnTo>
                  <a:lnTo>
                    <a:pt x="255" y="196"/>
                  </a:lnTo>
                  <a:lnTo>
                    <a:pt x="240" y="219"/>
                  </a:lnTo>
                  <a:lnTo>
                    <a:pt x="217" y="243"/>
                  </a:lnTo>
                  <a:lnTo>
                    <a:pt x="193" y="258"/>
                  </a:lnTo>
                  <a:lnTo>
                    <a:pt x="163" y="267"/>
                  </a:lnTo>
                  <a:lnTo>
                    <a:pt x="135" y="269"/>
                  </a:lnTo>
                  <a:lnTo>
                    <a:pt x="103" y="267"/>
                  </a:lnTo>
                  <a:lnTo>
                    <a:pt x="75" y="258"/>
                  </a:lnTo>
                  <a:lnTo>
                    <a:pt x="51" y="243"/>
                  </a:lnTo>
                  <a:lnTo>
                    <a:pt x="28" y="219"/>
                  </a:lnTo>
                  <a:lnTo>
                    <a:pt x="13" y="196"/>
                  </a:lnTo>
                  <a:lnTo>
                    <a:pt x="4" y="166"/>
                  </a:lnTo>
                  <a:lnTo>
                    <a:pt x="0" y="134"/>
                  </a:lnTo>
                  <a:close/>
                </a:path>
              </a:pathLst>
            </a:custGeom>
            <a:noFill/>
            <a:ln w="3175">
              <a:solidFill>
                <a:srgbClr val="000000"/>
              </a:solidFill>
              <a:prstDash val="solid"/>
              <a:round/>
              <a:headEnd/>
              <a:tailEnd/>
            </a:ln>
          </p:spPr>
          <p:txBody>
            <a:bodyPr/>
            <a:lstStyle/>
            <a:p>
              <a:endParaRPr lang="en-US"/>
            </a:p>
          </p:txBody>
        </p:sp>
        <p:sp>
          <p:nvSpPr>
            <p:cNvPr id="26790" name="Rectangle 166"/>
            <p:cNvSpPr>
              <a:spLocks noChangeArrowheads="1"/>
            </p:cNvSpPr>
            <p:nvPr/>
          </p:nvSpPr>
          <p:spPr bwMode="auto">
            <a:xfrm>
              <a:off x="599" y="1113"/>
              <a:ext cx="84" cy="67"/>
            </a:xfrm>
            <a:prstGeom prst="rect">
              <a:avLst/>
            </a:prstGeom>
            <a:noFill/>
            <a:ln w="9525">
              <a:noFill/>
              <a:miter lim="800000"/>
              <a:headEnd/>
              <a:tailEnd/>
            </a:ln>
          </p:spPr>
          <p:txBody>
            <a:bodyPr wrap="none" lIns="0" tIns="0" rIns="0" bIns="0">
              <a:spAutoFit/>
            </a:bodyPr>
            <a:lstStyle/>
            <a:p>
              <a:pPr algn="l"/>
              <a:r>
                <a:rPr lang="en-US" sz="700" b="0">
                  <a:solidFill>
                    <a:srgbClr val="000000"/>
                  </a:solidFill>
                </a:rPr>
                <a:t>OR</a:t>
              </a:r>
              <a:endParaRPr lang="en-US" sz="1000" b="0"/>
            </a:p>
          </p:txBody>
        </p:sp>
        <p:sp>
          <p:nvSpPr>
            <p:cNvPr id="26791" name="Rectangle 167"/>
            <p:cNvSpPr>
              <a:spLocks noChangeArrowheads="1"/>
            </p:cNvSpPr>
            <p:nvPr/>
          </p:nvSpPr>
          <p:spPr bwMode="auto">
            <a:xfrm>
              <a:off x="806" y="939"/>
              <a:ext cx="403" cy="84"/>
            </a:xfrm>
            <a:prstGeom prst="rect">
              <a:avLst/>
            </a:prstGeom>
            <a:solidFill>
              <a:srgbClr val="FFFFFF"/>
            </a:solidFill>
            <a:ln w="9525">
              <a:noFill/>
              <a:miter lim="800000"/>
              <a:headEnd/>
              <a:tailEnd/>
            </a:ln>
          </p:spPr>
          <p:txBody>
            <a:bodyPr/>
            <a:lstStyle/>
            <a:p>
              <a:endParaRPr lang="en-US"/>
            </a:p>
          </p:txBody>
        </p:sp>
        <p:sp>
          <p:nvSpPr>
            <p:cNvPr id="26792" name="Rectangle 168"/>
            <p:cNvSpPr>
              <a:spLocks noChangeArrowheads="1"/>
            </p:cNvSpPr>
            <p:nvPr/>
          </p:nvSpPr>
          <p:spPr bwMode="auto">
            <a:xfrm>
              <a:off x="806" y="939"/>
              <a:ext cx="403" cy="84"/>
            </a:xfrm>
            <a:prstGeom prst="rect">
              <a:avLst/>
            </a:prstGeom>
            <a:noFill/>
            <a:ln w="3175">
              <a:solidFill>
                <a:srgbClr val="000000"/>
              </a:solidFill>
              <a:miter lim="800000"/>
              <a:headEnd/>
              <a:tailEnd/>
            </a:ln>
          </p:spPr>
          <p:txBody>
            <a:bodyPr/>
            <a:lstStyle/>
            <a:p>
              <a:endParaRPr lang="en-US"/>
            </a:p>
          </p:txBody>
        </p:sp>
        <p:sp>
          <p:nvSpPr>
            <p:cNvPr id="26793" name="Rectangle 169"/>
            <p:cNvSpPr>
              <a:spLocks noChangeArrowheads="1"/>
            </p:cNvSpPr>
            <p:nvPr/>
          </p:nvSpPr>
          <p:spPr bwMode="auto">
            <a:xfrm>
              <a:off x="821" y="950"/>
              <a:ext cx="100" cy="86"/>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1.0</a:t>
              </a:r>
              <a:endParaRPr lang="en-US" sz="1000" b="0"/>
            </a:p>
          </p:txBody>
        </p:sp>
        <p:sp>
          <p:nvSpPr>
            <p:cNvPr id="26794" name="Rectangle 170"/>
            <p:cNvSpPr>
              <a:spLocks noChangeArrowheads="1"/>
            </p:cNvSpPr>
            <p:nvPr/>
          </p:nvSpPr>
          <p:spPr bwMode="auto">
            <a:xfrm>
              <a:off x="806" y="1023"/>
              <a:ext cx="403" cy="319"/>
            </a:xfrm>
            <a:prstGeom prst="rect">
              <a:avLst/>
            </a:prstGeom>
            <a:solidFill>
              <a:srgbClr val="FFFFFF"/>
            </a:solidFill>
            <a:ln w="9525">
              <a:noFill/>
              <a:miter lim="800000"/>
              <a:headEnd/>
              <a:tailEnd/>
            </a:ln>
          </p:spPr>
          <p:txBody>
            <a:bodyPr/>
            <a:lstStyle/>
            <a:p>
              <a:endParaRPr lang="en-US"/>
            </a:p>
          </p:txBody>
        </p:sp>
        <p:sp>
          <p:nvSpPr>
            <p:cNvPr id="26795" name="Rectangle 171"/>
            <p:cNvSpPr>
              <a:spLocks noChangeArrowheads="1"/>
            </p:cNvSpPr>
            <p:nvPr/>
          </p:nvSpPr>
          <p:spPr bwMode="auto">
            <a:xfrm>
              <a:off x="806" y="1023"/>
              <a:ext cx="403" cy="319"/>
            </a:xfrm>
            <a:prstGeom prst="rect">
              <a:avLst/>
            </a:prstGeom>
            <a:noFill/>
            <a:ln w="3175">
              <a:solidFill>
                <a:srgbClr val="000000"/>
              </a:solidFill>
              <a:miter lim="800000"/>
              <a:headEnd/>
              <a:tailEnd/>
            </a:ln>
          </p:spPr>
          <p:txBody>
            <a:bodyPr/>
            <a:lstStyle/>
            <a:p>
              <a:endParaRPr lang="en-US"/>
            </a:p>
          </p:txBody>
        </p:sp>
        <p:sp>
          <p:nvSpPr>
            <p:cNvPr id="26796" name="Rectangle 172"/>
            <p:cNvSpPr>
              <a:spLocks noChangeArrowheads="1"/>
            </p:cNvSpPr>
            <p:nvPr/>
          </p:nvSpPr>
          <p:spPr bwMode="auto">
            <a:xfrm>
              <a:off x="911" y="1104"/>
              <a:ext cx="208" cy="96"/>
            </a:xfrm>
            <a:prstGeom prst="rect">
              <a:avLst/>
            </a:prstGeom>
            <a:noFill/>
            <a:ln w="9525">
              <a:noFill/>
              <a:miter lim="800000"/>
              <a:headEnd/>
              <a:tailEnd/>
            </a:ln>
          </p:spPr>
          <p:txBody>
            <a:bodyPr wrap="none" lIns="0" tIns="0" rIns="0" bIns="0">
              <a:spAutoFit/>
            </a:bodyPr>
            <a:lstStyle/>
            <a:p>
              <a:pPr algn="l"/>
              <a:r>
                <a:rPr lang="en-US" sz="1000" b="0">
                  <a:solidFill>
                    <a:srgbClr val="000000"/>
                  </a:solidFill>
                </a:rPr>
                <a:t>PLAN</a:t>
              </a:r>
              <a:endParaRPr lang="en-US" sz="1000" b="0"/>
            </a:p>
          </p:txBody>
        </p:sp>
        <p:sp>
          <p:nvSpPr>
            <p:cNvPr id="26797" name="Rectangle 173"/>
            <p:cNvSpPr>
              <a:spLocks noChangeArrowheads="1"/>
            </p:cNvSpPr>
            <p:nvPr/>
          </p:nvSpPr>
          <p:spPr bwMode="auto">
            <a:xfrm>
              <a:off x="850" y="1179"/>
              <a:ext cx="337" cy="96"/>
            </a:xfrm>
            <a:prstGeom prst="rect">
              <a:avLst/>
            </a:prstGeom>
            <a:noFill/>
            <a:ln w="9525">
              <a:noFill/>
              <a:miter lim="800000"/>
              <a:headEnd/>
              <a:tailEnd/>
            </a:ln>
          </p:spPr>
          <p:txBody>
            <a:bodyPr wrap="none" lIns="0" tIns="0" rIns="0" bIns="0">
              <a:spAutoFit/>
            </a:bodyPr>
            <a:lstStyle/>
            <a:p>
              <a:pPr algn="l"/>
              <a:r>
                <a:rPr lang="en-US" sz="1000" b="0">
                  <a:solidFill>
                    <a:srgbClr val="000000"/>
                  </a:solidFill>
                </a:rPr>
                <a:t>MISSION</a:t>
              </a:r>
              <a:endParaRPr lang="en-US" sz="1000" b="0"/>
            </a:p>
          </p:txBody>
        </p:sp>
        <p:sp>
          <p:nvSpPr>
            <p:cNvPr id="26798" name="Rectangle 174"/>
            <p:cNvSpPr>
              <a:spLocks noChangeArrowheads="1"/>
            </p:cNvSpPr>
            <p:nvPr/>
          </p:nvSpPr>
          <p:spPr bwMode="auto">
            <a:xfrm>
              <a:off x="1544" y="939"/>
              <a:ext cx="404" cy="84"/>
            </a:xfrm>
            <a:prstGeom prst="rect">
              <a:avLst/>
            </a:prstGeom>
            <a:solidFill>
              <a:srgbClr val="FFFFFF"/>
            </a:solidFill>
            <a:ln w="9525">
              <a:noFill/>
              <a:miter lim="800000"/>
              <a:headEnd/>
              <a:tailEnd/>
            </a:ln>
          </p:spPr>
          <p:txBody>
            <a:bodyPr/>
            <a:lstStyle/>
            <a:p>
              <a:endParaRPr lang="en-US"/>
            </a:p>
          </p:txBody>
        </p:sp>
        <p:sp>
          <p:nvSpPr>
            <p:cNvPr id="26799" name="Rectangle 175"/>
            <p:cNvSpPr>
              <a:spLocks noChangeArrowheads="1"/>
            </p:cNvSpPr>
            <p:nvPr/>
          </p:nvSpPr>
          <p:spPr bwMode="auto">
            <a:xfrm>
              <a:off x="1544" y="939"/>
              <a:ext cx="404" cy="84"/>
            </a:xfrm>
            <a:prstGeom prst="rect">
              <a:avLst/>
            </a:prstGeom>
            <a:noFill/>
            <a:ln w="3175">
              <a:solidFill>
                <a:srgbClr val="000000"/>
              </a:solidFill>
              <a:miter lim="800000"/>
              <a:headEnd/>
              <a:tailEnd/>
            </a:ln>
          </p:spPr>
          <p:txBody>
            <a:bodyPr/>
            <a:lstStyle/>
            <a:p>
              <a:endParaRPr lang="en-US"/>
            </a:p>
          </p:txBody>
        </p:sp>
        <p:sp>
          <p:nvSpPr>
            <p:cNvPr id="26800" name="Rectangle 176"/>
            <p:cNvSpPr>
              <a:spLocks noChangeArrowheads="1"/>
            </p:cNvSpPr>
            <p:nvPr/>
          </p:nvSpPr>
          <p:spPr bwMode="auto">
            <a:xfrm>
              <a:off x="1559" y="950"/>
              <a:ext cx="100" cy="86"/>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2.0</a:t>
              </a:r>
              <a:endParaRPr lang="en-US" sz="1000" b="0"/>
            </a:p>
          </p:txBody>
        </p:sp>
        <p:sp>
          <p:nvSpPr>
            <p:cNvPr id="26801" name="Rectangle 177"/>
            <p:cNvSpPr>
              <a:spLocks noChangeArrowheads="1"/>
            </p:cNvSpPr>
            <p:nvPr/>
          </p:nvSpPr>
          <p:spPr bwMode="auto">
            <a:xfrm>
              <a:off x="1544" y="1023"/>
              <a:ext cx="404" cy="319"/>
            </a:xfrm>
            <a:prstGeom prst="rect">
              <a:avLst/>
            </a:prstGeom>
            <a:solidFill>
              <a:srgbClr val="FFFFFF"/>
            </a:solidFill>
            <a:ln w="9525">
              <a:noFill/>
              <a:miter lim="800000"/>
              <a:headEnd/>
              <a:tailEnd/>
            </a:ln>
          </p:spPr>
          <p:txBody>
            <a:bodyPr/>
            <a:lstStyle/>
            <a:p>
              <a:endParaRPr lang="en-US"/>
            </a:p>
          </p:txBody>
        </p:sp>
        <p:sp>
          <p:nvSpPr>
            <p:cNvPr id="26802" name="Rectangle 178"/>
            <p:cNvSpPr>
              <a:spLocks noChangeArrowheads="1"/>
            </p:cNvSpPr>
            <p:nvPr/>
          </p:nvSpPr>
          <p:spPr bwMode="auto">
            <a:xfrm>
              <a:off x="1544" y="1023"/>
              <a:ext cx="404" cy="319"/>
            </a:xfrm>
            <a:prstGeom prst="rect">
              <a:avLst/>
            </a:prstGeom>
            <a:noFill/>
            <a:ln w="3175">
              <a:solidFill>
                <a:srgbClr val="000000"/>
              </a:solidFill>
              <a:miter lim="800000"/>
              <a:headEnd/>
              <a:tailEnd/>
            </a:ln>
          </p:spPr>
          <p:txBody>
            <a:bodyPr/>
            <a:lstStyle/>
            <a:p>
              <a:endParaRPr lang="en-US"/>
            </a:p>
          </p:txBody>
        </p:sp>
        <p:sp>
          <p:nvSpPr>
            <p:cNvPr id="26803" name="Rectangle 179"/>
            <p:cNvSpPr>
              <a:spLocks noChangeArrowheads="1"/>
            </p:cNvSpPr>
            <p:nvPr/>
          </p:nvSpPr>
          <p:spPr bwMode="auto">
            <a:xfrm>
              <a:off x="1569" y="1067"/>
              <a:ext cx="381" cy="96"/>
            </a:xfrm>
            <a:prstGeom prst="rect">
              <a:avLst/>
            </a:prstGeom>
            <a:noFill/>
            <a:ln w="9525">
              <a:noFill/>
              <a:miter lim="800000"/>
              <a:headEnd/>
              <a:tailEnd/>
            </a:ln>
          </p:spPr>
          <p:txBody>
            <a:bodyPr wrap="none" lIns="0" tIns="0" rIns="0" bIns="0">
              <a:spAutoFit/>
            </a:bodyPr>
            <a:lstStyle/>
            <a:p>
              <a:pPr algn="l"/>
              <a:r>
                <a:rPr lang="en-US" sz="1000" b="0">
                  <a:solidFill>
                    <a:srgbClr val="000000"/>
                  </a:solidFill>
                </a:rPr>
                <a:t>PREPARE</a:t>
              </a:r>
              <a:endParaRPr lang="en-US" sz="1000" b="0"/>
            </a:p>
          </p:txBody>
        </p:sp>
        <p:sp>
          <p:nvSpPr>
            <p:cNvPr id="26804" name="Rectangle 180"/>
            <p:cNvSpPr>
              <a:spLocks noChangeArrowheads="1"/>
            </p:cNvSpPr>
            <p:nvPr/>
          </p:nvSpPr>
          <p:spPr bwMode="auto">
            <a:xfrm>
              <a:off x="1668" y="1143"/>
              <a:ext cx="169" cy="96"/>
            </a:xfrm>
            <a:prstGeom prst="rect">
              <a:avLst/>
            </a:prstGeom>
            <a:noFill/>
            <a:ln w="9525">
              <a:noFill/>
              <a:miter lim="800000"/>
              <a:headEnd/>
              <a:tailEnd/>
            </a:ln>
          </p:spPr>
          <p:txBody>
            <a:bodyPr wrap="none" lIns="0" tIns="0" rIns="0" bIns="0">
              <a:spAutoFit/>
            </a:bodyPr>
            <a:lstStyle/>
            <a:p>
              <a:pPr algn="l"/>
              <a:r>
                <a:rPr lang="en-US" sz="1000" b="0">
                  <a:solidFill>
                    <a:srgbClr val="000000"/>
                  </a:solidFill>
                </a:rPr>
                <a:t>FOR</a:t>
              </a:r>
              <a:endParaRPr lang="en-US" sz="1000" b="0"/>
            </a:p>
          </p:txBody>
        </p:sp>
        <p:sp>
          <p:nvSpPr>
            <p:cNvPr id="26805" name="Rectangle 181"/>
            <p:cNvSpPr>
              <a:spLocks noChangeArrowheads="1"/>
            </p:cNvSpPr>
            <p:nvPr/>
          </p:nvSpPr>
          <p:spPr bwMode="auto">
            <a:xfrm>
              <a:off x="1590" y="1218"/>
              <a:ext cx="337" cy="96"/>
            </a:xfrm>
            <a:prstGeom prst="rect">
              <a:avLst/>
            </a:prstGeom>
            <a:noFill/>
            <a:ln w="9525">
              <a:noFill/>
              <a:miter lim="800000"/>
              <a:headEnd/>
              <a:tailEnd/>
            </a:ln>
          </p:spPr>
          <p:txBody>
            <a:bodyPr wrap="none" lIns="0" tIns="0" rIns="0" bIns="0">
              <a:spAutoFit/>
            </a:bodyPr>
            <a:lstStyle/>
            <a:p>
              <a:pPr algn="l"/>
              <a:r>
                <a:rPr lang="en-US" sz="1000" b="0">
                  <a:solidFill>
                    <a:srgbClr val="000000"/>
                  </a:solidFill>
                </a:rPr>
                <a:t>MISSION</a:t>
              </a:r>
              <a:endParaRPr lang="en-US" sz="1000" b="0"/>
            </a:p>
          </p:txBody>
        </p:sp>
        <p:sp>
          <p:nvSpPr>
            <p:cNvPr id="26806" name="Freeform 182"/>
            <p:cNvSpPr>
              <a:spLocks/>
            </p:cNvSpPr>
            <p:nvPr/>
          </p:nvSpPr>
          <p:spPr bwMode="auto">
            <a:xfrm>
              <a:off x="2048" y="1072"/>
              <a:ext cx="134" cy="135"/>
            </a:xfrm>
            <a:custGeom>
              <a:avLst/>
              <a:gdLst/>
              <a:ahLst/>
              <a:cxnLst>
                <a:cxn ang="0">
                  <a:pos x="0" y="134"/>
                </a:cxn>
                <a:cxn ang="0">
                  <a:pos x="4" y="106"/>
                </a:cxn>
                <a:cxn ang="0">
                  <a:pos x="13" y="78"/>
                </a:cxn>
                <a:cxn ang="0">
                  <a:pos x="32" y="54"/>
                </a:cxn>
                <a:cxn ang="0">
                  <a:pos x="51" y="32"/>
                </a:cxn>
                <a:cxn ang="0">
                  <a:pos x="79" y="17"/>
                </a:cxn>
                <a:cxn ang="0">
                  <a:pos x="105" y="5"/>
                </a:cxn>
                <a:cxn ang="0">
                  <a:pos x="135" y="0"/>
                </a:cxn>
                <a:cxn ang="0">
                  <a:pos x="165" y="5"/>
                </a:cxn>
                <a:cxn ang="0">
                  <a:pos x="193" y="17"/>
                </a:cxn>
                <a:cxn ang="0">
                  <a:pos x="219" y="32"/>
                </a:cxn>
                <a:cxn ang="0">
                  <a:pos x="240" y="54"/>
                </a:cxn>
                <a:cxn ang="0">
                  <a:pos x="255" y="78"/>
                </a:cxn>
                <a:cxn ang="0">
                  <a:pos x="266" y="106"/>
                </a:cxn>
                <a:cxn ang="0">
                  <a:pos x="270" y="134"/>
                </a:cxn>
                <a:cxn ang="0">
                  <a:pos x="266" y="166"/>
                </a:cxn>
                <a:cxn ang="0">
                  <a:pos x="255" y="196"/>
                </a:cxn>
                <a:cxn ang="0">
                  <a:pos x="240" y="219"/>
                </a:cxn>
                <a:cxn ang="0">
                  <a:pos x="219" y="243"/>
                </a:cxn>
                <a:cxn ang="0">
                  <a:pos x="193" y="258"/>
                </a:cxn>
                <a:cxn ang="0">
                  <a:pos x="165" y="267"/>
                </a:cxn>
                <a:cxn ang="0">
                  <a:pos x="135" y="269"/>
                </a:cxn>
                <a:cxn ang="0">
                  <a:pos x="105" y="267"/>
                </a:cxn>
                <a:cxn ang="0">
                  <a:pos x="79" y="258"/>
                </a:cxn>
                <a:cxn ang="0">
                  <a:pos x="51" y="243"/>
                </a:cxn>
                <a:cxn ang="0">
                  <a:pos x="32" y="219"/>
                </a:cxn>
                <a:cxn ang="0">
                  <a:pos x="13" y="196"/>
                </a:cxn>
                <a:cxn ang="0">
                  <a:pos x="4" y="166"/>
                </a:cxn>
                <a:cxn ang="0">
                  <a:pos x="0" y="134"/>
                </a:cxn>
              </a:cxnLst>
              <a:rect l="0" t="0" r="r" b="b"/>
              <a:pathLst>
                <a:path w="270" h="269">
                  <a:moveTo>
                    <a:pt x="0" y="134"/>
                  </a:moveTo>
                  <a:lnTo>
                    <a:pt x="4" y="106"/>
                  </a:lnTo>
                  <a:lnTo>
                    <a:pt x="13" y="78"/>
                  </a:lnTo>
                  <a:lnTo>
                    <a:pt x="32" y="54"/>
                  </a:lnTo>
                  <a:lnTo>
                    <a:pt x="51" y="32"/>
                  </a:lnTo>
                  <a:lnTo>
                    <a:pt x="79" y="17"/>
                  </a:lnTo>
                  <a:lnTo>
                    <a:pt x="105" y="5"/>
                  </a:lnTo>
                  <a:lnTo>
                    <a:pt x="135" y="0"/>
                  </a:lnTo>
                  <a:lnTo>
                    <a:pt x="165" y="5"/>
                  </a:lnTo>
                  <a:lnTo>
                    <a:pt x="193" y="17"/>
                  </a:lnTo>
                  <a:lnTo>
                    <a:pt x="219" y="32"/>
                  </a:lnTo>
                  <a:lnTo>
                    <a:pt x="240" y="54"/>
                  </a:lnTo>
                  <a:lnTo>
                    <a:pt x="255" y="78"/>
                  </a:lnTo>
                  <a:lnTo>
                    <a:pt x="266" y="106"/>
                  </a:lnTo>
                  <a:lnTo>
                    <a:pt x="270" y="134"/>
                  </a:lnTo>
                  <a:lnTo>
                    <a:pt x="266" y="166"/>
                  </a:lnTo>
                  <a:lnTo>
                    <a:pt x="255" y="196"/>
                  </a:lnTo>
                  <a:lnTo>
                    <a:pt x="240" y="219"/>
                  </a:lnTo>
                  <a:lnTo>
                    <a:pt x="219" y="243"/>
                  </a:lnTo>
                  <a:lnTo>
                    <a:pt x="193" y="258"/>
                  </a:lnTo>
                  <a:lnTo>
                    <a:pt x="165" y="267"/>
                  </a:lnTo>
                  <a:lnTo>
                    <a:pt x="135" y="269"/>
                  </a:lnTo>
                  <a:lnTo>
                    <a:pt x="105" y="267"/>
                  </a:lnTo>
                  <a:lnTo>
                    <a:pt x="79" y="258"/>
                  </a:lnTo>
                  <a:lnTo>
                    <a:pt x="51" y="243"/>
                  </a:lnTo>
                  <a:lnTo>
                    <a:pt x="32" y="219"/>
                  </a:lnTo>
                  <a:lnTo>
                    <a:pt x="13" y="196"/>
                  </a:lnTo>
                  <a:lnTo>
                    <a:pt x="4" y="166"/>
                  </a:lnTo>
                  <a:lnTo>
                    <a:pt x="0" y="134"/>
                  </a:lnTo>
                  <a:close/>
                </a:path>
              </a:pathLst>
            </a:custGeom>
            <a:solidFill>
              <a:srgbClr val="FFFFFF"/>
            </a:solidFill>
            <a:ln w="9525">
              <a:noFill/>
              <a:round/>
              <a:headEnd/>
              <a:tailEnd/>
            </a:ln>
          </p:spPr>
          <p:txBody>
            <a:bodyPr/>
            <a:lstStyle/>
            <a:p>
              <a:endParaRPr lang="en-US"/>
            </a:p>
          </p:txBody>
        </p:sp>
        <p:sp>
          <p:nvSpPr>
            <p:cNvPr id="26807" name="Freeform 183"/>
            <p:cNvSpPr>
              <a:spLocks/>
            </p:cNvSpPr>
            <p:nvPr/>
          </p:nvSpPr>
          <p:spPr bwMode="auto">
            <a:xfrm>
              <a:off x="2048" y="1072"/>
              <a:ext cx="134" cy="135"/>
            </a:xfrm>
            <a:custGeom>
              <a:avLst/>
              <a:gdLst/>
              <a:ahLst/>
              <a:cxnLst>
                <a:cxn ang="0">
                  <a:pos x="0" y="134"/>
                </a:cxn>
                <a:cxn ang="0">
                  <a:pos x="4" y="106"/>
                </a:cxn>
                <a:cxn ang="0">
                  <a:pos x="13" y="78"/>
                </a:cxn>
                <a:cxn ang="0">
                  <a:pos x="32" y="54"/>
                </a:cxn>
                <a:cxn ang="0">
                  <a:pos x="51" y="32"/>
                </a:cxn>
                <a:cxn ang="0">
                  <a:pos x="79" y="17"/>
                </a:cxn>
                <a:cxn ang="0">
                  <a:pos x="105" y="5"/>
                </a:cxn>
                <a:cxn ang="0">
                  <a:pos x="135" y="0"/>
                </a:cxn>
                <a:cxn ang="0">
                  <a:pos x="165" y="5"/>
                </a:cxn>
                <a:cxn ang="0">
                  <a:pos x="193" y="17"/>
                </a:cxn>
                <a:cxn ang="0">
                  <a:pos x="219" y="32"/>
                </a:cxn>
                <a:cxn ang="0">
                  <a:pos x="240" y="54"/>
                </a:cxn>
                <a:cxn ang="0">
                  <a:pos x="255" y="78"/>
                </a:cxn>
                <a:cxn ang="0">
                  <a:pos x="266" y="106"/>
                </a:cxn>
                <a:cxn ang="0">
                  <a:pos x="270" y="134"/>
                </a:cxn>
                <a:cxn ang="0">
                  <a:pos x="266" y="166"/>
                </a:cxn>
                <a:cxn ang="0">
                  <a:pos x="255" y="196"/>
                </a:cxn>
                <a:cxn ang="0">
                  <a:pos x="240" y="219"/>
                </a:cxn>
                <a:cxn ang="0">
                  <a:pos x="219" y="243"/>
                </a:cxn>
                <a:cxn ang="0">
                  <a:pos x="193" y="258"/>
                </a:cxn>
                <a:cxn ang="0">
                  <a:pos x="165" y="267"/>
                </a:cxn>
                <a:cxn ang="0">
                  <a:pos x="135" y="269"/>
                </a:cxn>
                <a:cxn ang="0">
                  <a:pos x="105" y="267"/>
                </a:cxn>
                <a:cxn ang="0">
                  <a:pos x="79" y="258"/>
                </a:cxn>
                <a:cxn ang="0">
                  <a:pos x="51" y="243"/>
                </a:cxn>
                <a:cxn ang="0">
                  <a:pos x="32" y="219"/>
                </a:cxn>
                <a:cxn ang="0">
                  <a:pos x="13" y="196"/>
                </a:cxn>
                <a:cxn ang="0">
                  <a:pos x="4" y="166"/>
                </a:cxn>
                <a:cxn ang="0">
                  <a:pos x="0" y="134"/>
                </a:cxn>
              </a:cxnLst>
              <a:rect l="0" t="0" r="r" b="b"/>
              <a:pathLst>
                <a:path w="270" h="269">
                  <a:moveTo>
                    <a:pt x="0" y="134"/>
                  </a:moveTo>
                  <a:lnTo>
                    <a:pt x="4" y="106"/>
                  </a:lnTo>
                  <a:lnTo>
                    <a:pt x="13" y="78"/>
                  </a:lnTo>
                  <a:lnTo>
                    <a:pt x="32" y="54"/>
                  </a:lnTo>
                  <a:lnTo>
                    <a:pt x="51" y="32"/>
                  </a:lnTo>
                  <a:lnTo>
                    <a:pt x="79" y="17"/>
                  </a:lnTo>
                  <a:lnTo>
                    <a:pt x="105" y="5"/>
                  </a:lnTo>
                  <a:lnTo>
                    <a:pt x="135" y="0"/>
                  </a:lnTo>
                  <a:lnTo>
                    <a:pt x="165" y="5"/>
                  </a:lnTo>
                  <a:lnTo>
                    <a:pt x="193" y="17"/>
                  </a:lnTo>
                  <a:lnTo>
                    <a:pt x="219" y="32"/>
                  </a:lnTo>
                  <a:lnTo>
                    <a:pt x="240" y="54"/>
                  </a:lnTo>
                  <a:lnTo>
                    <a:pt x="255" y="78"/>
                  </a:lnTo>
                  <a:lnTo>
                    <a:pt x="266" y="106"/>
                  </a:lnTo>
                  <a:lnTo>
                    <a:pt x="270" y="134"/>
                  </a:lnTo>
                  <a:lnTo>
                    <a:pt x="266" y="166"/>
                  </a:lnTo>
                  <a:lnTo>
                    <a:pt x="255" y="196"/>
                  </a:lnTo>
                  <a:lnTo>
                    <a:pt x="240" y="219"/>
                  </a:lnTo>
                  <a:lnTo>
                    <a:pt x="219" y="243"/>
                  </a:lnTo>
                  <a:lnTo>
                    <a:pt x="193" y="258"/>
                  </a:lnTo>
                  <a:lnTo>
                    <a:pt x="165" y="267"/>
                  </a:lnTo>
                  <a:lnTo>
                    <a:pt x="135" y="269"/>
                  </a:lnTo>
                  <a:lnTo>
                    <a:pt x="105" y="267"/>
                  </a:lnTo>
                  <a:lnTo>
                    <a:pt x="79" y="258"/>
                  </a:lnTo>
                  <a:lnTo>
                    <a:pt x="51" y="243"/>
                  </a:lnTo>
                  <a:lnTo>
                    <a:pt x="32" y="219"/>
                  </a:lnTo>
                  <a:lnTo>
                    <a:pt x="13" y="196"/>
                  </a:lnTo>
                  <a:lnTo>
                    <a:pt x="4" y="166"/>
                  </a:lnTo>
                  <a:lnTo>
                    <a:pt x="0" y="134"/>
                  </a:lnTo>
                  <a:close/>
                </a:path>
              </a:pathLst>
            </a:custGeom>
            <a:noFill/>
            <a:ln w="3175">
              <a:solidFill>
                <a:srgbClr val="000000"/>
              </a:solidFill>
              <a:prstDash val="solid"/>
              <a:round/>
              <a:headEnd/>
              <a:tailEnd/>
            </a:ln>
          </p:spPr>
          <p:txBody>
            <a:bodyPr/>
            <a:lstStyle/>
            <a:p>
              <a:endParaRPr lang="en-US"/>
            </a:p>
          </p:txBody>
        </p:sp>
        <p:sp>
          <p:nvSpPr>
            <p:cNvPr id="26808" name="Rectangle 184"/>
            <p:cNvSpPr>
              <a:spLocks noChangeArrowheads="1"/>
            </p:cNvSpPr>
            <p:nvPr/>
          </p:nvSpPr>
          <p:spPr bwMode="auto">
            <a:xfrm>
              <a:off x="2077" y="1113"/>
              <a:ext cx="84" cy="67"/>
            </a:xfrm>
            <a:prstGeom prst="rect">
              <a:avLst/>
            </a:prstGeom>
            <a:noFill/>
            <a:ln w="9525">
              <a:noFill/>
              <a:miter lim="800000"/>
              <a:headEnd/>
              <a:tailEnd/>
            </a:ln>
          </p:spPr>
          <p:txBody>
            <a:bodyPr wrap="none" lIns="0" tIns="0" rIns="0" bIns="0">
              <a:spAutoFit/>
            </a:bodyPr>
            <a:lstStyle/>
            <a:p>
              <a:pPr algn="l"/>
              <a:r>
                <a:rPr lang="en-US" sz="700" b="0">
                  <a:solidFill>
                    <a:srgbClr val="000000"/>
                  </a:solidFill>
                </a:rPr>
                <a:t>OR</a:t>
              </a:r>
              <a:endParaRPr lang="en-US" sz="1000" b="0"/>
            </a:p>
          </p:txBody>
        </p:sp>
        <p:sp>
          <p:nvSpPr>
            <p:cNvPr id="26809" name="Freeform 185"/>
            <p:cNvSpPr>
              <a:spLocks/>
            </p:cNvSpPr>
            <p:nvPr/>
          </p:nvSpPr>
          <p:spPr bwMode="auto">
            <a:xfrm>
              <a:off x="2283" y="1072"/>
              <a:ext cx="135" cy="135"/>
            </a:xfrm>
            <a:custGeom>
              <a:avLst/>
              <a:gdLst/>
              <a:ahLst/>
              <a:cxnLst>
                <a:cxn ang="0">
                  <a:pos x="0" y="134"/>
                </a:cxn>
                <a:cxn ang="0">
                  <a:pos x="4" y="106"/>
                </a:cxn>
                <a:cxn ang="0">
                  <a:pos x="11" y="78"/>
                </a:cxn>
                <a:cxn ang="0">
                  <a:pos x="28" y="54"/>
                </a:cxn>
                <a:cxn ang="0">
                  <a:pos x="48" y="32"/>
                </a:cxn>
                <a:cxn ang="0">
                  <a:pos x="75" y="17"/>
                </a:cxn>
                <a:cxn ang="0">
                  <a:pos x="103" y="5"/>
                </a:cxn>
                <a:cxn ang="0">
                  <a:pos x="134" y="0"/>
                </a:cxn>
                <a:cxn ang="0">
                  <a:pos x="161" y="5"/>
                </a:cxn>
                <a:cxn ang="0">
                  <a:pos x="191" y="17"/>
                </a:cxn>
                <a:cxn ang="0">
                  <a:pos x="219" y="32"/>
                </a:cxn>
                <a:cxn ang="0">
                  <a:pos x="237" y="54"/>
                </a:cxn>
                <a:cxn ang="0">
                  <a:pos x="252" y="78"/>
                </a:cxn>
                <a:cxn ang="0">
                  <a:pos x="265" y="106"/>
                </a:cxn>
                <a:cxn ang="0">
                  <a:pos x="269" y="134"/>
                </a:cxn>
                <a:cxn ang="0">
                  <a:pos x="265" y="166"/>
                </a:cxn>
                <a:cxn ang="0">
                  <a:pos x="252" y="196"/>
                </a:cxn>
                <a:cxn ang="0">
                  <a:pos x="237" y="219"/>
                </a:cxn>
                <a:cxn ang="0">
                  <a:pos x="219" y="243"/>
                </a:cxn>
                <a:cxn ang="0">
                  <a:pos x="191" y="258"/>
                </a:cxn>
                <a:cxn ang="0">
                  <a:pos x="161" y="267"/>
                </a:cxn>
                <a:cxn ang="0">
                  <a:pos x="134" y="269"/>
                </a:cxn>
                <a:cxn ang="0">
                  <a:pos x="103" y="267"/>
                </a:cxn>
                <a:cxn ang="0">
                  <a:pos x="75" y="258"/>
                </a:cxn>
                <a:cxn ang="0">
                  <a:pos x="48" y="243"/>
                </a:cxn>
                <a:cxn ang="0">
                  <a:pos x="28" y="219"/>
                </a:cxn>
                <a:cxn ang="0">
                  <a:pos x="11" y="196"/>
                </a:cxn>
                <a:cxn ang="0">
                  <a:pos x="4" y="166"/>
                </a:cxn>
                <a:cxn ang="0">
                  <a:pos x="0" y="134"/>
                </a:cxn>
              </a:cxnLst>
              <a:rect l="0" t="0" r="r" b="b"/>
              <a:pathLst>
                <a:path w="269" h="269">
                  <a:moveTo>
                    <a:pt x="0" y="134"/>
                  </a:moveTo>
                  <a:lnTo>
                    <a:pt x="4" y="106"/>
                  </a:lnTo>
                  <a:lnTo>
                    <a:pt x="11" y="78"/>
                  </a:lnTo>
                  <a:lnTo>
                    <a:pt x="28" y="54"/>
                  </a:lnTo>
                  <a:lnTo>
                    <a:pt x="48" y="32"/>
                  </a:lnTo>
                  <a:lnTo>
                    <a:pt x="75" y="17"/>
                  </a:lnTo>
                  <a:lnTo>
                    <a:pt x="103" y="5"/>
                  </a:lnTo>
                  <a:lnTo>
                    <a:pt x="134" y="0"/>
                  </a:lnTo>
                  <a:lnTo>
                    <a:pt x="161" y="5"/>
                  </a:lnTo>
                  <a:lnTo>
                    <a:pt x="191" y="17"/>
                  </a:lnTo>
                  <a:lnTo>
                    <a:pt x="219" y="32"/>
                  </a:lnTo>
                  <a:lnTo>
                    <a:pt x="237" y="54"/>
                  </a:lnTo>
                  <a:lnTo>
                    <a:pt x="252" y="78"/>
                  </a:lnTo>
                  <a:lnTo>
                    <a:pt x="265" y="106"/>
                  </a:lnTo>
                  <a:lnTo>
                    <a:pt x="269" y="134"/>
                  </a:lnTo>
                  <a:lnTo>
                    <a:pt x="265" y="166"/>
                  </a:lnTo>
                  <a:lnTo>
                    <a:pt x="252" y="196"/>
                  </a:lnTo>
                  <a:lnTo>
                    <a:pt x="237" y="219"/>
                  </a:lnTo>
                  <a:lnTo>
                    <a:pt x="219" y="243"/>
                  </a:lnTo>
                  <a:lnTo>
                    <a:pt x="191" y="258"/>
                  </a:lnTo>
                  <a:lnTo>
                    <a:pt x="161" y="267"/>
                  </a:lnTo>
                  <a:lnTo>
                    <a:pt x="134" y="269"/>
                  </a:lnTo>
                  <a:lnTo>
                    <a:pt x="103" y="267"/>
                  </a:lnTo>
                  <a:lnTo>
                    <a:pt x="75" y="258"/>
                  </a:lnTo>
                  <a:lnTo>
                    <a:pt x="48" y="243"/>
                  </a:lnTo>
                  <a:lnTo>
                    <a:pt x="28" y="219"/>
                  </a:lnTo>
                  <a:lnTo>
                    <a:pt x="11" y="196"/>
                  </a:lnTo>
                  <a:lnTo>
                    <a:pt x="4" y="166"/>
                  </a:lnTo>
                  <a:lnTo>
                    <a:pt x="0" y="134"/>
                  </a:lnTo>
                  <a:close/>
                </a:path>
              </a:pathLst>
            </a:custGeom>
            <a:solidFill>
              <a:srgbClr val="FFFFFF"/>
            </a:solidFill>
            <a:ln w="9525">
              <a:noFill/>
              <a:round/>
              <a:headEnd/>
              <a:tailEnd/>
            </a:ln>
          </p:spPr>
          <p:txBody>
            <a:bodyPr/>
            <a:lstStyle/>
            <a:p>
              <a:endParaRPr lang="en-US"/>
            </a:p>
          </p:txBody>
        </p:sp>
        <p:sp>
          <p:nvSpPr>
            <p:cNvPr id="26810" name="Freeform 186"/>
            <p:cNvSpPr>
              <a:spLocks/>
            </p:cNvSpPr>
            <p:nvPr/>
          </p:nvSpPr>
          <p:spPr bwMode="auto">
            <a:xfrm>
              <a:off x="2283" y="1072"/>
              <a:ext cx="135" cy="135"/>
            </a:xfrm>
            <a:custGeom>
              <a:avLst/>
              <a:gdLst/>
              <a:ahLst/>
              <a:cxnLst>
                <a:cxn ang="0">
                  <a:pos x="0" y="134"/>
                </a:cxn>
                <a:cxn ang="0">
                  <a:pos x="4" y="106"/>
                </a:cxn>
                <a:cxn ang="0">
                  <a:pos x="11" y="78"/>
                </a:cxn>
                <a:cxn ang="0">
                  <a:pos x="28" y="54"/>
                </a:cxn>
                <a:cxn ang="0">
                  <a:pos x="48" y="32"/>
                </a:cxn>
                <a:cxn ang="0">
                  <a:pos x="75" y="17"/>
                </a:cxn>
                <a:cxn ang="0">
                  <a:pos x="103" y="5"/>
                </a:cxn>
                <a:cxn ang="0">
                  <a:pos x="134" y="0"/>
                </a:cxn>
                <a:cxn ang="0">
                  <a:pos x="161" y="5"/>
                </a:cxn>
                <a:cxn ang="0">
                  <a:pos x="191" y="17"/>
                </a:cxn>
                <a:cxn ang="0">
                  <a:pos x="219" y="32"/>
                </a:cxn>
                <a:cxn ang="0">
                  <a:pos x="237" y="54"/>
                </a:cxn>
                <a:cxn ang="0">
                  <a:pos x="252" y="78"/>
                </a:cxn>
                <a:cxn ang="0">
                  <a:pos x="265" y="106"/>
                </a:cxn>
                <a:cxn ang="0">
                  <a:pos x="269" y="134"/>
                </a:cxn>
                <a:cxn ang="0">
                  <a:pos x="265" y="166"/>
                </a:cxn>
                <a:cxn ang="0">
                  <a:pos x="252" y="196"/>
                </a:cxn>
                <a:cxn ang="0">
                  <a:pos x="237" y="219"/>
                </a:cxn>
                <a:cxn ang="0">
                  <a:pos x="219" y="243"/>
                </a:cxn>
                <a:cxn ang="0">
                  <a:pos x="191" y="258"/>
                </a:cxn>
                <a:cxn ang="0">
                  <a:pos x="161" y="267"/>
                </a:cxn>
                <a:cxn ang="0">
                  <a:pos x="134" y="269"/>
                </a:cxn>
                <a:cxn ang="0">
                  <a:pos x="103" y="267"/>
                </a:cxn>
                <a:cxn ang="0">
                  <a:pos x="75" y="258"/>
                </a:cxn>
                <a:cxn ang="0">
                  <a:pos x="48" y="243"/>
                </a:cxn>
                <a:cxn ang="0">
                  <a:pos x="28" y="219"/>
                </a:cxn>
                <a:cxn ang="0">
                  <a:pos x="11" y="196"/>
                </a:cxn>
                <a:cxn ang="0">
                  <a:pos x="4" y="166"/>
                </a:cxn>
                <a:cxn ang="0">
                  <a:pos x="0" y="134"/>
                </a:cxn>
              </a:cxnLst>
              <a:rect l="0" t="0" r="r" b="b"/>
              <a:pathLst>
                <a:path w="269" h="269">
                  <a:moveTo>
                    <a:pt x="0" y="134"/>
                  </a:moveTo>
                  <a:lnTo>
                    <a:pt x="4" y="106"/>
                  </a:lnTo>
                  <a:lnTo>
                    <a:pt x="11" y="78"/>
                  </a:lnTo>
                  <a:lnTo>
                    <a:pt x="28" y="54"/>
                  </a:lnTo>
                  <a:lnTo>
                    <a:pt x="48" y="32"/>
                  </a:lnTo>
                  <a:lnTo>
                    <a:pt x="75" y="17"/>
                  </a:lnTo>
                  <a:lnTo>
                    <a:pt x="103" y="5"/>
                  </a:lnTo>
                  <a:lnTo>
                    <a:pt x="134" y="0"/>
                  </a:lnTo>
                  <a:lnTo>
                    <a:pt x="161" y="5"/>
                  </a:lnTo>
                  <a:lnTo>
                    <a:pt x="191" y="17"/>
                  </a:lnTo>
                  <a:lnTo>
                    <a:pt x="219" y="32"/>
                  </a:lnTo>
                  <a:lnTo>
                    <a:pt x="237" y="54"/>
                  </a:lnTo>
                  <a:lnTo>
                    <a:pt x="252" y="78"/>
                  </a:lnTo>
                  <a:lnTo>
                    <a:pt x="265" y="106"/>
                  </a:lnTo>
                  <a:lnTo>
                    <a:pt x="269" y="134"/>
                  </a:lnTo>
                  <a:lnTo>
                    <a:pt x="265" y="166"/>
                  </a:lnTo>
                  <a:lnTo>
                    <a:pt x="252" y="196"/>
                  </a:lnTo>
                  <a:lnTo>
                    <a:pt x="237" y="219"/>
                  </a:lnTo>
                  <a:lnTo>
                    <a:pt x="219" y="243"/>
                  </a:lnTo>
                  <a:lnTo>
                    <a:pt x="191" y="258"/>
                  </a:lnTo>
                  <a:lnTo>
                    <a:pt x="161" y="267"/>
                  </a:lnTo>
                  <a:lnTo>
                    <a:pt x="134" y="269"/>
                  </a:lnTo>
                  <a:lnTo>
                    <a:pt x="103" y="267"/>
                  </a:lnTo>
                  <a:lnTo>
                    <a:pt x="75" y="258"/>
                  </a:lnTo>
                  <a:lnTo>
                    <a:pt x="48" y="243"/>
                  </a:lnTo>
                  <a:lnTo>
                    <a:pt x="28" y="219"/>
                  </a:lnTo>
                  <a:lnTo>
                    <a:pt x="11" y="196"/>
                  </a:lnTo>
                  <a:lnTo>
                    <a:pt x="4" y="166"/>
                  </a:lnTo>
                  <a:lnTo>
                    <a:pt x="0" y="134"/>
                  </a:lnTo>
                  <a:close/>
                </a:path>
              </a:pathLst>
            </a:custGeom>
            <a:noFill/>
            <a:ln w="3175">
              <a:solidFill>
                <a:srgbClr val="000000"/>
              </a:solidFill>
              <a:prstDash val="solid"/>
              <a:round/>
              <a:headEnd/>
              <a:tailEnd/>
            </a:ln>
          </p:spPr>
          <p:txBody>
            <a:bodyPr/>
            <a:lstStyle/>
            <a:p>
              <a:endParaRPr lang="en-US"/>
            </a:p>
          </p:txBody>
        </p:sp>
        <p:sp>
          <p:nvSpPr>
            <p:cNvPr id="26811" name="Rectangle 187"/>
            <p:cNvSpPr>
              <a:spLocks noChangeArrowheads="1"/>
            </p:cNvSpPr>
            <p:nvPr/>
          </p:nvSpPr>
          <p:spPr bwMode="auto">
            <a:xfrm>
              <a:off x="2296" y="1113"/>
              <a:ext cx="117" cy="67"/>
            </a:xfrm>
            <a:prstGeom prst="rect">
              <a:avLst/>
            </a:prstGeom>
            <a:noFill/>
            <a:ln w="9525">
              <a:noFill/>
              <a:miter lim="800000"/>
              <a:headEnd/>
              <a:tailEnd/>
            </a:ln>
          </p:spPr>
          <p:txBody>
            <a:bodyPr wrap="none" lIns="0" tIns="0" rIns="0" bIns="0">
              <a:spAutoFit/>
            </a:bodyPr>
            <a:lstStyle/>
            <a:p>
              <a:pPr algn="l"/>
              <a:r>
                <a:rPr lang="en-US" sz="700" b="0">
                  <a:solidFill>
                    <a:srgbClr val="000000"/>
                  </a:solidFill>
                </a:rPr>
                <a:t>AND</a:t>
              </a:r>
              <a:endParaRPr lang="en-US" sz="1000" b="0"/>
            </a:p>
          </p:txBody>
        </p:sp>
        <p:sp>
          <p:nvSpPr>
            <p:cNvPr id="26812" name="Rectangle 188"/>
            <p:cNvSpPr>
              <a:spLocks noChangeArrowheads="1"/>
            </p:cNvSpPr>
            <p:nvPr/>
          </p:nvSpPr>
          <p:spPr bwMode="auto">
            <a:xfrm>
              <a:off x="2517" y="939"/>
              <a:ext cx="403" cy="84"/>
            </a:xfrm>
            <a:prstGeom prst="rect">
              <a:avLst/>
            </a:prstGeom>
            <a:solidFill>
              <a:srgbClr val="FFFFFF"/>
            </a:solidFill>
            <a:ln w="9525">
              <a:noFill/>
              <a:miter lim="800000"/>
              <a:headEnd/>
              <a:tailEnd/>
            </a:ln>
          </p:spPr>
          <p:txBody>
            <a:bodyPr/>
            <a:lstStyle/>
            <a:p>
              <a:endParaRPr lang="en-US"/>
            </a:p>
          </p:txBody>
        </p:sp>
        <p:sp>
          <p:nvSpPr>
            <p:cNvPr id="26813" name="Rectangle 189"/>
            <p:cNvSpPr>
              <a:spLocks noChangeArrowheads="1"/>
            </p:cNvSpPr>
            <p:nvPr/>
          </p:nvSpPr>
          <p:spPr bwMode="auto">
            <a:xfrm>
              <a:off x="2517" y="939"/>
              <a:ext cx="403" cy="84"/>
            </a:xfrm>
            <a:prstGeom prst="rect">
              <a:avLst/>
            </a:prstGeom>
            <a:noFill/>
            <a:ln w="3175">
              <a:solidFill>
                <a:srgbClr val="000000"/>
              </a:solidFill>
              <a:miter lim="800000"/>
              <a:headEnd/>
              <a:tailEnd/>
            </a:ln>
          </p:spPr>
          <p:txBody>
            <a:bodyPr/>
            <a:lstStyle/>
            <a:p>
              <a:endParaRPr lang="en-US"/>
            </a:p>
          </p:txBody>
        </p:sp>
        <p:sp>
          <p:nvSpPr>
            <p:cNvPr id="26814" name="Rectangle 190"/>
            <p:cNvSpPr>
              <a:spLocks noChangeArrowheads="1"/>
            </p:cNvSpPr>
            <p:nvPr/>
          </p:nvSpPr>
          <p:spPr bwMode="auto">
            <a:xfrm>
              <a:off x="2533" y="950"/>
              <a:ext cx="100" cy="86"/>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3.0</a:t>
              </a:r>
              <a:endParaRPr lang="en-US" sz="1000" b="0"/>
            </a:p>
          </p:txBody>
        </p:sp>
        <p:sp>
          <p:nvSpPr>
            <p:cNvPr id="26815" name="Rectangle 191"/>
            <p:cNvSpPr>
              <a:spLocks noChangeArrowheads="1"/>
            </p:cNvSpPr>
            <p:nvPr/>
          </p:nvSpPr>
          <p:spPr bwMode="auto">
            <a:xfrm>
              <a:off x="2517" y="1023"/>
              <a:ext cx="403" cy="319"/>
            </a:xfrm>
            <a:prstGeom prst="rect">
              <a:avLst/>
            </a:prstGeom>
            <a:solidFill>
              <a:srgbClr val="FFFFFF"/>
            </a:solidFill>
            <a:ln w="9525">
              <a:noFill/>
              <a:miter lim="800000"/>
              <a:headEnd/>
              <a:tailEnd/>
            </a:ln>
          </p:spPr>
          <p:txBody>
            <a:bodyPr/>
            <a:lstStyle/>
            <a:p>
              <a:endParaRPr lang="en-US"/>
            </a:p>
          </p:txBody>
        </p:sp>
        <p:sp>
          <p:nvSpPr>
            <p:cNvPr id="26816" name="Rectangle 192"/>
            <p:cNvSpPr>
              <a:spLocks noChangeArrowheads="1"/>
            </p:cNvSpPr>
            <p:nvPr/>
          </p:nvSpPr>
          <p:spPr bwMode="auto">
            <a:xfrm>
              <a:off x="2517" y="1023"/>
              <a:ext cx="403" cy="319"/>
            </a:xfrm>
            <a:prstGeom prst="rect">
              <a:avLst/>
            </a:prstGeom>
            <a:noFill/>
            <a:ln w="3175">
              <a:solidFill>
                <a:srgbClr val="000000"/>
              </a:solidFill>
              <a:miter lim="800000"/>
              <a:headEnd/>
              <a:tailEnd/>
            </a:ln>
          </p:spPr>
          <p:txBody>
            <a:bodyPr/>
            <a:lstStyle/>
            <a:p>
              <a:endParaRPr lang="en-US"/>
            </a:p>
          </p:txBody>
        </p:sp>
        <p:sp>
          <p:nvSpPr>
            <p:cNvPr id="26817" name="Rectangle 193"/>
            <p:cNvSpPr>
              <a:spLocks noChangeArrowheads="1"/>
            </p:cNvSpPr>
            <p:nvPr/>
          </p:nvSpPr>
          <p:spPr bwMode="auto">
            <a:xfrm>
              <a:off x="2560" y="1031"/>
              <a:ext cx="342" cy="96"/>
            </a:xfrm>
            <a:prstGeom prst="rect">
              <a:avLst/>
            </a:prstGeom>
            <a:noFill/>
            <a:ln w="9525">
              <a:noFill/>
              <a:miter lim="800000"/>
              <a:headEnd/>
              <a:tailEnd/>
            </a:ln>
          </p:spPr>
          <p:txBody>
            <a:bodyPr wrap="none" lIns="0" tIns="0" rIns="0" bIns="0">
              <a:spAutoFit/>
            </a:bodyPr>
            <a:lstStyle/>
            <a:p>
              <a:pPr algn="l"/>
              <a:r>
                <a:rPr lang="en-US" sz="1000" b="0">
                  <a:solidFill>
                    <a:srgbClr val="000000"/>
                  </a:solidFill>
                </a:rPr>
                <a:t>TRANSIT</a:t>
              </a:r>
              <a:endParaRPr lang="en-US" sz="1000" b="0"/>
            </a:p>
          </p:txBody>
        </p:sp>
        <p:sp>
          <p:nvSpPr>
            <p:cNvPr id="26818" name="Rectangle 194"/>
            <p:cNvSpPr>
              <a:spLocks noChangeArrowheads="1"/>
            </p:cNvSpPr>
            <p:nvPr/>
          </p:nvSpPr>
          <p:spPr bwMode="auto">
            <a:xfrm>
              <a:off x="2668" y="1104"/>
              <a:ext cx="111" cy="96"/>
            </a:xfrm>
            <a:prstGeom prst="rect">
              <a:avLst/>
            </a:prstGeom>
            <a:noFill/>
            <a:ln w="9525">
              <a:noFill/>
              <a:miter lim="800000"/>
              <a:headEnd/>
              <a:tailEnd/>
            </a:ln>
          </p:spPr>
          <p:txBody>
            <a:bodyPr wrap="none" lIns="0" tIns="0" rIns="0" bIns="0">
              <a:spAutoFit/>
            </a:bodyPr>
            <a:lstStyle/>
            <a:p>
              <a:pPr algn="l"/>
              <a:r>
                <a:rPr lang="en-US" sz="1000" b="0">
                  <a:solidFill>
                    <a:srgbClr val="000000"/>
                  </a:solidFill>
                </a:rPr>
                <a:t>TO</a:t>
              </a:r>
              <a:endParaRPr lang="en-US" sz="1000" b="0"/>
            </a:p>
          </p:txBody>
        </p:sp>
        <p:sp>
          <p:nvSpPr>
            <p:cNvPr id="26819" name="Rectangle 195"/>
            <p:cNvSpPr>
              <a:spLocks noChangeArrowheads="1"/>
            </p:cNvSpPr>
            <p:nvPr/>
          </p:nvSpPr>
          <p:spPr bwMode="auto">
            <a:xfrm>
              <a:off x="2562" y="1179"/>
              <a:ext cx="337" cy="96"/>
            </a:xfrm>
            <a:prstGeom prst="rect">
              <a:avLst/>
            </a:prstGeom>
            <a:noFill/>
            <a:ln w="9525">
              <a:noFill/>
              <a:miter lim="800000"/>
              <a:headEnd/>
              <a:tailEnd/>
            </a:ln>
          </p:spPr>
          <p:txBody>
            <a:bodyPr wrap="none" lIns="0" tIns="0" rIns="0" bIns="0">
              <a:spAutoFit/>
            </a:bodyPr>
            <a:lstStyle/>
            <a:p>
              <a:pPr algn="l"/>
              <a:r>
                <a:rPr lang="en-US" sz="1000" b="0">
                  <a:solidFill>
                    <a:srgbClr val="000000"/>
                  </a:solidFill>
                </a:rPr>
                <a:t>MISSION</a:t>
              </a:r>
              <a:endParaRPr lang="en-US" sz="1000" b="0"/>
            </a:p>
          </p:txBody>
        </p:sp>
        <p:sp>
          <p:nvSpPr>
            <p:cNvPr id="26820" name="Rectangle 196"/>
            <p:cNvSpPr>
              <a:spLocks noChangeArrowheads="1"/>
            </p:cNvSpPr>
            <p:nvPr/>
          </p:nvSpPr>
          <p:spPr bwMode="auto">
            <a:xfrm>
              <a:off x="2619" y="1254"/>
              <a:ext cx="217" cy="96"/>
            </a:xfrm>
            <a:prstGeom prst="rect">
              <a:avLst/>
            </a:prstGeom>
            <a:noFill/>
            <a:ln w="9525">
              <a:noFill/>
              <a:miter lim="800000"/>
              <a:headEnd/>
              <a:tailEnd/>
            </a:ln>
          </p:spPr>
          <p:txBody>
            <a:bodyPr wrap="none" lIns="0" tIns="0" rIns="0" bIns="0">
              <a:spAutoFit/>
            </a:bodyPr>
            <a:lstStyle/>
            <a:p>
              <a:pPr algn="l"/>
              <a:r>
                <a:rPr lang="en-US" sz="1000" b="0">
                  <a:solidFill>
                    <a:srgbClr val="000000"/>
                  </a:solidFill>
                </a:rPr>
                <a:t>AREA</a:t>
              </a:r>
              <a:endParaRPr lang="en-US" sz="1000" b="0"/>
            </a:p>
          </p:txBody>
        </p:sp>
        <p:sp>
          <p:nvSpPr>
            <p:cNvPr id="26821" name="Freeform 197"/>
            <p:cNvSpPr>
              <a:spLocks/>
            </p:cNvSpPr>
            <p:nvPr/>
          </p:nvSpPr>
          <p:spPr bwMode="auto">
            <a:xfrm>
              <a:off x="3022" y="1072"/>
              <a:ext cx="134" cy="135"/>
            </a:xfrm>
            <a:custGeom>
              <a:avLst/>
              <a:gdLst/>
              <a:ahLst/>
              <a:cxnLst>
                <a:cxn ang="0">
                  <a:pos x="0" y="134"/>
                </a:cxn>
                <a:cxn ang="0">
                  <a:pos x="4" y="106"/>
                </a:cxn>
                <a:cxn ang="0">
                  <a:pos x="11" y="78"/>
                </a:cxn>
                <a:cxn ang="0">
                  <a:pos x="28" y="54"/>
                </a:cxn>
                <a:cxn ang="0">
                  <a:pos x="50" y="32"/>
                </a:cxn>
                <a:cxn ang="0">
                  <a:pos x="73" y="17"/>
                </a:cxn>
                <a:cxn ang="0">
                  <a:pos x="103" y="5"/>
                </a:cxn>
                <a:cxn ang="0">
                  <a:pos x="133" y="0"/>
                </a:cxn>
                <a:cxn ang="0">
                  <a:pos x="163" y="5"/>
                </a:cxn>
                <a:cxn ang="0">
                  <a:pos x="191" y="17"/>
                </a:cxn>
                <a:cxn ang="0">
                  <a:pos x="217" y="32"/>
                </a:cxn>
                <a:cxn ang="0">
                  <a:pos x="239" y="54"/>
                </a:cxn>
                <a:cxn ang="0">
                  <a:pos x="252" y="78"/>
                </a:cxn>
                <a:cxn ang="0">
                  <a:pos x="264" y="106"/>
                </a:cxn>
                <a:cxn ang="0">
                  <a:pos x="267" y="134"/>
                </a:cxn>
                <a:cxn ang="0">
                  <a:pos x="264" y="166"/>
                </a:cxn>
                <a:cxn ang="0">
                  <a:pos x="252" y="196"/>
                </a:cxn>
                <a:cxn ang="0">
                  <a:pos x="239" y="219"/>
                </a:cxn>
                <a:cxn ang="0">
                  <a:pos x="217" y="243"/>
                </a:cxn>
                <a:cxn ang="0">
                  <a:pos x="191" y="258"/>
                </a:cxn>
                <a:cxn ang="0">
                  <a:pos x="163" y="267"/>
                </a:cxn>
                <a:cxn ang="0">
                  <a:pos x="133" y="269"/>
                </a:cxn>
                <a:cxn ang="0">
                  <a:pos x="103" y="267"/>
                </a:cxn>
                <a:cxn ang="0">
                  <a:pos x="73" y="258"/>
                </a:cxn>
                <a:cxn ang="0">
                  <a:pos x="50" y="243"/>
                </a:cxn>
                <a:cxn ang="0">
                  <a:pos x="28" y="219"/>
                </a:cxn>
                <a:cxn ang="0">
                  <a:pos x="11" y="196"/>
                </a:cxn>
                <a:cxn ang="0">
                  <a:pos x="4" y="166"/>
                </a:cxn>
                <a:cxn ang="0">
                  <a:pos x="0" y="134"/>
                </a:cxn>
              </a:cxnLst>
              <a:rect l="0" t="0" r="r" b="b"/>
              <a:pathLst>
                <a:path w="267" h="269">
                  <a:moveTo>
                    <a:pt x="0" y="134"/>
                  </a:moveTo>
                  <a:lnTo>
                    <a:pt x="4" y="106"/>
                  </a:lnTo>
                  <a:lnTo>
                    <a:pt x="11" y="78"/>
                  </a:lnTo>
                  <a:lnTo>
                    <a:pt x="28" y="54"/>
                  </a:lnTo>
                  <a:lnTo>
                    <a:pt x="50" y="32"/>
                  </a:lnTo>
                  <a:lnTo>
                    <a:pt x="73" y="17"/>
                  </a:lnTo>
                  <a:lnTo>
                    <a:pt x="103" y="5"/>
                  </a:lnTo>
                  <a:lnTo>
                    <a:pt x="133" y="0"/>
                  </a:lnTo>
                  <a:lnTo>
                    <a:pt x="163" y="5"/>
                  </a:lnTo>
                  <a:lnTo>
                    <a:pt x="191" y="17"/>
                  </a:lnTo>
                  <a:lnTo>
                    <a:pt x="217" y="32"/>
                  </a:lnTo>
                  <a:lnTo>
                    <a:pt x="239" y="54"/>
                  </a:lnTo>
                  <a:lnTo>
                    <a:pt x="252" y="78"/>
                  </a:lnTo>
                  <a:lnTo>
                    <a:pt x="264" y="106"/>
                  </a:lnTo>
                  <a:lnTo>
                    <a:pt x="267" y="134"/>
                  </a:lnTo>
                  <a:lnTo>
                    <a:pt x="264" y="166"/>
                  </a:lnTo>
                  <a:lnTo>
                    <a:pt x="252" y="196"/>
                  </a:lnTo>
                  <a:lnTo>
                    <a:pt x="239" y="219"/>
                  </a:lnTo>
                  <a:lnTo>
                    <a:pt x="217" y="243"/>
                  </a:lnTo>
                  <a:lnTo>
                    <a:pt x="191" y="258"/>
                  </a:lnTo>
                  <a:lnTo>
                    <a:pt x="163" y="267"/>
                  </a:lnTo>
                  <a:lnTo>
                    <a:pt x="133" y="269"/>
                  </a:lnTo>
                  <a:lnTo>
                    <a:pt x="103" y="267"/>
                  </a:lnTo>
                  <a:lnTo>
                    <a:pt x="73" y="258"/>
                  </a:lnTo>
                  <a:lnTo>
                    <a:pt x="50" y="243"/>
                  </a:lnTo>
                  <a:lnTo>
                    <a:pt x="28" y="219"/>
                  </a:lnTo>
                  <a:lnTo>
                    <a:pt x="11" y="196"/>
                  </a:lnTo>
                  <a:lnTo>
                    <a:pt x="4" y="166"/>
                  </a:lnTo>
                  <a:lnTo>
                    <a:pt x="0" y="134"/>
                  </a:lnTo>
                  <a:close/>
                </a:path>
              </a:pathLst>
            </a:custGeom>
            <a:solidFill>
              <a:srgbClr val="FFFFFF"/>
            </a:solidFill>
            <a:ln w="9525">
              <a:noFill/>
              <a:round/>
              <a:headEnd/>
              <a:tailEnd/>
            </a:ln>
          </p:spPr>
          <p:txBody>
            <a:bodyPr/>
            <a:lstStyle/>
            <a:p>
              <a:endParaRPr lang="en-US"/>
            </a:p>
          </p:txBody>
        </p:sp>
        <p:sp>
          <p:nvSpPr>
            <p:cNvPr id="26822" name="Freeform 198"/>
            <p:cNvSpPr>
              <a:spLocks/>
            </p:cNvSpPr>
            <p:nvPr/>
          </p:nvSpPr>
          <p:spPr bwMode="auto">
            <a:xfrm>
              <a:off x="3022" y="1072"/>
              <a:ext cx="134" cy="135"/>
            </a:xfrm>
            <a:custGeom>
              <a:avLst/>
              <a:gdLst/>
              <a:ahLst/>
              <a:cxnLst>
                <a:cxn ang="0">
                  <a:pos x="0" y="134"/>
                </a:cxn>
                <a:cxn ang="0">
                  <a:pos x="4" y="106"/>
                </a:cxn>
                <a:cxn ang="0">
                  <a:pos x="11" y="78"/>
                </a:cxn>
                <a:cxn ang="0">
                  <a:pos x="28" y="54"/>
                </a:cxn>
                <a:cxn ang="0">
                  <a:pos x="50" y="32"/>
                </a:cxn>
                <a:cxn ang="0">
                  <a:pos x="73" y="17"/>
                </a:cxn>
                <a:cxn ang="0">
                  <a:pos x="103" y="5"/>
                </a:cxn>
                <a:cxn ang="0">
                  <a:pos x="133" y="0"/>
                </a:cxn>
                <a:cxn ang="0">
                  <a:pos x="163" y="5"/>
                </a:cxn>
                <a:cxn ang="0">
                  <a:pos x="191" y="17"/>
                </a:cxn>
                <a:cxn ang="0">
                  <a:pos x="217" y="32"/>
                </a:cxn>
                <a:cxn ang="0">
                  <a:pos x="239" y="54"/>
                </a:cxn>
                <a:cxn ang="0">
                  <a:pos x="252" y="78"/>
                </a:cxn>
                <a:cxn ang="0">
                  <a:pos x="264" y="106"/>
                </a:cxn>
                <a:cxn ang="0">
                  <a:pos x="267" y="134"/>
                </a:cxn>
                <a:cxn ang="0">
                  <a:pos x="264" y="166"/>
                </a:cxn>
                <a:cxn ang="0">
                  <a:pos x="252" y="196"/>
                </a:cxn>
                <a:cxn ang="0">
                  <a:pos x="239" y="219"/>
                </a:cxn>
                <a:cxn ang="0">
                  <a:pos x="217" y="243"/>
                </a:cxn>
                <a:cxn ang="0">
                  <a:pos x="191" y="258"/>
                </a:cxn>
                <a:cxn ang="0">
                  <a:pos x="163" y="267"/>
                </a:cxn>
                <a:cxn ang="0">
                  <a:pos x="133" y="269"/>
                </a:cxn>
                <a:cxn ang="0">
                  <a:pos x="103" y="267"/>
                </a:cxn>
                <a:cxn ang="0">
                  <a:pos x="73" y="258"/>
                </a:cxn>
                <a:cxn ang="0">
                  <a:pos x="50" y="243"/>
                </a:cxn>
                <a:cxn ang="0">
                  <a:pos x="28" y="219"/>
                </a:cxn>
                <a:cxn ang="0">
                  <a:pos x="11" y="196"/>
                </a:cxn>
                <a:cxn ang="0">
                  <a:pos x="4" y="166"/>
                </a:cxn>
                <a:cxn ang="0">
                  <a:pos x="0" y="134"/>
                </a:cxn>
              </a:cxnLst>
              <a:rect l="0" t="0" r="r" b="b"/>
              <a:pathLst>
                <a:path w="267" h="269">
                  <a:moveTo>
                    <a:pt x="0" y="134"/>
                  </a:moveTo>
                  <a:lnTo>
                    <a:pt x="4" y="106"/>
                  </a:lnTo>
                  <a:lnTo>
                    <a:pt x="11" y="78"/>
                  </a:lnTo>
                  <a:lnTo>
                    <a:pt x="28" y="54"/>
                  </a:lnTo>
                  <a:lnTo>
                    <a:pt x="50" y="32"/>
                  </a:lnTo>
                  <a:lnTo>
                    <a:pt x="73" y="17"/>
                  </a:lnTo>
                  <a:lnTo>
                    <a:pt x="103" y="5"/>
                  </a:lnTo>
                  <a:lnTo>
                    <a:pt x="133" y="0"/>
                  </a:lnTo>
                  <a:lnTo>
                    <a:pt x="163" y="5"/>
                  </a:lnTo>
                  <a:lnTo>
                    <a:pt x="191" y="17"/>
                  </a:lnTo>
                  <a:lnTo>
                    <a:pt x="217" y="32"/>
                  </a:lnTo>
                  <a:lnTo>
                    <a:pt x="239" y="54"/>
                  </a:lnTo>
                  <a:lnTo>
                    <a:pt x="252" y="78"/>
                  </a:lnTo>
                  <a:lnTo>
                    <a:pt x="264" y="106"/>
                  </a:lnTo>
                  <a:lnTo>
                    <a:pt x="267" y="134"/>
                  </a:lnTo>
                  <a:lnTo>
                    <a:pt x="264" y="166"/>
                  </a:lnTo>
                  <a:lnTo>
                    <a:pt x="252" y="196"/>
                  </a:lnTo>
                  <a:lnTo>
                    <a:pt x="239" y="219"/>
                  </a:lnTo>
                  <a:lnTo>
                    <a:pt x="217" y="243"/>
                  </a:lnTo>
                  <a:lnTo>
                    <a:pt x="191" y="258"/>
                  </a:lnTo>
                  <a:lnTo>
                    <a:pt x="163" y="267"/>
                  </a:lnTo>
                  <a:lnTo>
                    <a:pt x="133" y="269"/>
                  </a:lnTo>
                  <a:lnTo>
                    <a:pt x="103" y="267"/>
                  </a:lnTo>
                  <a:lnTo>
                    <a:pt x="73" y="258"/>
                  </a:lnTo>
                  <a:lnTo>
                    <a:pt x="50" y="243"/>
                  </a:lnTo>
                  <a:lnTo>
                    <a:pt x="28" y="219"/>
                  </a:lnTo>
                  <a:lnTo>
                    <a:pt x="11" y="196"/>
                  </a:lnTo>
                  <a:lnTo>
                    <a:pt x="4" y="166"/>
                  </a:lnTo>
                  <a:lnTo>
                    <a:pt x="0" y="134"/>
                  </a:lnTo>
                  <a:close/>
                </a:path>
              </a:pathLst>
            </a:custGeom>
            <a:noFill/>
            <a:ln w="3175">
              <a:solidFill>
                <a:srgbClr val="000000"/>
              </a:solidFill>
              <a:prstDash val="solid"/>
              <a:round/>
              <a:headEnd/>
              <a:tailEnd/>
            </a:ln>
          </p:spPr>
          <p:txBody>
            <a:bodyPr/>
            <a:lstStyle/>
            <a:p>
              <a:endParaRPr lang="en-US"/>
            </a:p>
          </p:txBody>
        </p:sp>
        <p:sp>
          <p:nvSpPr>
            <p:cNvPr id="26823" name="Rectangle 199"/>
            <p:cNvSpPr>
              <a:spLocks noChangeArrowheads="1"/>
            </p:cNvSpPr>
            <p:nvPr/>
          </p:nvSpPr>
          <p:spPr bwMode="auto">
            <a:xfrm>
              <a:off x="3050" y="1113"/>
              <a:ext cx="84" cy="67"/>
            </a:xfrm>
            <a:prstGeom prst="rect">
              <a:avLst/>
            </a:prstGeom>
            <a:noFill/>
            <a:ln w="9525">
              <a:noFill/>
              <a:miter lim="800000"/>
              <a:headEnd/>
              <a:tailEnd/>
            </a:ln>
          </p:spPr>
          <p:txBody>
            <a:bodyPr wrap="none" lIns="0" tIns="0" rIns="0" bIns="0">
              <a:spAutoFit/>
            </a:bodyPr>
            <a:lstStyle/>
            <a:p>
              <a:pPr algn="l"/>
              <a:r>
                <a:rPr lang="en-US" sz="700" b="0">
                  <a:solidFill>
                    <a:srgbClr val="000000"/>
                  </a:solidFill>
                </a:rPr>
                <a:t>OR</a:t>
              </a:r>
              <a:endParaRPr lang="en-US" sz="1000" b="0"/>
            </a:p>
          </p:txBody>
        </p:sp>
        <p:sp>
          <p:nvSpPr>
            <p:cNvPr id="26824" name="Rectangle 200"/>
            <p:cNvSpPr>
              <a:spLocks noChangeArrowheads="1"/>
            </p:cNvSpPr>
            <p:nvPr/>
          </p:nvSpPr>
          <p:spPr bwMode="auto">
            <a:xfrm>
              <a:off x="3257" y="1404"/>
              <a:ext cx="402" cy="84"/>
            </a:xfrm>
            <a:prstGeom prst="rect">
              <a:avLst/>
            </a:prstGeom>
            <a:solidFill>
              <a:srgbClr val="FFFFFF"/>
            </a:solidFill>
            <a:ln w="9525">
              <a:noFill/>
              <a:miter lim="800000"/>
              <a:headEnd/>
              <a:tailEnd/>
            </a:ln>
          </p:spPr>
          <p:txBody>
            <a:bodyPr/>
            <a:lstStyle/>
            <a:p>
              <a:endParaRPr lang="en-US"/>
            </a:p>
          </p:txBody>
        </p:sp>
        <p:sp>
          <p:nvSpPr>
            <p:cNvPr id="26825" name="Rectangle 201"/>
            <p:cNvSpPr>
              <a:spLocks noChangeArrowheads="1"/>
            </p:cNvSpPr>
            <p:nvPr/>
          </p:nvSpPr>
          <p:spPr bwMode="auto">
            <a:xfrm>
              <a:off x="3257" y="1404"/>
              <a:ext cx="402" cy="84"/>
            </a:xfrm>
            <a:prstGeom prst="rect">
              <a:avLst/>
            </a:prstGeom>
            <a:noFill/>
            <a:ln w="3175">
              <a:solidFill>
                <a:srgbClr val="000000"/>
              </a:solidFill>
              <a:miter lim="800000"/>
              <a:headEnd/>
              <a:tailEnd/>
            </a:ln>
          </p:spPr>
          <p:txBody>
            <a:bodyPr/>
            <a:lstStyle/>
            <a:p>
              <a:endParaRPr lang="en-US"/>
            </a:p>
          </p:txBody>
        </p:sp>
        <p:sp>
          <p:nvSpPr>
            <p:cNvPr id="26826" name="Rectangle 202"/>
            <p:cNvSpPr>
              <a:spLocks noChangeArrowheads="1"/>
            </p:cNvSpPr>
            <p:nvPr/>
          </p:nvSpPr>
          <p:spPr bwMode="auto">
            <a:xfrm>
              <a:off x="3272" y="1416"/>
              <a:ext cx="100" cy="86"/>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6.0</a:t>
              </a:r>
              <a:endParaRPr lang="en-US" sz="1000" b="0"/>
            </a:p>
          </p:txBody>
        </p:sp>
        <p:sp>
          <p:nvSpPr>
            <p:cNvPr id="26827" name="Rectangle 203"/>
            <p:cNvSpPr>
              <a:spLocks noChangeArrowheads="1"/>
            </p:cNvSpPr>
            <p:nvPr/>
          </p:nvSpPr>
          <p:spPr bwMode="auto">
            <a:xfrm>
              <a:off x="3257" y="1488"/>
              <a:ext cx="402" cy="321"/>
            </a:xfrm>
            <a:prstGeom prst="rect">
              <a:avLst/>
            </a:prstGeom>
            <a:solidFill>
              <a:srgbClr val="FFFFFF"/>
            </a:solidFill>
            <a:ln w="9525">
              <a:noFill/>
              <a:miter lim="800000"/>
              <a:headEnd/>
              <a:tailEnd/>
            </a:ln>
          </p:spPr>
          <p:txBody>
            <a:bodyPr/>
            <a:lstStyle/>
            <a:p>
              <a:endParaRPr lang="en-US"/>
            </a:p>
          </p:txBody>
        </p:sp>
        <p:sp>
          <p:nvSpPr>
            <p:cNvPr id="26828" name="Rectangle 204"/>
            <p:cNvSpPr>
              <a:spLocks noChangeArrowheads="1"/>
            </p:cNvSpPr>
            <p:nvPr/>
          </p:nvSpPr>
          <p:spPr bwMode="auto">
            <a:xfrm>
              <a:off x="3257" y="1488"/>
              <a:ext cx="402" cy="321"/>
            </a:xfrm>
            <a:prstGeom prst="rect">
              <a:avLst/>
            </a:prstGeom>
            <a:noFill/>
            <a:ln w="3175">
              <a:solidFill>
                <a:srgbClr val="000000"/>
              </a:solidFill>
              <a:miter lim="800000"/>
              <a:headEnd/>
              <a:tailEnd/>
            </a:ln>
          </p:spPr>
          <p:txBody>
            <a:bodyPr/>
            <a:lstStyle/>
            <a:p>
              <a:endParaRPr lang="en-US"/>
            </a:p>
          </p:txBody>
        </p:sp>
        <p:sp>
          <p:nvSpPr>
            <p:cNvPr id="26829" name="Rectangle 205"/>
            <p:cNvSpPr>
              <a:spLocks noChangeArrowheads="1"/>
            </p:cNvSpPr>
            <p:nvPr/>
          </p:nvSpPr>
          <p:spPr bwMode="auto">
            <a:xfrm>
              <a:off x="3280" y="1571"/>
              <a:ext cx="382" cy="96"/>
            </a:xfrm>
            <a:prstGeom prst="rect">
              <a:avLst/>
            </a:prstGeom>
            <a:noFill/>
            <a:ln w="9525">
              <a:noFill/>
              <a:miter lim="800000"/>
              <a:headEnd/>
              <a:tailEnd/>
            </a:ln>
          </p:spPr>
          <p:txBody>
            <a:bodyPr wrap="none" lIns="0" tIns="0" rIns="0" bIns="0">
              <a:spAutoFit/>
            </a:bodyPr>
            <a:lstStyle/>
            <a:p>
              <a:pPr algn="l"/>
              <a:r>
                <a:rPr lang="en-US" sz="1000" b="0">
                  <a:solidFill>
                    <a:srgbClr val="000000"/>
                  </a:solidFill>
                </a:rPr>
                <a:t>PROTECT</a:t>
              </a:r>
              <a:endParaRPr lang="en-US" sz="1000" b="0"/>
            </a:p>
          </p:txBody>
        </p:sp>
        <p:sp>
          <p:nvSpPr>
            <p:cNvPr id="26830" name="Rectangle 206"/>
            <p:cNvSpPr>
              <a:spLocks noChangeArrowheads="1"/>
            </p:cNvSpPr>
            <p:nvPr/>
          </p:nvSpPr>
          <p:spPr bwMode="auto">
            <a:xfrm>
              <a:off x="3272" y="1646"/>
              <a:ext cx="400" cy="96"/>
            </a:xfrm>
            <a:prstGeom prst="rect">
              <a:avLst/>
            </a:prstGeom>
            <a:noFill/>
            <a:ln w="9525">
              <a:noFill/>
              <a:miter lim="800000"/>
              <a:headEnd/>
              <a:tailEnd/>
            </a:ln>
          </p:spPr>
          <p:txBody>
            <a:bodyPr wrap="none" lIns="0" tIns="0" rIns="0" bIns="0">
              <a:spAutoFit/>
            </a:bodyPr>
            <a:lstStyle/>
            <a:p>
              <a:pPr algn="l"/>
              <a:r>
                <a:rPr lang="en-US" sz="1000" b="0">
                  <a:solidFill>
                    <a:srgbClr val="000000"/>
                  </a:solidFill>
                </a:rPr>
                <a:t>AIRCRAFT</a:t>
              </a:r>
              <a:endParaRPr lang="en-US" sz="1000" b="0"/>
            </a:p>
          </p:txBody>
        </p:sp>
        <p:sp>
          <p:nvSpPr>
            <p:cNvPr id="26831" name="Rectangle 207"/>
            <p:cNvSpPr>
              <a:spLocks noChangeArrowheads="1"/>
            </p:cNvSpPr>
            <p:nvPr/>
          </p:nvSpPr>
          <p:spPr bwMode="auto">
            <a:xfrm>
              <a:off x="1544" y="1685"/>
              <a:ext cx="404" cy="82"/>
            </a:xfrm>
            <a:prstGeom prst="rect">
              <a:avLst/>
            </a:prstGeom>
            <a:solidFill>
              <a:srgbClr val="FFFFFF"/>
            </a:solidFill>
            <a:ln w="9525">
              <a:noFill/>
              <a:miter lim="800000"/>
              <a:headEnd/>
              <a:tailEnd/>
            </a:ln>
          </p:spPr>
          <p:txBody>
            <a:bodyPr/>
            <a:lstStyle/>
            <a:p>
              <a:endParaRPr lang="en-US"/>
            </a:p>
          </p:txBody>
        </p:sp>
        <p:sp>
          <p:nvSpPr>
            <p:cNvPr id="26832" name="Rectangle 208"/>
            <p:cNvSpPr>
              <a:spLocks noChangeArrowheads="1"/>
            </p:cNvSpPr>
            <p:nvPr/>
          </p:nvSpPr>
          <p:spPr bwMode="auto">
            <a:xfrm>
              <a:off x="1544" y="1685"/>
              <a:ext cx="404" cy="82"/>
            </a:xfrm>
            <a:prstGeom prst="rect">
              <a:avLst/>
            </a:prstGeom>
            <a:noFill/>
            <a:ln w="3175">
              <a:solidFill>
                <a:srgbClr val="000000"/>
              </a:solidFill>
              <a:miter lim="800000"/>
              <a:headEnd/>
              <a:tailEnd/>
            </a:ln>
          </p:spPr>
          <p:txBody>
            <a:bodyPr/>
            <a:lstStyle/>
            <a:p>
              <a:endParaRPr lang="en-US"/>
            </a:p>
          </p:txBody>
        </p:sp>
        <p:sp>
          <p:nvSpPr>
            <p:cNvPr id="26833" name="Rectangle 209"/>
            <p:cNvSpPr>
              <a:spLocks noChangeArrowheads="1"/>
            </p:cNvSpPr>
            <p:nvPr/>
          </p:nvSpPr>
          <p:spPr bwMode="auto">
            <a:xfrm>
              <a:off x="1559" y="1695"/>
              <a:ext cx="100" cy="86"/>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8.0</a:t>
              </a:r>
              <a:endParaRPr lang="en-US" sz="1000" b="0"/>
            </a:p>
          </p:txBody>
        </p:sp>
        <p:sp>
          <p:nvSpPr>
            <p:cNvPr id="26834" name="Rectangle 210"/>
            <p:cNvSpPr>
              <a:spLocks noChangeArrowheads="1"/>
            </p:cNvSpPr>
            <p:nvPr/>
          </p:nvSpPr>
          <p:spPr bwMode="auto">
            <a:xfrm>
              <a:off x="1544" y="1767"/>
              <a:ext cx="404" cy="321"/>
            </a:xfrm>
            <a:prstGeom prst="rect">
              <a:avLst/>
            </a:prstGeom>
            <a:solidFill>
              <a:srgbClr val="FFFFFF"/>
            </a:solidFill>
            <a:ln w="9525">
              <a:noFill/>
              <a:miter lim="800000"/>
              <a:headEnd/>
              <a:tailEnd/>
            </a:ln>
          </p:spPr>
          <p:txBody>
            <a:bodyPr/>
            <a:lstStyle/>
            <a:p>
              <a:endParaRPr lang="en-US"/>
            </a:p>
          </p:txBody>
        </p:sp>
        <p:sp>
          <p:nvSpPr>
            <p:cNvPr id="26835" name="Rectangle 211"/>
            <p:cNvSpPr>
              <a:spLocks noChangeArrowheads="1"/>
            </p:cNvSpPr>
            <p:nvPr/>
          </p:nvSpPr>
          <p:spPr bwMode="auto">
            <a:xfrm>
              <a:off x="1544" y="1767"/>
              <a:ext cx="404" cy="321"/>
            </a:xfrm>
            <a:prstGeom prst="rect">
              <a:avLst/>
            </a:prstGeom>
            <a:noFill/>
            <a:ln w="3175">
              <a:solidFill>
                <a:srgbClr val="000000"/>
              </a:solidFill>
              <a:miter lim="800000"/>
              <a:headEnd/>
              <a:tailEnd/>
            </a:ln>
          </p:spPr>
          <p:txBody>
            <a:bodyPr/>
            <a:lstStyle/>
            <a:p>
              <a:endParaRPr lang="en-US"/>
            </a:p>
          </p:txBody>
        </p:sp>
        <p:sp>
          <p:nvSpPr>
            <p:cNvPr id="26836" name="Rectangle 212"/>
            <p:cNvSpPr>
              <a:spLocks noChangeArrowheads="1"/>
            </p:cNvSpPr>
            <p:nvPr/>
          </p:nvSpPr>
          <p:spPr bwMode="auto">
            <a:xfrm>
              <a:off x="1569" y="1850"/>
              <a:ext cx="382" cy="96"/>
            </a:xfrm>
            <a:prstGeom prst="rect">
              <a:avLst/>
            </a:prstGeom>
            <a:noFill/>
            <a:ln w="9525">
              <a:noFill/>
              <a:miter lim="800000"/>
              <a:headEnd/>
              <a:tailEnd/>
            </a:ln>
          </p:spPr>
          <p:txBody>
            <a:bodyPr wrap="none" lIns="0" tIns="0" rIns="0" bIns="0">
              <a:spAutoFit/>
            </a:bodyPr>
            <a:lstStyle/>
            <a:p>
              <a:pPr algn="l"/>
              <a:r>
                <a:rPr lang="en-US" sz="1000" b="0">
                  <a:solidFill>
                    <a:srgbClr val="000000"/>
                  </a:solidFill>
                </a:rPr>
                <a:t>MAINTAIN</a:t>
              </a:r>
              <a:endParaRPr lang="en-US" sz="1000" b="0"/>
            </a:p>
          </p:txBody>
        </p:sp>
        <p:sp>
          <p:nvSpPr>
            <p:cNvPr id="26837" name="Rectangle 213"/>
            <p:cNvSpPr>
              <a:spLocks noChangeArrowheads="1"/>
            </p:cNvSpPr>
            <p:nvPr/>
          </p:nvSpPr>
          <p:spPr bwMode="auto">
            <a:xfrm>
              <a:off x="1559" y="1924"/>
              <a:ext cx="400" cy="96"/>
            </a:xfrm>
            <a:prstGeom prst="rect">
              <a:avLst/>
            </a:prstGeom>
            <a:noFill/>
            <a:ln w="9525">
              <a:noFill/>
              <a:miter lim="800000"/>
              <a:headEnd/>
              <a:tailEnd/>
            </a:ln>
          </p:spPr>
          <p:txBody>
            <a:bodyPr wrap="none" lIns="0" tIns="0" rIns="0" bIns="0">
              <a:spAutoFit/>
            </a:bodyPr>
            <a:lstStyle/>
            <a:p>
              <a:pPr algn="l"/>
              <a:r>
                <a:rPr lang="en-US" sz="1000" b="0">
                  <a:solidFill>
                    <a:srgbClr val="000000"/>
                  </a:solidFill>
                </a:rPr>
                <a:t>AIRCRAFT</a:t>
              </a:r>
              <a:endParaRPr lang="en-US" sz="1000" b="0"/>
            </a:p>
          </p:txBody>
        </p:sp>
        <p:sp>
          <p:nvSpPr>
            <p:cNvPr id="26838" name="Rectangle 214"/>
            <p:cNvSpPr>
              <a:spLocks noChangeArrowheads="1"/>
            </p:cNvSpPr>
            <p:nvPr/>
          </p:nvSpPr>
          <p:spPr bwMode="auto">
            <a:xfrm>
              <a:off x="3257" y="939"/>
              <a:ext cx="402" cy="84"/>
            </a:xfrm>
            <a:prstGeom prst="rect">
              <a:avLst/>
            </a:prstGeom>
            <a:solidFill>
              <a:srgbClr val="FFFFFF"/>
            </a:solidFill>
            <a:ln w="9525">
              <a:noFill/>
              <a:miter lim="800000"/>
              <a:headEnd/>
              <a:tailEnd/>
            </a:ln>
          </p:spPr>
          <p:txBody>
            <a:bodyPr/>
            <a:lstStyle/>
            <a:p>
              <a:endParaRPr lang="en-US"/>
            </a:p>
          </p:txBody>
        </p:sp>
        <p:sp>
          <p:nvSpPr>
            <p:cNvPr id="26839" name="Rectangle 215"/>
            <p:cNvSpPr>
              <a:spLocks noChangeArrowheads="1"/>
            </p:cNvSpPr>
            <p:nvPr/>
          </p:nvSpPr>
          <p:spPr bwMode="auto">
            <a:xfrm>
              <a:off x="3257" y="939"/>
              <a:ext cx="402" cy="84"/>
            </a:xfrm>
            <a:prstGeom prst="rect">
              <a:avLst/>
            </a:prstGeom>
            <a:noFill/>
            <a:ln w="3175">
              <a:solidFill>
                <a:srgbClr val="000000"/>
              </a:solidFill>
              <a:miter lim="800000"/>
              <a:headEnd/>
              <a:tailEnd/>
            </a:ln>
          </p:spPr>
          <p:txBody>
            <a:bodyPr/>
            <a:lstStyle/>
            <a:p>
              <a:endParaRPr lang="en-US"/>
            </a:p>
          </p:txBody>
        </p:sp>
        <p:sp>
          <p:nvSpPr>
            <p:cNvPr id="26840" name="Rectangle 216"/>
            <p:cNvSpPr>
              <a:spLocks noChangeArrowheads="1"/>
            </p:cNvSpPr>
            <p:nvPr/>
          </p:nvSpPr>
          <p:spPr bwMode="auto">
            <a:xfrm>
              <a:off x="3272" y="950"/>
              <a:ext cx="100" cy="86"/>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4.0</a:t>
              </a:r>
              <a:endParaRPr lang="en-US" sz="1000" b="0"/>
            </a:p>
          </p:txBody>
        </p:sp>
        <p:sp>
          <p:nvSpPr>
            <p:cNvPr id="26841" name="Rectangle 217"/>
            <p:cNvSpPr>
              <a:spLocks noChangeArrowheads="1"/>
            </p:cNvSpPr>
            <p:nvPr/>
          </p:nvSpPr>
          <p:spPr bwMode="auto">
            <a:xfrm>
              <a:off x="3257" y="1023"/>
              <a:ext cx="402" cy="319"/>
            </a:xfrm>
            <a:prstGeom prst="rect">
              <a:avLst/>
            </a:prstGeom>
            <a:solidFill>
              <a:srgbClr val="FFFFFF"/>
            </a:solidFill>
            <a:ln w="9525">
              <a:noFill/>
              <a:miter lim="800000"/>
              <a:headEnd/>
              <a:tailEnd/>
            </a:ln>
          </p:spPr>
          <p:txBody>
            <a:bodyPr/>
            <a:lstStyle/>
            <a:p>
              <a:endParaRPr lang="en-US"/>
            </a:p>
          </p:txBody>
        </p:sp>
        <p:sp>
          <p:nvSpPr>
            <p:cNvPr id="26842" name="Rectangle 218"/>
            <p:cNvSpPr>
              <a:spLocks noChangeArrowheads="1"/>
            </p:cNvSpPr>
            <p:nvPr/>
          </p:nvSpPr>
          <p:spPr bwMode="auto">
            <a:xfrm>
              <a:off x="3257" y="1023"/>
              <a:ext cx="402" cy="319"/>
            </a:xfrm>
            <a:prstGeom prst="rect">
              <a:avLst/>
            </a:prstGeom>
            <a:noFill/>
            <a:ln w="3175">
              <a:solidFill>
                <a:srgbClr val="000000"/>
              </a:solidFill>
              <a:miter lim="800000"/>
              <a:headEnd/>
              <a:tailEnd/>
            </a:ln>
          </p:spPr>
          <p:txBody>
            <a:bodyPr/>
            <a:lstStyle/>
            <a:p>
              <a:endParaRPr lang="en-US"/>
            </a:p>
          </p:txBody>
        </p:sp>
        <p:sp>
          <p:nvSpPr>
            <p:cNvPr id="26843" name="Rectangle 219"/>
            <p:cNvSpPr>
              <a:spLocks noChangeArrowheads="1"/>
            </p:cNvSpPr>
            <p:nvPr/>
          </p:nvSpPr>
          <p:spPr bwMode="auto">
            <a:xfrm>
              <a:off x="3273" y="1104"/>
              <a:ext cx="400" cy="96"/>
            </a:xfrm>
            <a:prstGeom prst="rect">
              <a:avLst/>
            </a:prstGeom>
            <a:noFill/>
            <a:ln w="9525">
              <a:noFill/>
              <a:miter lim="800000"/>
              <a:headEnd/>
              <a:tailEnd/>
            </a:ln>
          </p:spPr>
          <p:txBody>
            <a:bodyPr wrap="none" lIns="0" tIns="0" rIns="0" bIns="0">
              <a:spAutoFit/>
            </a:bodyPr>
            <a:lstStyle/>
            <a:p>
              <a:pPr algn="l"/>
              <a:r>
                <a:rPr lang="en-US" sz="1000" b="0">
                  <a:solidFill>
                    <a:srgbClr val="000000"/>
                  </a:solidFill>
                </a:rPr>
                <a:t>PERFORM</a:t>
              </a:r>
              <a:endParaRPr lang="en-US" sz="1000" b="0"/>
            </a:p>
          </p:txBody>
        </p:sp>
        <p:sp>
          <p:nvSpPr>
            <p:cNvPr id="26844" name="Rectangle 220"/>
            <p:cNvSpPr>
              <a:spLocks noChangeArrowheads="1"/>
            </p:cNvSpPr>
            <p:nvPr/>
          </p:nvSpPr>
          <p:spPr bwMode="auto">
            <a:xfrm>
              <a:off x="3301" y="1179"/>
              <a:ext cx="337" cy="96"/>
            </a:xfrm>
            <a:prstGeom prst="rect">
              <a:avLst/>
            </a:prstGeom>
            <a:noFill/>
            <a:ln w="9525">
              <a:noFill/>
              <a:miter lim="800000"/>
              <a:headEnd/>
              <a:tailEnd/>
            </a:ln>
          </p:spPr>
          <p:txBody>
            <a:bodyPr wrap="none" lIns="0" tIns="0" rIns="0" bIns="0">
              <a:spAutoFit/>
            </a:bodyPr>
            <a:lstStyle/>
            <a:p>
              <a:pPr algn="l"/>
              <a:r>
                <a:rPr lang="en-US" sz="1000" b="0">
                  <a:solidFill>
                    <a:srgbClr val="000000"/>
                  </a:solidFill>
                </a:rPr>
                <a:t>MISSION</a:t>
              </a:r>
              <a:endParaRPr lang="en-US" sz="1000" b="0"/>
            </a:p>
          </p:txBody>
        </p:sp>
        <p:sp>
          <p:nvSpPr>
            <p:cNvPr id="26845" name="Rectangle 221"/>
            <p:cNvSpPr>
              <a:spLocks noChangeArrowheads="1"/>
            </p:cNvSpPr>
            <p:nvPr/>
          </p:nvSpPr>
          <p:spPr bwMode="auto">
            <a:xfrm>
              <a:off x="3995" y="939"/>
              <a:ext cx="403" cy="84"/>
            </a:xfrm>
            <a:prstGeom prst="rect">
              <a:avLst/>
            </a:prstGeom>
            <a:solidFill>
              <a:srgbClr val="FFFFFF"/>
            </a:solidFill>
            <a:ln w="9525">
              <a:noFill/>
              <a:miter lim="800000"/>
              <a:headEnd/>
              <a:tailEnd/>
            </a:ln>
          </p:spPr>
          <p:txBody>
            <a:bodyPr/>
            <a:lstStyle/>
            <a:p>
              <a:endParaRPr lang="en-US"/>
            </a:p>
          </p:txBody>
        </p:sp>
        <p:sp>
          <p:nvSpPr>
            <p:cNvPr id="26846" name="Rectangle 222"/>
            <p:cNvSpPr>
              <a:spLocks noChangeArrowheads="1"/>
            </p:cNvSpPr>
            <p:nvPr/>
          </p:nvSpPr>
          <p:spPr bwMode="auto">
            <a:xfrm>
              <a:off x="3995" y="939"/>
              <a:ext cx="403" cy="84"/>
            </a:xfrm>
            <a:prstGeom prst="rect">
              <a:avLst/>
            </a:prstGeom>
            <a:noFill/>
            <a:ln w="3175">
              <a:solidFill>
                <a:srgbClr val="000000"/>
              </a:solidFill>
              <a:miter lim="800000"/>
              <a:headEnd/>
              <a:tailEnd/>
            </a:ln>
          </p:spPr>
          <p:txBody>
            <a:bodyPr/>
            <a:lstStyle/>
            <a:p>
              <a:endParaRPr lang="en-US"/>
            </a:p>
          </p:txBody>
        </p:sp>
        <p:sp>
          <p:nvSpPr>
            <p:cNvPr id="26847" name="Rectangle 223"/>
            <p:cNvSpPr>
              <a:spLocks noChangeArrowheads="1"/>
            </p:cNvSpPr>
            <p:nvPr/>
          </p:nvSpPr>
          <p:spPr bwMode="auto">
            <a:xfrm>
              <a:off x="4010" y="950"/>
              <a:ext cx="100" cy="86"/>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5.0</a:t>
              </a:r>
              <a:endParaRPr lang="en-US" sz="1000" b="0"/>
            </a:p>
          </p:txBody>
        </p:sp>
        <p:sp>
          <p:nvSpPr>
            <p:cNvPr id="26848" name="Rectangle 224"/>
            <p:cNvSpPr>
              <a:spLocks noChangeArrowheads="1"/>
            </p:cNvSpPr>
            <p:nvPr/>
          </p:nvSpPr>
          <p:spPr bwMode="auto">
            <a:xfrm>
              <a:off x="3995" y="1023"/>
              <a:ext cx="403" cy="319"/>
            </a:xfrm>
            <a:prstGeom prst="rect">
              <a:avLst/>
            </a:prstGeom>
            <a:solidFill>
              <a:srgbClr val="FFFFFF"/>
            </a:solidFill>
            <a:ln w="9525">
              <a:noFill/>
              <a:miter lim="800000"/>
              <a:headEnd/>
              <a:tailEnd/>
            </a:ln>
          </p:spPr>
          <p:txBody>
            <a:bodyPr/>
            <a:lstStyle/>
            <a:p>
              <a:endParaRPr lang="en-US"/>
            </a:p>
          </p:txBody>
        </p:sp>
        <p:sp>
          <p:nvSpPr>
            <p:cNvPr id="26849" name="Rectangle 225"/>
            <p:cNvSpPr>
              <a:spLocks noChangeArrowheads="1"/>
            </p:cNvSpPr>
            <p:nvPr/>
          </p:nvSpPr>
          <p:spPr bwMode="auto">
            <a:xfrm>
              <a:off x="3995" y="1023"/>
              <a:ext cx="403" cy="319"/>
            </a:xfrm>
            <a:prstGeom prst="rect">
              <a:avLst/>
            </a:prstGeom>
            <a:noFill/>
            <a:ln w="3175">
              <a:solidFill>
                <a:srgbClr val="000000"/>
              </a:solidFill>
              <a:miter lim="800000"/>
              <a:headEnd/>
              <a:tailEnd/>
            </a:ln>
          </p:spPr>
          <p:txBody>
            <a:bodyPr/>
            <a:lstStyle/>
            <a:p>
              <a:endParaRPr lang="en-US"/>
            </a:p>
          </p:txBody>
        </p:sp>
        <p:sp>
          <p:nvSpPr>
            <p:cNvPr id="26850" name="Rectangle 226"/>
            <p:cNvSpPr>
              <a:spLocks noChangeArrowheads="1"/>
            </p:cNvSpPr>
            <p:nvPr/>
          </p:nvSpPr>
          <p:spPr bwMode="auto">
            <a:xfrm>
              <a:off x="4037" y="1104"/>
              <a:ext cx="342" cy="96"/>
            </a:xfrm>
            <a:prstGeom prst="rect">
              <a:avLst/>
            </a:prstGeom>
            <a:noFill/>
            <a:ln w="9525">
              <a:noFill/>
              <a:miter lim="800000"/>
              <a:headEnd/>
              <a:tailEnd/>
            </a:ln>
          </p:spPr>
          <p:txBody>
            <a:bodyPr wrap="none" lIns="0" tIns="0" rIns="0" bIns="0">
              <a:spAutoFit/>
            </a:bodyPr>
            <a:lstStyle/>
            <a:p>
              <a:pPr algn="l"/>
              <a:r>
                <a:rPr lang="en-US" sz="1000" b="0">
                  <a:solidFill>
                    <a:srgbClr val="000000"/>
                  </a:solidFill>
                </a:rPr>
                <a:t>TRANSIT</a:t>
              </a:r>
              <a:endParaRPr lang="en-US" sz="1000" b="0"/>
            </a:p>
          </p:txBody>
        </p:sp>
        <p:sp>
          <p:nvSpPr>
            <p:cNvPr id="26851" name="Rectangle 227"/>
            <p:cNvSpPr>
              <a:spLocks noChangeArrowheads="1"/>
            </p:cNvSpPr>
            <p:nvPr/>
          </p:nvSpPr>
          <p:spPr bwMode="auto">
            <a:xfrm>
              <a:off x="4035" y="1179"/>
              <a:ext cx="345" cy="96"/>
            </a:xfrm>
            <a:prstGeom prst="rect">
              <a:avLst/>
            </a:prstGeom>
            <a:noFill/>
            <a:ln w="9525">
              <a:noFill/>
              <a:miter lim="800000"/>
              <a:headEnd/>
              <a:tailEnd/>
            </a:ln>
          </p:spPr>
          <p:txBody>
            <a:bodyPr wrap="none" lIns="0" tIns="0" rIns="0" bIns="0">
              <a:spAutoFit/>
            </a:bodyPr>
            <a:lstStyle/>
            <a:p>
              <a:pPr algn="l"/>
              <a:r>
                <a:rPr lang="en-US" sz="1000" b="0">
                  <a:solidFill>
                    <a:srgbClr val="000000"/>
                  </a:solidFill>
                </a:rPr>
                <a:t>TO BASE</a:t>
              </a:r>
              <a:endParaRPr lang="en-US" sz="1000" b="0"/>
            </a:p>
          </p:txBody>
        </p:sp>
        <p:sp>
          <p:nvSpPr>
            <p:cNvPr id="26852" name="Freeform 228"/>
            <p:cNvSpPr>
              <a:spLocks/>
            </p:cNvSpPr>
            <p:nvPr/>
          </p:nvSpPr>
          <p:spPr bwMode="auto">
            <a:xfrm>
              <a:off x="3760" y="1073"/>
              <a:ext cx="135" cy="134"/>
            </a:xfrm>
            <a:custGeom>
              <a:avLst/>
              <a:gdLst/>
              <a:ahLst/>
              <a:cxnLst>
                <a:cxn ang="0">
                  <a:pos x="0" y="132"/>
                </a:cxn>
                <a:cxn ang="0">
                  <a:pos x="4" y="104"/>
                </a:cxn>
                <a:cxn ang="0">
                  <a:pos x="13" y="76"/>
                </a:cxn>
                <a:cxn ang="0">
                  <a:pos x="30" y="52"/>
                </a:cxn>
                <a:cxn ang="0">
                  <a:pos x="50" y="30"/>
                </a:cxn>
                <a:cxn ang="0">
                  <a:pos x="75" y="15"/>
                </a:cxn>
                <a:cxn ang="0">
                  <a:pos x="105" y="3"/>
                </a:cxn>
                <a:cxn ang="0">
                  <a:pos x="135" y="0"/>
                </a:cxn>
                <a:cxn ang="0">
                  <a:pos x="165" y="3"/>
                </a:cxn>
                <a:cxn ang="0">
                  <a:pos x="191" y="15"/>
                </a:cxn>
                <a:cxn ang="0">
                  <a:pos x="219" y="30"/>
                </a:cxn>
                <a:cxn ang="0">
                  <a:pos x="239" y="52"/>
                </a:cxn>
                <a:cxn ang="0">
                  <a:pos x="256" y="76"/>
                </a:cxn>
                <a:cxn ang="0">
                  <a:pos x="266" y="104"/>
                </a:cxn>
                <a:cxn ang="0">
                  <a:pos x="269" y="132"/>
                </a:cxn>
                <a:cxn ang="0">
                  <a:pos x="266" y="164"/>
                </a:cxn>
                <a:cxn ang="0">
                  <a:pos x="256" y="194"/>
                </a:cxn>
                <a:cxn ang="0">
                  <a:pos x="239" y="217"/>
                </a:cxn>
                <a:cxn ang="0">
                  <a:pos x="219" y="241"/>
                </a:cxn>
                <a:cxn ang="0">
                  <a:pos x="191" y="256"/>
                </a:cxn>
                <a:cxn ang="0">
                  <a:pos x="165" y="265"/>
                </a:cxn>
                <a:cxn ang="0">
                  <a:pos x="135" y="267"/>
                </a:cxn>
                <a:cxn ang="0">
                  <a:pos x="105" y="265"/>
                </a:cxn>
                <a:cxn ang="0">
                  <a:pos x="75" y="256"/>
                </a:cxn>
                <a:cxn ang="0">
                  <a:pos x="50" y="241"/>
                </a:cxn>
                <a:cxn ang="0">
                  <a:pos x="30" y="217"/>
                </a:cxn>
                <a:cxn ang="0">
                  <a:pos x="13" y="194"/>
                </a:cxn>
                <a:cxn ang="0">
                  <a:pos x="4" y="164"/>
                </a:cxn>
                <a:cxn ang="0">
                  <a:pos x="0" y="132"/>
                </a:cxn>
              </a:cxnLst>
              <a:rect l="0" t="0" r="r" b="b"/>
              <a:pathLst>
                <a:path w="269" h="267">
                  <a:moveTo>
                    <a:pt x="0" y="132"/>
                  </a:moveTo>
                  <a:lnTo>
                    <a:pt x="4" y="104"/>
                  </a:lnTo>
                  <a:lnTo>
                    <a:pt x="13" y="76"/>
                  </a:lnTo>
                  <a:lnTo>
                    <a:pt x="30" y="52"/>
                  </a:lnTo>
                  <a:lnTo>
                    <a:pt x="50" y="30"/>
                  </a:lnTo>
                  <a:lnTo>
                    <a:pt x="75" y="15"/>
                  </a:lnTo>
                  <a:lnTo>
                    <a:pt x="105" y="3"/>
                  </a:lnTo>
                  <a:lnTo>
                    <a:pt x="135" y="0"/>
                  </a:lnTo>
                  <a:lnTo>
                    <a:pt x="165" y="3"/>
                  </a:lnTo>
                  <a:lnTo>
                    <a:pt x="191" y="15"/>
                  </a:lnTo>
                  <a:lnTo>
                    <a:pt x="219" y="30"/>
                  </a:lnTo>
                  <a:lnTo>
                    <a:pt x="239" y="52"/>
                  </a:lnTo>
                  <a:lnTo>
                    <a:pt x="256" y="76"/>
                  </a:lnTo>
                  <a:lnTo>
                    <a:pt x="266" y="104"/>
                  </a:lnTo>
                  <a:lnTo>
                    <a:pt x="269" y="132"/>
                  </a:lnTo>
                  <a:lnTo>
                    <a:pt x="266" y="164"/>
                  </a:lnTo>
                  <a:lnTo>
                    <a:pt x="256" y="194"/>
                  </a:lnTo>
                  <a:lnTo>
                    <a:pt x="239" y="217"/>
                  </a:lnTo>
                  <a:lnTo>
                    <a:pt x="219" y="241"/>
                  </a:lnTo>
                  <a:lnTo>
                    <a:pt x="191" y="256"/>
                  </a:lnTo>
                  <a:lnTo>
                    <a:pt x="165" y="265"/>
                  </a:lnTo>
                  <a:lnTo>
                    <a:pt x="135" y="267"/>
                  </a:lnTo>
                  <a:lnTo>
                    <a:pt x="105" y="265"/>
                  </a:lnTo>
                  <a:lnTo>
                    <a:pt x="75" y="256"/>
                  </a:lnTo>
                  <a:lnTo>
                    <a:pt x="50" y="241"/>
                  </a:lnTo>
                  <a:lnTo>
                    <a:pt x="30" y="217"/>
                  </a:lnTo>
                  <a:lnTo>
                    <a:pt x="13" y="194"/>
                  </a:lnTo>
                  <a:lnTo>
                    <a:pt x="4" y="164"/>
                  </a:lnTo>
                  <a:lnTo>
                    <a:pt x="0" y="132"/>
                  </a:lnTo>
                  <a:close/>
                </a:path>
              </a:pathLst>
            </a:custGeom>
            <a:solidFill>
              <a:srgbClr val="FFFFFF"/>
            </a:solidFill>
            <a:ln w="9525">
              <a:noFill/>
              <a:round/>
              <a:headEnd/>
              <a:tailEnd/>
            </a:ln>
          </p:spPr>
          <p:txBody>
            <a:bodyPr/>
            <a:lstStyle/>
            <a:p>
              <a:endParaRPr lang="en-US"/>
            </a:p>
          </p:txBody>
        </p:sp>
        <p:sp>
          <p:nvSpPr>
            <p:cNvPr id="26853" name="Freeform 229"/>
            <p:cNvSpPr>
              <a:spLocks/>
            </p:cNvSpPr>
            <p:nvPr/>
          </p:nvSpPr>
          <p:spPr bwMode="auto">
            <a:xfrm>
              <a:off x="3760" y="1073"/>
              <a:ext cx="135" cy="134"/>
            </a:xfrm>
            <a:custGeom>
              <a:avLst/>
              <a:gdLst/>
              <a:ahLst/>
              <a:cxnLst>
                <a:cxn ang="0">
                  <a:pos x="0" y="132"/>
                </a:cxn>
                <a:cxn ang="0">
                  <a:pos x="4" y="104"/>
                </a:cxn>
                <a:cxn ang="0">
                  <a:pos x="13" y="76"/>
                </a:cxn>
                <a:cxn ang="0">
                  <a:pos x="30" y="52"/>
                </a:cxn>
                <a:cxn ang="0">
                  <a:pos x="50" y="30"/>
                </a:cxn>
                <a:cxn ang="0">
                  <a:pos x="75" y="15"/>
                </a:cxn>
                <a:cxn ang="0">
                  <a:pos x="105" y="3"/>
                </a:cxn>
                <a:cxn ang="0">
                  <a:pos x="135" y="0"/>
                </a:cxn>
                <a:cxn ang="0">
                  <a:pos x="165" y="3"/>
                </a:cxn>
                <a:cxn ang="0">
                  <a:pos x="191" y="15"/>
                </a:cxn>
                <a:cxn ang="0">
                  <a:pos x="219" y="30"/>
                </a:cxn>
                <a:cxn ang="0">
                  <a:pos x="239" y="52"/>
                </a:cxn>
                <a:cxn ang="0">
                  <a:pos x="256" y="76"/>
                </a:cxn>
                <a:cxn ang="0">
                  <a:pos x="266" y="104"/>
                </a:cxn>
                <a:cxn ang="0">
                  <a:pos x="269" y="132"/>
                </a:cxn>
                <a:cxn ang="0">
                  <a:pos x="266" y="164"/>
                </a:cxn>
                <a:cxn ang="0">
                  <a:pos x="256" y="194"/>
                </a:cxn>
                <a:cxn ang="0">
                  <a:pos x="239" y="217"/>
                </a:cxn>
                <a:cxn ang="0">
                  <a:pos x="219" y="241"/>
                </a:cxn>
                <a:cxn ang="0">
                  <a:pos x="191" y="256"/>
                </a:cxn>
                <a:cxn ang="0">
                  <a:pos x="165" y="265"/>
                </a:cxn>
                <a:cxn ang="0">
                  <a:pos x="135" y="267"/>
                </a:cxn>
                <a:cxn ang="0">
                  <a:pos x="105" y="265"/>
                </a:cxn>
                <a:cxn ang="0">
                  <a:pos x="75" y="256"/>
                </a:cxn>
                <a:cxn ang="0">
                  <a:pos x="50" y="241"/>
                </a:cxn>
                <a:cxn ang="0">
                  <a:pos x="30" y="217"/>
                </a:cxn>
                <a:cxn ang="0">
                  <a:pos x="13" y="194"/>
                </a:cxn>
                <a:cxn ang="0">
                  <a:pos x="4" y="164"/>
                </a:cxn>
                <a:cxn ang="0">
                  <a:pos x="0" y="132"/>
                </a:cxn>
              </a:cxnLst>
              <a:rect l="0" t="0" r="r" b="b"/>
              <a:pathLst>
                <a:path w="269" h="267">
                  <a:moveTo>
                    <a:pt x="0" y="132"/>
                  </a:moveTo>
                  <a:lnTo>
                    <a:pt x="4" y="104"/>
                  </a:lnTo>
                  <a:lnTo>
                    <a:pt x="13" y="76"/>
                  </a:lnTo>
                  <a:lnTo>
                    <a:pt x="30" y="52"/>
                  </a:lnTo>
                  <a:lnTo>
                    <a:pt x="50" y="30"/>
                  </a:lnTo>
                  <a:lnTo>
                    <a:pt x="75" y="15"/>
                  </a:lnTo>
                  <a:lnTo>
                    <a:pt x="105" y="3"/>
                  </a:lnTo>
                  <a:lnTo>
                    <a:pt x="135" y="0"/>
                  </a:lnTo>
                  <a:lnTo>
                    <a:pt x="165" y="3"/>
                  </a:lnTo>
                  <a:lnTo>
                    <a:pt x="191" y="15"/>
                  </a:lnTo>
                  <a:lnTo>
                    <a:pt x="219" y="30"/>
                  </a:lnTo>
                  <a:lnTo>
                    <a:pt x="239" y="52"/>
                  </a:lnTo>
                  <a:lnTo>
                    <a:pt x="256" y="76"/>
                  </a:lnTo>
                  <a:lnTo>
                    <a:pt x="266" y="104"/>
                  </a:lnTo>
                  <a:lnTo>
                    <a:pt x="269" y="132"/>
                  </a:lnTo>
                  <a:lnTo>
                    <a:pt x="266" y="164"/>
                  </a:lnTo>
                  <a:lnTo>
                    <a:pt x="256" y="194"/>
                  </a:lnTo>
                  <a:lnTo>
                    <a:pt x="239" y="217"/>
                  </a:lnTo>
                  <a:lnTo>
                    <a:pt x="219" y="241"/>
                  </a:lnTo>
                  <a:lnTo>
                    <a:pt x="191" y="256"/>
                  </a:lnTo>
                  <a:lnTo>
                    <a:pt x="165" y="265"/>
                  </a:lnTo>
                  <a:lnTo>
                    <a:pt x="135" y="267"/>
                  </a:lnTo>
                  <a:lnTo>
                    <a:pt x="105" y="265"/>
                  </a:lnTo>
                  <a:lnTo>
                    <a:pt x="75" y="256"/>
                  </a:lnTo>
                  <a:lnTo>
                    <a:pt x="50" y="241"/>
                  </a:lnTo>
                  <a:lnTo>
                    <a:pt x="30" y="217"/>
                  </a:lnTo>
                  <a:lnTo>
                    <a:pt x="13" y="194"/>
                  </a:lnTo>
                  <a:lnTo>
                    <a:pt x="4" y="164"/>
                  </a:lnTo>
                  <a:lnTo>
                    <a:pt x="0" y="132"/>
                  </a:lnTo>
                  <a:close/>
                </a:path>
              </a:pathLst>
            </a:custGeom>
            <a:noFill/>
            <a:ln w="3175">
              <a:solidFill>
                <a:srgbClr val="000000"/>
              </a:solidFill>
              <a:prstDash val="solid"/>
              <a:round/>
              <a:headEnd/>
              <a:tailEnd/>
            </a:ln>
          </p:spPr>
          <p:txBody>
            <a:bodyPr/>
            <a:lstStyle/>
            <a:p>
              <a:endParaRPr lang="en-US"/>
            </a:p>
          </p:txBody>
        </p:sp>
        <p:sp>
          <p:nvSpPr>
            <p:cNvPr id="26854" name="Rectangle 230"/>
            <p:cNvSpPr>
              <a:spLocks noChangeArrowheads="1"/>
            </p:cNvSpPr>
            <p:nvPr/>
          </p:nvSpPr>
          <p:spPr bwMode="auto">
            <a:xfrm>
              <a:off x="4768" y="939"/>
              <a:ext cx="403" cy="84"/>
            </a:xfrm>
            <a:prstGeom prst="rect">
              <a:avLst/>
            </a:prstGeom>
            <a:solidFill>
              <a:srgbClr val="FFFFFF"/>
            </a:solidFill>
            <a:ln w="9525">
              <a:noFill/>
              <a:miter lim="800000"/>
              <a:headEnd/>
              <a:tailEnd/>
            </a:ln>
          </p:spPr>
          <p:txBody>
            <a:bodyPr/>
            <a:lstStyle/>
            <a:p>
              <a:endParaRPr lang="en-US"/>
            </a:p>
          </p:txBody>
        </p:sp>
        <p:sp>
          <p:nvSpPr>
            <p:cNvPr id="26855" name="Rectangle 231"/>
            <p:cNvSpPr>
              <a:spLocks noChangeArrowheads="1"/>
            </p:cNvSpPr>
            <p:nvPr/>
          </p:nvSpPr>
          <p:spPr bwMode="auto">
            <a:xfrm>
              <a:off x="4768" y="939"/>
              <a:ext cx="403" cy="84"/>
            </a:xfrm>
            <a:prstGeom prst="rect">
              <a:avLst/>
            </a:prstGeom>
            <a:noFill/>
            <a:ln w="3175">
              <a:solidFill>
                <a:srgbClr val="000000"/>
              </a:solidFill>
              <a:miter lim="800000"/>
              <a:headEnd/>
              <a:tailEnd/>
            </a:ln>
          </p:spPr>
          <p:txBody>
            <a:bodyPr/>
            <a:lstStyle/>
            <a:p>
              <a:endParaRPr lang="en-US"/>
            </a:p>
          </p:txBody>
        </p:sp>
        <p:sp>
          <p:nvSpPr>
            <p:cNvPr id="26856" name="Rectangle 232"/>
            <p:cNvSpPr>
              <a:spLocks noChangeArrowheads="1"/>
            </p:cNvSpPr>
            <p:nvPr/>
          </p:nvSpPr>
          <p:spPr bwMode="auto">
            <a:xfrm>
              <a:off x="4783" y="950"/>
              <a:ext cx="100" cy="86"/>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7.0</a:t>
              </a:r>
              <a:endParaRPr lang="en-US" sz="1000" b="0"/>
            </a:p>
          </p:txBody>
        </p:sp>
        <p:sp>
          <p:nvSpPr>
            <p:cNvPr id="26857" name="Rectangle 233"/>
            <p:cNvSpPr>
              <a:spLocks noChangeArrowheads="1"/>
            </p:cNvSpPr>
            <p:nvPr/>
          </p:nvSpPr>
          <p:spPr bwMode="auto">
            <a:xfrm>
              <a:off x="4768" y="1023"/>
              <a:ext cx="403" cy="319"/>
            </a:xfrm>
            <a:prstGeom prst="rect">
              <a:avLst/>
            </a:prstGeom>
            <a:solidFill>
              <a:srgbClr val="FFFFFF"/>
            </a:solidFill>
            <a:ln w="9525">
              <a:noFill/>
              <a:miter lim="800000"/>
              <a:headEnd/>
              <a:tailEnd/>
            </a:ln>
          </p:spPr>
          <p:txBody>
            <a:bodyPr/>
            <a:lstStyle/>
            <a:p>
              <a:endParaRPr lang="en-US"/>
            </a:p>
          </p:txBody>
        </p:sp>
        <p:sp>
          <p:nvSpPr>
            <p:cNvPr id="26858" name="Rectangle 234"/>
            <p:cNvSpPr>
              <a:spLocks noChangeArrowheads="1"/>
            </p:cNvSpPr>
            <p:nvPr/>
          </p:nvSpPr>
          <p:spPr bwMode="auto">
            <a:xfrm>
              <a:off x="4768" y="1023"/>
              <a:ext cx="403" cy="319"/>
            </a:xfrm>
            <a:prstGeom prst="rect">
              <a:avLst/>
            </a:prstGeom>
            <a:noFill/>
            <a:ln w="3175">
              <a:solidFill>
                <a:srgbClr val="000000"/>
              </a:solidFill>
              <a:miter lim="800000"/>
              <a:headEnd/>
              <a:tailEnd/>
            </a:ln>
          </p:spPr>
          <p:txBody>
            <a:bodyPr/>
            <a:lstStyle/>
            <a:p>
              <a:endParaRPr lang="en-US"/>
            </a:p>
          </p:txBody>
        </p:sp>
        <p:sp>
          <p:nvSpPr>
            <p:cNvPr id="26859" name="Rectangle 235"/>
            <p:cNvSpPr>
              <a:spLocks noChangeArrowheads="1"/>
            </p:cNvSpPr>
            <p:nvPr/>
          </p:nvSpPr>
          <p:spPr bwMode="auto">
            <a:xfrm>
              <a:off x="4786" y="1067"/>
              <a:ext cx="395" cy="96"/>
            </a:xfrm>
            <a:prstGeom prst="rect">
              <a:avLst/>
            </a:prstGeom>
            <a:noFill/>
            <a:ln w="9525">
              <a:noFill/>
              <a:miter lim="800000"/>
              <a:headEnd/>
              <a:tailEnd/>
            </a:ln>
          </p:spPr>
          <p:txBody>
            <a:bodyPr wrap="none" lIns="0" tIns="0" rIns="0" bIns="0">
              <a:spAutoFit/>
            </a:bodyPr>
            <a:lstStyle/>
            <a:p>
              <a:pPr algn="l"/>
              <a:r>
                <a:rPr lang="en-US" sz="1000" b="0">
                  <a:solidFill>
                    <a:srgbClr val="000000"/>
                  </a:solidFill>
                </a:rPr>
                <a:t>RECOVER</a:t>
              </a:r>
              <a:endParaRPr lang="en-US" sz="1000" b="0"/>
            </a:p>
          </p:txBody>
        </p:sp>
        <p:sp>
          <p:nvSpPr>
            <p:cNvPr id="26860" name="Rectangle 236"/>
            <p:cNvSpPr>
              <a:spLocks noChangeArrowheads="1"/>
            </p:cNvSpPr>
            <p:nvPr/>
          </p:nvSpPr>
          <p:spPr bwMode="auto">
            <a:xfrm>
              <a:off x="4861" y="1143"/>
              <a:ext cx="236" cy="96"/>
            </a:xfrm>
            <a:prstGeom prst="rect">
              <a:avLst/>
            </a:prstGeom>
            <a:noFill/>
            <a:ln w="9525">
              <a:noFill/>
              <a:miter lim="800000"/>
              <a:headEnd/>
              <a:tailEnd/>
            </a:ln>
          </p:spPr>
          <p:txBody>
            <a:bodyPr wrap="none" lIns="0" tIns="0" rIns="0" bIns="0">
              <a:spAutoFit/>
            </a:bodyPr>
            <a:lstStyle/>
            <a:p>
              <a:pPr algn="l"/>
              <a:r>
                <a:rPr lang="en-US" sz="1000" b="0">
                  <a:solidFill>
                    <a:srgbClr val="000000"/>
                  </a:solidFill>
                </a:rPr>
                <a:t>FROM</a:t>
              </a:r>
              <a:endParaRPr lang="en-US" sz="1000" b="0"/>
            </a:p>
          </p:txBody>
        </p:sp>
        <p:sp>
          <p:nvSpPr>
            <p:cNvPr id="26861" name="Rectangle 237"/>
            <p:cNvSpPr>
              <a:spLocks noChangeArrowheads="1"/>
            </p:cNvSpPr>
            <p:nvPr/>
          </p:nvSpPr>
          <p:spPr bwMode="auto">
            <a:xfrm>
              <a:off x="4814" y="1218"/>
              <a:ext cx="337" cy="96"/>
            </a:xfrm>
            <a:prstGeom prst="rect">
              <a:avLst/>
            </a:prstGeom>
            <a:noFill/>
            <a:ln w="9525">
              <a:noFill/>
              <a:miter lim="800000"/>
              <a:headEnd/>
              <a:tailEnd/>
            </a:ln>
          </p:spPr>
          <p:txBody>
            <a:bodyPr wrap="none" lIns="0" tIns="0" rIns="0" bIns="0">
              <a:spAutoFit/>
            </a:bodyPr>
            <a:lstStyle/>
            <a:p>
              <a:pPr algn="l"/>
              <a:r>
                <a:rPr lang="en-US" sz="1000" b="0">
                  <a:solidFill>
                    <a:srgbClr val="000000"/>
                  </a:solidFill>
                </a:rPr>
                <a:t>MISSION</a:t>
              </a:r>
              <a:endParaRPr lang="en-US" sz="1000" b="0"/>
            </a:p>
          </p:txBody>
        </p:sp>
        <p:sp>
          <p:nvSpPr>
            <p:cNvPr id="26862" name="Line 238"/>
            <p:cNvSpPr>
              <a:spLocks noChangeShapeType="1"/>
            </p:cNvSpPr>
            <p:nvPr/>
          </p:nvSpPr>
          <p:spPr bwMode="auto">
            <a:xfrm>
              <a:off x="470" y="1140"/>
              <a:ext cx="58" cy="1"/>
            </a:xfrm>
            <a:prstGeom prst="line">
              <a:avLst/>
            </a:prstGeom>
            <a:noFill/>
            <a:ln w="3175">
              <a:solidFill>
                <a:srgbClr val="000000"/>
              </a:solidFill>
              <a:round/>
              <a:headEnd/>
              <a:tailEnd/>
            </a:ln>
          </p:spPr>
          <p:txBody>
            <a:bodyPr/>
            <a:lstStyle/>
            <a:p>
              <a:endParaRPr lang="en-US"/>
            </a:p>
          </p:txBody>
        </p:sp>
        <p:sp>
          <p:nvSpPr>
            <p:cNvPr id="26863" name="Freeform 239"/>
            <p:cNvSpPr>
              <a:spLocks/>
            </p:cNvSpPr>
            <p:nvPr/>
          </p:nvSpPr>
          <p:spPr bwMode="auto">
            <a:xfrm>
              <a:off x="525" y="1126"/>
              <a:ext cx="46" cy="30"/>
            </a:xfrm>
            <a:custGeom>
              <a:avLst/>
              <a:gdLst/>
              <a:ahLst/>
              <a:cxnLst>
                <a:cxn ang="0">
                  <a:pos x="0" y="0"/>
                </a:cxn>
                <a:cxn ang="0">
                  <a:pos x="92" y="28"/>
                </a:cxn>
                <a:cxn ang="0">
                  <a:pos x="0" y="60"/>
                </a:cxn>
                <a:cxn ang="0">
                  <a:pos x="0" y="0"/>
                </a:cxn>
              </a:cxnLst>
              <a:rect l="0" t="0" r="r" b="b"/>
              <a:pathLst>
                <a:path w="92" h="60">
                  <a:moveTo>
                    <a:pt x="0" y="0"/>
                  </a:moveTo>
                  <a:lnTo>
                    <a:pt x="92" y="28"/>
                  </a:lnTo>
                  <a:lnTo>
                    <a:pt x="0" y="60"/>
                  </a:lnTo>
                  <a:lnTo>
                    <a:pt x="0" y="0"/>
                  </a:lnTo>
                  <a:close/>
                </a:path>
              </a:pathLst>
            </a:custGeom>
            <a:solidFill>
              <a:srgbClr val="000000"/>
            </a:solidFill>
            <a:ln w="9525">
              <a:noFill/>
              <a:round/>
              <a:headEnd/>
              <a:tailEnd/>
            </a:ln>
          </p:spPr>
          <p:txBody>
            <a:bodyPr/>
            <a:lstStyle/>
            <a:p>
              <a:endParaRPr lang="en-US"/>
            </a:p>
          </p:txBody>
        </p:sp>
        <p:sp>
          <p:nvSpPr>
            <p:cNvPr id="26864" name="Freeform 240"/>
            <p:cNvSpPr>
              <a:spLocks/>
            </p:cNvSpPr>
            <p:nvPr/>
          </p:nvSpPr>
          <p:spPr bwMode="auto">
            <a:xfrm>
              <a:off x="2283" y="1818"/>
              <a:ext cx="135" cy="135"/>
            </a:xfrm>
            <a:custGeom>
              <a:avLst/>
              <a:gdLst/>
              <a:ahLst/>
              <a:cxnLst>
                <a:cxn ang="0">
                  <a:pos x="0" y="134"/>
                </a:cxn>
                <a:cxn ang="0">
                  <a:pos x="4" y="104"/>
                </a:cxn>
                <a:cxn ang="0">
                  <a:pos x="11" y="75"/>
                </a:cxn>
                <a:cxn ang="0">
                  <a:pos x="28" y="48"/>
                </a:cxn>
                <a:cxn ang="0">
                  <a:pos x="48" y="28"/>
                </a:cxn>
                <a:cxn ang="0">
                  <a:pos x="75" y="13"/>
                </a:cxn>
                <a:cxn ang="0">
                  <a:pos x="103" y="2"/>
                </a:cxn>
                <a:cxn ang="0">
                  <a:pos x="134" y="0"/>
                </a:cxn>
                <a:cxn ang="0">
                  <a:pos x="161" y="2"/>
                </a:cxn>
                <a:cxn ang="0">
                  <a:pos x="191" y="13"/>
                </a:cxn>
                <a:cxn ang="0">
                  <a:pos x="219" y="28"/>
                </a:cxn>
                <a:cxn ang="0">
                  <a:pos x="237" y="48"/>
                </a:cxn>
                <a:cxn ang="0">
                  <a:pos x="252" y="75"/>
                </a:cxn>
                <a:cxn ang="0">
                  <a:pos x="265" y="104"/>
                </a:cxn>
                <a:cxn ang="0">
                  <a:pos x="269" y="134"/>
                </a:cxn>
                <a:cxn ang="0">
                  <a:pos x="265" y="162"/>
                </a:cxn>
                <a:cxn ang="0">
                  <a:pos x="252" y="190"/>
                </a:cxn>
                <a:cxn ang="0">
                  <a:pos x="237" y="217"/>
                </a:cxn>
                <a:cxn ang="0">
                  <a:pos x="219" y="237"/>
                </a:cxn>
                <a:cxn ang="0">
                  <a:pos x="191" y="254"/>
                </a:cxn>
                <a:cxn ang="0">
                  <a:pos x="161" y="265"/>
                </a:cxn>
                <a:cxn ang="0">
                  <a:pos x="134" y="269"/>
                </a:cxn>
                <a:cxn ang="0">
                  <a:pos x="103" y="265"/>
                </a:cxn>
                <a:cxn ang="0">
                  <a:pos x="75" y="254"/>
                </a:cxn>
                <a:cxn ang="0">
                  <a:pos x="48" y="237"/>
                </a:cxn>
                <a:cxn ang="0">
                  <a:pos x="28" y="217"/>
                </a:cxn>
                <a:cxn ang="0">
                  <a:pos x="11" y="190"/>
                </a:cxn>
                <a:cxn ang="0">
                  <a:pos x="4" y="162"/>
                </a:cxn>
                <a:cxn ang="0">
                  <a:pos x="0" y="134"/>
                </a:cxn>
              </a:cxnLst>
              <a:rect l="0" t="0" r="r" b="b"/>
              <a:pathLst>
                <a:path w="269" h="269">
                  <a:moveTo>
                    <a:pt x="0" y="134"/>
                  </a:moveTo>
                  <a:lnTo>
                    <a:pt x="4" y="104"/>
                  </a:lnTo>
                  <a:lnTo>
                    <a:pt x="11" y="75"/>
                  </a:lnTo>
                  <a:lnTo>
                    <a:pt x="28" y="48"/>
                  </a:lnTo>
                  <a:lnTo>
                    <a:pt x="48" y="28"/>
                  </a:lnTo>
                  <a:lnTo>
                    <a:pt x="75" y="13"/>
                  </a:lnTo>
                  <a:lnTo>
                    <a:pt x="103" y="2"/>
                  </a:lnTo>
                  <a:lnTo>
                    <a:pt x="134" y="0"/>
                  </a:lnTo>
                  <a:lnTo>
                    <a:pt x="161" y="2"/>
                  </a:lnTo>
                  <a:lnTo>
                    <a:pt x="191" y="13"/>
                  </a:lnTo>
                  <a:lnTo>
                    <a:pt x="219" y="28"/>
                  </a:lnTo>
                  <a:lnTo>
                    <a:pt x="237" y="48"/>
                  </a:lnTo>
                  <a:lnTo>
                    <a:pt x="252" y="75"/>
                  </a:lnTo>
                  <a:lnTo>
                    <a:pt x="265" y="104"/>
                  </a:lnTo>
                  <a:lnTo>
                    <a:pt x="269" y="134"/>
                  </a:lnTo>
                  <a:lnTo>
                    <a:pt x="265" y="162"/>
                  </a:lnTo>
                  <a:lnTo>
                    <a:pt x="252" y="190"/>
                  </a:lnTo>
                  <a:lnTo>
                    <a:pt x="237" y="217"/>
                  </a:lnTo>
                  <a:lnTo>
                    <a:pt x="219" y="237"/>
                  </a:lnTo>
                  <a:lnTo>
                    <a:pt x="191" y="254"/>
                  </a:lnTo>
                  <a:lnTo>
                    <a:pt x="161" y="265"/>
                  </a:lnTo>
                  <a:lnTo>
                    <a:pt x="134" y="269"/>
                  </a:lnTo>
                  <a:lnTo>
                    <a:pt x="103" y="265"/>
                  </a:lnTo>
                  <a:lnTo>
                    <a:pt x="75" y="254"/>
                  </a:lnTo>
                  <a:lnTo>
                    <a:pt x="48" y="237"/>
                  </a:lnTo>
                  <a:lnTo>
                    <a:pt x="28" y="217"/>
                  </a:lnTo>
                  <a:lnTo>
                    <a:pt x="11" y="190"/>
                  </a:lnTo>
                  <a:lnTo>
                    <a:pt x="4" y="162"/>
                  </a:lnTo>
                  <a:lnTo>
                    <a:pt x="0" y="134"/>
                  </a:lnTo>
                  <a:close/>
                </a:path>
              </a:pathLst>
            </a:custGeom>
            <a:solidFill>
              <a:srgbClr val="FFFFFF"/>
            </a:solidFill>
            <a:ln w="9525">
              <a:noFill/>
              <a:round/>
              <a:headEnd/>
              <a:tailEnd/>
            </a:ln>
          </p:spPr>
          <p:txBody>
            <a:bodyPr/>
            <a:lstStyle/>
            <a:p>
              <a:endParaRPr lang="en-US"/>
            </a:p>
          </p:txBody>
        </p:sp>
        <p:sp>
          <p:nvSpPr>
            <p:cNvPr id="26865" name="Freeform 241"/>
            <p:cNvSpPr>
              <a:spLocks/>
            </p:cNvSpPr>
            <p:nvPr/>
          </p:nvSpPr>
          <p:spPr bwMode="auto">
            <a:xfrm>
              <a:off x="2283" y="1818"/>
              <a:ext cx="135" cy="135"/>
            </a:xfrm>
            <a:custGeom>
              <a:avLst/>
              <a:gdLst/>
              <a:ahLst/>
              <a:cxnLst>
                <a:cxn ang="0">
                  <a:pos x="0" y="134"/>
                </a:cxn>
                <a:cxn ang="0">
                  <a:pos x="4" y="104"/>
                </a:cxn>
                <a:cxn ang="0">
                  <a:pos x="11" y="75"/>
                </a:cxn>
                <a:cxn ang="0">
                  <a:pos x="28" y="48"/>
                </a:cxn>
                <a:cxn ang="0">
                  <a:pos x="48" y="28"/>
                </a:cxn>
                <a:cxn ang="0">
                  <a:pos x="75" y="13"/>
                </a:cxn>
                <a:cxn ang="0">
                  <a:pos x="103" y="2"/>
                </a:cxn>
                <a:cxn ang="0">
                  <a:pos x="134" y="0"/>
                </a:cxn>
                <a:cxn ang="0">
                  <a:pos x="161" y="2"/>
                </a:cxn>
                <a:cxn ang="0">
                  <a:pos x="191" y="13"/>
                </a:cxn>
                <a:cxn ang="0">
                  <a:pos x="219" y="28"/>
                </a:cxn>
                <a:cxn ang="0">
                  <a:pos x="237" y="48"/>
                </a:cxn>
                <a:cxn ang="0">
                  <a:pos x="252" y="75"/>
                </a:cxn>
                <a:cxn ang="0">
                  <a:pos x="265" y="104"/>
                </a:cxn>
                <a:cxn ang="0">
                  <a:pos x="269" y="134"/>
                </a:cxn>
                <a:cxn ang="0">
                  <a:pos x="265" y="162"/>
                </a:cxn>
                <a:cxn ang="0">
                  <a:pos x="252" y="190"/>
                </a:cxn>
                <a:cxn ang="0">
                  <a:pos x="237" y="217"/>
                </a:cxn>
                <a:cxn ang="0">
                  <a:pos x="219" y="237"/>
                </a:cxn>
                <a:cxn ang="0">
                  <a:pos x="191" y="254"/>
                </a:cxn>
                <a:cxn ang="0">
                  <a:pos x="161" y="265"/>
                </a:cxn>
                <a:cxn ang="0">
                  <a:pos x="134" y="269"/>
                </a:cxn>
                <a:cxn ang="0">
                  <a:pos x="103" y="265"/>
                </a:cxn>
                <a:cxn ang="0">
                  <a:pos x="75" y="254"/>
                </a:cxn>
                <a:cxn ang="0">
                  <a:pos x="48" y="237"/>
                </a:cxn>
                <a:cxn ang="0">
                  <a:pos x="28" y="217"/>
                </a:cxn>
                <a:cxn ang="0">
                  <a:pos x="11" y="190"/>
                </a:cxn>
                <a:cxn ang="0">
                  <a:pos x="4" y="162"/>
                </a:cxn>
                <a:cxn ang="0">
                  <a:pos x="0" y="134"/>
                </a:cxn>
              </a:cxnLst>
              <a:rect l="0" t="0" r="r" b="b"/>
              <a:pathLst>
                <a:path w="269" h="269">
                  <a:moveTo>
                    <a:pt x="0" y="134"/>
                  </a:moveTo>
                  <a:lnTo>
                    <a:pt x="4" y="104"/>
                  </a:lnTo>
                  <a:lnTo>
                    <a:pt x="11" y="75"/>
                  </a:lnTo>
                  <a:lnTo>
                    <a:pt x="28" y="48"/>
                  </a:lnTo>
                  <a:lnTo>
                    <a:pt x="48" y="28"/>
                  </a:lnTo>
                  <a:lnTo>
                    <a:pt x="75" y="13"/>
                  </a:lnTo>
                  <a:lnTo>
                    <a:pt x="103" y="2"/>
                  </a:lnTo>
                  <a:lnTo>
                    <a:pt x="134" y="0"/>
                  </a:lnTo>
                  <a:lnTo>
                    <a:pt x="161" y="2"/>
                  </a:lnTo>
                  <a:lnTo>
                    <a:pt x="191" y="13"/>
                  </a:lnTo>
                  <a:lnTo>
                    <a:pt x="219" y="28"/>
                  </a:lnTo>
                  <a:lnTo>
                    <a:pt x="237" y="48"/>
                  </a:lnTo>
                  <a:lnTo>
                    <a:pt x="252" y="75"/>
                  </a:lnTo>
                  <a:lnTo>
                    <a:pt x="265" y="104"/>
                  </a:lnTo>
                  <a:lnTo>
                    <a:pt x="269" y="134"/>
                  </a:lnTo>
                  <a:lnTo>
                    <a:pt x="265" y="162"/>
                  </a:lnTo>
                  <a:lnTo>
                    <a:pt x="252" y="190"/>
                  </a:lnTo>
                  <a:lnTo>
                    <a:pt x="237" y="217"/>
                  </a:lnTo>
                  <a:lnTo>
                    <a:pt x="219" y="237"/>
                  </a:lnTo>
                  <a:lnTo>
                    <a:pt x="191" y="254"/>
                  </a:lnTo>
                  <a:lnTo>
                    <a:pt x="161" y="265"/>
                  </a:lnTo>
                  <a:lnTo>
                    <a:pt x="134" y="269"/>
                  </a:lnTo>
                  <a:lnTo>
                    <a:pt x="103" y="265"/>
                  </a:lnTo>
                  <a:lnTo>
                    <a:pt x="75" y="254"/>
                  </a:lnTo>
                  <a:lnTo>
                    <a:pt x="48" y="237"/>
                  </a:lnTo>
                  <a:lnTo>
                    <a:pt x="28" y="217"/>
                  </a:lnTo>
                  <a:lnTo>
                    <a:pt x="11" y="190"/>
                  </a:lnTo>
                  <a:lnTo>
                    <a:pt x="4" y="162"/>
                  </a:lnTo>
                  <a:lnTo>
                    <a:pt x="0" y="134"/>
                  </a:lnTo>
                  <a:close/>
                </a:path>
              </a:pathLst>
            </a:custGeom>
            <a:noFill/>
            <a:ln w="3175">
              <a:solidFill>
                <a:srgbClr val="000000"/>
              </a:solidFill>
              <a:prstDash val="solid"/>
              <a:round/>
              <a:headEnd/>
              <a:tailEnd/>
            </a:ln>
          </p:spPr>
          <p:txBody>
            <a:bodyPr/>
            <a:lstStyle/>
            <a:p>
              <a:endParaRPr lang="en-US"/>
            </a:p>
          </p:txBody>
        </p:sp>
        <p:sp>
          <p:nvSpPr>
            <p:cNvPr id="26866" name="Rectangle 242"/>
            <p:cNvSpPr>
              <a:spLocks noChangeArrowheads="1"/>
            </p:cNvSpPr>
            <p:nvPr/>
          </p:nvSpPr>
          <p:spPr bwMode="auto">
            <a:xfrm>
              <a:off x="2317" y="1862"/>
              <a:ext cx="72" cy="58"/>
            </a:xfrm>
            <a:prstGeom prst="rect">
              <a:avLst/>
            </a:prstGeom>
            <a:noFill/>
            <a:ln w="9525">
              <a:noFill/>
              <a:miter lim="800000"/>
              <a:headEnd/>
              <a:tailEnd/>
            </a:ln>
          </p:spPr>
          <p:txBody>
            <a:bodyPr wrap="none" lIns="0" tIns="0" rIns="0" bIns="0">
              <a:spAutoFit/>
            </a:bodyPr>
            <a:lstStyle/>
            <a:p>
              <a:pPr algn="l"/>
              <a:r>
                <a:rPr lang="en-US" sz="600" b="0">
                  <a:solidFill>
                    <a:srgbClr val="000000"/>
                  </a:solidFill>
                </a:rPr>
                <a:t>OR</a:t>
              </a:r>
              <a:endParaRPr lang="en-US" sz="1000" b="0"/>
            </a:p>
          </p:txBody>
        </p:sp>
        <p:sp>
          <p:nvSpPr>
            <p:cNvPr id="26867" name="Freeform 243"/>
            <p:cNvSpPr>
              <a:spLocks/>
            </p:cNvSpPr>
            <p:nvPr/>
          </p:nvSpPr>
          <p:spPr bwMode="auto">
            <a:xfrm>
              <a:off x="1309" y="1072"/>
              <a:ext cx="134" cy="135"/>
            </a:xfrm>
            <a:custGeom>
              <a:avLst/>
              <a:gdLst/>
              <a:ahLst/>
              <a:cxnLst>
                <a:cxn ang="0">
                  <a:pos x="0" y="134"/>
                </a:cxn>
                <a:cxn ang="0">
                  <a:pos x="4" y="106"/>
                </a:cxn>
                <a:cxn ang="0">
                  <a:pos x="15" y="78"/>
                </a:cxn>
                <a:cxn ang="0">
                  <a:pos x="32" y="54"/>
                </a:cxn>
                <a:cxn ang="0">
                  <a:pos x="51" y="32"/>
                </a:cxn>
                <a:cxn ang="0">
                  <a:pos x="77" y="17"/>
                </a:cxn>
                <a:cxn ang="0">
                  <a:pos x="105" y="5"/>
                </a:cxn>
                <a:cxn ang="0">
                  <a:pos x="135" y="0"/>
                </a:cxn>
                <a:cxn ang="0">
                  <a:pos x="165" y="5"/>
                </a:cxn>
                <a:cxn ang="0">
                  <a:pos x="193" y="17"/>
                </a:cxn>
                <a:cxn ang="0">
                  <a:pos x="219" y="32"/>
                </a:cxn>
                <a:cxn ang="0">
                  <a:pos x="240" y="54"/>
                </a:cxn>
                <a:cxn ang="0">
                  <a:pos x="257" y="78"/>
                </a:cxn>
                <a:cxn ang="0">
                  <a:pos x="266" y="106"/>
                </a:cxn>
                <a:cxn ang="0">
                  <a:pos x="270" y="134"/>
                </a:cxn>
                <a:cxn ang="0">
                  <a:pos x="266" y="166"/>
                </a:cxn>
                <a:cxn ang="0">
                  <a:pos x="257" y="196"/>
                </a:cxn>
                <a:cxn ang="0">
                  <a:pos x="240" y="219"/>
                </a:cxn>
                <a:cxn ang="0">
                  <a:pos x="219" y="243"/>
                </a:cxn>
                <a:cxn ang="0">
                  <a:pos x="193" y="258"/>
                </a:cxn>
                <a:cxn ang="0">
                  <a:pos x="165" y="267"/>
                </a:cxn>
                <a:cxn ang="0">
                  <a:pos x="135" y="269"/>
                </a:cxn>
                <a:cxn ang="0">
                  <a:pos x="105" y="267"/>
                </a:cxn>
                <a:cxn ang="0">
                  <a:pos x="77" y="258"/>
                </a:cxn>
                <a:cxn ang="0">
                  <a:pos x="51" y="243"/>
                </a:cxn>
                <a:cxn ang="0">
                  <a:pos x="32" y="219"/>
                </a:cxn>
                <a:cxn ang="0">
                  <a:pos x="15" y="196"/>
                </a:cxn>
                <a:cxn ang="0">
                  <a:pos x="4" y="166"/>
                </a:cxn>
                <a:cxn ang="0">
                  <a:pos x="0" y="134"/>
                </a:cxn>
              </a:cxnLst>
              <a:rect l="0" t="0" r="r" b="b"/>
              <a:pathLst>
                <a:path w="270" h="269">
                  <a:moveTo>
                    <a:pt x="0" y="134"/>
                  </a:moveTo>
                  <a:lnTo>
                    <a:pt x="4" y="106"/>
                  </a:lnTo>
                  <a:lnTo>
                    <a:pt x="15" y="78"/>
                  </a:lnTo>
                  <a:lnTo>
                    <a:pt x="32" y="54"/>
                  </a:lnTo>
                  <a:lnTo>
                    <a:pt x="51" y="32"/>
                  </a:lnTo>
                  <a:lnTo>
                    <a:pt x="77" y="17"/>
                  </a:lnTo>
                  <a:lnTo>
                    <a:pt x="105" y="5"/>
                  </a:lnTo>
                  <a:lnTo>
                    <a:pt x="135" y="0"/>
                  </a:lnTo>
                  <a:lnTo>
                    <a:pt x="165" y="5"/>
                  </a:lnTo>
                  <a:lnTo>
                    <a:pt x="193" y="17"/>
                  </a:lnTo>
                  <a:lnTo>
                    <a:pt x="219" y="32"/>
                  </a:lnTo>
                  <a:lnTo>
                    <a:pt x="240" y="54"/>
                  </a:lnTo>
                  <a:lnTo>
                    <a:pt x="257" y="78"/>
                  </a:lnTo>
                  <a:lnTo>
                    <a:pt x="266" y="106"/>
                  </a:lnTo>
                  <a:lnTo>
                    <a:pt x="270" y="134"/>
                  </a:lnTo>
                  <a:lnTo>
                    <a:pt x="266" y="166"/>
                  </a:lnTo>
                  <a:lnTo>
                    <a:pt x="257" y="196"/>
                  </a:lnTo>
                  <a:lnTo>
                    <a:pt x="240" y="219"/>
                  </a:lnTo>
                  <a:lnTo>
                    <a:pt x="219" y="243"/>
                  </a:lnTo>
                  <a:lnTo>
                    <a:pt x="193" y="258"/>
                  </a:lnTo>
                  <a:lnTo>
                    <a:pt x="165" y="267"/>
                  </a:lnTo>
                  <a:lnTo>
                    <a:pt x="135" y="269"/>
                  </a:lnTo>
                  <a:lnTo>
                    <a:pt x="105" y="267"/>
                  </a:lnTo>
                  <a:lnTo>
                    <a:pt x="77" y="258"/>
                  </a:lnTo>
                  <a:lnTo>
                    <a:pt x="51" y="243"/>
                  </a:lnTo>
                  <a:lnTo>
                    <a:pt x="32" y="219"/>
                  </a:lnTo>
                  <a:lnTo>
                    <a:pt x="15" y="196"/>
                  </a:lnTo>
                  <a:lnTo>
                    <a:pt x="4" y="166"/>
                  </a:lnTo>
                  <a:lnTo>
                    <a:pt x="0" y="134"/>
                  </a:lnTo>
                  <a:close/>
                </a:path>
              </a:pathLst>
            </a:custGeom>
            <a:solidFill>
              <a:srgbClr val="FFFFFF"/>
            </a:solidFill>
            <a:ln w="9525">
              <a:noFill/>
              <a:round/>
              <a:headEnd/>
              <a:tailEnd/>
            </a:ln>
          </p:spPr>
          <p:txBody>
            <a:bodyPr/>
            <a:lstStyle/>
            <a:p>
              <a:endParaRPr lang="en-US"/>
            </a:p>
          </p:txBody>
        </p:sp>
        <p:sp>
          <p:nvSpPr>
            <p:cNvPr id="26868" name="Freeform 244"/>
            <p:cNvSpPr>
              <a:spLocks/>
            </p:cNvSpPr>
            <p:nvPr/>
          </p:nvSpPr>
          <p:spPr bwMode="auto">
            <a:xfrm>
              <a:off x="1309" y="1072"/>
              <a:ext cx="134" cy="135"/>
            </a:xfrm>
            <a:custGeom>
              <a:avLst/>
              <a:gdLst/>
              <a:ahLst/>
              <a:cxnLst>
                <a:cxn ang="0">
                  <a:pos x="0" y="134"/>
                </a:cxn>
                <a:cxn ang="0">
                  <a:pos x="4" y="106"/>
                </a:cxn>
                <a:cxn ang="0">
                  <a:pos x="15" y="78"/>
                </a:cxn>
                <a:cxn ang="0">
                  <a:pos x="32" y="54"/>
                </a:cxn>
                <a:cxn ang="0">
                  <a:pos x="51" y="32"/>
                </a:cxn>
                <a:cxn ang="0">
                  <a:pos x="77" y="17"/>
                </a:cxn>
                <a:cxn ang="0">
                  <a:pos x="105" y="5"/>
                </a:cxn>
                <a:cxn ang="0">
                  <a:pos x="135" y="0"/>
                </a:cxn>
                <a:cxn ang="0">
                  <a:pos x="165" y="5"/>
                </a:cxn>
                <a:cxn ang="0">
                  <a:pos x="193" y="17"/>
                </a:cxn>
                <a:cxn ang="0">
                  <a:pos x="219" y="32"/>
                </a:cxn>
                <a:cxn ang="0">
                  <a:pos x="240" y="54"/>
                </a:cxn>
                <a:cxn ang="0">
                  <a:pos x="257" y="78"/>
                </a:cxn>
                <a:cxn ang="0">
                  <a:pos x="266" y="106"/>
                </a:cxn>
                <a:cxn ang="0">
                  <a:pos x="270" y="134"/>
                </a:cxn>
                <a:cxn ang="0">
                  <a:pos x="266" y="166"/>
                </a:cxn>
                <a:cxn ang="0">
                  <a:pos x="257" y="196"/>
                </a:cxn>
                <a:cxn ang="0">
                  <a:pos x="240" y="219"/>
                </a:cxn>
                <a:cxn ang="0">
                  <a:pos x="219" y="243"/>
                </a:cxn>
                <a:cxn ang="0">
                  <a:pos x="193" y="258"/>
                </a:cxn>
                <a:cxn ang="0">
                  <a:pos x="165" y="267"/>
                </a:cxn>
                <a:cxn ang="0">
                  <a:pos x="135" y="269"/>
                </a:cxn>
                <a:cxn ang="0">
                  <a:pos x="105" y="267"/>
                </a:cxn>
                <a:cxn ang="0">
                  <a:pos x="77" y="258"/>
                </a:cxn>
                <a:cxn ang="0">
                  <a:pos x="51" y="243"/>
                </a:cxn>
                <a:cxn ang="0">
                  <a:pos x="32" y="219"/>
                </a:cxn>
                <a:cxn ang="0">
                  <a:pos x="15" y="196"/>
                </a:cxn>
                <a:cxn ang="0">
                  <a:pos x="4" y="166"/>
                </a:cxn>
                <a:cxn ang="0">
                  <a:pos x="0" y="134"/>
                </a:cxn>
              </a:cxnLst>
              <a:rect l="0" t="0" r="r" b="b"/>
              <a:pathLst>
                <a:path w="270" h="269">
                  <a:moveTo>
                    <a:pt x="0" y="134"/>
                  </a:moveTo>
                  <a:lnTo>
                    <a:pt x="4" y="106"/>
                  </a:lnTo>
                  <a:lnTo>
                    <a:pt x="15" y="78"/>
                  </a:lnTo>
                  <a:lnTo>
                    <a:pt x="32" y="54"/>
                  </a:lnTo>
                  <a:lnTo>
                    <a:pt x="51" y="32"/>
                  </a:lnTo>
                  <a:lnTo>
                    <a:pt x="77" y="17"/>
                  </a:lnTo>
                  <a:lnTo>
                    <a:pt x="105" y="5"/>
                  </a:lnTo>
                  <a:lnTo>
                    <a:pt x="135" y="0"/>
                  </a:lnTo>
                  <a:lnTo>
                    <a:pt x="165" y="5"/>
                  </a:lnTo>
                  <a:lnTo>
                    <a:pt x="193" y="17"/>
                  </a:lnTo>
                  <a:lnTo>
                    <a:pt x="219" y="32"/>
                  </a:lnTo>
                  <a:lnTo>
                    <a:pt x="240" y="54"/>
                  </a:lnTo>
                  <a:lnTo>
                    <a:pt x="257" y="78"/>
                  </a:lnTo>
                  <a:lnTo>
                    <a:pt x="266" y="106"/>
                  </a:lnTo>
                  <a:lnTo>
                    <a:pt x="270" y="134"/>
                  </a:lnTo>
                  <a:lnTo>
                    <a:pt x="266" y="166"/>
                  </a:lnTo>
                  <a:lnTo>
                    <a:pt x="257" y="196"/>
                  </a:lnTo>
                  <a:lnTo>
                    <a:pt x="240" y="219"/>
                  </a:lnTo>
                  <a:lnTo>
                    <a:pt x="219" y="243"/>
                  </a:lnTo>
                  <a:lnTo>
                    <a:pt x="193" y="258"/>
                  </a:lnTo>
                  <a:lnTo>
                    <a:pt x="165" y="267"/>
                  </a:lnTo>
                  <a:lnTo>
                    <a:pt x="135" y="269"/>
                  </a:lnTo>
                  <a:lnTo>
                    <a:pt x="105" y="267"/>
                  </a:lnTo>
                  <a:lnTo>
                    <a:pt x="77" y="258"/>
                  </a:lnTo>
                  <a:lnTo>
                    <a:pt x="51" y="243"/>
                  </a:lnTo>
                  <a:lnTo>
                    <a:pt x="32" y="219"/>
                  </a:lnTo>
                  <a:lnTo>
                    <a:pt x="15" y="196"/>
                  </a:lnTo>
                  <a:lnTo>
                    <a:pt x="4" y="166"/>
                  </a:lnTo>
                  <a:lnTo>
                    <a:pt x="0" y="134"/>
                  </a:lnTo>
                  <a:close/>
                </a:path>
              </a:pathLst>
            </a:custGeom>
            <a:noFill/>
            <a:ln w="3175">
              <a:solidFill>
                <a:srgbClr val="000000"/>
              </a:solidFill>
              <a:prstDash val="solid"/>
              <a:round/>
              <a:headEnd/>
              <a:tailEnd/>
            </a:ln>
          </p:spPr>
          <p:txBody>
            <a:bodyPr/>
            <a:lstStyle/>
            <a:p>
              <a:endParaRPr lang="en-US"/>
            </a:p>
          </p:txBody>
        </p:sp>
        <p:sp>
          <p:nvSpPr>
            <p:cNvPr id="26869" name="Freeform 245"/>
            <p:cNvSpPr>
              <a:spLocks/>
            </p:cNvSpPr>
            <p:nvPr/>
          </p:nvSpPr>
          <p:spPr bwMode="auto">
            <a:xfrm>
              <a:off x="1309" y="1818"/>
              <a:ext cx="134" cy="135"/>
            </a:xfrm>
            <a:custGeom>
              <a:avLst/>
              <a:gdLst/>
              <a:ahLst/>
              <a:cxnLst>
                <a:cxn ang="0">
                  <a:pos x="0" y="134"/>
                </a:cxn>
                <a:cxn ang="0">
                  <a:pos x="4" y="104"/>
                </a:cxn>
                <a:cxn ang="0">
                  <a:pos x="15" y="75"/>
                </a:cxn>
                <a:cxn ang="0">
                  <a:pos x="32" y="48"/>
                </a:cxn>
                <a:cxn ang="0">
                  <a:pos x="51" y="28"/>
                </a:cxn>
                <a:cxn ang="0">
                  <a:pos x="77" y="13"/>
                </a:cxn>
                <a:cxn ang="0">
                  <a:pos x="105" y="2"/>
                </a:cxn>
                <a:cxn ang="0">
                  <a:pos x="135" y="0"/>
                </a:cxn>
                <a:cxn ang="0">
                  <a:pos x="165" y="2"/>
                </a:cxn>
                <a:cxn ang="0">
                  <a:pos x="193" y="13"/>
                </a:cxn>
                <a:cxn ang="0">
                  <a:pos x="219" y="28"/>
                </a:cxn>
                <a:cxn ang="0">
                  <a:pos x="240" y="48"/>
                </a:cxn>
                <a:cxn ang="0">
                  <a:pos x="257" y="75"/>
                </a:cxn>
                <a:cxn ang="0">
                  <a:pos x="266" y="104"/>
                </a:cxn>
                <a:cxn ang="0">
                  <a:pos x="270" y="134"/>
                </a:cxn>
                <a:cxn ang="0">
                  <a:pos x="266" y="162"/>
                </a:cxn>
                <a:cxn ang="0">
                  <a:pos x="257" y="190"/>
                </a:cxn>
                <a:cxn ang="0">
                  <a:pos x="240" y="217"/>
                </a:cxn>
                <a:cxn ang="0">
                  <a:pos x="219" y="237"/>
                </a:cxn>
                <a:cxn ang="0">
                  <a:pos x="193" y="254"/>
                </a:cxn>
                <a:cxn ang="0">
                  <a:pos x="165" y="265"/>
                </a:cxn>
                <a:cxn ang="0">
                  <a:pos x="135" y="269"/>
                </a:cxn>
                <a:cxn ang="0">
                  <a:pos x="105" y="265"/>
                </a:cxn>
                <a:cxn ang="0">
                  <a:pos x="77" y="254"/>
                </a:cxn>
                <a:cxn ang="0">
                  <a:pos x="51" y="237"/>
                </a:cxn>
                <a:cxn ang="0">
                  <a:pos x="32" y="217"/>
                </a:cxn>
                <a:cxn ang="0">
                  <a:pos x="15" y="190"/>
                </a:cxn>
                <a:cxn ang="0">
                  <a:pos x="4" y="162"/>
                </a:cxn>
                <a:cxn ang="0">
                  <a:pos x="0" y="134"/>
                </a:cxn>
              </a:cxnLst>
              <a:rect l="0" t="0" r="r" b="b"/>
              <a:pathLst>
                <a:path w="270" h="269">
                  <a:moveTo>
                    <a:pt x="0" y="134"/>
                  </a:moveTo>
                  <a:lnTo>
                    <a:pt x="4" y="104"/>
                  </a:lnTo>
                  <a:lnTo>
                    <a:pt x="15" y="75"/>
                  </a:lnTo>
                  <a:lnTo>
                    <a:pt x="32" y="48"/>
                  </a:lnTo>
                  <a:lnTo>
                    <a:pt x="51" y="28"/>
                  </a:lnTo>
                  <a:lnTo>
                    <a:pt x="77" y="13"/>
                  </a:lnTo>
                  <a:lnTo>
                    <a:pt x="105" y="2"/>
                  </a:lnTo>
                  <a:lnTo>
                    <a:pt x="135" y="0"/>
                  </a:lnTo>
                  <a:lnTo>
                    <a:pt x="165" y="2"/>
                  </a:lnTo>
                  <a:lnTo>
                    <a:pt x="193" y="13"/>
                  </a:lnTo>
                  <a:lnTo>
                    <a:pt x="219" y="28"/>
                  </a:lnTo>
                  <a:lnTo>
                    <a:pt x="240" y="48"/>
                  </a:lnTo>
                  <a:lnTo>
                    <a:pt x="257" y="75"/>
                  </a:lnTo>
                  <a:lnTo>
                    <a:pt x="266" y="104"/>
                  </a:lnTo>
                  <a:lnTo>
                    <a:pt x="270" y="134"/>
                  </a:lnTo>
                  <a:lnTo>
                    <a:pt x="266" y="162"/>
                  </a:lnTo>
                  <a:lnTo>
                    <a:pt x="257" y="190"/>
                  </a:lnTo>
                  <a:lnTo>
                    <a:pt x="240" y="217"/>
                  </a:lnTo>
                  <a:lnTo>
                    <a:pt x="219" y="237"/>
                  </a:lnTo>
                  <a:lnTo>
                    <a:pt x="193" y="254"/>
                  </a:lnTo>
                  <a:lnTo>
                    <a:pt x="165" y="265"/>
                  </a:lnTo>
                  <a:lnTo>
                    <a:pt x="135" y="269"/>
                  </a:lnTo>
                  <a:lnTo>
                    <a:pt x="105" y="265"/>
                  </a:lnTo>
                  <a:lnTo>
                    <a:pt x="77" y="254"/>
                  </a:lnTo>
                  <a:lnTo>
                    <a:pt x="51" y="237"/>
                  </a:lnTo>
                  <a:lnTo>
                    <a:pt x="32" y="217"/>
                  </a:lnTo>
                  <a:lnTo>
                    <a:pt x="15" y="190"/>
                  </a:lnTo>
                  <a:lnTo>
                    <a:pt x="4" y="162"/>
                  </a:lnTo>
                  <a:lnTo>
                    <a:pt x="0" y="134"/>
                  </a:lnTo>
                  <a:close/>
                </a:path>
              </a:pathLst>
            </a:custGeom>
            <a:solidFill>
              <a:srgbClr val="FFFFFF"/>
            </a:solidFill>
            <a:ln w="9525">
              <a:noFill/>
              <a:round/>
              <a:headEnd/>
              <a:tailEnd/>
            </a:ln>
          </p:spPr>
          <p:txBody>
            <a:bodyPr/>
            <a:lstStyle/>
            <a:p>
              <a:endParaRPr lang="en-US"/>
            </a:p>
          </p:txBody>
        </p:sp>
        <p:sp>
          <p:nvSpPr>
            <p:cNvPr id="26870" name="Freeform 246"/>
            <p:cNvSpPr>
              <a:spLocks/>
            </p:cNvSpPr>
            <p:nvPr/>
          </p:nvSpPr>
          <p:spPr bwMode="auto">
            <a:xfrm>
              <a:off x="1309" y="1818"/>
              <a:ext cx="134" cy="135"/>
            </a:xfrm>
            <a:custGeom>
              <a:avLst/>
              <a:gdLst/>
              <a:ahLst/>
              <a:cxnLst>
                <a:cxn ang="0">
                  <a:pos x="0" y="134"/>
                </a:cxn>
                <a:cxn ang="0">
                  <a:pos x="4" y="104"/>
                </a:cxn>
                <a:cxn ang="0">
                  <a:pos x="15" y="75"/>
                </a:cxn>
                <a:cxn ang="0">
                  <a:pos x="32" y="48"/>
                </a:cxn>
                <a:cxn ang="0">
                  <a:pos x="51" y="28"/>
                </a:cxn>
                <a:cxn ang="0">
                  <a:pos x="77" y="13"/>
                </a:cxn>
                <a:cxn ang="0">
                  <a:pos x="105" y="2"/>
                </a:cxn>
                <a:cxn ang="0">
                  <a:pos x="135" y="0"/>
                </a:cxn>
                <a:cxn ang="0">
                  <a:pos x="165" y="2"/>
                </a:cxn>
                <a:cxn ang="0">
                  <a:pos x="193" y="13"/>
                </a:cxn>
                <a:cxn ang="0">
                  <a:pos x="219" y="28"/>
                </a:cxn>
                <a:cxn ang="0">
                  <a:pos x="240" y="48"/>
                </a:cxn>
                <a:cxn ang="0">
                  <a:pos x="257" y="75"/>
                </a:cxn>
                <a:cxn ang="0">
                  <a:pos x="266" y="104"/>
                </a:cxn>
                <a:cxn ang="0">
                  <a:pos x="270" y="134"/>
                </a:cxn>
                <a:cxn ang="0">
                  <a:pos x="266" y="162"/>
                </a:cxn>
                <a:cxn ang="0">
                  <a:pos x="257" y="190"/>
                </a:cxn>
                <a:cxn ang="0">
                  <a:pos x="240" y="217"/>
                </a:cxn>
                <a:cxn ang="0">
                  <a:pos x="219" y="237"/>
                </a:cxn>
                <a:cxn ang="0">
                  <a:pos x="193" y="254"/>
                </a:cxn>
                <a:cxn ang="0">
                  <a:pos x="165" y="265"/>
                </a:cxn>
                <a:cxn ang="0">
                  <a:pos x="135" y="269"/>
                </a:cxn>
                <a:cxn ang="0">
                  <a:pos x="105" y="265"/>
                </a:cxn>
                <a:cxn ang="0">
                  <a:pos x="77" y="254"/>
                </a:cxn>
                <a:cxn ang="0">
                  <a:pos x="51" y="237"/>
                </a:cxn>
                <a:cxn ang="0">
                  <a:pos x="32" y="217"/>
                </a:cxn>
                <a:cxn ang="0">
                  <a:pos x="15" y="190"/>
                </a:cxn>
                <a:cxn ang="0">
                  <a:pos x="4" y="162"/>
                </a:cxn>
                <a:cxn ang="0">
                  <a:pos x="0" y="134"/>
                </a:cxn>
              </a:cxnLst>
              <a:rect l="0" t="0" r="r" b="b"/>
              <a:pathLst>
                <a:path w="270" h="269">
                  <a:moveTo>
                    <a:pt x="0" y="134"/>
                  </a:moveTo>
                  <a:lnTo>
                    <a:pt x="4" y="104"/>
                  </a:lnTo>
                  <a:lnTo>
                    <a:pt x="15" y="75"/>
                  </a:lnTo>
                  <a:lnTo>
                    <a:pt x="32" y="48"/>
                  </a:lnTo>
                  <a:lnTo>
                    <a:pt x="51" y="28"/>
                  </a:lnTo>
                  <a:lnTo>
                    <a:pt x="77" y="13"/>
                  </a:lnTo>
                  <a:lnTo>
                    <a:pt x="105" y="2"/>
                  </a:lnTo>
                  <a:lnTo>
                    <a:pt x="135" y="0"/>
                  </a:lnTo>
                  <a:lnTo>
                    <a:pt x="165" y="2"/>
                  </a:lnTo>
                  <a:lnTo>
                    <a:pt x="193" y="13"/>
                  </a:lnTo>
                  <a:lnTo>
                    <a:pt x="219" y="28"/>
                  </a:lnTo>
                  <a:lnTo>
                    <a:pt x="240" y="48"/>
                  </a:lnTo>
                  <a:lnTo>
                    <a:pt x="257" y="75"/>
                  </a:lnTo>
                  <a:lnTo>
                    <a:pt x="266" y="104"/>
                  </a:lnTo>
                  <a:lnTo>
                    <a:pt x="270" y="134"/>
                  </a:lnTo>
                  <a:lnTo>
                    <a:pt x="266" y="162"/>
                  </a:lnTo>
                  <a:lnTo>
                    <a:pt x="257" y="190"/>
                  </a:lnTo>
                  <a:lnTo>
                    <a:pt x="240" y="217"/>
                  </a:lnTo>
                  <a:lnTo>
                    <a:pt x="219" y="237"/>
                  </a:lnTo>
                  <a:lnTo>
                    <a:pt x="193" y="254"/>
                  </a:lnTo>
                  <a:lnTo>
                    <a:pt x="165" y="265"/>
                  </a:lnTo>
                  <a:lnTo>
                    <a:pt x="135" y="269"/>
                  </a:lnTo>
                  <a:lnTo>
                    <a:pt x="105" y="265"/>
                  </a:lnTo>
                  <a:lnTo>
                    <a:pt x="77" y="254"/>
                  </a:lnTo>
                  <a:lnTo>
                    <a:pt x="51" y="237"/>
                  </a:lnTo>
                  <a:lnTo>
                    <a:pt x="32" y="217"/>
                  </a:lnTo>
                  <a:lnTo>
                    <a:pt x="15" y="190"/>
                  </a:lnTo>
                  <a:lnTo>
                    <a:pt x="4" y="162"/>
                  </a:lnTo>
                  <a:lnTo>
                    <a:pt x="0" y="134"/>
                  </a:lnTo>
                  <a:close/>
                </a:path>
              </a:pathLst>
            </a:custGeom>
            <a:noFill/>
            <a:ln w="3175">
              <a:solidFill>
                <a:srgbClr val="000000"/>
              </a:solidFill>
              <a:prstDash val="solid"/>
              <a:round/>
              <a:headEnd/>
              <a:tailEnd/>
            </a:ln>
          </p:spPr>
          <p:txBody>
            <a:bodyPr/>
            <a:lstStyle/>
            <a:p>
              <a:endParaRPr lang="en-US"/>
            </a:p>
          </p:txBody>
        </p:sp>
        <p:sp>
          <p:nvSpPr>
            <p:cNvPr id="26871" name="Line 247"/>
            <p:cNvSpPr>
              <a:spLocks noChangeShapeType="1"/>
            </p:cNvSpPr>
            <p:nvPr/>
          </p:nvSpPr>
          <p:spPr bwMode="auto">
            <a:xfrm>
              <a:off x="705" y="1140"/>
              <a:ext cx="58" cy="1"/>
            </a:xfrm>
            <a:prstGeom prst="line">
              <a:avLst/>
            </a:prstGeom>
            <a:noFill/>
            <a:ln w="3175">
              <a:solidFill>
                <a:srgbClr val="000000"/>
              </a:solidFill>
              <a:round/>
              <a:headEnd/>
              <a:tailEnd/>
            </a:ln>
          </p:spPr>
          <p:txBody>
            <a:bodyPr/>
            <a:lstStyle/>
            <a:p>
              <a:endParaRPr lang="en-US"/>
            </a:p>
          </p:txBody>
        </p:sp>
        <p:sp>
          <p:nvSpPr>
            <p:cNvPr id="26872" name="Freeform 248"/>
            <p:cNvSpPr>
              <a:spLocks/>
            </p:cNvSpPr>
            <p:nvPr/>
          </p:nvSpPr>
          <p:spPr bwMode="auto">
            <a:xfrm>
              <a:off x="760" y="1126"/>
              <a:ext cx="46" cy="30"/>
            </a:xfrm>
            <a:custGeom>
              <a:avLst/>
              <a:gdLst/>
              <a:ahLst/>
              <a:cxnLst>
                <a:cxn ang="0">
                  <a:pos x="0" y="0"/>
                </a:cxn>
                <a:cxn ang="0">
                  <a:pos x="92" y="28"/>
                </a:cxn>
                <a:cxn ang="0">
                  <a:pos x="0" y="60"/>
                </a:cxn>
                <a:cxn ang="0">
                  <a:pos x="0" y="0"/>
                </a:cxn>
              </a:cxnLst>
              <a:rect l="0" t="0" r="r" b="b"/>
              <a:pathLst>
                <a:path w="92" h="60">
                  <a:moveTo>
                    <a:pt x="0" y="0"/>
                  </a:moveTo>
                  <a:lnTo>
                    <a:pt x="92" y="28"/>
                  </a:lnTo>
                  <a:lnTo>
                    <a:pt x="0" y="60"/>
                  </a:lnTo>
                  <a:lnTo>
                    <a:pt x="0" y="0"/>
                  </a:lnTo>
                  <a:close/>
                </a:path>
              </a:pathLst>
            </a:custGeom>
            <a:solidFill>
              <a:srgbClr val="000000"/>
            </a:solidFill>
            <a:ln w="9525">
              <a:noFill/>
              <a:round/>
              <a:headEnd/>
              <a:tailEnd/>
            </a:ln>
          </p:spPr>
          <p:txBody>
            <a:bodyPr/>
            <a:lstStyle/>
            <a:p>
              <a:endParaRPr lang="en-US"/>
            </a:p>
          </p:txBody>
        </p:sp>
        <p:sp>
          <p:nvSpPr>
            <p:cNvPr id="26873" name="Line 249"/>
            <p:cNvSpPr>
              <a:spLocks noChangeShapeType="1"/>
            </p:cNvSpPr>
            <p:nvPr/>
          </p:nvSpPr>
          <p:spPr bwMode="auto">
            <a:xfrm>
              <a:off x="1209" y="1140"/>
              <a:ext cx="58" cy="1"/>
            </a:xfrm>
            <a:prstGeom prst="line">
              <a:avLst/>
            </a:prstGeom>
            <a:noFill/>
            <a:ln w="3175">
              <a:solidFill>
                <a:srgbClr val="000000"/>
              </a:solidFill>
              <a:round/>
              <a:headEnd/>
              <a:tailEnd/>
            </a:ln>
          </p:spPr>
          <p:txBody>
            <a:bodyPr/>
            <a:lstStyle/>
            <a:p>
              <a:endParaRPr lang="en-US"/>
            </a:p>
          </p:txBody>
        </p:sp>
        <p:sp>
          <p:nvSpPr>
            <p:cNvPr id="26874" name="Freeform 250"/>
            <p:cNvSpPr>
              <a:spLocks/>
            </p:cNvSpPr>
            <p:nvPr/>
          </p:nvSpPr>
          <p:spPr bwMode="auto">
            <a:xfrm>
              <a:off x="1263" y="1126"/>
              <a:ext cx="46" cy="30"/>
            </a:xfrm>
            <a:custGeom>
              <a:avLst/>
              <a:gdLst/>
              <a:ahLst/>
              <a:cxnLst>
                <a:cxn ang="0">
                  <a:pos x="0" y="0"/>
                </a:cxn>
                <a:cxn ang="0">
                  <a:pos x="91" y="28"/>
                </a:cxn>
                <a:cxn ang="0">
                  <a:pos x="0" y="60"/>
                </a:cxn>
                <a:cxn ang="0">
                  <a:pos x="0" y="0"/>
                </a:cxn>
              </a:cxnLst>
              <a:rect l="0" t="0" r="r" b="b"/>
              <a:pathLst>
                <a:path w="91" h="60">
                  <a:moveTo>
                    <a:pt x="0" y="0"/>
                  </a:moveTo>
                  <a:lnTo>
                    <a:pt x="91" y="28"/>
                  </a:lnTo>
                  <a:lnTo>
                    <a:pt x="0" y="60"/>
                  </a:lnTo>
                  <a:lnTo>
                    <a:pt x="0" y="0"/>
                  </a:lnTo>
                  <a:close/>
                </a:path>
              </a:pathLst>
            </a:custGeom>
            <a:solidFill>
              <a:srgbClr val="000000"/>
            </a:solidFill>
            <a:ln w="9525">
              <a:noFill/>
              <a:round/>
              <a:headEnd/>
              <a:tailEnd/>
            </a:ln>
          </p:spPr>
          <p:txBody>
            <a:bodyPr/>
            <a:lstStyle/>
            <a:p>
              <a:endParaRPr lang="en-US"/>
            </a:p>
          </p:txBody>
        </p:sp>
        <p:sp>
          <p:nvSpPr>
            <p:cNvPr id="26875" name="Line 251"/>
            <p:cNvSpPr>
              <a:spLocks noChangeShapeType="1"/>
            </p:cNvSpPr>
            <p:nvPr/>
          </p:nvSpPr>
          <p:spPr bwMode="auto">
            <a:xfrm>
              <a:off x="1443" y="1140"/>
              <a:ext cx="59" cy="1"/>
            </a:xfrm>
            <a:prstGeom prst="line">
              <a:avLst/>
            </a:prstGeom>
            <a:noFill/>
            <a:ln w="3175">
              <a:solidFill>
                <a:srgbClr val="000000"/>
              </a:solidFill>
              <a:round/>
              <a:headEnd/>
              <a:tailEnd/>
            </a:ln>
          </p:spPr>
          <p:txBody>
            <a:bodyPr/>
            <a:lstStyle/>
            <a:p>
              <a:endParaRPr lang="en-US"/>
            </a:p>
          </p:txBody>
        </p:sp>
        <p:sp>
          <p:nvSpPr>
            <p:cNvPr id="26876" name="Freeform 252"/>
            <p:cNvSpPr>
              <a:spLocks/>
            </p:cNvSpPr>
            <p:nvPr/>
          </p:nvSpPr>
          <p:spPr bwMode="auto">
            <a:xfrm>
              <a:off x="1499" y="1126"/>
              <a:ext cx="45" cy="30"/>
            </a:xfrm>
            <a:custGeom>
              <a:avLst/>
              <a:gdLst/>
              <a:ahLst/>
              <a:cxnLst>
                <a:cxn ang="0">
                  <a:pos x="0" y="0"/>
                </a:cxn>
                <a:cxn ang="0">
                  <a:pos x="92" y="28"/>
                </a:cxn>
                <a:cxn ang="0">
                  <a:pos x="0" y="60"/>
                </a:cxn>
                <a:cxn ang="0">
                  <a:pos x="0" y="0"/>
                </a:cxn>
              </a:cxnLst>
              <a:rect l="0" t="0" r="r" b="b"/>
              <a:pathLst>
                <a:path w="92" h="60">
                  <a:moveTo>
                    <a:pt x="0" y="0"/>
                  </a:moveTo>
                  <a:lnTo>
                    <a:pt x="92" y="28"/>
                  </a:lnTo>
                  <a:lnTo>
                    <a:pt x="0" y="60"/>
                  </a:lnTo>
                  <a:lnTo>
                    <a:pt x="0" y="0"/>
                  </a:lnTo>
                  <a:close/>
                </a:path>
              </a:pathLst>
            </a:custGeom>
            <a:solidFill>
              <a:srgbClr val="000000"/>
            </a:solidFill>
            <a:ln w="9525">
              <a:noFill/>
              <a:round/>
              <a:headEnd/>
              <a:tailEnd/>
            </a:ln>
          </p:spPr>
          <p:txBody>
            <a:bodyPr/>
            <a:lstStyle/>
            <a:p>
              <a:endParaRPr lang="en-US"/>
            </a:p>
          </p:txBody>
        </p:sp>
        <p:sp>
          <p:nvSpPr>
            <p:cNvPr id="26877" name="Freeform 253"/>
            <p:cNvSpPr>
              <a:spLocks/>
            </p:cNvSpPr>
            <p:nvPr/>
          </p:nvSpPr>
          <p:spPr bwMode="auto">
            <a:xfrm>
              <a:off x="638" y="859"/>
              <a:ext cx="738" cy="213"/>
            </a:xfrm>
            <a:custGeom>
              <a:avLst/>
              <a:gdLst/>
              <a:ahLst/>
              <a:cxnLst>
                <a:cxn ang="0">
                  <a:pos x="0" y="426"/>
                </a:cxn>
                <a:cxn ang="0">
                  <a:pos x="0" y="0"/>
                </a:cxn>
                <a:cxn ang="0">
                  <a:pos x="1476" y="0"/>
                </a:cxn>
                <a:cxn ang="0">
                  <a:pos x="1476" y="375"/>
                </a:cxn>
              </a:cxnLst>
              <a:rect l="0" t="0" r="r" b="b"/>
              <a:pathLst>
                <a:path w="1476" h="426">
                  <a:moveTo>
                    <a:pt x="0" y="426"/>
                  </a:moveTo>
                  <a:lnTo>
                    <a:pt x="0" y="0"/>
                  </a:lnTo>
                  <a:lnTo>
                    <a:pt x="1476" y="0"/>
                  </a:lnTo>
                  <a:lnTo>
                    <a:pt x="1476" y="375"/>
                  </a:lnTo>
                </a:path>
              </a:pathLst>
            </a:custGeom>
            <a:noFill/>
            <a:ln w="3175">
              <a:solidFill>
                <a:srgbClr val="000000"/>
              </a:solidFill>
              <a:prstDash val="solid"/>
              <a:round/>
              <a:headEnd/>
              <a:tailEnd/>
            </a:ln>
          </p:spPr>
          <p:txBody>
            <a:bodyPr/>
            <a:lstStyle/>
            <a:p>
              <a:endParaRPr lang="en-US"/>
            </a:p>
          </p:txBody>
        </p:sp>
        <p:sp>
          <p:nvSpPr>
            <p:cNvPr id="26878" name="Freeform 254"/>
            <p:cNvSpPr>
              <a:spLocks/>
            </p:cNvSpPr>
            <p:nvPr/>
          </p:nvSpPr>
          <p:spPr bwMode="auto">
            <a:xfrm>
              <a:off x="1361" y="1027"/>
              <a:ext cx="30" cy="45"/>
            </a:xfrm>
            <a:custGeom>
              <a:avLst/>
              <a:gdLst/>
              <a:ahLst/>
              <a:cxnLst>
                <a:cxn ang="0">
                  <a:pos x="60" y="0"/>
                </a:cxn>
                <a:cxn ang="0">
                  <a:pos x="30" y="92"/>
                </a:cxn>
                <a:cxn ang="0">
                  <a:pos x="0" y="0"/>
                </a:cxn>
                <a:cxn ang="0">
                  <a:pos x="60" y="0"/>
                </a:cxn>
              </a:cxnLst>
              <a:rect l="0" t="0" r="r" b="b"/>
              <a:pathLst>
                <a:path w="60" h="92">
                  <a:moveTo>
                    <a:pt x="60" y="0"/>
                  </a:moveTo>
                  <a:lnTo>
                    <a:pt x="30" y="92"/>
                  </a:lnTo>
                  <a:lnTo>
                    <a:pt x="0" y="0"/>
                  </a:lnTo>
                  <a:lnTo>
                    <a:pt x="60" y="0"/>
                  </a:lnTo>
                  <a:close/>
                </a:path>
              </a:pathLst>
            </a:custGeom>
            <a:solidFill>
              <a:srgbClr val="000000"/>
            </a:solidFill>
            <a:ln w="9525">
              <a:noFill/>
              <a:round/>
              <a:headEnd/>
              <a:tailEnd/>
            </a:ln>
          </p:spPr>
          <p:txBody>
            <a:bodyPr/>
            <a:lstStyle/>
            <a:p>
              <a:endParaRPr lang="en-US"/>
            </a:p>
          </p:txBody>
        </p:sp>
        <p:sp>
          <p:nvSpPr>
            <p:cNvPr id="26879" name="Freeform 255"/>
            <p:cNvSpPr>
              <a:spLocks/>
            </p:cNvSpPr>
            <p:nvPr/>
          </p:nvSpPr>
          <p:spPr bwMode="auto">
            <a:xfrm>
              <a:off x="1948" y="1140"/>
              <a:ext cx="58" cy="1"/>
            </a:xfrm>
            <a:custGeom>
              <a:avLst/>
              <a:gdLst/>
              <a:ahLst/>
              <a:cxnLst>
                <a:cxn ang="0">
                  <a:pos x="0" y="0"/>
                </a:cxn>
                <a:cxn ang="0">
                  <a:pos x="101" y="0"/>
                </a:cxn>
                <a:cxn ang="0">
                  <a:pos x="116" y="0"/>
                </a:cxn>
              </a:cxnLst>
              <a:rect l="0" t="0" r="r" b="b"/>
              <a:pathLst>
                <a:path w="116">
                  <a:moveTo>
                    <a:pt x="0" y="0"/>
                  </a:moveTo>
                  <a:lnTo>
                    <a:pt x="101" y="0"/>
                  </a:lnTo>
                  <a:lnTo>
                    <a:pt x="116" y="0"/>
                  </a:lnTo>
                </a:path>
              </a:pathLst>
            </a:custGeom>
            <a:noFill/>
            <a:ln w="3175">
              <a:solidFill>
                <a:srgbClr val="000000"/>
              </a:solidFill>
              <a:prstDash val="solid"/>
              <a:round/>
              <a:headEnd/>
              <a:tailEnd/>
            </a:ln>
          </p:spPr>
          <p:txBody>
            <a:bodyPr/>
            <a:lstStyle/>
            <a:p>
              <a:endParaRPr lang="en-US"/>
            </a:p>
          </p:txBody>
        </p:sp>
        <p:sp>
          <p:nvSpPr>
            <p:cNvPr id="26880" name="Freeform 256"/>
            <p:cNvSpPr>
              <a:spLocks/>
            </p:cNvSpPr>
            <p:nvPr/>
          </p:nvSpPr>
          <p:spPr bwMode="auto">
            <a:xfrm>
              <a:off x="2002" y="1126"/>
              <a:ext cx="46" cy="30"/>
            </a:xfrm>
            <a:custGeom>
              <a:avLst/>
              <a:gdLst/>
              <a:ahLst/>
              <a:cxnLst>
                <a:cxn ang="0">
                  <a:pos x="0" y="0"/>
                </a:cxn>
                <a:cxn ang="0">
                  <a:pos x="91" y="28"/>
                </a:cxn>
                <a:cxn ang="0">
                  <a:pos x="0" y="60"/>
                </a:cxn>
                <a:cxn ang="0">
                  <a:pos x="0" y="0"/>
                </a:cxn>
              </a:cxnLst>
              <a:rect l="0" t="0" r="r" b="b"/>
              <a:pathLst>
                <a:path w="91" h="60">
                  <a:moveTo>
                    <a:pt x="0" y="0"/>
                  </a:moveTo>
                  <a:lnTo>
                    <a:pt x="91" y="28"/>
                  </a:lnTo>
                  <a:lnTo>
                    <a:pt x="0" y="60"/>
                  </a:lnTo>
                  <a:lnTo>
                    <a:pt x="0" y="0"/>
                  </a:lnTo>
                  <a:close/>
                </a:path>
              </a:pathLst>
            </a:custGeom>
            <a:solidFill>
              <a:srgbClr val="000000"/>
            </a:solidFill>
            <a:ln w="9525">
              <a:noFill/>
              <a:round/>
              <a:headEnd/>
              <a:tailEnd/>
            </a:ln>
          </p:spPr>
          <p:txBody>
            <a:bodyPr/>
            <a:lstStyle/>
            <a:p>
              <a:endParaRPr lang="en-US"/>
            </a:p>
          </p:txBody>
        </p:sp>
        <p:sp>
          <p:nvSpPr>
            <p:cNvPr id="26881" name="Line 257"/>
            <p:cNvSpPr>
              <a:spLocks noChangeShapeType="1"/>
            </p:cNvSpPr>
            <p:nvPr/>
          </p:nvSpPr>
          <p:spPr bwMode="auto">
            <a:xfrm>
              <a:off x="2182" y="1140"/>
              <a:ext cx="59" cy="1"/>
            </a:xfrm>
            <a:prstGeom prst="line">
              <a:avLst/>
            </a:prstGeom>
            <a:noFill/>
            <a:ln w="3175">
              <a:solidFill>
                <a:srgbClr val="000000"/>
              </a:solidFill>
              <a:round/>
              <a:headEnd/>
              <a:tailEnd/>
            </a:ln>
          </p:spPr>
          <p:txBody>
            <a:bodyPr/>
            <a:lstStyle/>
            <a:p>
              <a:endParaRPr lang="en-US"/>
            </a:p>
          </p:txBody>
        </p:sp>
        <p:sp>
          <p:nvSpPr>
            <p:cNvPr id="26882" name="Freeform 258"/>
            <p:cNvSpPr>
              <a:spLocks/>
            </p:cNvSpPr>
            <p:nvPr/>
          </p:nvSpPr>
          <p:spPr bwMode="auto">
            <a:xfrm>
              <a:off x="2238" y="1126"/>
              <a:ext cx="45" cy="30"/>
            </a:xfrm>
            <a:custGeom>
              <a:avLst/>
              <a:gdLst/>
              <a:ahLst/>
              <a:cxnLst>
                <a:cxn ang="0">
                  <a:pos x="0" y="0"/>
                </a:cxn>
                <a:cxn ang="0">
                  <a:pos x="92" y="28"/>
                </a:cxn>
                <a:cxn ang="0">
                  <a:pos x="0" y="60"/>
                </a:cxn>
                <a:cxn ang="0">
                  <a:pos x="0" y="0"/>
                </a:cxn>
              </a:cxnLst>
              <a:rect l="0" t="0" r="r" b="b"/>
              <a:pathLst>
                <a:path w="92" h="60">
                  <a:moveTo>
                    <a:pt x="0" y="0"/>
                  </a:moveTo>
                  <a:lnTo>
                    <a:pt x="92" y="28"/>
                  </a:lnTo>
                  <a:lnTo>
                    <a:pt x="0" y="60"/>
                  </a:lnTo>
                  <a:lnTo>
                    <a:pt x="0" y="0"/>
                  </a:lnTo>
                  <a:close/>
                </a:path>
              </a:pathLst>
            </a:custGeom>
            <a:solidFill>
              <a:srgbClr val="000000"/>
            </a:solidFill>
            <a:ln w="9525">
              <a:noFill/>
              <a:round/>
              <a:headEnd/>
              <a:tailEnd/>
            </a:ln>
          </p:spPr>
          <p:txBody>
            <a:bodyPr/>
            <a:lstStyle/>
            <a:p>
              <a:endParaRPr lang="en-US"/>
            </a:p>
          </p:txBody>
        </p:sp>
        <p:sp>
          <p:nvSpPr>
            <p:cNvPr id="26883" name="Freeform 259"/>
            <p:cNvSpPr>
              <a:spLocks/>
            </p:cNvSpPr>
            <p:nvPr/>
          </p:nvSpPr>
          <p:spPr bwMode="auto">
            <a:xfrm>
              <a:off x="2048" y="1818"/>
              <a:ext cx="134" cy="135"/>
            </a:xfrm>
            <a:custGeom>
              <a:avLst/>
              <a:gdLst/>
              <a:ahLst/>
              <a:cxnLst>
                <a:cxn ang="0">
                  <a:pos x="0" y="134"/>
                </a:cxn>
                <a:cxn ang="0">
                  <a:pos x="4" y="104"/>
                </a:cxn>
                <a:cxn ang="0">
                  <a:pos x="13" y="75"/>
                </a:cxn>
                <a:cxn ang="0">
                  <a:pos x="32" y="48"/>
                </a:cxn>
                <a:cxn ang="0">
                  <a:pos x="51" y="28"/>
                </a:cxn>
                <a:cxn ang="0">
                  <a:pos x="79" y="13"/>
                </a:cxn>
                <a:cxn ang="0">
                  <a:pos x="105" y="2"/>
                </a:cxn>
                <a:cxn ang="0">
                  <a:pos x="135" y="0"/>
                </a:cxn>
                <a:cxn ang="0">
                  <a:pos x="165" y="2"/>
                </a:cxn>
                <a:cxn ang="0">
                  <a:pos x="193" y="13"/>
                </a:cxn>
                <a:cxn ang="0">
                  <a:pos x="219" y="28"/>
                </a:cxn>
                <a:cxn ang="0">
                  <a:pos x="240" y="48"/>
                </a:cxn>
                <a:cxn ang="0">
                  <a:pos x="255" y="75"/>
                </a:cxn>
                <a:cxn ang="0">
                  <a:pos x="266" y="104"/>
                </a:cxn>
                <a:cxn ang="0">
                  <a:pos x="270" y="134"/>
                </a:cxn>
                <a:cxn ang="0">
                  <a:pos x="266" y="162"/>
                </a:cxn>
                <a:cxn ang="0">
                  <a:pos x="255" y="190"/>
                </a:cxn>
                <a:cxn ang="0">
                  <a:pos x="240" y="217"/>
                </a:cxn>
                <a:cxn ang="0">
                  <a:pos x="219" y="237"/>
                </a:cxn>
                <a:cxn ang="0">
                  <a:pos x="193" y="254"/>
                </a:cxn>
                <a:cxn ang="0">
                  <a:pos x="165" y="265"/>
                </a:cxn>
                <a:cxn ang="0">
                  <a:pos x="135" y="269"/>
                </a:cxn>
                <a:cxn ang="0">
                  <a:pos x="105" y="265"/>
                </a:cxn>
                <a:cxn ang="0">
                  <a:pos x="79" y="254"/>
                </a:cxn>
                <a:cxn ang="0">
                  <a:pos x="51" y="237"/>
                </a:cxn>
                <a:cxn ang="0">
                  <a:pos x="32" y="217"/>
                </a:cxn>
                <a:cxn ang="0">
                  <a:pos x="13" y="190"/>
                </a:cxn>
                <a:cxn ang="0">
                  <a:pos x="4" y="162"/>
                </a:cxn>
                <a:cxn ang="0">
                  <a:pos x="0" y="134"/>
                </a:cxn>
              </a:cxnLst>
              <a:rect l="0" t="0" r="r" b="b"/>
              <a:pathLst>
                <a:path w="270" h="269">
                  <a:moveTo>
                    <a:pt x="0" y="134"/>
                  </a:moveTo>
                  <a:lnTo>
                    <a:pt x="4" y="104"/>
                  </a:lnTo>
                  <a:lnTo>
                    <a:pt x="13" y="75"/>
                  </a:lnTo>
                  <a:lnTo>
                    <a:pt x="32" y="48"/>
                  </a:lnTo>
                  <a:lnTo>
                    <a:pt x="51" y="28"/>
                  </a:lnTo>
                  <a:lnTo>
                    <a:pt x="79" y="13"/>
                  </a:lnTo>
                  <a:lnTo>
                    <a:pt x="105" y="2"/>
                  </a:lnTo>
                  <a:lnTo>
                    <a:pt x="135" y="0"/>
                  </a:lnTo>
                  <a:lnTo>
                    <a:pt x="165" y="2"/>
                  </a:lnTo>
                  <a:lnTo>
                    <a:pt x="193" y="13"/>
                  </a:lnTo>
                  <a:lnTo>
                    <a:pt x="219" y="28"/>
                  </a:lnTo>
                  <a:lnTo>
                    <a:pt x="240" y="48"/>
                  </a:lnTo>
                  <a:lnTo>
                    <a:pt x="255" y="75"/>
                  </a:lnTo>
                  <a:lnTo>
                    <a:pt x="266" y="104"/>
                  </a:lnTo>
                  <a:lnTo>
                    <a:pt x="270" y="134"/>
                  </a:lnTo>
                  <a:lnTo>
                    <a:pt x="266" y="162"/>
                  </a:lnTo>
                  <a:lnTo>
                    <a:pt x="255" y="190"/>
                  </a:lnTo>
                  <a:lnTo>
                    <a:pt x="240" y="217"/>
                  </a:lnTo>
                  <a:lnTo>
                    <a:pt x="219" y="237"/>
                  </a:lnTo>
                  <a:lnTo>
                    <a:pt x="193" y="254"/>
                  </a:lnTo>
                  <a:lnTo>
                    <a:pt x="165" y="265"/>
                  </a:lnTo>
                  <a:lnTo>
                    <a:pt x="135" y="269"/>
                  </a:lnTo>
                  <a:lnTo>
                    <a:pt x="105" y="265"/>
                  </a:lnTo>
                  <a:lnTo>
                    <a:pt x="79" y="254"/>
                  </a:lnTo>
                  <a:lnTo>
                    <a:pt x="51" y="237"/>
                  </a:lnTo>
                  <a:lnTo>
                    <a:pt x="32" y="217"/>
                  </a:lnTo>
                  <a:lnTo>
                    <a:pt x="13" y="190"/>
                  </a:lnTo>
                  <a:lnTo>
                    <a:pt x="4" y="162"/>
                  </a:lnTo>
                  <a:lnTo>
                    <a:pt x="0" y="134"/>
                  </a:lnTo>
                  <a:close/>
                </a:path>
              </a:pathLst>
            </a:custGeom>
            <a:solidFill>
              <a:srgbClr val="FFFFFF"/>
            </a:solidFill>
            <a:ln w="9525">
              <a:noFill/>
              <a:round/>
              <a:headEnd/>
              <a:tailEnd/>
            </a:ln>
          </p:spPr>
          <p:txBody>
            <a:bodyPr/>
            <a:lstStyle/>
            <a:p>
              <a:endParaRPr lang="en-US"/>
            </a:p>
          </p:txBody>
        </p:sp>
        <p:sp>
          <p:nvSpPr>
            <p:cNvPr id="26884" name="Freeform 260"/>
            <p:cNvSpPr>
              <a:spLocks/>
            </p:cNvSpPr>
            <p:nvPr/>
          </p:nvSpPr>
          <p:spPr bwMode="auto">
            <a:xfrm>
              <a:off x="2048" y="1818"/>
              <a:ext cx="134" cy="135"/>
            </a:xfrm>
            <a:custGeom>
              <a:avLst/>
              <a:gdLst/>
              <a:ahLst/>
              <a:cxnLst>
                <a:cxn ang="0">
                  <a:pos x="0" y="134"/>
                </a:cxn>
                <a:cxn ang="0">
                  <a:pos x="4" y="104"/>
                </a:cxn>
                <a:cxn ang="0">
                  <a:pos x="13" y="75"/>
                </a:cxn>
                <a:cxn ang="0">
                  <a:pos x="32" y="48"/>
                </a:cxn>
                <a:cxn ang="0">
                  <a:pos x="51" y="28"/>
                </a:cxn>
                <a:cxn ang="0">
                  <a:pos x="79" y="13"/>
                </a:cxn>
                <a:cxn ang="0">
                  <a:pos x="105" y="2"/>
                </a:cxn>
                <a:cxn ang="0">
                  <a:pos x="135" y="0"/>
                </a:cxn>
                <a:cxn ang="0">
                  <a:pos x="165" y="2"/>
                </a:cxn>
                <a:cxn ang="0">
                  <a:pos x="193" y="13"/>
                </a:cxn>
                <a:cxn ang="0">
                  <a:pos x="219" y="28"/>
                </a:cxn>
                <a:cxn ang="0">
                  <a:pos x="240" y="48"/>
                </a:cxn>
                <a:cxn ang="0">
                  <a:pos x="255" y="75"/>
                </a:cxn>
                <a:cxn ang="0">
                  <a:pos x="266" y="104"/>
                </a:cxn>
                <a:cxn ang="0">
                  <a:pos x="270" y="134"/>
                </a:cxn>
                <a:cxn ang="0">
                  <a:pos x="266" y="162"/>
                </a:cxn>
                <a:cxn ang="0">
                  <a:pos x="255" y="190"/>
                </a:cxn>
                <a:cxn ang="0">
                  <a:pos x="240" y="217"/>
                </a:cxn>
                <a:cxn ang="0">
                  <a:pos x="219" y="237"/>
                </a:cxn>
                <a:cxn ang="0">
                  <a:pos x="193" y="254"/>
                </a:cxn>
                <a:cxn ang="0">
                  <a:pos x="165" y="265"/>
                </a:cxn>
                <a:cxn ang="0">
                  <a:pos x="135" y="269"/>
                </a:cxn>
                <a:cxn ang="0">
                  <a:pos x="105" y="265"/>
                </a:cxn>
                <a:cxn ang="0">
                  <a:pos x="79" y="254"/>
                </a:cxn>
                <a:cxn ang="0">
                  <a:pos x="51" y="237"/>
                </a:cxn>
                <a:cxn ang="0">
                  <a:pos x="32" y="217"/>
                </a:cxn>
                <a:cxn ang="0">
                  <a:pos x="13" y="190"/>
                </a:cxn>
                <a:cxn ang="0">
                  <a:pos x="4" y="162"/>
                </a:cxn>
                <a:cxn ang="0">
                  <a:pos x="0" y="134"/>
                </a:cxn>
              </a:cxnLst>
              <a:rect l="0" t="0" r="r" b="b"/>
              <a:pathLst>
                <a:path w="270" h="269">
                  <a:moveTo>
                    <a:pt x="0" y="134"/>
                  </a:moveTo>
                  <a:lnTo>
                    <a:pt x="4" y="104"/>
                  </a:lnTo>
                  <a:lnTo>
                    <a:pt x="13" y="75"/>
                  </a:lnTo>
                  <a:lnTo>
                    <a:pt x="32" y="48"/>
                  </a:lnTo>
                  <a:lnTo>
                    <a:pt x="51" y="28"/>
                  </a:lnTo>
                  <a:lnTo>
                    <a:pt x="79" y="13"/>
                  </a:lnTo>
                  <a:lnTo>
                    <a:pt x="105" y="2"/>
                  </a:lnTo>
                  <a:lnTo>
                    <a:pt x="135" y="0"/>
                  </a:lnTo>
                  <a:lnTo>
                    <a:pt x="165" y="2"/>
                  </a:lnTo>
                  <a:lnTo>
                    <a:pt x="193" y="13"/>
                  </a:lnTo>
                  <a:lnTo>
                    <a:pt x="219" y="28"/>
                  </a:lnTo>
                  <a:lnTo>
                    <a:pt x="240" y="48"/>
                  </a:lnTo>
                  <a:lnTo>
                    <a:pt x="255" y="75"/>
                  </a:lnTo>
                  <a:lnTo>
                    <a:pt x="266" y="104"/>
                  </a:lnTo>
                  <a:lnTo>
                    <a:pt x="270" y="134"/>
                  </a:lnTo>
                  <a:lnTo>
                    <a:pt x="266" y="162"/>
                  </a:lnTo>
                  <a:lnTo>
                    <a:pt x="255" y="190"/>
                  </a:lnTo>
                  <a:lnTo>
                    <a:pt x="240" y="217"/>
                  </a:lnTo>
                  <a:lnTo>
                    <a:pt x="219" y="237"/>
                  </a:lnTo>
                  <a:lnTo>
                    <a:pt x="193" y="254"/>
                  </a:lnTo>
                  <a:lnTo>
                    <a:pt x="165" y="265"/>
                  </a:lnTo>
                  <a:lnTo>
                    <a:pt x="135" y="269"/>
                  </a:lnTo>
                  <a:lnTo>
                    <a:pt x="105" y="265"/>
                  </a:lnTo>
                  <a:lnTo>
                    <a:pt x="79" y="254"/>
                  </a:lnTo>
                  <a:lnTo>
                    <a:pt x="51" y="237"/>
                  </a:lnTo>
                  <a:lnTo>
                    <a:pt x="32" y="217"/>
                  </a:lnTo>
                  <a:lnTo>
                    <a:pt x="13" y="190"/>
                  </a:lnTo>
                  <a:lnTo>
                    <a:pt x="4" y="162"/>
                  </a:lnTo>
                  <a:lnTo>
                    <a:pt x="0" y="134"/>
                  </a:lnTo>
                  <a:close/>
                </a:path>
              </a:pathLst>
            </a:custGeom>
            <a:noFill/>
            <a:ln w="3175">
              <a:solidFill>
                <a:srgbClr val="000000"/>
              </a:solidFill>
              <a:prstDash val="solid"/>
              <a:round/>
              <a:headEnd/>
              <a:tailEnd/>
            </a:ln>
          </p:spPr>
          <p:txBody>
            <a:bodyPr/>
            <a:lstStyle/>
            <a:p>
              <a:endParaRPr lang="en-US"/>
            </a:p>
          </p:txBody>
        </p:sp>
        <p:sp>
          <p:nvSpPr>
            <p:cNvPr id="26885" name="Line 261"/>
            <p:cNvSpPr>
              <a:spLocks noChangeShapeType="1"/>
            </p:cNvSpPr>
            <p:nvPr/>
          </p:nvSpPr>
          <p:spPr bwMode="auto">
            <a:xfrm>
              <a:off x="2115" y="1207"/>
              <a:ext cx="2" cy="602"/>
            </a:xfrm>
            <a:prstGeom prst="line">
              <a:avLst/>
            </a:prstGeom>
            <a:noFill/>
            <a:ln w="3175">
              <a:solidFill>
                <a:srgbClr val="000000"/>
              </a:solidFill>
              <a:round/>
              <a:headEnd/>
              <a:tailEnd/>
            </a:ln>
          </p:spPr>
          <p:txBody>
            <a:bodyPr/>
            <a:lstStyle/>
            <a:p>
              <a:endParaRPr lang="en-US"/>
            </a:p>
          </p:txBody>
        </p:sp>
        <p:sp>
          <p:nvSpPr>
            <p:cNvPr id="26886" name="Freeform 262"/>
            <p:cNvSpPr>
              <a:spLocks/>
            </p:cNvSpPr>
            <p:nvPr/>
          </p:nvSpPr>
          <p:spPr bwMode="auto">
            <a:xfrm>
              <a:off x="2099" y="1773"/>
              <a:ext cx="31" cy="45"/>
            </a:xfrm>
            <a:custGeom>
              <a:avLst/>
              <a:gdLst/>
              <a:ahLst/>
              <a:cxnLst>
                <a:cxn ang="0">
                  <a:pos x="62" y="0"/>
                </a:cxn>
                <a:cxn ang="0">
                  <a:pos x="32" y="92"/>
                </a:cxn>
                <a:cxn ang="0">
                  <a:pos x="0" y="0"/>
                </a:cxn>
                <a:cxn ang="0">
                  <a:pos x="62" y="0"/>
                </a:cxn>
              </a:cxnLst>
              <a:rect l="0" t="0" r="r" b="b"/>
              <a:pathLst>
                <a:path w="62" h="92">
                  <a:moveTo>
                    <a:pt x="62" y="0"/>
                  </a:moveTo>
                  <a:lnTo>
                    <a:pt x="32" y="92"/>
                  </a:lnTo>
                  <a:lnTo>
                    <a:pt x="0" y="0"/>
                  </a:lnTo>
                  <a:lnTo>
                    <a:pt x="62" y="0"/>
                  </a:lnTo>
                  <a:close/>
                </a:path>
              </a:pathLst>
            </a:custGeom>
            <a:solidFill>
              <a:srgbClr val="000000"/>
            </a:solidFill>
            <a:ln w="9525">
              <a:noFill/>
              <a:round/>
              <a:headEnd/>
              <a:tailEnd/>
            </a:ln>
          </p:spPr>
          <p:txBody>
            <a:bodyPr/>
            <a:lstStyle/>
            <a:p>
              <a:endParaRPr lang="en-US"/>
            </a:p>
          </p:txBody>
        </p:sp>
        <p:sp>
          <p:nvSpPr>
            <p:cNvPr id="26887" name="Line 263"/>
            <p:cNvSpPr>
              <a:spLocks noChangeShapeType="1"/>
            </p:cNvSpPr>
            <p:nvPr/>
          </p:nvSpPr>
          <p:spPr bwMode="auto">
            <a:xfrm flipH="1">
              <a:off x="2224" y="1886"/>
              <a:ext cx="59" cy="1"/>
            </a:xfrm>
            <a:prstGeom prst="line">
              <a:avLst/>
            </a:prstGeom>
            <a:noFill/>
            <a:ln w="3175">
              <a:solidFill>
                <a:srgbClr val="000000"/>
              </a:solidFill>
              <a:round/>
              <a:headEnd/>
              <a:tailEnd/>
            </a:ln>
          </p:spPr>
          <p:txBody>
            <a:bodyPr/>
            <a:lstStyle/>
            <a:p>
              <a:endParaRPr lang="en-US"/>
            </a:p>
          </p:txBody>
        </p:sp>
        <p:sp>
          <p:nvSpPr>
            <p:cNvPr id="26888" name="Freeform 264"/>
            <p:cNvSpPr>
              <a:spLocks/>
            </p:cNvSpPr>
            <p:nvPr/>
          </p:nvSpPr>
          <p:spPr bwMode="auto">
            <a:xfrm>
              <a:off x="2182" y="1871"/>
              <a:ext cx="46" cy="30"/>
            </a:xfrm>
            <a:custGeom>
              <a:avLst/>
              <a:gdLst/>
              <a:ahLst/>
              <a:cxnLst>
                <a:cxn ang="0">
                  <a:pos x="91" y="60"/>
                </a:cxn>
                <a:cxn ang="0">
                  <a:pos x="0" y="30"/>
                </a:cxn>
                <a:cxn ang="0">
                  <a:pos x="91" y="0"/>
                </a:cxn>
                <a:cxn ang="0">
                  <a:pos x="91" y="60"/>
                </a:cxn>
              </a:cxnLst>
              <a:rect l="0" t="0" r="r" b="b"/>
              <a:pathLst>
                <a:path w="91" h="60">
                  <a:moveTo>
                    <a:pt x="91" y="60"/>
                  </a:moveTo>
                  <a:lnTo>
                    <a:pt x="0" y="30"/>
                  </a:lnTo>
                  <a:lnTo>
                    <a:pt x="91" y="0"/>
                  </a:lnTo>
                  <a:lnTo>
                    <a:pt x="91" y="60"/>
                  </a:lnTo>
                  <a:close/>
                </a:path>
              </a:pathLst>
            </a:custGeom>
            <a:solidFill>
              <a:srgbClr val="000000"/>
            </a:solidFill>
            <a:ln w="9525">
              <a:noFill/>
              <a:round/>
              <a:headEnd/>
              <a:tailEnd/>
            </a:ln>
          </p:spPr>
          <p:txBody>
            <a:bodyPr/>
            <a:lstStyle/>
            <a:p>
              <a:endParaRPr lang="en-US"/>
            </a:p>
          </p:txBody>
        </p:sp>
        <p:sp>
          <p:nvSpPr>
            <p:cNvPr id="26889" name="Line 265"/>
            <p:cNvSpPr>
              <a:spLocks noChangeShapeType="1"/>
            </p:cNvSpPr>
            <p:nvPr/>
          </p:nvSpPr>
          <p:spPr bwMode="auto">
            <a:xfrm flipH="1">
              <a:off x="1988" y="1886"/>
              <a:ext cx="60" cy="1"/>
            </a:xfrm>
            <a:prstGeom prst="line">
              <a:avLst/>
            </a:prstGeom>
            <a:noFill/>
            <a:ln w="3175">
              <a:solidFill>
                <a:srgbClr val="000000"/>
              </a:solidFill>
              <a:round/>
              <a:headEnd/>
              <a:tailEnd/>
            </a:ln>
          </p:spPr>
          <p:txBody>
            <a:bodyPr/>
            <a:lstStyle/>
            <a:p>
              <a:endParaRPr lang="en-US"/>
            </a:p>
          </p:txBody>
        </p:sp>
        <p:sp>
          <p:nvSpPr>
            <p:cNvPr id="26890" name="Freeform 266"/>
            <p:cNvSpPr>
              <a:spLocks/>
            </p:cNvSpPr>
            <p:nvPr/>
          </p:nvSpPr>
          <p:spPr bwMode="auto">
            <a:xfrm>
              <a:off x="1948" y="1871"/>
              <a:ext cx="45" cy="30"/>
            </a:xfrm>
            <a:custGeom>
              <a:avLst/>
              <a:gdLst/>
              <a:ahLst/>
              <a:cxnLst>
                <a:cxn ang="0">
                  <a:pos x="92" y="60"/>
                </a:cxn>
                <a:cxn ang="0">
                  <a:pos x="0" y="30"/>
                </a:cxn>
                <a:cxn ang="0">
                  <a:pos x="92" y="0"/>
                </a:cxn>
                <a:cxn ang="0">
                  <a:pos x="92" y="60"/>
                </a:cxn>
              </a:cxnLst>
              <a:rect l="0" t="0" r="r" b="b"/>
              <a:pathLst>
                <a:path w="92" h="60">
                  <a:moveTo>
                    <a:pt x="92" y="60"/>
                  </a:moveTo>
                  <a:lnTo>
                    <a:pt x="0" y="30"/>
                  </a:lnTo>
                  <a:lnTo>
                    <a:pt x="92" y="0"/>
                  </a:lnTo>
                  <a:lnTo>
                    <a:pt x="92" y="60"/>
                  </a:lnTo>
                  <a:close/>
                </a:path>
              </a:pathLst>
            </a:custGeom>
            <a:solidFill>
              <a:srgbClr val="000000"/>
            </a:solidFill>
            <a:ln w="9525">
              <a:noFill/>
              <a:round/>
              <a:headEnd/>
              <a:tailEnd/>
            </a:ln>
          </p:spPr>
          <p:txBody>
            <a:bodyPr/>
            <a:lstStyle/>
            <a:p>
              <a:endParaRPr lang="en-US"/>
            </a:p>
          </p:txBody>
        </p:sp>
        <p:sp>
          <p:nvSpPr>
            <p:cNvPr id="26891" name="Line 267"/>
            <p:cNvSpPr>
              <a:spLocks noChangeShapeType="1"/>
            </p:cNvSpPr>
            <p:nvPr/>
          </p:nvSpPr>
          <p:spPr bwMode="auto">
            <a:xfrm flipH="1">
              <a:off x="1485" y="1886"/>
              <a:ext cx="59" cy="1"/>
            </a:xfrm>
            <a:prstGeom prst="line">
              <a:avLst/>
            </a:prstGeom>
            <a:noFill/>
            <a:ln w="3175">
              <a:solidFill>
                <a:srgbClr val="000000"/>
              </a:solidFill>
              <a:round/>
              <a:headEnd/>
              <a:tailEnd/>
            </a:ln>
          </p:spPr>
          <p:txBody>
            <a:bodyPr/>
            <a:lstStyle/>
            <a:p>
              <a:endParaRPr lang="en-US"/>
            </a:p>
          </p:txBody>
        </p:sp>
        <p:sp>
          <p:nvSpPr>
            <p:cNvPr id="26892" name="Freeform 268"/>
            <p:cNvSpPr>
              <a:spLocks/>
            </p:cNvSpPr>
            <p:nvPr/>
          </p:nvSpPr>
          <p:spPr bwMode="auto">
            <a:xfrm>
              <a:off x="1443" y="1871"/>
              <a:ext cx="46" cy="30"/>
            </a:xfrm>
            <a:custGeom>
              <a:avLst/>
              <a:gdLst/>
              <a:ahLst/>
              <a:cxnLst>
                <a:cxn ang="0">
                  <a:pos x="91" y="60"/>
                </a:cxn>
                <a:cxn ang="0">
                  <a:pos x="0" y="30"/>
                </a:cxn>
                <a:cxn ang="0">
                  <a:pos x="91" y="0"/>
                </a:cxn>
                <a:cxn ang="0">
                  <a:pos x="91" y="60"/>
                </a:cxn>
              </a:cxnLst>
              <a:rect l="0" t="0" r="r" b="b"/>
              <a:pathLst>
                <a:path w="91" h="60">
                  <a:moveTo>
                    <a:pt x="91" y="60"/>
                  </a:moveTo>
                  <a:lnTo>
                    <a:pt x="0" y="30"/>
                  </a:lnTo>
                  <a:lnTo>
                    <a:pt x="91" y="0"/>
                  </a:lnTo>
                  <a:lnTo>
                    <a:pt x="91" y="60"/>
                  </a:lnTo>
                  <a:close/>
                </a:path>
              </a:pathLst>
            </a:custGeom>
            <a:solidFill>
              <a:srgbClr val="000000"/>
            </a:solidFill>
            <a:ln w="9525">
              <a:noFill/>
              <a:round/>
              <a:headEnd/>
              <a:tailEnd/>
            </a:ln>
          </p:spPr>
          <p:txBody>
            <a:bodyPr/>
            <a:lstStyle/>
            <a:p>
              <a:endParaRPr lang="en-US"/>
            </a:p>
          </p:txBody>
        </p:sp>
        <p:sp>
          <p:nvSpPr>
            <p:cNvPr id="26893" name="Freeform 269"/>
            <p:cNvSpPr>
              <a:spLocks/>
            </p:cNvSpPr>
            <p:nvPr/>
          </p:nvSpPr>
          <p:spPr bwMode="auto">
            <a:xfrm>
              <a:off x="403" y="1250"/>
              <a:ext cx="906" cy="648"/>
            </a:xfrm>
            <a:custGeom>
              <a:avLst/>
              <a:gdLst/>
              <a:ahLst/>
              <a:cxnLst>
                <a:cxn ang="0">
                  <a:pos x="1811" y="1296"/>
                </a:cxn>
                <a:cxn ang="0">
                  <a:pos x="0" y="1296"/>
                </a:cxn>
                <a:cxn ang="0">
                  <a:pos x="0" y="0"/>
                </a:cxn>
              </a:cxnLst>
              <a:rect l="0" t="0" r="r" b="b"/>
              <a:pathLst>
                <a:path w="1811" h="1296">
                  <a:moveTo>
                    <a:pt x="1811" y="1296"/>
                  </a:moveTo>
                  <a:lnTo>
                    <a:pt x="0" y="1296"/>
                  </a:lnTo>
                  <a:lnTo>
                    <a:pt x="0" y="0"/>
                  </a:lnTo>
                </a:path>
              </a:pathLst>
            </a:custGeom>
            <a:noFill/>
            <a:ln w="3175">
              <a:solidFill>
                <a:srgbClr val="000000"/>
              </a:solidFill>
              <a:prstDash val="solid"/>
              <a:round/>
              <a:headEnd/>
              <a:tailEnd/>
            </a:ln>
          </p:spPr>
          <p:txBody>
            <a:bodyPr/>
            <a:lstStyle/>
            <a:p>
              <a:endParaRPr lang="en-US"/>
            </a:p>
          </p:txBody>
        </p:sp>
        <p:sp>
          <p:nvSpPr>
            <p:cNvPr id="26894" name="Freeform 270"/>
            <p:cNvSpPr>
              <a:spLocks/>
            </p:cNvSpPr>
            <p:nvPr/>
          </p:nvSpPr>
          <p:spPr bwMode="auto">
            <a:xfrm>
              <a:off x="387" y="1207"/>
              <a:ext cx="31" cy="46"/>
            </a:xfrm>
            <a:custGeom>
              <a:avLst/>
              <a:gdLst/>
              <a:ahLst/>
              <a:cxnLst>
                <a:cxn ang="0">
                  <a:pos x="0" y="92"/>
                </a:cxn>
                <a:cxn ang="0">
                  <a:pos x="32" y="0"/>
                </a:cxn>
                <a:cxn ang="0">
                  <a:pos x="62" y="92"/>
                </a:cxn>
                <a:cxn ang="0">
                  <a:pos x="0" y="92"/>
                </a:cxn>
              </a:cxnLst>
              <a:rect l="0" t="0" r="r" b="b"/>
              <a:pathLst>
                <a:path w="62" h="92">
                  <a:moveTo>
                    <a:pt x="0" y="92"/>
                  </a:moveTo>
                  <a:lnTo>
                    <a:pt x="32" y="0"/>
                  </a:lnTo>
                  <a:lnTo>
                    <a:pt x="62" y="92"/>
                  </a:lnTo>
                  <a:lnTo>
                    <a:pt x="0" y="92"/>
                  </a:lnTo>
                  <a:close/>
                </a:path>
              </a:pathLst>
            </a:custGeom>
            <a:solidFill>
              <a:srgbClr val="000000"/>
            </a:solidFill>
            <a:ln w="9525">
              <a:noFill/>
              <a:round/>
              <a:headEnd/>
              <a:tailEnd/>
            </a:ln>
          </p:spPr>
          <p:txBody>
            <a:bodyPr/>
            <a:lstStyle/>
            <a:p>
              <a:endParaRPr lang="en-US"/>
            </a:p>
          </p:txBody>
        </p:sp>
        <p:sp>
          <p:nvSpPr>
            <p:cNvPr id="26895" name="Freeform 271"/>
            <p:cNvSpPr>
              <a:spLocks/>
            </p:cNvSpPr>
            <p:nvPr/>
          </p:nvSpPr>
          <p:spPr bwMode="auto">
            <a:xfrm>
              <a:off x="1376" y="1953"/>
              <a:ext cx="975" cy="205"/>
            </a:xfrm>
            <a:custGeom>
              <a:avLst/>
              <a:gdLst/>
              <a:ahLst/>
              <a:cxnLst>
                <a:cxn ang="0">
                  <a:pos x="1949" y="0"/>
                </a:cxn>
                <a:cxn ang="0">
                  <a:pos x="1949" y="409"/>
                </a:cxn>
                <a:cxn ang="0">
                  <a:pos x="0" y="409"/>
                </a:cxn>
                <a:cxn ang="0">
                  <a:pos x="0" y="50"/>
                </a:cxn>
              </a:cxnLst>
              <a:rect l="0" t="0" r="r" b="b"/>
              <a:pathLst>
                <a:path w="1949" h="409">
                  <a:moveTo>
                    <a:pt x="1949" y="0"/>
                  </a:moveTo>
                  <a:lnTo>
                    <a:pt x="1949" y="409"/>
                  </a:lnTo>
                  <a:lnTo>
                    <a:pt x="0" y="409"/>
                  </a:lnTo>
                  <a:lnTo>
                    <a:pt x="0" y="50"/>
                  </a:lnTo>
                </a:path>
              </a:pathLst>
            </a:custGeom>
            <a:noFill/>
            <a:ln w="3175">
              <a:solidFill>
                <a:srgbClr val="000000"/>
              </a:solidFill>
              <a:prstDash val="solid"/>
              <a:round/>
              <a:headEnd/>
              <a:tailEnd/>
            </a:ln>
          </p:spPr>
          <p:txBody>
            <a:bodyPr/>
            <a:lstStyle/>
            <a:p>
              <a:endParaRPr lang="en-US"/>
            </a:p>
          </p:txBody>
        </p:sp>
        <p:sp>
          <p:nvSpPr>
            <p:cNvPr id="26896" name="Freeform 272"/>
            <p:cNvSpPr>
              <a:spLocks/>
            </p:cNvSpPr>
            <p:nvPr/>
          </p:nvSpPr>
          <p:spPr bwMode="auto">
            <a:xfrm>
              <a:off x="1361" y="1953"/>
              <a:ext cx="30" cy="46"/>
            </a:xfrm>
            <a:custGeom>
              <a:avLst/>
              <a:gdLst/>
              <a:ahLst/>
              <a:cxnLst>
                <a:cxn ang="0">
                  <a:pos x="0" y="92"/>
                </a:cxn>
                <a:cxn ang="0">
                  <a:pos x="30" y="0"/>
                </a:cxn>
                <a:cxn ang="0">
                  <a:pos x="60" y="92"/>
                </a:cxn>
                <a:cxn ang="0">
                  <a:pos x="0" y="92"/>
                </a:cxn>
              </a:cxnLst>
              <a:rect l="0" t="0" r="r" b="b"/>
              <a:pathLst>
                <a:path w="60" h="92">
                  <a:moveTo>
                    <a:pt x="0" y="92"/>
                  </a:moveTo>
                  <a:lnTo>
                    <a:pt x="30" y="0"/>
                  </a:lnTo>
                  <a:lnTo>
                    <a:pt x="60" y="92"/>
                  </a:lnTo>
                  <a:lnTo>
                    <a:pt x="0" y="92"/>
                  </a:lnTo>
                  <a:close/>
                </a:path>
              </a:pathLst>
            </a:custGeom>
            <a:solidFill>
              <a:srgbClr val="000000"/>
            </a:solidFill>
            <a:ln w="9525">
              <a:noFill/>
              <a:round/>
              <a:headEnd/>
              <a:tailEnd/>
            </a:ln>
          </p:spPr>
          <p:txBody>
            <a:bodyPr/>
            <a:lstStyle/>
            <a:p>
              <a:endParaRPr lang="en-US"/>
            </a:p>
          </p:txBody>
        </p:sp>
        <p:sp>
          <p:nvSpPr>
            <p:cNvPr id="26897" name="Freeform 273"/>
            <p:cNvSpPr>
              <a:spLocks/>
            </p:cNvSpPr>
            <p:nvPr/>
          </p:nvSpPr>
          <p:spPr bwMode="auto">
            <a:xfrm>
              <a:off x="5272" y="1073"/>
              <a:ext cx="135" cy="134"/>
            </a:xfrm>
            <a:custGeom>
              <a:avLst/>
              <a:gdLst/>
              <a:ahLst/>
              <a:cxnLst>
                <a:cxn ang="0">
                  <a:pos x="0" y="132"/>
                </a:cxn>
                <a:cxn ang="0">
                  <a:pos x="2" y="104"/>
                </a:cxn>
                <a:cxn ang="0">
                  <a:pos x="12" y="76"/>
                </a:cxn>
                <a:cxn ang="0">
                  <a:pos x="30" y="52"/>
                </a:cxn>
                <a:cxn ang="0">
                  <a:pos x="51" y="30"/>
                </a:cxn>
                <a:cxn ang="0">
                  <a:pos x="77" y="15"/>
                </a:cxn>
                <a:cxn ang="0">
                  <a:pos x="103" y="3"/>
                </a:cxn>
                <a:cxn ang="0">
                  <a:pos x="135" y="0"/>
                </a:cxn>
                <a:cxn ang="0">
                  <a:pos x="163" y="3"/>
                </a:cxn>
                <a:cxn ang="0">
                  <a:pos x="191" y="15"/>
                </a:cxn>
                <a:cxn ang="0">
                  <a:pos x="217" y="30"/>
                </a:cxn>
                <a:cxn ang="0">
                  <a:pos x="238" y="52"/>
                </a:cxn>
                <a:cxn ang="0">
                  <a:pos x="253" y="76"/>
                </a:cxn>
                <a:cxn ang="0">
                  <a:pos x="266" y="104"/>
                </a:cxn>
                <a:cxn ang="0">
                  <a:pos x="270" y="132"/>
                </a:cxn>
                <a:cxn ang="0">
                  <a:pos x="266" y="164"/>
                </a:cxn>
                <a:cxn ang="0">
                  <a:pos x="253" y="194"/>
                </a:cxn>
                <a:cxn ang="0">
                  <a:pos x="238" y="217"/>
                </a:cxn>
                <a:cxn ang="0">
                  <a:pos x="217" y="241"/>
                </a:cxn>
                <a:cxn ang="0">
                  <a:pos x="191" y="256"/>
                </a:cxn>
                <a:cxn ang="0">
                  <a:pos x="163" y="265"/>
                </a:cxn>
                <a:cxn ang="0">
                  <a:pos x="135" y="267"/>
                </a:cxn>
                <a:cxn ang="0">
                  <a:pos x="103" y="265"/>
                </a:cxn>
                <a:cxn ang="0">
                  <a:pos x="77" y="256"/>
                </a:cxn>
                <a:cxn ang="0">
                  <a:pos x="51" y="241"/>
                </a:cxn>
                <a:cxn ang="0">
                  <a:pos x="30" y="217"/>
                </a:cxn>
                <a:cxn ang="0">
                  <a:pos x="12" y="194"/>
                </a:cxn>
                <a:cxn ang="0">
                  <a:pos x="2" y="164"/>
                </a:cxn>
                <a:cxn ang="0">
                  <a:pos x="0" y="132"/>
                </a:cxn>
              </a:cxnLst>
              <a:rect l="0" t="0" r="r" b="b"/>
              <a:pathLst>
                <a:path w="270" h="267">
                  <a:moveTo>
                    <a:pt x="0" y="132"/>
                  </a:moveTo>
                  <a:lnTo>
                    <a:pt x="2" y="104"/>
                  </a:lnTo>
                  <a:lnTo>
                    <a:pt x="12" y="76"/>
                  </a:lnTo>
                  <a:lnTo>
                    <a:pt x="30" y="52"/>
                  </a:lnTo>
                  <a:lnTo>
                    <a:pt x="51" y="30"/>
                  </a:lnTo>
                  <a:lnTo>
                    <a:pt x="77" y="15"/>
                  </a:lnTo>
                  <a:lnTo>
                    <a:pt x="103" y="3"/>
                  </a:lnTo>
                  <a:lnTo>
                    <a:pt x="135" y="0"/>
                  </a:lnTo>
                  <a:lnTo>
                    <a:pt x="163" y="3"/>
                  </a:lnTo>
                  <a:lnTo>
                    <a:pt x="191" y="15"/>
                  </a:lnTo>
                  <a:lnTo>
                    <a:pt x="217" y="30"/>
                  </a:lnTo>
                  <a:lnTo>
                    <a:pt x="238" y="52"/>
                  </a:lnTo>
                  <a:lnTo>
                    <a:pt x="253" y="76"/>
                  </a:lnTo>
                  <a:lnTo>
                    <a:pt x="266" y="104"/>
                  </a:lnTo>
                  <a:lnTo>
                    <a:pt x="270" y="132"/>
                  </a:lnTo>
                  <a:lnTo>
                    <a:pt x="266" y="164"/>
                  </a:lnTo>
                  <a:lnTo>
                    <a:pt x="253" y="194"/>
                  </a:lnTo>
                  <a:lnTo>
                    <a:pt x="238" y="217"/>
                  </a:lnTo>
                  <a:lnTo>
                    <a:pt x="217" y="241"/>
                  </a:lnTo>
                  <a:lnTo>
                    <a:pt x="191" y="256"/>
                  </a:lnTo>
                  <a:lnTo>
                    <a:pt x="163" y="265"/>
                  </a:lnTo>
                  <a:lnTo>
                    <a:pt x="135" y="267"/>
                  </a:lnTo>
                  <a:lnTo>
                    <a:pt x="103" y="265"/>
                  </a:lnTo>
                  <a:lnTo>
                    <a:pt x="77" y="256"/>
                  </a:lnTo>
                  <a:lnTo>
                    <a:pt x="51" y="241"/>
                  </a:lnTo>
                  <a:lnTo>
                    <a:pt x="30" y="217"/>
                  </a:lnTo>
                  <a:lnTo>
                    <a:pt x="12" y="194"/>
                  </a:lnTo>
                  <a:lnTo>
                    <a:pt x="2" y="164"/>
                  </a:lnTo>
                  <a:lnTo>
                    <a:pt x="0" y="132"/>
                  </a:lnTo>
                  <a:close/>
                </a:path>
              </a:pathLst>
            </a:custGeom>
            <a:solidFill>
              <a:srgbClr val="FFFFFF"/>
            </a:solidFill>
            <a:ln w="9525">
              <a:noFill/>
              <a:round/>
              <a:headEnd/>
              <a:tailEnd/>
            </a:ln>
          </p:spPr>
          <p:txBody>
            <a:bodyPr/>
            <a:lstStyle/>
            <a:p>
              <a:endParaRPr lang="en-US"/>
            </a:p>
          </p:txBody>
        </p:sp>
        <p:sp>
          <p:nvSpPr>
            <p:cNvPr id="26898" name="Freeform 274"/>
            <p:cNvSpPr>
              <a:spLocks/>
            </p:cNvSpPr>
            <p:nvPr/>
          </p:nvSpPr>
          <p:spPr bwMode="auto">
            <a:xfrm>
              <a:off x="5272" y="1073"/>
              <a:ext cx="135" cy="134"/>
            </a:xfrm>
            <a:custGeom>
              <a:avLst/>
              <a:gdLst/>
              <a:ahLst/>
              <a:cxnLst>
                <a:cxn ang="0">
                  <a:pos x="0" y="132"/>
                </a:cxn>
                <a:cxn ang="0">
                  <a:pos x="2" y="104"/>
                </a:cxn>
                <a:cxn ang="0">
                  <a:pos x="12" y="76"/>
                </a:cxn>
                <a:cxn ang="0">
                  <a:pos x="30" y="52"/>
                </a:cxn>
                <a:cxn ang="0">
                  <a:pos x="51" y="30"/>
                </a:cxn>
                <a:cxn ang="0">
                  <a:pos x="77" y="15"/>
                </a:cxn>
                <a:cxn ang="0">
                  <a:pos x="103" y="3"/>
                </a:cxn>
                <a:cxn ang="0">
                  <a:pos x="135" y="0"/>
                </a:cxn>
                <a:cxn ang="0">
                  <a:pos x="163" y="3"/>
                </a:cxn>
                <a:cxn ang="0">
                  <a:pos x="191" y="15"/>
                </a:cxn>
                <a:cxn ang="0">
                  <a:pos x="217" y="30"/>
                </a:cxn>
                <a:cxn ang="0">
                  <a:pos x="238" y="52"/>
                </a:cxn>
                <a:cxn ang="0">
                  <a:pos x="253" y="76"/>
                </a:cxn>
                <a:cxn ang="0">
                  <a:pos x="266" y="104"/>
                </a:cxn>
                <a:cxn ang="0">
                  <a:pos x="270" y="132"/>
                </a:cxn>
                <a:cxn ang="0">
                  <a:pos x="266" y="164"/>
                </a:cxn>
                <a:cxn ang="0">
                  <a:pos x="253" y="194"/>
                </a:cxn>
                <a:cxn ang="0">
                  <a:pos x="238" y="217"/>
                </a:cxn>
                <a:cxn ang="0">
                  <a:pos x="217" y="241"/>
                </a:cxn>
                <a:cxn ang="0">
                  <a:pos x="191" y="256"/>
                </a:cxn>
                <a:cxn ang="0">
                  <a:pos x="163" y="265"/>
                </a:cxn>
                <a:cxn ang="0">
                  <a:pos x="135" y="267"/>
                </a:cxn>
                <a:cxn ang="0">
                  <a:pos x="103" y="265"/>
                </a:cxn>
                <a:cxn ang="0">
                  <a:pos x="77" y="256"/>
                </a:cxn>
                <a:cxn ang="0">
                  <a:pos x="51" y="241"/>
                </a:cxn>
                <a:cxn ang="0">
                  <a:pos x="30" y="217"/>
                </a:cxn>
                <a:cxn ang="0">
                  <a:pos x="12" y="194"/>
                </a:cxn>
                <a:cxn ang="0">
                  <a:pos x="2" y="164"/>
                </a:cxn>
                <a:cxn ang="0">
                  <a:pos x="0" y="132"/>
                </a:cxn>
              </a:cxnLst>
              <a:rect l="0" t="0" r="r" b="b"/>
              <a:pathLst>
                <a:path w="270" h="267">
                  <a:moveTo>
                    <a:pt x="0" y="132"/>
                  </a:moveTo>
                  <a:lnTo>
                    <a:pt x="2" y="104"/>
                  </a:lnTo>
                  <a:lnTo>
                    <a:pt x="12" y="76"/>
                  </a:lnTo>
                  <a:lnTo>
                    <a:pt x="30" y="52"/>
                  </a:lnTo>
                  <a:lnTo>
                    <a:pt x="51" y="30"/>
                  </a:lnTo>
                  <a:lnTo>
                    <a:pt x="77" y="15"/>
                  </a:lnTo>
                  <a:lnTo>
                    <a:pt x="103" y="3"/>
                  </a:lnTo>
                  <a:lnTo>
                    <a:pt x="135" y="0"/>
                  </a:lnTo>
                  <a:lnTo>
                    <a:pt x="163" y="3"/>
                  </a:lnTo>
                  <a:lnTo>
                    <a:pt x="191" y="15"/>
                  </a:lnTo>
                  <a:lnTo>
                    <a:pt x="217" y="30"/>
                  </a:lnTo>
                  <a:lnTo>
                    <a:pt x="238" y="52"/>
                  </a:lnTo>
                  <a:lnTo>
                    <a:pt x="253" y="76"/>
                  </a:lnTo>
                  <a:lnTo>
                    <a:pt x="266" y="104"/>
                  </a:lnTo>
                  <a:lnTo>
                    <a:pt x="270" y="132"/>
                  </a:lnTo>
                  <a:lnTo>
                    <a:pt x="266" y="164"/>
                  </a:lnTo>
                  <a:lnTo>
                    <a:pt x="253" y="194"/>
                  </a:lnTo>
                  <a:lnTo>
                    <a:pt x="238" y="217"/>
                  </a:lnTo>
                  <a:lnTo>
                    <a:pt x="217" y="241"/>
                  </a:lnTo>
                  <a:lnTo>
                    <a:pt x="191" y="256"/>
                  </a:lnTo>
                  <a:lnTo>
                    <a:pt x="163" y="265"/>
                  </a:lnTo>
                  <a:lnTo>
                    <a:pt x="135" y="267"/>
                  </a:lnTo>
                  <a:lnTo>
                    <a:pt x="103" y="265"/>
                  </a:lnTo>
                  <a:lnTo>
                    <a:pt x="77" y="256"/>
                  </a:lnTo>
                  <a:lnTo>
                    <a:pt x="51" y="241"/>
                  </a:lnTo>
                  <a:lnTo>
                    <a:pt x="30" y="217"/>
                  </a:lnTo>
                  <a:lnTo>
                    <a:pt x="12" y="194"/>
                  </a:lnTo>
                  <a:lnTo>
                    <a:pt x="2" y="164"/>
                  </a:lnTo>
                  <a:lnTo>
                    <a:pt x="0" y="132"/>
                  </a:lnTo>
                  <a:close/>
                </a:path>
              </a:pathLst>
            </a:custGeom>
            <a:noFill/>
            <a:ln w="3175">
              <a:solidFill>
                <a:srgbClr val="000000"/>
              </a:solidFill>
              <a:prstDash val="solid"/>
              <a:round/>
              <a:headEnd/>
              <a:tailEnd/>
            </a:ln>
          </p:spPr>
          <p:txBody>
            <a:bodyPr/>
            <a:lstStyle/>
            <a:p>
              <a:endParaRPr lang="en-US"/>
            </a:p>
          </p:txBody>
        </p:sp>
        <p:sp>
          <p:nvSpPr>
            <p:cNvPr id="26899" name="Rectangle 275"/>
            <p:cNvSpPr>
              <a:spLocks noChangeArrowheads="1"/>
            </p:cNvSpPr>
            <p:nvPr/>
          </p:nvSpPr>
          <p:spPr bwMode="auto">
            <a:xfrm>
              <a:off x="5306" y="1116"/>
              <a:ext cx="72" cy="58"/>
            </a:xfrm>
            <a:prstGeom prst="rect">
              <a:avLst/>
            </a:prstGeom>
            <a:noFill/>
            <a:ln w="9525">
              <a:noFill/>
              <a:miter lim="800000"/>
              <a:headEnd/>
              <a:tailEnd/>
            </a:ln>
          </p:spPr>
          <p:txBody>
            <a:bodyPr wrap="none" lIns="0" tIns="0" rIns="0" bIns="0">
              <a:spAutoFit/>
            </a:bodyPr>
            <a:lstStyle/>
            <a:p>
              <a:pPr algn="l"/>
              <a:r>
                <a:rPr lang="en-US" sz="600" b="0">
                  <a:solidFill>
                    <a:srgbClr val="000000"/>
                  </a:solidFill>
                </a:rPr>
                <a:t>OR</a:t>
              </a:r>
              <a:endParaRPr lang="en-US" sz="1000" b="0"/>
            </a:p>
          </p:txBody>
        </p:sp>
        <p:sp>
          <p:nvSpPr>
            <p:cNvPr id="26900" name="Line 276"/>
            <p:cNvSpPr>
              <a:spLocks noChangeShapeType="1"/>
            </p:cNvSpPr>
            <p:nvPr/>
          </p:nvSpPr>
          <p:spPr bwMode="auto">
            <a:xfrm>
              <a:off x="5171" y="1140"/>
              <a:ext cx="59" cy="1"/>
            </a:xfrm>
            <a:prstGeom prst="line">
              <a:avLst/>
            </a:prstGeom>
            <a:noFill/>
            <a:ln w="3175">
              <a:solidFill>
                <a:srgbClr val="000000"/>
              </a:solidFill>
              <a:round/>
              <a:headEnd/>
              <a:tailEnd/>
            </a:ln>
          </p:spPr>
          <p:txBody>
            <a:bodyPr/>
            <a:lstStyle/>
            <a:p>
              <a:endParaRPr lang="en-US"/>
            </a:p>
          </p:txBody>
        </p:sp>
        <p:sp>
          <p:nvSpPr>
            <p:cNvPr id="26901" name="Freeform 277"/>
            <p:cNvSpPr>
              <a:spLocks/>
            </p:cNvSpPr>
            <p:nvPr/>
          </p:nvSpPr>
          <p:spPr bwMode="auto">
            <a:xfrm>
              <a:off x="5226" y="1126"/>
              <a:ext cx="46" cy="30"/>
            </a:xfrm>
            <a:custGeom>
              <a:avLst/>
              <a:gdLst/>
              <a:ahLst/>
              <a:cxnLst>
                <a:cxn ang="0">
                  <a:pos x="0" y="0"/>
                </a:cxn>
                <a:cxn ang="0">
                  <a:pos x="91" y="28"/>
                </a:cxn>
                <a:cxn ang="0">
                  <a:pos x="0" y="60"/>
                </a:cxn>
                <a:cxn ang="0">
                  <a:pos x="0" y="0"/>
                </a:cxn>
              </a:cxnLst>
              <a:rect l="0" t="0" r="r" b="b"/>
              <a:pathLst>
                <a:path w="91" h="60">
                  <a:moveTo>
                    <a:pt x="0" y="0"/>
                  </a:moveTo>
                  <a:lnTo>
                    <a:pt x="91" y="28"/>
                  </a:lnTo>
                  <a:lnTo>
                    <a:pt x="0" y="60"/>
                  </a:lnTo>
                  <a:lnTo>
                    <a:pt x="0" y="0"/>
                  </a:lnTo>
                  <a:close/>
                </a:path>
              </a:pathLst>
            </a:custGeom>
            <a:solidFill>
              <a:srgbClr val="000000"/>
            </a:solidFill>
            <a:ln w="9525">
              <a:noFill/>
              <a:round/>
              <a:headEnd/>
              <a:tailEnd/>
            </a:ln>
          </p:spPr>
          <p:txBody>
            <a:bodyPr/>
            <a:lstStyle/>
            <a:p>
              <a:endParaRPr lang="en-US"/>
            </a:p>
          </p:txBody>
        </p:sp>
        <p:sp>
          <p:nvSpPr>
            <p:cNvPr id="26902" name="Line 278"/>
            <p:cNvSpPr>
              <a:spLocks noChangeShapeType="1"/>
            </p:cNvSpPr>
            <p:nvPr/>
          </p:nvSpPr>
          <p:spPr bwMode="auto">
            <a:xfrm>
              <a:off x="4668" y="1140"/>
              <a:ext cx="58" cy="1"/>
            </a:xfrm>
            <a:prstGeom prst="line">
              <a:avLst/>
            </a:prstGeom>
            <a:noFill/>
            <a:ln w="3175">
              <a:solidFill>
                <a:srgbClr val="000000"/>
              </a:solidFill>
              <a:round/>
              <a:headEnd/>
              <a:tailEnd/>
            </a:ln>
          </p:spPr>
          <p:txBody>
            <a:bodyPr/>
            <a:lstStyle/>
            <a:p>
              <a:endParaRPr lang="en-US"/>
            </a:p>
          </p:txBody>
        </p:sp>
        <p:sp>
          <p:nvSpPr>
            <p:cNvPr id="26903" name="Freeform 279"/>
            <p:cNvSpPr>
              <a:spLocks/>
            </p:cNvSpPr>
            <p:nvPr/>
          </p:nvSpPr>
          <p:spPr bwMode="auto">
            <a:xfrm>
              <a:off x="4722" y="1126"/>
              <a:ext cx="46" cy="30"/>
            </a:xfrm>
            <a:custGeom>
              <a:avLst/>
              <a:gdLst/>
              <a:ahLst/>
              <a:cxnLst>
                <a:cxn ang="0">
                  <a:pos x="0" y="0"/>
                </a:cxn>
                <a:cxn ang="0">
                  <a:pos x="92" y="28"/>
                </a:cxn>
                <a:cxn ang="0">
                  <a:pos x="0" y="60"/>
                </a:cxn>
                <a:cxn ang="0">
                  <a:pos x="0" y="0"/>
                </a:cxn>
              </a:cxnLst>
              <a:rect l="0" t="0" r="r" b="b"/>
              <a:pathLst>
                <a:path w="92" h="60">
                  <a:moveTo>
                    <a:pt x="0" y="0"/>
                  </a:moveTo>
                  <a:lnTo>
                    <a:pt x="92" y="28"/>
                  </a:lnTo>
                  <a:lnTo>
                    <a:pt x="0" y="60"/>
                  </a:lnTo>
                  <a:lnTo>
                    <a:pt x="0" y="0"/>
                  </a:lnTo>
                  <a:close/>
                </a:path>
              </a:pathLst>
            </a:custGeom>
            <a:solidFill>
              <a:srgbClr val="000000"/>
            </a:solidFill>
            <a:ln w="9525">
              <a:noFill/>
              <a:round/>
              <a:headEnd/>
              <a:tailEnd/>
            </a:ln>
          </p:spPr>
          <p:txBody>
            <a:bodyPr/>
            <a:lstStyle/>
            <a:p>
              <a:endParaRPr lang="en-US"/>
            </a:p>
          </p:txBody>
        </p:sp>
        <p:sp>
          <p:nvSpPr>
            <p:cNvPr id="26904" name="Line 280"/>
            <p:cNvSpPr>
              <a:spLocks noChangeShapeType="1"/>
            </p:cNvSpPr>
            <p:nvPr/>
          </p:nvSpPr>
          <p:spPr bwMode="auto">
            <a:xfrm>
              <a:off x="5407" y="1140"/>
              <a:ext cx="92" cy="1"/>
            </a:xfrm>
            <a:prstGeom prst="line">
              <a:avLst/>
            </a:prstGeom>
            <a:noFill/>
            <a:ln w="3175">
              <a:solidFill>
                <a:srgbClr val="000000"/>
              </a:solidFill>
              <a:round/>
              <a:headEnd/>
              <a:tailEnd/>
            </a:ln>
          </p:spPr>
          <p:txBody>
            <a:bodyPr/>
            <a:lstStyle/>
            <a:p>
              <a:endParaRPr lang="en-US"/>
            </a:p>
          </p:txBody>
        </p:sp>
        <p:sp>
          <p:nvSpPr>
            <p:cNvPr id="26905" name="Freeform 281"/>
            <p:cNvSpPr>
              <a:spLocks/>
            </p:cNvSpPr>
            <p:nvPr/>
          </p:nvSpPr>
          <p:spPr bwMode="auto">
            <a:xfrm>
              <a:off x="5495" y="1126"/>
              <a:ext cx="46" cy="30"/>
            </a:xfrm>
            <a:custGeom>
              <a:avLst/>
              <a:gdLst/>
              <a:ahLst/>
              <a:cxnLst>
                <a:cxn ang="0">
                  <a:pos x="0" y="0"/>
                </a:cxn>
                <a:cxn ang="0">
                  <a:pos x="91" y="28"/>
                </a:cxn>
                <a:cxn ang="0">
                  <a:pos x="0" y="60"/>
                </a:cxn>
                <a:cxn ang="0">
                  <a:pos x="0" y="0"/>
                </a:cxn>
              </a:cxnLst>
              <a:rect l="0" t="0" r="r" b="b"/>
              <a:pathLst>
                <a:path w="91" h="60">
                  <a:moveTo>
                    <a:pt x="0" y="0"/>
                  </a:moveTo>
                  <a:lnTo>
                    <a:pt x="91" y="28"/>
                  </a:lnTo>
                  <a:lnTo>
                    <a:pt x="0" y="60"/>
                  </a:lnTo>
                  <a:lnTo>
                    <a:pt x="0" y="0"/>
                  </a:lnTo>
                  <a:close/>
                </a:path>
              </a:pathLst>
            </a:custGeom>
            <a:solidFill>
              <a:srgbClr val="000000"/>
            </a:solidFill>
            <a:ln w="9525">
              <a:noFill/>
              <a:round/>
              <a:headEnd/>
              <a:tailEnd/>
            </a:ln>
          </p:spPr>
          <p:txBody>
            <a:bodyPr/>
            <a:lstStyle/>
            <a:p>
              <a:endParaRPr lang="en-US"/>
            </a:p>
          </p:txBody>
        </p:sp>
        <p:sp>
          <p:nvSpPr>
            <p:cNvPr id="26906" name="Freeform 282"/>
            <p:cNvSpPr>
              <a:spLocks/>
            </p:cNvSpPr>
            <p:nvPr/>
          </p:nvSpPr>
          <p:spPr bwMode="auto">
            <a:xfrm>
              <a:off x="2460" y="1207"/>
              <a:ext cx="2880" cy="691"/>
            </a:xfrm>
            <a:custGeom>
              <a:avLst/>
              <a:gdLst/>
              <a:ahLst/>
              <a:cxnLst>
                <a:cxn ang="0">
                  <a:pos x="5759" y="0"/>
                </a:cxn>
                <a:cxn ang="0">
                  <a:pos x="5759" y="1382"/>
                </a:cxn>
                <a:cxn ang="0">
                  <a:pos x="0" y="1382"/>
                </a:cxn>
              </a:cxnLst>
              <a:rect l="0" t="0" r="r" b="b"/>
              <a:pathLst>
                <a:path w="5759" h="1382">
                  <a:moveTo>
                    <a:pt x="5759" y="0"/>
                  </a:moveTo>
                  <a:lnTo>
                    <a:pt x="5759" y="1382"/>
                  </a:lnTo>
                  <a:lnTo>
                    <a:pt x="0" y="1382"/>
                  </a:lnTo>
                </a:path>
              </a:pathLst>
            </a:custGeom>
            <a:noFill/>
            <a:ln w="3175">
              <a:solidFill>
                <a:srgbClr val="000000"/>
              </a:solidFill>
              <a:prstDash val="solid"/>
              <a:round/>
              <a:headEnd/>
              <a:tailEnd/>
            </a:ln>
          </p:spPr>
          <p:txBody>
            <a:bodyPr/>
            <a:lstStyle/>
            <a:p>
              <a:endParaRPr lang="en-US"/>
            </a:p>
          </p:txBody>
        </p:sp>
        <p:sp>
          <p:nvSpPr>
            <p:cNvPr id="26907" name="Freeform 283"/>
            <p:cNvSpPr>
              <a:spLocks/>
            </p:cNvSpPr>
            <p:nvPr/>
          </p:nvSpPr>
          <p:spPr bwMode="auto">
            <a:xfrm>
              <a:off x="2418" y="1871"/>
              <a:ext cx="45" cy="30"/>
            </a:xfrm>
            <a:custGeom>
              <a:avLst/>
              <a:gdLst/>
              <a:ahLst/>
              <a:cxnLst>
                <a:cxn ang="0">
                  <a:pos x="90" y="60"/>
                </a:cxn>
                <a:cxn ang="0">
                  <a:pos x="0" y="30"/>
                </a:cxn>
                <a:cxn ang="0">
                  <a:pos x="90" y="0"/>
                </a:cxn>
                <a:cxn ang="0">
                  <a:pos x="90" y="60"/>
                </a:cxn>
              </a:cxnLst>
              <a:rect l="0" t="0" r="r" b="b"/>
              <a:pathLst>
                <a:path w="90" h="60">
                  <a:moveTo>
                    <a:pt x="90" y="60"/>
                  </a:moveTo>
                  <a:lnTo>
                    <a:pt x="0" y="30"/>
                  </a:lnTo>
                  <a:lnTo>
                    <a:pt x="90" y="0"/>
                  </a:lnTo>
                  <a:lnTo>
                    <a:pt x="90" y="60"/>
                  </a:lnTo>
                  <a:close/>
                </a:path>
              </a:pathLst>
            </a:custGeom>
            <a:solidFill>
              <a:srgbClr val="000000"/>
            </a:solidFill>
            <a:ln w="9525">
              <a:noFill/>
              <a:round/>
              <a:headEnd/>
              <a:tailEnd/>
            </a:ln>
          </p:spPr>
          <p:txBody>
            <a:bodyPr/>
            <a:lstStyle/>
            <a:p>
              <a:endParaRPr lang="en-US"/>
            </a:p>
          </p:txBody>
        </p:sp>
        <p:sp>
          <p:nvSpPr>
            <p:cNvPr id="26908" name="Line 284"/>
            <p:cNvSpPr>
              <a:spLocks noChangeShapeType="1"/>
            </p:cNvSpPr>
            <p:nvPr/>
          </p:nvSpPr>
          <p:spPr bwMode="auto">
            <a:xfrm>
              <a:off x="2920" y="1140"/>
              <a:ext cx="60" cy="1"/>
            </a:xfrm>
            <a:prstGeom prst="line">
              <a:avLst/>
            </a:prstGeom>
            <a:noFill/>
            <a:ln w="3175">
              <a:solidFill>
                <a:srgbClr val="000000"/>
              </a:solidFill>
              <a:round/>
              <a:headEnd/>
              <a:tailEnd/>
            </a:ln>
          </p:spPr>
          <p:txBody>
            <a:bodyPr/>
            <a:lstStyle/>
            <a:p>
              <a:endParaRPr lang="en-US"/>
            </a:p>
          </p:txBody>
        </p:sp>
        <p:sp>
          <p:nvSpPr>
            <p:cNvPr id="26909" name="Freeform 285"/>
            <p:cNvSpPr>
              <a:spLocks/>
            </p:cNvSpPr>
            <p:nvPr/>
          </p:nvSpPr>
          <p:spPr bwMode="auto">
            <a:xfrm>
              <a:off x="2977" y="1126"/>
              <a:ext cx="45" cy="30"/>
            </a:xfrm>
            <a:custGeom>
              <a:avLst/>
              <a:gdLst/>
              <a:ahLst/>
              <a:cxnLst>
                <a:cxn ang="0">
                  <a:pos x="0" y="0"/>
                </a:cxn>
                <a:cxn ang="0">
                  <a:pos x="92" y="28"/>
                </a:cxn>
                <a:cxn ang="0">
                  <a:pos x="0" y="60"/>
                </a:cxn>
                <a:cxn ang="0">
                  <a:pos x="0" y="0"/>
                </a:cxn>
              </a:cxnLst>
              <a:rect l="0" t="0" r="r" b="b"/>
              <a:pathLst>
                <a:path w="92" h="60">
                  <a:moveTo>
                    <a:pt x="0" y="0"/>
                  </a:moveTo>
                  <a:lnTo>
                    <a:pt x="92" y="28"/>
                  </a:lnTo>
                  <a:lnTo>
                    <a:pt x="0" y="60"/>
                  </a:lnTo>
                  <a:lnTo>
                    <a:pt x="0" y="0"/>
                  </a:lnTo>
                  <a:close/>
                </a:path>
              </a:pathLst>
            </a:custGeom>
            <a:solidFill>
              <a:srgbClr val="000000"/>
            </a:solidFill>
            <a:ln w="9525">
              <a:noFill/>
              <a:round/>
              <a:headEnd/>
              <a:tailEnd/>
            </a:ln>
          </p:spPr>
          <p:txBody>
            <a:bodyPr/>
            <a:lstStyle/>
            <a:p>
              <a:endParaRPr lang="en-US"/>
            </a:p>
          </p:txBody>
        </p:sp>
        <p:sp>
          <p:nvSpPr>
            <p:cNvPr id="26910" name="Freeform 286"/>
            <p:cNvSpPr>
              <a:spLocks/>
            </p:cNvSpPr>
            <p:nvPr/>
          </p:nvSpPr>
          <p:spPr bwMode="auto">
            <a:xfrm>
              <a:off x="3156" y="1140"/>
              <a:ext cx="101" cy="1"/>
            </a:xfrm>
            <a:custGeom>
              <a:avLst/>
              <a:gdLst/>
              <a:ahLst/>
              <a:cxnLst>
                <a:cxn ang="0">
                  <a:pos x="0" y="0"/>
                </a:cxn>
                <a:cxn ang="0">
                  <a:pos x="135" y="0"/>
                </a:cxn>
                <a:cxn ang="0">
                  <a:pos x="202" y="0"/>
                </a:cxn>
              </a:cxnLst>
              <a:rect l="0" t="0" r="r" b="b"/>
              <a:pathLst>
                <a:path w="202">
                  <a:moveTo>
                    <a:pt x="0" y="0"/>
                  </a:moveTo>
                  <a:lnTo>
                    <a:pt x="135" y="0"/>
                  </a:lnTo>
                  <a:lnTo>
                    <a:pt x="202" y="0"/>
                  </a:lnTo>
                </a:path>
              </a:pathLst>
            </a:custGeom>
            <a:noFill/>
            <a:ln w="3175">
              <a:solidFill>
                <a:srgbClr val="000000"/>
              </a:solidFill>
              <a:prstDash val="solid"/>
              <a:round/>
              <a:headEnd/>
              <a:tailEnd/>
            </a:ln>
          </p:spPr>
          <p:txBody>
            <a:bodyPr/>
            <a:lstStyle/>
            <a:p>
              <a:endParaRPr lang="en-US"/>
            </a:p>
          </p:txBody>
        </p:sp>
        <p:sp>
          <p:nvSpPr>
            <p:cNvPr id="26911" name="Freeform 287"/>
            <p:cNvSpPr>
              <a:spLocks/>
            </p:cNvSpPr>
            <p:nvPr/>
          </p:nvSpPr>
          <p:spPr bwMode="auto">
            <a:xfrm>
              <a:off x="3211" y="1126"/>
              <a:ext cx="46" cy="30"/>
            </a:xfrm>
            <a:custGeom>
              <a:avLst/>
              <a:gdLst/>
              <a:ahLst/>
              <a:cxnLst>
                <a:cxn ang="0">
                  <a:pos x="0" y="0"/>
                </a:cxn>
                <a:cxn ang="0">
                  <a:pos x="91" y="28"/>
                </a:cxn>
                <a:cxn ang="0">
                  <a:pos x="0" y="60"/>
                </a:cxn>
                <a:cxn ang="0">
                  <a:pos x="0" y="0"/>
                </a:cxn>
              </a:cxnLst>
              <a:rect l="0" t="0" r="r" b="b"/>
              <a:pathLst>
                <a:path w="91" h="60">
                  <a:moveTo>
                    <a:pt x="0" y="0"/>
                  </a:moveTo>
                  <a:lnTo>
                    <a:pt x="91" y="28"/>
                  </a:lnTo>
                  <a:lnTo>
                    <a:pt x="0" y="60"/>
                  </a:lnTo>
                  <a:lnTo>
                    <a:pt x="0" y="0"/>
                  </a:lnTo>
                  <a:close/>
                </a:path>
              </a:pathLst>
            </a:custGeom>
            <a:solidFill>
              <a:srgbClr val="000000"/>
            </a:solidFill>
            <a:ln w="9525">
              <a:noFill/>
              <a:round/>
              <a:headEnd/>
              <a:tailEnd/>
            </a:ln>
          </p:spPr>
          <p:txBody>
            <a:bodyPr/>
            <a:lstStyle/>
            <a:p>
              <a:endParaRPr lang="en-US"/>
            </a:p>
          </p:txBody>
        </p:sp>
        <p:sp>
          <p:nvSpPr>
            <p:cNvPr id="26912" name="Line 288"/>
            <p:cNvSpPr>
              <a:spLocks noChangeShapeType="1"/>
            </p:cNvSpPr>
            <p:nvPr/>
          </p:nvSpPr>
          <p:spPr bwMode="auto">
            <a:xfrm>
              <a:off x="3659" y="1140"/>
              <a:ext cx="59" cy="1"/>
            </a:xfrm>
            <a:prstGeom prst="line">
              <a:avLst/>
            </a:prstGeom>
            <a:noFill/>
            <a:ln w="3175">
              <a:solidFill>
                <a:srgbClr val="000000"/>
              </a:solidFill>
              <a:round/>
              <a:headEnd/>
              <a:tailEnd/>
            </a:ln>
          </p:spPr>
          <p:txBody>
            <a:bodyPr/>
            <a:lstStyle/>
            <a:p>
              <a:endParaRPr lang="en-US"/>
            </a:p>
          </p:txBody>
        </p:sp>
        <p:sp>
          <p:nvSpPr>
            <p:cNvPr id="26913" name="Freeform 289"/>
            <p:cNvSpPr>
              <a:spLocks/>
            </p:cNvSpPr>
            <p:nvPr/>
          </p:nvSpPr>
          <p:spPr bwMode="auto">
            <a:xfrm>
              <a:off x="3715" y="1126"/>
              <a:ext cx="45" cy="30"/>
            </a:xfrm>
            <a:custGeom>
              <a:avLst/>
              <a:gdLst/>
              <a:ahLst/>
              <a:cxnLst>
                <a:cxn ang="0">
                  <a:pos x="0" y="0"/>
                </a:cxn>
                <a:cxn ang="0">
                  <a:pos x="92" y="28"/>
                </a:cxn>
                <a:cxn ang="0">
                  <a:pos x="0" y="60"/>
                </a:cxn>
                <a:cxn ang="0">
                  <a:pos x="0" y="0"/>
                </a:cxn>
              </a:cxnLst>
              <a:rect l="0" t="0" r="r" b="b"/>
              <a:pathLst>
                <a:path w="92" h="60">
                  <a:moveTo>
                    <a:pt x="0" y="0"/>
                  </a:moveTo>
                  <a:lnTo>
                    <a:pt x="92" y="28"/>
                  </a:lnTo>
                  <a:lnTo>
                    <a:pt x="0" y="60"/>
                  </a:lnTo>
                  <a:lnTo>
                    <a:pt x="0" y="0"/>
                  </a:lnTo>
                  <a:close/>
                </a:path>
              </a:pathLst>
            </a:custGeom>
            <a:solidFill>
              <a:srgbClr val="000000"/>
            </a:solidFill>
            <a:ln w="9525">
              <a:noFill/>
              <a:round/>
              <a:headEnd/>
              <a:tailEnd/>
            </a:ln>
          </p:spPr>
          <p:txBody>
            <a:bodyPr/>
            <a:lstStyle/>
            <a:p>
              <a:endParaRPr lang="en-US"/>
            </a:p>
          </p:txBody>
        </p:sp>
        <p:sp>
          <p:nvSpPr>
            <p:cNvPr id="26914" name="Freeform 290"/>
            <p:cNvSpPr>
              <a:spLocks/>
            </p:cNvSpPr>
            <p:nvPr/>
          </p:nvSpPr>
          <p:spPr bwMode="auto">
            <a:xfrm>
              <a:off x="3895" y="1140"/>
              <a:ext cx="59" cy="1"/>
            </a:xfrm>
            <a:custGeom>
              <a:avLst/>
              <a:gdLst/>
              <a:ahLst/>
              <a:cxnLst>
                <a:cxn ang="0">
                  <a:pos x="0" y="0"/>
                </a:cxn>
                <a:cxn ang="0">
                  <a:pos x="100" y="0"/>
                </a:cxn>
                <a:cxn ang="0">
                  <a:pos x="118" y="0"/>
                </a:cxn>
              </a:cxnLst>
              <a:rect l="0" t="0" r="r" b="b"/>
              <a:pathLst>
                <a:path w="118">
                  <a:moveTo>
                    <a:pt x="0" y="0"/>
                  </a:moveTo>
                  <a:lnTo>
                    <a:pt x="100" y="0"/>
                  </a:lnTo>
                  <a:lnTo>
                    <a:pt x="118" y="0"/>
                  </a:lnTo>
                </a:path>
              </a:pathLst>
            </a:custGeom>
            <a:noFill/>
            <a:ln w="3175">
              <a:solidFill>
                <a:srgbClr val="000000"/>
              </a:solidFill>
              <a:prstDash val="solid"/>
              <a:round/>
              <a:headEnd/>
              <a:tailEnd/>
            </a:ln>
          </p:spPr>
          <p:txBody>
            <a:bodyPr/>
            <a:lstStyle/>
            <a:p>
              <a:endParaRPr lang="en-US"/>
            </a:p>
          </p:txBody>
        </p:sp>
        <p:sp>
          <p:nvSpPr>
            <p:cNvPr id="26915" name="Freeform 291"/>
            <p:cNvSpPr>
              <a:spLocks/>
            </p:cNvSpPr>
            <p:nvPr/>
          </p:nvSpPr>
          <p:spPr bwMode="auto">
            <a:xfrm>
              <a:off x="3949" y="1126"/>
              <a:ext cx="46" cy="30"/>
            </a:xfrm>
            <a:custGeom>
              <a:avLst/>
              <a:gdLst/>
              <a:ahLst/>
              <a:cxnLst>
                <a:cxn ang="0">
                  <a:pos x="0" y="0"/>
                </a:cxn>
                <a:cxn ang="0">
                  <a:pos x="92" y="28"/>
                </a:cxn>
                <a:cxn ang="0">
                  <a:pos x="0" y="60"/>
                </a:cxn>
                <a:cxn ang="0">
                  <a:pos x="0" y="0"/>
                </a:cxn>
              </a:cxnLst>
              <a:rect l="0" t="0" r="r" b="b"/>
              <a:pathLst>
                <a:path w="92" h="60">
                  <a:moveTo>
                    <a:pt x="0" y="0"/>
                  </a:moveTo>
                  <a:lnTo>
                    <a:pt x="92" y="28"/>
                  </a:lnTo>
                  <a:lnTo>
                    <a:pt x="0" y="60"/>
                  </a:lnTo>
                  <a:lnTo>
                    <a:pt x="0" y="0"/>
                  </a:lnTo>
                  <a:close/>
                </a:path>
              </a:pathLst>
            </a:custGeom>
            <a:solidFill>
              <a:srgbClr val="000000"/>
            </a:solidFill>
            <a:ln w="9525">
              <a:noFill/>
              <a:round/>
              <a:headEnd/>
              <a:tailEnd/>
            </a:ln>
          </p:spPr>
          <p:txBody>
            <a:bodyPr/>
            <a:lstStyle/>
            <a:p>
              <a:endParaRPr lang="en-US"/>
            </a:p>
          </p:txBody>
        </p:sp>
        <p:sp>
          <p:nvSpPr>
            <p:cNvPr id="26916" name="Freeform 292"/>
            <p:cNvSpPr>
              <a:spLocks/>
            </p:cNvSpPr>
            <p:nvPr/>
          </p:nvSpPr>
          <p:spPr bwMode="auto">
            <a:xfrm>
              <a:off x="3089" y="835"/>
              <a:ext cx="739" cy="237"/>
            </a:xfrm>
            <a:custGeom>
              <a:avLst/>
              <a:gdLst/>
              <a:ahLst/>
              <a:cxnLst>
                <a:cxn ang="0">
                  <a:pos x="0" y="475"/>
                </a:cxn>
                <a:cxn ang="0">
                  <a:pos x="0" y="0"/>
                </a:cxn>
                <a:cxn ang="0">
                  <a:pos x="1478" y="0"/>
                </a:cxn>
                <a:cxn ang="0">
                  <a:pos x="1478" y="419"/>
                </a:cxn>
              </a:cxnLst>
              <a:rect l="0" t="0" r="r" b="b"/>
              <a:pathLst>
                <a:path w="1478" h="475">
                  <a:moveTo>
                    <a:pt x="0" y="475"/>
                  </a:moveTo>
                  <a:lnTo>
                    <a:pt x="0" y="0"/>
                  </a:lnTo>
                  <a:lnTo>
                    <a:pt x="1478" y="0"/>
                  </a:lnTo>
                  <a:lnTo>
                    <a:pt x="1478" y="419"/>
                  </a:lnTo>
                </a:path>
              </a:pathLst>
            </a:custGeom>
            <a:noFill/>
            <a:ln w="3175">
              <a:solidFill>
                <a:srgbClr val="000000"/>
              </a:solidFill>
              <a:prstDash val="solid"/>
              <a:round/>
              <a:headEnd/>
              <a:tailEnd/>
            </a:ln>
          </p:spPr>
          <p:txBody>
            <a:bodyPr/>
            <a:lstStyle/>
            <a:p>
              <a:endParaRPr lang="en-US"/>
            </a:p>
          </p:txBody>
        </p:sp>
        <p:sp>
          <p:nvSpPr>
            <p:cNvPr id="26917" name="Freeform 293"/>
            <p:cNvSpPr>
              <a:spLocks/>
            </p:cNvSpPr>
            <p:nvPr/>
          </p:nvSpPr>
          <p:spPr bwMode="auto">
            <a:xfrm>
              <a:off x="3813" y="1028"/>
              <a:ext cx="30" cy="45"/>
            </a:xfrm>
            <a:custGeom>
              <a:avLst/>
              <a:gdLst/>
              <a:ahLst/>
              <a:cxnLst>
                <a:cxn ang="0">
                  <a:pos x="60" y="0"/>
                </a:cxn>
                <a:cxn ang="0">
                  <a:pos x="30" y="92"/>
                </a:cxn>
                <a:cxn ang="0">
                  <a:pos x="0" y="0"/>
                </a:cxn>
                <a:cxn ang="0">
                  <a:pos x="60" y="0"/>
                </a:cxn>
              </a:cxnLst>
              <a:rect l="0" t="0" r="r" b="b"/>
              <a:pathLst>
                <a:path w="60" h="92">
                  <a:moveTo>
                    <a:pt x="60" y="0"/>
                  </a:moveTo>
                  <a:lnTo>
                    <a:pt x="30" y="92"/>
                  </a:lnTo>
                  <a:lnTo>
                    <a:pt x="0" y="0"/>
                  </a:lnTo>
                  <a:lnTo>
                    <a:pt x="60" y="0"/>
                  </a:lnTo>
                  <a:close/>
                </a:path>
              </a:pathLst>
            </a:custGeom>
            <a:solidFill>
              <a:srgbClr val="000000"/>
            </a:solidFill>
            <a:ln w="9525">
              <a:noFill/>
              <a:round/>
              <a:headEnd/>
              <a:tailEnd/>
            </a:ln>
          </p:spPr>
          <p:txBody>
            <a:bodyPr/>
            <a:lstStyle/>
            <a:p>
              <a:endParaRPr lang="en-US"/>
            </a:p>
          </p:txBody>
        </p:sp>
      </p:grpSp>
      <p:sp>
        <p:nvSpPr>
          <p:cNvPr id="26918" name="Line 294"/>
          <p:cNvSpPr>
            <a:spLocks noChangeShapeType="1"/>
          </p:cNvSpPr>
          <p:nvPr/>
        </p:nvSpPr>
        <p:spPr bwMode="auto">
          <a:xfrm>
            <a:off x="276225" y="1809750"/>
            <a:ext cx="190500" cy="1588"/>
          </a:xfrm>
          <a:prstGeom prst="line">
            <a:avLst/>
          </a:prstGeom>
          <a:noFill/>
          <a:ln w="3175">
            <a:solidFill>
              <a:srgbClr val="000000"/>
            </a:solidFill>
            <a:round/>
            <a:headEnd/>
            <a:tailEnd/>
          </a:ln>
        </p:spPr>
        <p:txBody>
          <a:bodyPr/>
          <a:lstStyle/>
          <a:p>
            <a:endParaRPr lang="en-US"/>
          </a:p>
        </p:txBody>
      </p:sp>
      <p:sp>
        <p:nvSpPr>
          <p:cNvPr id="26919" name="Freeform 295"/>
          <p:cNvSpPr>
            <a:spLocks/>
          </p:cNvSpPr>
          <p:nvPr/>
        </p:nvSpPr>
        <p:spPr bwMode="auto">
          <a:xfrm>
            <a:off x="460375" y="1787525"/>
            <a:ext cx="73025" cy="47625"/>
          </a:xfrm>
          <a:custGeom>
            <a:avLst/>
            <a:gdLst/>
            <a:ahLst/>
            <a:cxnLst>
              <a:cxn ang="0">
                <a:pos x="0" y="0"/>
              </a:cxn>
              <a:cxn ang="0">
                <a:pos x="92" y="28"/>
              </a:cxn>
              <a:cxn ang="0">
                <a:pos x="0" y="60"/>
              </a:cxn>
              <a:cxn ang="0">
                <a:pos x="0" y="0"/>
              </a:cxn>
            </a:cxnLst>
            <a:rect l="0" t="0" r="r" b="b"/>
            <a:pathLst>
              <a:path w="92" h="60">
                <a:moveTo>
                  <a:pt x="0" y="0"/>
                </a:moveTo>
                <a:lnTo>
                  <a:pt x="92" y="28"/>
                </a:lnTo>
                <a:lnTo>
                  <a:pt x="0" y="60"/>
                </a:lnTo>
                <a:lnTo>
                  <a:pt x="0" y="0"/>
                </a:lnTo>
                <a:close/>
              </a:path>
            </a:pathLst>
          </a:custGeom>
          <a:solidFill>
            <a:srgbClr val="000000"/>
          </a:solidFill>
          <a:ln w="9525">
            <a:noFill/>
            <a:round/>
            <a:headEnd/>
            <a:tailEnd/>
          </a:ln>
        </p:spPr>
        <p:txBody>
          <a:bodyPr/>
          <a:lstStyle/>
          <a:p>
            <a:endParaRPr lang="en-US"/>
          </a:p>
        </p:txBody>
      </p:sp>
      <p:sp>
        <p:nvSpPr>
          <p:cNvPr id="26920" name="Freeform 296"/>
          <p:cNvSpPr>
            <a:spLocks/>
          </p:cNvSpPr>
          <p:nvPr/>
        </p:nvSpPr>
        <p:spPr bwMode="auto">
          <a:xfrm>
            <a:off x="3838575" y="1809750"/>
            <a:ext cx="92075" cy="1588"/>
          </a:xfrm>
          <a:custGeom>
            <a:avLst/>
            <a:gdLst/>
            <a:ahLst/>
            <a:cxnLst>
              <a:cxn ang="0">
                <a:pos x="0" y="0"/>
              </a:cxn>
              <a:cxn ang="0">
                <a:pos x="99" y="0"/>
              </a:cxn>
              <a:cxn ang="0">
                <a:pos x="116" y="0"/>
              </a:cxn>
            </a:cxnLst>
            <a:rect l="0" t="0" r="r" b="b"/>
            <a:pathLst>
              <a:path w="116">
                <a:moveTo>
                  <a:pt x="0" y="0"/>
                </a:moveTo>
                <a:lnTo>
                  <a:pt x="99" y="0"/>
                </a:lnTo>
                <a:lnTo>
                  <a:pt x="116" y="0"/>
                </a:lnTo>
              </a:path>
            </a:pathLst>
          </a:custGeom>
          <a:noFill/>
          <a:ln w="3175">
            <a:solidFill>
              <a:srgbClr val="000000"/>
            </a:solidFill>
            <a:prstDash val="solid"/>
            <a:round/>
            <a:headEnd/>
            <a:tailEnd/>
          </a:ln>
        </p:spPr>
        <p:txBody>
          <a:bodyPr/>
          <a:lstStyle/>
          <a:p>
            <a:endParaRPr lang="en-US"/>
          </a:p>
        </p:txBody>
      </p:sp>
      <p:sp>
        <p:nvSpPr>
          <p:cNvPr id="26921" name="Freeform 297"/>
          <p:cNvSpPr>
            <a:spLocks/>
          </p:cNvSpPr>
          <p:nvPr/>
        </p:nvSpPr>
        <p:spPr bwMode="auto">
          <a:xfrm>
            <a:off x="3924300" y="1787525"/>
            <a:ext cx="71438" cy="47625"/>
          </a:xfrm>
          <a:custGeom>
            <a:avLst/>
            <a:gdLst/>
            <a:ahLst/>
            <a:cxnLst>
              <a:cxn ang="0">
                <a:pos x="0" y="0"/>
              </a:cxn>
              <a:cxn ang="0">
                <a:pos x="90" y="28"/>
              </a:cxn>
              <a:cxn ang="0">
                <a:pos x="0" y="60"/>
              </a:cxn>
              <a:cxn ang="0">
                <a:pos x="0" y="0"/>
              </a:cxn>
            </a:cxnLst>
            <a:rect l="0" t="0" r="r" b="b"/>
            <a:pathLst>
              <a:path w="90" h="60">
                <a:moveTo>
                  <a:pt x="0" y="0"/>
                </a:moveTo>
                <a:lnTo>
                  <a:pt x="90" y="28"/>
                </a:lnTo>
                <a:lnTo>
                  <a:pt x="0" y="60"/>
                </a:lnTo>
                <a:lnTo>
                  <a:pt x="0" y="0"/>
                </a:lnTo>
                <a:close/>
              </a:path>
            </a:pathLst>
          </a:custGeom>
          <a:solidFill>
            <a:srgbClr val="000000"/>
          </a:solidFill>
          <a:ln w="9525">
            <a:noFill/>
            <a:round/>
            <a:headEnd/>
            <a:tailEnd/>
          </a:ln>
        </p:spPr>
        <p:txBody>
          <a:bodyPr/>
          <a:lstStyle/>
          <a:p>
            <a:endParaRPr lang="en-US"/>
          </a:p>
        </p:txBody>
      </p:sp>
      <p:sp>
        <p:nvSpPr>
          <p:cNvPr id="26922" name="Freeform 298"/>
          <p:cNvSpPr>
            <a:spLocks/>
          </p:cNvSpPr>
          <p:nvPr/>
        </p:nvSpPr>
        <p:spPr bwMode="auto">
          <a:xfrm>
            <a:off x="5808663" y="1984375"/>
            <a:ext cx="1495425" cy="558800"/>
          </a:xfrm>
          <a:custGeom>
            <a:avLst/>
            <a:gdLst/>
            <a:ahLst/>
            <a:cxnLst>
              <a:cxn ang="0">
                <a:pos x="0" y="705"/>
              </a:cxn>
              <a:cxn ang="0">
                <a:pos x="1882" y="705"/>
              </a:cxn>
              <a:cxn ang="0">
                <a:pos x="1882" y="0"/>
              </a:cxn>
            </a:cxnLst>
            <a:rect l="0" t="0" r="r" b="b"/>
            <a:pathLst>
              <a:path w="1882" h="705">
                <a:moveTo>
                  <a:pt x="0" y="705"/>
                </a:moveTo>
                <a:lnTo>
                  <a:pt x="1882" y="705"/>
                </a:lnTo>
                <a:lnTo>
                  <a:pt x="1882" y="0"/>
                </a:lnTo>
              </a:path>
            </a:pathLst>
          </a:custGeom>
          <a:noFill/>
          <a:ln w="3175">
            <a:solidFill>
              <a:srgbClr val="000000"/>
            </a:solidFill>
            <a:prstDash val="solid"/>
            <a:round/>
            <a:headEnd/>
            <a:tailEnd/>
          </a:ln>
        </p:spPr>
        <p:txBody>
          <a:bodyPr/>
          <a:lstStyle/>
          <a:p>
            <a:endParaRPr lang="en-US"/>
          </a:p>
        </p:txBody>
      </p:sp>
      <p:sp>
        <p:nvSpPr>
          <p:cNvPr id="26923" name="Freeform 299"/>
          <p:cNvSpPr>
            <a:spLocks/>
          </p:cNvSpPr>
          <p:nvPr/>
        </p:nvSpPr>
        <p:spPr bwMode="auto">
          <a:xfrm>
            <a:off x="7280275" y="1916113"/>
            <a:ext cx="46038" cy="73025"/>
          </a:xfrm>
          <a:custGeom>
            <a:avLst/>
            <a:gdLst/>
            <a:ahLst/>
            <a:cxnLst>
              <a:cxn ang="0">
                <a:pos x="0" y="92"/>
              </a:cxn>
              <a:cxn ang="0">
                <a:pos x="30" y="0"/>
              </a:cxn>
              <a:cxn ang="0">
                <a:pos x="60" y="92"/>
              </a:cxn>
              <a:cxn ang="0">
                <a:pos x="0" y="92"/>
              </a:cxn>
            </a:cxnLst>
            <a:rect l="0" t="0" r="r" b="b"/>
            <a:pathLst>
              <a:path w="60" h="92">
                <a:moveTo>
                  <a:pt x="0" y="92"/>
                </a:moveTo>
                <a:lnTo>
                  <a:pt x="30" y="0"/>
                </a:lnTo>
                <a:lnTo>
                  <a:pt x="60" y="92"/>
                </a:lnTo>
                <a:lnTo>
                  <a:pt x="0" y="92"/>
                </a:lnTo>
                <a:close/>
              </a:path>
            </a:pathLst>
          </a:custGeom>
          <a:solidFill>
            <a:srgbClr val="000000"/>
          </a:solidFill>
          <a:ln w="9525">
            <a:noFill/>
            <a:round/>
            <a:headEnd/>
            <a:tailEnd/>
          </a:ln>
        </p:spPr>
        <p:txBody>
          <a:bodyPr/>
          <a:lstStyle/>
          <a:p>
            <a:endParaRPr lang="en-US"/>
          </a:p>
        </p:txBody>
      </p:sp>
      <p:sp>
        <p:nvSpPr>
          <p:cNvPr id="26924" name="Freeform 300"/>
          <p:cNvSpPr>
            <a:spLocks/>
          </p:cNvSpPr>
          <p:nvPr/>
        </p:nvSpPr>
        <p:spPr bwMode="auto">
          <a:xfrm>
            <a:off x="3732213" y="1916113"/>
            <a:ext cx="1371600" cy="603250"/>
          </a:xfrm>
          <a:custGeom>
            <a:avLst/>
            <a:gdLst/>
            <a:ahLst/>
            <a:cxnLst>
              <a:cxn ang="0">
                <a:pos x="0" y="0"/>
              </a:cxn>
              <a:cxn ang="0">
                <a:pos x="0" y="759"/>
              </a:cxn>
              <a:cxn ang="0">
                <a:pos x="1729" y="759"/>
              </a:cxn>
            </a:cxnLst>
            <a:rect l="0" t="0" r="r" b="b"/>
            <a:pathLst>
              <a:path w="1729" h="759">
                <a:moveTo>
                  <a:pt x="0" y="0"/>
                </a:moveTo>
                <a:lnTo>
                  <a:pt x="0" y="759"/>
                </a:lnTo>
                <a:lnTo>
                  <a:pt x="1729" y="759"/>
                </a:lnTo>
              </a:path>
            </a:pathLst>
          </a:custGeom>
          <a:noFill/>
          <a:ln w="3175">
            <a:solidFill>
              <a:srgbClr val="000000"/>
            </a:solidFill>
            <a:prstDash val="solid"/>
            <a:round/>
            <a:headEnd/>
            <a:tailEnd/>
          </a:ln>
        </p:spPr>
        <p:txBody>
          <a:bodyPr/>
          <a:lstStyle/>
          <a:p>
            <a:endParaRPr lang="en-US"/>
          </a:p>
        </p:txBody>
      </p:sp>
      <p:sp>
        <p:nvSpPr>
          <p:cNvPr id="26925" name="Freeform 301"/>
          <p:cNvSpPr>
            <a:spLocks/>
          </p:cNvSpPr>
          <p:nvPr/>
        </p:nvSpPr>
        <p:spPr bwMode="auto">
          <a:xfrm>
            <a:off x="5097463" y="2497138"/>
            <a:ext cx="73025" cy="46037"/>
          </a:xfrm>
          <a:custGeom>
            <a:avLst/>
            <a:gdLst/>
            <a:ahLst/>
            <a:cxnLst>
              <a:cxn ang="0">
                <a:pos x="0" y="0"/>
              </a:cxn>
              <a:cxn ang="0">
                <a:pos x="91" y="28"/>
              </a:cxn>
              <a:cxn ang="0">
                <a:pos x="0" y="60"/>
              </a:cxn>
              <a:cxn ang="0">
                <a:pos x="0" y="0"/>
              </a:cxn>
            </a:cxnLst>
            <a:rect l="0" t="0" r="r" b="b"/>
            <a:pathLst>
              <a:path w="91" h="60">
                <a:moveTo>
                  <a:pt x="0" y="0"/>
                </a:moveTo>
                <a:lnTo>
                  <a:pt x="91" y="28"/>
                </a:lnTo>
                <a:lnTo>
                  <a:pt x="0" y="60"/>
                </a:lnTo>
                <a:lnTo>
                  <a:pt x="0" y="0"/>
                </a:lnTo>
                <a:close/>
              </a:path>
            </a:pathLst>
          </a:custGeom>
          <a:solidFill>
            <a:srgbClr val="000000"/>
          </a:solidFill>
          <a:ln w="9525">
            <a:noFill/>
            <a:round/>
            <a:headEnd/>
            <a:tailEnd/>
          </a:ln>
        </p:spPr>
        <p:txBody>
          <a:bodyPr/>
          <a:lstStyle/>
          <a:p>
            <a:endParaRPr lang="en-US"/>
          </a:p>
        </p:txBody>
      </p:sp>
      <p:sp>
        <p:nvSpPr>
          <p:cNvPr id="26926" name="Freeform 302"/>
          <p:cNvSpPr>
            <a:spLocks/>
          </p:cNvSpPr>
          <p:nvPr/>
        </p:nvSpPr>
        <p:spPr bwMode="auto">
          <a:xfrm>
            <a:off x="7196138" y="1703388"/>
            <a:ext cx="214312" cy="212725"/>
          </a:xfrm>
          <a:custGeom>
            <a:avLst/>
            <a:gdLst/>
            <a:ahLst/>
            <a:cxnLst>
              <a:cxn ang="0">
                <a:pos x="0" y="132"/>
              </a:cxn>
              <a:cxn ang="0">
                <a:pos x="2" y="104"/>
              </a:cxn>
              <a:cxn ang="0">
                <a:pos x="13" y="76"/>
              </a:cxn>
              <a:cxn ang="0">
                <a:pos x="30" y="52"/>
              </a:cxn>
              <a:cxn ang="0">
                <a:pos x="51" y="30"/>
              </a:cxn>
              <a:cxn ang="0">
                <a:pos x="75" y="15"/>
              </a:cxn>
              <a:cxn ang="0">
                <a:pos x="105" y="3"/>
              </a:cxn>
              <a:cxn ang="0">
                <a:pos x="135" y="0"/>
              </a:cxn>
              <a:cxn ang="0">
                <a:pos x="165" y="3"/>
              </a:cxn>
              <a:cxn ang="0">
                <a:pos x="191" y="15"/>
              </a:cxn>
              <a:cxn ang="0">
                <a:pos x="217" y="30"/>
              </a:cxn>
              <a:cxn ang="0">
                <a:pos x="238" y="52"/>
              </a:cxn>
              <a:cxn ang="0">
                <a:pos x="255" y="76"/>
              </a:cxn>
              <a:cxn ang="0">
                <a:pos x="266" y="104"/>
              </a:cxn>
              <a:cxn ang="0">
                <a:pos x="270" y="132"/>
              </a:cxn>
              <a:cxn ang="0">
                <a:pos x="266" y="164"/>
              </a:cxn>
              <a:cxn ang="0">
                <a:pos x="255" y="194"/>
              </a:cxn>
              <a:cxn ang="0">
                <a:pos x="238" y="217"/>
              </a:cxn>
              <a:cxn ang="0">
                <a:pos x="217" y="241"/>
              </a:cxn>
              <a:cxn ang="0">
                <a:pos x="191" y="256"/>
              </a:cxn>
              <a:cxn ang="0">
                <a:pos x="165" y="265"/>
              </a:cxn>
              <a:cxn ang="0">
                <a:pos x="135" y="267"/>
              </a:cxn>
              <a:cxn ang="0">
                <a:pos x="105" y="265"/>
              </a:cxn>
              <a:cxn ang="0">
                <a:pos x="75" y="256"/>
              </a:cxn>
              <a:cxn ang="0">
                <a:pos x="51" y="241"/>
              </a:cxn>
              <a:cxn ang="0">
                <a:pos x="30" y="217"/>
              </a:cxn>
              <a:cxn ang="0">
                <a:pos x="13" y="194"/>
              </a:cxn>
              <a:cxn ang="0">
                <a:pos x="2" y="164"/>
              </a:cxn>
              <a:cxn ang="0">
                <a:pos x="0" y="132"/>
              </a:cxn>
            </a:cxnLst>
            <a:rect l="0" t="0" r="r" b="b"/>
            <a:pathLst>
              <a:path w="270" h="267">
                <a:moveTo>
                  <a:pt x="0" y="132"/>
                </a:moveTo>
                <a:lnTo>
                  <a:pt x="2" y="104"/>
                </a:lnTo>
                <a:lnTo>
                  <a:pt x="13" y="76"/>
                </a:lnTo>
                <a:lnTo>
                  <a:pt x="30" y="52"/>
                </a:lnTo>
                <a:lnTo>
                  <a:pt x="51" y="30"/>
                </a:lnTo>
                <a:lnTo>
                  <a:pt x="75" y="15"/>
                </a:lnTo>
                <a:lnTo>
                  <a:pt x="105" y="3"/>
                </a:lnTo>
                <a:lnTo>
                  <a:pt x="135" y="0"/>
                </a:lnTo>
                <a:lnTo>
                  <a:pt x="165" y="3"/>
                </a:lnTo>
                <a:lnTo>
                  <a:pt x="191" y="15"/>
                </a:lnTo>
                <a:lnTo>
                  <a:pt x="217" y="30"/>
                </a:lnTo>
                <a:lnTo>
                  <a:pt x="238" y="52"/>
                </a:lnTo>
                <a:lnTo>
                  <a:pt x="255" y="76"/>
                </a:lnTo>
                <a:lnTo>
                  <a:pt x="266" y="104"/>
                </a:lnTo>
                <a:lnTo>
                  <a:pt x="270" y="132"/>
                </a:lnTo>
                <a:lnTo>
                  <a:pt x="266" y="164"/>
                </a:lnTo>
                <a:lnTo>
                  <a:pt x="255" y="194"/>
                </a:lnTo>
                <a:lnTo>
                  <a:pt x="238" y="217"/>
                </a:lnTo>
                <a:lnTo>
                  <a:pt x="217" y="241"/>
                </a:lnTo>
                <a:lnTo>
                  <a:pt x="191" y="256"/>
                </a:lnTo>
                <a:lnTo>
                  <a:pt x="165" y="265"/>
                </a:lnTo>
                <a:lnTo>
                  <a:pt x="135" y="267"/>
                </a:lnTo>
                <a:lnTo>
                  <a:pt x="105" y="265"/>
                </a:lnTo>
                <a:lnTo>
                  <a:pt x="75" y="256"/>
                </a:lnTo>
                <a:lnTo>
                  <a:pt x="51" y="241"/>
                </a:lnTo>
                <a:lnTo>
                  <a:pt x="30" y="217"/>
                </a:lnTo>
                <a:lnTo>
                  <a:pt x="13" y="194"/>
                </a:lnTo>
                <a:lnTo>
                  <a:pt x="2" y="164"/>
                </a:lnTo>
                <a:lnTo>
                  <a:pt x="0" y="132"/>
                </a:lnTo>
                <a:close/>
              </a:path>
            </a:pathLst>
          </a:custGeom>
          <a:solidFill>
            <a:srgbClr val="FFFFFF"/>
          </a:solidFill>
          <a:ln w="9525">
            <a:noFill/>
            <a:round/>
            <a:headEnd/>
            <a:tailEnd/>
          </a:ln>
        </p:spPr>
        <p:txBody>
          <a:bodyPr/>
          <a:lstStyle/>
          <a:p>
            <a:endParaRPr lang="en-US"/>
          </a:p>
        </p:txBody>
      </p:sp>
      <p:sp>
        <p:nvSpPr>
          <p:cNvPr id="26927" name="Freeform 303"/>
          <p:cNvSpPr>
            <a:spLocks/>
          </p:cNvSpPr>
          <p:nvPr/>
        </p:nvSpPr>
        <p:spPr bwMode="auto">
          <a:xfrm>
            <a:off x="7196138" y="1703388"/>
            <a:ext cx="214312" cy="212725"/>
          </a:xfrm>
          <a:custGeom>
            <a:avLst/>
            <a:gdLst/>
            <a:ahLst/>
            <a:cxnLst>
              <a:cxn ang="0">
                <a:pos x="0" y="132"/>
              </a:cxn>
              <a:cxn ang="0">
                <a:pos x="2" y="104"/>
              </a:cxn>
              <a:cxn ang="0">
                <a:pos x="13" y="76"/>
              </a:cxn>
              <a:cxn ang="0">
                <a:pos x="30" y="52"/>
              </a:cxn>
              <a:cxn ang="0">
                <a:pos x="51" y="30"/>
              </a:cxn>
              <a:cxn ang="0">
                <a:pos x="75" y="15"/>
              </a:cxn>
              <a:cxn ang="0">
                <a:pos x="105" y="3"/>
              </a:cxn>
              <a:cxn ang="0">
                <a:pos x="135" y="0"/>
              </a:cxn>
              <a:cxn ang="0">
                <a:pos x="165" y="3"/>
              </a:cxn>
              <a:cxn ang="0">
                <a:pos x="191" y="15"/>
              </a:cxn>
              <a:cxn ang="0">
                <a:pos x="217" y="30"/>
              </a:cxn>
              <a:cxn ang="0">
                <a:pos x="238" y="52"/>
              </a:cxn>
              <a:cxn ang="0">
                <a:pos x="255" y="76"/>
              </a:cxn>
              <a:cxn ang="0">
                <a:pos x="266" y="104"/>
              </a:cxn>
              <a:cxn ang="0">
                <a:pos x="270" y="132"/>
              </a:cxn>
              <a:cxn ang="0">
                <a:pos x="266" y="164"/>
              </a:cxn>
              <a:cxn ang="0">
                <a:pos x="255" y="194"/>
              </a:cxn>
              <a:cxn ang="0">
                <a:pos x="238" y="217"/>
              </a:cxn>
              <a:cxn ang="0">
                <a:pos x="217" y="241"/>
              </a:cxn>
              <a:cxn ang="0">
                <a:pos x="191" y="256"/>
              </a:cxn>
              <a:cxn ang="0">
                <a:pos x="165" y="265"/>
              </a:cxn>
              <a:cxn ang="0">
                <a:pos x="135" y="267"/>
              </a:cxn>
              <a:cxn ang="0">
                <a:pos x="105" y="265"/>
              </a:cxn>
              <a:cxn ang="0">
                <a:pos x="75" y="256"/>
              </a:cxn>
              <a:cxn ang="0">
                <a:pos x="51" y="241"/>
              </a:cxn>
              <a:cxn ang="0">
                <a:pos x="30" y="217"/>
              </a:cxn>
              <a:cxn ang="0">
                <a:pos x="13" y="194"/>
              </a:cxn>
              <a:cxn ang="0">
                <a:pos x="2" y="164"/>
              </a:cxn>
              <a:cxn ang="0">
                <a:pos x="0" y="132"/>
              </a:cxn>
            </a:cxnLst>
            <a:rect l="0" t="0" r="r" b="b"/>
            <a:pathLst>
              <a:path w="270" h="267">
                <a:moveTo>
                  <a:pt x="0" y="132"/>
                </a:moveTo>
                <a:lnTo>
                  <a:pt x="2" y="104"/>
                </a:lnTo>
                <a:lnTo>
                  <a:pt x="13" y="76"/>
                </a:lnTo>
                <a:lnTo>
                  <a:pt x="30" y="52"/>
                </a:lnTo>
                <a:lnTo>
                  <a:pt x="51" y="30"/>
                </a:lnTo>
                <a:lnTo>
                  <a:pt x="75" y="15"/>
                </a:lnTo>
                <a:lnTo>
                  <a:pt x="105" y="3"/>
                </a:lnTo>
                <a:lnTo>
                  <a:pt x="135" y="0"/>
                </a:lnTo>
                <a:lnTo>
                  <a:pt x="165" y="3"/>
                </a:lnTo>
                <a:lnTo>
                  <a:pt x="191" y="15"/>
                </a:lnTo>
                <a:lnTo>
                  <a:pt x="217" y="30"/>
                </a:lnTo>
                <a:lnTo>
                  <a:pt x="238" y="52"/>
                </a:lnTo>
                <a:lnTo>
                  <a:pt x="255" y="76"/>
                </a:lnTo>
                <a:lnTo>
                  <a:pt x="266" y="104"/>
                </a:lnTo>
                <a:lnTo>
                  <a:pt x="270" y="132"/>
                </a:lnTo>
                <a:lnTo>
                  <a:pt x="266" y="164"/>
                </a:lnTo>
                <a:lnTo>
                  <a:pt x="255" y="194"/>
                </a:lnTo>
                <a:lnTo>
                  <a:pt x="238" y="217"/>
                </a:lnTo>
                <a:lnTo>
                  <a:pt x="217" y="241"/>
                </a:lnTo>
                <a:lnTo>
                  <a:pt x="191" y="256"/>
                </a:lnTo>
                <a:lnTo>
                  <a:pt x="165" y="265"/>
                </a:lnTo>
                <a:lnTo>
                  <a:pt x="135" y="267"/>
                </a:lnTo>
                <a:lnTo>
                  <a:pt x="105" y="265"/>
                </a:lnTo>
                <a:lnTo>
                  <a:pt x="75" y="256"/>
                </a:lnTo>
                <a:lnTo>
                  <a:pt x="51" y="241"/>
                </a:lnTo>
                <a:lnTo>
                  <a:pt x="30" y="217"/>
                </a:lnTo>
                <a:lnTo>
                  <a:pt x="13" y="194"/>
                </a:lnTo>
                <a:lnTo>
                  <a:pt x="2" y="164"/>
                </a:lnTo>
                <a:lnTo>
                  <a:pt x="0" y="132"/>
                </a:lnTo>
                <a:close/>
              </a:path>
            </a:pathLst>
          </a:custGeom>
          <a:noFill/>
          <a:ln w="3175">
            <a:solidFill>
              <a:srgbClr val="000000"/>
            </a:solidFill>
            <a:prstDash val="solid"/>
            <a:round/>
            <a:headEnd/>
            <a:tailEnd/>
          </a:ln>
        </p:spPr>
        <p:txBody>
          <a:bodyPr/>
          <a:lstStyle/>
          <a:p>
            <a:endParaRPr lang="en-US"/>
          </a:p>
        </p:txBody>
      </p:sp>
      <p:sp>
        <p:nvSpPr>
          <p:cNvPr id="26928" name="Line 304"/>
          <p:cNvSpPr>
            <a:spLocks noChangeShapeType="1"/>
          </p:cNvSpPr>
          <p:nvPr/>
        </p:nvSpPr>
        <p:spPr bwMode="auto">
          <a:xfrm>
            <a:off x="6981825" y="1809750"/>
            <a:ext cx="149225" cy="1588"/>
          </a:xfrm>
          <a:prstGeom prst="line">
            <a:avLst/>
          </a:prstGeom>
          <a:noFill/>
          <a:ln w="3175">
            <a:solidFill>
              <a:srgbClr val="000000"/>
            </a:solidFill>
            <a:round/>
            <a:headEnd/>
            <a:tailEnd/>
          </a:ln>
        </p:spPr>
        <p:txBody>
          <a:bodyPr/>
          <a:lstStyle/>
          <a:p>
            <a:endParaRPr lang="en-US"/>
          </a:p>
        </p:txBody>
      </p:sp>
      <p:sp>
        <p:nvSpPr>
          <p:cNvPr id="26929" name="Freeform 305"/>
          <p:cNvSpPr>
            <a:spLocks/>
          </p:cNvSpPr>
          <p:nvPr/>
        </p:nvSpPr>
        <p:spPr bwMode="auto">
          <a:xfrm>
            <a:off x="7123113" y="1787525"/>
            <a:ext cx="73025" cy="47625"/>
          </a:xfrm>
          <a:custGeom>
            <a:avLst/>
            <a:gdLst/>
            <a:ahLst/>
            <a:cxnLst>
              <a:cxn ang="0">
                <a:pos x="0" y="0"/>
              </a:cxn>
              <a:cxn ang="0">
                <a:pos x="91" y="28"/>
              </a:cxn>
              <a:cxn ang="0">
                <a:pos x="0" y="60"/>
              </a:cxn>
              <a:cxn ang="0">
                <a:pos x="0" y="0"/>
              </a:cxn>
            </a:cxnLst>
            <a:rect l="0" t="0" r="r" b="b"/>
            <a:pathLst>
              <a:path w="91" h="60">
                <a:moveTo>
                  <a:pt x="0" y="0"/>
                </a:moveTo>
                <a:lnTo>
                  <a:pt x="91" y="28"/>
                </a:lnTo>
                <a:lnTo>
                  <a:pt x="0" y="60"/>
                </a:lnTo>
                <a:lnTo>
                  <a:pt x="0" y="0"/>
                </a:lnTo>
                <a:close/>
              </a:path>
            </a:pathLst>
          </a:custGeom>
          <a:solidFill>
            <a:srgbClr val="000000"/>
          </a:solidFill>
          <a:ln w="9525">
            <a:noFill/>
            <a:round/>
            <a:headEnd/>
            <a:tailEnd/>
          </a:ln>
        </p:spPr>
        <p:txBody>
          <a:bodyPr/>
          <a:lstStyle/>
          <a:p>
            <a:endParaRPr lang="en-US"/>
          </a:p>
        </p:txBody>
      </p:sp>
      <p:sp>
        <p:nvSpPr>
          <p:cNvPr id="26930" name="Freeform 306"/>
          <p:cNvSpPr>
            <a:spLocks/>
          </p:cNvSpPr>
          <p:nvPr/>
        </p:nvSpPr>
        <p:spPr bwMode="auto">
          <a:xfrm>
            <a:off x="533400" y="1701800"/>
            <a:ext cx="212725" cy="214313"/>
          </a:xfrm>
          <a:custGeom>
            <a:avLst/>
            <a:gdLst/>
            <a:ahLst/>
            <a:cxnLst>
              <a:cxn ang="0">
                <a:pos x="0" y="134"/>
              </a:cxn>
              <a:cxn ang="0">
                <a:pos x="1" y="106"/>
              </a:cxn>
              <a:cxn ang="0">
                <a:pos x="13" y="78"/>
              </a:cxn>
              <a:cxn ang="0">
                <a:pos x="28" y="54"/>
              </a:cxn>
              <a:cxn ang="0">
                <a:pos x="50" y="32"/>
              </a:cxn>
              <a:cxn ang="0">
                <a:pos x="74" y="17"/>
              </a:cxn>
              <a:cxn ang="0">
                <a:pos x="102" y="5"/>
              </a:cxn>
              <a:cxn ang="0">
                <a:pos x="134" y="0"/>
              </a:cxn>
              <a:cxn ang="0">
                <a:pos x="162" y="5"/>
              </a:cxn>
              <a:cxn ang="0">
                <a:pos x="190" y="17"/>
              </a:cxn>
              <a:cxn ang="0">
                <a:pos x="215" y="32"/>
              </a:cxn>
              <a:cxn ang="0">
                <a:pos x="237" y="54"/>
              </a:cxn>
              <a:cxn ang="0">
                <a:pos x="254" y="78"/>
              </a:cxn>
              <a:cxn ang="0">
                <a:pos x="263" y="106"/>
              </a:cxn>
              <a:cxn ang="0">
                <a:pos x="267" y="134"/>
              </a:cxn>
              <a:cxn ang="0">
                <a:pos x="263" y="166"/>
              </a:cxn>
              <a:cxn ang="0">
                <a:pos x="254" y="196"/>
              </a:cxn>
              <a:cxn ang="0">
                <a:pos x="237" y="219"/>
              </a:cxn>
              <a:cxn ang="0">
                <a:pos x="215" y="243"/>
              </a:cxn>
              <a:cxn ang="0">
                <a:pos x="190" y="258"/>
              </a:cxn>
              <a:cxn ang="0">
                <a:pos x="162" y="267"/>
              </a:cxn>
              <a:cxn ang="0">
                <a:pos x="134" y="269"/>
              </a:cxn>
              <a:cxn ang="0">
                <a:pos x="102" y="267"/>
              </a:cxn>
              <a:cxn ang="0">
                <a:pos x="74" y="258"/>
              </a:cxn>
              <a:cxn ang="0">
                <a:pos x="50" y="243"/>
              </a:cxn>
              <a:cxn ang="0">
                <a:pos x="28" y="219"/>
              </a:cxn>
              <a:cxn ang="0">
                <a:pos x="13" y="196"/>
              </a:cxn>
              <a:cxn ang="0">
                <a:pos x="1" y="166"/>
              </a:cxn>
              <a:cxn ang="0">
                <a:pos x="0" y="134"/>
              </a:cxn>
            </a:cxnLst>
            <a:rect l="0" t="0" r="r" b="b"/>
            <a:pathLst>
              <a:path w="267" h="269">
                <a:moveTo>
                  <a:pt x="0" y="134"/>
                </a:moveTo>
                <a:lnTo>
                  <a:pt x="1" y="106"/>
                </a:lnTo>
                <a:lnTo>
                  <a:pt x="13" y="78"/>
                </a:lnTo>
                <a:lnTo>
                  <a:pt x="28" y="54"/>
                </a:lnTo>
                <a:lnTo>
                  <a:pt x="50" y="32"/>
                </a:lnTo>
                <a:lnTo>
                  <a:pt x="74" y="17"/>
                </a:lnTo>
                <a:lnTo>
                  <a:pt x="102" y="5"/>
                </a:lnTo>
                <a:lnTo>
                  <a:pt x="134" y="0"/>
                </a:lnTo>
                <a:lnTo>
                  <a:pt x="162" y="5"/>
                </a:lnTo>
                <a:lnTo>
                  <a:pt x="190" y="17"/>
                </a:lnTo>
                <a:lnTo>
                  <a:pt x="215" y="32"/>
                </a:lnTo>
                <a:lnTo>
                  <a:pt x="237" y="54"/>
                </a:lnTo>
                <a:lnTo>
                  <a:pt x="254" y="78"/>
                </a:lnTo>
                <a:lnTo>
                  <a:pt x="263" y="106"/>
                </a:lnTo>
                <a:lnTo>
                  <a:pt x="267" y="134"/>
                </a:lnTo>
                <a:lnTo>
                  <a:pt x="263" y="166"/>
                </a:lnTo>
                <a:lnTo>
                  <a:pt x="254" y="196"/>
                </a:lnTo>
                <a:lnTo>
                  <a:pt x="237" y="219"/>
                </a:lnTo>
                <a:lnTo>
                  <a:pt x="215" y="243"/>
                </a:lnTo>
                <a:lnTo>
                  <a:pt x="190" y="258"/>
                </a:lnTo>
                <a:lnTo>
                  <a:pt x="162" y="267"/>
                </a:lnTo>
                <a:lnTo>
                  <a:pt x="134" y="269"/>
                </a:lnTo>
                <a:lnTo>
                  <a:pt x="102" y="267"/>
                </a:lnTo>
                <a:lnTo>
                  <a:pt x="74" y="258"/>
                </a:lnTo>
                <a:lnTo>
                  <a:pt x="50" y="243"/>
                </a:lnTo>
                <a:lnTo>
                  <a:pt x="28" y="219"/>
                </a:lnTo>
                <a:lnTo>
                  <a:pt x="13" y="196"/>
                </a:lnTo>
                <a:lnTo>
                  <a:pt x="1" y="166"/>
                </a:lnTo>
                <a:lnTo>
                  <a:pt x="0" y="134"/>
                </a:lnTo>
                <a:close/>
              </a:path>
            </a:pathLst>
          </a:custGeom>
          <a:solidFill>
            <a:srgbClr val="FFFFFF"/>
          </a:solidFill>
          <a:ln w="9525">
            <a:noFill/>
            <a:round/>
            <a:headEnd/>
            <a:tailEnd/>
          </a:ln>
        </p:spPr>
        <p:txBody>
          <a:bodyPr/>
          <a:lstStyle/>
          <a:p>
            <a:endParaRPr lang="en-US"/>
          </a:p>
        </p:txBody>
      </p:sp>
      <p:sp>
        <p:nvSpPr>
          <p:cNvPr id="26931" name="Freeform 307"/>
          <p:cNvSpPr>
            <a:spLocks/>
          </p:cNvSpPr>
          <p:nvPr/>
        </p:nvSpPr>
        <p:spPr bwMode="auto">
          <a:xfrm>
            <a:off x="533400" y="1701800"/>
            <a:ext cx="212725" cy="214313"/>
          </a:xfrm>
          <a:custGeom>
            <a:avLst/>
            <a:gdLst/>
            <a:ahLst/>
            <a:cxnLst>
              <a:cxn ang="0">
                <a:pos x="0" y="134"/>
              </a:cxn>
              <a:cxn ang="0">
                <a:pos x="1" y="106"/>
              </a:cxn>
              <a:cxn ang="0">
                <a:pos x="13" y="78"/>
              </a:cxn>
              <a:cxn ang="0">
                <a:pos x="28" y="54"/>
              </a:cxn>
              <a:cxn ang="0">
                <a:pos x="50" y="32"/>
              </a:cxn>
              <a:cxn ang="0">
                <a:pos x="74" y="17"/>
              </a:cxn>
              <a:cxn ang="0">
                <a:pos x="102" y="5"/>
              </a:cxn>
              <a:cxn ang="0">
                <a:pos x="134" y="0"/>
              </a:cxn>
              <a:cxn ang="0">
                <a:pos x="162" y="5"/>
              </a:cxn>
              <a:cxn ang="0">
                <a:pos x="190" y="17"/>
              </a:cxn>
              <a:cxn ang="0">
                <a:pos x="215" y="32"/>
              </a:cxn>
              <a:cxn ang="0">
                <a:pos x="237" y="54"/>
              </a:cxn>
              <a:cxn ang="0">
                <a:pos x="254" y="78"/>
              </a:cxn>
              <a:cxn ang="0">
                <a:pos x="263" y="106"/>
              </a:cxn>
              <a:cxn ang="0">
                <a:pos x="267" y="134"/>
              </a:cxn>
              <a:cxn ang="0">
                <a:pos x="263" y="166"/>
              </a:cxn>
              <a:cxn ang="0">
                <a:pos x="254" y="196"/>
              </a:cxn>
              <a:cxn ang="0">
                <a:pos x="237" y="219"/>
              </a:cxn>
              <a:cxn ang="0">
                <a:pos x="215" y="243"/>
              </a:cxn>
              <a:cxn ang="0">
                <a:pos x="190" y="258"/>
              </a:cxn>
              <a:cxn ang="0">
                <a:pos x="162" y="267"/>
              </a:cxn>
              <a:cxn ang="0">
                <a:pos x="134" y="269"/>
              </a:cxn>
              <a:cxn ang="0">
                <a:pos x="102" y="267"/>
              </a:cxn>
              <a:cxn ang="0">
                <a:pos x="74" y="258"/>
              </a:cxn>
              <a:cxn ang="0">
                <a:pos x="50" y="243"/>
              </a:cxn>
              <a:cxn ang="0">
                <a:pos x="28" y="219"/>
              </a:cxn>
              <a:cxn ang="0">
                <a:pos x="13" y="196"/>
              </a:cxn>
              <a:cxn ang="0">
                <a:pos x="1" y="166"/>
              </a:cxn>
              <a:cxn ang="0">
                <a:pos x="0" y="134"/>
              </a:cxn>
            </a:cxnLst>
            <a:rect l="0" t="0" r="r" b="b"/>
            <a:pathLst>
              <a:path w="267" h="269">
                <a:moveTo>
                  <a:pt x="0" y="134"/>
                </a:moveTo>
                <a:lnTo>
                  <a:pt x="1" y="106"/>
                </a:lnTo>
                <a:lnTo>
                  <a:pt x="13" y="78"/>
                </a:lnTo>
                <a:lnTo>
                  <a:pt x="28" y="54"/>
                </a:lnTo>
                <a:lnTo>
                  <a:pt x="50" y="32"/>
                </a:lnTo>
                <a:lnTo>
                  <a:pt x="74" y="17"/>
                </a:lnTo>
                <a:lnTo>
                  <a:pt x="102" y="5"/>
                </a:lnTo>
                <a:lnTo>
                  <a:pt x="134" y="0"/>
                </a:lnTo>
                <a:lnTo>
                  <a:pt x="162" y="5"/>
                </a:lnTo>
                <a:lnTo>
                  <a:pt x="190" y="17"/>
                </a:lnTo>
                <a:lnTo>
                  <a:pt x="215" y="32"/>
                </a:lnTo>
                <a:lnTo>
                  <a:pt x="237" y="54"/>
                </a:lnTo>
                <a:lnTo>
                  <a:pt x="254" y="78"/>
                </a:lnTo>
                <a:lnTo>
                  <a:pt x="263" y="106"/>
                </a:lnTo>
                <a:lnTo>
                  <a:pt x="267" y="134"/>
                </a:lnTo>
                <a:lnTo>
                  <a:pt x="263" y="166"/>
                </a:lnTo>
                <a:lnTo>
                  <a:pt x="254" y="196"/>
                </a:lnTo>
                <a:lnTo>
                  <a:pt x="237" y="219"/>
                </a:lnTo>
                <a:lnTo>
                  <a:pt x="215" y="243"/>
                </a:lnTo>
                <a:lnTo>
                  <a:pt x="190" y="258"/>
                </a:lnTo>
                <a:lnTo>
                  <a:pt x="162" y="267"/>
                </a:lnTo>
                <a:lnTo>
                  <a:pt x="134" y="269"/>
                </a:lnTo>
                <a:lnTo>
                  <a:pt x="102" y="267"/>
                </a:lnTo>
                <a:lnTo>
                  <a:pt x="74" y="258"/>
                </a:lnTo>
                <a:lnTo>
                  <a:pt x="50" y="243"/>
                </a:lnTo>
                <a:lnTo>
                  <a:pt x="28" y="219"/>
                </a:lnTo>
                <a:lnTo>
                  <a:pt x="13" y="196"/>
                </a:lnTo>
                <a:lnTo>
                  <a:pt x="1" y="166"/>
                </a:lnTo>
                <a:lnTo>
                  <a:pt x="0" y="134"/>
                </a:lnTo>
                <a:close/>
              </a:path>
            </a:pathLst>
          </a:custGeom>
          <a:noFill/>
          <a:ln w="3175">
            <a:solidFill>
              <a:srgbClr val="000000"/>
            </a:solidFill>
            <a:prstDash val="solid"/>
            <a:round/>
            <a:headEnd/>
            <a:tailEnd/>
          </a:ln>
        </p:spPr>
        <p:txBody>
          <a:bodyPr/>
          <a:lstStyle/>
          <a:p>
            <a:endParaRPr lang="en-US"/>
          </a:p>
        </p:txBody>
      </p:sp>
      <p:sp>
        <p:nvSpPr>
          <p:cNvPr id="26932" name="Freeform 308"/>
          <p:cNvSpPr>
            <a:spLocks/>
          </p:cNvSpPr>
          <p:nvPr/>
        </p:nvSpPr>
        <p:spPr bwMode="auto">
          <a:xfrm>
            <a:off x="906463" y="1701800"/>
            <a:ext cx="212725" cy="214313"/>
          </a:xfrm>
          <a:custGeom>
            <a:avLst/>
            <a:gdLst/>
            <a:ahLst/>
            <a:cxnLst>
              <a:cxn ang="0">
                <a:pos x="0" y="134"/>
              </a:cxn>
              <a:cxn ang="0">
                <a:pos x="4" y="106"/>
              </a:cxn>
              <a:cxn ang="0">
                <a:pos x="13" y="78"/>
              </a:cxn>
              <a:cxn ang="0">
                <a:pos x="28" y="54"/>
              </a:cxn>
              <a:cxn ang="0">
                <a:pos x="51" y="32"/>
              </a:cxn>
              <a:cxn ang="0">
                <a:pos x="75" y="17"/>
              </a:cxn>
              <a:cxn ang="0">
                <a:pos x="103" y="5"/>
              </a:cxn>
              <a:cxn ang="0">
                <a:pos x="135" y="0"/>
              </a:cxn>
              <a:cxn ang="0">
                <a:pos x="163" y="5"/>
              </a:cxn>
              <a:cxn ang="0">
                <a:pos x="193" y="17"/>
              </a:cxn>
              <a:cxn ang="0">
                <a:pos x="217" y="32"/>
              </a:cxn>
              <a:cxn ang="0">
                <a:pos x="240" y="54"/>
              </a:cxn>
              <a:cxn ang="0">
                <a:pos x="255" y="78"/>
              </a:cxn>
              <a:cxn ang="0">
                <a:pos x="264" y="106"/>
              </a:cxn>
              <a:cxn ang="0">
                <a:pos x="270" y="134"/>
              </a:cxn>
              <a:cxn ang="0">
                <a:pos x="264" y="166"/>
              </a:cxn>
              <a:cxn ang="0">
                <a:pos x="255" y="196"/>
              </a:cxn>
              <a:cxn ang="0">
                <a:pos x="240" y="219"/>
              </a:cxn>
              <a:cxn ang="0">
                <a:pos x="217" y="243"/>
              </a:cxn>
              <a:cxn ang="0">
                <a:pos x="193" y="258"/>
              </a:cxn>
              <a:cxn ang="0">
                <a:pos x="163" y="267"/>
              </a:cxn>
              <a:cxn ang="0">
                <a:pos x="135" y="269"/>
              </a:cxn>
              <a:cxn ang="0">
                <a:pos x="103" y="267"/>
              </a:cxn>
              <a:cxn ang="0">
                <a:pos x="75" y="258"/>
              </a:cxn>
              <a:cxn ang="0">
                <a:pos x="51" y="243"/>
              </a:cxn>
              <a:cxn ang="0">
                <a:pos x="28" y="219"/>
              </a:cxn>
              <a:cxn ang="0">
                <a:pos x="13" y="196"/>
              </a:cxn>
              <a:cxn ang="0">
                <a:pos x="4" y="166"/>
              </a:cxn>
              <a:cxn ang="0">
                <a:pos x="0" y="134"/>
              </a:cxn>
            </a:cxnLst>
            <a:rect l="0" t="0" r="r" b="b"/>
            <a:pathLst>
              <a:path w="270" h="269">
                <a:moveTo>
                  <a:pt x="0" y="134"/>
                </a:moveTo>
                <a:lnTo>
                  <a:pt x="4" y="106"/>
                </a:lnTo>
                <a:lnTo>
                  <a:pt x="13" y="78"/>
                </a:lnTo>
                <a:lnTo>
                  <a:pt x="28" y="54"/>
                </a:lnTo>
                <a:lnTo>
                  <a:pt x="51" y="32"/>
                </a:lnTo>
                <a:lnTo>
                  <a:pt x="75" y="17"/>
                </a:lnTo>
                <a:lnTo>
                  <a:pt x="103" y="5"/>
                </a:lnTo>
                <a:lnTo>
                  <a:pt x="135" y="0"/>
                </a:lnTo>
                <a:lnTo>
                  <a:pt x="163" y="5"/>
                </a:lnTo>
                <a:lnTo>
                  <a:pt x="193" y="17"/>
                </a:lnTo>
                <a:lnTo>
                  <a:pt x="217" y="32"/>
                </a:lnTo>
                <a:lnTo>
                  <a:pt x="240" y="54"/>
                </a:lnTo>
                <a:lnTo>
                  <a:pt x="255" y="78"/>
                </a:lnTo>
                <a:lnTo>
                  <a:pt x="264" y="106"/>
                </a:lnTo>
                <a:lnTo>
                  <a:pt x="270" y="134"/>
                </a:lnTo>
                <a:lnTo>
                  <a:pt x="264" y="166"/>
                </a:lnTo>
                <a:lnTo>
                  <a:pt x="255" y="196"/>
                </a:lnTo>
                <a:lnTo>
                  <a:pt x="240" y="219"/>
                </a:lnTo>
                <a:lnTo>
                  <a:pt x="217" y="243"/>
                </a:lnTo>
                <a:lnTo>
                  <a:pt x="193" y="258"/>
                </a:lnTo>
                <a:lnTo>
                  <a:pt x="163" y="267"/>
                </a:lnTo>
                <a:lnTo>
                  <a:pt x="135" y="269"/>
                </a:lnTo>
                <a:lnTo>
                  <a:pt x="103" y="267"/>
                </a:lnTo>
                <a:lnTo>
                  <a:pt x="75" y="258"/>
                </a:lnTo>
                <a:lnTo>
                  <a:pt x="51" y="243"/>
                </a:lnTo>
                <a:lnTo>
                  <a:pt x="28" y="219"/>
                </a:lnTo>
                <a:lnTo>
                  <a:pt x="13" y="196"/>
                </a:lnTo>
                <a:lnTo>
                  <a:pt x="4" y="166"/>
                </a:lnTo>
                <a:lnTo>
                  <a:pt x="0" y="134"/>
                </a:lnTo>
                <a:close/>
              </a:path>
            </a:pathLst>
          </a:custGeom>
          <a:solidFill>
            <a:srgbClr val="FFFFFF"/>
          </a:solidFill>
          <a:ln w="9525">
            <a:noFill/>
            <a:round/>
            <a:headEnd/>
            <a:tailEnd/>
          </a:ln>
        </p:spPr>
        <p:txBody>
          <a:bodyPr/>
          <a:lstStyle/>
          <a:p>
            <a:endParaRPr lang="en-US"/>
          </a:p>
        </p:txBody>
      </p:sp>
      <p:sp>
        <p:nvSpPr>
          <p:cNvPr id="26933" name="Freeform 309"/>
          <p:cNvSpPr>
            <a:spLocks/>
          </p:cNvSpPr>
          <p:nvPr/>
        </p:nvSpPr>
        <p:spPr bwMode="auto">
          <a:xfrm>
            <a:off x="906463" y="1701800"/>
            <a:ext cx="212725" cy="214313"/>
          </a:xfrm>
          <a:custGeom>
            <a:avLst/>
            <a:gdLst/>
            <a:ahLst/>
            <a:cxnLst>
              <a:cxn ang="0">
                <a:pos x="0" y="134"/>
              </a:cxn>
              <a:cxn ang="0">
                <a:pos x="4" y="106"/>
              </a:cxn>
              <a:cxn ang="0">
                <a:pos x="13" y="78"/>
              </a:cxn>
              <a:cxn ang="0">
                <a:pos x="28" y="54"/>
              </a:cxn>
              <a:cxn ang="0">
                <a:pos x="51" y="32"/>
              </a:cxn>
              <a:cxn ang="0">
                <a:pos x="75" y="17"/>
              </a:cxn>
              <a:cxn ang="0">
                <a:pos x="103" y="5"/>
              </a:cxn>
              <a:cxn ang="0">
                <a:pos x="135" y="0"/>
              </a:cxn>
              <a:cxn ang="0">
                <a:pos x="163" y="5"/>
              </a:cxn>
              <a:cxn ang="0">
                <a:pos x="193" y="17"/>
              </a:cxn>
              <a:cxn ang="0">
                <a:pos x="217" y="32"/>
              </a:cxn>
              <a:cxn ang="0">
                <a:pos x="240" y="54"/>
              </a:cxn>
              <a:cxn ang="0">
                <a:pos x="255" y="78"/>
              </a:cxn>
              <a:cxn ang="0">
                <a:pos x="264" y="106"/>
              </a:cxn>
              <a:cxn ang="0">
                <a:pos x="270" y="134"/>
              </a:cxn>
              <a:cxn ang="0">
                <a:pos x="264" y="166"/>
              </a:cxn>
              <a:cxn ang="0">
                <a:pos x="255" y="196"/>
              </a:cxn>
              <a:cxn ang="0">
                <a:pos x="240" y="219"/>
              </a:cxn>
              <a:cxn ang="0">
                <a:pos x="217" y="243"/>
              </a:cxn>
              <a:cxn ang="0">
                <a:pos x="193" y="258"/>
              </a:cxn>
              <a:cxn ang="0">
                <a:pos x="163" y="267"/>
              </a:cxn>
              <a:cxn ang="0">
                <a:pos x="135" y="269"/>
              </a:cxn>
              <a:cxn ang="0">
                <a:pos x="103" y="267"/>
              </a:cxn>
              <a:cxn ang="0">
                <a:pos x="75" y="258"/>
              </a:cxn>
              <a:cxn ang="0">
                <a:pos x="51" y="243"/>
              </a:cxn>
              <a:cxn ang="0">
                <a:pos x="28" y="219"/>
              </a:cxn>
              <a:cxn ang="0">
                <a:pos x="13" y="196"/>
              </a:cxn>
              <a:cxn ang="0">
                <a:pos x="4" y="166"/>
              </a:cxn>
              <a:cxn ang="0">
                <a:pos x="0" y="134"/>
              </a:cxn>
            </a:cxnLst>
            <a:rect l="0" t="0" r="r" b="b"/>
            <a:pathLst>
              <a:path w="270" h="269">
                <a:moveTo>
                  <a:pt x="0" y="134"/>
                </a:moveTo>
                <a:lnTo>
                  <a:pt x="4" y="106"/>
                </a:lnTo>
                <a:lnTo>
                  <a:pt x="13" y="78"/>
                </a:lnTo>
                <a:lnTo>
                  <a:pt x="28" y="54"/>
                </a:lnTo>
                <a:lnTo>
                  <a:pt x="51" y="32"/>
                </a:lnTo>
                <a:lnTo>
                  <a:pt x="75" y="17"/>
                </a:lnTo>
                <a:lnTo>
                  <a:pt x="103" y="5"/>
                </a:lnTo>
                <a:lnTo>
                  <a:pt x="135" y="0"/>
                </a:lnTo>
                <a:lnTo>
                  <a:pt x="163" y="5"/>
                </a:lnTo>
                <a:lnTo>
                  <a:pt x="193" y="17"/>
                </a:lnTo>
                <a:lnTo>
                  <a:pt x="217" y="32"/>
                </a:lnTo>
                <a:lnTo>
                  <a:pt x="240" y="54"/>
                </a:lnTo>
                <a:lnTo>
                  <a:pt x="255" y="78"/>
                </a:lnTo>
                <a:lnTo>
                  <a:pt x="264" y="106"/>
                </a:lnTo>
                <a:lnTo>
                  <a:pt x="270" y="134"/>
                </a:lnTo>
                <a:lnTo>
                  <a:pt x="264" y="166"/>
                </a:lnTo>
                <a:lnTo>
                  <a:pt x="255" y="196"/>
                </a:lnTo>
                <a:lnTo>
                  <a:pt x="240" y="219"/>
                </a:lnTo>
                <a:lnTo>
                  <a:pt x="217" y="243"/>
                </a:lnTo>
                <a:lnTo>
                  <a:pt x="193" y="258"/>
                </a:lnTo>
                <a:lnTo>
                  <a:pt x="163" y="267"/>
                </a:lnTo>
                <a:lnTo>
                  <a:pt x="135" y="269"/>
                </a:lnTo>
                <a:lnTo>
                  <a:pt x="103" y="267"/>
                </a:lnTo>
                <a:lnTo>
                  <a:pt x="75" y="258"/>
                </a:lnTo>
                <a:lnTo>
                  <a:pt x="51" y="243"/>
                </a:lnTo>
                <a:lnTo>
                  <a:pt x="28" y="219"/>
                </a:lnTo>
                <a:lnTo>
                  <a:pt x="13" y="196"/>
                </a:lnTo>
                <a:lnTo>
                  <a:pt x="4" y="166"/>
                </a:lnTo>
                <a:lnTo>
                  <a:pt x="0" y="134"/>
                </a:lnTo>
                <a:close/>
              </a:path>
            </a:pathLst>
          </a:custGeom>
          <a:noFill/>
          <a:ln w="3175">
            <a:solidFill>
              <a:srgbClr val="000000"/>
            </a:solidFill>
            <a:prstDash val="solid"/>
            <a:round/>
            <a:headEnd/>
            <a:tailEnd/>
          </a:ln>
        </p:spPr>
        <p:txBody>
          <a:bodyPr/>
          <a:lstStyle/>
          <a:p>
            <a:endParaRPr lang="en-US"/>
          </a:p>
        </p:txBody>
      </p:sp>
      <p:sp>
        <p:nvSpPr>
          <p:cNvPr id="26934" name="Rectangle 310"/>
          <p:cNvSpPr>
            <a:spLocks noChangeArrowheads="1"/>
          </p:cNvSpPr>
          <p:nvPr/>
        </p:nvSpPr>
        <p:spPr bwMode="auto">
          <a:xfrm>
            <a:off x="950913" y="1766888"/>
            <a:ext cx="133350" cy="106362"/>
          </a:xfrm>
          <a:prstGeom prst="rect">
            <a:avLst/>
          </a:prstGeom>
          <a:noFill/>
          <a:ln w="9525">
            <a:noFill/>
            <a:miter lim="800000"/>
            <a:headEnd/>
            <a:tailEnd/>
          </a:ln>
        </p:spPr>
        <p:txBody>
          <a:bodyPr wrap="none" lIns="0" tIns="0" rIns="0" bIns="0">
            <a:spAutoFit/>
          </a:bodyPr>
          <a:lstStyle/>
          <a:p>
            <a:pPr algn="l"/>
            <a:r>
              <a:rPr lang="en-US" sz="700" b="0">
                <a:solidFill>
                  <a:srgbClr val="000000"/>
                </a:solidFill>
              </a:rPr>
              <a:t>OR</a:t>
            </a:r>
            <a:endParaRPr lang="en-US" sz="1000" b="0"/>
          </a:p>
        </p:txBody>
      </p:sp>
      <p:sp>
        <p:nvSpPr>
          <p:cNvPr id="26935" name="Rectangle 311"/>
          <p:cNvSpPr>
            <a:spLocks noChangeArrowheads="1"/>
          </p:cNvSpPr>
          <p:nvPr/>
        </p:nvSpPr>
        <p:spPr bwMode="auto">
          <a:xfrm>
            <a:off x="1279525" y="1490663"/>
            <a:ext cx="639763" cy="133350"/>
          </a:xfrm>
          <a:prstGeom prst="rect">
            <a:avLst/>
          </a:prstGeom>
          <a:solidFill>
            <a:srgbClr val="FFFFFF"/>
          </a:solidFill>
          <a:ln w="9525">
            <a:noFill/>
            <a:miter lim="800000"/>
            <a:headEnd/>
            <a:tailEnd/>
          </a:ln>
        </p:spPr>
        <p:txBody>
          <a:bodyPr/>
          <a:lstStyle/>
          <a:p>
            <a:endParaRPr lang="en-US"/>
          </a:p>
        </p:txBody>
      </p:sp>
      <p:sp>
        <p:nvSpPr>
          <p:cNvPr id="26936" name="Rectangle 312"/>
          <p:cNvSpPr>
            <a:spLocks noChangeArrowheads="1"/>
          </p:cNvSpPr>
          <p:nvPr/>
        </p:nvSpPr>
        <p:spPr bwMode="auto">
          <a:xfrm>
            <a:off x="1279525" y="1490663"/>
            <a:ext cx="639763" cy="133350"/>
          </a:xfrm>
          <a:prstGeom prst="rect">
            <a:avLst/>
          </a:prstGeom>
          <a:noFill/>
          <a:ln w="3175">
            <a:solidFill>
              <a:srgbClr val="000000"/>
            </a:solidFill>
            <a:miter lim="800000"/>
            <a:headEnd/>
            <a:tailEnd/>
          </a:ln>
        </p:spPr>
        <p:txBody>
          <a:bodyPr/>
          <a:lstStyle/>
          <a:p>
            <a:endParaRPr lang="en-US"/>
          </a:p>
        </p:txBody>
      </p:sp>
      <p:sp>
        <p:nvSpPr>
          <p:cNvPr id="26937" name="Rectangle 313"/>
          <p:cNvSpPr>
            <a:spLocks noChangeArrowheads="1"/>
          </p:cNvSpPr>
          <p:nvPr/>
        </p:nvSpPr>
        <p:spPr bwMode="auto">
          <a:xfrm>
            <a:off x="1303338" y="1508125"/>
            <a:ext cx="15875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1.0</a:t>
            </a:r>
            <a:endParaRPr lang="en-US" sz="1000" b="0"/>
          </a:p>
        </p:txBody>
      </p:sp>
      <p:sp>
        <p:nvSpPr>
          <p:cNvPr id="26938" name="Rectangle 314"/>
          <p:cNvSpPr>
            <a:spLocks noChangeArrowheads="1"/>
          </p:cNvSpPr>
          <p:nvPr/>
        </p:nvSpPr>
        <p:spPr bwMode="auto">
          <a:xfrm>
            <a:off x="1279525" y="1624013"/>
            <a:ext cx="639763" cy="506412"/>
          </a:xfrm>
          <a:prstGeom prst="rect">
            <a:avLst/>
          </a:prstGeom>
          <a:solidFill>
            <a:srgbClr val="FFFFFF"/>
          </a:solidFill>
          <a:ln w="9525">
            <a:noFill/>
            <a:miter lim="800000"/>
            <a:headEnd/>
            <a:tailEnd/>
          </a:ln>
        </p:spPr>
        <p:txBody>
          <a:bodyPr/>
          <a:lstStyle/>
          <a:p>
            <a:endParaRPr lang="en-US"/>
          </a:p>
        </p:txBody>
      </p:sp>
      <p:sp>
        <p:nvSpPr>
          <p:cNvPr id="26939" name="Rectangle 315"/>
          <p:cNvSpPr>
            <a:spLocks noChangeArrowheads="1"/>
          </p:cNvSpPr>
          <p:nvPr/>
        </p:nvSpPr>
        <p:spPr bwMode="auto">
          <a:xfrm>
            <a:off x="1279525" y="1624013"/>
            <a:ext cx="639763" cy="506412"/>
          </a:xfrm>
          <a:prstGeom prst="rect">
            <a:avLst/>
          </a:prstGeom>
          <a:noFill/>
          <a:ln w="3175">
            <a:solidFill>
              <a:srgbClr val="000000"/>
            </a:solidFill>
            <a:miter lim="800000"/>
            <a:headEnd/>
            <a:tailEnd/>
          </a:ln>
        </p:spPr>
        <p:txBody>
          <a:bodyPr/>
          <a:lstStyle/>
          <a:p>
            <a:endParaRPr lang="en-US"/>
          </a:p>
        </p:txBody>
      </p:sp>
      <p:sp>
        <p:nvSpPr>
          <p:cNvPr id="26940" name="Rectangle 316"/>
          <p:cNvSpPr>
            <a:spLocks noChangeArrowheads="1"/>
          </p:cNvSpPr>
          <p:nvPr/>
        </p:nvSpPr>
        <p:spPr bwMode="auto">
          <a:xfrm>
            <a:off x="1446213" y="1752600"/>
            <a:ext cx="330200" cy="152400"/>
          </a:xfrm>
          <a:prstGeom prst="rect">
            <a:avLst/>
          </a:prstGeom>
          <a:noFill/>
          <a:ln w="9525">
            <a:noFill/>
            <a:miter lim="800000"/>
            <a:headEnd/>
            <a:tailEnd/>
          </a:ln>
        </p:spPr>
        <p:txBody>
          <a:bodyPr wrap="none" lIns="0" tIns="0" rIns="0" bIns="0">
            <a:spAutoFit/>
          </a:bodyPr>
          <a:lstStyle/>
          <a:p>
            <a:pPr algn="l"/>
            <a:r>
              <a:rPr lang="en-US" sz="1000" b="0">
                <a:solidFill>
                  <a:srgbClr val="000000"/>
                </a:solidFill>
              </a:rPr>
              <a:t>PLAN</a:t>
            </a:r>
            <a:endParaRPr lang="en-US" sz="1000" b="0"/>
          </a:p>
        </p:txBody>
      </p:sp>
      <p:sp>
        <p:nvSpPr>
          <p:cNvPr id="26941" name="Rectangle 317"/>
          <p:cNvSpPr>
            <a:spLocks noChangeArrowheads="1"/>
          </p:cNvSpPr>
          <p:nvPr/>
        </p:nvSpPr>
        <p:spPr bwMode="auto">
          <a:xfrm>
            <a:off x="1349375" y="1871663"/>
            <a:ext cx="534988" cy="152400"/>
          </a:xfrm>
          <a:prstGeom prst="rect">
            <a:avLst/>
          </a:prstGeom>
          <a:noFill/>
          <a:ln w="9525">
            <a:noFill/>
            <a:miter lim="800000"/>
            <a:headEnd/>
            <a:tailEnd/>
          </a:ln>
        </p:spPr>
        <p:txBody>
          <a:bodyPr wrap="none" lIns="0" tIns="0" rIns="0" bIns="0">
            <a:spAutoFit/>
          </a:bodyPr>
          <a:lstStyle/>
          <a:p>
            <a:pPr algn="l"/>
            <a:r>
              <a:rPr lang="en-US" sz="1000" b="0">
                <a:solidFill>
                  <a:srgbClr val="000000"/>
                </a:solidFill>
              </a:rPr>
              <a:t>MISSION</a:t>
            </a:r>
            <a:endParaRPr lang="en-US" sz="1000" b="0"/>
          </a:p>
        </p:txBody>
      </p:sp>
      <p:sp>
        <p:nvSpPr>
          <p:cNvPr id="26942" name="Rectangle 318"/>
          <p:cNvSpPr>
            <a:spLocks noChangeArrowheads="1"/>
          </p:cNvSpPr>
          <p:nvPr/>
        </p:nvSpPr>
        <p:spPr bwMode="auto">
          <a:xfrm>
            <a:off x="2451100" y="1490663"/>
            <a:ext cx="641350" cy="133350"/>
          </a:xfrm>
          <a:prstGeom prst="rect">
            <a:avLst/>
          </a:prstGeom>
          <a:solidFill>
            <a:srgbClr val="FFFFFF"/>
          </a:solidFill>
          <a:ln w="9525">
            <a:noFill/>
            <a:miter lim="800000"/>
            <a:headEnd/>
            <a:tailEnd/>
          </a:ln>
        </p:spPr>
        <p:txBody>
          <a:bodyPr/>
          <a:lstStyle/>
          <a:p>
            <a:endParaRPr lang="en-US"/>
          </a:p>
        </p:txBody>
      </p:sp>
      <p:sp>
        <p:nvSpPr>
          <p:cNvPr id="26943" name="Rectangle 319"/>
          <p:cNvSpPr>
            <a:spLocks noChangeArrowheads="1"/>
          </p:cNvSpPr>
          <p:nvPr/>
        </p:nvSpPr>
        <p:spPr bwMode="auto">
          <a:xfrm>
            <a:off x="2451100" y="1490663"/>
            <a:ext cx="641350" cy="133350"/>
          </a:xfrm>
          <a:prstGeom prst="rect">
            <a:avLst/>
          </a:prstGeom>
          <a:noFill/>
          <a:ln w="3175">
            <a:solidFill>
              <a:srgbClr val="000000"/>
            </a:solidFill>
            <a:miter lim="800000"/>
            <a:headEnd/>
            <a:tailEnd/>
          </a:ln>
        </p:spPr>
        <p:txBody>
          <a:bodyPr/>
          <a:lstStyle/>
          <a:p>
            <a:endParaRPr lang="en-US"/>
          </a:p>
        </p:txBody>
      </p:sp>
      <p:sp>
        <p:nvSpPr>
          <p:cNvPr id="26944" name="Rectangle 320"/>
          <p:cNvSpPr>
            <a:spLocks noChangeArrowheads="1"/>
          </p:cNvSpPr>
          <p:nvPr/>
        </p:nvSpPr>
        <p:spPr bwMode="auto">
          <a:xfrm>
            <a:off x="2474913" y="1508125"/>
            <a:ext cx="15875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2.0</a:t>
            </a:r>
            <a:endParaRPr lang="en-US" sz="1000" b="0"/>
          </a:p>
        </p:txBody>
      </p:sp>
      <p:sp>
        <p:nvSpPr>
          <p:cNvPr id="26945" name="Rectangle 321"/>
          <p:cNvSpPr>
            <a:spLocks noChangeArrowheads="1"/>
          </p:cNvSpPr>
          <p:nvPr/>
        </p:nvSpPr>
        <p:spPr bwMode="auto">
          <a:xfrm>
            <a:off x="2451100" y="1624013"/>
            <a:ext cx="641350" cy="506412"/>
          </a:xfrm>
          <a:prstGeom prst="rect">
            <a:avLst/>
          </a:prstGeom>
          <a:solidFill>
            <a:srgbClr val="FFFFFF"/>
          </a:solidFill>
          <a:ln w="9525">
            <a:noFill/>
            <a:miter lim="800000"/>
            <a:headEnd/>
            <a:tailEnd/>
          </a:ln>
        </p:spPr>
        <p:txBody>
          <a:bodyPr/>
          <a:lstStyle/>
          <a:p>
            <a:endParaRPr lang="en-US"/>
          </a:p>
        </p:txBody>
      </p:sp>
      <p:sp>
        <p:nvSpPr>
          <p:cNvPr id="26946" name="Rectangle 322"/>
          <p:cNvSpPr>
            <a:spLocks noChangeArrowheads="1"/>
          </p:cNvSpPr>
          <p:nvPr/>
        </p:nvSpPr>
        <p:spPr bwMode="auto">
          <a:xfrm>
            <a:off x="2451100" y="1624013"/>
            <a:ext cx="641350" cy="506412"/>
          </a:xfrm>
          <a:prstGeom prst="rect">
            <a:avLst/>
          </a:prstGeom>
          <a:noFill/>
          <a:ln w="3175">
            <a:solidFill>
              <a:srgbClr val="000000"/>
            </a:solidFill>
            <a:miter lim="800000"/>
            <a:headEnd/>
            <a:tailEnd/>
          </a:ln>
        </p:spPr>
        <p:txBody>
          <a:bodyPr/>
          <a:lstStyle/>
          <a:p>
            <a:endParaRPr lang="en-US"/>
          </a:p>
        </p:txBody>
      </p:sp>
      <p:sp>
        <p:nvSpPr>
          <p:cNvPr id="26947" name="Rectangle 323"/>
          <p:cNvSpPr>
            <a:spLocks noChangeArrowheads="1"/>
          </p:cNvSpPr>
          <p:nvPr/>
        </p:nvSpPr>
        <p:spPr bwMode="auto">
          <a:xfrm>
            <a:off x="2490788" y="1693863"/>
            <a:ext cx="604837" cy="152400"/>
          </a:xfrm>
          <a:prstGeom prst="rect">
            <a:avLst/>
          </a:prstGeom>
          <a:noFill/>
          <a:ln w="9525">
            <a:noFill/>
            <a:miter lim="800000"/>
            <a:headEnd/>
            <a:tailEnd/>
          </a:ln>
        </p:spPr>
        <p:txBody>
          <a:bodyPr wrap="none" lIns="0" tIns="0" rIns="0" bIns="0">
            <a:spAutoFit/>
          </a:bodyPr>
          <a:lstStyle/>
          <a:p>
            <a:pPr algn="l"/>
            <a:r>
              <a:rPr lang="en-US" sz="1000" b="0">
                <a:solidFill>
                  <a:srgbClr val="000000"/>
                </a:solidFill>
              </a:rPr>
              <a:t>PREPARE</a:t>
            </a:r>
            <a:endParaRPr lang="en-US" sz="1000" b="0"/>
          </a:p>
        </p:txBody>
      </p:sp>
      <p:sp>
        <p:nvSpPr>
          <p:cNvPr id="26948" name="Rectangle 324"/>
          <p:cNvSpPr>
            <a:spLocks noChangeArrowheads="1"/>
          </p:cNvSpPr>
          <p:nvPr/>
        </p:nvSpPr>
        <p:spPr bwMode="auto">
          <a:xfrm>
            <a:off x="2647950" y="1814513"/>
            <a:ext cx="268288" cy="152400"/>
          </a:xfrm>
          <a:prstGeom prst="rect">
            <a:avLst/>
          </a:prstGeom>
          <a:noFill/>
          <a:ln w="9525">
            <a:noFill/>
            <a:miter lim="800000"/>
            <a:headEnd/>
            <a:tailEnd/>
          </a:ln>
        </p:spPr>
        <p:txBody>
          <a:bodyPr wrap="none" lIns="0" tIns="0" rIns="0" bIns="0">
            <a:spAutoFit/>
          </a:bodyPr>
          <a:lstStyle/>
          <a:p>
            <a:pPr algn="l"/>
            <a:r>
              <a:rPr lang="en-US" sz="1000" b="0">
                <a:solidFill>
                  <a:srgbClr val="000000"/>
                </a:solidFill>
              </a:rPr>
              <a:t>FOR</a:t>
            </a:r>
            <a:endParaRPr lang="en-US" sz="1000" b="0"/>
          </a:p>
        </p:txBody>
      </p:sp>
      <p:sp>
        <p:nvSpPr>
          <p:cNvPr id="26949" name="Rectangle 325"/>
          <p:cNvSpPr>
            <a:spLocks noChangeArrowheads="1"/>
          </p:cNvSpPr>
          <p:nvPr/>
        </p:nvSpPr>
        <p:spPr bwMode="auto">
          <a:xfrm>
            <a:off x="2524125" y="1933575"/>
            <a:ext cx="534988" cy="152400"/>
          </a:xfrm>
          <a:prstGeom prst="rect">
            <a:avLst/>
          </a:prstGeom>
          <a:noFill/>
          <a:ln w="9525">
            <a:noFill/>
            <a:miter lim="800000"/>
            <a:headEnd/>
            <a:tailEnd/>
          </a:ln>
        </p:spPr>
        <p:txBody>
          <a:bodyPr wrap="none" lIns="0" tIns="0" rIns="0" bIns="0">
            <a:spAutoFit/>
          </a:bodyPr>
          <a:lstStyle/>
          <a:p>
            <a:pPr algn="l"/>
            <a:r>
              <a:rPr lang="en-US" sz="1000" b="0">
                <a:solidFill>
                  <a:srgbClr val="000000"/>
                </a:solidFill>
              </a:rPr>
              <a:t>MISSION</a:t>
            </a:r>
            <a:endParaRPr lang="en-US" sz="1000" b="0"/>
          </a:p>
        </p:txBody>
      </p:sp>
      <p:sp>
        <p:nvSpPr>
          <p:cNvPr id="26950" name="Freeform 326"/>
          <p:cNvSpPr>
            <a:spLocks/>
          </p:cNvSpPr>
          <p:nvPr/>
        </p:nvSpPr>
        <p:spPr bwMode="auto">
          <a:xfrm>
            <a:off x="3251200" y="1701800"/>
            <a:ext cx="212725" cy="214313"/>
          </a:xfrm>
          <a:custGeom>
            <a:avLst/>
            <a:gdLst/>
            <a:ahLst/>
            <a:cxnLst>
              <a:cxn ang="0">
                <a:pos x="0" y="134"/>
              </a:cxn>
              <a:cxn ang="0">
                <a:pos x="4" y="106"/>
              </a:cxn>
              <a:cxn ang="0">
                <a:pos x="13" y="78"/>
              </a:cxn>
              <a:cxn ang="0">
                <a:pos x="32" y="54"/>
              </a:cxn>
              <a:cxn ang="0">
                <a:pos x="51" y="32"/>
              </a:cxn>
              <a:cxn ang="0">
                <a:pos x="79" y="17"/>
              </a:cxn>
              <a:cxn ang="0">
                <a:pos x="105" y="5"/>
              </a:cxn>
              <a:cxn ang="0">
                <a:pos x="135" y="0"/>
              </a:cxn>
              <a:cxn ang="0">
                <a:pos x="165" y="5"/>
              </a:cxn>
              <a:cxn ang="0">
                <a:pos x="193" y="17"/>
              </a:cxn>
              <a:cxn ang="0">
                <a:pos x="219" y="32"/>
              </a:cxn>
              <a:cxn ang="0">
                <a:pos x="240" y="54"/>
              </a:cxn>
              <a:cxn ang="0">
                <a:pos x="255" y="78"/>
              </a:cxn>
              <a:cxn ang="0">
                <a:pos x="266" y="106"/>
              </a:cxn>
              <a:cxn ang="0">
                <a:pos x="270" y="134"/>
              </a:cxn>
              <a:cxn ang="0">
                <a:pos x="266" y="166"/>
              </a:cxn>
              <a:cxn ang="0">
                <a:pos x="255" y="196"/>
              </a:cxn>
              <a:cxn ang="0">
                <a:pos x="240" y="219"/>
              </a:cxn>
              <a:cxn ang="0">
                <a:pos x="219" y="243"/>
              </a:cxn>
              <a:cxn ang="0">
                <a:pos x="193" y="258"/>
              </a:cxn>
              <a:cxn ang="0">
                <a:pos x="165" y="267"/>
              </a:cxn>
              <a:cxn ang="0">
                <a:pos x="135" y="269"/>
              </a:cxn>
              <a:cxn ang="0">
                <a:pos x="105" y="267"/>
              </a:cxn>
              <a:cxn ang="0">
                <a:pos x="79" y="258"/>
              </a:cxn>
              <a:cxn ang="0">
                <a:pos x="51" y="243"/>
              </a:cxn>
              <a:cxn ang="0">
                <a:pos x="32" y="219"/>
              </a:cxn>
              <a:cxn ang="0">
                <a:pos x="13" y="196"/>
              </a:cxn>
              <a:cxn ang="0">
                <a:pos x="4" y="166"/>
              </a:cxn>
              <a:cxn ang="0">
                <a:pos x="0" y="134"/>
              </a:cxn>
            </a:cxnLst>
            <a:rect l="0" t="0" r="r" b="b"/>
            <a:pathLst>
              <a:path w="270" h="269">
                <a:moveTo>
                  <a:pt x="0" y="134"/>
                </a:moveTo>
                <a:lnTo>
                  <a:pt x="4" y="106"/>
                </a:lnTo>
                <a:lnTo>
                  <a:pt x="13" y="78"/>
                </a:lnTo>
                <a:lnTo>
                  <a:pt x="32" y="54"/>
                </a:lnTo>
                <a:lnTo>
                  <a:pt x="51" y="32"/>
                </a:lnTo>
                <a:lnTo>
                  <a:pt x="79" y="17"/>
                </a:lnTo>
                <a:lnTo>
                  <a:pt x="105" y="5"/>
                </a:lnTo>
                <a:lnTo>
                  <a:pt x="135" y="0"/>
                </a:lnTo>
                <a:lnTo>
                  <a:pt x="165" y="5"/>
                </a:lnTo>
                <a:lnTo>
                  <a:pt x="193" y="17"/>
                </a:lnTo>
                <a:lnTo>
                  <a:pt x="219" y="32"/>
                </a:lnTo>
                <a:lnTo>
                  <a:pt x="240" y="54"/>
                </a:lnTo>
                <a:lnTo>
                  <a:pt x="255" y="78"/>
                </a:lnTo>
                <a:lnTo>
                  <a:pt x="266" y="106"/>
                </a:lnTo>
                <a:lnTo>
                  <a:pt x="270" y="134"/>
                </a:lnTo>
                <a:lnTo>
                  <a:pt x="266" y="166"/>
                </a:lnTo>
                <a:lnTo>
                  <a:pt x="255" y="196"/>
                </a:lnTo>
                <a:lnTo>
                  <a:pt x="240" y="219"/>
                </a:lnTo>
                <a:lnTo>
                  <a:pt x="219" y="243"/>
                </a:lnTo>
                <a:lnTo>
                  <a:pt x="193" y="258"/>
                </a:lnTo>
                <a:lnTo>
                  <a:pt x="165" y="267"/>
                </a:lnTo>
                <a:lnTo>
                  <a:pt x="135" y="269"/>
                </a:lnTo>
                <a:lnTo>
                  <a:pt x="105" y="267"/>
                </a:lnTo>
                <a:lnTo>
                  <a:pt x="79" y="258"/>
                </a:lnTo>
                <a:lnTo>
                  <a:pt x="51" y="243"/>
                </a:lnTo>
                <a:lnTo>
                  <a:pt x="32" y="219"/>
                </a:lnTo>
                <a:lnTo>
                  <a:pt x="13" y="196"/>
                </a:lnTo>
                <a:lnTo>
                  <a:pt x="4" y="166"/>
                </a:lnTo>
                <a:lnTo>
                  <a:pt x="0" y="134"/>
                </a:lnTo>
                <a:close/>
              </a:path>
            </a:pathLst>
          </a:custGeom>
          <a:solidFill>
            <a:srgbClr val="FFFFFF"/>
          </a:solidFill>
          <a:ln w="9525">
            <a:noFill/>
            <a:round/>
            <a:headEnd/>
            <a:tailEnd/>
          </a:ln>
        </p:spPr>
        <p:txBody>
          <a:bodyPr/>
          <a:lstStyle/>
          <a:p>
            <a:endParaRPr lang="en-US"/>
          </a:p>
        </p:txBody>
      </p:sp>
      <p:sp>
        <p:nvSpPr>
          <p:cNvPr id="26951" name="Freeform 327"/>
          <p:cNvSpPr>
            <a:spLocks/>
          </p:cNvSpPr>
          <p:nvPr/>
        </p:nvSpPr>
        <p:spPr bwMode="auto">
          <a:xfrm>
            <a:off x="3251200" y="1701800"/>
            <a:ext cx="212725" cy="214313"/>
          </a:xfrm>
          <a:custGeom>
            <a:avLst/>
            <a:gdLst/>
            <a:ahLst/>
            <a:cxnLst>
              <a:cxn ang="0">
                <a:pos x="0" y="134"/>
              </a:cxn>
              <a:cxn ang="0">
                <a:pos x="4" y="106"/>
              </a:cxn>
              <a:cxn ang="0">
                <a:pos x="13" y="78"/>
              </a:cxn>
              <a:cxn ang="0">
                <a:pos x="32" y="54"/>
              </a:cxn>
              <a:cxn ang="0">
                <a:pos x="51" y="32"/>
              </a:cxn>
              <a:cxn ang="0">
                <a:pos x="79" y="17"/>
              </a:cxn>
              <a:cxn ang="0">
                <a:pos x="105" y="5"/>
              </a:cxn>
              <a:cxn ang="0">
                <a:pos x="135" y="0"/>
              </a:cxn>
              <a:cxn ang="0">
                <a:pos x="165" y="5"/>
              </a:cxn>
              <a:cxn ang="0">
                <a:pos x="193" y="17"/>
              </a:cxn>
              <a:cxn ang="0">
                <a:pos x="219" y="32"/>
              </a:cxn>
              <a:cxn ang="0">
                <a:pos x="240" y="54"/>
              </a:cxn>
              <a:cxn ang="0">
                <a:pos x="255" y="78"/>
              </a:cxn>
              <a:cxn ang="0">
                <a:pos x="266" y="106"/>
              </a:cxn>
              <a:cxn ang="0">
                <a:pos x="270" y="134"/>
              </a:cxn>
              <a:cxn ang="0">
                <a:pos x="266" y="166"/>
              </a:cxn>
              <a:cxn ang="0">
                <a:pos x="255" y="196"/>
              </a:cxn>
              <a:cxn ang="0">
                <a:pos x="240" y="219"/>
              </a:cxn>
              <a:cxn ang="0">
                <a:pos x="219" y="243"/>
              </a:cxn>
              <a:cxn ang="0">
                <a:pos x="193" y="258"/>
              </a:cxn>
              <a:cxn ang="0">
                <a:pos x="165" y="267"/>
              </a:cxn>
              <a:cxn ang="0">
                <a:pos x="135" y="269"/>
              </a:cxn>
              <a:cxn ang="0">
                <a:pos x="105" y="267"/>
              </a:cxn>
              <a:cxn ang="0">
                <a:pos x="79" y="258"/>
              </a:cxn>
              <a:cxn ang="0">
                <a:pos x="51" y="243"/>
              </a:cxn>
              <a:cxn ang="0">
                <a:pos x="32" y="219"/>
              </a:cxn>
              <a:cxn ang="0">
                <a:pos x="13" y="196"/>
              </a:cxn>
              <a:cxn ang="0">
                <a:pos x="4" y="166"/>
              </a:cxn>
              <a:cxn ang="0">
                <a:pos x="0" y="134"/>
              </a:cxn>
            </a:cxnLst>
            <a:rect l="0" t="0" r="r" b="b"/>
            <a:pathLst>
              <a:path w="270" h="269">
                <a:moveTo>
                  <a:pt x="0" y="134"/>
                </a:moveTo>
                <a:lnTo>
                  <a:pt x="4" y="106"/>
                </a:lnTo>
                <a:lnTo>
                  <a:pt x="13" y="78"/>
                </a:lnTo>
                <a:lnTo>
                  <a:pt x="32" y="54"/>
                </a:lnTo>
                <a:lnTo>
                  <a:pt x="51" y="32"/>
                </a:lnTo>
                <a:lnTo>
                  <a:pt x="79" y="17"/>
                </a:lnTo>
                <a:lnTo>
                  <a:pt x="105" y="5"/>
                </a:lnTo>
                <a:lnTo>
                  <a:pt x="135" y="0"/>
                </a:lnTo>
                <a:lnTo>
                  <a:pt x="165" y="5"/>
                </a:lnTo>
                <a:lnTo>
                  <a:pt x="193" y="17"/>
                </a:lnTo>
                <a:lnTo>
                  <a:pt x="219" y="32"/>
                </a:lnTo>
                <a:lnTo>
                  <a:pt x="240" y="54"/>
                </a:lnTo>
                <a:lnTo>
                  <a:pt x="255" y="78"/>
                </a:lnTo>
                <a:lnTo>
                  <a:pt x="266" y="106"/>
                </a:lnTo>
                <a:lnTo>
                  <a:pt x="270" y="134"/>
                </a:lnTo>
                <a:lnTo>
                  <a:pt x="266" y="166"/>
                </a:lnTo>
                <a:lnTo>
                  <a:pt x="255" y="196"/>
                </a:lnTo>
                <a:lnTo>
                  <a:pt x="240" y="219"/>
                </a:lnTo>
                <a:lnTo>
                  <a:pt x="219" y="243"/>
                </a:lnTo>
                <a:lnTo>
                  <a:pt x="193" y="258"/>
                </a:lnTo>
                <a:lnTo>
                  <a:pt x="165" y="267"/>
                </a:lnTo>
                <a:lnTo>
                  <a:pt x="135" y="269"/>
                </a:lnTo>
                <a:lnTo>
                  <a:pt x="105" y="267"/>
                </a:lnTo>
                <a:lnTo>
                  <a:pt x="79" y="258"/>
                </a:lnTo>
                <a:lnTo>
                  <a:pt x="51" y="243"/>
                </a:lnTo>
                <a:lnTo>
                  <a:pt x="32" y="219"/>
                </a:lnTo>
                <a:lnTo>
                  <a:pt x="13" y="196"/>
                </a:lnTo>
                <a:lnTo>
                  <a:pt x="4" y="166"/>
                </a:lnTo>
                <a:lnTo>
                  <a:pt x="0" y="134"/>
                </a:lnTo>
                <a:close/>
              </a:path>
            </a:pathLst>
          </a:custGeom>
          <a:noFill/>
          <a:ln w="3175">
            <a:solidFill>
              <a:srgbClr val="000000"/>
            </a:solidFill>
            <a:prstDash val="solid"/>
            <a:round/>
            <a:headEnd/>
            <a:tailEnd/>
          </a:ln>
        </p:spPr>
        <p:txBody>
          <a:bodyPr/>
          <a:lstStyle/>
          <a:p>
            <a:endParaRPr lang="en-US"/>
          </a:p>
        </p:txBody>
      </p:sp>
      <p:sp>
        <p:nvSpPr>
          <p:cNvPr id="26952" name="Rectangle 328"/>
          <p:cNvSpPr>
            <a:spLocks noChangeArrowheads="1"/>
          </p:cNvSpPr>
          <p:nvPr/>
        </p:nvSpPr>
        <p:spPr bwMode="auto">
          <a:xfrm>
            <a:off x="3297238" y="1766888"/>
            <a:ext cx="133350" cy="106362"/>
          </a:xfrm>
          <a:prstGeom prst="rect">
            <a:avLst/>
          </a:prstGeom>
          <a:noFill/>
          <a:ln w="9525">
            <a:noFill/>
            <a:miter lim="800000"/>
            <a:headEnd/>
            <a:tailEnd/>
          </a:ln>
        </p:spPr>
        <p:txBody>
          <a:bodyPr wrap="none" lIns="0" tIns="0" rIns="0" bIns="0">
            <a:spAutoFit/>
          </a:bodyPr>
          <a:lstStyle/>
          <a:p>
            <a:pPr algn="l"/>
            <a:r>
              <a:rPr lang="en-US" sz="700" b="0">
                <a:solidFill>
                  <a:srgbClr val="000000"/>
                </a:solidFill>
              </a:rPr>
              <a:t>OR</a:t>
            </a:r>
            <a:endParaRPr lang="en-US" sz="1000" b="0"/>
          </a:p>
        </p:txBody>
      </p:sp>
      <p:sp>
        <p:nvSpPr>
          <p:cNvPr id="26953" name="Freeform 329"/>
          <p:cNvSpPr>
            <a:spLocks/>
          </p:cNvSpPr>
          <p:nvPr/>
        </p:nvSpPr>
        <p:spPr bwMode="auto">
          <a:xfrm>
            <a:off x="3624263" y="1701800"/>
            <a:ext cx="214312" cy="214313"/>
          </a:xfrm>
          <a:custGeom>
            <a:avLst/>
            <a:gdLst/>
            <a:ahLst/>
            <a:cxnLst>
              <a:cxn ang="0">
                <a:pos x="0" y="134"/>
              </a:cxn>
              <a:cxn ang="0">
                <a:pos x="4" y="106"/>
              </a:cxn>
              <a:cxn ang="0">
                <a:pos x="11" y="78"/>
              </a:cxn>
              <a:cxn ang="0">
                <a:pos x="28" y="54"/>
              </a:cxn>
              <a:cxn ang="0">
                <a:pos x="48" y="32"/>
              </a:cxn>
              <a:cxn ang="0">
                <a:pos x="75" y="17"/>
              </a:cxn>
              <a:cxn ang="0">
                <a:pos x="103" y="5"/>
              </a:cxn>
              <a:cxn ang="0">
                <a:pos x="134" y="0"/>
              </a:cxn>
              <a:cxn ang="0">
                <a:pos x="161" y="5"/>
              </a:cxn>
              <a:cxn ang="0">
                <a:pos x="191" y="17"/>
              </a:cxn>
              <a:cxn ang="0">
                <a:pos x="219" y="32"/>
              </a:cxn>
              <a:cxn ang="0">
                <a:pos x="237" y="54"/>
              </a:cxn>
              <a:cxn ang="0">
                <a:pos x="252" y="78"/>
              </a:cxn>
              <a:cxn ang="0">
                <a:pos x="265" y="106"/>
              </a:cxn>
              <a:cxn ang="0">
                <a:pos x="269" y="134"/>
              </a:cxn>
              <a:cxn ang="0">
                <a:pos x="265" y="166"/>
              </a:cxn>
              <a:cxn ang="0">
                <a:pos x="252" y="196"/>
              </a:cxn>
              <a:cxn ang="0">
                <a:pos x="237" y="219"/>
              </a:cxn>
              <a:cxn ang="0">
                <a:pos x="219" y="243"/>
              </a:cxn>
              <a:cxn ang="0">
                <a:pos x="191" y="258"/>
              </a:cxn>
              <a:cxn ang="0">
                <a:pos x="161" y="267"/>
              </a:cxn>
              <a:cxn ang="0">
                <a:pos x="134" y="269"/>
              </a:cxn>
              <a:cxn ang="0">
                <a:pos x="103" y="267"/>
              </a:cxn>
              <a:cxn ang="0">
                <a:pos x="75" y="258"/>
              </a:cxn>
              <a:cxn ang="0">
                <a:pos x="48" y="243"/>
              </a:cxn>
              <a:cxn ang="0">
                <a:pos x="28" y="219"/>
              </a:cxn>
              <a:cxn ang="0">
                <a:pos x="11" y="196"/>
              </a:cxn>
              <a:cxn ang="0">
                <a:pos x="4" y="166"/>
              </a:cxn>
              <a:cxn ang="0">
                <a:pos x="0" y="134"/>
              </a:cxn>
            </a:cxnLst>
            <a:rect l="0" t="0" r="r" b="b"/>
            <a:pathLst>
              <a:path w="269" h="269">
                <a:moveTo>
                  <a:pt x="0" y="134"/>
                </a:moveTo>
                <a:lnTo>
                  <a:pt x="4" y="106"/>
                </a:lnTo>
                <a:lnTo>
                  <a:pt x="11" y="78"/>
                </a:lnTo>
                <a:lnTo>
                  <a:pt x="28" y="54"/>
                </a:lnTo>
                <a:lnTo>
                  <a:pt x="48" y="32"/>
                </a:lnTo>
                <a:lnTo>
                  <a:pt x="75" y="17"/>
                </a:lnTo>
                <a:lnTo>
                  <a:pt x="103" y="5"/>
                </a:lnTo>
                <a:lnTo>
                  <a:pt x="134" y="0"/>
                </a:lnTo>
                <a:lnTo>
                  <a:pt x="161" y="5"/>
                </a:lnTo>
                <a:lnTo>
                  <a:pt x="191" y="17"/>
                </a:lnTo>
                <a:lnTo>
                  <a:pt x="219" y="32"/>
                </a:lnTo>
                <a:lnTo>
                  <a:pt x="237" y="54"/>
                </a:lnTo>
                <a:lnTo>
                  <a:pt x="252" y="78"/>
                </a:lnTo>
                <a:lnTo>
                  <a:pt x="265" y="106"/>
                </a:lnTo>
                <a:lnTo>
                  <a:pt x="269" y="134"/>
                </a:lnTo>
                <a:lnTo>
                  <a:pt x="265" y="166"/>
                </a:lnTo>
                <a:lnTo>
                  <a:pt x="252" y="196"/>
                </a:lnTo>
                <a:lnTo>
                  <a:pt x="237" y="219"/>
                </a:lnTo>
                <a:lnTo>
                  <a:pt x="219" y="243"/>
                </a:lnTo>
                <a:lnTo>
                  <a:pt x="191" y="258"/>
                </a:lnTo>
                <a:lnTo>
                  <a:pt x="161" y="267"/>
                </a:lnTo>
                <a:lnTo>
                  <a:pt x="134" y="269"/>
                </a:lnTo>
                <a:lnTo>
                  <a:pt x="103" y="267"/>
                </a:lnTo>
                <a:lnTo>
                  <a:pt x="75" y="258"/>
                </a:lnTo>
                <a:lnTo>
                  <a:pt x="48" y="243"/>
                </a:lnTo>
                <a:lnTo>
                  <a:pt x="28" y="219"/>
                </a:lnTo>
                <a:lnTo>
                  <a:pt x="11" y="196"/>
                </a:lnTo>
                <a:lnTo>
                  <a:pt x="4" y="166"/>
                </a:lnTo>
                <a:lnTo>
                  <a:pt x="0" y="134"/>
                </a:lnTo>
                <a:close/>
              </a:path>
            </a:pathLst>
          </a:custGeom>
          <a:solidFill>
            <a:srgbClr val="FFFFFF"/>
          </a:solidFill>
          <a:ln w="9525">
            <a:noFill/>
            <a:round/>
            <a:headEnd/>
            <a:tailEnd/>
          </a:ln>
        </p:spPr>
        <p:txBody>
          <a:bodyPr/>
          <a:lstStyle/>
          <a:p>
            <a:endParaRPr lang="en-US"/>
          </a:p>
        </p:txBody>
      </p:sp>
      <p:sp>
        <p:nvSpPr>
          <p:cNvPr id="26954" name="Freeform 330"/>
          <p:cNvSpPr>
            <a:spLocks/>
          </p:cNvSpPr>
          <p:nvPr/>
        </p:nvSpPr>
        <p:spPr bwMode="auto">
          <a:xfrm>
            <a:off x="3624263" y="1701800"/>
            <a:ext cx="214312" cy="214313"/>
          </a:xfrm>
          <a:custGeom>
            <a:avLst/>
            <a:gdLst/>
            <a:ahLst/>
            <a:cxnLst>
              <a:cxn ang="0">
                <a:pos x="0" y="134"/>
              </a:cxn>
              <a:cxn ang="0">
                <a:pos x="4" y="106"/>
              </a:cxn>
              <a:cxn ang="0">
                <a:pos x="11" y="78"/>
              </a:cxn>
              <a:cxn ang="0">
                <a:pos x="28" y="54"/>
              </a:cxn>
              <a:cxn ang="0">
                <a:pos x="48" y="32"/>
              </a:cxn>
              <a:cxn ang="0">
                <a:pos x="75" y="17"/>
              </a:cxn>
              <a:cxn ang="0">
                <a:pos x="103" y="5"/>
              </a:cxn>
              <a:cxn ang="0">
                <a:pos x="134" y="0"/>
              </a:cxn>
              <a:cxn ang="0">
                <a:pos x="161" y="5"/>
              </a:cxn>
              <a:cxn ang="0">
                <a:pos x="191" y="17"/>
              </a:cxn>
              <a:cxn ang="0">
                <a:pos x="219" y="32"/>
              </a:cxn>
              <a:cxn ang="0">
                <a:pos x="237" y="54"/>
              </a:cxn>
              <a:cxn ang="0">
                <a:pos x="252" y="78"/>
              </a:cxn>
              <a:cxn ang="0">
                <a:pos x="265" y="106"/>
              </a:cxn>
              <a:cxn ang="0">
                <a:pos x="269" y="134"/>
              </a:cxn>
              <a:cxn ang="0">
                <a:pos x="265" y="166"/>
              </a:cxn>
              <a:cxn ang="0">
                <a:pos x="252" y="196"/>
              </a:cxn>
              <a:cxn ang="0">
                <a:pos x="237" y="219"/>
              </a:cxn>
              <a:cxn ang="0">
                <a:pos x="219" y="243"/>
              </a:cxn>
              <a:cxn ang="0">
                <a:pos x="191" y="258"/>
              </a:cxn>
              <a:cxn ang="0">
                <a:pos x="161" y="267"/>
              </a:cxn>
              <a:cxn ang="0">
                <a:pos x="134" y="269"/>
              </a:cxn>
              <a:cxn ang="0">
                <a:pos x="103" y="267"/>
              </a:cxn>
              <a:cxn ang="0">
                <a:pos x="75" y="258"/>
              </a:cxn>
              <a:cxn ang="0">
                <a:pos x="48" y="243"/>
              </a:cxn>
              <a:cxn ang="0">
                <a:pos x="28" y="219"/>
              </a:cxn>
              <a:cxn ang="0">
                <a:pos x="11" y="196"/>
              </a:cxn>
              <a:cxn ang="0">
                <a:pos x="4" y="166"/>
              </a:cxn>
              <a:cxn ang="0">
                <a:pos x="0" y="134"/>
              </a:cxn>
            </a:cxnLst>
            <a:rect l="0" t="0" r="r" b="b"/>
            <a:pathLst>
              <a:path w="269" h="269">
                <a:moveTo>
                  <a:pt x="0" y="134"/>
                </a:moveTo>
                <a:lnTo>
                  <a:pt x="4" y="106"/>
                </a:lnTo>
                <a:lnTo>
                  <a:pt x="11" y="78"/>
                </a:lnTo>
                <a:lnTo>
                  <a:pt x="28" y="54"/>
                </a:lnTo>
                <a:lnTo>
                  <a:pt x="48" y="32"/>
                </a:lnTo>
                <a:lnTo>
                  <a:pt x="75" y="17"/>
                </a:lnTo>
                <a:lnTo>
                  <a:pt x="103" y="5"/>
                </a:lnTo>
                <a:lnTo>
                  <a:pt x="134" y="0"/>
                </a:lnTo>
                <a:lnTo>
                  <a:pt x="161" y="5"/>
                </a:lnTo>
                <a:lnTo>
                  <a:pt x="191" y="17"/>
                </a:lnTo>
                <a:lnTo>
                  <a:pt x="219" y="32"/>
                </a:lnTo>
                <a:lnTo>
                  <a:pt x="237" y="54"/>
                </a:lnTo>
                <a:lnTo>
                  <a:pt x="252" y="78"/>
                </a:lnTo>
                <a:lnTo>
                  <a:pt x="265" y="106"/>
                </a:lnTo>
                <a:lnTo>
                  <a:pt x="269" y="134"/>
                </a:lnTo>
                <a:lnTo>
                  <a:pt x="265" y="166"/>
                </a:lnTo>
                <a:lnTo>
                  <a:pt x="252" y="196"/>
                </a:lnTo>
                <a:lnTo>
                  <a:pt x="237" y="219"/>
                </a:lnTo>
                <a:lnTo>
                  <a:pt x="219" y="243"/>
                </a:lnTo>
                <a:lnTo>
                  <a:pt x="191" y="258"/>
                </a:lnTo>
                <a:lnTo>
                  <a:pt x="161" y="267"/>
                </a:lnTo>
                <a:lnTo>
                  <a:pt x="134" y="269"/>
                </a:lnTo>
                <a:lnTo>
                  <a:pt x="103" y="267"/>
                </a:lnTo>
                <a:lnTo>
                  <a:pt x="75" y="258"/>
                </a:lnTo>
                <a:lnTo>
                  <a:pt x="48" y="243"/>
                </a:lnTo>
                <a:lnTo>
                  <a:pt x="28" y="219"/>
                </a:lnTo>
                <a:lnTo>
                  <a:pt x="11" y="196"/>
                </a:lnTo>
                <a:lnTo>
                  <a:pt x="4" y="166"/>
                </a:lnTo>
                <a:lnTo>
                  <a:pt x="0" y="134"/>
                </a:lnTo>
                <a:close/>
              </a:path>
            </a:pathLst>
          </a:custGeom>
          <a:noFill/>
          <a:ln w="3175">
            <a:solidFill>
              <a:srgbClr val="000000"/>
            </a:solidFill>
            <a:prstDash val="solid"/>
            <a:round/>
            <a:headEnd/>
            <a:tailEnd/>
          </a:ln>
        </p:spPr>
        <p:txBody>
          <a:bodyPr/>
          <a:lstStyle/>
          <a:p>
            <a:endParaRPr lang="en-US"/>
          </a:p>
        </p:txBody>
      </p:sp>
      <p:sp>
        <p:nvSpPr>
          <p:cNvPr id="26955" name="Rectangle 331"/>
          <p:cNvSpPr>
            <a:spLocks noChangeArrowheads="1"/>
          </p:cNvSpPr>
          <p:nvPr/>
        </p:nvSpPr>
        <p:spPr bwMode="auto">
          <a:xfrm>
            <a:off x="3644900" y="1766888"/>
            <a:ext cx="185738" cy="106362"/>
          </a:xfrm>
          <a:prstGeom prst="rect">
            <a:avLst/>
          </a:prstGeom>
          <a:noFill/>
          <a:ln w="9525">
            <a:noFill/>
            <a:miter lim="800000"/>
            <a:headEnd/>
            <a:tailEnd/>
          </a:ln>
        </p:spPr>
        <p:txBody>
          <a:bodyPr wrap="none" lIns="0" tIns="0" rIns="0" bIns="0">
            <a:spAutoFit/>
          </a:bodyPr>
          <a:lstStyle/>
          <a:p>
            <a:pPr algn="l"/>
            <a:r>
              <a:rPr lang="en-US" sz="700" b="0">
                <a:solidFill>
                  <a:srgbClr val="000000"/>
                </a:solidFill>
              </a:rPr>
              <a:t>AND</a:t>
            </a:r>
            <a:endParaRPr lang="en-US" sz="1000" b="0"/>
          </a:p>
        </p:txBody>
      </p:sp>
      <p:sp>
        <p:nvSpPr>
          <p:cNvPr id="26956" name="Rectangle 332"/>
          <p:cNvSpPr>
            <a:spLocks noChangeArrowheads="1"/>
          </p:cNvSpPr>
          <p:nvPr/>
        </p:nvSpPr>
        <p:spPr bwMode="auto">
          <a:xfrm>
            <a:off x="3995738" y="1490663"/>
            <a:ext cx="639762" cy="133350"/>
          </a:xfrm>
          <a:prstGeom prst="rect">
            <a:avLst/>
          </a:prstGeom>
          <a:solidFill>
            <a:srgbClr val="FFFFFF"/>
          </a:solidFill>
          <a:ln w="9525">
            <a:noFill/>
            <a:miter lim="800000"/>
            <a:headEnd/>
            <a:tailEnd/>
          </a:ln>
        </p:spPr>
        <p:txBody>
          <a:bodyPr/>
          <a:lstStyle/>
          <a:p>
            <a:endParaRPr lang="en-US"/>
          </a:p>
        </p:txBody>
      </p:sp>
      <p:sp>
        <p:nvSpPr>
          <p:cNvPr id="26957" name="Rectangle 333"/>
          <p:cNvSpPr>
            <a:spLocks noChangeArrowheads="1"/>
          </p:cNvSpPr>
          <p:nvPr/>
        </p:nvSpPr>
        <p:spPr bwMode="auto">
          <a:xfrm>
            <a:off x="3995738" y="1490663"/>
            <a:ext cx="639762" cy="133350"/>
          </a:xfrm>
          <a:prstGeom prst="rect">
            <a:avLst/>
          </a:prstGeom>
          <a:noFill/>
          <a:ln w="3175">
            <a:solidFill>
              <a:srgbClr val="000000"/>
            </a:solidFill>
            <a:miter lim="800000"/>
            <a:headEnd/>
            <a:tailEnd/>
          </a:ln>
        </p:spPr>
        <p:txBody>
          <a:bodyPr/>
          <a:lstStyle/>
          <a:p>
            <a:endParaRPr lang="en-US"/>
          </a:p>
        </p:txBody>
      </p:sp>
      <p:sp>
        <p:nvSpPr>
          <p:cNvPr id="26958" name="Rectangle 334"/>
          <p:cNvSpPr>
            <a:spLocks noChangeArrowheads="1"/>
          </p:cNvSpPr>
          <p:nvPr/>
        </p:nvSpPr>
        <p:spPr bwMode="auto">
          <a:xfrm>
            <a:off x="4021138" y="1508125"/>
            <a:ext cx="15875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3.0</a:t>
            </a:r>
            <a:endParaRPr lang="en-US" sz="1000" b="0"/>
          </a:p>
        </p:txBody>
      </p:sp>
      <p:sp>
        <p:nvSpPr>
          <p:cNvPr id="26959" name="Rectangle 335"/>
          <p:cNvSpPr>
            <a:spLocks noChangeArrowheads="1"/>
          </p:cNvSpPr>
          <p:nvPr/>
        </p:nvSpPr>
        <p:spPr bwMode="auto">
          <a:xfrm>
            <a:off x="3995738" y="1624013"/>
            <a:ext cx="639762" cy="506412"/>
          </a:xfrm>
          <a:prstGeom prst="rect">
            <a:avLst/>
          </a:prstGeom>
          <a:solidFill>
            <a:srgbClr val="FFFFFF"/>
          </a:solidFill>
          <a:ln w="9525">
            <a:noFill/>
            <a:miter lim="800000"/>
            <a:headEnd/>
            <a:tailEnd/>
          </a:ln>
        </p:spPr>
        <p:txBody>
          <a:bodyPr/>
          <a:lstStyle/>
          <a:p>
            <a:endParaRPr lang="en-US"/>
          </a:p>
        </p:txBody>
      </p:sp>
      <p:sp>
        <p:nvSpPr>
          <p:cNvPr id="26960" name="Rectangle 336"/>
          <p:cNvSpPr>
            <a:spLocks noChangeArrowheads="1"/>
          </p:cNvSpPr>
          <p:nvPr/>
        </p:nvSpPr>
        <p:spPr bwMode="auto">
          <a:xfrm>
            <a:off x="3995738" y="1624013"/>
            <a:ext cx="639762" cy="506412"/>
          </a:xfrm>
          <a:prstGeom prst="rect">
            <a:avLst/>
          </a:prstGeom>
          <a:noFill/>
          <a:ln w="3175">
            <a:solidFill>
              <a:srgbClr val="000000"/>
            </a:solidFill>
            <a:miter lim="800000"/>
            <a:headEnd/>
            <a:tailEnd/>
          </a:ln>
        </p:spPr>
        <p:txBody>
          <a:bodyPr/>
          <a:lstStyle/>
          <a:p>
            <a:endParaRPr lang="en-US"/>
          </a:p>
        </p:txBody>
      </p:sp>
      <p:sp>
        <p:nvSpPr>
          <p:cNvPr id="26961" name="Rectangle 337"/>
          <p:cNvSpPr>
            <a:spLocks noChangeArrowheads="1"/>
          </p:cNvSpPr>
          <p:nvPr/>
        </p:nvSpPr>
        <p:spPr bwMode="auto">
          <a:xfrm>
            <a:off x="4064000" y="1636713"/>
            <a:ext cx="542925" cy="152400"/>
          </a:xfrm>
          <a:prstGeom prst="rect">
            <a:avLst/>
          </a:prstGeom>
          <a:noFill/>
          <a:ln w="9525">
            <a:noFill/>
            <a:miter lim="800000"/>
            <a:headEnd/>
            <a:tailEnd/>
          </a:ln>
        </p:spPr>
        <p:txBody>
          <a:bodyPr wrap="none" lIns="0" tIns="0" rIns="0" bIns="0">
            <a:spAutoFit/>
          </a:bodyPr>
          <a:lstStyle/>
          <a:p>
            <a:pPr algn="l"/>
            <a:r>
              <a:rPr lang="en-US" sz="1000" b="0">
                <a:solidFill>
                  <a:srgbClr val="000000"/>
                </a:solidFill>
              </a:rPr>
              <a:t>TRANSIT</a:t>
            </a:r>
            <a:endParaRPr lang="en-US" sz="1000" b="0"/>
          </a:p>
        </p:txBody>
      </p:sp>
      <p:sp>
        <p:nvSpPr>
          <p:cNvPr id="26962" name="Rectangle 338"/>
          <p:cNvSpPr>
            <a:spLocks noChangeArrowheads="1"/>
          </p:cNvSpPr>
          <p:nvPr/>
        </p:nvSpPr>
        <p:spPr bwMode="auto">
          <a:xfrm>
            <a:off x="4235450" y="1752600"/>
            <a:ext cx="176213" cy="152400"/>
          </a:xfrm>
          <a:prstGeom prst="rect">
            <a:avLst/>
          </a:prstGeom>
          <a:noFill/>
          <a:ln w="9525">
            <a:noFill/>
            <a:miter lim="800000"/>
            <a:headEnd/>
            <a:tailEnd/>
          </a:ln>
        </p:spPr>
        <p:txBody>
          <a:bodyPr wrap="none" lIns="0" tIns="0" rIns="0" bIns="0">
            <a:spAutoFit/>
          </a:bodyPr>
          <a:lstStyle/>
          <a:p>
            <a:pPr algn="l"/>
            <a:r>
              <a:rPr lang="en-US" sz="1000" b="0">
                <a:solidFill>
                  <a:srgbClr val="000000"/>
                </a:solidFill>
              </a:rPr>
              <a:t>TO</a:t>
            </a:r>
            <a:endParaRPr lang="en-US" sz="1000" b="0"/>
          </a:p>
        </p:txBody>
      </p:sp>
      <p:sp>
        <p:nvSpPr>
          <p:cNvPr id="26963" name="Rectangle 339"/>
          <p:cNvSpPr>
            <a:spLocks noChangeArrowheads="1"/>
          </p:cNvSpPr>
          <p:nvPr/>
        </p:nvSpPr>
        <p:spPr bwMode="auto">
          <a:xfrm>
            <a:off x="4067175" y="1871663"/>
            <a:ext cx="534988" cy="152400"/>
          </a:xfrm>
          <a:prstGeom prst="rect">
            <a:avLst/>
          </a:prstGeom>
          <a:noFill/>
          <a:ln w="9525">
            <a:noFill/>
            <a:miter lim="800000"/>
            <a:headEnd/>
            <a:tailEnd/>
          </a:ln>
        </p:spPr>
        <p:txBody>
          <a:bodyPr wrap="none" lIns="0" tIns="0" rIns="0" bIns="0">
            <a:spAutoFit/>
          </a:bodyPr>
          <a:lstStyle/>
          <a:p>
            <a:pPr algn="l"/>
            <a:r>
              <a:rPr lang="en-US" sz="1000" b="0">
                <a:solidFill>
                  <a:srgbClr val="000000"/>
                </a:solidFill>
              </a:rPr>
              <a:t>MISSION</a:t>
            </a:r>
            <a:endParaRPr lang="en-US" sz="1000" b="0"/>
          </a:p>
        </p:txBody>
      </p:sp>
      <p:sp>
        <p:nvSpPr>
          <p:cNvPr id="26964" name="Rectangle 340"/>
          <p:cNvSpPr>
            <a:spLocks noChangeArrowheads="1"/>
          </p:cNvSpPr>
          <p:nvPr/>
        </p:nvSpPr>
        <p:spPr bwMode="auto">
          <a:xfrm>
            <a:off x="4157663" y="1990725"/>
            <a:ext cx="344487" cy="152400"/>
          </a:xfrm>
          <a:prstGeom prst="rect">
            <a:avLst/>
          </a:prstGeom>
          <a:noFill/>
          <a:ln w="9525">
            <a:noFill/>
            <a:miter lim="800000"/>
            <a:headEnd/>
            <a:tailEnd/>
          </a:ln>
        </p:spPr>
        <p:txBody>
          <a:bodyPr wrap="none" lIns="0" tIns="0" rIns="0" bIns="0">
            <a:spAutoFit/>
          </a:bodyPr>
          <a:lstStyle/>
          <a:p>
            <a:pPr algn="l"/>
            <a:r>
              <a:rPr lang="en-US" sz="1000" b="0">
                <a:solidFill>
                  <a:srgbClr val="000000"/>
                </a:solidFill>
              </a:rPr>
              <a:t>AREA</a:t>
            </a:r>
            <a:endParaRPr lang="en-US" sz="1000" b="0"/>
          </a:p>
        </p:txBody>
      </p:sp>
      <p:sp>
        <p:nvSpPr>
          <p:cNvPr id="26965" name="Freeform 341"/>
          <p:cNvSpPr>
            <a:spLocks/>
          </p:cNvSpPr>
          <p:nvPr/>
        </p:nvSpPr>
        <p:spPr bwMode="auto">
          <a:xfrm>
            <a:off x="4797425" y="1701800"/>
            <a:ext cx="212725" cy="214313"/>
          </a:xfrm>
          <a:custGeom>
            <a:avLst/>
            <a:gdLst/>
            <a:ahLst/>
            <a:cxnLst>
              <a:cxn ang="0">
                <a:pos x="0" y="134"/>
              </a:cxn>
              <a:cxn ang="0">
                <a:pos x="4" y="106"/>
              </a:cxn>
              <a:cxn ang="0">
                <a:pos x="11" y="78"/>
              </a:cxn>
              <a:cxn ang="0">
                <a:pos x="28" y="54"/>
              </a:cxn>
              <a:cxn ang="0">
                <a:pos x="50" y="32"/>
              </a:cxn>
              <a:cxn ang="0">
                <a:pos x="73" y="17"/>
              </a:cxn>
              <a:cxn ang="0">
                <a:pos x="103" y="5"/>
              </a:cxn>
              <a:cxn ang="0">
                <a:pos x="133" y="0"/>
              </a:cxn>
              <a:cxn ang="0">
                <a:pos x="163" y="5"/>
              </a:cxn>
              <a:cxn ang="0">
                <a:pos x="191" y="17"/>
              </a:cxn>
              <a:cxn ang="0">
                <a:pos x="217" y="32"/>
              </a:cxn>
              <a:cxn ang="0">
                <a:pos x="239" y="54"/>
              </a:cxn>
              <a:cxn ang="0">
                <a:pos x="252" y="78"/>
              </a:cxn>
              <a:cxn ang="0">
                <a:pos x="264" y="106"/>
              </a:cxn>
              <a:cxn ang="0">
                <a:pos x="267" y="134"/>
              </a:cxn>
              <a:cxn ang="0">
                <a:pos x="264" y="166"/>
              </a:cxn>
              <a:cxn ang="0">
                <a:pos x="252" y="196"/>
              </a:cxn>
              <a:cxn ang="0">
                <a:pos x="239" y="219"/>
              </a:cxn>
              <a:cxn ang="0">
                <a:pos x="217" y="243"/>
              </a:cxn>
              <a:cxn ang="0">
                <a:pos x="191" y="258"/>
              </a:cxn>
              <a:cxn ang="0">
                <a:pos x="163" y="267"/>
              </a:cxn>
              <a:cxn ang="0">
                <a:pos x="133" y="269"/>
              </a:cxn>
              <a:cxn ang="0">
                <a:pos x="103" y="267"/>
              </a:cxn>
              <a:cxn ang="0">
                <a:pos x="73" y="258"/>
              </a:cxn>
              <a:cxn ang="0">
                <a:pos x="50" y="243"/>
              </a:cxn>
              <a:cxn ang="0">
                <a:pos x="28" y="219"/>
              </a:cxn>
              <a:cxn ang="0">
                <a:pos x="11" y="196"/>
              </a:cxn>
              <a:cxn ang="0">
                <a:pos x="4" y="166"/>
              </a:cxn>
              <a:cxn ang="0">
                <a:pos x="0" y="134"/>
              </a:cxn>
            </a:cxnLst>
            <a:rect l="0" t="0" r="r" b="b"/>
            <a:pathLst>
              <a:path w="267" h="269">
                <a:moveTo>
                  <a:pt x="0" y="134"/>
                </a:moveTo>
                <a:lnTo>
                  <a:pt x="4" y="106"/>
                </a:lnTo>
                <a:lnTo>
                  <a:pt x="11" y="78"/>
                </a:lnTo>
                <a:lnTo>
                  <a:pt x="28" y="54"/>
                </a:lnTo>
                <a:lnTo>
                  <a:pt x="50" y="32"/>
                </a:lnTo>
                <a:lnTo>
                  <a:pt x="73" y="17"/>
                </a:lnTo>
                <a:lnTo>
                  <a:pt x="103" y="5"/>
                </a:lnTo>
                <a:lnTo>
                  <a:pt x="133" y="0"/>
                </a:lnTo>
                <a:lnTo>
                  <a:pt x="163" y="5"/>
                </a:lnTo>
                <a:lnTo>
                  <a:pt x="191" y="17"/>
                </a:lnTo>
                <a:lnTo>
                  <a:pt x="217" y="32"/>
                </a:lnTo>
                <a:lnTo>
                  <a:pt x="239" y="54"/>
                </a:lnTo>
                <a:lnTo>
                  <a:pt x="252" y="78"/>
                </a:lnTo>
                <a:lnTo>
                  <a:pt x="264" y="106"/>
                </a:lnTo>
                <a:lnTo>
                  <a:pt x="267" y="134"/>
                </a:lnTo>
                <a:lnTo>
                  <a:pt x="264" y="166"/>
                </a:lnTo>
                <a:lnTo>
                  <a:pt x="252" y="196"/>
                </a:lnTo>
                <a:lnTo>
                  <a:pt x="239" y="219"/>
                </a:lnTo>
                <a:lnTo>
                  <a:pt x="217" y="243"/>
                </a:lnTo>
                <a:lnTo>
                  <a:pt x="191" y="258"/>
                </a:lnTo>
                <a:lnTo>
                  <a:pt x="163" y="267"/>
                </a:lnTo>
                <a:lnTo>
                  <a:pt x="133" y="269"/>
                </a:lnTo>
                <a:lnTo>
                  <a:pt x="103" y="267"/>
                </a:lnTo>
                <a:lnTo>
                  <a:pt x="73" y="258"/>
                </a:lnTo>
                <a:lnTo>
                  <a:pt x="50" y="243"/>
                </a:lnTo>
                <a:lnTo>
                  <a:pt x="28" y="219"/>
                </a:lnTo>
                <a:lnTo>
                  <a:pt x="11" y="196"/>
                </a:lnTo>
                <a:lnTo>
                  <a:pt x="4" y="166"/>
                </a:lnTo>
                <a:lnTo>
                  <a:pt x="0" y="134"/>
                </a:lnTo>
                <a:close/>
              </a:path>
            </a:pathLst>
          </a:custGeom>
          <a:solidFill>
            <a:srgbClr val="FFFFFF"/>
          </a:solidFill>
          <a:ln w="9525">
            <a:noFill/>
            <a:round/>
            <a:headEnd/>
            <a:tailEnd/>
          </a:ln>
        </p:spPr>
        <p:txBody>
          <a:bodyPr/>
          <a:lstStyle/>
          <a:p>
            <a:endParaRPr lang="en-US"/>
          </a:p>
        </p:txBody>
      </p:sp>
      <p:sp>
        <p:nvSpPr>
          <p:cNvPr id="26966" name="Freeform 342"/>
          <p:cNvSpPr>
            <a:spLocks/>
          </p:cNvSpPr>
          <p:nvPr/>
        </p:nvSpPr>
        <p:spPr bwMode="auto">
          <a:xfrm>
            <a:off x="4797425" y="1701800"/>
            <a:ext cx="212725" cy="214313"/>
          </a:xfrm>
          <a:custGeom>
            <a:avLst/>
            <a:gdLst/>
            <a:ahLst/>
            <a:cxnLst>
              <a:cxn ang="0">
                <a:pos x="0" y="134"/>
              </a:cxn>
              <a:cxn ang="0">
                <a:pos x="4" y="106"/>
              </a:cxn>
              <a:cxn ang="0">
                <a:pos x="11" y="78"/>
              </a:cxn>
              <a:cxn ang="0">
                <a:pos x="28" y="54"/>
              </a:cxn>
              <a:cxn ang="0">
                <a:pos x="50" y="32"/>
              </a:cxn>
              <a:cxn ang="0">
                <a:pos x="73" y="17"/>
              </a:cxn>
              <a:cxn ang="0">
                <a:pos x="103" y="5"/>
              </a:cxn>
              <a:cxn ang="0">
                <a:pos x="133" y="0"/>
              </a:cxn>
              <a:cxn ang="0">
                <a:pos x="163" y="5"/>
              </a:cxn>
              <a:cxn ang="0">
                <a:pos x="191" y="17"/>
              </a:cxn>
              <a:cxn ang="0">
                <a:pos x="217" y="32"/>
              </a:cxn>
              <a:cxn ang="0">
                <a:pos x="239" y="54"/>
              </a:cxn>
              <a:cxn ang="0">
                <a:pos x="252" y="78"/>
              </a:cxn>
              <a:cxn ang="0">
                <a:pos x="264" y="106"/>
              </a:cxn>
              <a:cxn ang="0">
                <a:pos x="267" y="134"/>
              </a:cxn>
              <a:cxn ang="0">
                <a:pos x="264" y="166"/>
              </a:cxn>
              <a:cxn ang="0">
                <a:pos x="252" y="196"/>
              </a:cxn>
              <a:cxn ang="0">
                <a:pos x="239" y="219"/>
              </a:cxn>
              <a:cxn ang="0">
                <a:pos x="217" y="243"/>
              </a:cxn>
              <a:cxn ang="0">
                <a:pos x="191" y="258"/>
              </a:cxn>
              <a:cxn ang="0">
                <a:pos x="163" y="267"/>
              </a:cxn>
              <a:cxn ang="0">
                <a:pos x="133" y="269"/>
              </a:cxn>
              <a:cxn ang="0">
                <a:pos x="103" y="267"/>
              </a:cxn>
              <a:cxn ang="0">
                <a:pos x="73" y="258"/>
              </a:cxn>
              <a:cxn ang="0">
                <a:pos x="50" y="243"/>
              </a:cxn>
              <a:cxn ang="0">
                <a:pos x="28" y="219"/>
              </a:cxn>
              <a:cxn ang="0">
                <a:pos x="11" y="196"/>
              </a:cxn>
              <a:cxn ang="0">
                <a:pos x="4" y="166"/>
              </a:cxn>
              <a:cxn ang="0">
                <a:pos x="0" y="134"/>
              </a:cxn>
            </a:cxnLst>
            <a:rect l="0" t="0" r="r" b="b"/>
            <a:pathLst>
              <a:path w="267" h="269">
                <a:moveTo>
                  <a:pt x="0" y="134"/>
                </a:moveTo>
                <a:lnTo>
                  <a:pt x="4" y="106"/>
                </a:lnTo>
                <a:lnTo>
                  <a:pt x="11" y="78"/>
                </a:lnTo>
                <a:lnTo>
                  <a:pt x="28" y="54"/>
                </a:lnTo>
                <a:lnTo>
                  <a:pt x="50" y="32"/>
                </a:lnTo>
                <a:lnTo>
                  <a:pt x="73" y="17"/>
                </a:lnTo>
                <a:lnTo>
                  <a:pt x="103" y="5"/>
                </a:lnTo>
                <a:lnTo>
                  <a:pt x="133" y="0"/>
                </a:lnTo>
                <a:lnTo>
                  <a:pt x="163" y="5"/>
                </a:lnTo>
                <a:lnTo>
                  <a:pt x="191" y="17"/>
                </a:lnTo>
                <a:lnTo>
                  <a:pt x="217" y="32"/>
                </a:lnTo>
                <a:lnTo>
                  <a:pt x="239" y="54"/>
                </a:lnTo>
                <a:lnTo>
                  <a:pt x="252" y="78"/>
                </a:lnTo>
                <a:lnTo>
                  <a:pt x="264" y="106"/>
                </a:lnTo>
                <a:lnTo>
                  <a:pt x="267" y="134"/>
                </a:lnTo>
                <a:lnTo>
                  <a:pt x="264" y="166"/>
                </a:lnTo>
                <a:lnTo>
                  <a:pt x="252" y="196"/>
                </a:lnTo>
                <a:lnTo>
                  <a:pt x="239" y="219"/>
                </a:lnTo>
                <a:lnTo>
                  <a:pt x="217" y="243"/>
                </a:lnTo>
                <a:lnTo>
                  <a:pt x="191" y="258"/>
                </a:lnTo>
                <a:lnTo>
                  <a:pt x="163" y="267"/>
                </a:lnTo>
                <a:lnTo>
                  <a:pt x="133" y="269"/>
                </a:lnTo>
                <a:lnTo>
                  <a:pt x="103" y="267"/>
                </a:lnTo>
                <a:lnTo>
                  <a:pt x="73" y="258"/>
                </a:lnTo>
                <a:lnTo>
                  <a:pt x="50" y="243"/>
                </a:lnTo>
                <a:lnTo>
                  <a:pt x="28" y="219"/>
                </a:lnTo>
                <a:lnTo>
                  <a:pt x="11" y="196"/>
                </a:lnTo>
                <a:lnTo>
                  <a:pt x="4" y="166"/>
                </a:lnTo>
                <a:lnTo>
                  <a:pt x="0" y="134"/>
                </a:lnTo>
                <a:close/>
              </a:path>
            </a:pathLst>
          </a:custGeom>
          <a:noFill/>
          <a:ln w="3175">
            <a:solidFill>
              <a:srgbClr val="000000"/>
            </a:solidFill>
            <a:prstDash val="solid"/>
            <a:round/>
            <a:headEnd/>
            <a:tailEnd/>
          </a:ln>
        </p:spPr>
        <p:txBody>
          <a:bodyPr/>
          <a:lstStyle/>
          <a:p>
            <a:endParaRPr lang="en-US"/>
          </a:p>
        </p:txBody>
      </p:sp>
      <p:sp>
        <p:nvSpPr>
          <p:cNvPr id="26967" name="Rectangle 343"/>
          <p:cNvSpPr>
            <a:spLocks noChangeArrowheads="1"/>
          </p:cNvSpPr>
          <p:nvPr/>
        </p:nvSpPr>
        <p:spPr bwMode="auto">
          <a:xfrm>
            <a:off x="4841875" y="1766888"/>
            <a:ext cx="133350" cy="106362"/>
          </a:xfrm>
          <a:prstGeom prst="rect">
            <a:avLst/>
          </a:prstGeom>
          <a:noFill/>
          <a:ln w="9525">
            <a:noFill/>
            <a:miter lim="800000"/>
            <a:headEnd/>
            <a:tailEnd/>
          </a:ln>
        </p:spPr>
        <p:txBody>
          <a:bodyPr wrap="none" lIns="0" tIns="0" rIns="0" bIns="0">
            <a:spAutoFit/>
          </a:bodyPr>
          <a:lstStyle/>
          <a:p>
            <a:pPr algn="l"/>
            <a:r>
              <a:rPr lang="en-US" sz="700" b="0">
                <a:solidFill>
                  <a:srgbClr val="000000"/>
                </a:solidFill>
              </a:rPr>
              <a:t>OR</a:t>
            </a:r>
            <a:endParaRPr lang="en-US" sz="1000" b="0"/>
          </a:p>
        </p:txBody>
      </p:sp>
      <p:sp>
        <p:nvSpPr>
          <p:cNvPr id="26968" name="Rectangle 344"/>
          <p:cNvSpPr>
            <a:spLocks noChangeArrowheads="1"/>
          </p:cNvSpPr>
          <p:nvPr/>
        </p:nvSpPr>
        <p:spPr bwMode="auto">
          <a:xfrm>
            <a:off x="5170488" y="2228850"/>
            <a:ext cx="638175" cy="133350"/>
          </a:xfrm>
          <a:prstGeom prst="rect">
            <a:avLst/>
          </a:prstGeom>
          <a:solidFill>
            <a:srgbClr val="FFFFFF"/>
          </a:solidFill>
          <a:ln w="9525">
            <a:noFill/>
            <a:miter lim="800000"/>
            <a:headEnd/>
            <a:tailEnd/>
          </a:ln>
        </p:spPr>
        <p:txBody>
          <a:bodyPr/>
          <a:lstStyle/>
          <a:p>
            <a:endParaRPr lang="en-US"/>
          </a:p>
        </p:txBody>
      </p:sp>
      <p:sp>
        <p:nvSpPr>
          <p:cNvPr id="26969" name="Rectangle 345"/>
          <p:cNvSpPr>
            <a:spLocks noChangeArrowheads="1"/>
          </p:cNvSpPr>
          <p:nvPr/>
        </p:nvSpPr>
        <p:spPr bwMode="auto">
          <a:xfrm>
            <a:off x="5170488" y="2228850"/>
            <a:ext cx="638175" cy="133350"/>
          </a:xfrm>
          <a:prstGeom prst="rect">
            <a:avLst/>
          </a:prstGeom>
          <a:noFill/>
          <a:ln w="3175">
            <a:solidFill>
              <a:srgbClr val="000000"/>
            </a:solidFill>
            <a:miter lim="800000"/>
            <a:headEnd/>
            <a:tailEnd/>
          </a:ln>
        </p:spPr>
        <p:txBody>
          <a:bodyPr/>
          <a:lstStyle/>
          <a:p>
            <a:endParaRPr lang="en-US"/>
          </a:p>
        </p:txBody>
      </p:sp>
      <p:sp>
        <p:nvSpPr>
          <p:cNvPr id="26970" name="Rectangle 346"/>
          <p:cNvSpPr>
            <a:spLocks noChangeArrowheads="1"/>
          </p:cNvSpPr>
          <p:nvPr/>
        </p:nvSpPr>
        <p:spPr bwMode="auto">
          <a:xfrm>
            <a:off x="5194300" y="2247900"/>
            <a:ext cx="15875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6.0</a:t>
            </a:r>
            <a:endParaRPr lang="en-US" sz="1000" b="0"/>
          </a:p>
        </p:txBody>
      </p:sp>
      <p:sp>
        <p:nvSpPr>
          <p:cNvPr id="26971" name="Rectangle 347"/>
          <p:cNvSpPr>
            <a:spLocks noChangeArrowheads="1"/>
          </p:cNvSpPr>
          <p:nvPr/>
        </p:nvSpPr>
        <p:spPr bwMode="auto">
          <a:xfrm>
            <a:off x="5170488" y="2362200"/>
            <a:ext cx="638175" cy="509588"/>
          </a:xfrm>
          <a:prstGeom prst="rect">
            <a:avLst/>
          </a:prstGeom>
          <a:solidFill>
            <a:srgbClr val="FFFFFF"/>
          </a:solidFill>
          <a:ln w="9525">
            <a:noFill/>
            <a:miter lim="800000"/>
            <a:headEnd/>
            <a:tailEnd/>
          </a:ln>
        </p:spPr>
        <p:txBody>
          <a:bodyPr/>
          <a:lstStyle/>
          <a:p>
            <a:endParaRPr lang="en-US"/>
          </a:p>
        </p:txBody>
      </p:sp>
      <p:sp>
        <p:nvSpPr>
          <p:cNvPr id="26972" name="Rectangle 348"/>
          <p:cNvSpPr>
            <a:spLocks noChangeArrowheads="1"/>
          </p:cNvSpPr>
          <p:nvPr/>
        </p:nvSpPr>
        <p:spPr bwMode="auto">
          <a:xfrm>
            <a:off x="5170488" y="2362200"/>
            <a:ext cx="638175" cy="509588"/>
          </a:xfrm>
          <a:prstGeom prst="rect">
            <a:avLst/>
          </a:prstGeom>
          <a:noFill/>
          <a:ln w="3175">
            <a:solidFill>
              <a:srgbClr val="000000"/>
            </a:solidFill>
            <a:miter lim="800000"/>
            <a:headEnd/>
            <a:tailEnd/>
          </a:ln>
        </p:spPr>
        <p:txBody>
          <a:bodyPr/>
          <a:lstStyle/>
          <a:p>
            <a:endParaRPr lang="en-US"/>
          </a:p>
        </p:txBody>
      </p:sp>
      <p:sp>
        <p:nvSpPr>
          <p:cNvPr id="26973" name="Rectangle 349"/>
          <p:cNvSpPr>
            <a:spLocks noChangeArrowheads="1"/>
          </p:cNvSpPr>
          <p:nvPr/>
        </p:nvSpPr>
        <p:spPr bwMode="auto">
          <a:xfrm>
            <a:off x="5207000" y="2493963"/>
            <a:ext cx="606425" cy="152400"/>
          </a:xfrm>
          <a:prstGeom prst="rect">
            <a:avLst/>
          </a:prstGeom>
          <a:noFill/>
          <a:ln w="9525">
            <a:noFill/>
            <a:miter lim="800000"/>
            <a:headEnd/>
            <a:tailEnd/>
          </a:ln>
        </p:spPr>
        <p:txBody>
          <a:bodyPr wrap="none" lIns="0" tIns="0" rIns="0" bIns="0">
            <a:spAutoFit/>
          </a:bodyPr>
          <a:lstStyle/>
          <a:p>
            <a:pPr algn="l"/>
            <a:r>
              <a:rPr lang="en-US" sz="1000" b="0">
                <a:solidFill>
                  <a:srgbClr val="000000"/>
                </a:solidFill>
              </a:rPr>
              <a:t>PROTECT</a:t>
            </a:r>
            <a:endParaRPr lang="en-US" sz="1000" b="0"/>
          </a:p>
        </p:txBody>
      </p:sp>
      <p:sp>
        <p:nvSpPr>
          <p:cNvPr id="26974" name="Rectangle 350"/>
          <p:cNvSpPr>
            <a:spLocks noChangeArrowheads="1"/>
          </p:cNvSpPr>
          <p:nvPr/>
        </p:nvSpPr>
        <p:spPr bwMode="auto">
          <a:xfrm>
            <a:off x="5194300" y="2613025"/>
            <a:ext cx="635000" cy="152400"/>
          </a:xfrm>
          <a:prstGeom prst="rect">
            <a:avLst/>
          </a:prstGeom>
          <a:noFill/>
          <a:ln w="9525">
            <a:noFill/>
            <a:miter lim="800000"/>
            <a:headEnd/>
            <a:tailEnd/>
          </a:ln>
        </p:spPr>
        <p:txBody>
          <a:bodyPr wrap="none" lIns="0" tIns="0" rIns="0" bIns="0">
            <a:spAutoFit/>
          </a:bodyPr>
          <a:lstStyle/>
          <a:p>
            <a:pPr algn="l"/>
            <a:r>
              <a:rPr lang="en-US" sz="1000" b="0">
                <a:solidFill>
                  <a:srgbClr val="000000"/>
                </a:solidFill>
              </a:rPr>
              <a:t>AIRCRAFT</a:t>
            </a:r>
            <a:endParaRPr lang="en-US" sz="1000" b="0"/>
          </a:p>
        </p:txBody>
      </p:sp>
      <p:sp>
        <p:nvSpPr>
          <p:cNvPr id="26975" name="Rectangle 351"/>
          <p:cNvSpPr>
            <a:spLocks noChangeArrowheads="1"/>
          </p:cNvSpPr>
          <p:nvPr/>
        </p:nvSpPr>
        <p:spPr bwMode="auto">
          <a:xfrm>
            <a:off x="2451100" y="2674938"/>
            <a:ext cx="641350" cy="130175"/>
          </a:xfrm>
          <a:prstGeom prst="rect">
            <a:avLst/>
          </a:prstGeom>
          <a:solidFill>
            <a:srgbClr val="FFFFFF"/>
          </a:solidFill>
          <a:ln w="9525">
            <a:noFill/>
            <a:miter lim="800000"/>
            <a:headEnd/>
            <a:tailEnd/>
          </a:ln>
        </p:spPr>
        <p:txBody>
          <a:bodyPr/>
          <a:lstStyle/>
          <a:p>
            <a:endParaRPr lang="en-US"/>
          </a:p>
        </p:txBody>
      </p:sp>
      <p:sp>
        <p:nvSpPr>
          <p:cNvPr id="26976" name="Rectangle 352"/>
          <p:cNvSpPr>
            <a:spLocks noChangeArrowheads="1"/>
          </p:cNvSpPr>
          <p:nvPr/>
        </p:nvSpPr>
        <p:spPr bwMode="auto">
          <a:xfrm>
            <a:off x="2451100" y="2674938"/>
            <a:ext cx="641350" cy="130175"/>
          </a:xfrm>
          <a:prstGeom prst="rect">
            <a:avLst/>
          </a:prstGeom>
          <a:noFill/>
          <a:ln w="3175">
            <a:solidFill>
              <a:srgbClr val="000000"/>
            </a:solidFill>
            <a:miter lim="800000"/>
            <a:headEnd/>
            <a:tailEnd/>
          </a:ln>
        </p:spPr>
        <p:txBody>
          <a:bodyPr/>
          <a:lstStyle/>
          <a:p>
            <a:endParaRPr lang="en-US"/>
          </a:p>
        </p:txBody>
      </p:sp>
      <p:sp>
        <p:nvSpPr>
          <p:cNvPr id="26977" name="Rectangle 353"/>
          <p:cNvSpPr>
            <a:spLocks noChangeArrowheads="1"/>
          </p:cNvSpPr>
          <p:nvPr/>
        </p:nvSpPr>
        <p:spPr bwMode="auto">
          <a:xfrm>
            <a:off x="2474913" y="2690813"/>
            <a:ext cx="15875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8.0</a:t>
            </a:r>
            <a:endParaRPr lang="en-US" sz="1000" b="0"/>
          </a:p>
        </p:txBody>
      </p:sp>
      <p:sp>
        <p:nvSpPr>
          <p:cNvPr id="26978" name="Rectangle 354"/>
          <p:cNvSpPr>
            <a:spLocks noChangeArrowheads="1"/>
          </p:cNvSpPr>
          <p:nvPr/>
        </p:nvSpPr>
        <p:spPr bwMode="auto">
          <a:xfrm>
            <a:off x="2451100" y="2805113"/>
            <a:ext cx="641350" cy="509587"/>
          </a:xfrm>
          <a:prstGeom prst="rect">
            <a:avLst/>
          </a:prstGeom>
          <a:solidFill>
            <a:srgbClr val="FFFFFF"/>
          </a:solidFill>
          <a:ln w="9525">
            <a:noFill/>
            <a:miter lim="800000"/>
            <a:headEnd/>
            <a:tailEnd/>
          </a:ln>
        </p:spPr>
        <p:txBody>
          <a:bodyPr/>
          <a:lstStyle/>
          <a:p>
            <a:endParaRPr lang="en-US"/>
          </a:p>
        </p:txBody>
      </p:sp>
      <p:sp>
        <p:nvSpPr>
          <p:cNvPr id="26979" name="Rectangle 355"/>
          <p:cNvSpPr>
            <a:spLocks noChangeArrowheads="1"/>
          </p:cNvSpPr>
          <p:nvPr/>
        </p:nvSpPr>
        <p:spPr bwMode="auto">
          <a:xfrm>
            <a:off x="2451100" y="2805113"/>
            <a:ext cx="641350" cy="509587"/>
          </a:xfrm>
          <a:prstGeom prst="rect">
            <a:avLst/>
          </a:prstGeom>
          <a:noFill/>
          <a:ln w="3175">
            <a:solidFill>
              <a:srgbClr val="000000"/>
            </a:solidFill>
            <a:miter lim="800000"/>
            <a:headEnd/>
            <a:tailEnd/>
          </a:ln>
        </p:spPr>
        <p:txBody>
          <a:bodyPr/>
          <a:lstStyle/>
          <a:p>
            <a:endParaRPr lang="en-US"/>
          </a:p>
        </p:txBody>
      </p:sp>
      <p:sp>
        <p:nvSpPr>
          <p:cNvPr id="26980" name="Rectangle 356"/>
          <p:cNvSpPr>
            <a:spLocks noChangeArrowheads="1"/>
          </p:cNvSpPr>
          <p:nvPr/>
        </p:nvSpPr>
        <p:spPr bwMode="auto">
          <a:xfrm>
            <a:off x="2490788" y="2936875"/>
            <a:ext cx="606425" cy="152400"/>
          </a:xfrm>
          <a:prstGeom prst="rect">
            <a:avLst/>
          </a:prstGeom>
          <a:noFill/>
          <a:ln w="9525">
            <a:noFill/>
            <a:miter lim="800000"/>
            <a:headEnd/>
            <a:tailEnd/>
          </a:ln>
        </p:spPr>
        <p:txBody>
          <a:bodyPr wrap="none" lIns="0" tIns="0" rIns="0" bIns="0">
            <a:spAutoFit/>
          </a:bodyPr>
          <a:lstStyle/>
          <a:p>
            <a:pPr algn="l"/>
            <a:r>
              <a:rPr lang="en-US" sz="1000" b="0">
                <a:solidFill>
                  <a:srgbClr val="000000"/>
                </a:solidFill>
              </a:rPr>
              <a:t>MAINTAIN</a:t>
            </a:r>
            <a:endParaRPr lang="en-US" sz="1000" b="0"/>
          </a:p>
        </p:txBody>
      </p:sp>
      <p:sp>
        <p:nvSpPr>
          <p:cNvPr id="26981" name="Rectangle 357"/>
          <p:cNvSpPr>
            <a:spLocks noChangeArrowheads="1"/>
          </p:cNvSpPr>
          <p:nvPr/>
        </p:nvSpPr>
        <p:spPr bwMode="auto">
          <a:xfrm>
            <a:off x="2474913" y="3054350"/>
            <a:ext cx="635000" cy="152400"/>
          </a:xfrm>
          <a:prstGeom prst="rect">
            <a:avLst/>
          </a:prstGeom>
          <a:noFill/>
          <a:ln w="9525">
            <a:noFill/>
            <a:miter lim="800000"/>
            <a:headEnd/>
            <a:tailEnd/>
          </a:ln>
        </p:spPr>
        <p:txBody>
          <a:bodyPr wrap="none" lIns="0" tIns="0" rIns="0" bIns="0">
            <a:spAutoFit/>
          </a:bodyPr>
          <a:lstStyle/>
          <a:p>
            <a:pPr algn="l"/>
            <a:r>
              <a:rPr lang="en-US" sz="1000" b="0">
                <a:solidFill>
                  <a:srgbClr val="000000"/>
                </a:solidFill>
              </a:rPr>
              <a:t>AIRCRAFT</a:t>
            </a:r>
            <a:endParaRPr lang="en-US" sz="1000" b="0"/>
          </a:p>
        </p:txBody>
      </p:sp>
      <p:sp>
        <p:nvSpPr>
          <p:cNvPr id="26982" name="Rectangle 358"/>
          <p:cNvSpPr>
            <a:spLocks noChangeArrowheads="1"/>
          </p:cNvSpPr>
          <p:nvPr/>
        </p:nvSpPr>
        <p:spPr bwMode="auto">
          <a:xfrm>
            <a:off x="5170488" y="1490663"/>
            <a:ext cx="638175" cy="133350"/>
          </a:xfrm>
          <a:prstGeom prst="rect">
            <a:avLst/>
          </a:prstGeom>
          <a:solidFill>
            <a:srgbClr val="FFFFFF"/>
          </a:solidFill>
          <a:ln w="9525">
            <a:noFill/>
            <a:miter lim="800000"/>
            <a:headEnd/>
            <a:tailEnd/>
          </a:ln>
        </p:spPr>
        <p:txBody>
          <a:bodyPr/>
          <a:lstStyle/>
          <a:p>
            <a:endParaRPr lang="en-US"/>
          </a:p>
        </p:txBody>
      </p:sp>
      <p:sp>
        <p:nvSpPr>
          <p:cNvPr id="26983" name="Rectangle 359"/>
          <p:cNvSpPr>
            <a:spLocks noChangeArrowheads="1"/>
          </p:cNvSpPr>
          <p:nvPr/>
        </p:nvSpPr>
        <p:spPr bwMode="auto">
          <a:xfrm>
            <a:off x="5170488" y="1490663"/>
            <a:ext cx="638175" cy="133350"/>
          </a:xfrm>
          <a:prstGeom prst="rect">
            <a:avLst/>
          </a:prstGeom>
          <a:solidFill>
            <a:srgbClr val="3399FF">
              <a:alpha val="23000"/>
            </a:srgbClr>
          </a:solidFill>
          <a:ln w="9525" algn="ctr">
            <a:solidFill>
              <a:schemeClr val="tx1"/>
            </a:solidFill>
            <a:miter lim="800000"/>
            <a:headEnd/>
            <a:tailEnd/>
          </a:ln>
          <a:effectLst/>
        </p:spPr>
        <p:txBody>
          <a:bodyPr wrap="none" anchor="ctr"/>
          <a:lstStyle/>
          <a:p>
            <a:endParaRPr lang="en-US"/>
          </a:p>
        </p:txBody>
      </p:sp>
      <p:sp>
        <p:nvSpPr>
          <p:cNvPr id="26984" name="Rectangle 360"/>
          <p:cNvSpPr>
            <a:spLocks noChangeArrowheads="1"/>
          </p:cNvSpPr>
          <p:nvPr/>
        </p:nvSpPr>
        <p:spPr bwMode="auto">
          <a:xfrm>
            <a:off x="5194300" y="1508125"/>
            <a:ext cx="15875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4.0</a:t>
            </a:r>
            <a:endParaRPr lang="en-US" sz="1000" b="0"/>
          </a:p>
        </p:txBody>
      </p:sp>
      <p:sp>
        <p:nvSpPr>
          <p:cNvPr id="26985" name="Rectangle 361"/>
          <p:cNvSpPr>
            <a:spLocks noChangeArrowheads="1"/>
          </p:cNvSpPr>
          <p:nvPr/>
        </p:nvSpPr>
        <p:spPr bwMode="auto">
          <a:xfrm>
            <a:off x="5170488" y="1624013"/>
            <a:ext cx="638175" cy="506412"/>
          </a:xfrm>
          <a:prstGeom prst="rect">
            <a:avLst/>
          </a:prstGeom>
          <a:solidFill>
            <a:srgbClr val="3399FF">
              <a:alpha val="23000"/>
            </a:srgbClr>
          </a:solidFill>
          <a:ln w="9525" algn="ctr">
            <a:solidFill>
              <a:schemeClr val="tx1"/>
            </a:solidFill>
            <a:miter lim="800000"/>
            <a:headEnd/>
            <a:tailEnd/>
          </a:ln>
          <a:effectLst/>
        </p:spPr>
        <p:txBody>
          <a:bodyPr wrap="none" anchor="ctr"/>
          <a:lstStyle/>
          <a:p>
            <a:endParaRPr lang="en-US"/>
          </a:p>
        </p:txBody>
      </p:sp>
      <p:sp>
        <p:nvSpPr>
          <p:cNvPr id="26986" name="Rectangle 362"/>
          <p:cNvSpPr>
            <a:spLocks noChangeArrowheads="1"/>
          </p:cNvSpPr>
          <p:nvPr/>
        </p:nvSpPr>
        <p:spPr bwMode="auto">
          <a:xfrm>
            <a:off x="5170488" y="1624013"/>
            <a:ext cx="638175" cy="506412"/>
          </a:xfrm>
          <a:prstGeom prst="rect">
            <a:avLst/>
          </a:prstGeom>
          <a:noFill/>
          <a:ln w="3175">
            <a:solidFill>
              <a:srgbClr val="000000"/>
            </a:solidFill>
            <a:miter lim="800000"/>
            <a:headEnd/>
            <a:tailEnd/>
          </a:ln>
        </p:spPr>
        <p:txBody>
          <a:bodyPr/>
          <a:lstStyle/>
          <a:p>
            <a:endParaRPr lang="en-US"/>
          </a:p>
        </p:txBody>
      </p:sp>
      <p:sp>
        <p:nvSpPr>
          <p:cNvPr id="26987" name="Rectangle 363"/>
          <p:cNvSpPr>
            <a:spLocks noChangeArrowheads="1"/>
          </p:cNvSpPr>
          <p:nvPr/>
        </p:nvSpPr>
        <p:spPr bwMode="auto">
          <a:xfrm>
            <a:off x="5195888" y="1752600"/>
            <a:ext cx="635000" cy="152400"/>
          </a:xfrm>
          <a:prstGeom prst="rect">
            <a:avLst/>
          </a:prstGeom>
          <a:noFill/>
          <a:ln w="9525">
            <a:noFill/>
            <a:miter lim="800000"/>
            <a:headEnd/>
            <a:tailEnd/>
          </a:ln>
        </p:spPr>
        <p:txBody>
          <a:bodyPr wrap="none" lIns="0" tIns="0" rIns="0" bIns="0">
            <a:spAutoFit/>
          </a:bodyPr>
          <a:lstStyle/>
          <a:p>
            <a:pPr algn="l"/>
            <a:r>
              <a:rPr lang="en-US" sz="1000" b="0">
                <a:solidFill>
                  <a:srgbClr val="000000"/>
                </a:solidFill>
              </a:rPr>
              <a:t>PERFORM</a:t>
            </a:r>
            <a:endParaRPr lang="en-US" sz="1000" b="0"/>
          </a:p>
        </p:txBody>
      </p:sp>
      <p:sp>
        <p:nvSpPr>
          <p:cNvPr id="26988" name="Rectangle 364"/>
          <p:cNvSpPr>
            <a:spLocks noChangeArrowheads="1"/>
          </p:cNvSpPr>
          <p:nvPr/>
        </p:nvSpPr>
        <p:spPr bwMode="auto">
          <a:xfrm>
            <a:off x="5240338" y="1871663"/>
            <a:ext cx="534987" cy="152400"/>
          </a:xfrm>
          <a:prstGeom prst="rect">
            <a:avLst/>
          </a:prstGeom>
          <a:noFill/>
          <a:ln w="9525">
            <a:noFill/>
            <a:miter lim="800000"/>
            <a:headEnd/>
            <a:tailEnd/>
          </a:ln>
        </p:spPr>
        <p:txBody>
          <a:bodyPr wrap="none" lIns="0" tIns="0" rIns="0" bIns="0">
            <a:spAutoFit/>
          </a:bodyPr>
          <a:lstStyle/>
          <a:p>
            <a:pPr algn="l"/>
            <a:r>
              <a:rPr lang="en-US" sz="1000" b="0">
                <a:solidFill>
                  <a:srgbClr val="000000"/>
                </a:solidFill>
              </a:rPr>
              <a:t>MISSION</a:t>
            </a:r>
            <a:endParaRPr lang="en-US" sz="1000" b="0"/>
          </a:p>
        </p:txBody>
      </p:sp>
      <p:sp>
        <p:nvSpPr>
          <p:cNvPr id="26989" name="Rectangle 365"/>
          <p:cNvSpPr>
            <a:spLocks noChangeArrowheads="1"/>
          </p:cNvSpPr>
          <p:nvPr/>
        </p:nvSpPr>
        <p:spPr bwMode="auto">
          <a:xfrm>
            <a:off x="6342063" y="1490663"/>
            <a:ext cx="639762" cy="133350"/>
          </a:xfrm>
          <a:prstGeom prst="rect">
            <a:avLst/>
          </a:prstGeom>
          <a:solidFill>
            <a:srgbClr val="FFFFFF"/>
          </a:solidFill>
          <a:ln w="9525">
            <a:noFill/>
            <a:miter lim="800000"/>
            <a:headEnd/>
            <a:tailEnd/>
          </a:ln>
        </p:spPr>
        <p:txBody>
          <a:bodyPr/>
          <a:lstStyle/>
          <a:p>
            <a:endParaRPr lang="en-US"/>
          </a:p>
        </p:txBody>
      </p:sp>
      <p:sp>
        <p:nvSpPr>
          <p:cNvPr id="26990" name="Rectangle 366"/>
          <p:cNvSpPr>
            <a:spLocks noChangeArrowheads="1"/>
          </p:cNvSpPr>
          <p:nvPr/>
        </p:nvSpPr>
        <p:spPr bwMode="auto">
          <a:xfrm>
            <a:off x="6342063" y="1490663"/>
            <a:ext cx="639762" cy="133350"/>
          </a:xfrm>
          <a:prstGeom prst="rect">
            <a:avLst/>
          </a:prstGeom>
          <a:noFill/>
          <a:ln w="3175">
            <a:solidFill>
              <a:srgbClr val="000000"/>
            </a:solidFill>
            <a:miter lim="800000"/>
            <a:headEnd/>
            <a:tailEnd/>
          </a:ln>
        </p:spPr>
        <p:txBody>
          <a:bodyPr/>
          <a:lstStyle/>
          <a:p>
            <a:endParaRPr lang="en-US"/>
          </a:p>
        </p:txBody>
      </p:sp>
      <p:sp>
        <p:nvSpPr>
          <p:cNvPr id="26991" name="Rectangle 367"/>
          <p:cNvSpPr>
            <a:spLocks noChangeArrowheads="1"/>
          </p:cNvSpPr>
          <p:nvPr/>
        </p:nvSpPr>
        <p:spPr bwMode="auto">
          <a:xfrm>
            <a:off x="6365875" y="1508125"/>
            <a:ext cx="15875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5.0</a:t>
            </a:r>
            <a:endParaRPr lang="en-US" sz="1000" b="0"/>
          </a:p>
        </p:txBody>
      </p:sp>
      <p:sp>
        <p:nvSpPr>
          <p:cNvPr id="26992" name="Rectangle 368"/>
          <p:cNvSpPr>
            <a:spLocks noChangeArrowheads="1"/>
          </p:cNvSpPr>
          <p:nvPr/>
        </p:nvSpPr>
        <p:spPr bwMode="auto">
          <a:xfrm>
            <a:off x="6342063" y="1624013"/>
            <a:ext cx="639762" cy="506412"/>
          </a:xfrm>
          <a:prstGeom prst="rect">
            <a:avLst/>
          </a:prstGeom>
          <a:solidFill>
            <a:srgbClr val="FFFFFF"/>
          </a:solidFill>
          <a:ln w="9525">
            <a:noFill/>
            <a:miter lim="800000"/>
            <a:headEnd/>
            <a:tailEnd/>
          </a:ln>
        </p:spPr>
        <p:txBody>
          <a:bodyPr/>
          <a:lstStyle/>
          <a:p>
            <a:endParaRPr lang="en-US"/>
          </a:p>
        </p:txBody>
      </p:sp>
      <p:sp>
        <p:nvSpPr>
          <p:cNvPr id="26993" name="Rectangle 369"/>
          <p:cNvSpPr>
            <a:spLocks noChangeArrowheads="1"/>
          </p:cNvSpPr>
          <p:nvPr/>
        </p:nvSpPr>
        <p:spPr bwMode="auto">
          <a:xfrm>
            <a:off x="6342063" y="1624013"/>
            <a:ext cx="639762" cy="506412"/>
          </a:xfrm>
          <a:prstGeom prst="rect">
            <a:avLst/>
          </a:prstGeom>
          <a:noFill/>
          <a:ln w="3175">
            <a:solidFill>
              <a:srgbClr val="000000"/>
            </a:solidFill>
            <a:miter lim="800000"/>
            <a:headEnd/>
            <a:tailEnd/>
          </a:ln>
        </p:spPr>
        <p:txBody>
          <a:bodyPr/>
          <a:lstStyle/>
          <a:p>
            <a:endParaRPr lang="en-US"/>
          </a:p>
        </p:txBody>
      </p:sp>
      <p:sp>
        <p:nvSpPr>
          <p:cNvPr id="26994" name="Rectangle 370"/>
          <p:cNvSpPr>
            <a:spLocks noChangeArrowheads="1"/>
          </p:cNvSpPr>
          <p:nvPr/>
        </p:nvSpPr>
        <p:spPr bwMode="auto">
          <a:xfrm>
            <a:off x="6408738" y="1752600"/>
            <a:ext cx="542925" cy="152400"/>
          </a:xfrm>
          <a:prstGeom prst="rect">
            <a:avLst/>
          </a:prstGeom>
          <a:noFill/>
          <a:ln w="9525">
            <a:noFill/>
            <a:miter lim="800000"/>
            <a:headEnd/>
            <a:tailEnd/>
          </a:ln>
        </p:spPr>
        <p:txBody>
          <a:bodyPr wrap="none" lIns="0" tIns="0" rIns="0" bIns="0">
            <a:spAutoFit/>
          </a:bodyPr>
          <a:lstStyle/>
          <a:p>
            <a:pPr algn="l"/>
            <a:r>
              <a:rPr lang="en-US" sz="1000" b="0">
                <a:solidFill>
                  <a:srgbClr val="000000"/>
                </a:solidFill>
              </a:rPr>
              <a:t>TRANSIT</a:t>
            </a:r>
            <a:endParaRPr lang="en-US" sz="1000" b="0"/>
          </a:p>
        </p:txBody>
      </p:sp>
      <p:sp>
        <p:nvSpPr>
          <p:cNvPr id="26995" name="Rectangle 371"/>
          <p:cNvSpPr>
            <a:spLocks noChangeArrowheads="1"/>
          </p:cNvSpPr>
          <p:nvPr/>
        </p:nvSpPr>
        <p:spPr bwMode="auto">
          <a:xfrm>
            <a:off x="6405563" y="1871663"/>
            <a:ext cx="547687" cy="152400"/>
          </a:xfrm>
          <a:prstGeom prst="rect">
            <a:avLst/>
          </a:prstGeom>
          <a:noFill/>
          <a:ln w="9525">
            <a:noFill/>
            <a:miter lim="800000"/>
            <a:headEnd/>
            <a:tailEnd/>
          </a:ln>
        </p:spPr>
        <p:txBody>
          <a:bodyPr wrap="none" lIns="0" tIns="0" rIns="0" bIns="0">
            <a:spAutoFit/>
          </a:bodyPr>
          <a:lstStyle/>
          <a:p>
            <a:pPr algn="l"/>
            <a:r>
              <a:rPr lang="en-US" sz="1000" b="0">
                <a:solidFill>
                  <a:srgbClr val="000000"/>
                </a:solidFill>
              </a:rPr>
              <a:t>TO BASE</a:t>
            </a:r>
            <a:endParaRPr lang="en-US" sz="1000" b="0"/>
          </a:p>
        </p:txBody>
      </p:sp>
      <p:sp>
        <p:nvSpPr>
          <p:cNvPr id="26996" name="Freeform 372"/>
          <p:cNvSpPr>
            <a:spLocks/>
          </p:cNvSpPr>
          <p:nvPr/>
        </p:nvSpPr>
        <p:spPr bwMode="auto">
          <a:xfrm>
            <a:off x="5969000" y="1703388"/>
            <a:ext cx="214313" cy="212725"/>
          </a:xfrm>
          <a:custGeom>
            <a:avLst/>
            <a:gdLst/>
            <a:ahLst/>
            <a:cxnLst>
              <a:cxn ang="0">
                <a:pos x="0" y="132"/>
              </a:cxn>
              <a:cxn ang="0">
                <a:pos x="4" y="104"/>
              </a:cxn>
              <a:cxn ang="0">
                <a:pos x="13" y="76"/>
              </a:cxn>
              <a:cxn ang="0">
                <a:pos x="30" y="52"/>
              </a:cxn>
              <a:cxn ang="0">
                <a:pos x="50" y="30"/>
              </a:cxn>
              <a:cxn ang="0">
                <a:pos x="75" y="15"/>
              </a:cxn>
              <a:cxn ang="0">
                <a:pos x="105" y="3"/>
              </a:cxn>
              <a:cxn ang="0">
                <a:pos x="135" y="0"/>
              </a:cxn>
              <a:cxn ang="0">
                <a:pos x="165" y="3"/>
              </a:cxn>
              <a:cxn ang="0">
                <a:pos x="191" y="15"/>
              </a:cxn>
              <a:cxn ang="0">
                <a:pos x="219" y="30"/>
              </a:cxn>
              <a:cxn ang="0">
                <a:pos x="239" y="52"/>
              </a:cxn>
              <a:cxn ang="0">
                <a:pos x="256" y="76"/>
              </a:cxn>
              <a:cxn ang="0">
                <a:pos x="266" y="104"/>
              </a:cxn>
              <a:cxn ang="0">
                <a:pos x="269" y="132"/>
              </a:cxn>
              <a:cxn ang="0">
                <a:pos x="266" y="164"/>
              </a:cxn>
              <a:cxn ang="0">
                <a:pos x="256" y="194"/>
              </a:cxn>
              <a:cxn ang="0">
                <a:pos x="239" y="217"/>
              </a:cxn>
              <a:cxn ang="0">
                <a:pos x="219" y="241"/>
              </a:cxn>
              <a:cxn ang="0">
                <a:pos x="191" y="256"/>
              </a:cxn>
              <a:cxn ang="0">
                <a:pos x="165" y="265"/>
              </a:cxn>
              <a:cxn ang="0">
                <a:pos x="135" y="267"/>
              </a:cxn>
              <a:cxn ang="0">
                <a:pos x="105" y="265"/>
              </a:cxn>
              <a:cxn ang="0">
                <a:pos x="75" y="256"/>
              </a:cxn>
              <a:cxn ang="0">
                <a:pos x="50" y="241"/>
              </a:cxn>
              <a:cxn ang="0">
                <a:pos x="30" y="217"/>
              </a:cxn>
              <a:cxn ang="0">
                <a:pos x="13" y="194"/>
              </a:cxn>
              <a:cxn ang="0">
                <a:pos x="4" y="164"/>
              </a:cxn>
              <a:cxn ang="0">
                <a:pos x="0" y="132"/>
              </a:cxn>
            </a:cxnLst>
            <a:rect l="0" t="0" r="r" b="b"/>
            <a:pathLst>
              <a:path w="269" h="267">
                <a:moveTo>
                  <a:pt x="0" y="132"/>
                </a:moveTo>
                <a:lnTo>
                  <a:pt x="4" y="104"/>
                </a:lnTo>
                <a:lnTo>
                  <a:pt x="13" y="76"/>
                </a:lnTo>
                <a:lnTo>
                  <a:pt x="30" y="52"/>
                </a:lnTo>
                <a:lnTo>
                  <a:pt x="50" y="30"/>
                </a:lnTo>
                <a:lnTo>
                  <a:pt x="75" y="15"/>
                </a:lnTo>
                <a:lnTo>
                  <a:pt x="105" y="3"/>
                </a:lnTo>
                <a:lnTo>
                  <a:pt x="135" y="0"/>
                </a:lnTo>
                <a:lnTo>
                  <a:pt x="165" y="3"/>
                </a:lnTo>
                <a:lnTo>
                  <a:pt x="191" y="15"/>
                </a:lnTo>
                <a:lnTo>
                  <a:pt x="219" y="30"/>
                </a:lnTo>
                <a:lnTo>
                  <a:pt x="239" y="52"/>
                </a:lnTo>
                <a:lnTo>
                  <a:pt x="256" y="76"/>
                </a:lnTo>
                <a:lnTo>
                  <a:pt x="266" y="104"/>
                </a:lnTo>
                <a:lnTo>
                  <a:pt x="269" y="132"/>
                </a:lnTo>
                <a:lnTo>
                  <a:pt x="266" y="164"/>
                </a:lnTo>
                <a:lnTo>
                  <a:pt x="256" y="194"/>
                </a:lnTo>
                <a:lnTo>
                  <a:pt x="239" y="217"/>
                </a:lnTo>
                <a:lnTo>
                  <a:pt x="219" y="241"/>
                </a:lnTo>
                <a:lnTo>
                  <a:pt x="191" y="256"/>
                </a:lnTo>
                <a:lnTo>
                  <a:pt x="165" y="265"/>
                </a:lnTo>
                <a:lnTo>
                  <a:pt x="135" y="267"/>
                </a:lnTo>
                <a:lnTo>
                  <a:pt x="105" y="265"/>
                </a:lnTo>
                <a:lnTo>
                  <a:pt x="75" y="256"/>
                </a:lnTo>
                <a:lnTo>
                  <a:pt x="50" y="241"/>
                </a:lnTo>
                <a:lnTo>
                  <a:pt x="30" y="217"/>
                </a:lnTo>
                <a:lnTo>
                  <a:pt x="13" y="194"/>
                </a:lnTo>
                <a:lnTo>
                  <a:pt x="4" y="164"/>
                </a:lnTo>
                <a:lnTo>
                  <a:pt x="0" y="132"/>
                </a:lnTo>
                <a:close/>
              </a:path>
            </a:pathLst>
          </a:custGeom>
          <a:solidFill>
            <a:srgbClr val="FFFFFF"/>
          </a:solidFill>
          <a:ln w="9525">
            <a:noFill/>
            <a:round/>
            <a:headEnd/>
            <a:tailEnd/>
          </a:ln>
        </p:spPr>
        <p:txBody>
          <a:bodyPr/>
          <a:lstStyle/>
          <a:p>
            <a:endParaRPr lang="en-US"/>
          </a:p>
        </p:txBody>
      </p:sp>
      <p:sp>
        <p:nvSpPr>
          <p:cNvPr id="26997" name="Freeform 373"/>
          <p:cNvSpPr>
            <a:spLocks/>
          </p:cNvSpPr>
          <p:nvPr/>
        </p:nvSpPr>
        <p:spPr bwMode="auto">
          <a:xfrm>
            <a:off x="5969000" y="1703388"/>
            <a:ext cx="214313" cy="212725"/>
          </a:xfrm>
          <a:custGeom>
            <a:avLst/>
            <a:gdLst/>
            <a:ahLst/>
            <a:cxnLst>
              <a:cxn ang="0">
                <a:pos x="0" y="132"/>
              </a:cxn>
              <a:cxn ang="0">
                <a:pos x="4" y="104"/>
              </a:cxn>
              <a:cxn ang="0">
                <a:pos x="13" y="76"/>
              </a:cxn>
              <a:cxn ang="0">
                <a:pos x="30" y="52"/>
              </a:cxn>
              <a:cxn ang="0">
                <a:pos x="50" y="30"/>
              </a:cxn>
              <a:cxn ang="0">
                <a:pos x="75" y="15"/>
              </a:cxn>
              <a:cxn ang="0">
                <a:pos x="105" y="3"/>
              </a:cxn>
              <a:cxn ang="0">
                <a:pos x="135" y="0"/>
              </a:cxn>
              <a:cxn ang="0">
                <a:pos x="165" y="3"/>
              </a:cxn>
              <a:cxn ang="0">
                <a:pos x="191" y="15"/>
              </a:cxn>
              <a:cxn ang="0">
                <a:pos x="219" y="30"/>
              </a:cxn>
              <a:cxn ang="0">
                <a:pos x="239" y="52"/>
              </a:cxn>
              <a:cxn ang="0">
                <a:pos x="256" y="76"/>
              </a:cxn>
              <a:cxn ang="0">
                <a:pos x="266" y="104"/>
              </a:cxn>
              <a:cxn ang="0">
                <a:pos x="269" y="132"/>
              </a:cxn>
              <a:cxn ang="0">
                <a:pos x="266" y="164"/>
              </a:cxn>
              <a:cxn ang="0">
                <a:pos x="256" y="194"/>
              </a:cxn>
              <a:cxn ang="0">
                <a:pos x="239" y="217"/>
              </a:cxn>
              <a:cxn ang="0">
                <a:pos x="219" y="241"/>
              </a:cxn>
              <a:cxn ang="0">
                <a:pos x="191" y="256"/>
              </a:cxn>
              <a:cxn ang="0">
                <a:pos x="165" y="265"/>
              </a:cxn>
              <a:cxn ang="0">
                <a:pos x="135" y="267"/>
              </a:cxn>
              <a:cxn ang="0">
                <a:pos x="105" y="265"/>
              </a:cxn>
              <a:cxn ang="0">
                <a:pos x="75" y="256"/>
              </a:cxn>
              <a:cxn ang="0">
                <a:pos x="50" y="241"/>
              </a:cxn>
              <a:cxn ang="0">
                <a:pos x="30" y="217"/>
              </a:cxn>
              <a:cxn ang="0">
                <a:pos x="13" y="194"/>
              </a:cxn>
              <a:cxn ang="0">
                <a:pos x="4" y="164"/>
              </a:cxn>
              <a:cxn ang="0">
                <a:pos x="0" y="132"/>
              </a:cxn>
            </a:cxnLst>
            <a:rect l="0" t="0" r="r" b="b"/>
            <a:pathLst>
              <a:path w="269" h="267">
                <a:moveTo>
                  <a:pt x="0" y="132"/>
                </a:moveTo>
                <a:lnTo>
                  <a:pt x="4" y="104"/>
                </a:lnTo>
                <a:lnTo>
                  <a:pt x="13" y="76"/>
                </a:lnTo>
                <a:lnTo>
                  <a:pt x="30" y="52"/>
                </a:lnTo>
                <a:lnTo>
                  <a:pt x="50" y="30"/>
                </a:lnTo>
                <a:lnTo>
                  <a:pt x="75" y="15"/>
                </a:lnTo>
                <a:lnTo>
                  <a:pt x="105" y="3"/>
                </a:lnTo>
                <a:lnTo>
                  <a:pt x="135" y="0"/>
                </a:lnTo>
                <a:lnTo>
                  <a:pt x="165" y="3"/>
                </a:lnTo>
                <a:lnTo>
                  <a:pt x="191" y="15"/>
                </a:lnTo>
                <a:lnTo>
                  <a:pt x="219" y="30"/>
                </a:lnTo>
                <a:lnTo>
                  <a:pt x="239" y="52"/>
                </a:lnTo>
                <a:lnTo>
                  <a:pt x="256" y="76"/>
                </a:lnTo>
                <a:lnTo>
                  <a:pt x="266" y="104"/>
                </a:lnTo>
                <a:lnTo>
                  <a:pt x="269" y="132"/>
                </a:lnTo>
                <a:lnTo>
                  <a:pt x="266" y="164"/>
                </a:lnTo>
                <a:lnTo>
                  <a:pt x="256" y="194"/>
                </a:lnTo>
                <a:lnTo>
                  <a:pt x="239" y="217"/>
                </a:lnTo>
                <a:lnTo>
                  <a:pt x="219" y="241"/>
                </a:lnTo>
                <a:lnTo>
                  <a:pt x="191" y="256"/>
                </a:lnTo>
                <a:lnTo>
                  <a:pt x="165" y="265"/>
                </a:lnTo>
                <a:lnTo>
                  <a:pt x="135" y="267"/>
                </a:lnTo>
                <a:lnTo>
                  <a:pt x="105" y="265"/>
                </a:lnTo>
                <a:lnTo>
                  <a:pt x="75" y="256"/>
                </a:lnTo>
                <a:lnTo>
                  <a:pt x="50" y="241"/>
                </a:lnTo>
                <a:lnTo>
                  <a:pt x="30" y="217"/>
                </a:lnTo>
                <a:lnTo>
                  <a:pt x="13" y="194"/>
                </a:lnTo>
                <a:lnTo>
                  <a:pt x="4" y="164"/>
                </a:lnTo>
                <a:lnTo>
                  <a:pt x="0" y="132"/>
                </a:lnTo>
                <a:close/>
              </a:path>
            </a:pathLst>
          </a:custGeom>
          <a:noFill/>
          <a:ln w="3175">
            <a:solidFill>
              <a:srgbClr val="000000"/>
            </a:solidFill>
            <a:prstDash val="solid"/>
            <a:round/>
            <a:headEnd/>
            <a:tailEnd/>
          </a:ln>
        </p:spPr>
        <p:txBody>
          <a:bodyPr/>
          <a:lstStyle/>
          <a:p>
            <a:endParaRPr lang="en-US"/>
          </a:p>
        </p:txBody>
      </p:sp>
      <p:sp>
        <p:nvSpPr>
          <p:cNvPr id="26998" name="Rectangle 374"/>
          <p:cNvSpPr>
            <a:spLocks noChangeArrowheads="1"/>
          </p:cNvSpPr>
          <p:nvPr/>
        </p:nvSpPr>
        <p:spPr bwMode="auto">
          <a:xfrm>
            <a:off x="7569200" y="1490663"/>
            <a:ext cx="639763" cy="133350"/>
          </a:xfrm>
          <a:prstGeom prst="rect">
            <a:avLst/>
          </a:prstGeom>
          <a:solidFill>
            <a:srgbClr val="FFFFFF"/>
          </a:solidFill>
          <a:ln w="9525">
            <a:noFill/>
            <a:miter lim="800000"/>
            <a:headEnd/>
            <a:tailEnd/>
          </a:ln>
        </p:spPr>
        <p:txBody>
          <a:bodyPr/>
          <a:lstStyle/>
          <a:p>
            <a:endParaRPr lang="en-US"/>
          </a:p>
        </p:txBody>
      </p:sp>
      <p:sp>
        <p:nvSpPr>
          <p:cNvPr id="26999" name="Rectangle 375"/>
          <p:cNvSpPr>
            <a:spLocks noChangeArrowheads="1"/>
          </p:cNvSpPr>
          <p:nvPr/>
        </p:nvSpPr>
        <p:spPr bwMode="auto">
          <a:xfrm>
            <a:off x="7569200" y="1490663"/>
            <a:ext cx="639763" cy="133350"/>
          </a:xfrm>
          <a:prstGeom prst="rect">
            <a:avLst/>
          </a:prstGeom>
          <a:noFill/>
          <a:ln w="3175">
            <a:solidFill>
              <a:srgbClr val="000000"/>
            </a:solidFill>
            <a:miter lim="800000"/>
            <a:headEnd/>
            <a:tailEnd/>
          </a:ln>
        </p:spPr>
        <p:txBody>
          <a:bodyPr/>
          <a:lstStyle/>
          <a:p>
            <a:endParaRPr lang="en-US"/>
          </a:p>
        </p:txBody>
      </p:sp>
      <p:sp>
        <p:nvSpPr>
          <p:cNvPr id="27000" name="Rectangle 376"/>
          <p:cNvSpPr>
            <a:spLocks noChangeArrowheads="1"/>
          </p:cNvSpPr>
          <p:nvPr/>
        </p:nvSpPr>
        <p:spPr bwMode="auto">
          <a:xfrm>
            <a:off x="7593013" y="1508125"/>
            <a:ext cx="15875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7.0</a:t>
            </a:r>
            <a:endParaRPr lang="en-US" sz="1000" b="0"/>
          </a:p>
        </p:txBody>
      </p:sp>
      <p:sp>
        <p:nvSpPr>
          <p:cNvPr id="27001" name="Rectangle 377"/>
          <p:cNvSpPr>
            <a:spLocks noChangeArrowheads="1"/>
          </p:cNvSpPr>
          <p:nvPr/>
        </p:nvSpPr>
        <p:spPr bwMode="auto">
          <a:xfrm>
            <a:off x="7569200" y="1624013"/>
            <a:ext cx="639763" cy="506412"/>
          </a:xfrm>
          <a:prstGeom prst="rect">
            <a:avLst/>
          </a:prstGeom>
          <a:solidFill>
            <a:srgbClr val="FFFFFF"/>
          </a:solidFill>
          <a:ln w="9525">
            <a:noFill/>
            <a:miter lim="800000"/>
            <a:headEnd/>
            <a:tailEnd/>
          </a:ln>
        </p:spPr>
        <p:txBody>
          <a:bodyPr/>
          <a:lstStyle/>
          <a:p>
            <a:endParaRPr lang="en-US"/>
          </a:p>
        </p:txBody>
      </p:sp>
      <p:sp>
        <p:nvSpPr>
          <p:cNvPr id="27002" name="Rectangle 378"/>
          <p:cNvSpPr>
            <a:spLocks noChangeArrowheads="1"/>
          </p:cNvSpPr>
          <p:nvPr/>
        </p:nvSpPr>
        <p:spPr bwMode="auto">
          <a:xfrm>
            <a:off x="7569200" y="1624013"/>
            <a:ext cx="639763" cy="506412"/>
          </a:xfrm>
          <a:prstGeom prst="rect">
            <a:avLst/>
          </a:prstGeom>
          <a:noFill/>
          <a:ln w="3175">
            <a:solidFill>
              <a:srgbClr val="000000"/>
            </a:solidFill>
            <a:miter lim="800000"/>
            <a:headEnd/>
            <a:tailEnd/>
          </a:ln>
        </p:spPr>
        <p:txBody>
          <a:bodyPr/>
          <a:lstStyle/>
          <a:p>
            <a:endParaRPr lang="en-US"/>
          </a:p>
        </p:txBody>
      </p:sp>
      <p:sp>
        <p:nvSpPr>
          <p:cNvPr id="27003" name="Rectangle 379"/>
          <p:cNvSpPr>
            <a:spLocks noChangeArrowheads="1"/>
          </p:cNvSpPr>
          <p:nvPr/>
        </p:nvSpPr>
        <p:spPr bwMode="auto">
          <a:xfrm>
            <a:off x="7597775" y="1693863"/>
            <a:ext cx="627063" cy="152400"/>
          </a:xfrm>
          <a:prstGeom prst="rect">
            <a:avLst/>
          </a:prstGeom>
          <a:noFill/>
          <a:ln w="9525">
            <a:noFill/>
            <a:miter lim="800000"/>
            <a:headEnd/>
            <a:tailEnd/>
          </a:ln>
        </p:spPr>
        <p:txBody>
          <a:bodyPr wrap="none" lIns="0" tIns="0" rIns="0" bIns="0">
            <a:spAutoFit/>
          </a:bodyPr>
          <a:lstStyle/>
          <a:p>
            <a:pPr algn="l"/>
            <a:r>
              <a:rPr lang="en-US" sz="1000" b="0">
                <a:solidFill>
                  <a:srgbClr val="000000"/>
                </a:solidFill>
              </a:rPr>
              <a:t>RECOVER</a:t>
            </a:r>
            <a:endParaRPr lang="en-US" sz="1000" b="0"/>
          </a:p>
        </p:txBody>
      </p:sp>
      <p:sp>
        <p:nvSpPr>
          <p:cNvPr id="27004" name="Rectangle 380"/>
          <p:cNvSpPr>
            <a:spLocks noChangeArrowheads="1"/>
          </p:cNvSpPr>
          <p:nvPr/>
        </p:nvSpPr>
        <p:spPr bwMode="auto">
          <a:xfrm>
            <a:off x="7716838" y="1814513"/>
            <a:ext cx="374650" cy="152400"/>
          </a:xfrm>
          <a:prstGeom prst="rect">
            <a:avLst/>
          </a:prstGeom>
          <a:noFill/>
          <a:ln w="9525">
            <a:noFill/>
            <a:miter lim="800000"/>
            <a:headEnd/>
            <a:tailEnd/>
          </a:ln>
        </p:spPr>
        <p:txBody>
          <a:bodyPr wrap="none" lIns="0" tIns="0" rIns="0" bIns="0">
            <a:spAutoFit/>
          </a:bodyPr>
          <a:lstStyle/>
          <a:p>
            <a:pPr algn="l"/>
            <a:r>
              <a:rPr lang="en-US" sz="1000" b="0">
                <a:solidFill>
                  <a:srgbClr val="000000"/>
                </a:solidFill>
              </a:rPr>
              <a:t>FROM</a:t>
            </a:r>
            <a:endParaRPr lang="en-US" sz="1000" b="0"/>
          </a:p>
        </p:txBody>
      </p:sp>
      <p:sp>
        <p:nvSpPr>
          <p:cNvPr id="27005" name="Rectangle 381"/>
          <p:cNvSpPr>
            <a:spLocks noChangeArrowheads="1"/>
          </p:cNvSpPr>
          <p:nvPr/>
        </p:nvSpPr>
        <p:spPr bwMode="auto">
          <a:xfrm>
            <a:off x="7642225" y="1933575"/>
            <a:ext cx="534988" cy="152400"/>
          </a:xfrm>
          <a:prstGeom prst="rect">
            <a:avLst/>
          </a:prstGeom>
          <a:noFill/>
          <a:ln w="9525">
            <a:noFill/>
            <a:miter lim="800000"/>
            <a:headEnd/>
            <a:tailEnd/>
          </a:ln>
        </p:spPr>
        <p:txBody>
          <a:bodyPr wrap="none" lIns="0" tIns="0" rIns="0" bIns="0">
            <a:spAutoFit/>
          </a:bodyPr>
          <a:lstStyle/>
          <a:p>
            <a:pPr algn="l"/>
            <a:r>
              <a:rPr lang="en-US" sz="1000" b="0">
                <a:solidFill>
                  <a:srgbClr val="000000"/>
                </a:solidFill>
              </a:rPr>
              <a:t>MISSION</a:t>
            </a:r>
            <a:endParaRPr lang="en-US" sz="1000" b="0"/>
          </a:p>
        </p:txBody>
      </p:sp>
      <p:sp>
        <p:nvSpPr>
          <p:cNvPr id="27006" name="AutoShape 382"/>
          <p:cNvSpPr>
            <a:spLocks noChangeAspect="1" noChangeArrowheads="1" noTextEdit="1"/>
          </p:cNvSpPr>
          <p:nvPr/>
        </p:nvSpPr>
        <p:spPr bwMode="auto">
          <a:xfrm>
            <a:off x="431800" y="3521075"/>
            <a:ext cx="8278813" cy="1079500"/>
          </a:xfrm>
          <a:prstGeom prst="rect">
            <a:avLst/>
          </a:prstGeom>
          <a:noFill/>
          <a:ln w="9525">
            <a:noFill/>
            <a:miter lim="800000"/>
            <a:headEnd/>
            <a:tailEnd/>
          </a:ln>
        </p:spPr>
        <p:txBody>
          <a:bodyPr/>
          <a:lstStyle/>
          <a:p>
            <a:endParaRPr lang="en-US"/>
          </a:p>
        </p:txBody>
      </p:sp>
      <p:sp>
        <p:nvSpPr>
          <p:cNvPr id="27007" name="Line 383"/>
          <p:cNvSpPr>
            <a:spLocks noChangeShapeType="1"/>
          </p:cNvSpPr>
          <p:nvPr/>
        </p:nvSpPr>
        <p:spPr bwMode="auto">
          <a:xfrm>
            <a:off x="433388" y="4065588"/>
            <a:ext cx="144462" cy="1587"/>
          </a:xfrm>
          <a:prstGeom prst="line">
            <a:avLst/>
          </a:prstGeom>
          <a:noFill/>
          <a:ln w="3175">
            <a:solidFill>
              <a:srgbClr val="000000"/>
            </a:solidFill>
            <a:round/>
            <a:headEnd/>
            <a:tailEnd/>
          </a:ln>
        </p:spPr>
        <p:txBody>
          <a:bodyPr/>
          <a:lstStyle/>
          <a:p>
            <a:endParaRPr lang="en-US"/>
          </a:p>
        </p:txBody>
      </p:sp>
      <p:sp>
        <p:nvSpPr>
          <p:cNvPr id="27008" name="Freeform 384"/>
          <p:cNvSpPr>
            <a:spLocks/>
          </p:cNvSpPr>
          <p:nvPr/>
        </p:nvSpPr>
        <p:spPr bwMode="auto">
          <a:xfrm>
            <a:off x="571500" y="4041775"/>
            <a:ext cx="73025" cy="49213"/>
          </a:xfrm>
          <a:custGeom>
            <a:avLst/>
            <a:gdLst/>
            <a:ahLst/>
            <a:cxnLst>
              <a:cxn ang="0">
                <a:pos x="0" y="0"/>
              </a:cxn>
              <a:cxn ang="0">
                <a:pos x="92" y="31"/>
              </a:cxn>
              <a:cxn ang="0">
                <a:pos x="0" y="61"/>
              </a:cxn>
              <a:cxn ang="0">
                <a:pos x="0" y="0"/>
              </a:cxn>
            </a:cxnLst>
            <a:rect l="0" t="0" r="r" b="b"/>
            <a:pathLst>
              <a:path w="92" h="61">
                <a:moveTo>
                  <a:pt x="0" y="0"/>
                </a:moveTo>
                <a:lnTo>
                  <a:pt x="92" y="31"/>
                </a:lnTo>
                <a:lnTo>
                  <a:pt x="0" y="61"/>
                </a:lnTo>
                <a:lnTo>
                  <a:pt x="0" y="0"/>
                </a:lnTo>
                <a:close/>
              </a:path>
            </a:pathLst>
          </a:custGeom>
          <a:solidFill>
            <a:srgbClr val="000000"/>
          </a:solidFill>
          <a:ln w="9525">
            <a:noFill/>
            <a:round/>
            <a:headEnd/>
            <a:tailEnd/>
          </a:ln>
        </p:spPr>
        <p:txBody>
          <a:bodyPr/>
          <a:lstStyle/>
          <a:p>
            <a:endParaRPr lang="en-US"/>
          </a:p>
        </p:txBody>
      </p:sp>
      <p:sp>
        <p:nvSpPr>
          <p:cNvPr id="27009" name="Line 385"/>
          <p:cNvSpPr>
            <a:spLocks noChangeShapeType="1"/>
          </p:cNvSpPr>
          <p:nvPr/>
        </p:nvSpPr>
        <p:spPr bwMode="auto">
          <a:xfrm>
            <a:off x="3186113" y="4065588"/>
            <a:ext cx="147637" cy="1587"/>
          </a:xfrm>
          <a:prstGeom prst="line">
            <a:avLst/>
          </a:prstGeom>
          <a:noFill/>
          <a:ln w="3175">
            <a:solidFill>
              <a:srgbClr val="000000"/>
            </a:solidFill>
            <a:round/>
            <a:headEnd/>
            <a:tailEnd/>
          </a:ln>
        </p:spPr>
        <p:txBody>
          <a:bodyPr/>
          <a:lstStyle/>
          <a:p>
            <a:endParaRPr lang="en-US"/>
          </a:p>
        </p:txBody>
      </p:sp>
      <p:sp>
        <p:nvSpPr>
          <p:cNvPr id="27010" name="Freeform 386"/>
          <p:cNvSpPr>
            <a:spLocks/>
          </p:cNvSpPr>
          <p:nvPr/>
        </p:nvSpPr>
        <p:spPr bwMode="auto">
          <a:xfrm>
            <a:off x="3328988" y="4041775"/>
            <a:ext cx="69850" cy="49213"/>
          </a:xfrm>
          <a:custGeom>
            <a:avLst/>
            <a:gdLst/>
            <a:ahLst/>
            <a:cxnLst>
              <a:cxn ang="0">
                <a:pos x="0" y="0"/>
              </a:cxn>
              <a:cxn ang="0">
                <a:pos x="89" y="31"/>
              </a:cxn>
              <a:cxn ang="0">
                <a:pos x="0" y="61"/>
              </a:cxn>
              <a:cxn ang="0">
                <a:pos x="0" y="0"/>
              </a:cxn>
            </a:cxnLst>
            <a:rect l="0" t="0" r="r" b="b"/>
            <a:pathLst>
              <a:path w="89" h="61">
                <a:moveTo>
                  <a:pt x="0" y="0"/>
                </a:moveTo>
                <a:lnTo>
                  <a:pt x="89" y="31"/>
                </a:lnTo>
                <a:lnTo>
                  <a:pt x="0" y="61"/>
                </a:lnTo>
                <a:lnTo>
                  <a:pt x="0" y="0"/>
                </a:lnTo>
                <a:close/>
              </a:path>
            </a:pathLst>
          </a:custGeom>
          <a:solidFill>
            <a:srgbClr val="000000"/>
          </a:solidFill>
          <a:ln w="9525">
            <a:noFill/>
            <a:round/>
            <a:headEnd/>
            <a:tailEnd/>
          </a:ln>
        </p:spPr>
        <p:txBody>
          <a:bodyPr/>
          <a:lstStyle/>
          <a:p>
            <a:endParaRPr lang="en-US"/>
          </a:p>
        </p:txBody>
      </p:sp>
      <p:sp>
        <p:nvSpPr>
          <p:cNvPr id="27011" name="Line 387"/>
          <p:cNvSpPr>
            <a:spLocks noChangeShapeType="1"/>
          </p:cNvSpPr>
          <p:nvPr/>
        </p:nvSpPr>
        <p:spPr bwMode="auto">
          <a:xfrm>
            <a:off x="1281113" y="4065588"/>
            <a:ext cx="146050" cy="1587"/>
          </a:xfrm>
          <a:prstGeom prst="line">
            <a:avLst/>
          </a:prstGeom>
          <a:noFill/>
          <a:ln w="3175">
            <a:solidFill>
              <a:srgbClr val="000000"/>
            </a:solidFill>
            <a:round/>
            <a:headEnd/>
            <a:tailEnd/>
          </a:ln>
        </p:spPr>
        <p:txBody>
          <a:bodyPr/>
          <a:lstStyle/>
          <a:p>
            <a:endParaRPr lang="en-US"/>
          </a:p>
        </p:txBody>
      </p:sp>
      <p:sp>
        <p:nvSpPr>
          <p:cNvPr id="27012" name="Freeform 388"/>
          <p:cNvSpPr>
            <a:spLocks/>
          </p:cNvSpPr>
          <p:nvPr/>
        </p:nvSpPr>
        <p:spPr bwMode="auto">
          <a:xfrm>
            <a:off x="1419225" y="4041775"/>
            <a:ext cx="73025" cy="49213"/>
          </a:xfrm>
          <a:custGeom>
            <a:avLst/>
            <a:gdLst/>
            <a:ahLst/>
            <a:cxnLst>
              <a:cxn ang="0">
                <a:pos x="0" y="0"/>
              </a:cxn>
              <a:cxn ang="0">
                <a:pos x="92" y="31"/>
              </a:cxn>
              <a:cxn ang="0">
                <a:pos x="0" y="61"/>
              </a:cxn>
              <a:cxn ang="0">
                <a:pos x="0" y="0"/>
              </a:cxn>
            </a:cxnLst>
            <a:rect l="0" t="0" r="r" b="b"/>
            <a:pathLst>
              <a:path w="92" h="61">
                <a:moveTo>
                  <a:pt x="0" y="0"/>
                </a:moveTo>
                <a:lnTo>
                  <a:pt x="92" y="31"/>
                </a:lnTo>
                <a:lnTo>
                  <a:pt x="0" y="61"/>
                </a:lnTo>
                <a:lnTo>
                  <a:pt x="0" y="0"/>
                </a:lnTo>
                <a:close/>
              </a:path>
            </a:pathLst>
          </a:custGeom>
          <a:solidFill>
            <a:srgbClr val="000000"/>
          </a:solidFill>
          <a:ln w="9525">
            <a:noFill/>
            <a:round/>
            <a:headEnd/>
            <a:tailEnd/>
          </a:ln>
        </p:spPr>
        <p:txBody>
          <a:bodyPr/>
          <a:lstStyle/>
          <a:p>
            <a:endParaRPr lang="en-US"/>
          </a:p>
        </p:txBody>
      </p:sp>
      <p:sp>
        <p:nvSpPr>
          <p:cNvPr id="27013" name="Line 389"/>
          <p:cNvSpPr>
            <a:spLocks noChangeShapeType="1"/>
          </p:cNvSpPr>
          <p:nvPr/>
        </p:nvSpPr>
        <p:spPr bwMode="auto">
          <a:xfrm>
            <a:off x="1703388" y="4065588"/>
            <a:ext cx="147637" cy="1587"/>
          </a:xfrm>
          <a:prstGeom prst="line">
            <a:avLst/>
          </a:prstGeom>
          <a:noFill/>
          <a:ln w="3175">
            <a:solidFill>
              <a:srgbClr val="000000"/>
            </a:solidFill>
            <a:round/>
            <a:headEnd/>
            <a:tailEnd/>
          </a:ln>
        </p:spPr>
        <p:txBody>
          <a:bodyPr/>
          <a:lstStyle/>
          <a:p>
            <a:endParaRPr lang="en-US"/>
          </a:p>
        </p:txBody>
      </p:sp>
      <p:sp>
        <p:nvSpPr>
          <p:cNvPr id="27014" name="Freeform 390"/>
          <p:cNvSpPr>
            <a:spLocks/>
          </p:cNvSpPr>
          <p:nvPr/>
        </p:nvSpPr>
        <p:spPr bwMode="auto">
          <a:xfrm>
            <a:off x="1844675" y="4041775"/>
            <a:ext cx="73025" cy="49213"/>
          </a:xfrm>
          <a:custGeom>
            <a:avLst/>
            <a:gdLst/>
            <a:ahLst/>
            <a:cxnLst>
              <a:cxn ang="0">
                <a:pos x="0" y="0"/>
              </a:cxn>
              <a:cxn ang="0">
                <a:pos x="92" y="31"/>
              </a:cxn>
              <a:cxn ang="0">
                <a:pos x="0" y="61"/>
              </a:cxn>
              <a:cxn ang="0">
                <a:pos x="0" y="0"/>
              </a:cxn>
            </a:cxnLst>
            <a:rect l="0" t="0" r="r" b="b"/>
            <a:pathLst>
              <a:path w="92" h="61">
                <a:moveTo>
                  <a:pt x="0" y="0"/>
                </a:moveTo>
                <a:lnTo>
                  <a:pt x="92" y="31"/>
                </a:lnTo>
                <a:lnTo>
                  <a:pt x="0" y="61"/>
                </a:lnTo>
                <a:lnTo>
                  <a:pt x="0" y="0"/>
                </a:lnTo>
                <a:close/>
              </a:path>
            </a:pathLst>
          </a:custGeom>
          <a:solidFill>
            <a:srgbClr val="000000"/>
          </a:solidFill>
          <a:ln w="9525">
            <a:noFill/>
            <a:round/>
            <a:headEnd/>
            <a:tailEnd/>
          </a:ln>
        </p:spPr>
        <p:txBody>
          <a:bodyPr/>
          <a:lstStyle/>
          <a:p>
            <a:endParaRPr lang="en-US"/>
          </a:p>
        </p:txBody>
      </p:sp>
      <p:sp>
        <p:nvSpPr>
          <p:cNvPr id="27015" name="Freeform 391"/>
          <p:cNvSpPr>
            <a:spLocks/>
          </p:cNvSpPr>
          <p:nvPr/>
        </p:nvSpPr>
        <p:spPr bwMode="auto">
          <a:xfrm>
            <a:off x="3081338" y="3629025"/>
            <a:ext cx="4132262" cy="330200"/>
          </a:xfrm>
          <a:custGeom>
            <a:avLst/>
            <a:gdLst/>
            <a:ahLst/>
            <a:cxnLst>
              <a:cxn ang="0">
                <a:pos x="0" y="416"/>
              </a:cxn>
              <a:cxn ang="0">
                <a:pos x="0" y="0"/>
              </a:cxn>
              <a:cxn ang="0">
                <a:pos x="5207" y="0"/>
              </a:cxn>
              <a:cxn ang="0">
                <a:pos x="5207" y="367"/>
              </a:cxn>
            </a:cxnLst>
            <a:rect l="0" t="0" r="r" b="b"/>
            <a:pathLst>
              <a:path w="5207" h="416">
                <a:moveTo>
                  <a:pt x="0" y="416"/>
                </a:moveTo>
                <a:lnTo>
                  <a:pt x="0" y="0"/>
                </a:lnTo>
                <a:lnTo>
                  <a:pt x="5207" y="0"/>
                </a:lnTo>
                <a:lnTo>
                  <a:pt x="5207" y="367"/>
                </a:lnTo>
              </a:path>
            </a:pathLst>
          </a:custGeom>
          <a:noFill/>
          <a:ln w="3175">
            <a:solidFill>
              <a:srgbClr val="000000"/>
            </a:solidFill>
            <a:prstDash val="solid"/>
            <a:round/>
            <a:headEnd/>
            <a:tailEnd/>
          </a:ln>
        </p:spPr>
        <p:txBody>
          <a:bodyPr/>
          <a:lstStyle/>
          <a:p>
            <a:endParaRPr lang="en-US"/>
          </a:p>
        </p:txBody>
      </p:sp>
      <p:sp>
        <p:nvSpPr>
          <p:cNvPr id="27016" name="Freeform 392"/>
          <p:cNvSpPr>
            <a:spLocks/>
          </p:cNvSpPr>
          <p:nvPr/>
        </p:nvSpPr>
        <p:spPr bwMode="auto">
          <a:xfrm>
            <a:off x="7188200" y="3889375"/>
            <a:ext cx="49213" cy="69850"/>
          </a:xfrm>
          <a:custGeom>
            <a:avLst/>
            <a:gdLst/>
            <a:ahLst/>
            <a:cxnLst>
              <a:cxn ang="0">
                <a:pos x="62" y="0"/>
              </a:cxn>
              <a:cxn ang="0">
                <a:pos x="33" y="88"/>
              </a:cxn>
              <a:cxn ang="0">
                <a:pos x="0" y="0"/>
              </a:cxn>
              <a:cxn ang="0">
                <a:pos x="62" y="0"/>
              </a:cxn>
            </a:cxnLst>
            <a:rect l="0" t="0" r="r" b="b"/>
            <a:pathLst>
              <a:path w="62" h="88">
                <a:moveTo>
                  <a:pt x="62" y="0"/>
                </a:moveTo>
                <a:lnTo>
                  <a:pt x="33" y="88"/>
                </a:lnTo>
                <a:lnTo>
                  <a:pt x="0" y="0"/>
                </a:lnTo>
                <a:lnTo>
                  <a:pt x="62" y="0"/>
                </a:lnTo>
                <a:close/>
              </a:path>
            </a:pathLst>
          </a:custGeom>
          <a:solidFill>
            <a:srgbClr val="000000"/>
          </a:solidFill>
          <a:ln w="9525">
            <a:noFill/>
            <a:round/>
            <a:headEnd/>
            <a:tailEnd/>
          </a:ln>
        </p:spPr>
        <p:txBody>
          <a:bodyPr/>
          <a:lstStyle/>
          <a:p>
            <a:endParaRPr lang="en-US"/>
          </a:p>
        </p:txBody>
      </p:sp>
      <p:sp>
        <p:nvSpPr>
          <p:cNvPr id="27017" name="Freeform 393"/>
          <p:cNvSpPr>
            <a:spLocks/>
          </p:cNvSpPr>
          <p:nvPr/>
        </p:nvSpPr>
        <p:spPr bwMode="auto">
          <a:xfrm>
            <a:off x="1597025" y="4171950"/>
            <a:ext cx="1168400" cy="304800"/>
          </a:xfrm>
          <a:custGeom>
            <a:avLst/>
            <a:gdLst/>
            <a:ahLst/>
            <a:cxnLst>
              <a:cxn ang="0">
                <a:pos x="1470" y="0"/>
              </a:cxn>
              <a:cxn ang="0">
                <a:pos x="1470" y="384"/>
              </a:cxn>
              <a:cxn ang="0">
                <a:pos x="0" y="384"/>
              </a:cxn>
              <a:cxn ang="0">
                <a:pos x="0" y="48"/>
              </a:cxn>
            </a:cxnLst>
            <a:rect l="0" t="0" r="r" b="b"/>
            <a:pathLst>
              <a:path w="1470" h="384">
                <a:moveTo>
                  <a:pt x="1470" y="0"/>
                </a:moveTo>
                <a:lnTo>
                  <a:pt x="1470" y="384"/>
                </a:lnTo>
                <a:lnTo>
                  <a:pt x="0" y="384"/>
                </a:lnTo>
                <a:lnTo>
                  <a:pt x="0" y="48"/>
                </a:lnTo>
              </a:path>
            </a:pathLst>
          </a:custGeom>
          <a:noFill/>
          <a:ln w="3175">
            <a:solidFill>
              <a:srgbClr val="000000"/>
            </a:solidFill>
            <a:prstDash val="solid"/>
            <a:round/>
            <a:headEnd/>
            <a:tailEnd/>
          </a:ln>
        </p:spPr>
        <p:txBody>
          <a:bodyPr/>
          <a:lstStyle/>
          <a:p>
            <a:endParaRPr lang="en-US"/>
          </a:p>
        </p:txBody>
      </p:sp>
      <p:sp>
        <p:nvSpPr>
          <p:cNvPr id="27018" name="Freeform 394"/>
          <p:cNvSpPr>
            <a:spLocks/>
          </p:cNvSpPr>
          <p:nvPr/>
        </p:nvSpPr>
        <p:spPr bwMode="auto">
          <a:xfrm>
            <a:off x="1574800" y="4171950"/>
            <a:ext cx="49213" cy="73025"/>
          </a:xfrm>
          <a:custGeom>
            <a:avLst/>
            <a:gdLst/>
            <a:ahLst/>
            <a:cxnLst>
              <a:cxn ang="0">
                <a:pos x="0" y="90"/>
              </a:cxn>
              <a:cxn ang="0">
                <a:pos x="29" y="0"/>
              </a:cxn>
              <a:cxn ang="0">
                <a:pos x="61" y="90"/>
              </a:cxn>
              <a:cxn ang="0">
                <a:pos x="0" y="90"/>
              </a:cxn>
            </a:cxnLst>
            <a:rect l="0" t="0" r="r" b="b"/>
            <a:pathLst>
              <a:path w="61" h="90">
                <a:moveTo>
                  <a:pt x="0" y="90"/>
                </a:moveTo>
                <a:lnTo>
                  <a:pt x="29" y="0"/>
                </a:lnTo>
                <a:lnTo>
                  <a:pt x="61" y="90"/>
                </a:lnTo>
                <a:lnTo>
                  <a:pt x="0" y="90"/>
                </a:lnTo>
                <a:close/>
              </a:path>
            </a:pathLst>
          </a:custGeom>
          <a:solidFill>
            <a:srgbClr val="000000"/>
          </a:solidFill>
          <a:ln w="9525">
            <a:noFill/>
            <a:round/>
            <a:headEnd/>
            <a:tailEnd/>
          </a:ln>
        </p:spPr>
        <p:txBody>
          <a:bodyPr/>
          <a:lstStyle/>
          <a:p>
            <a:endParaRPr lang="en-US"/>
          </a:p>
        </p:txBody>
      </p:sp>
      <p:sp>
        <p:nvSpPr>
          <p:cNvPr id="27019" name="Line 395"/>
          <p:cNvSpPr>
            <a:spLocks noChangeShapeType="1"/>
          </p:cNvSpPr>
          <p:nvPr/>
        </p:nvSpPr>
        <p:spPr bwMode="auto">
          <a:xfrm>
            <a:off x="2551113" y="4065588"/>
            <a:ext cx="39687" cy="1587"/>
          </a:xfrm>
          <a:prstGeom prst="line">
            <a:avLst/>
          </a:prstGeom>
          <a:noFill/>
          <a:ln w="3175">
            <a:solidFill>
              <a:srgbClr val="000000"/>
            </a:solidFill>
            <a:round/>
            <a:headEnd/>
            <a:tailEnd/>
          </a:ln>
        </p:spPr>
        <p:txBody>
          <a:bodyPr/>
          <a:lstStyle/>
          <a:p>
            <a:endParaRPr lang="en-US"/>
          </a:p>
        </p:txBody>
      </p:sp>
      <p:sp>
        <p:nvSpPr>
          <p:cNvPr id="27020" name="Freeform 396"/>
          <p:cNvSpPr>
            <a:spLocks/>
          </p:cNvSpPr>
          <p:nvPr/>
        </p:nvSpPr>
        <p:spPr bwMode="auto">
          <a:xfrm>
            <a:off x="2584450" y="4041775"/>
            <a:ext cx="73025" cy="49213"/>
          </a:xfrm>
          <a:custGeom>
            <a:avLst/>
            <a:gdLst/>
            <a:ahLst/>
            <a:cxnLst>
              <a:cxn ang="0">
                <a:pos x="0" y="0"/>
              </a:cxn>
              <a:cxn ang="0">
                <a:pos x="92" y="31"/>
              </a:cxn>
              <a:cxn ang="0">
                <a:pos x="0" y="61"/>
              </a:cxn>
              <a:cxn ang="0">
                <a:pos x="0" y="0"/>
              </a:cxn>
            </a:cxnLst>
            <a:rect l="0" t="0" r="r" b="b"/>
            <a:pathLst>
              <a:path w="92" h="61">
                <a:moveTo>
                  <a:pt x="0" y="0"/>
                </a:moveTo>
                <a:lnTo>
                  <a:pt x="92" y="31"/>
                </a:lnTo>
                <a:lnTo>
                  <a:pt x="0" y="61"/>
                </a:lnTo>
                <a:lnTo>
                  <a:pt x="0" y="0"/>
                </a:lnTo>
                <a:close/>
              </a:path>
            </a:pathLst>
          </a:custGeom>
          <a:solidFill>
            <a:srgbClr val="000000"/>
          </a:solidFill>
          <a:ln w="9525">
            <a:noFill/>
            <a:round/>
            <a:headEnd/>
            <a:tailEnd/>
          </a:ln>
        </p:spPr>
        <p:txBody>
          <a:bodyPr/>
          <a:lstStyle/>
          <a:p>
            <a:endParaRPr lang="en-US"/>
          </a:p>
        </p:txBody>
      </p:sp>
      <p:sp>
        <p:nvSpPr>
          <p:cNvPr id="27021" name="Line 397"/>
          <p:cNvSpPr>
            <a:spLocks noChangeShapeType="1"/>
          </p:cNvSpPr>
          <p:nvPr/>
        </p:nvSpPr>
        <p:spPr bwMode="auto">
          <a:xfrm>
            <a:off x="2870200" y="4065588"/>
            <a:ext cx="39688" cy="1587"/>
          </a:xfrm>
          <a:prstGeom prst="line">
            <a:avLst/>
          </a:prstGeom>
          <a:noFill/>
          <a:ln w="3175">
            <a:solidFill>
              <a:srgbClr val="000000"/>
            </a:solidFill>
            <a:round/>
            <a:headEnd/>
            <a:tailEnd/>
          </a:ln>
        </p:spPr>
        <p:txBody>
          <a:bodyPr/>
          <a:lstStyle/>
          <a:p>
            <a:endParaRPr lang="en-US"/>
          </a:p>
        </p:txBody>
      </p:sp>
      <p:sp>
        <p:nvSpPr>
          <p:cNvPr id="27022" name="Freeform 398"/>
          <p:cNvSpPr>
            <a:spLocks/>
          </p:cNvSpPr>
          <p:nvPr/>
        </p:nvSpPr>
        <p:spPr bwMode="auto">
          <a:xfrm>
            <a:off x="2903538" y="4041775"/>
            <a:ext cx="71437" cy="49213"/>
          </a:xfrm>
          <a:custGeom>
            <a:avLst/>
            <a:gdLst/>
            <a:ahLst/>
            <a:cxnLst>
              <a:cxn ang="0">
                <a:pos x="0" y="0"/>
              </a:cxn>
              <a:cxn ang="0">
                <a:pos x="90" y="31"/>
              </a:cxn>
              <a:cxn ang="0">
                <a:pos x="0" y="61"/>
              </a:cxn>
              <a:cxn ang="0">
                <a:pos x="0" y="0"/>
              </a:cxn>
            </a:cxnLst>
            <a:rect l="0" t="0" r="r" b="b"/>
            <a:pathLst>
              <a:path w="90" h="61">
                <a:moveTo>
                  <a:pt x="0" y="0"/>
                </a:moveTo>
                <a:lnTo>
                  <a:pt x="90" y="31"/>
                </a:lnTo>
                <a:lnTo>
                  <a:pt x="0" y="61"/>
                </a:lnTo>
                <a:lnTo>
                  <a:pt x="0" y="0"/>
                </a:lnTo>
                <a:close/>
              </a:path>
            </a:pathLst>
          </a:custGeom>
          <a:solidFill>
            <a:srgbClr val="000000"/>
          </a:solidFill>
          <a:ln w="9525">
            <a:noFill/>
            <a:round/>
            <a:headEnd/>
            <a:tailEnd/>
          </a:ln>
        </p:spPr>
        <p:txBody>
          <a:bodyPr/>
          <a:lstStyle/>
          <a:p>
            <a:endParaRPr lang="en-US"/>
          </a:p>
        </p:txBody>
      </p:sp>
      <p:sp>
        <p:nvSpPr>
          <p:cNvPr id="27023" name="Line 399"/>
          <p:cNvSpPr>
            <a:spLocks noChangeShapeType="1"/>
          </p:cNvSpPr>
          <p:nvPr/>
        </p:nvSpPr>
        <p:spPr bwMode="auto">
          <a:xfrm>
            <a:off x="5200650" y="4065588"/>
            <a:ext cx="38100" cy="1587"/>
          </a:xfrm>
          <a:prstGeom prst="line">
            <a:avLst/>
          </a:prstGeom>
          <a:noFill/>
          <a:ln w="3175">
            <a:solidFill>
              <a:srgbClr val="000000"/>
            </a:solidFill>
            <a:round/>
            <a:headEnd/>
            <a:tailEnd/>
          </a:ln>
        </p:spPr>
        <p:txBody>
          <a:bodyPr/>
          <a:lstStyle/>
          <a:p>
            <a:endParaRPr lang="en-US"/>
          </a:p>
        </p:txBody>
      </p:sp>
      <p:sp>
        <p:nvSpPr>
          <p:cNvPr id="27024" name="Freeform 400"/>
          <p:cNvSpPr>
            <a:spLocks/>
          </p:cNvSpPr>
          <p:nvPr/>
        </p:nvSpPr>
        <p:spPr bwMode="auto">
          <a:xfrm>
            <a:off x="5235575" y="4041775"/>
            <a:ext cx="69850" cy="49213"/>
          </a:xfrm>
          <a:custGeom>
            <a:avLst/>
            <a:gdLst/>
            <a:ahLst/>
            <a:cxnLst>
              <a:cxn ang="0">
                <a:pos x="0" y="0"/>
              </a:cxn>
              <a:cxn ang="0">
                <a:pos x="88" y="31"/>
              </a:cxn>
              <a:cxn ang="0">
                <a:pos x="0" y="61"/>
              </a:cxn>
              <a:cxn ang="0">
                <a:pos x="0" y="0"/>
              </a:cxn>
            </a:cxnLst>
            <a:rect l="0" t="0" r="r" b="b"/>
            <a:pathLst>
              <a:path w="88" h="61">
                <a:moveTo>
                  <a:pt x="0" y="0"/>
                </a:moveTo>
                <a:lnTo>
                  <a:pt x="88" y="31"/>
                </a:lnTo>
                <a:lnTo>
                  <a:pt x="0" y="61"/>
                </a:lnTo>
                <a:lnTo>
                  <a:pt x="0" y="0"/>
                </a:lnTo>
                <a:close/>
              </a:path>
            </a:pathLst>
          </a:custGeom>
          <a:solidFill>
            <a:srgbClr val="000000"/>
          </a:solidFill>
          <a:ln w="9525">
            <a:noFill/>
            <a:round/>
            <a:headEnd/>
            <a:tailEnd/>
          </a:ln>
        </p:spPr>
        <p:txBody>
          <a:bodyPr/>
          <a:lstStyle/>
          <a:p>
            <a:endParaRPr lang="en-US"/>
          </a:p>
        </p:txBody>
      </p:sp>
      <p:sp>
        <p:nvSpPr>
          <p:cNvPr id="27025" name="Line 401"/>
          <p:cNvSpPr>
            <a:spLocks noChangeShapeType="1"/>
          </p:cNvSpPr>
          <p:nvPr/>
        </p:nvSpPr>
        <p:spPr bwMode="auto">
          <a:xfrm flipH="1">
            <a:off x="6430963" y="4065588"/>
            <a:ext cx="569912" cy="1587"/>
          </a:xfrm>
          <a:prstGeom prst="line">
            <a:avLst/>
          </a:prstGeom>
          <a:noFill/>
          <a:ln w="3175">
            <a:solidFill>
              <a:srgbClr val="000000"/>
            </a:solidFill>
            <a:round/>
            <a:headEnd/>
            <a:tailEnd/>
          </a:ln>
        </p:spPr>
        <p:txBody>
          <a:bodyPr/>
          <a:lstStyle/>
          <a:p>
            <a:endParaRPr lang="en-US"/>
          </a:p>
        </p:txBody>
      </p:sp>
      <p:sp>
        <p:nvSpPr>
          <p:cNvPr id="27026" name="Freeform 402"/>
          <p:cNvSpPr>
            <a:spLocks/>
          </p:cNvSpPr>
          <p:nvPr/>
        </p:nvSpPr>
        <p:spPr bwMode="auto">
          <a:xfrm>
            <a:off x="6365875" y="4041775"/>
            <a:ext cx="71438" cy="49213"/>
          </a:xfrm>
          <a:custGeom>
            <a:avLst/>
            <a:gdLst/>
            <a:ahLst/>
            <a:cxnLst>
              <a:cxn ang="0">
                <a:pos x="90" y="61"/>
              </a:cxn>
              <a:cxn ang="0">
                <a:pos x="0" y="31"/>
              </a:cxn>
              <a:cxn ang="0">
                <a:pos x="90" y="0"/>
              </a:cxn>
              <a:cxn ang="0">
                <a:pos x="90" y="61"/>
              </a:cxn>
            </a:cxnLst>
            <a:rect l="0" t="0" r="r" b="b"/>
            <a:pathLst>
              <a:path w="90" h="61">
                <a:moveTo>
                  <a:pt x="90" y="61"/>
                </a:moveTo>
                <a:lnTo>
                  <a:pt x="0" y="31"/>
                </a:lnTo>
                <a:lnTo>
                  <a:pt x="90" y="0"/>
                </a:lnTo>
                <a:lnTo>
                  <a:pt x="90" y="61"/>
                </a:lnTo>
                <a:close/>
              </a:path>
            </a:pathLst>
          </a:custGeom>
          <a:solidFill>
            <a:srgbClr val="000000"/>
          </a:solidFill>
          <a:ln w="9525">
            <a:noFill/>
            <a:round/>
            <a:headEnd/>
            <a:tailEnd/>
          </a:ln>
        </p:spPr>
        <p:txBody>
          <a:bodyPr/>
          <a:lstStyle/>
          <a:p>
            <a:endParaRPr lang="en-US"/>
          </a:p>
        </p:txBody>
      </p:sp>
      <p:sp>
        <p:nvSpPr>
          <p:cNvPr id="27027" name="Line 403"/>
          <p:cNvSpPr>
            <a:spLocks noChangeShapeType="1"/>
          </p:cNvSpPr>
          <p:nvPr/>
        </p:nvSpPr>
        <p:spPr bwMode="auto">
          <a:xfrm>
            <a:off x="7318375" y="4065588"/>
            <a:ext cx="39688" cy="1587"/>
          </a:xfrm>
          <a:prstGeom prst="line">
            <a:avLst/>
          </a:prstGeom>
          <a:noFill/>
          <a:ln w="3175">
            <a:solidFill>
              <a:srgbClr val="000000"/>
            </a:solidFill>
            <a:round/>
            <a:headEnd/>
            <a:tailEnd/>
          </a:ln>
        </p:spPr>
        <p:txBody>
          <a:bodyPr/>
          <a:lstStyle/>
          <a:p>
            <a:endParaRPr lang="en-US"/>
          </a:p>
        </p:txBody>
      </p:sp>
      <p:sp>
        <p:nvSpPr>
          <p:cNvPr id="27028" name="Freeform 404"/>
          <p:cNvSpPr>
            <a:spLocks/>
          </p:cNvSpPr>
          <p:nvPr/>
        </p:nvSpPr>
        <p:spPr bwMode="auto">
          <a:xfrm>
            <a:off x="7353300" y="4043363"/>
            <a:ext cx="71438" cy="47625"/>
          </a:xfrm>
          <a:custGeom>
            <a:avLst/>
            <a:gdLst/>
            <a:ahLst/>
            <a:cxnLst>
              <a:cxn ang="0">
                <a:pos x="0" y="0"/>
              </a:cxn>
              <a:cxn ang="0">
                <a:pos x="90" y="29"/>
              </a:cxn>
              <a:cxn ang="0">
                <a:pos x="0" y="59"/>
              </a:cxn>
              <a:cxn ang="0">
                <a:pos x="0" y="0"/>
              </a:cxn>
            </a:cxnLst>
            <a:rect l="0" t="0" r="r" b="b"/>
            <a:pathLst>
              <a:path w="90" h="59">
                <a:moveTo>
                  <a:pt x="0" y="0"/>
                </a:moveTo>
                <a:lnTo>
                  <a:pt x="90" y="29"/>
                </a:lnTo>
                <a:lnTo>
                  <a:pt x="0" y="59"/>
                </a:lnTo>
                <a:lnTo>
                  <a:pt x="0" y="0"/>
                </a:lnTo>
                <a:close/>
              </a:path>
            </a:pathLst>
          </a:custGeom>
          <a:solidFill>
            <a:srgbClr val="000000"/>
          </a:solidFill>
          <a:ln w="9525">
            <a:noFill/>
            <a:round/>
            <a:headEnd/>
            <a:tailEnd/>
          </a:ln>
        </p:spPr>
        <p:txBody>
          <a:bodyPr/>
          <a:lstStyle/>
          <a:p>
            <a:endParaRPr lang="en-US"/>
          </a:p>
        </p:txBody>
      </p:sp>
      <p:sp>
        <p:nvSpPr>
          <p:cNvPr id="27029" name="Line 405"/>
          <p:cNvSpPr>
            <a:spLocks noChangeShapeType="1"/>
          </p:cNvSpPr>
          <p:nvPr/>
        </p:nvSpPr>
        <p:spPr bwMode="auto">
          <a:xfrm>
            <a:off x="7637463" y="4065588"/>
            <a:ext cx="38100" cy="1587"/>
          </a:xfrm>
          <a:prstGeom prst="line">
            <a:avLst/>
          </a:prstGeom>
          <a:noFill/>
          <a:ln w="3175">
            <a:solidFill>
              <a:srgbClr val="000000"/>
            </a:solidFill>
            <a:round/>
            <a:headEnd/>
            <a:tailEnd/>
          </a:ln>
        </p:spPr>
        <p:txBody>
          <a:bodyPr/>
          <a:lstStyle/>
          <a:p>
            <a:endParaRPr lang="en-US"/>
          </a:p>
        </p:txBody>
      </p:sp>
      <p:sp>
        <p:nvSpPr>
          <p:cNvPr id="27030" name="Freeform 406"/>
          <p:cNvSpPr>
            <a:spLocks/>
          </p:cNvSpPr>
          <p:nvPr/>
        </p:nvSpPr>
        <p:spPr bwMode="auto">
          <a:xfrm>
            <a:off x="7670800" y="4043363"/>
            <a:ext cx="71438" cy="47625"/>
          </a:xfrm>
          <a:custGeom>
            <a:avLst/>
            <a:gdLst/>
            <a:ahLst/>
            <a:cxnLst>
              <a:cxn ang="0">
                <a:pos x="0" y="0"/>
              </a:cxn>
              <a:cxn ang="0">
                <a:pos x="90" y="29"/>
              </a:cxn>
              <a:cxn ang="0">
                <a:pos x="0" y="59"/>
              </a:cxn>
              <a:cxn ang="0">
                <a:pos x="0" y="0"/>
              </a:cxn>
            </a:cxnLst>
            <a:rect l="0" t="0" r="r" b="b"/>
            <a:pathLst>
              <a:path w="90" h="59">
                <a:moveTo>
                  <a:pt x="0" y="0"/>
                </a:moveTo>
                <a:lnTo>
                  <a:pt x="90" y="29"/>
                </a:lnTo>
                <a:lnTo>
                  <a:pt x="0" y="59"/>
                </a:lnTo>
                <a:lnTo>
                  <a:pt x="0" y="0"/>
                </a:lnTo>
                <a:close/>
              </a:path>
            </a:pathLst>
          </a:custGeom>
          <a:solidFill>
            <a:srgbClr val="000000"/>
          </a:solidFill>
          <a:ln w="9525">
            <a:noFill/>
            <a:round/>
            <a:headEnd/>
            <a:tailEnd/>
          </a:ln>
        </p:spPr>
        <p:txBody>
          <a:bodyPr/>
          <a:lstStyle/>
          <a:p>
            <a:endParaRPr lang="en-US"/>
          </a:p>
        </p:txBody>
      </p:sp>
      <p:sp>
        <p:nvSpPr>
          <p:cNvPr id="27031" name="Line 407"/>
          <p:cNvSpPr>
            <a:spLocks noChangeShapeType="1"/>
          </p:cNvSpPr>
          <p:nvPr/>
        </p:nvSpPr>
        <p:spPr bwMode="auto">
          <a:xfrm>
            <a:off x="8378825" y="4065588"/>
            <a:ext cx="252413" cy="1587"/>
          </a:xfrm>
          <a:prstGeom prst="line">
            <a:avLst/>
          </a:prstGeom>
          <a:noFill/>
          <a:ln w="3175">
            <a:solidFill>
              <a:srgbClr val="000000"/>
            </a:solidFill>
            <a:round/>
            <a:headEnd/>
            <a:tailEnd/>
          </a:ln>
        </p:spPr>
        <p:txBody>
          <a:bodyPr/>
          <a:lstStyle/>
          <a:p>
            <a:endParaRPr lang="en-US"/>
          </a:p>
        </p:txBody>
      </p:sp>
      <p:sp>
        <p:nvSpPr>
          <p:cNvPr id="27032" name="Freeform 408"/>
          <p:cNvSpPr>
            <a:spLocks/>
          </p:cNvSpPr>
          <p:nvPr/>
        </p:nvSpPr>
        <p:spPr bwMode="auto">
          <a:xfrm>
            <a:off x="8624888" y="4043363"/>
            <a:ext cx="71437" cy="47625"/>
          </a:xfrm>
          <a:custGeom>
            <a:avLst/>
            <a:gdLst/>
            <a:ahLst/>
            <a:cxnLst>
              <a:cxn ang="0">
                <a:pos x="0" y="0"/>
              </a:cxn>
              <a:cxn ang="0">
                <a:pos x="91" y="29"/>
              </a:cxn>
              <a:cxn ang="0">
                <a:pos x="0" y="59"/>
              </a:cxn>
              <a:cxn ang="0">
                <a:pos x="0" y="0"/>
              </a:cxn>
            </a:cxnLst>
            <a:rect l="0" t="0" r="r" b="b"/>
            <a:pathLst>
              <a:path w="91" h="59">
                <a:moveTo>
                  <a:pt x="0" y="0"/>
                </a:moveTo>
                <a:lnTo>
                  <a:pt x="91" y="29"/>
                </a:lnTo>
                <a:lnTo>
                  <a:pt x="0" y="59"/>
                </a:lnTo>
                <a:lnTo>
                  <a:pt x="0" y="0"/>
                </a:lnTo>
                <a:close/>
              </a:path>
            </a:pathLst>
          </a:custGeom>
          <a:solidFill>
            <a:srgbClr val="000000"/>
          </a:solidFill>
          <a:ln w="9525">
            <a:noFill/>
            <a:round/>
            <a:headEnd/>
            <a:tailEnd/>
          </a:ln>
        </p:spPr>
        <p:txBody>
          <a:bodyPr/>
          <a:lstStyle/>
          <a:p>
            <a:endParaRPr lang="en-US"/>
          </a:p>
        </p:txBody>
      </p:sp>
      <p:sp>
        <p:nvSpPr>
          <p:cNvPr id="27033" name="Freeform 409"/>
          <p:cNvSpPr>
            <a:spLocks/>
          </p:cNvSpPr>
          <p:nvPr/>
        </p:nvSpPr>
        <p:spPr bwMode="auto">
          <a:xfrm>
            <a:off x="1597025" y="3522663"/>
            <a:ext cx="5934075" cy="436562"/>
          </a:xfrm>
          <a:custGeom>
            <a:avLst/>
            <a:gdLst/>
            <a:ahLst/>
            <a:cxnLst>
              <a:cxn ang="0">
                <a:pos x="7475" y="550"/>
              </a:cxn>
              <a:cxn ang="0">
                <a:pos x="7475" y="0"/>
              </a:cxn>
              <a:cxn ang="0">
                <a:pos x="0" y="0"/>
              </a:cxn>
              <a:cxn ang="0">
                <a:pos x="0" y="502"/>
              </a:cxn>
            </a:cxnLst>
            <a:rect l="0" t="0" r="r" b="b"/>
            <a:pathLst>
              <a:path w="7475" h="550">
                <a:moveTo>
                  <a:pt x="7475" y="550"/>
                </a:moveTo>
                <a:lnTo>
                  <a:pt x="7475" y="0"/>
                </a:lnTo>
                <a:lnTo>
                  <a:pt x="0" y="0"/>
                </a:lnTo>
                <a:lnTo>
                  <a:pt x="0" y="502"/>
                </a:lnTo>
              </a:path>
            </a:pathLst>
          </a:custGeom>
          <a:noFill/>
          <a:ln w="3175">
            <a:solidFill>
              <a:srgbClr val="000000"/>
            </a:solidFill>
            <a:prstDash val="solid"/>
            <a:round/>
            <a:headEnd/>
            <a:tailEnd/>
          </a:ln>
        </p:spPr>
        <p:txBody>
          <a:bodyPr/>
          <a:lstStyle/>
          <a:p>
            <a:endParaRPr lang="en-US"/>
          </a:p>
        </p:txBody>
      </p:sp>
      <p:sp>
        <p:nvSpPr>
          <p:cNvPr id="27034" name="Freeform 410"/>
          <p:cNvSpPr>
            <a:spLocks/>
          </p:cNvSpPr>
          <p:nvPr/>
        </p:nvSpPr>
        <p:spPr bwMode="auto">
          <a:xfrm>
            <a:off x="1574800" y="3887788"/>
            <a:ext cx="49213" cy="71437"/>
          </a:xfrm>
          <a:custGeom>
            <a:avLst/>
            <a:gdLst/>
            <a:ahLst/>
            <a:cxnLst>
              <a:cxn ang="0">
                <a:pos x="61" y="0"/>
              </a:cxn>
              <a:cxn ang="0">
                <a:pos x="29" y="90"/>
              </a:cxn>
              <a:cxn ang="0">
                <a:pos x="0" y="0"/>
              </a:cxn>
              <a:cxn ang="0">
                <a:pos x="61" y="0"/>
              </a:cxn>
            </a:cxnLst>
            <a:rect l="0" t="0" r="r" b="b"/>
            <a:pathLst>
              <a:path w="61" h="90">
                <a:moveTo>
                  <a:pt x="61" y="0"/>
                </a:moveTo>
                <a:lnTo>
                  <a:pt x="29" y="90"/>
                </a:lnTo>
                <a:lnTo>
                  <a:pt x="0" y="0"/>
                </a:lnTo>
                <a:lnTo>
                  <a:pt x="61" y="0"/>
                </a:lnTo>
                <a:close/>
              </a:path>
            </a:pathLst>
          </a:custGeom>
          <a:solidFill>
            <a:srgbClr val="000000"/>
          </a:solidFill>
          <a:ln w="9525">
            <a:noFill/>
            <a:round/>
            <a:headEnd/>
            <a:tailEnd/>
          </a:ln>
        </p:spPr>
        <p:txBody>
          <a:bodyPr/>
          <a:lstStyle/>
          <a:p>
            <a:endParaRPr lang="en-US"/>
          </a:p>
        </p:txBody>
      </p:sp>
      <p:sp>
        <p:nvSpPr>
          <p:cNvPr id="27035" name="Line 411"/>
          <p:cNvSpPr>
            <a:spLocks noChangeShapeType="1"/>
          </p:cNvSpPr>
          <p:nvPr/>
        </p:nvSpPr>
        <p:spPr bwMode="auto">
          <a:xfrm>
            <a:off x="7000875" y="4065588"/>
            <a:ext cx="39688" cy="1587"/>
          </a:xfrm>
          <a:prstGeom prst="line">
            <a:avLst/>
          </a:prstGeom>
          <a:noFill/>
          <a:ln w="3175">
            <a:solidFill>
              <a:srgbClr val="000000"/>
            </a:solidFill>
            <a:round/>
            <a:headEnd/>
            <a:tailEnd/>
          </a:ln>
        </p:spPr>
        <p:txBody>
          <a:bodyPr/>
          <a:lstStyle/>
          <a:p>
            <a:endParaRPr lang="en-US"/>
          </a:p>
        </p:txBody>
      </p:sp>
      <p:sp>
        <p:nvSpPr>
          <p:cNvPr id="27036" name="Freeform 412"/>
          <p:cNvSpPr>
            <a:spLocks/>
          </p:cNvSpPr>
          <p:nvPr/>
        </p:nvSpPr>
        <p:spPr bwMode="auto">
          <a:xfrm>
            <a:off x="7034213" y="4043363"/>
            <a:ext cx="73025" cy="47625"/>
          </a:xfrm>
          <a:custGeom>
            <a:avLst/>
            <a:gdLst/>
            <a:ahLst/>
            <a:cxnLst>
              <a:cxn ang="0">
                <a:pos x="0" y="0"/>
              </a:cxn>
              <a:cxn ang="0">
                <a:pos x="92" y="29"/>
              </a:cxn>
              <a:cxn ang="0">
                <a:pos x="0" y="59"/>
              </a:cxn>
              <a:cxn ang="0">
                <a:pos x="0" y="0"/>
              </a:cxn>
            </a:cxnLst>
            <a:rect l="0" t="0" r="r" b="b"/>
            <a:pathLst>
              <a:path w="92" h="59">
                <a:moveTo>
                  <a:pt x="0" y="0"/>
                </a:moveTo>
                <a:lnTo>
                  <a:pt x="92" y="29"/>
                </a:lnTo>
                <a:lnTo>
                  <a:pt x="0" y="59"/>
                </a:lnTo>
                <a:lnTo>
                  <a:pt x="0" y="0"/>
                </a:lnTo>
                <a:close/>
              </a:path>
            </a:pathLst>
          </a:custGeom>
          <a:solidFill>
            <a:srgbClr val="000000"/>
          </a:solidFill>
          <a:ln w="9525">
            <a:noFill/>
            <a:round/>
            <a:headEnd/>
            <a:tailEnd/>
          </a:ln>
        </p:spPr>
        <p:txBody>
          <a:bodyPr/>
          <a:lstStyle/>
          <a:p>
            <a:endParaRPr lang="en-US"/>
          </a:p>
        </p:txBody>
      </p:sp>
      <p:sp>
        <p:nvSpPr>
          <p:cNvPr id="27037" name="Line 413"/>
          <p:cNvSpPr>
            <a:spLocks noChangeShapeType="1"/>
          </p:cNvSpPr>
          <p:nvPr/>
        </p:nvSpPr>
        <p:spPr bwMode="auto">
          <a:xfrm>
            <a:off x="4033838" y="4065588"/>
            <a:ext cx="146050" cy="1587"/>
          </a:xfrm>
          <a:prstGeom prst="line">
            <a:avLst/>
          </a:prstGeom>
          <a:noFill/>
          <a:ln w="3175">
            <a:solidFill>
              <a:srgbClr val="000000"/>
            </a:solidFill>
            <a:round/>
            <a:headEnd/>
            <a:tailEnd/>
          </a:ln>
        </p:spPr>
        <p:txBody>
          <a:bodyPr/>
          <a:lstStyle/>
          <a:p>
            <a:endParaRPr lang="en-US"/>
          </a:p>
        </p:txBody>
      </p:sp>
      <p:sp>
        <p:nvSpPr>
          <p:cNvPr id="27038" name="Freeform 414"/>
          <p:cNvSpPr>
            <a:spLocks/>
          </p:cNvSpPr>
          <p:nvPr/>
        </p:nvSpPr>
        <p:spPr bwMode="auto">
          <a:xfrm>
            <a:off x="4173538" y="4041775"/>
            <a:ext cx="74612" cy="49213"/>
          </a:xfrm>
          <a:custGeom>
            <a:avLst/>
            <a:gdLst/>
            <a:ahLst/>
            <a:cxnLst>
              <a:cxn ang="0">
                <a:pos x="0" y="0"/>
              </a:cxn>
              <a:cxn ang="0">
                <a:pos x="92" y="31"/>
              </a:cxn>
              <a:cxn ang="0">
                <a:pos x="0" y="61"/>
              </a:cxn>
              <a:cxn ang="0">
                <a:pos x="0" y="0"/>
              </a:cxn>
            </a:cxnLst>
            <a:rect l="0" t="0" r="r" b="b"/>
            <a:pathLst>
              <a:path w="92" h="61">
                <a:moveTo>
                  <a:pt x="0" y="0"/>
                </a:moveTo>
                <a:lnTo>
                  <a:pt x="92" y="31"/>
                </a:lnTo>
                <a:lnTo>
                  <a:pt x="0" y="61"/>
                </a:lnTo>
                <a:lnTo>
                  <a:pt x="0" y="0"/>
                </a:lnTo>
                <a:close/>
              </a:path>
            </a:pathLst>
          </a:custGeom>
          <a:solidFill>
            <a:srgbClr val="000000"/>
          </a:solidFill>
          <a:ln w="9525">
            <a:noFill/>
            <a:round/>
            <a:headEnd/>
            <a:tailEnd/>
          </a:ln>
        </p:spPr>
        <p:txBody>
          <a:bodyPr/>
          <a:lstStyle/>
          <a:p>
            <a:endParaRPr lang="en-US"/>
          </a:p>
        </p:txBody>
      </p:sp>
      <p:sp>
        <p:nvSpPr>
          <p:cNvPr id="27039" name="Freeform 415"/>
          <p:cNvSpPr>
            <a:spLocks/>
          </p:cNvSpPr>
          <p:nvPr/>
        </p:nvSpPr>
        <p:spPr bwMode="auto">
          <a:xfrm>
            <a:off x="6153150" y="4171950"/>
            <a:ext cx="1060450" cy="293688"/>
          </a:xfrm>
          <a:custGeom>
            <a:avLst/>
            <a:gdLst/>
            <a:ahLst/>
            <a:cxnLst>
              <a:cxn ang="0">
                <a:pos x="0" y="0"/>
              </a:cxn>
              <a:cxn ang="0">
                <a:pos x="0" y="368"/>
              </a:cxn>
              <a:cxn ang="0">
                <a:pos x="1336" y="368"/>
              </a:cxn>
              <a:cxn ang="0">
                <a:pos x="1336" y="46"/>
              </a:cxn>
            </a:cxnLst>
            <a:rect l="0" t="0" r="r" b="b"/>
            <a:pathLst>
              <a:path w="1336" h="368">
                <a:moveTo>
                  <a:pt x="0" y="0"/>
                </a:moveTo>
                <a:lnTo>
                  <a:pt x="0" y="368"/>
                </a:lnTo>
                <a:lnTo>
                  <a:pt x="1336" y="368"/>
                </a:lnTo>
                <a:lnTo>
                  <a:pt x="1336" y="46"/>
                </a:lnTo>
              </a:path>
            </a:pathLst>
          </a:custGeom>
          <a:noFill/>
          <a:ln w="3175">
            <a:solidFill>
              <a:srgbClr val="000000"/>
            </a:solidFill>
            <a:prstDash val="solid"/>
            <a:round/>
            <a:headEnd/>
            <a:tailEnd/>
          </a:ln>
        </p:spPr>
        <p:txBody>
          <a:bodyPr/>
          <a:lstStyle/>
          <a:p>
            <a:endParaRPr lang="en-US"/>
          </a:p>
        </p:txBody>
      </p:sp>
      <p:sp>
        <p:nvSpPr>
          <p:cNvPr id="27040" name="Freeform 416"/>
          <p:cNvSpPr>
            <a:spLocks/>
          </p:cNvSpPr>
          <p:nvPr/>
        </p:nvSpPr>
        <p:spPr bwMode="auto">
          <a:xfrm>
            <a:off x="7188200" y="4171950"/>
            <a:ext cx="49213" cy="73025"/>
          </a:xfrm>
          <a:custGeom>
            <a:avLst/>
            <a:gdLst/>
            <a:ahLst/>
            <a:cxnLst>
              <a:cxn ang="0">
                <a:pos x="0" y="90"/>
              </a:cxn>
              <a:cxn ang="0">
                <a:pos x="33" y="0"/>
              </a:cxn>
              <a:cxn ang="0">
                <a:pos x="62" y="90"/>
              </a:cxn>
              <a:cxn ang="0">
                <a:pos x="0" y="90"/>
              </a:cxn>
            </a:cxnLst>
            <a:rect l="0" t="0" r="r" b="b"/>
            <a:pathLst>
              <a:path w="62" h="90">
                <a:moveTo>
                  <a:pt x="0" y="90"/>
                </a:moveTo>
                <a:lnTo>
                  <a:pt x="33" y="0"/>
                </a:lnTo>
                <a:lnTo>
                  <a:pt x="62" y="90"/>
                </a:lnTo>
                <a:lnTo>
                  <a:pt x="0" y="90"/>
                </a:lnTo>
                <a:close/>
              </a:path>
            </a:pathLst>
          </a:custGeom>
          <a:solidFill>
            <a:srgbClr val="000000"/>
          </a:solidFill>
          <a:ln w="9525">
            <a:noFill/>
            <a:round/>
            <a:headEnd/>
            <a:tailEnd/>
          </a:ln>
        </p:spPr>
        <p:txBody>
          <a:bodyPr/>
          <a:lstStyle/>
          <a:p>
            <a:endParaRPr lang="en-US"/>
          </a:p>
        </p:txBody>
      </p:sp>
      <p:sp>
        <p:nvSpPr>
          <p:cNvPr id="27041" name="Rectangle 417"/>
          <p:cNvSpPr>
            <a:spLocks noChangeArrowheads="1"/>
          </p:cNvSpPr>
          <p:nvPr/>
        </p:nvSpPr>
        <p:spPr bwMode="auto">
          <a:xfrm>
            <a:off x="644525" y="3748088"/>
            <a:ext cx="636588" cy="131762"/>
          </a:xfrm>
          <a:prstGeom prst="rect">
            <a:avLst/>
          </a:prstGeom>
          <a:solidFill>
            <a:srgbClr val="FFFFFF"/>
          </a:solidFill>
          <a:ln w="9525">
            <a:noFill/>
            <a:miter lim="800000"/>
            <a:headEnd/>
            <a:tailEnd/>
          </a:ln>
        </p:spPr>
        <p:txBody>
          <a:bodyPr/>
          <a:lstStyle/>
          <a:p>
            <a:endParaRPr lang="en-US"/>
          </a:p>
        </p:txBody>
      </p:sp>
      <p:sp>
        <p:nvSpPr>
          <p:cNvPr id="27042" name="Rectangle 418"/>
          <p:cNvSpPr>
            <a:spLocks noChangeArrowheads="1"/>
          </p:cNvSpPr>
          <p:nvPr/>
        </p:nvSpPr>
        <p:spPr bwMode="auto">
          <a:xfrm>
            <a:off x="644525" y="3748088"/>
            <a:ext cx="636588" cy="131762"/>
          </a:xfrm>
          <a:prstGeom prst="rect">
            <a:avLst/>
          </a:prstGeom>
          <a:noFill/>
          <a:ln w="3175">
            <a:solidFill>
              <a:srgbClr val="000000"/>
            </a:solidFill>
            <a:miter lim="800000"/>
            <a:headEnd/>
            <a:tailEnd/>
          </a:ln>
        </p:spPr>
        <p:txBody>
          <a:bodyPr/>
          <a:lstStyle/>
          <a:p>
            <a:endParaRPr lang="en-US"/>
          </a:p>
        </p:txBody>
      </p:sp>
      <p:sp>
        <p:nvSpPr>
          <p:cNvPr id="27043" name="Rectangle 419"/>
          <p:cNvSpPr>
            <a:spLocks noChangeArrowheads="1"/>
          </p:cNvSpPr>
          <p:nvPr/>
        </p:nvSpPr>
        <p:spPr bwMode="auto">
          <a:xfrm>
            <a:off x="669925" y="3763963"/>
            <a:ext cx="142875" cy="122237"/>
          </a:xfrm>
          <a:prstGeom prst="rect">
            <a:avLst/>
          </a:prstGeom>
          <a:noFill/>
          <a:ln w="9525">
            <a:noFill/>
            <a:miter lim="800000"/>
            <a:headEnd/>
            <a:tailEnd/>
          </a:ln>
        </p:spPr>
        <p:txBody>
          <a:bodyPr wrap="none" lIns="0" tIns="0" rIns="0" bIns="0">
            <a:spAutoFit/>
          </a:bodyPr>
          <a:lstStyle/>
          <a:p>
            <a:pPr algn="l"/>
            <a:r>
              <a:rPr lang="en-US" sz="800" b="0">
                <a:solidFill>
                  <a:srgbClr val="000000"/>
                </a:solidFill>
              </a:rPr>
              <a:t>4.1</a:t>
            </a:r>
            <a:endParaRPr lang="en-US" sz="1000" b="0"/>
          </a:p>
        </p:txBody>
      </p:sp>
      <p:sp>
        <p:nvSpPr>
          <p:cNvPr id="27044" name="Rectangle 420"/>
          <p:cNvSpPr>
            <a:spLocks noChangeArrowheads="1"/>
          </p:cNvSpPr>
          <p:nvPr/>
        </p:nvSpPr>
        <p:spPr bwMode="auto">
          <a:xfrm>
            <a:off x="644525" y="3879850"/>
            <a:ext cx="636588" cy="504825"/>
          </a:xfrm>
          <a:prstGeom prst="rect">
            <a:avLst/>
          </a:prstGeom>
          <a:solidFill>
            <a:srgbClr val="FFFFFF"/>
          </a:solidFill>
          <a:ln w="9525">
            <a:noFill/>
            <a:miter lim="800000"/>
            <a:headEnd/>
            <a:tailEnd/>
          </a:ln>
        </p:spPr>
        <p:txBody>
          <a:bodyPr/>
          <a:lstStyle/>
          <a:p>
            <a:endParaRPr lang="en-US"/>
          </a:p>
        </p:txBody>
      </p:sp>
      <p:sp>
        <p:nvSpPr>
          <p:cNvPr id="27045" name="Rectangle 421"/>
          <p:cNvSpPr>
            <a:spLocks noChangeArrowheads="1"/>
          </p:cNvSpPr>
          <p:nvPr/>
        </p:nvSpPr>
        <p:spPr bwMode="auto">
          <a:xfrm>
            <a:off x="644525" y="3879850"/>
            <a:ext cx="636588" cy="504825"/>
          </a:xfrm>
          <a:prstGeom prst="rect">
            <a:avLst/>
          </a:prstGeom>
          <a:noFill/>
          <a:ln w="3175">
            <a:solidFill>
              <a:srgbClr val="000000"/>
            </a:solidFill>
            <a:miter lim="800000"/>
            <a:headEnd/>
            <a:tailEnd/>
          </a:ln>
        </p:spPr>
        <p:txBody>
          <a:bodyPr/>
          <a:lstStyle/>
          <a:p>
            <a:endParaRPr lang="en-US"/>
          </a:p>
        </p:txBody>
      </p:sp>
      <p:sp>
        <p:nvSpPr>
          <p:cNvPr id="27046" name="Rectangle 422"/>
          <p:cNvSpPr>
            <a:spLocks noChangeArrowheads="1"/>
          </p:cNvSpPr>
          <p:nvPr/>
        </p:nvSpPr>
        <p:spPr bwMode="auto">
          <a:xfrm>
            <a:off x="715963" y="3951288"/>
            <a:ext cx="47625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REPORT</a:t>
            </a:r>
            <a:endParaRPr lang="en-US" sz="1000" b="0"/>
          </a:p>
        </p:txBody>
      </p:sp>
      <p:sp>
        <p:nvSpPr>
          <p:cNvPr id="27047" name="Rectangle 423"/>
          <p:cNvSpPr>
            <a:spLocks noChangeArrowheads="1"/>
          </p:cNvSpPr>
          <p:nvPr/>
        </p:nvSpPr>
        <p:spPr bwMode="auto">
          <a:xfrm>
            <a:off x="874713" y="4068763"/>
            <a:ext cx="17145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ON</a:t>
            </a:r>
            <a:endParaRPr lang="en-US" sz="1000" b="0"/>
          </a:p>
        </p:txBody>
      </p:sp>
      <p:sp>
        <p:nvSpPr>
          <p:cNvPr id="27048" name="Rectangle 424"/>
          <p:cNvSpPr>
            <a:spLocks noChangeArrowheads="1"/>
          </p:cNvSpPr>
          <p:nvPr/>
        </p:nvSpPr>
        <p:spPr bwMode="auto">
          <a:xfrm>
            <a:off x="708025" y="4184650"/>
            <a:ext cx="49530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STATION</a:t>
            </a:r>
            <a:endParaRPr lang="en-US" sz="1000" b="0"/>
          </a:p>
        </p:txBody>
      </p:sp>
      <p:sp>
        <p:nvSpPr>
          <p:cNvPr id="27049" name="Rectangle 425"/>
          <p:cNvSpPr>
            <a:spLocks noChangeArrowheads="1"/>
          </p:cNvSpPr>
          <p:nvPr/>
        </p:nvSpPr>
        <p:spPr bwMode="auto">
          <a:xfrm>
            <a:off x="1917700" y="3748088"/>
            <a:ext cx="633413" cy="131762"/>
          </a:xfrm>
          <a:prstGeom prst="rect">
            <a:avLst/>
          </a:prstGeom>
          <a:solidFill>
            <a:srgbClr val="FFFFFF"/>
          </a:solidFill>
          <a:ln w="9525">
            <a:noFill/>
            <a:miter lim="800000"/>
            <a:headEnd/>
            <a:tailEnd/>
          </a:ln>
        </p:spPr>
        <p:txBody>
          <a:bodyPr/>
          <a:lstStyle/>
          <a:p>
            <a:endParaRPr lang="en-US"/>
          </a:p>
        </p:txBody>
      </p:sp>
      <p:sp>
        <p:nvSpPr>
          <p:cNvPr id="27050" name="Rectangle 426"/>
          <p:cNvSpPr>
            <a:spLocks noChangeArrowheads="1"/>
          </p:cNvSpPr>
          <p:nvPr/>
        </p:nvSpPr>
        <p:spPr bwMode="auto">
          <a:xfrm>
            <a:off x="1917700" y="3748088"/>
            <a:ext cx="633413" cy="131762"/>
          </a:xfrm>
          <a:prstGeom prst="rect">
            <a:avLst/>
          </a:prstGeom>
          <a:noFill/>
          <a:ln w="3175">
            <a:solidFill>
              <a:srgbClr val="000000"/>
            </a:solidFill>
            <a:miter lim="800000"/>
            <a:headEnd/>
            <a:tailEnd/>
          </a:ln>
        </p:spPr>
        <p:txBody>
          <a:bodyPr/>
          <a:lstStyle/>
          <a:p>
            <a:endParaRPr lang="en-US"/>
          </a:p>
        </p:txBody>
      </p:sp>
      <p:sp>
        <p:nvSpPr>
          <p:cNvPr id="27051" name="Rectangle 427"/>
          <p:cNvSpPr>
            <a:spLocks noChangeArrowheads="1"/>
          </p:cNvSpPr>
          <p:nvPr/>
        </p:nvSpPr>
        <p:spPr bwMode="auto">
          <a:xfrm>
            <a:off x="1941513" y="3763963"/>
            <a:ext cx="142875" cy="122237"/>
          </a:xfrm>
          <a:prstGeom prst="rect">
            <a:avLst/>
          </a:prstGeom>
          <a:noFill/>
          <a:ln w="9525">
            <a:noFill/>
            <a:miter lim="800000"/>
            <a:headEnd/>
            <a:tailEnd/>
          </a:ln>
        </p:spPr>
        <p:txBody>
          <a:bodyPr wrap="none" lIns="0" tIns="0" rIns="0" bIns="0">
            <a:spAutoFit/>
          </a:bodyPr>
          <a:lstStyle/>
          <a:p>
            <a:pPr algn="l"/>
            <a:r>
              <a:rPr lang="en-US" sz="800" b="0">
                <a:solidFill>
                  <a:srgbClr val="000000"/>
                </a:solidFill>
              </a:rPr>
              <a:t>4.2</a:t>
            </a:r>
            <a:endParaRPr lang="en-US" sz="1000" b="0"/>
          </a:p>
        </p:txBody>
      </p:sp>
      <p:sp>
        <p:nvSpPr>
          <p:cNvPr id="27052" name="Rectangle 428"/>
          <p:cNvSpPr>
            <a:spLocks noChangeArrowheads="1"/>
          </p:cNvSpPr>
          <p:nvPr/>
        </p:nvSpPr>
        <p:spPr bwMode="auto">
          <a:xfrm>
            <a:off x="1917700" y="3879850"/>
            <a:ext cx="633413" cy="504825"/>
          </a:xfrm>
          <a:prstGeom prst="rect">
            <a:avLst/>
          </a:prstGeom>
          <a:solidFill>
            <a:srgbClr val="FFFFFF"/>
          </a:solidFill>
          <a:ln w="9525">
            <a:noFill/>
            <a:miter lim="800000"/>
            <a:headEnd/>
            <a:tailEnd/>
          </a:ln>
        </p:spPr>
        <p:txBody>
          <a:bodyPr/>
          <a:lstStyle/>
          <a:p>
            <a:endParaRPr lang="en-US"/>
          </a:p>
        </p:txBody>
      </p:sp>
      <p:sp>
        <p:nvSpPr>
          <p:cNvPr id="27053" name="Rectangle 429"/>
          <p:cNvSpPr>
            <a:spLocks noChangeArrowheads="1"/>
          </p:cNvSpPr>
          <p:nvPr/>
        </p:nvSpPr>
        <p:spPr bwMode="auto">
          <a:xfrm>
            <a:off x="1917700" y="3879850"/>
            <a:ext cx="633413" cy="504825"/>
          </a:xfrm>
          <a:prstGeom prst="rect">
            <a:avLst/>
          </a:prstGeom>
          <a:noFill/>
          <a:ln w="3175">
            <a:solidFill>
              <a:srgbClr val="000000"/>
            </a:solidFill>
            <a:miter lim="800000"/>
            <a:headEnd/>
            <a:tailEnd/>
          </a:ln>
        </p:spPr>
        <p:txBody>
          <a:bodyPr/>
          <a:lstStyle/>
          <a:p>
            <a:endParaRPr lang="en-US"/>
          </a:p>
        </p:txBody>
      </p:sp>
      <p:sp>
        <p:nvSpPr>
          <p:cNvPr id="27054" name="Rectangle 430"/>
          <p:cNvSpPr>
            <a:spLocks noChangeArrowheads="1"/>
          </p:cNvSpPr>
          <p:nvPr/>
        </p:nvSpPr>
        <p:spPr bwMode="auto">
          <a:xfrm>
            <a:off x="1990725" y="3889375"/>
            <a:ext cx="47625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SEARCH</a:t>
            </a:r>
            <a:endParaRPr lang="en-US" sz="1000" b="0"/>
          </a:p>
        </p:txBody>
      </p:sp>
      <p:sp>
        <p:nvSpPr>
          <p:cNvPr id="27055" name="Rectangle 431"/>
          <p:cNvSpPr>
            <a:spLocks noChangeArrowheads="1"/>
          </p:cNvSpPr>
          <p:nvPr/>
        </p:nvSpPr>
        <p:spPr bwMode="auto">
          <a:xfrm>
            <a:off x="2111375" y="4006850"/>
            <a:ext cx="24130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FOR</a:t>
            </a:r>
            <a:endParaRPr lang="en-US" sz="1000" b="0"/>
          </a:p>
        </p:txBody>
      </p:sp>
      <p:sp>
        <p:nvSpPr>
          <p:cNvPr id="27056" name="Rectangle 432"/>
          <p:cNvSpPr>
            <a:spLocks noChangeArrowheads="1"/>
          </p:cNvSpPr>
          <p:nvPr/>
        </p:nvSpPr>
        <p:spPr bwMode="auto">
          <a:xfrm>
            <a:off x="1949450" y="4125913"/>
            <a:ext cx="55245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CONTACT</a:t>
            </a:r>
            <a:endParaRPr lang="en-US" sz="1000" b="0"/>
          </a:p>
        </p:txBody>
      </p:sp>
      <p:sp>
        <p:nvSpPr>
          <p:cNvPr id="27057" name="Rectangle 433"/>
          <p:cNvSpPr>
            <a:spLocks noChangeArrowheads="1"/>
          </p:cNvSpPr>
          <p:nvPr/>
        </p:nvSpPr>
        <p:spPr bwMode="auto">
          <a:xfrm>
            <a:off x="2195513" y="4243388"/>
            <a:ext cx="7620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S</a:t>
            </a:r>
            <a:endParaRPr lang="en-US" sz="1000" b="0"/>
          </a:p>
        </p:txBody>
      </p:sp>
      <p:sp>
        <p:nvSpPr>
          <p:cNvPr id="27058" name="Rectangle 434"/>
          <p:cNvSpPr>
            <a:spLocks noChangeArrowheads="1"/>
          </p:cNvSpPr>
          <p:nvPr/>
        </p:nvSpPr>
        <p:spPr bwMode="auto">
          <a:xfrm>
            <a:off x="6365875" y="3748088"/>
            <a:ext cx="635000" cy="131762"/>
          </a:xfrm>
          <a:prstGeom prst="rect">
            <a:avLst/>
          </a:prstGeom>
          <a:solidFill>
            <a:srgbClr val="FFFFFF"/>
          </a:solidFill>
          <a:ln w="9525">
            <a:noFill/>
            <a:miter lim="800000"/>
            <a:headEnd/>
            <a:tailEnd/>
          </a:ln>
        </p:spPr>
        <p:txBody>
          <a:bodyPr/>
          <a:lstStyle/>
          <a:p>
            <a:endParaRPr lang="en-US"/>
          </a:p>
        </p:txBody>
      </p:sp>
      <p:sp>
        <p:nvSpPr>
          <p:cNvPr id="27059" name="Rectangle 435"/>
          <p:cNvSpPr>
            <a:spLocks noChangeArrowheads="1"/>
          </p:cNvSpPr>
          <p:nvPr/>
        </p:nvSpPr>
        <p:spPr bwMode="auto">
          <a:xfrm>
            <a:off x="6365875" y="3748088"/>
            <a:ext cx="635000" cy="131762"/>
          </a:xfrm>
          <a:prstGeom prst="rect">
            <a:avLst/>
          </a:prstGeom>
          <a:noFill/>
          <a:ln w="3175">
            <a:solidFill>
              <a:srgbClr val="000000"/>
            </a:solidFill>
            <a:miter lim="800000"/>
            <a:headEnd/>
            <a:tailEnd/>
          </a:ln>
        </p:spPr>
        <p:txBody>
          <a:bodyPr/>
          <a:lstStyle/>
          <a:p>
            <a:endParaRPr lang="en-US"/>
          </a:p>
        </p:txBody>
      </p:sp>
      <p:sp>
        <p:nvSpPr>
          <p:cNvPr id="27060" name="Rectangle 436"/>
          <p:cNvSpPr>
            <a:spLocks noChangeArrowheads="1"/>
          </p:cNvSpPr>
          <p:nvPr/>
        </p:nvSpPr>
        <p:spPr bwMode="auto">
          <a:xfrm>
            <a:off x="6389688" y="3763963"/>
            <a:ext cx="142875" cy="122237"/>
          </a:xfrm>
          <a:prstGeom prst="rect">
            <a:avLst/>
          </a:prstGeom>
          <a:noFill/>
          <a:ln w="9525">
            <a:noFill/>
            <a:miter lim="800000"/>
            <a:headEnd/>
            <a:tailEnd/>
          </a:ln>
        </p:spPr>
        <p:txBody>
          <a:bodyPr wrap="none" lIns="0" tIns="0" rIns="0" bIns="0">
            <a:spAutoFit/>
          </a:bodyPr>
          <a:lstStyle/>
          <a:p>
            <a:pPr algn="l"/>
            <a:r>
              <a:rPr lang="en-US" sz="800" b="0">
                <a:solidFill>
                  <a:srgbClr val="000000"/>
                </a:solidFill>
              </a:rPr>
              <a:t>4.6</a:t>
            </a:r>
            <a:endParaRPr lang="en-US" sz="1000" b="0"/>
          </a:p>
        </p:txBody>
      </p:sp>
      <p:sp>
        <p:nvSpPr>
          <p:cNvPr id="27061" name="Rectangle 437"/>
          <p:cNvSpPr>
            <a:spLocks noChangeArrowheads="1"/>
          </p:cNvSpPr>
          <p:nvPr/>
        </p:nvSpPr>
        <p:spPr bwMode="auto">
          <a:xfrm>
            <a:off x="6365875" y="3879850"/>
            <a:ext cx="635000" cy="506413"/>
          </a:xfrm>
          <a:prstGeom prst="rect">
            <a:avLst/>
          </a:prstGeom>
          <a:solidFill>
            <a:srgbClr val="FFFFFF"/>
          </a:solidFill>
          <a:ln w="9525">
            <a:noFill/>
            <a:miter lim="800000"/>
            <a:headEnd/>
            <a:tailEnd/>
          </a:ln>
        </p:spPr>
        <p:txBody>
          <a:bodyPr/>
          <a:lstStyle/>
          <a:p>
            <a:endParaRPr lang="en-US"/>
          </a:p>
        </p:txBody>
      </p:sp>
      <p:sp>
        <p:nvSpPr>
          <p:cNvPr id="27062" name="Rectangle 438"/>
          <p:cNvSpPr>
            <a:spLocks noChangeArrowheads="1"/>
          </p:cNvSpPr>
          <p:nvPr/>
        </p:nvSpPr>
        <p:spPr bwMode="auto">
          <a:xfrm>
            <a:off x="6365875" y="3879850"/>
            <a:ext cx="635000" cy="506413"/>
          </a:xfrm>
          <a:prstGeom prst="rect">
            <a:avLst/>
          </a:prstGeom>
          <a:noFill/>
          <a:ln w="3175">
            <a:solidFill>
              <a:srgbClr val="000000"/>
            </a:solidFill>
            <a:miter lim="800000"/>
            <a:headEnd/>
            <a:tailEnd/>
          </a:ln>
        </p:spPr>
        <p:txBody>
          <a:bodyPr/>
          <a:lstStyle/>
          <a:p>
            <a:endParaRPr lang="en-US"/>
          </a:p>
        </p:txBody>
      </p:sp>
      <p:sp>
        <p:nvSpPr>
          <p:cNvPr id="27063" name="Rectangle 439"/>
          <p:cNvSpPr>
            <a:spLocks noChangeArrowheads="1"/>
          </p:cNvSpPr>
          <p:nvPr/>
        </p:nvSpPr>
        <p:spPr bwMode="auto">
          <a:xfrm>
            <a:off x="6451600" y="4006850"/>
            <a:ext cx="45085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ATTACK</a:t>
            </a:r>
            <a:endParaRPr lang="en-US" sz="1000" b="0"/>
          </a:p>
        </p:txBody>
      </p:sp>
      <p:sp>
        <p:nvSpPr>
          <p:cNvPr id="27064" name="Rectangle 440"/>
          <p:cNvSpPr>
            <a:spLocks noChangeArrowheads="1"/>
          </p:cNvSpPr>
          <p:nvPr/>
        </p:nvSpPr>
        <p:spPr bwMode="auto">
          <a:xfrm>
            <a:off x="6445250" y="4125913"/>
            <a:ext cx="46355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TARGET</a:t>
            </a:r>
            <a:endParaRPr lang="en-US" sz="1000" b="0"/>
          </a:p>
        </p:txBody>
      </p:sp>
      <p:sp>
        <p:nvSpPr>
          <p:cNvPr id="27065" name="Rectangle 441"/>
          <p:cNvSpPr>
            <a:spLocks noChangeArrowheads="1"/>
          </p:cNvSpPr>
          <p:nvPr/>
        </p:nvSpPr>
        <p:spPr bwMode="auto">
          <a:xfrm>
            <a:off x="7742238" y="3748088"/>
            <a:ext cx="636587" cy="131762"/>
          </a:xfrm>
          <a:prstGeom prst="rect">
            <a:avLst/>
          </a:prstGeom>
          <a:solidFill>
            <a:srgbClr val="FFFFFF"/>
          </a:solidFill>
          <a:ln w="9525">
            <a:noFill/>
            <a:miter lim="800000"/>
            <a:headEnd/>
            <a:tailEnd/>
          </a:ln>
        </p:spPr>
        <p:txBody>
          <a:bodyPr/>
          <a:lstStyle/>
          <a:p>
            <a:endParaRPr lang="en-US"/>
          </a:p>
        </p:txBody>
      </p:sp>
      <p:sp>
        <p:nvSpPr>
          <p:cNvPr id="27066" name="Rectangle 442"/>
          <p:cNvSpPr>
            <a:spLocks noChangeArrowheads="1"/>
          </p:cNvSpPr>
          <p:nvPr/>
        </p:nvSpPr>
        <p:spPr bwMode="auto">
          <a:xfrm>
            <a:off x="7742238" y="3748088"/>
            <a:ext cx="636587" cy="131762"/>
          </a:xfrm>
          <a:prstGeom prst="rect">
            <a:avLst/>
          </a:prstGeom>
          <a:noFill/>
          <a:ln w="3175">
            <a:solidFill>
              <a:srgbClr val="000000"/>
            </a:solidFill>
            <a:miter lim="800000"/>
            <a:headEnd/>
            <a:tailEnd/>
          </a:ln>
        </p:spPr>
        <p:txBody>
          <a:bodyPr/>
          <a:lstStyle/>
          <a:p>
            <a:endParaRPr lang="en-US"/>
          </a:p>
        </p:txBody>
      </p:sp>
      <p:sp>
        <p:nvSpPr>
          <p:cNvPr id="27067" name="Rectangle 443"/>
          <p:cNvSpPr>
            <a:spLocks noChangeArrowheads="1"/>
          </p:cNvSpPr>
          <p:nvPr/>
        </p:nvSpPr>
        <p:spPr bwMode="auto">
          <a:xfrm>
            <a:off x="7766050" y="3763963"/>
            <a:ext cx="142875" cy="122237"/>
          </a:xfrm>
          <a:prstGeom prst="rect">
            <a:avLst/>
          </a:prstGeom>
          <a:noFill/>
          <a:ln w="9525">
            <a:noFill/>
            <a:miter lim="800000"/>
            <a:headEnd/>
            <a:tailEnd/>
          </a:ln>
        </p:spPr>
        <p:txBody>
          <a:bodyPr wrap="none" lIns="0" tIns="0" rIns="0" bIns="0">
            <a:spAutoFit/>
          </a:bodyPr>
          <a:lstStyle/>
          <a:p>
            <a:pPr algn="l"/>
            <a:r>
              <a:rPr lang="en-US" sz="800" b="0">
                <a:solidFill>
                  <a:srgbClr val="000000"/>
                </a:solidFill>
              </a:rPr>
              <a:t>4.7</a:t>
            </a:r>
            <a:endParaRPr lang="en-US" sz="1000" b="0"/>
          </a:p>
        </p:txBody>
      </p:sp>
      <p:sp>
        <p:nvSpPr>
          <p:cNvPr id="27068" name="Rectangle 444"/>
          <p:cNvSpPr>
            <a:spLocks noChangeArrowheads="1"/>
          </p:cNvSpPr>
          <p:nvPr/>
        </p:nvSpPr>
        <p:spPr bwMode="auto">
          <a:xfrm>
            <a:off x="7742238" y="3879850"/>
            <a:ext cx="636587" cy="506413"/>
          </a:xfrm>
          <a:prstGeom prst="rect">
            <a:avLst/>
          </a:prstGeom>
          <a:solidFill>
            <a:srgbClr val="FFFFFF"/>
          </a:solidFill>
          <a:ln w="9525">
            <a:noFill/>
            <a:miter lim="800000"/>
            <a:headEnd/>
            <a:tailEnd/>
          </a:ln>
        </p:spPr>
        <p:txBody>
          <a:bodyPr/>
          <a:lstStyle/>
          <a:p>
            <a:endParaRPr lang="en-US"/>
          </a:p>
        </p:txBody>
      </p:sp>
      <p:sp>
        <p:nvSpPr>
          <p:cNvPr id="27069" name="Rectangle 445"/>
          <p:cNvSpPr>
            <a:spLocks noChangeArrowheads="1"/>
          </p:cNvSpPr>
          <p:nvPr/>
        </p:nvSpPr>
        <p:spPr bwMode="auto">
          <a:xfrm>
            <a:off x="7742238" y="3879850"/>
            <a:ext cx="636587" cy="506413"/>
          </a:xfrm>
          <a:prstGeom prst="rect">
            <a:avLst/>
          </a:prstGeom>
          <a:noFill/>
          <a:ln w="3175">
            <a:solidFill>
              <a:srgbClr val="000000"/>
            </a:solidFill>
            <a:miter lim="800000"/>
            <a:headEnd/>
            <a:tailEnd/>
          </a:ln>
        </p:spPr>
        <p:txBody>
          <a:bodyPr/>
          <a:lstStyle/>
          <a:p>
            <a:endParaRPr lang="en-US"/>
          </a:p>
        </p:txBody>
      </p:sp>
      <p:sp>
        <p:nvSpPr>
          <p:cNvPr id="27070" name="Rectangle 446"/>
          <p:cNvSpPr>
            <a:spLocks noChangeArrowheads="1"/>
          </p:cNvSpPr>
          <p:nvPr/>
        </p:nvSpPr>
        <p:spPr bwMode="auto">
          <a:xfrm>
            <a:off x="7818438" y="3951288"/>
            <a:ext cx="47625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REPORT</a:t>
            </a:r>
            <a:endParaRPr lang="en-US" sz="1000" b="0"/>
          </a:p>
        </p:txBody>
      </p:sp>
      <p:sp>
        <p:nvSpPr>
          <p:cNvPr id="27071" name="Rectangle 447"/>
          <p:cNvSpPr>
            <a:spLocks noChangeArrowheads="1"/>
          </p:cNvSpPr>
          <p:nvPr/>
        </p:nvSpPr>
        <p:spPr bwMode="auto">
          <a:xfrm>
            <a:off x="7943850" y="4068763"/>
            <a:ext cx="22860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OFF</a:t>
            </a:r>
            <a:endParaRPr lang="en-US" sz="1000" b="0"/>
          </a:p>
        </p:txBody>
      </p:sp>
      <p:sp>
        <p:nvSpPr>
          <p:cNvPr id="27072" name="Rectangle 448"/>
          <p:cNvSpPr>
            <a:spLocks noChangeArrowheads="1"/>
          </p:cNvSpPr>
          <p:nvPr/>
        </p:nvSpPr>
        <p:spPr bwMode="auto">
          <a:xfrm>
            <a:off x="7804150" y="4184650"/>
            <a:ext cx="49530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STATION</a:t>
            </a:r>
            <a:endParaRPr lang="en-US" sz="1000" b="0"/>
          </a:p>
        </p:txBody>
      </p:sp>
      <p:sp>
        <p:nvSpPr>
          <p:cNvPr id="27073" name="Freeform 449"/>
          <p:cNvSpPr>
            <a:spLocks/>
          </p:cNvSpPr>
          <p:nvPr/>
        </p:nvSpPr>
        <p:spPr bwMode="auto">
          <a:xfrm>
            <a:off x="2657475" y="3959225"/>
            <a:ext cx="212725" cy="212725"/>
          </a:xfrm>
          <a:custGeom>
            <a:avLst/>
            <a:gdLst/>
            <a:ahLst/>
            <a:cxnLst>
              <a:cxn ang="0">
                <a:pos x="0" y="135"/>
              </a:cxn>
              <a:cxn ang="0">
                <a:pos x="4" y="106"/>
              </a:cxn>
              <a:cxn ang="0">
                <a:pos x="11" y="79"/>
              </a:cxn>
              <a:cxn ang="0">
                <a:pos x="29" y="52"/>
              </a:cxn>
              <a:cxn ang="0">
                <a:pos x="50" y="31"/>
              </a:cxn>
              <a:cxn ang="0">
                <a:pos x="75" y="16"/>
              </a:cxn>
              <a:cxn ang="0">
                <a:pos x="102" y="4"/>
              </a:cxn>
              <a:cxn ang="0">
                <a:pos x="134" y="0"/>
              </a:cxn>
              <a:cxn ang="0">
                <a:pos x="161" y="4"/>
              </a:cxn>
              <a:cxn ang="0">
                <a:pos x="190" y="16"/>
              </a:cxn>
              <a:cxn ang="0">
                <a:pos x="215" y="31"/>
              </a:cxn>
              <a:cxn ang="0">
                <a:pos x="236" y="52"/>
              </a:cxn>
              <a:cxn ang="0">
                <a:pos x="251" y="79"/>
              </a:cxn>
              <a:cxn ang="0">
                <a:pos x="261" y="106"/>
              </a:cxn>
              <a:cxn ang="0">
                <a:pos x="267" y="135"/>
              </a:cxn>
              <a:cxn ang="0">
                <a:pos x="261" y="165"/>
              </a:cxn>
              <a:cxn ang="0">
                <a:pos x="251" y="194"/>
              </a:cxn>
              <a:cxn ang="0">
                <a:pos x="236" y="219"/>
              </a:cxn>
              <a:cxn ang="0">
                <a:pos x="215" y="240"/>
              </a:cxn>
              <a:cxn ang="0">
                <a:pos x="190" y="257"/>
              </a:cxn>
              <a:cxn ang="0">
                <a:pos x="161" y="267"/>
              </a:cxn>
              <a:cxn ang="0">
                <a:pos x="134" y="269"/>
              </a:cxn>
              <a:cxn ang="0">
                <a:pos x="102" y="267"/>
              </a:cxn>
              <a:cxn ang="0">
                <a:pos x="75" y="257"/>
              </a:cxn>
              <a:cxn ang="0">
                <a:pos x="50" y="240"/>
              </a:cxn>
              <a:cxn ang="0">
                <a:pos x="29" y="219"/>
              </a:cxn>
              <a:cxn ang="0">
                <a:pos x="11" y="194"/>
              </a:cxn>
              <a:cxn ang="0">
                <a:pos x="4" y="165"/>
              </a:cxn>
              <a:cxn ang="0">
                <a:pos x="0" y="135"/>
              </a:cxn>
            </a:cxnLst>
            <a:rect l="0" t="0" r="r" b="b"/>
            <a:pathLst>
              <a:path w="267" h="269">
                <a:moveTo>
                  <a:pt x="0" y="135"/>
                </a:moveTo>
                <a:lnTo>
                  <a:pt x="4" y="106"/>
                </a:lnTo>
                <a:lnTo>
                  <a:pt x="11" y="79"/>
                </a:lnTo>
                <a:lnTo>
                  <a:pt x="29" y="52"/>
                </a:lnTo>
                <a:lnTo>
                  <a:pt x="50" y="31"/>
                </a:lnTo>
                <a:lnTo>
                  <a:pt x="75" y="16"/>
                </a:lnTo>
                <a:lnTo>
                  <a:pt x="102" y="4"/>
                </a:lnTo>
                <a:lnTo>
                  <a:pt x="134" y="0"/>
                </a:lnTo>
                <a:lnTo>
                  <a:pt x="161" y="4"/>
                </a:lnTo>
                <a:lnTo>
                  <a:pt x="190" y="16"/>
                </a:lnTo>
                <a:lnTo>
                  <a:pt x="215" y="31"/>
                </a:lnTo>
                <a:lnTo>
                  <a:pt x="236" y="52"/>
                </a:lnTo>
                <a:lnTo>
                  <a:pt x="251" y="79"/>
                </a:lnTo>
                <a:lnTo>
                  <a:pt x="261" y="106"/>
                </a:lnTo>
                <a:lnTo>
                  <a:pt x="267" y="135"/>
                </a:lnTo>
                <a:lnTo>
                  <a:pt x="261" y="165"/>
                </a:lnTo>
                <a:lnTo>
                  <a:pt x="251" y="194"/>
                </a:lnTo>
                <a:lnTo>
                  <a:pt x="236" y="219"/>
                </a:lnTo>
                <a:lnTo>
                  <a:pt x="215" y="240"/>
                </a:lnTo>
                <a:lnTo>
                  <a:pt x="190" y="257"/>
                </a:lnTo>
                <a:lnTo>
                  <a:pt x="161" y="267"/>
                </a:lnTo>
                <a:lnTo>
                  <a:pt x="134" y="269"/>
                </a:lnTo>
                <a:lnTo>
                  <a:pt x="102" y="267"/>
                </a:lnTo>
                <a:lnTo>
                  <a:pt x="75" y="257"/>
                </a:lnTo>
                <a:lnTo>
                  <a:pt x="50" y="240"/>
                </a:lnTo>
                <a:lnTo>
                  <a:pt x="29" y="219"/>
                </a:lnTo>
                <a:lnTo>
                  <a:pt x="11" y="194"/>
                </a:lnTo>
                <a:lnTo>
                  <a:pt x="4" y="165"/>
                </a:lnTo>
                <a:lnTo>
                  <a:pt x="0" y="135"/>
                </a:lnTo>
                <a:close/>
              </a:path>
            </a:pathLst>
          </a:custGeom>
          <a:solidFill>
            <a:srgbClr val="FFFFFF"/>
          </a:solidFill>
          <a:ln w="9525">
            <a:noFill/>
            <a:round/>
            <a:headEnd/>
            <a:tailEnd/>
          </a:ln>
        </p:spPr>
        <p:txBody>
          <a:bodyPr/>
          <a:lstStyle/>
          <a:p>
            <a:endParaRPr lang="en-US"/>
          </a:p>
        </p:txBody>
      </p:sp>
      <p:sp>
        <p:nvSpPr>
          <p:cNvPr id="27074" name="Freeform 450"/>
          <p:cNvSpPr>
            <a:spLocks/>
          </p:cNvSpPr>
          <p:nvPr/>
        </p:nvSpPr>
        <p:spPr bwMode="auto">
          <a:xfrm>
            <a:off x="2657475" y="3959225"/>
            <a:ext cx="212725" cy="212725"/>
          </a:xfrm>
          <a:custGeom>
            <a:avLst/>
            <a:gdLst/>
            <a:ahLst/>
            <a:cxnLst>
              <a:cxn ang="0">
                <a:pos x="0" y="135"/>
              </a:cxn>
              <a:cxn ang="0">
                <a:pos x="4" y="106"/>
              </a:cxn>
              <a:cxn ang="0">
                <a:pos x="11" y="79"/>
              </a:cxn>
              <a:cxn ang="0">
                <a:pos x="29" y="52"/>
              </a:cxn>
              <a:cxn ang="0">
                <a:pos x="50" y="31"/>
              </a:cxn>
              <a:cxn ang="0">
                <a:pos x="75" y="16"/>
              </a:cxn>
              <a:cxn ang="0">
                <a:pos x="102" y="4"/>
              </a:cxn>
              <a:cxn ang="0">
                <a:pos x="134" y="0"/>
              </a:cxn>
              <a:cxn ang="0">
                <a:pos x="161" y="4"/>
              </a:cxn>
              <a:cxn ang="0">
                <a:pos x="190" y="16"/>
              </a:cxn>
              <a:cxn ang="0">
                <a:pos x="215" y="31"/>
              </a:cxn>
              <a:cxn ang="0">
                <a:pos x="236" y="52"/>
              </a:cxn>
              <a:cxn ang="0">
                <a:pos x="251" y="79"/>
              </a:cxn>
              <a:cxn ang="0">
                <a:pos x="261" y="106"/>
              </a:cxn>
              <a:cxn ang="0">
                <a:pos x="267" y="135"/>
              </a:cxn>
              <a:cxn ang="0">
                <a:pos x="261" y="165"/>
              </a:cxn>
              <a:cxn ang="0">
                <a:pos x="251" y="194"/>
              </a:cxn>
              <a:cxn ang="0">
                <a:pos x="236" y="219"/>
              </a:cxn>
              <a:cxn ang="0">
                <a:pos x="215" y="240"/>
              </a:cxn>
              <a:cxn ang="0">
                <a:pos x="190" y="257"/>
              </a:cxn>
              <a:cxn ang="0">
                <a:pos x="161" y="267"/>
              </a:cxn>
              <a:cxn ang="0">
                <a:pos x="134" y="269"/>
              </a:cxn>
              <a:cxn ang="0">
                <a:pos x="102" y="267"/>
              </a:cxn>
              <a:cxn ang="0">
                <a:pos x="75" y="257"/>
              </a:cxn>
              <a:cxn ang="0">
                <a:pos x="50" y="240"/>
              </a:cxn>
              <a:cxn ang="0">
                <a:pos x="29" y="219"/>
              </a:cxn>
              <a:cxn ang="0">
                <a:pos x="11" y="194"/>
              </a:cxn>
              <a:cxn ang="0">
                <a:pos x="4" y="165"/>
              </a:cxn>
              <a:cxn ang="0">
                <a:pos x="0" y="135"/>
              </a:cxn>
            </a:cxnLst>
            <a:rect l="0" t="0" r="r" b="b"/>
            <a:pathLst>
              <a:path w="267" h="269">
                <a:moveTo>
                  <a:pt x="0" y="135"/>
                </a:moveTo>
                <a:lnTo>
                  <a:pt x="4" y="106"/>
                </a:lnTo>
                <a:lnTo>
                  <a:pt x="11" y="79"/>
                </a:lnTo>
                <a:lnTo>
                  <a:pt x="29" y="52"/>
                </a:lnTo>
                <a:lnTo>
                  <a:pt x="50" y="31"/>
                </a:lnTo>
                <a:lnTo>
                  <a:pt x="75" y="16"/>
                </a:lnTo>
                <a:lnTo>
                  <a:pt x="102" y="4"/>
                </a:lnTo>
                <a:lnTo>
                  <a:pt x="134" y="0"/>
                </a:lnTo>
                <a:lnTo>
                  <a:pt x="161" y="4"/>
                </a:lnTo>
                <a:lnTo>
                  <a:pt x="190" y="16"/>
                </a:lnTo>
                <a:lnTo>
                  <a:pt x="215" y="31"/>
                </a:lnTo>
                <a:lnTo>
                  <a:pt x="236" y="52"/>
                </a:lnTo>
                <a:lnTo>
                  <a:pt x="251" y="79"/>
                </a:lnTo>
                <a:lnTo>
                  <a:pt x="261" y="106"/>
                </a:lnTo>
                <a:lnTo>
                  <a:pt x="267" y="135"/>
                </a:lnTo>
                <a:lnTo>
                  <a:pt x="261" y="165"/>
                </a:lnTo>
                <a:lnTo>
                  <a:pt x="251" y="194"/>
                </a:lnTo>
                <a:lnTo>
                  <a:pt x="236" y="219"/>
                </a:lnTo>
                <a:lnTo>
                  <a:pt x="215" y="240"/>
                </a:lnTo>
                <a:lnTo>
                  <a:pt x="190" y="257"/>
                </a:lnTo>
                <a:lnTo>
                  <a:pt x="161" y="267"/>
                </a:lnTo>
                <a:lnTo>
                  <a:pt x="134" y="269"/>
                </a:lnTo>
                <a:lnTo>
                  <a:pt x="102" y="267"/>
                </a:lnTo>
                <a:lnTo>
                  <a:pt x="75" y="257"/>
                </a:lnTo>
                <a:lnTo>
                  <a:pt x="50" y="240"/>
                </a:lnTo>
                <a:lnTo>
                  <a:pt x="29" y="219"/>
                </a:lnTo>
                <a:lnTo>
                  <a:pt x="11" y="194"/>
                </a:lnTo>
                <a:lnTo>
                  <a:pt x="4" y="165"/>
                </a:lnTo>
                <a:lnTo>
                  <a:pt x="0" y="135"/>
                </a:lnTo>
                <a:close/>
              </a:path>
            </a:pathLst>
          </a:custGeom>
          <a:noFill/>
          <a:ln w="3175">
            <a:solidFill>
              <a:srgbClr val="000000"/>
            </a:solidFill>
            <a:prstDash val="solid"/>
            <a:round/>
            <a:headEnd/>
            <a:tailEnd/>
          </a:ln>
        </p:spPr>
        <p:txBody>
          <a:bodyPr/>
          <a:lstStyle/>
          <a:p>
            <a:endParaRPr lang="en-US"/>
          </a:p>
        </p:txBody>
      </p:sp>
      <p:sp>
        <p:nvSpPr>
          <p:cNvPr id="27075" name="Rectangle 451"/>
          <p:cNvSpPr>
            <a:spLocks noChangeArrowheads="1"/>
          </p:cNvSpPr>
          <p:nvPr/>
        </p:nvSpPr>
        <p:spPr bwMode="auto">
          <a:xfrm>
            <a:off x="2676525" y="4021138"/>
            <a:ext cx="185738" cy="106362"/>
          </a:xfrm>
          <a:prstGeom prst="rect">
            <a:avLst/>
          </a:prstGeom>
          <a:noFill/>
          <a:ln w="9525">
            <a:noFill/>
            <a:miter lim="800000"/>
            <a:headEnd/>
            <a:tailEnd/>
          </a:ln>
        </p:spPr>
        <p:txBody>
          <a:bodyPr wrap="none" lIns="0" tIns="0" rIns="0" bIns="0">
            <a:spAutoFit/>
          </a:bodyPr>
          <a:lstStyle/>
          <a:p>
            <a:pPr algn="l"/>
            <a:r>
              <a:rPr lang="en-US" sz="700" b="0">
                <a:solidFill>
                  <a:srgbClr val="000000"/>
                </a:solidFill>
              </a:rPr>
              <a:t>AND</a:t>
            </a:r>
            <a:endParaRPr lang="en-US" sz="1000" b="0"/>
          </a:p>
        </p:txBody>
      </p:sp>
      <p:sp>
        <p:nvSpPr>
          <p:cNvPr id="27076" name="Freeform 452"/>
          <p:cNvSpPr>
            <a:spLocks/>
          </p:cNvSpPr>
          <p:nvPr/>
        </p:nvSpPr>
        <p:spPr bwMode="auto">
          <a:xfrm>
            <a:off x="2974975" y="3959225"/>
            <a:ext cx="211138" cy="212725"/>
          </a:xfrm>
          <a:custGeom>
            <a:avLst/>
            <a:gdLst/>
            <a:ahLst/>
            <a:cxnLst>
              <a:cxn ang="0">
                <a:pos x="0" y="135"/>
              </a:cxn>
              <a:cxn ang="0">
                <a:pos x="4" y="106"/>
              </a:cxn>
              <a:cxn ang="0">
                <a:pos x="14" y="79"/>
              </a:cxn>
              <a:cxn ang="0">
                <a:pos x="29" y="52"/>
              </a:cxn>
              <a:cxn ang="0">
                <a:pos x="50" y="31"/>
              </a:cxn>
              <a:cxn ang="0">
                <a:pos x="75" y="16"/>
              </a:cxn>
              <a:cxn ang="0">
                <a:pos x="104" y="4"/>
              </a:cxn>
              <a:cxn ang="0">
                <a:pos x="134" y="0"/>
              </a:cxn>
              <a:cxn ang="0">
                <a:pos x="163" y="4"/>
              </a:cxn>
              <a:cxn ang="0">
                <a:pos x="190" y="16"/>
              </a:cxn>
              <a:cxn ang="0">
                <a:pos x="219" y="31"/>
              </a:cxn>
              <a:cxn ang="0">
                <a:pos x="236" y="52"/>
              </a:cxn>
              <a:cxn ang="0">
                <a:pos x="253" y="79"/>
              </a:cxn>
              <a:cxn ang="0">
                <a:pos x="265" y="106"/>
              </a:cxn>
              <a:cxn ang="0">
                <a:pos x="267" y="135"/>
              </a:cxn>
              <a:cxn ang="0">
                <a:pos x="265" y="165"/>
              </a:cxn>
              <a:cxn ang="0">
                <a:pos x="253" y="194"/>
              </a:cxn>
              <a:cxn ang="0">
                <a:pos x="236" y="219"/>
              </a:cxn>
              <a:cxn ang="0">
                <a:pos x="219" y="240"/>
              </a:cxn>
              <a:cxn ang="0">
                <a:pos x="190" y="257"/>
              </a:cxn>
              <a:cxn ang="0">
                <a:pos x="163" y="267"/>
              </a:cxn>
              <a:cxn ang="0">
                <a:pos x="134" y="269"/>
              </a:cxn>
              <a:cxn ang="0">
                <a:pos x="104" y="267"/>
              </a:cxn>
              <a:cxn ang="0">
                <a:pos x="75" y="257"/>
              </a:cxn>
              <a:cxn ang="0">
                <a:pos x="50" y="240"/>
              </a:cxn>
              <a:cxn ang="0">
                <a:pos x="29" y="219"/>
              </a:cxn>
              <a:cxn ang="0">
                <a:pos x="14" y="194"/>
              </a:cxn>
              <a:cxn ang="0">
                <a:pos x="4" y="165"/>
              </a:cxn>
              <a:cxn ang="0">
                <a:pos x="0" y="135"/>
              </a:cxn>
            </a:cxnLst>
            <a:rect l="0" t="0" r="r" b="b"/>
            <a:pathLst>
              <a:path w="267" h="269">
                <a:moveTo>
                  <a:pt x="0" y="135"/>
                </a:moveTo>
                <a:lnTo>
                  <a:pt x="4" y="106"/>
                </a:lnTo>
                <a:lnTo>
                  <a:pt x="14" y="79"/>
                </a:lnTo>
                <a:lnTo>
                  <a:pt x="29" y="52"/>
                </a:lnTo>
                <a:lnTo>
                  <a:pt x="50" y="31"/>
                </a:lnTo>
                <a:lnTo>
                  <a:pt x="75" y="16"/>
                </a:lnTo>
                <a:lnTo>
                  <a:pt x="104" y="4"/>
                </a:lnTo>
                <a:lnTo>
                  <a:pt x="134" y="0"/>
                </a:lnTo>
                <a:lnTo>
                  <a:pt x="163" y="4"/>
                </a:lnTo>
                <a:lnTo>
                  <a:pt x="190" y="16"/>
                </a:lnTo>
                <a:lnTo>
                  <a:pt x="219" y="31"/>
                </a:lnTo>
                <a:lnTo>
                  <a:pt x="236" y="52"/>
                </a:lnTo>
                <a:lnTo>
                  <a:pt x="253" y="79"/>
                </a:lnTo>
                <a:lnTo>
                  <a:pt x="265" y="106"/>
                </a:lnTo>
                <a:lnTo>
                  <a:pt x="267" y="135"/>
                </a:lnTo>
                <a:lnTo>
                  <a:pt x="265" y="165"/>
                </a:lnTo>
                <a:lnTo>
                  <a:pt x="253" y="194"/>
                </a:lnTo>
                <a:lnTo>
                  <a:pt x="236" y="219"/>
                </a:lnTo>
                <a:lnTo>
                  <a:pt x="219" y="240"/>
                </a:lnTo>
                <a:lnTo>
                  <a:pt x="190" y="257"/>
                </a:lnTo>
                <a:lnTo>
                  <a:pt x="163" y="267"/>
                </a:lnTo>
                <a:lnTo>
                  <a:pt x="134" y="269"/>
                </a:lnTo>
                <a:lnTo>
                  <a:pt x="104" y="267"/>
                </a:lnTo>
                <a:lnTo>
                  <a:pt x="75" y="257"/>
                </a:lnTo>
                <a:lnTo>
                  <a:pt x="50" y="240"/>
                </a:lnTo>
                <a:lnTo>
                  <a:pt x="29" y="219"/>
                </a:lnTo>
                <a:lnTo>
                  <a:pt x="14" y="194"/>
                </a:lnTo>
                <a:lnTo>
                  <a:pt x="4" y="165"/>
                </a:lnTo>
                <a:lnTo>
                  <a:pt x="0" y="135"/>
                </a:lnTo>
                <a:close/>
              </a:path>
            </a:pathLst>
          </a:custGeom>
          <a:solidFill>
            <a:srgbClr val="FFFFFF"/>
          </a:solidFill>
          <a:ln w="9525">
            <a:noFill/>
            <a:round/>
            <a:headEnd/>
            <a:tailEnd/>
          </a:ln>
        </p:spPr>
        <p:txBody>
          <a:bodyPr/>
          <a:lstStyle/>
          <a:p>
            <a:endParaRPr lang="en-US"/>
          </a:p>
        </p:txBody>
      </p:sp>
      <p:sp>
        <p:nvSpPr>
          <p:cNvPr id="27077" name="Freeform 453"/>
          <p:cNvSpPr>
            <a:spLocks/>
          </p:cNvSpPr>
          <p:nvPr/>
        </p:nvSpPr>
        <p:spPr bwMode="auto">
          <a:xfrm>
            <a:off x="2974975" y="3959225"/>
            <a:ext cx="211138" cy="212725"/>
          </a:xfrm>
          <a:custGeom>
            <a:avLst/>
            <a:gdLst/>
            <a:ahLst/>
            <a:cxnLst>
              <a:cxn ang="0">
                <a:pos x="0" y="135"/>
              </a:cxn>
              <a:cxn ang="0">
                <a:pos x="4" y="106"/>
              </a:cxn>
              <a:cxn ang="0">
                <a:pos x="14" y="79"/>
              </a:cxn>
              <a:cxn ang="0">
                <a:pos x="29" y="52"/>
              </a:cxn>
              <a:cxn ang="0">
                <a:pos x="50" y="31"/>
              </a:cxn>
              <a:cxn ang="0">
                <a:pos x="75" y="16"/>
              </a:cxn>
              <a:cxn ang="0">
                <a:pos x="104" y="4"/>
              </a:cxn>
              <a:cxn ang="0">
                <a:pos x="134" y="0"/>
              </a:cxn>
              <a:cxn ang="0">
                <a:pos x="163" y="4"/>
              </a:cxn>
              <a:cxn ang="0">
                <a:pos x="190" y="16"/>
              </a:cxn>
              <a:cxn ang="0">
                <a:pos x="219" y="31"/>
              </a:cxn>
              <a:cxn ang="0">
                <a:pos x="236" y="52"/>
              </a:cxn>
              <a:cxn ang="0">
                <a:pos x="253" y="79"/>
              </a:cxn>
              <a:cxn ang="0">
                <a:pos x="265" y="106"/>
              </a:cxn>
              <a:cxn ang="0">
                <a:pos x="267" y="135"/>
              </a:cxn>
              <a:cxn ang="0">
                <a:pos x="265" y="165"/>
              </a:cxn>
              <a:cxn ang="0">
                <a:pos x="253" y="194"/>
              </a:cxn>
              <a:cxn ang="0">
                <a:pos x="236" y="219"/>
              </a:cxn>
              <a:cxn ang="0">
                <a:pos x="219" y="240"/>
              </a:cxn>
              <a:cxn ang="0">
                <a:pos x="190" y="257"/>
              </a:cxn>
              <a:cxn ang="0">
                <a:pos x="163" y="267"/>
              </a:cxn>
              <a:cxn ang="0">
                <a:pos x="134" y="269"/>
              </a:cxn>
              <a:cxn ang="0">
                <a:pos x="104" y="267"/>
              </a:cxn>
              <a:cxn ang="0">
                <a:pos x="75" y="257"/>
              </a:cxn>
              <a:cxn ang="0">
                <a:pos x="50" y="240"/>
              </a:cxn>
              <a:cxn ang="0">
                <a:pos x="29" y="219"/>
              </a:cxn>
              <a:cxn ang="0">
                <a:pos x="14" y="194"/>
              </a:cxn>
              <a:cxn ang="0">
                <a:pos x="4" y="165"/>
              </a:cxn>
              <a:cxn ang="0">
                <a:pos x="0" y="135"/>
              </a:cxn>
            </a:cxnLst>
            <a:rect l="0" t="0" r="r" b="b"/>
            <a:pathLst>
              <a:path w="267" h="269">
                <a:moveTo>
                  <a:pt x="0" y="135"/>
                </a:moveTo>
                <a:lnTo>
                  <a:pt x="4" y="106"/>
                </a:lnTo>
                <a:lnTo>
                  <a:pt x="14" y="79"/>
                </a:lnTo>
                <a:lnTo>
                  <a:pt x="29" y="52"/>
                </a:lnTo>
                <a:lnTo>
                  <a:pt x="50" y="31"/>
                </a:lnTo>
                <a:lnTo>
                  <a:pt x="75" y="16"/>
                </a:lnTo>
                <a:lnTo>
                  <a:pt x="104" y="4"/>
                </a:lnTo>
                <a:lnTo>
                  <a:pt x="134" y="0"/>
                </a:lnTo>
                <a:lnTo>
                  <a:pt x="163" y="4"/>
                </a:lnTo>
                <a:lnTo>
                  <a:pt x="190" y="16"/>
                </a:lnTo>
                <a:lnTo>
                  <a:pt x="219" y="31"/>
                </a:lnTo>
                <a:lnTo>
                  <a:pt x="236" y="52"/>
                </a:lnTo>
                <a:lnTo>
                  <a:pt x="253" y="79"/>
                </a:lnTo>
                <a:lnTo>
                  <a:pt x="265" y="106"/>
                </a:lnTo>
                <a:lnTo>
                  <a:pt x="267" y="135"/>
                </a:lnTo>
                <a:lnTo>
                  <a:pt x="265" y="165"/>
                </a:lnTo>
                <a:lnTo>
                  <a:pt x="253" y="194"/>
                </a:lnTo>
                <a:lnTo>
                  <a:pt x="236" y="219"/>
                </a:lnTo>
                <a:lnTo>
                  <a:pt x="219" y="240"/>
                </a:lnTo>
                <a:lnTo>
                  <a:pt x="190" y="257"/>
                </a:lnTo>
                <a:lnTo>
                  <a:pt x="163" y="267"/>
                </a:lnTo>
                <a:lnTo>
                  <a:pt x="134" y="269"/>
                </a:lnTo>
                <a:lnTo>
                  <a:pt x="104" y="267"/>
                </a:lnTo>
                <a:lnTo>
                  <a:pt x="75" y="257"/>
                </a:lnTo>
                <a:lnTo>
                  <a:pt x="50" y="240"/>
                </a:lnTo>
                <a:lnTo>
                  <a:pt x="29" y="219"/>
                </a:lnTo>
                <a:lnTo>
                  <a:pt x="14" y="194"/>
                </a:lnTo>
                <a:lnTo>
                  <a:pt x="4" y="165"/>
                </a:lnTo>
                <a:lnTo>
                  <a:pt x="0" y="135"/>
                </a:lnTo>
                <a:close/>
              </a:path>
            </a:pathLst>
          </a:custGeom>
          <a:noFill/>
          <a:ln w="3175">
            <a:solidFill>
              <a:srgbClr val="000000"/>
            </a:solidFill>
            <a:prstDash val="solid"/>
            <a:round/>
            <a:headEnd/>
            <a:tailEnd/>
          </a:ln>
        </p:spPr>
        <p:txBody>
          <a:bodyPr/>
          <a:lstStyle/>
          <a:p>
            <a:endParaRPr lang="en-US"/>
          </a:p>
        </p:txBody>
      </p:sp>
      <p:sp>
        <p:nvSpPr>
          <p:cNvPr id="27078" name="Rectangle 454"/>
          <p:cNvSpPr>
            <a:spLocks noChangeArrowheads="1"/>
          </p:cNvSpPr>
          <p:nvPr/>
        </p:nvSpPr>
        <p:spPr bwMode="auto">
          <a:xfrm>
            <a:off x="3021013" y="4021138"/>
            <a:ext cx="133350" cy="106362"/>
          </a:xfrm>
          <a:prstGeom prst="rect">
            <a:avLst/>
          </a:prstGeom>
          <a:noFill/>
          <a:ln w="9525">
            <a:noFill/>
            <a:miter lim="800000"/>
            <a:headEnd/>
            <a:tailEnd/>
          </a:ln>
        </p:spPr>
        <p:txBody>
          <a:bodyPr wrap="none" lIns="0" tIns="0" rIns="0" bIns="0">
            <a:spAutoFit/>
          </a:bodyPr>
          <a:lstStyle/>
          <a:p>
            <a:pPr algn="l"/>
            <a:r>
              <a:rPr lang="en-US" sz="700" b="0">
                <a:solidFill>
                  <a:srgbClr val="000000"/>
                </a:solidFill>
              </a:rPr>
              <a:t>OR</a:t>
            </a:r>
            <a:endParaRPr lang="en-US" sz="1000" b="0"/>
          </a:p>
        </p:txBody>
      </p:sp>
      <p:sp>
        <p:nvSpPr>
          <p:cNvPr id="27079" name="Freeform 455"/>
          <p:cNvSpPr>
            <a:spLocks/>
          </p:cNvSpPr>
          <p:nvPr/>
        </p:nvSpPr>
        <p:spPr bwMode="auto">
          <a:xfrm>
            <a:off x="4987925" y="3959225"/>
            <a:ext cx="212725" cy="212725"/>
          </a:xfrm>
          <a:custGeom>
            <a:avLst/>
            <a:gdLst/>
            <a:ahLst/>
            <a:cxnLst>
              <a:cxn ang="0">
                <a:pos x="0" y="135"/>
              </a:cxn>
              <a:cxn ang="0">
                <a:pos x="4" y="106"/>
              </a:cxn>
              <a:cxn ang="0">
                <a:pos x="12" y="79"/>
              </a:cxn>
              <a:cxn ang="0">
                <a:pos x="29" y="52"/>
              </a:cxn>
              <a:cxn ang="0">
                <a:pos x="50" y="31"/>
              </a:cxn>
              <a:cxn ang="0">
                <a:pos x="75" y="16"/>
              </a:cxn>
              <a:cxn ang="0">
                <a:pos x="104" y="4"/>
              </a:cxn>
              <a:cxn ang="0">
                <a:pos x="134" y="0"/>
              </a:cxn>
              <a:cxn ang="0">
                <a:pos x="165" y="4"/>
              </a:cxn>
              <a:cxn ang="0">
                <a:pos x="192" y="16"/>
              </a:cxn>
              <a:cxn ang="0">
                <a:pos x="219" y="31"/>
              </a:cxn>
              <a:cxn ang="0">
                <a:pos x="238" y="52"/>
              </a:cxn>
              <a:cxn ang="0">
                <a:pos x="253" y="79"/>
              </a:cxn>
              <a:cxn ang="0">
                <a:pos x="265" y="106"/>
              </a:cxn>
              <a:cxn ang="0">
                <a:pos x="269" y="135"/>
              </a:cxn>
              <a:cxn ang="0">
                <a:pos x="265" y="165"/>
              </a:cxn>
              <a:cxn ang="0">
                <a:pos x="253" y="194"/>
              </a:cxn>
              <a:cxn ang="0">
                <a:pos x="238" y="219"/>
              </a:cxn>
              <a:cxn ang="0">
                <a:pos x="219" y="240"/>
              </a:cxn>
              <a:cxn ang="0">
                <a:pos x="192" y="257"/>
              </a:cxn>
              <a:cxn ang="0">
                <a:pos x="165" y="267"/>
              </a:cxn>
              <a:cxn ang="0">
                <a:pos x="134" y="269"/>
              </a:cxn>
              <a:cxn ang="0">
                <a:pos x="104" y="267"/>
              </a:cxn>
              <a:cxn ang="0">
                <a:pos x="75" y="257"/>
              </a:cxn>
              <a:cxn ang="0">
                <a:pos x="50" y="240"/>
              </a:cxn>
              <a:cxn ang="0">
                <a:pos x="29" y="219"/>
              </a:cxn>
              <a:cxn ang="0">
                <a:pos x="12" y="194"/>
              </a:cxn>
              <a:cxn ang="0">
                <a:pos x="4" y="165"/>
              </a:cxn>
              <a:cxn ang="0">
                <a:pos x="0" y="135"/>
              </a:cxn>
            </a:cxnLst>
            <a:rect l="0" t="0" r="r" b="b"/>
            <a:pathLst>
              <a:path w="269" h="269">
                <a:moveTo>
                  <a:pt x="0" y="135"/>
                </a:moveTo>
                <a:lnTo>
                  <a:pt x="4" y="106"/>
                </a:lnTo>
                <a:lnTo>
                  <a:pt x="12" y="79"/>
                </a:lnTo>
                <a:lnTo>
                  <a:pt x="29" y="52"/>
                </a:lnTo>
                <a:lnTo>
                  <a:pt x="50" y="31"/>
                </a:lnTo>
                <a:lnTo>
                  <a:pt x="75" y="16"/>
                </a:lnTo>
                <a:lnTo>
                  <a:pt x="104" y="4"/>
                </a:lnTo>
                <a:lnTo>
                  <a:pt x="134" y="0"/>
                </a:lnTo>
                <a:lnTo>
                  <a:pt x="165" y="4"/>
                </a:lnTo>
                <a:lnTo>
                  <a:pt x="192" y="16"/>
                </a:lnTo>
                <a:lnTo>
                  <a:pt x="219" y="31"/>
                </a:lnTo>
                <a:lnTo>
                  <a:pt x="238" y="52"/>
                </a:lnTo>
                <a:lnTo>
                  <a:pt x="253" y="79"/>
                </a:lnTo>
                <a:lnTo>
                  <a:pt x="265" y="106"/>
                </a:lnTo>
                <a:lnTo>
                  <a:pt x="269" y="135"/>
                </a:lnTo>
                <a:lnTo>
                  <a:pt x="265" y="165"/>
                </a:lnTo>
                <a:lnTo>
                  <a:pt x="253" y="194"/>
                </a:lnTo>
                <a:lnTo>
                  <a:pt x="238" y="219"/>
                </a:lnTo>
                <a:lnTo>
                  <a:pt x="219" y="240"/>
                </a:lnTo>
                <a:lnTo>
                  <a:pt x="192" y="257"/>
                </a:lnTo>
                <a:lnTo>
                  <a:pt x="165" y="267"/>
                </a:lnTo>
                <a:lnTo>
                  <a:pt x="134" y="269"/>
                </a:lnTo>
                <a:lnTo>
                  <a:pt x="104" y="267"/>
                </a:lnTo>
                <a:lnTo>
                  <a:pt x="75" y="257"/>
                </a:lnTo>
                <a:lnTo>
                  <a:pt x="50" y="240"/>
                </a:lnTo>
                <a:lnTo>
                  <a:pt x="29" y="219"/>
                </a:lnTo>
                <a:lnTo>
                  <a:pt x="12" y="194"/>
                </a:lnTo>
                <a:lnTo>
                  <a:pt x="4" y="165"/>
                </a:lnTo>
                <a:lnTo>
                  <a:pt x="0" y="135"/>
                </a:lnTo>
                <a:close/>
              </a:path>
            </a:pathLst>
          </a:custGeom>
          <a:solidFill>
            <a:srgbClr val="FFFFFF"/>
          </a:solidFill>
          <a:ln w="9525">
            <a:noFill/>
            <a:round/>
            <a:headEnd/>
            <a:tailEnd/>
          </a:ln>
        </p:spPr>
        <p:txBody>
          <a:bodyPr/>
          <a:lstStyle/>
          <a:p>
            <a:endParaRPr lang="en-US"/>
          </a:p>
        </p:txBody>
      </p:sp>
      <p:sp>
        <p:nvSpPr>
          <p:cNvPr id="27080" name="Freeform 456"/>
          <p:cNvSpPr>
            <a:spLocks/>
          </p:cNvSpPr>
          <p:nvPr/>
        </p:nvSpPr>
        <p:spPr bwMode="auto">
          <a:xfrm>
            <a:off x="4987925" y="3959225"/>
            <a:ext cx="212725" cy="212725"/>
          </a:xfrm>
          <a:custGeom>
            <a:avLst/>
            <a:gdLst/>
            <a:ahLst/>
            <a:cxnLst>
              <a:cxn ang="0">
                <a:pos x="0" y="135"/>
              </a:cxn>
              <a:cxn ang="0">
                <a:pos x="4" y="106"/>
              </a:cxn>
              <a:cxn ang="0">
                <a:pos x="12" y="79"/>
              </a:cxn>
              <a:cxn ang="0">
                <a:pos x="29" y="52"/>
              </a:cxn>
              <a:cxn ang="0">
                <a:pos x="50" y="31"/>
              </a:cxn>
              <a:cxn ang="0">
                <a:pos x="75" y="16"/>
              </a:cxn>
              <a:cxn ang="0">
                <a:pos x="104" y="4"/>
              </a:cxn>
              <a:cxn ang="0">
                <a:pos x="134" y="0"/>
              </a:cxn>
              <a:cxn ang="0">
                <a:pos x="165" y="4"/>
              </a:cxn>
              <a:cxn ang="0">
                <a:pos x="192" y="16"/>
              </a:cxn>
              <a:cxn ang="0">
                <a:pos x="219" y="31"/>
              </a:cxn>
              <a:cxn ang="0">
                <a:pos x="238" y="52"/>
              </a:cxn>
              <a:cxn ang="0">
                <a:pos x="253" y="79"/>
              </a:cxn>
              <a:cxn ang="0">
                <a:pos x="265" y="106"/>
              </a:cxn>
              <a:cxn ang="0">
                <a:pos x="269" y="135"/>
              </a:cxn>
              <a:cxn ang="0">
                <a:pos x="265" y="165"/>
              </a:cxn>
              <a:cxn ang="0">
                <a:pos x="253" y="194"/>
              </a:cxn>
              <a:cxn ang="0">
                <a:pos x="238" y="219"/>
              </a:cxn>
              <a:cxn ang="0">
                <a:pos x="219" y="240"/>
              </a:cxn>
              <a:cxn ang="0">
                <a:pos x="192" y="257"/>
              </a:cxn>
              <a:cxn ang="0">
                <a:pos x="165" y="267"/>
              </a:cxn>
              <a:cxn ang="0">
                <a:pos x="134" y="269"/>
              </a:cxn>
              <a:cxn ang="0">
                <a:pos x="104" y="267"/>
              </a:cxn>
              <a:cxn ang="0">
                <a:pos x="75" y="257"/>
              </a:cxn>
              <a:cxn ang="0">
                <a:pos x="50" y="240"/>
              </a:cxn>
              <a:cxn ang="0">
                <a:pos x="29" y="219"/>
              </a:cxn>
              <a:cxn ang="0">
                <a:pos x="12" y="194"/>
              </a:cxn>
              <a:cxn ang="0">
                <a:pos x="4" y="165"/>
              </a:cxn>
              <a:cxn ang="0">
                <a:pos x="0" y="135"/>
              </a:cxn>
            </a:cxnLst>
            <a:rect l="0" t="0" r="r" b="b"/>
            <a:pathLst>
              <a:path w="269" h="269">
                <a:moveTo>
                  <a:pt x="0" y="135"/>
                </a:moveTo>
                <a:lnTo>
                  <a:pt x="4" y="106"/>
                </a:lnTo>
                <a:lnTo>
                  <a:pt x="12" y="79"/>
                </a:lnTo>
                <a:lnTo>
                  <a:pt x="29" y="52"/>
                </a:lnTo>
                <a:lnTo>
                  <a:pt x="50" y="31"/>
                </a:lnTo>
                <a:lnTo>
                  <a:pt x="75" y="16"/>
                </a:lnTo>
                <a:lnTo>
                  <a:pt x="104" y="4"/>
                </a:lnTo>
                <a:lnTo>
                  <a:pt x="134" y="0"/>
                </a:lnTo>
                <a:lnTo>
                  <a:pt x="165" y="4"/>
                </a:lnTo>
                <a:lnTo>
                  <a:pt x="192" y="16"/>
                </a:lnTo>
                <a:lnTo>
                  <a:pt x="219" y="31"/>
                </a:lnTo>
                <a:lnTo>
                  <a:pt x="238" y="52"/>
                </a:lnTo>
                <a:lnTo>
                  <a:pt x="253" y="79"/>
                </a:lnTo>
                <a:lnTo>
                  <a:pt x="265" y="106"/>
                </a:lnTo>
                <a:lnTo>
                  <a:pt x="269" y="135"/>
                </a:lnTo>
                <a:lnTo>
                  <a:pt x="265" y="165"/>
                </a:lnTo>
                <a:lnTo>
                  <a:pt x="253" y="194"/>
                </a:lnTo>
                <a:lnTo>
                  <a:pt x="238" y="219"/>
                </a:lnTo>
                <a:lnTo>
                  <a:pt x="219" y="240"/>
                </a:lnTo>
                <a:lnTo>
                  <a:pt x="192" y="257"/>
                </a:lnTo>
                <a:lnTo>
                  <a:pt x="165" y="267"/>
                </a:lnTo>
                <a:lnTo>
                  <a:pt x="134" y="269"/>
                </a:lnTo>
                <a:lnTo>
                  <a:pt x="104" y="267"/>
                </a:lnTo>
                <a:lnTo>
                  <a:pt x="75" y="257"/>
                </a:lnTo>
                <a:lnTo>
                  <a:pt x="50" y="240"/>
                </a:lnTo>
                <a:lnTo>
                  <a:pt x="29" y="219"/>
                </a:lnTo>
                <a:lnTo>
                  <a:pt x="12" y="194"/>
                </a:lnTo>
                <a:lnTo>
                  <a:pt x="4" y="165"/>
                </a:lnTo>
                <a:lnTo>
                  <a:pt x="0" y="135"/>
                </a:lnTo>
                <a:close/>
              </a:path>
            </a:pathLst>
          </a:custGeom>
          <a:noFill/>
          <a:ln w="3175">
            <a:solidFill>
              <a:srgbClr val="000000"/>
            </a:solidFill>
            <a:prstDash val="solid"/>
            <a:round/>
            <a:headEnd/>
            <a:tailEnd/>
          </a:ln>
        </p:spPr>
        <p:txBody>
          <a:bodyPr/>
          <a:lstStyle/>
          <a:p>
            <a:endParaRPr lang="en-US"/>
          </a:p>
        </p:txBody>
      </p:sp>
      <p:sp>
        <p:nvSpPr>
          <p:cNvPr id="27081" name="Rectangle 457"/>
          <p:cNvSpPr>
            <a:spLocks noChangeArrowheads="1"/>
          </p:cNvSpPr>
          <p:nvPr/>
        </p:nvSpPr>
        <p:spPr bwMode="auto">
          <a:xfrm>
            <a:off x="5033963" y="4021138"/>
            <a:ext cx="133350" cy="106362"/>
          </a:xfrm>
          <a:prstGeom prst="rect">
            <a:avLst/>
          </a:prstGeom>
          <a:noFill/>
          <a:ln w="9525">
            <a:noFill/>
            <a:miter lim="800000"/>
            <a:headEnd/>
            <a:tailEnd/>
          </a:ln>
        </p:spPr>
        <p:txBody>
          <a:bodyPr wrap="none" lIns="0" tIns="0" rIns="0" bIns="0">
            <a:spAutoFit/>
          </a:bodyPr>
          <a:lstStyle/>
          <a:p>
            <a:pPr algn="l"/>
            <a:r>
              <a:rPr lang="en-US" sz="700" b="0">
                <a:solidFill>
                  <a:srgbClr val="000000"/>
                </a:solidFill>
              </a:rPr>
              <a:t>OR</a:t>
            </a:r>
            <a:endParaRPr lang="en-US" sz="1000" b="0"/>
          </a:p>
        </p:txBody>
      </p:sp>
      <p:sp>
        <p:nvSpPr>
          <p:cNvPr id="27082" name="Freeform 458"/>
          <p:cNvSpPr>
            <a:spLocks/>
          </p:cNvSpPr>
          <p:nvPr/>
        </p:nvSpPr>
        <p:spPr bwMode="auto">
          <a:xfrm>
            <a:off x="7424738" y="3959225"/>
            <a:ext cx="212725" cy="212725"/>
          </a:xfrm>
          <a:custGeom>
            <a:avLst/>
            <a:gdLst/>
            <a:ahLst/>
            <a:cxnLst>
              <a:cxn ang="0">
                <a:pos x="0" y="135"/>
              </a:cxn>
              <a:cxn ang="0">
                <a:pos x="4" y="108"/>
              </a:cxn>
              <a:cxn ang="0">
                <a:pos x="15" y="79"/>
              </a:cxn>
              <a:cxn ang="0">
                <a:pos x="30" y="52"/>
              </a:cxn>
              <a:cxn ang="0">
                <a:pos x="50" y="31"/>
              </a:cxn>
              <a:cxn ang="0">
                <a:pos x="77" y="16"/>
              </a:cxn>
              <a:cxn ang="0">
                <a:pos x="105" y="4"/>
              </a:cxn>
              <a:cxn ang="0">
                <a:pos x="134" y="0"/>
              </a:cxn>
              <a:cxn ang="0">
                <a:pos x="165" y="4"/>
              </a:cxn>
              <a:cxn ang="0">
                <a:pos x="192" y="16"/>
              </a:cxn>
              <a:cxn ang="0">
                <a:pos x="219" y="31"/>
              </a:cxn>
              <a:cxn ang="0">
                <a:pos x="238" y="52"/>
              </a:cxn>
              <a:cxn ang="0">
                <a:pos x="255" y="79"/>
              </a:cxn>
              <a:cxn ang="0">
                <a:pos x="265" y="108"/>
              </a:cxn>
              <a:cxn ang="0">
                <a:pos x="268" y="135"/>
              </a:cxn>
              <a:cxn ang="0">
                <a:pos x="265" y="165"/>
              </a:cxn>
              <a:cxn ang="0">
                <a:pos x="255" y="194"/>
              </a:cxn>
              <a:cxn ang="0">
                <a:pos x="238" y="219"/>
              </a:cxn>
              <a:cxn ang="0">
                <a:pos x="219" y="240"/>
              </a:cxn>
              <a:cxn ang="0">
                <a:pos x="192" y="257"/>
              </a:cxn>
              <a:cxn ang="0">
                <a:pos x="165" y="267"/>
              </a:cxn>
              <a:cxn ang="0">
                <a:pos x="134" y="269"/>
              </a:cxn>
              <a:cxn ang="0">
                <a:pos x="105" y="267"/>
              </a:cxn>
              <a:cxn ang="0">
                <a:pos x="77" y="257"/>
              </a:cxn>
              <a:cxn ang="0">
                <a:pos x="50" y="240"/>
              </a:cxn>
              <a:cxn ang="0">
                <a:pos x="30" y="219"/>
              </a:cxn>
              <a:cxn ang="0">
                <a:pos x="15" y="194"/>
              </a:cxn>
              <a:cxn ang="0">
                <a:pos x="4" y="165"/>
              </a:cxn>
              <a:cxn ang="0">
                <a:pos x="0" y="135"/>
              </a:cxn>
            </a:cxnLst>
            <a:rect l="0" t="0" r="r" b="b"/>
            <a:pathLst>
              <a:path w="268" h="269">
                <a:moveTo>
                  <a:pt x="0" y="135"/>
                </a:moveTo>
                <a:lnTo>
                  <a:pt x="4" y="108"/>
                </a:lnTo>
                <a:lnTo>
                  <a:pt x="15" y="79"/>
                </a:lnTo>
                <a:lnTo>
                  <a:pt x="30" y="52"/>
                </a:lnTo>
                <a:lnTo>
                  <a:pt x="50" y="31"/>
                </a:lnTo>
                <a:lnTo>
                  <a:pt x="77" y="16"/>
                </a:lnTo>
                <a:lnTo>
                  <a:pt x="105" y="4"/>
                </a:lnTo>
                <a:lnTo>
                  <a:pt x="134" y="0"/>
                </a:lnTo>
                <a:lnTo>
                  <a:pt x="165" y="4"/>
                </a:lnTo>
                <a:lnTo>
                  <a:pt x="192" y="16"/>
                </a:lnTo>
                <a:lnTo>
                  <a:pt x="219" y="31"/>
                </a:lnTo>
                <a:lnTo>
                  <a:pt x="238" y="52"/>
                </a:lnTo>
                <a:lnTo>
                  <a:pt x="255" y="79"/>
                </a:lnTo>
                <a:lnTo>
                  <a:pt x="265" y="108"/>
                </a:lnTo>
                <a:lnTo>
                  <a:pt x="268" y="135"/>
                </a:lnTo>
                <a:lnTo>
                  <a:pt x="265" y="165"/>
                </a:lnTo>
                <a:lnTo>
                  <a:pt x="255" y="194"/>
                </a:lnTo>
                <a:lnTo>
                  <a:pt x="238" y="219"/>
                </a:lnTo>
                <a:lnTo>
                  <a:pt x="219" y="240"/>
                </a:lnTo>
                <a:lnTo>
                  <a:pt x="192" y="257"/>
                </a:lnTo>
                <a:lnTo>
                  <a:pt x="165" y="267"/>
                </a:lnTo>
                <a:lnTo>
                  <a:pt x="134" y="269"/>
                </a:lnTo>
                <a:lnTo>
                  <a:pt x="105" y="267"/>
                </a:lnTo>
                <a:lnTo>
                  <a:pt x="77" y="257"/>
                </a:lnTo>
                <a:lnTo>
                  <a:pt x="50" y="240"/>
                </a:lnTo>
                <a:lnTo>
                  <a:pt x="30" y="219"/>
                </a:lnTo>
                <a:lnTo>
                  <a:pt x="15" y="194"/>
                </a:lnTo>
                <a:lnTo>
                  <a:pt x="4" y="165"/>
                </a:lnTo>
                <a:lnTo>
                  <a:pt x="0" y="135"/>
                </a:lnTo>
                <a:close/>
              </a:path>
            </a:pathLst>
          </a:custGeom>
          <a:solidFill>
            <a:srgbClr val="FFFFFF"/>
          </a:solidFill>
          <a:ln w="9525">
            <a:noFill/>
            <a:round/>
            <a:headEnd/>
            <a:tailEnd/>
          </a:ln>
        </p:spPr>
        <p:txBody>
          <a:bodyPr/>
          <a:lstStyle/>
          <a:p>
            <a:endParaRPr lang="en-US"/>
          </a:p>
        </p:txBody>
      </p:sp>
      <p:sp>
        <p:nvSpPr>
          <p:cNvPr id="27083" name="Freeform 459"/>
          <p:cNvSpPr>
            <a:spLocks/>
          </p:cNvSpPr>
          <p:nvPr/>
        </p:nvSpPr>
        <p:spPr bwMode="auto">
          <a:xfrm>
            <a:off x="7424738" y="3959225"/>
            <a:ext cx="212725" cy="212725"/>
          </a:xfrm>
          <a:custGeom>
            <a:avLst/>
            <a:gdLst/>
            <a:ahLst/>
            <a:cxnLst>
              <a:cxn ang="0">
                <a:pos x="0" y="135"/>
              </a:cxn>
              <a:cxn ang="0">
                <a:pos x="4" y="108"/>
              </a:cxn>
              <a:cxn ang="0">
                <a:pos x="15" y="79"/>
              </a:cxn>
              <a:cxn ang="0">
                <a:pos x="30" y="52"/>
              </a:cxn>
              <a:cxn ang="0">
                <a:pos x="50" y="31"/>
              </a:cxn>
              <a:cxn ang="0">
                <a:pos x="77" y="16"/>
              </a:cxn>
              <a:cxn ang="0">
                <a:pos x="105" y="4"/>
              </a:cxn>
              <a:cxn ang="0">
                <a:pos x="134" y="0"/>
              </a:cxn>
              <a:cxn ang="0">
                <a:pos x="165" y="4"/>
              </a:cxn>
              <a:cxn ang="0">
                <a:pos x="192" y="16"/>
              </a:cxn>
              <a:cxn ang="0">
                <a:pos x="219" y="31"/>
              </a:cxn>
              <a:cxn ang="0">
                <a:pos x="238" y="52"/>
              </a:cxn>
              <a:cxn ang="0">
                <a:pos x="255" y="79"/>
              </a:cxn>
              <a:cxn ang="0">
                <a:pos x="265" y="108"/>
              </a:cxn>
              <a:cxn ang="0">
                <a:pos x="268" y="135"/>
              </a:cxn>
              <a:cxn ang="0">
                <a:pos x="265" y="165"/>
              </a:cxn>
              <a:cxn ang="0">
                <a:pos x="255" y="194"/>
              </a:cxn>
              <a:cxn ang="0">
                <a:pos x="238" y="219"/>
              </a:cxn>
              <a:cxn ang="0">
                <a:pos x="219" y="240"/>
              </a:cxn>
              <a:cxn ang="0">
                <a:pos x="192" y="257"/>
              </a:cxn>
              <a:cxn ang="0">
                <a:pos x="165" y="267"/>
              </a:cxn>
              <a:cxn ang="0">
                <a:pos x="134" y="269"/>
              </a:cxn>
              <a:cxn ang="0">
                <a:pos x="105" y="267"/>
              </a:cxn>
              <a:cxn ang="0">
                <a:pos x="77" y="257"/>
              </a:cxn>
              <a:cxn ang="0">
                <a:pos x="50" y="240"/>
              </a:cxn>
              <a:cxn ang="0">
                <a:pos x="30" y="219"/>
              </a:cxn>
              <a:cxn ang="0">
                <a:pos x="15" y="194"/>
              </a:cxn>
              <a:cxn ang="0">
                <a:pos x="4" y="165"/>
              </a:cxn>
              <a:cxn ang="0">
                <a:pos x="0" y="135"/>
              </a:cxn>
            </a:cxnLst>
            <a:rect l="0" t="0" r="r" b="b"/>
            <a:pathLst>
              <a:path w="268" h="269">
                <a:moveTo>
                  <a:pt x="0" y="135"/>
                </a:moveTo>
                <a:lnTo>
                  <a:pt x="4" y="108"/>
                </a:lnTo>
                <a:lnTo>
                  <a:pt x="15" y="79"/>
                </a:lnTo>
                <a:lnTo>
                  <a:pt x="30" y="52"/>
                </a:lnTo>
                <a:lnTo>
                  <a:pt x="50" y="31"/>
                </a:lnTo>
                <a:lnTo>
                  <a:pt x="77" y="16"/>
                </a:lnTo>
                <a:lnTo>
                  <a:pt x="105" y="4"/>
                </a:lnTo>
                <a:lnTo>
                  <a:pt x="134" y="0"/>
                </a:lnTo>
                <a:lnTo>
                  <a:pt x="165" y="4"/>
                </a:lnTo>
                <a:lnTo>
                  <a:pt x="192" y="16"/>
                </a:lnTo>
                <a:lnTo>
                  <a:pt x="219" y="31"/>
                </a:lnTo>
                <a:lnTo>
                  <a:pt x="238" y="52"/>
                </a:lnTo>
                <a:lnTo>
                  <a:pt x="255" y="79"/>
                </a:lnTo>
                <a:lnTo>
                  <a:pt x="265" y="108"/>
                </a:lnTo>
                <a:lnTo>
                  <a:pt x="268" y="135"/>
                </a:lnTo>
                <a:lnTo>
                  <a:pt x="265" y="165"/>
                </a:lnTo>
                <a:lnTo>
                  <a:pt x="255" y="194"/>
                </a:lnTo>
                <a:lnTo>
                  <a:pt x="238" y="219"/>
                </a:lnTo>
                <a:lnTo>
                  <a:pt x="219" y="240"/>
                </a:lnTo>
                <a:lnTo>
                  <a:pt x="192" y="257"/>
                </a:lnTo>
                <a:lnTo>
                  <a:pt x="165" y="267"/>
                </a:lnTo>
                <a:lnTo>
                  <a:pt x="134" y="269"/>
                </a:lnTo>
                <a:lnTo>
                  <a:pt x="105" y="267"/>
                </a:lnTo>
                <a:lnTo>
                  <a:pt x="77" y="257"/>
                </a:lnTo>
                <a:lnTo>
                  <a:pt x="50" y="240"/>
                </a:lnTo>
                <a:lnTo>
                  <a:pt x="30" y="219"/>
                </a:lnTo>
                <a:lnTo>
                  <a:pt x="15" y="194"/>
                </a:lnTo>
                <a:lnTo>
                  <a:pt x="4" y="165"/>
                </a:lnTo>
                <a:lnTo>
                  <a:pt x="0" y="135"/>
                </a:lnTo>
                <a:close/>
              </a:path>
            </a:pathLst>
          </a:custGeom>
          <a:noFill/>
          <a:ln w="3175">
            <a:solidFill>
              <a:srgbClr val="000000"/>
            </a:solidFill>
            <a:prstDash val="solid"/>
            <a:round/>
            <a:headEnd/>
            <a:tailEnd/>
          </a:ln>
        </p:spPr>
        <p:txBody>
          <a:bodyPr/>
          <a:lstStyle/>
          <a:p>
            <a:endParaRPr lang="en-US"/>
          </a:p>
        </p:txBody>
      </p:sp>
      <p:sp>
        <p:nvSpPr>
          <p:cNvPr id="27084" name="Rectangle 460"/>
          <p:cNvSpPr>
            <a:spLocks noChangeArrowheads="1"/>
          </p:cNvSpPr>
          <p:nvPr/>
        </p:nvSpPr>
        <p:spPr bwMode="auto">
          <a:xfrm>
            <a:off x="7472363" y="4021138"/>
            <a:ext cx="133350" cy="106362"/>
          </a:xfrm>
          <a:prstGeom prst="rect">
            <a:avLst/>
          </a:prstGeom>
          <a:noFill/>
          <a:ln w="9525">
            <a:noFill/>
            <a:miter lim="800000"/>
            <a:headEnd/>
            <a:tailEnd/>
          </a:ln>
        </p:spPr>
        <p:txBody>
          <a:bodyPr wrap="none" lIns="0" tIns="0" rIns="0" bIns="0">
            <a:spAutoFit/>
          </a:bodyPr>
          <a:lstStyle/>
          <a:p>
            <a:pPr algn="l"/>
            <a:r>
              <a:rPr lang="en-US" sz="700" b="0">
                <a:solidFill>
                  <a:srgbClr val="000000"/>
                </a:solidFill>
              </a:rPr>
              <a:t>OR</a:t>
            </a:r>
            <a:endParaRPr lang="en-US" sz="1000" b="0"/>
          </a:p>
        </p:txBody>
      </p:sp>
      <p:sp>
        <p:nvSpPr>
          <p:cNvPr id="27085" name="Rectangle 461"/>
          <p:cNvSpPr>
            <a:spLocks noChangeArrowheads="1"/>
          </p:cNvSpPr>
          <p:nvPr/>
        </p:nvSpPr>
        <p:spPr bwMode="auto">
          <a:xfrm>
            <a:off x="3398838" y="3748088"/>
            <a:ext cx="635000" cy="131762"/>
          </a:xfrm>
          <a:prstGeom prst="rect">
            <a:avLst/>
          </a:prstGeom>
          <a:solidFill>
            <a:srgbClr val="FFFFFF"/>
          </a:solidFill>
          <a:ln w="9525">
            <a:noFill/>
            <a:miter lim="800000"/>
            <a:headEnd/>
            <a:tailEnd/>
          </a:ln>
        </p:spPr>
        <p:txBody>
          <a:bodyPr/>
          <a:lstStyle/>
          <a:p>
            <a:endParaRPr lang="en-US"/>
          </a:p>
        </p:txBody>
      </p:sp>
      <p:sp>
        <p:nvSpPr>
          <p:cNvPr id="27086" name="Rectangle 462"/>
          <p:cNvSpPr>
            <a:spLocks noChangeArrowheads="1"/>
          </p:cNvSpPr>
          <p:nvPr/>
        </p:nvSpPr>
        <p:spPr bwMode="auto">
          <a:xfrm>
            <a:off x="3398838" y="3748088"/>
            <a:ext cx="635000" cy="131762"/>
          </a:xfrm>
          <a:prstGeom prst="rect">
            <a:avLst/>
          </a:prstGeom>
          <a:noFill/>
          <a:ln w="3175">
            <a:solidFill>
              <a:srgbClr val="000000"/>
            </a:solidFill>
            <a:miter lim="800000"/>
            <a:headEnd/>
            <a:tailEnd/>
          </a:ln>
        </p:spPr>
        <p:txBody>
          <a:bodyPr/>
          <a:lstStyle/>
          <a:p>
            <a:endParaRPr lang="en-US"/>
          </a:p>
        </p:txBody>
      </p:sp>
      <p:sp>
        <p:nvSpPr>
          <p:cNvPr id="27087" name="Rectangle 463"/>
          <p:cNvSpPr>
            <a:spLocks noChangeArrowheads="1"/>
          </p:cNvSpPr>
          <p:nvPr/>
        </p:nvSpPr>
        <p:spPr bwMode="auto">
          <a:xfrm>
            <a:off x="3422650" y="3763963"/>
            <a:ext cx="142875" cy="122237"/>
          </a:xfrm>
          <a:prstGeom prst="rect">
            <a:avLst/>
          </a:prstGeom>
          <a:noFill/>
          <a:ln w="9525">
            <a:noFill/>
            <a:miter lim="800000"/>
            <a:headEnd/>
            <a:tailEnd/>
          </a:ln>
        </p:spPr>
        <p:txBody>
          <a:bodyPr wrap="none" lIns="0" tIns="0" rIns="0" bIns="0">
            <a:spAutoFit/>
          </a:bodyPr>
          <a:lstStyle/>
          <a:p>
            <a:pPr algn="l"/>
            <a:r>
              <a:rPr lang="en-US" sz="800" b="0">
                <a:solidFill>
                  <a:srgbClr val="000000"/>
                </a:solidFill>
              </a:rPr>
              <a:t>4.3</a:t>
            </a:r>
            <a:endParaRPr lang="en-US" sz="1000" b="0"/>
          </a:p>
        </p:txBody>
      </p:sp>
      <p:sp>
        <p:nvSpPr>
          <p:cNvPr id="27088" name="Rectangle 464"/>
          <p:cNvSpPr>
            <a:spLocks noChangeArrowheads="1"/>
          </p:cNvSpPr>
          <p:nvPr/>
        </p:nvSpPr>
        <p:spPr bwMode="auto">
          <a:xfrm>
            <a:off x="3398838" y="3879850"/>
            <a:ext cx="635000" cy="504825"/>
          </a:xfrm>
          <a:prstGeom prst="rect">
            <a:avLst/>
          </a:prstGeom>
          <a:solidFill>
            <a:srgbClr val="FFFFFF"/>
          </a:solidFill>
          <a:ln w="9525">
            <a:noFill/>
            <a:miter lim="800000"/>
            <a:headEnd/>
            <a:tailEnd/>
          </a:ln>
        </p:spPr>
        <p:txBody>
          <a:bodyPr/>
          <a:lstStyle/>
          <a:p>
            <a:endParaRPr lang="en-US"/>
          </a:p>
        </p:txBody>
      </p:sp>
      <p:sp>
        <p:nvSpPr>
          <p:cNvPr id="27089" name="Rectangle 465"/>
          <p:cNvSpPr>
            <a:spLocks noChangeArrowheads="1"/>
          </p:cNvSpPr>
          <p:nvPr/>
        </p:nvSpPr>
        <p:spPr bwMode="auto">
          <a:xfrm>
            <a:off x="3398838" y="3879850"/>
            <a:ext cx="635000" cy="504825"/>
          </a:xfrm>
          <a:prstGeom prst="rect">
            <a:avLst/>
          </a:prstGeom>
          <a:noFill/>
          <a:ln w="3175">
            <a:solidFill>
              <a:srgbClr val="000000"/>
            </a:solidFill>
            <a:miter lim="800000"/>
            <a:headEnd/>
            <a:tailEnd/>
          </a:ln>
        </p:spPr>
        <p:txBody>
          <a:bodyPr/>
          <a:lstStyle/>
          <a:p>
            <a:endParaRPr lang="en-US"/>
          </a:p>
        </p:txBody>
      </p:sp>
      <p:sp>
        <p:nvSpPr>
          <p:cNvPr id="27090" name="Rectangle 466"/>
          <p:cNvSpPr>
            <a:spLocks noChangeArrowheads="1"/>
          </p:cNvSpPr>
          <p:nvPr/>
        </p:nvSpPr>
        <p:spPr bwMode="auto">
          <a:xfrm>
            <a:off x="3433763" y="3951288"/>
            <a:ext cx="55245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LOCALIZE</a:t>
            </a:r>
            <a:endParaRPr lang="en-US" sz="1000" b="0"/>
          </a:p>
        </p:txBody>
      </p:sp>
      <p:sp>
        <p:nvSpPr>
          <p:cNvPr id="27091" name="Rectangle 467"/>
          <p:cNvSpPr>
            <a:spLocks noChangeArrowheads="1"/>
          </p:cNvSpPr>
          <p:nvPr/>
        </p:nvSpPr>
        <p:spPr bwMode="auto">
          <a:xfrm>
            <a:off x="3432175" y="4068763"/>
            <a:ext cx="55245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CONTACT</a:t>
            </a:r>
            <a:endParaRPr lang="en-US" sz="1000" b="0"/>
          </a:p>
        </p:txBody>
      </p:sp>
      <p:sp>
        <p:nvSpPr>
          <p:cNvPr id="27092" name="Rectangle 468"/>
          <p:cNvSpPr>
            <a:spLocks noChangeArrowheads="1"/>
          </p:cNvSpPr>
          <p:nvPr/>
        </p:nvSpPr>
        <p:spPr bwMode="auto">
          <a:xfrm>
            <a:off x="3678238" y="4184650"/>
            <a:ext cx="7620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S</a:t>
            </a:r>
            <a:endParaRPr lang="en-US" sz="1000" b="0"/>
          </a:p>
        </p:txBody>
      </p:sp>
      <p:sp>
        <p:nvSpPr>
          <p:cNvPr id="27093" name="Rectangle 469"/>
          <p:cNvSpPr>
            <a:spLocks noChangeArrowheads="1"/>
          </p:cNvSpPr>
          <p:nvPr/>
        </p:nvSpPr>
        <p:spPr bwMode="auto">
          <a:xfrm>
            <a:off x="5305425" y="3748088"/>
            <a:ext cx="636588" cy="131762"/>
          </a:xfrm>
          <a:prstGeom prst="rect">
            <a:avLst/>
          </a:prstGeom>
          <a:solidFill>
            <a:srgbClr val="FFFFFF"/>
          </a:solidFill>
          <a:ln w="9525">
            <a:noFill/>
            <a:miter lim="800000"/>
            <a:headEnd/>
            <a:tailEnd/>
          </a:ln>
        </p:spPr>
        <p:txBody>
          <a:bodyPr/>
          <a:lstStyle/>
          <a:p>
            <a:endParaRPr lang="en-US"/>
          </a:p>
        </p:txBody>
      </p:sp>
      <p:sp>
        <p:nvSpPr>
          <p:cNvPr id="27094" name="Rectangle 470"/>
          <p:cNvSpPr>
            <a:spLocks noChangeArrowheads="1"/>
          </p:cNvSpPr>
          <p:nvPr/>
        </p:nvSpPr>
        <p:spPr bwMode="auto">
          <a:xfrm>
            <a:off x="5305425" y="3748088"/>
            <a:ext cx="636588" cy="131762"/>
          </a:xfrm>
          <a:prstGeom prst="rect">
            <a:avLst/>
          </a:prstGeom>
          <a:noFill/>
          <a:ln w="3175">
            <a:solidFill>
              <a:srgbClr val="000000"/>
            </a:solidFill>
            <a:miter lim="800000"/>
            <a:headEnd/>
            <a:tailEnd/>
          </a:ln>
        </p:spPr>
        <p:txBody>
          <a:bodyPr/>
          <a:lstStyle/>
          <a:p>
            <a:endParaRPr lang="en-US"/>
          </a:p>
        </p:txBody>
      </p:sp>
      <p:sp>
        <p:nvSpPr>
          <p:cNvPr id="27095" name="Rectangle 471"/>
          <p:cNvSpPr>
            <a:spLocks noChangeArrowheads="1"/>
          </p:cNvSpPr>
          <p:nvPr/>
        </p:nvSpPr>
        <p:spPr bwMode="auto">
          <a:xfrm>
            <a:off x="5330825" y="3763963"/>
            <a:ext cx="142875" cy="122237"/>
          </a:xfrm>
          <a:prstGeom prst="rect">
            <a:avLst/>
          </a:prstGeom>
          <a:noFill/>
          <a:ln w="9525">
            <a:noFill/>
            <a:miter lim="800000"/>
            <a:headEnd/>
            <a:tailEnd/>
          </a:ln>
        </p:spPr>
        <p:txBody>
          <a:bodyPr wrap="none" lIns="0" tIns="0" rIns="0" bIns="0">
            <a:spAutoFit/>
          </a:bodyPr>
          <a:lstStyle/>
          <a:p>
            <a:pPr algn="l"/>
            <a:r>
              <a:rPr lang="en-US" sz="800" b="0">
                <a:solidFill>
                  <a:srgbClr val="000000"/>
                </a:solidFill>
              </a:rPr>
              <a:t>4.5</a:t>
            </a:r>
            <a:endParaRPr lang="en-US" sz="1000" b="0"/>
          </a:p>
        </p:txBody>
      </p:sp>
      <p:sp>
        <p:nvSpPr>
          <p:cNvPr id="27096" name="Rectangle 472"/>
          <p:cNvSpPr>
            <a:spLocks noChangeArrowheads="1"/>
          </p:cNvSpPr>
          <p:nvPr/>
        </p:nvSpPr>
        <p:spPr bwMode="auto">
          <a:xfrm>
            <a:off x="5305425" y="3879850"/>
            <a:ext cx="636588" cy="504825"/>
          </a:xfrm>
          <a:prstGeom prst="rect">
            <a:avLst/>
          </a:prstGeom>
          <a:solidFill>
            <a:srgbClr val="FFFFFF"/>
          </a:solidFill>
          <a:ln w="9525">
            <a:noFill/>
            <a:miter lim="800000"/>
            <a:headEnd/>
            <a:tailEnd/>
          </a:ln>
        </p:spPr>
        <p:txBody>
          <a:bodyPr/>
          <a:lstStyle/>
          <a:p>
            <a:endParaRPr lang="en-US"/>
          </a:p>
        </p:txBody>
      </p:sp>
      <p:sp>
        <p:nvSpPr>
          <p:cNvPr id="27097" name="Rectangle 473"/>
          <p:cNvSpPr>
            <a:spLocks noChangeArrowheads="1"/>
          </p:cNvSpPr>
          <p:nvPr/>
        </p:nvSpPr>
        <p:spPr bwMode="auto">
          <a:xfrm>
            <a:off x="5305425" y="3879850"/>
            <a:ext cx="636588" cy="504825"/>
          </a:xfrm>
          <a:prstGeom prst="rect">
            <a:avLst/>
          </a:prstGeom>
          <a:noFill/>
          <a:ln w="3175">
            <a:solidFill>
              <a:srgbClr val="000000"/>
            </a:solidFill>
            <a:miter lim="800000"/>
            <a:headEnd/>
            <a:tailEnd/>
          </a:ln>
        </p:spPr>
        <p:txBody>
          <a:bodyPr/>
          <a:lstStyle/>
          <a:p>
            <a:endParaRPr lang="en-US"/>
          </a:p>
        </p:txBody>
      </p:sp>
      <p:sp>
        <p:nvSpPr>
          <p:cNvPr id="27098" name="Rectangle 474"/>
          <p:cNvSpPr>
            <a:spLocks noChangeArrowheads="1"/>
          </p:cNvSpPr>
          <p:nvPr/>
        </p:nvSpPr>
        <p:spPr bwMode="auto">
          <a:xfrm>
            <a:off x="5426075" y="3889375"/>
            <a:ext cx="38735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TRACK</a:t>
            </a:r>
            <a:endParaRPr lang="en-US" sz="1000" b="0"/>
          </a:p>
        </p:txBody>
      </p:sp>
      <p:sp>
        <p:nvSpPr>
          <p:cNvPr id="27099" name="Rectangle 475"/>
          <p:cNvSpPr>
            <a:spLocks noChangeArrowheads="1"/>
          </p:cNvSpPr>
          <p:nvPr/>
        </p:nvSpPr>
        <p:spPr bwMode="auto">
          <a:xfrm>
            <a:off x="5346700" y="4006850"/>
            <a:ext cx="53975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TARGETS</a:t>
            </a:r>
            <a:endParaRPr lang="en-US" sz="1000" b="0"/>
          </a:p>
        </p:txBody>
      </p:sp>
      <p:sp>
        <p:nvSpPr>
          <p:cNvPr id="27100" name="Rectangle 476"/>
          <p:cNvSpPr>
            <a:spLocks noChangeArrowheads="1"/>
          </p:cNvSpPr>
          <p:nvPr/>
        </p:nvSpPr>
        <p:spPr bwMode="auto">
          <a:xfrm>
            <a:off x="5541963" y="4125913"/>
            <a:ext cx="15875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OF</a:t>
            </a:r>
            <a:endParaRPr lang="en-US" sz="1000" b="0"/>
          </a:p>
        </p:txBody>
      </p:sp>
      <p:sp>
        <p:nvSpPr>
          <p:cNvPr id="27101" name="Rectangle 477"/>
          <p:cNvSpPr>
            <a:spLocks noChangeArrowheads="1"/>
          </p:cNvSpPr>
          <p:nvPr/>
        </p:nvSpPr>
        <p:spPr bwMode="auto">
          <a:xfrm>
            <a:off x="5334000" y="4243388"/>
            <a:ext cx="56515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INTEREST</a:t>
            </a:r>
            <a:endParaRPr lang="en-US" sz="1000" b="0"/>
          </a:p>
        </p:txBody>
      </p:sp>
      <p:sp>
        <p:nvSpPr>
          <p:cNvPr id="27102" name="Rectangle 478"/>
          <p:cNvSpPr>
            <a:spLocks noChangeArrowheads="1"/>
          </p:cNvSpPr>
          <p:nvPr/>
        </p:nvSpPr>
        <p:spPr bwMode="auto">
          <a:xfrm>
            <a:off x="4248150" y="3748088"/>
            <a:ext cx="633413" cy="131762"/>
          </a:xfrm>
          <a:prstGeom prst="rect">
            <a:avLst/>
          </a:prstGeom>
          <a:solidFill>
            <a:srgbClr val="FFFFFF"/>
          </a:solidFill>
          <a:ln w="9525">
            <a:noFill/>
            <a:miter lim="800000"/>
            <a:headEnd/>
            <a:tailEnd/>
          </a:ln>
        </p:spPr>
        <p:txBody>
          <a:bodyPr/>
          <a:lstStyle/>
          <a:p>
            <a:endParaRPr lang="en-US"/>
          </a:p>
        </p:txBody>
      </p:sp>
      <p:sp>
        <p:nvSpPr>
          <p:cNvPr id="27103" name="Rectangle 479"/>
          <p:cNvSpPr>
            <a:spLocks noChangeArrowheads="1"/>
          </p:cNvSpPr>
          <p:nvPr/>
        </p:nvSpPr>
        <p:spPr bwMode="auto">
          <a:xfrm>
            <a:off x="4248150" y="3748088"/>
            <a:ext cx="633413" cy="131762"/>
          </a:xfrm>
          <a:prstGeom prst="rect">
            <a:avLst/>
          </a:prstGeom>
          <a:noFill/>
          <a:ln w="3175">
            <a:solidFill>
              <a:srgbClr val="000000"/>
            </a:solidFill>
            <a:miter lim="800000"/>
            <a:headEnd/>
            <a:tailEnd/>
          </a:ln>
        </p:spPr>
        <p:txBody>
          <a:bodyPr/>
          <a:lstStyle/>
          <a:p>
            <a:endParaRPr lang="en-US"/>
          </a:p>
        </p:txBody>
      </p:sp>
      <p:sp>
        <p:nvSpPr>
          <p:cNvPr id="27104" name="Rectangle 480"/>
          <p:cNvSpPr>
            <a:spLocks noChangeArrowheads="1"/>
          </p:cNvSpPr>
          <p:nvPr/>
        </p:nvSpPr>
        <p:spPr bwMode="auto">
          <a:xfrm>
            <a:off x="4271963" y="3763963"/>
            <a:ext cx="142875" cy="122237"/>
          </a:xfrm>
          <a:prstGeom prst="rect">
            <a:avLst/>
          </a:prstGeom>
          <a:noFill/>
          <a:ln w="9525">
            <a:noFill/>
            <a:miter lim="800000"/>
            <a:headEnd/>
            <a:tailEnd/>
          </a:ln>
        </p:spPr>
        <p:txBody>
          <a:bodyPr wrap="none" lIns="0" tIns="0" rIns="0" bIns="0">
            <a:spAutoFit/>
          </a:bodyPr>
          <a:lstStyle/>
          <a:p>
            <a:pPr algn="l"/>
            <a:r>
              <a:rPr lang="en-US" sz="800" b="0">
                <a:solidFill>
                  <a:srgbClr val="000000"/>
                </a:solidFill>
              </a:rPr>
              <a:t>4.4</a:t>
            </a:r>
            <a:endParaRPr lang="en-US" sz="1000" b="0"/>
          </a:p>
        </p:txBody>
      </p:sp>
      <p:sp>
        <p:nvSpPr>
          <p:cNvPr id="27105" name="Rectangle 481"/>
          <p:cNvSpPr>
            <a:spLocks noChangeArrowheads="1"/>
          </p:cNvSpPr>
          <p:nvPr/>
        </p:nvSpPr>
        <p:spPr bwMode="auto">
          <a:xfrm>
            <a:off x="4248150" y="3879850"/>
            <a:ext cx="633413" cy="504825"/>
          </a:xfrm>
          <a:prstGeom prst="rect">
            <a:avLst/>
          </a:prstGeom>
          <a:solidFill>
            <a:srgbClr val="FFFFFF"/>
          </a:solidFill>
          <a:ln w="9525">
            <a:noFill/>
            <a:miter lim="800000"/>
            <a:headEnd/>
            <a:tailEnd/>
          </a:ln>
        </p:spPr>
        <p:txBody>
          <a:bodyPr/>
          <a:lstStyle/>
          <a:p>
            <a:endParaRPr lang="en-US"/>
          </a:p>
        </p:txBody>
      </p:sp>
      <p:sp>
        <p:nvSpPr>
          <p:cNvPr id="27106" name="Rectangle 482"/>
          <p:cNvSpPr>
            <a:spLocks noChangeArrowheads="1"/>
          </p:cNvSpPr>
          <p:nvPr/>
        </p:nvSpPr>
        <p:spPr bwMode="auto">
          <a:xfrm>
            <a:off x="4248150" y="3879850"/>
            <a:ext cx="633413" cy="504825"/>
          </a:xfrm>
          <a:prstGeom prst="rect">
            <a:avLst/>
          </a:prstGeom>
          <a:noFill/>
          <a:ln w="3175">
            <a:solidFill>
              <a:srgbClr val="000000"/>
            </a:solidFill>
            <a:miter lim="800000"/>
            <a:headEnd/>
            <a:tailEnd/>
          </a:ln>
        </p:spPr>
        <p:txBody>
          <a:bodyPr/>
          <a:lstStyle/>
          <a:p>
            <a:endParaRPr lang="en-US"/>
          </a:p>
        </p:txBody>
      </p:sp>
      <p:sp>
        <p:nvSpPr>
          <p:cNvPr id="27107" name="Rectangle 483"/>
          <p:cNvSpPr>
            <a:spLocks noChangeArrowheads="1"/>
          </p:cNvSpPr>
          <p:nvPr/>
        </p:nvSpPr>
        <p:spPr bwMode="auto">
          <a:xfrm>
            <a:off x="4283075" y="3889375"/>
            <a:ext cx="55245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CLASSIFY</a:t>
            </a:r>
            <a:endParaRPr lang="en-US" sz="1000" b="0"/>
          </a:p>
        </p:txBody>
      </p:sp>
      <p:sp>
        <p:nvSpPr>
          <p:cNvPr id="27108" name="Rectangle 484"/>
          <p:cNvSpPr>
            <a:spLocks noChangeArrowheads="1"/>
          </p:cNvSpPr>
          <p:nvPr/>
        </p:nvSpPr>
        <p:spPr bwMode="auto">
          <a:xfrm>
            <a:off x="4330700" y="4006850"/>
            <a:ext cx="45085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OBJECT</a:t>
            </a:r>
            <a:endParaRPr lang="en-US" sz="1000" b="0"/>
          </a:p>
        </p:txBody>
      </p:sp>
      <p:sp>
        <p:nvSpPr>
          <p:cNvPr id="27109" name="Rectangle 485"/>
          <p:cNvSpPr>
            <a:spLocks noChangeArrowheads="1"/>
          </p:cNvSpPr>
          <p:nvPr/>
        </p:nvSpPr>
        <p:spPr bwMode="auto">
          <a:xfrm>
            <a:off x="4481513" y="4125913"/>
            <a:ext cx="15875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OF</a:t>
            </a:r>
            <a:endParaRPr lang="en-US" sz="1000" b="0"/>
          </a:p>
        </p:txBody>
      </p:sp>
      <p:sp>
        <p:nvSpPr>
          <p:cNvPr id="27110" name="Rectangle 486"/>
          <p:cNvSpPr>
            <a:spLocks noChangeArrowheads="1"/>
          </p:cNvSpPr>
          <p:nvPr/>
        </p:nvSpPr>
        <p:spPr bwMode="auto">
          <a:xfrm>
            <a:off x="4275138" y="4243388"/>
            <a:ext cx="56515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INTEREST</a:t>
            </a:r>
            <a:endParaRPr lang="en-US" sz="1000" b="0"/>
          </a:p>
        </p:txBody>
      </p:sp>
      <p:sp>
        <p:nvSpPr>
          <p:cNvPr id="27111" name="Line 487"/>
          <p:cNvSpPr>
            <a:spLocks noChangeShapeType="1"/>
          </p:cNvSpPr>
          <p:nvPr/>
        </p:nvSpPr>
        <p:spPr bwMode="auto">
          <a:xfrm>
            <a:off x="4881563" y="4065588"/>
            <a:ext cx="39687" cy="1587"/>
          </a:xfrm>
          <a:prstGeom prst="line">
            <a:avLst/>
          </a:prstGeom>
          <a:noFill/>
          <a:ln w="3175">
            <a:solidFill>
              <a:srgbClr val="000000"/>
            </a:solidFill>
            <a:round/>
            <a:headEnd/>
            <a:tailEnd/>
          </a:ln>
        </p:spPr>
        <p:txBody>
          <a:bodyPr/>
          <a:lstStyle/>
          <a:p>
            <a:endParaRPr lang="en-US"/>
          </a:p>
        </p:txBody>
      </p:sp>
      <p:sp>
        <p:nvSpPr>
          <p:cNvPr id="27112" name="Freeform 488"/>
          <p:cNvSpPr>
            <a:spLocks/>
          </p:cNvSpPr>
          <p:nvPr/>
        </p:nvSpPr>
        <p:spPr bwMode="auto">
          <a:xfrm>
            <a:off x="4916488" y="4041775"/>
            <a:ext cx="71437" cy="49213"/>
          </a:xfrm>
          <a:custGeom>
            <a:avLst/>
            <a:gdLst/>
            <a:ahLst/>
            <a:cxnLst>
              <a:cxn ang="0">
                <a:pos x="0" y="0"/>
              </a:cxn>
              <a:cxn ang="0">
                <a:pos x="90" y="31"/>
              </a:cxn>
              <a:cxn ang="0">
                <a:pos x="0" y="61"/>
              </a:cxn>
              <a:cxn ang="0">
                <a:pos x="0" y="0"/>
              </a:cxn>
            </a:cxnLst>
            <a:rect l="0" t="0" r="r" b="b"/>
            <a:pathLst>
              <a:path w="90" h="61">
                <a:moveTo>
                  <a:pt x="0" y="0"/>
                </a:moveTo>
                <a:lnTo>
                  <a:pt x="90" y="31"/>
                </a:lnTo>
                <a:lnTo>
                  <a:pt x="0" y="61"/>
                </a:lnTo>
                <a:lnTo>
                  <a:pt x="0" y="0"/>
                </a:lnTo>
                <a:close/>
              </a:path>
            </a:pathLst>
          </a:custGeom>
          <a:solidFill>
            <a:srgbClr val="000000"/>
          </a:solidFill>
          <a:ln w="9525">
            <a:noFill/>
            <a:round/>
            <a:headEnd/>
            <a:tailEnd/>
          </a:ln>
        </p:spPr>
        <p:txBody>
          <a:bodyPr/>
          <a:lstStyle/>
          <a:p>
            <a:endParaRPr lang="en-US"/>
          </a:p>
        </p:txBody>
      </p:sp>
      <p:sp>
        <p:nvSpPr>
          <p:cNvPr id="27113" name="Line 489"/>
          <p:cNvSpPr>
            <a:spLocks noChangeShapeType="1"/>
          </p:cNvSpPr>
          <p:nvPr/>
        </p:nvSpPr>
        <p:spPr bwMode="auto">
          <a:xfrm>
            <a:off x="5942013" y="4065588"/>
            <a:ext cx="39687" cy="1587"/>
          </a:xfrm>
          <a:prstGeom prst="line">
            <a:avLst/>
          </a:prstGeom>
          <a:noFill/>
          <a:ln w="3175">
            <a:solidFill>
              <a:srgbClr val="000000"/>
            </a:solidFill>
            <a:round/>
            <a:headEnd/>
            <a:tailEnd/>
          </a:ln>
        </p:spPr>
        <p:txBody>
          <a:bodyPr/>
          <a:lstStyle/>
          <a:p>
            <a:endParaRPr lang="en-US"/>
          </a:p>
        </p:txBody>
      </p:sp>
      <p:sp>
        <p:nvSpPr>
          <p:cNvPr id="27114" name="Freeform 490"/>
          <p:cNvSpPr>
            <a:spLocks/>
          </p:cNvSpPr>
          <p:nvPr/>
        </p:nvSpPr>
        <p:spPr bwMode="auto">
          <a:xfrm>
            <a:off x="5975350" y="4041775"/>
            <a:ext cx="71438" cy="49213"/>
          </a:xfrm>
          <a:custGeom>
            <a:avLst/>
            <a:gdLst/>
            <a:ahLst/>
            <a:cxnLst>
              <a:cxn ang="0">
                <a:pos x="0" y="0"/>
              </a:cxn>
              <a:cxn ang="0">
                <a:pos x="90" y="31"/>
              </a:cxn>
              <a:cxn ang="0">
                <a:pos x="0" y="61"/>
              </a:cxn>
              <a:cxn ang="0">
                <a:pos x="0" y="0"/>
              </a:cxn>
            </a:cxnLst>
            <a:rect l="0" t="0" r="r" b="b"/>
            <a:pathLst>
              <a:path w="90" h="61">
                <a:moveTo>
                  <a:pt x="0" y="0"/>
                </a:moveTo>
                <a:lnTo>
                  <a:pt x="90" y="31"/>
                </a:lnTo>
                <a:lnTo>
                  <a:pt x="0" y="61"/>
                </a:lnTo>
                <a:lnTo>
                  <a:pt x="0" y="0"/>
                </a:lnTo>
                <a:close/>
              </a:path>
            </a:pathLst>
          </a:custGeom>
          <a:solidFill>
            <a:srgbClr val="000000"/>
          </a:solidFill>
          <a:ln w="9525">
            <a:noFill/>
            <a:round/>
            <a:headEnd/>
            <a:tailEnd/>
          </a:ln>
        </p:spPr>
        <p:txBody>
          <a:bodyPr/>
          <a:lstStyle/>
          <a:p>
            <a:endParaRPr lang="en-US"/>
          </a:p>
        </p:txBody>
      </p:sp>
      <p:sp>
        <p:nvSpPr>
          <p:cNvPr id="27115" name="Freeform 491"/>
          <p:cNvSpPr>
            <a:spLocks/>
          </p:cNvSpPr>
          <p:nvPr/>
        </p:nvSpPr>
        <p:spPr bwMode="auto">
          <a:xfrm>
            <a:off x="6046788" y="3959225"/>
            <a:ext cx="214312" cy="212725"/>
          </a:xfrm>
          <a:custGeom>
            <a:avLst/>
            <a:gdLst/>
            <a:ahLst/>
            <a:cxnLst>
              <a:cxn ang="0">
                <a:pos x="0" y="135"/>
              </a:cxn>
              <a:cxn ang="0">
                <a:pos x="4" y="106"/>
              </a:cxn>
              <a:cxn ang="0">
                <a:pos x="16" y="79"/>
              </a:cxn>
              <a:cxn ang="0">
                <a:pos x="31" y="52"/>
              </a:cxn>
              <a:cxn ang="0">
                <a:pos x="50" y="31"/>
              </a:cxn>
              <a:cxn ang="0">
                <a:pos x="79" y="16"/>
              </a:cxn>
              <a:cxn ang="0">
                <a:pos x="104" y="4"/>
              </a:cxn>
              <a:cxn ang="0">
                <a:pos x="135" y="0"/>
              </a:cxn>
              <a:cxn ang="0">
                <a:pos x="163" y="4"/>
              </a:cxn>
              <a:cxn ang="0">
                <a:pos x="194" y="16"/>
              </a:cxn>
              <a:cxn ang="0">
                <a:pos x="217" y="31"/>
              </a:cxn>
              <a:cxn ang="0">
                <a:pos x="240" y="52"/>
              </a:cxn>
              <a:cxn ang="0">
                <a:pos x="256" y="79"/>
              </a:cxn>
              <a:cxn ang="0">
                <a:pos x="263" y="106"/>
              </a:cxn>
              <a:cxn ang="0">
                <a:pos x="269" y="135"/>
              </a:cxn>
              <a:cxn ang="0">
                <a:pos x="263" y="165"/>
              </a:cxn>
              <a:cxn ang="0">
                <a:pos x="256" y="194"/>
              </a:cxn>
              <a:cxn ang="0">
                <a:pos x="240" y="219"/>
              </a:cxn>
              <a:cxn ang="0">
                <a:pos x="217" y="240"/>
              </a:cxn>
              <a:cxn ang="0">
                <a:pos x="194" y="257"/>
              </a:cxn>
              <a:cxn ang="0">
                <a:pos x="163" y="267"/>
              </a:cxn>
              <a:cxn ang="0">
                <a:pos x="135" y="269"/>
              </a:cxn>
              <a:cxn ang="0">
                <a:pos x="104" y="267"/>
              </a:cxn>
              <a:cxn ang="0">
                <a:pos x="79" y="257"/>
              </a:cxn>
              <a:cxn ang="0">
                <a:pos x="50" y="240"/>
              </a:cxn>
              <a:cxn ang="0">
                <a:pos x="31" y="219"/>
              </a:cxn>
              <a:cxn ang="0">
                <a:pos x="16" y="194"/>
              </a:cxn>
              <a:cxn ang="0">
                <a:pos x="4" y="165"/>
              </a:cxn>
              <a:cxn ang="0">
                <a:pos x="0" y="135"/>
              </a:cxn>
            </a:cxnLst>
            <a:rect l="0" t="0" r="r" b="b"/>
            <a:pathLst>
              <a:path w="269" h="269">
                <a:moveTo>
                  <a:pt x="0" y="135"/>
                </a:moveTo>
                <a:lnTo>
                  <a:pt x="4" y="106"/>
                </a:lnTo>
                <a:lnTo>
                  <a:pt x="16" y="79"/>
                </a:lnTo>
                <a:lnTo>
                  <a:pt x="31" y="52"/>
                </a:lnTo>
                <a:lnTo>
                  <a:pt x="50" y="31"/>
                </a:lnTo>
                <a:lnTo>
                  <a:pt x="79" y="16"/>
                </a:lnTo>
                <a:lnTo>
                  <a:pt x="104" y="4"/>
                </a:lnTo>
                <a:lnTo>
                  <a:pt x="135" y="0"/>
                </a:lnTo>
                <a:lnTo>
                  <a:pt x="163" y="4"/>
                </a:lnTo>
                <a:lnTo>
                  <a:pt x="194" y="16"/>
                </a:lnTo>
                <a:lnTo>
                  <a:pt x="217" y="31"/>
                </a:lnTo>
                <a:lnTo>
                  <a:pt x="240" y="52"/>
                </a:lnTo>
                <a:lnTo>
                  <a:pt x="256" y="79"/>
                </a:lnTo>
                <a:lnTo>
                  <a:pt x="263" y="106"/>
                </a:lnTo>
                <a:lnTo>
                  <a:pt x="269" y="135"/>
                </a:lnTo>
                <a:lnTo>
                  <a:pt x="263" y="165"/>
                </a:lnTo>
                <a:lnTo>
                  <a:pt x="256" y="194"/>
                </a:lnTo>
                <a:lnTo>
                  <a:pt x="240" y="219"/>
                </a:lnTo>
                <a:lnTo>
                  <a:pt x="217" y="240"/>
                </a:lnTo>
                <a:lnTo>
                  <a:pt x="194" y="257"/>
                </a:lnTo>
                <a:lnTo>
                  <a:pt x="163" y="267"/>
                </a:lnTo>
                <a:lnTo>
                  <a:pt x="135" y="269"/>
                </a:lnTo>
                <a:lnTo>
                  <a:pt x="104" y="267"/>
                </a:lnTo>
                <a:lnTo>
                  <a:pt x="79" y="257"/>
                </a:lnTo>
                <a:lnTo>
                  <a:pt x="50" y="240"/>
                </a:lnTo>
                <a:lnTo>
                  <a:pt x="31" y="219"/>
                </a:lnTo>
                <a:lnTo>
                  <a:pt x="16" y="194"/>
                </a:lnTo>
                <a:lnTo>
                  <a:pt x="4" y="165"/>
                </a:lnTo>
                <a:lnTo>
                  <a:pt x="0" y="135"/>
                </a:lnTo>
                <a:close/>
              </a:path>
            </a:pathLst>
          </a:custGeom>
          <a:solidFill>
            <a:srgbClr val="FFFFFF"/>
          </a:solidFill>
          <a:ln w="9525">
            <a:noFill/>
            <a:round/>
            <a:headEnd/>
            <a:tailEnd/>
          </a:ln>
        </p:spPr>
        <p:txBody>
          <a:bodyPr/>
          <a:lstStyle/>
          <a:p>
            <a:endParaRPr lang="en-US"/>
          </a:p>
        </p:txBody>
      </p:sp>
      <p:sp>
        <p:nvSpPr>
          <p:cNvPr id="27116" name="Freeform 492"/>
          <p:cNvSpPr>
            <a:spLocks/>
          </p:cNvSpPr>
          <p:nvPr/>
        </p:nvSpPr>
        <p:spPr bwMode="auto">
          <a:xfrm>
            <a:off x="6046788" y="3959225"/>
            <a:ext cx="214312" cy="212725"/>
          </a:xfrm>
          <a:custGeom>
            <a:avLst/>
            <a:gdLst/>
            <a:ahLst/>
            <a:cxnLst>
              <a:cxn ang="0">
                <a:pos x="0" y="135"/>
              </a:cxn>
              <a:cxn ang="0">
                <a:pos x="4" y="106"/>
              </a:cxn>
              <a:cxn ang="0">
                <a:pos x="16" y="79"/>
              </a:cxn>
              <a:cxn ang="0">
                <a:pos x="31" y="52"/>
              </a:cxn>
              <a:cxn ang="0">
                <a:pos x="50" y="31"/>
              </a:cxn>
              <a:cxn ang="0">
                <a:pos x="79" y="16"/>
              </a:cxn>
              <a:cxn ang="0">
                <a:pos x="104" y="4"/>
              </a:cxn>
              <a:cxn ang="0">
                <a:pos x="135" y="0"/>
              </a:cxn>
              <a:cxn ang="0">
                <a:pos x="163" y="4"/>
              </a:cxn>
              <a:cxn ang="0">
                <a:pos x="194" y="16"/>
              </a:cxn>
              <a:cxn ang="0">
                <a:pos x="217" y="31"/>
              </a:cxn>
              <a:cxn ang="0">
                <a:pos x="240" y="52"/>
              </a:cxn>
              <a:cxn ang="0">
                <a:pos x="256" y="79"/>
              </a:cxn>
              <a:cxn ang="0">
                <a:pos x="263" y="106"/>
              </a:cxn>
              <a:cxn ang="0">
                <a:pos x="269" y="135"/>
              </a:cxn>
              <a:cxn ang="0">
                <a:pos x="263" y="165"/>
              </a:cxn>
              <a:cxn ang="0">
                <a:pos x="256" y="194"/>
              </a:cxn>
              <a:cxn ang="0">
                <a:pos x="240" y="219"/>
              </a:cxn>
              <a:cxn ang="0">
                <a:pos x="217" y="240"/>
              </a:cxn>
              <a:cxn ang="0">
                <a:pos x="194" y="257"/>
              </a:cxn>
              <a:cxn ang="0">
                <a:pos x="163" y="267"/>
              </a:cxn>
              <a:cxn ang="0">
                <a:pos x="135" y="269"/>
              </a:cxn>
              <a:cxn ang="0">
                <a:pos x="104" y="267"/>
              </a:cxn>
              <a:cxn ang="0">
                <a:pos x="79" y="257"/>
              </a:cxn>
              <a:cxn ang="0">
                <a:pos x="50" y="240"/>
              </a:cxn>
              <a:cxn ang="0">
                <a:pos x="31" y="219"/>
              </a:cxn>
              <a:cxn ang="0">
                <a:pos x="16" y="194"/>
              </a:cxn>
              <a:cxn ang="0">
                <a:pos x="4" y="165"/>
              </a:cxn>
              <a:cxn ang="0">
                <a:pos x="0" y="135"/>
              </a:cxn>
            </a:cxnLst>
            <a:rect l="0" t="0" r="r" b="b"/>
            <a:pathLst>
              <a:path w="269" h="269">
                <a:moveTo>
                  <a:pt x="0" y="135"/>
                </a:moveTo>
                <a:lnTo>
                  <a:pt x="4" y="106"/>
                </a:lnTo>
                <a:lnTo>
                  <a:pt x="16" y="79"/>
                </a:lnTo>
                <a:lnTo>
                  <a:pt x="31" y="52"/>
                </a:lnTo>
                <a:lnTo>
                  <a:pt x="50" y="31"/>
                </a:lnTo>
                <a:lnTo>
                  <a:pt x="79" y="16"/>
                </a:lnTo>
                <a:lnTo>
                  <a:pt x="104" y="4"/>
                </a:lnTo>
                <a:lnTo>
                  <a:pt x="135" y="0"/>
                </a:lnTo>
                <a:lnTo>
                  <a:pt x="163" y="4"/>
                </a:lnTo>
                <a:lnTo>
                  <a:pt x="194" y="16"/>
                </a:lnTo>
                <a:lnTo>
                  <a:pt x="217" y="31"/>
                </a:lnTo>
                <a:lnTo>
                  <a:pt x="240" y="52"/>
                </a:lnTo>
                <a:lnTo>
                  <a:pt x="256" y="79"/>
                </a:lnTo>
                <a:lnTo>
                  <a:pt x="263" y="106"/>
                </a:lnTo>
                <a:lnTo>
                  <a:pt x="269" y="135"/>
                </a:lnTo>
                <a:lnTo>
                  <a:pt x="263" y="165"/>
                </a:lnTo>
                <a:lnTo>
                  <a:pt x="256" y="194"/>
                </a:lnTo>
                <a:lnTo>
                  <a:pt x="240" y="219"/>
                </a:lnTo>
                <a:lnTo>
                  <a:pt x="217" y="240"/>
                </a:lnTo>
                <a:lnTo>
                  <a:pt x="194" y="257"/>
                </a:lnTo>
                <a:lnTo>
                  <a:pt x="163" y="267"/>
                </a:lnTo>
                <a:lnTo>
                  <a:pt x="135" y="269"/>
                </a:lnTo>
                <a:lnTo>
                  <a:pt x="104" y="267"/>
                </a:lnTo>
                <a:lnTo>
                  <a:pt x="79" y="257"/>
                </a:lnTo>
                <a:lnTo>
                  <a:pt x="50" y="240"/>
                </a:lnTo>
                <a:lnTo>
                  <a:pt x="31" y="219"/>
                </a:lnTo>
                <a:lnTo>
                  <a:pt x="16" y="194"/>
                </a:lnTo>
                <a:lnTo>
                  <a:pt x="4" y="165"/>
                </a:lnTo>
                <a:lnTo>
                  <a:pt x="0" y="135"/>
                </a:lnTo>
                <a:close/>
              </a:path>
            </a:pathLst>
          </a:custGeom>
          <a:noFill/>
          <a:ln w="3175">
            <a:solidFill>
              <a:srgbClr val="000000"/>
            </a:solidFill>
            <a:prstDash val="solid"/>
            <a:round/>
            <a:headEnd/>
            <a:tailEnd/>
          </a:ln>
        </p:spPr>
        <p:txBody>
          <a:bodyPr/>
          <a:lstStyle/>
          <a:p>
            <a:endParaRPr lang="en-US"/>
          </a:p>
        </p:txBody>
      </p:sp>
      <p:sp>
        <p:nvSpPr>
          <p:cNvPr id="27117" name="Rectangle 493"/>
          <p:cNvSpPr>
            <a:spLocks noChangeArrowheads="1"/>
          </p:cNvSpPr>
          <p:nvPr/>
        </p:nvSpPr>
        <p:spPr bwMode="auto">
          <a:xfrm>
            <a:off x="6094413" y="4021138"/>
            <a:ext cx="133350" cy="106362"/>
          </a:xfrm>
          <a:prstGeom prst="rect">
            <a:avLst/>
          </a:prstGeom>
          <a:noFill/>
          <a:ln w="9525">
            <a:noFill/>
            <a:miter lim="800000"/>
            <a:headEnd/>
            <a:tailEnd/>
          </a:ln>
        </p:spPr>
        <p:txBody>
          <a:bodyPr wrap="none" lIns="0" tIns="0" rIns="0" bIns="0">
            <a:spAutoFit/>
          </a:bodyPr>
          <a:lstStyle/>
          <a:p>
            <a:pPr algn="l"/>
            <a:r>
              <a:rPr lang="en-US" sz="700" b="0">
                <a:solidFill>
                  <a:srgbClr val="000000"/>
                </a:solidFill>
              </a:rPr>
              <a:t>OR</a:t>
            </a:r>
            <a:endParaRPr lang="en-US" sz="1000" b="0"/>
          </a:p>
        </p:txBody>
      </p:sp>
      <p:sp>
        <p:nvSpPr>
          <p:cNvPr id="27118" name="Line 494"/>
          <p:cNvSpPr>
            <a:spLocks noChangeShapeType="1"/>
          </p:cNvSpPr>
          <p:nvPr/>
        </p:nvSpPr>
        <p:spPr bwMode="auto">
          <a:xfrm>
            <a:off x="6261100" y="4065588"/>
            <a:ext cx="38100" cy="1587"/>
          </a:xfrm>
          <a:prstGeom prst="line">
            <a:avLst/>
          </a:prstGeom>
          <a:noFill/>
          <a:ln w="3175">
            <a:solidFill>
              <a:srgbClr val="000000"/>
            </a:solidFill>
            <a:round/>
            <a:headEnd/>
            <a:tailEnd/>
          </a:ln>
        </p:spPr>
        <p:txBody>
          <a:bodyPr/>
          <a:lstStyle/>
          <a:p>
            <a:endParaRPr lang="en-US"/>
          </a:p>
        </p:txBody>
      </p:sp>
      <p:sp>
        <p:nvSpPr>
          <p:cNvPr id="27119" name="Freeform 495"/>
          <p:cNvSpPr>
            <a:spLocks/>
          </p:cNvSpPr>
          <p:nvPr/>
        </p:nvSpPr>
        <p:spPr bwMode="auto">
          <a:xfrm>
            <a:off x="6292850" y="4041775"/>
            <a:ext cx="73025" cy="49213"/>
          </a:xfrm>
          <a:custGeom>
            <a:avLst/>
            <a:gdLst/>
            <a:ahLst/>
            <a:cxnLst>
              <a:cxn ang="0">
                <a:pos x="0" y="0"/>
              </a:cxn>
              <a:cxn ang="0">
                <a:pos x="93" y="31"/>
              </a:cxn>
              <a:cxn ang="0">
                <a:pos x="0" y="61"/>
              </a:cxn>
              <a:cxn ang="0">
                <a:pos x="0" y="0"/>
              </a:cxn>
            </a:cxnLst>
            <a:rect l="0" t="0" r="r" b="b"/>
            <a:pathLst>
              <a:path w="93" h="61">
                <a:moveTo>
                  <a:pt x="0" y="0"/>
                </a:moveTo>
                <a:lnTo>
                  <a:pt x="93" y="31"/>
                </a:lnTo>
                <a:lnTo>
                  <a:pt x="0" y="61"/>
                </a:lnTo>
                <a:lnTo>
                  <a:pt x="0" y="0"/>
                </a:lnTo>
                <a:close/>
              </a:path>
            </a:pathLst>
          </a:custGeom>
          <a:solidFill>
            <a:srgbClr val="000000"/>
          </a:solidFill>
          <a:ln w="9525">
            <a:noFill/>
            <a:round/>
            <a:headEnd/>
            <a:tailEnd/>
          </a:ln>
        </p:spPr>
        <p:txBody>
          <a:bodyPr/>
          <a:lstStyle/>
          <a:p>
            <a:endParaRPr lang="en-US"/>
          </a:p>
        </p:txBody>
      </p:sp>
      <p:sp>
        <p:nvSpPr>
          <p:cNvPr id="27120" name="Freeform 496"/>
          <p:cNvSpPr>
            <a:spLocks/>
          </p:cNvSpPr>
          <p:nvPr/>
        </p:nvSpPr>
        <p:spPr bwMode="auto">
          <a:xfrm>
            <a:off x="5094288" y="4171950"/>
            <a:ext cx="2119312" cy="412750"/>
          </a:xfrm>
          <a:custGeom>
            <a:avLst/>
            <a:gdLst/>
            <a:ahLst/>
            <a:cxnLst>
              <a:cxn ang="0">
                <a:pos x="0" y="0"/>
              </a:cxn>
              <a:cxn ang="0">
                <a:pos x="0" y="520"/>
              </a:cxn>
              <a:cxn ang="0">
                <a:pos x="2671" y="520"/>
              </a:cxn>
              <a:cxn ang="0">
                <a:pos x="2671" y="46"/>
              </a:cxn>
            </a:cxnLst>
            <a:rect l="0" t="0" r="r" b="b"/>
            <a:pathLst>
              <a:path w="2671" h="520">
                <a:moveTo>
                  <a:pt x="0" y="0"/>
                </a:moveTo>
                <a:lnTo>
                  <a:pt x="0" y="520"/>
                </a:lnTo>
                <a:lnTo>
                  <a:pt x="2671" y="520"/>
                </a:lnTo>
                <a:lnTo>
                  <a:pt x="2671" y="46"/>
                </a:lnTo>
              </a:path>
            </a:pathLst>
          </a:custGeom>
          <a:noFill/>
          <a:ln w="3175">
            <a:solidFill>
              <a:srgbClr val="000000"/>
            </a:solidFill>
            <a:prstDash val="solid"/>
            <a:round/>
            <a:headEnd/>
            <a:tailEnd/>
          </a:ln>
        </p:spPr>
        <p:txBody>
          <a:bodyPr/>
          <a:lstStyle/>
          <a:p>
            <a:endParaRPr lang="en-US"/>
          </a:p>
        </p:txBody>
      </p:sp>
      <p:sp>
        <p:nvSpPr>
          <p:cNvPr id="27121" name="Freeform 497"/>
          <p:cNvSpPr>
            <a:spLocks/>
          </p:cNvSpPr>
          <p:nvPr/>
        </p:nvSpPr>
        <p:spPr bwMode="auto">
          <a:xfrm>
            <a:off x="7188200" y="4171950"/>
            <a:ext cx="49213" cy="73025"/>
          </a:xfrm>
          <a:custGeom>
            <a:avLst/>
            <a:gdLst/>
            <a:ahLst/>
            <a:cxnLst>
              <a:cxn ang="0">
                <a:pos x="0" y="90"/>
              </a:cxn>
              <a:cxn ang="0">
                <a:pos x="33" y="0"/>
              </a:cxn>
              <a:cxn ang="0">
                <a:pos x="62" y="90"/>
              </a:cxn>
              <a:cxn ang="0">
                <a:pos x="0" y="90"/>
              </a:cxn>
            </a:cxnLst>
            <a:rect l="0" t="0" r="r" b="b"/>
            <a:pathLst>
              <a:path w="62" h="90">
                <a:moveTo>
                  <a:pt x="0" y="90"/>
                </a:moveTo>
                <a:lnTo>
                  <a:pt x="33" y="0"/>
                </a:lnTo>
                <a:lnTo>
                  <a:pt x="62" y="90"/>
                </a:lnTo>
                <a:lnTo>
                  <a:pt x="0" y="90"/>
                </a:lnTo>
                <a:close/>
              </a:path>
            </a:pathLst>
          </a:custGeom>
          <a:solidFill>
            <a:srgbClr val="000000"/>
          </a:solidFill>
          <a:ln w="9525">
            <a:noFill/>
            <a:round/>
            <a:headEnd/>
            <a:tailEnd/>
          </a:ln>
        </p:spPr>
        <p:txBody>
          <a:bodyPr/>
          <a:lstStyle/>
          <a:p>
            <a:endParaRPr lang="en-US"/>
          </a:p>
        </p:txBody>
      </p:sp>
      <p:sp>
        <p:nvSpPr>
          <p:cNvPr id="27122" name="Freeform 498"/>
          <p:cNvSpPr>
            <a:spLocks/>
          </p:cNvSpPr>
          <p:nvPr/>
        </p:nvSpPr>
        <p:spPr bwMode="auto">
          <a:xfrm>
            <a:off x="1492250" y="3959225"/>
            <a:ext cx="211138" cy="212725"/>
          </a:xfrm>
          <a:custGeom>
            <a:avLst/>
            <a:gdLst/>
            <a:ahLst/>
            <a:cxnLst>
              <a:cxn ang="0">
                <a:pos x="0" y="135"/>
              </a:cxn>
              <a:cxn ang="0">
                <a:pos x="2" y="106"/>
              </a:cxn>
              <a:cxn ang="0">
                <a:pos x="14" y="79"/>
              </a:cxn>
              <a:cxn ang="0">
                <a:pos x="29" y="52"/>
              </a:cxn>
              <a:cxn ang="0">
                <a:pos x="50" y="31"/>
              </a:cxn>
              <a:cxn ang="0">
                <a:pos x="75" y="16"/>
              </a:cxn>
              <a:cxn ang="0">
                <a:pos x="104" y="4"/>
              </a:cxn>
              <a:cxn ang="0">
                <a:pos x="133" y="0"/>
              </a:cxn>
              <a:cxn ang="0">
                <a:pos x="163" y="4"/>
              </a:cxn>
              <a:cxn ang="0">
                <a:pos x="190" y="16"/>
              </a:cxn>
              <a:cxn ang="0">
                <a:pos x="215" y="31"/>
              </a:cxn>
              <a:cxn ang="0">
                <a:pos x="236" y="52"/>
              </a:cxn>
              <a:cxn ang="0">
                <a:pos x="254" y="79"/>
              </a:cxn>
              <a:cxn ang="0">
                <a:pos x="263" y="106"/>
              </a:cxn>
              <a:cxn ang="0">
                <a:pos x="267" y="135"/>
              </a:cxn>
              <a:cxn ang="0">
                <a:pos x="263" y="165"/>
              </a:cxn>
              <a:cxn ang="0">
                <a:pos x="254" y="194"/>
              </a:cxn>
              <a:cxn ang="0">
                <a:pos x="236" y="219"/>
              </a:cxn>
              <a:cxn ang="0">
                <a:pos x="215" y="240"/>
              </a:cxn>
              <a:cxn ang="0">
                <a:pos x="190" y="257"/>
              </a:cxn>
              <a:cxn ang="0">
                <a:pos x="163" y="267"/>
              </a:cxn>
              <a:cxn ang="0">
                <a:pos x="133" y="269"/>
              </a:cxn>
              <a:cxn ang="0">
                <a:pos x="104" y="267"/>
              </a:cxn>
              <a:cxn ang="0">
                <a:pos x="75" y="257"/>
              </a:cxn>
              <a:cxn ang="0">
                <a:pos x="50" y="240"/>
              </a:cxn>
              <a:cxn ang="0">
                <a:pos x="29" y="219"/>
              </a:cxn>
              <a:cxn ang="0">
                <a:pos x="14" y="194"/>
              </a:cxn>
              <a:cxn ang="0">
                <a:pos x="2" y="165"/>
              </a:cxn>
              <a:cxn ang="0">
                <a:pos x="0" y="135"/>
              </a:cxn>
            </a:cxnLst>
            <a:rect l="0" t="0" r="r" b="b"/>
            <a:pathLst>
              <a:path w="267" h="269">
                <a:moveTo>
                  <a:pt x="0" y="135"/>
                </a:moveTo>
                <a:lnTo>
                  <a:pt x="2" y="106"/>
                </a:lnTo>
                <a:lnTo>
                  <a:pt x="14" y="79"/>
                </a:lnTo>
                <a:lnTo>
                  <a:pt x="29" y="52"/>
                </a:lnTo>
                <a:lnTo>
                  <a:pt x="50" y="31"/>
                </a:lnTo>
                <a:lnTo>
                  <a:pt x="75" y="16"/>
                </a:lnTo>
                <a:lnTo>
                  <a:pt x="104" y="4"/>
                </a:lnTo>
                <a:lnTo>
                  <a:pt x="133" y="0"/>
                </a:lnTo>
                <a:lnTo>
                  <a:pt x="163" y="4"/>
                </a:lnTo>
                <a:lnTo>
                  <a:pt x="190" y="16"/>
                </a:lnTo>
                <a:lnTo>
                  <a:pt x="215" y="31"/>
                </a:lnTo>
                <a:lnTo>
                  <a:pt x="236" y="52"/>
                </a:lnTo>
                <a:lnTo>
                  <a:pt x="254" y="79"/>
                </a:lnTo>
                <a:lnTo>
                  <a:pt x="263" y="106"/>
                </a:lnTo>
                <a:lnTo>
                  <a:pt x="267" y="135"/>
                </a:lnTo>
                <a:lnTo>
                  <a:pt x="263" y="165"/>
                </a:lnTo>
                <a:lnTo>
                  <a:pt x="254" y="194"/>
                </a:lnTo>
                <a:lnTo>
                  <a:pt x="236" y="219"/>
                </a:lnTo>
                <a:lnTo>
                  <a:pt x="215" y="240"/>
                </a:lnTo>
                <a:lnTo>
                  <a:pt x="190" y="257"/>
                </a:lnTo>
                <a:lnTo>
                  <a:pt x="163" y="267"/>
                </a:lnTo>
                <a:lnTo>
                  <a:pt x="133" y="269"/>
                </a:lnTo>
                <a:lnTo>
                  <a:pt x="104" y="267"/>
                </a:lnTo>
                <a:lnTo>
                  <a:pt x="75" y="257"/>
                </a:lnTo>
                <a:lnTo>
                  <a:pt x="50" y="240"/>
                </a:lnTo>
                <a:lnTo>
                  <a:pt x="29" y="219"/>
                </a:lnTo>
                <a:lnTo>
                  <a:pt x="14" y="194"/>
                </a:lnTo>
                <a:lnTo>
                  <a:pt x="2" y="165"/>
                </a:lnTo>
                <a:lnTo>
                  <a:pt x="0" y="135"/>
                </a:lnTo>
                <a:close/>
              </a:path>
            </a:pathLst>
          </a:custGeom>
          <a:solidFill>
            <a:srgbClr val="FFFFFF"/>
          </a:solidFill>
          <a:ln w="9525">
            <a:noFill/>
            <a:round/>
            <a:headEnd/>
            <a:tailEnd/>
          </a:ln>
        </p:spPr>
        <p:txBody>
          <a:bodyPr/>
          <a:lstStyle/>
          <a:p>
            <a:endParaRPr lang="en-US"/>
          </a:p>
        </p:txBody>
      </p:sp>
      <p:sp>
        <p:nvSpPr>
          <p:cNvPr id="27123" name="Freeform 499"/>
          <p:cNvSpPr>
            <a:spLocks/>
          </p:cNvSpPr>
          <p:nvPr/>
        </p:nvSpPr>
        <p:spPr bwMode="auto">
          <a:xfrm>
            <a:off x="1492250" y="3959225"/>
            <a:ext cx="211138" cy="212725"/>
          </a:xfrm>
          <a:custGeom>
            <a:avLst/>
            <a:gdLst/>
            <a:ahLst/>
            <a:cxnLst>
              <a:cxn ang="0">
                <a:pos x="0" y="135"/>
              </a:cxn>
              <a:cxn ang="0">
                <a:pos x="2" y="106"/>
              </a:cxn>
              <a:cxn ang="0">
                <a:pos x="14" y="79"/>
              </a:cxn>
              <a:cxn ang="0">
                <a:pos x="29" y="52"/>
              </a:cxn>
              <a:cxn ang="0">
                <a:pos x="50" y="31"/>
              </a:cxn>
              <a:cxn ang="0">
                <a:pos x="75" y="16"/>
              </a:cxn>
              <a:cxn ang="0">
                <a:pos x="104" y="4"/>
              </a:cxn>
              <a:cxn ang="0">
                <a:pos x="133" y="0"/>
              </a:cxn>
              <a:cxn ang="0">
                <a:pos x="163" y="4"/>
              </a:cxn>
              <a:cxn ang="0">
                <a:pos x="190" y="16"/>
              </a:cxn>
              <a:cxn ang="0">
                <a:pos x="215" y="31"/>
              </a:cxn>
              <a:cxn ang="0">
                <a:pos x="236" y="52"/>
              </a:cxn>
              <a:cxn ang="0">
                <a:pos x="254" y="79"/>
              </a:cxn>
              <a:cxn ang="0">
                <a:pos x="263" y="106"/>
              </a:cxn>
              <a:cxn ang="0">
                <a:pos x="267" y="135"/>
              </a:cxn>
              <a:cxn ang="0">
                <a:pos x="263" y="165"/>
              </a:cxn>
              <a:cxn ang="0">
                <a:pos x="254" y="194"/>
              </a:cxn>
              <a:cxn ang="0">
                <a:pos x="236" y="219"/>
              </a:cxn>
              <a:cxn ang="0">
                <a:pos x="215" y="240"/>
              </a:cxn>
              <a:cxn ang="0">
                <a:pos x="190" y="257"/>
              </a:cxn>
              <a:cxn ang="0">
                <a:pos x="163" y="267"/>
              </a:cxn>
              <a:cxn ang="0">
                <a:pos x="133" y="269"/>
              </a:cxn>
              <a:cxn ang="0">
                <a:pos x="104" y="267"/>
              </a:cxn>
              <a:cxn ang="0">
                <a:pos x="75" y="257"/>
              </a:cxn>
              <a:cxn ang="0">
                <a:pos x="50" y="240"/>
              </a:cxn>
              <a:cxn ang="0">
                <a:pos x="29" y="219"/>
              </a:cxn>
              <a:cxn ang="0">
                <a:pos x="14" y="194"/>
              </a:cxn>
              <a:cxn ang="0">
                <a:pos x="2" y="165"/>
              </a:cxn>
              <a:cxn ang="0">
                <a:pos x="0" y="135"/>
              </a:cxn>
            </a:cxnLst>
            <a:rect l="0" t="0" r="r" b="b"/>
            <a:pathLst>
              <a:path w="267" h="269">
                <a:moveTo>
                  <a:pt x="0" y="135"/>
                </a:moveTo>
                <a:lnTo>
                  <a:pt x="2" y="106"/>
                </a:lnTo>
                <a:lnTo>
                  <a:pt x="14" y="79"/>
                </a:lnTo>
                <a:lnTo>
                  <a:pt x="29" y="52"/>
                </a:lnTo>
                <a:lnTo>
                  <a:pt x="50" y="31"/>
                </a:lnTo>
                <a:lnTo>
                  <a:pt x="75" y="16"/>
                </a:lnTo>
                <a:lnTo>
                  <a:pt x="104" y="4"/>
                </a:lnTo>
                <a:lnTo>
                  <a:pt x="133" y="0"/>
                </a:lnTo>
                <a:lnTo>
                  <a:pt x="163" y="4"/>
                </a:lnTo>
                <a:lnTo>
                  <a:pt x="190" y="16"/>
                </a:lnTo>
                <a:lnTo>
                  <a:pt x="215" y="31"/>
                </a:lnTo>
                <a:lnTo>
                  <a:pt x="236" y="52"/>
                </a:lnTo>
                <a:lnTo>
                  <a:pt x="254" y="79"/>
                </a:lnTo>
                <a:lnTo>
                  <a:pt x="263" y="106"/>
                </a:lnTo>
                <a:lnTo>
                  <a:pt x="267" y="135"/>
                </a:lnTo>
                <a:lnTo>
                  <a:pt x="263" y="165"/>
                </a:lnTo>
                <a:lnTo>
                  <a:pt x="254" y="194"/>
                </a:lnTo>
                <a:lnTo>
                  <a:pt x="236" y="219"/>
                </a:lnTo>
                <a:lnTo>
                  <a:pt x="215" y="240"/>
                </a:lnTo>
                <a:lnTo>
                  <a:pt x="190" y="257"/>
                </a:lnTo>
                <a:lnTo>
                  <a:pt x="163" y="267"/>
                </a:lnTo>
                <a:lnTo>
                  <a:pt x="133" y="269"/>
                </a:lnTo>
                <a:lnTo>
                  <a:pt x="104" y="267"/>
                </a:lnTo>
                <a:lnTo>
                  <a:pt x="75" y="257"/>
                </a:lnTo>
                <a:lnTo>
                  <a:pt x="50" y="240"/>
                </a:lnTo>
                <a:lnTo>
                  <a:pt x="29" y="219"/>
                </a:lnTo>
                <a:lnTo>
                  <a:pt x="14" y="194"/>
                </a:lnTo>
                <a:lnTo>
                  <a:pt x="2" y="165"/>
                </a:lnTo>
                <a:lnTo>
                  <a:pt x="0" y="135"/>
                </a:lnTo>
                <a:close/>
              </a:path>
            </a:pathLst>
          </a:custGeom>
          <a:noFill/>
          <a:ln w="3175">
            <a:solidFill>
              <a:srgbClr val="000000"/>
            </a:solidFill>
            <a:prstDash val="solid"/>
            <a:round/>
            <a:headEnd/>
            <a:tailEnd/>
          </a:ln>
        </p:spPr>
        <p:txBody>
          <a:bodyPr/>
          <a:lstStyle/>
          <a:p>
            <a:endParaRPr lang="en-US"/>
          </a:p>
        </p:txBody>
      </p:sp>
      <p:sp>
        <p:nvSpPr>
          <p:cNvPr id="27124" name="Freeform 500"/>
          <p:cNvSpPr>
            <a:spLocks/>
          </p:cNvSpPr>
          <p:nvPr/>
        </p:nvSpPr>
        <p:spPr bwMode="auto">
          <a:xfrm>
            <a:off x="7107238" y="3959225"/>
            <a:ext cx="211137" cy="212725"/>
          </a:xfrm>
          <a:custGeom>
            <a:avLst/>
            <a:gdLst/>
            <a:ahLst/>
            <a:cxnLst>
              <a:cxn ang="0">
                <a:pos x="0" y="135"/>
              </a:cxn>
              <a:cxn ang="0">
                <a:pos x="4" y="108"/>
              </a:cxn>
              <a:cxn ang="0">
                <a:pos x="14" y="79"/>
              </a:cxn>
              <a:cxn ang="0">
                <a:pos x="31" y="52"/>
              </a:cxn>
              <a:cxn ang="0">
                <a:pos x="50" y="31"/>
              </a:cxn>
              <a:cxn ang="0">
                <a:pos x="75" y="16"/>
              </a:cxn>
              <a:cxn ang="0">
                <a:pos x="102" y="4"/>
              </a:cxn>
              <a:cxn ang="0">
                <a:pos x="135" y="0"/>
              </a:cxn>
              <a:cxn ang="0">
                <a:pos x="164" y="4"/>
              </a:cxn>
              <a:cxn ang="0">
                <a:pos x="192" y="16"/>
              </a:cxn>
              <a:cxn ang="0">
                <a:pos x="215" y="31"/>
              </a:cxn>
              <a:cxn ang="0">
                <a:pos x="238" y="52"/>
              </a:cxn>
              <a:cxn ang="0">
                <a:pos x="254" y="79"/>
              </a:cxn>
              <a:cxn ang="0">
                <a:pos x="263" y="108"/>
              </a:cxn>
              <a:cxn ang="0">
                <a:pos x="265" y="135"/>
              </a:cxn>
              <a:cxn ang="0">
                <a:pos x="263" y="165"/>
              </a:cxn>
              <a:cxn ang="0">
                <a:pos x="254" y="194"/>
              </a:cxn>
              <a:cxn ang="0">
                <a:pos x="238" y="219"/>
              </a:cxn>
              <a:cxn ang="0">
                <a:pos x="215" y="240"/>
              </a:cxn>
              <a:cxn ang="0">
                <a:pos x="192" y="257"/>
              </a:cxn>
              <a:cxn ang="0">
                <a:pos x="164" y="267"/>
              </a:cxn>
              <a:cxn ang="0">
                <a:pos x="135" y="269"/>
              </a:cxn>
              <a:cxn ang="0">
                <a:pos x="102" y="267"/>
              </a:cxn>
              <a:cxn ang="0">
                <a:pos x="75" y="257"/>
              </a:cxn>
              <a:cxn ang="0">
                <a:pos x="50" y="240"/>
              </a:cxn>
              <a:cxn ang="0">
                <a:pos x="31" y="219"/>
              </a:cxn>
              <a:cxn ang="0">
                <a:pos x="14" y="194"/>
              </a:cxn>
              <a:cxn ang="0">
                <a:pos x="4" y="165"/>
              </a:cxn>
              <a:cxn ang="0">
                <a:pos x="0" y="135"/>
              </a:cxn>
            </a:cxnLst>
            <a:rect l="0" t="0" r="r" b="b"/>
            <a:pathLst>
              <a:path w="265" h="269">
                <a:moveTo>
                  <a:pt x="0" y="135"/>
                </a:moveTo>
                <a:lnTo>
                  <a:pt x="4" y="108"/>
                </a:lnTo>
                <a:lnTo>
                  <a:pt x="14" y="79"/>
                </a:lnTo>
                <a:lnTo>
                  <a:pt x="31" y="52"/>
                </a:lnTo>
                <a:lnTo>
                  <a:pt x="50" y="31"/>
                </a:lnTo>
                <a:lnTo>
                  <a:pt x="75" y="16"/>
                </a:lnTo>
                <a:lnTo>
                  <a:pt x="102" y="4"/>
                </a:lnTo>
                <a:lnTo>
                  <a:pt x="135" y="0"/>
                </a:lnTo>
                <a:lnTo>
                  <a:pt x="164" y="4"/>
                </a:lnTo>
                <a:lnTo>
                  <a:pt x="192" y="16"/>
                </a:lnTo>
                <a:lnTo>
                  <a:pt x="215" y="31"/>
                </a:lnTo>
                <a:lnTo>
                  <a:pt x="238" y="52"/>
                </a:lnTo>
                <a:lnTo>
                  <a:pt x="254" y="79"/>
                </a:lnTo>
                <a:lnTo>
                  <a:pt x="263" y="108"/>
                </a:lnTo>
                <a:lnTo>
                  <a:pt x="265" y="135"/>
                </a:lnTo>
                <a:lnTo>
                  <a:pt x="263" y="165"/>
                </a:lnTo>
                <a:lnTo>
                  <a:pt x="254" y="194"/>
                </a:lnTo>
                <a:lnTo>
                  <a:pt x="238" y="219"/>
                </a:lnTo>
                <a:lnTo>
                  <a:pt x="215" y="240"/>
                </a:lnTo>
                <a:lnTo>
                  <a:pt x="192" y="257"/>
                </a:lnTo>
                <a:lnTo>
                  <a:pt x="164" y="267"/>
                </a:lnTo>
                <a:lnTo>
                  <a:pt x="135" y="269"/>
                </a:lnTo>
                <a:lnTo>
                  <a:pt x="102" y="267"/>
                </a:lnTo>
                <a:lnTo>
                  <a:pt x="75" y="257"/>
                </a:lnTo>
                <a:lnTo>
                  <a:pt x="50" y="240"/>
                </a:lnTo>
                <a:lnTo>
                  <a:pt x="31" y="219"/>
                </a:lnTo>
                <a:lnTo>
                  <a:pt x="14" y="194"/>
                </a:lnTo>
                <a:lnTo>
                  <a:pt x="4" y="165"/>
                </a:lnTo>
                <a:lnTo>
                  <a:pt x="0" y="135"/>
                </a:lnTo>
                <a:close/>
              </a:path>
            </a:pathLst>
          </a:custGeom>
          <a:solidFill>
            <a:srgbClr val="FFFFFF"/>
          </a:solidFill>
          <a:ln w="9525">
            <a:noFill/>
            <a:round/>
            <a:headEnd/>
            <a:tailEnd/>
          </a:ln>
        </p:spPr>
        <p:txBody>
          <a:bodyPr/>
          <a:lstStyle/>
          <a:p>
            <a:endParaRPr lang="en-US"/>
          </a:p>
        </p:txBody>
      </p:sp>
      <p:sp>
        <p:nvSpPr>
          <p:cNvPr id="27125" name="Freeform 501"/>
          <p:cNvSpPr>
            <a:spLocks/>
          </p:cNvSpPr>
          <p:nvPr/>
        </p:nvSpPr>
        <p:spPr bwMode="auto">
          <a:xfrm>
            <a:off x="7107238" y="3959225"/>
            <a:ext cx="211137" cy="212725"/>
          </a:xfrm>
          <a:custGeom>
            <a:avLst/>
            <a:gdLst/>
            <a:ahLst/>
            <a:cxnLst>
              <a:cxn ang="0">
                <a:pos x="0" y="135"/>
              </a:cxn>
              <a:cxn ang="0">
                <a:pos x="4" y="108"/>
              </a:cxn>
              <a:cxn ang="0">
                <a:pos x="14" y="79"/>
              </a:cxn>
              <a:cxn ang="0">
                <a:pos x="31" y="52"/>
              </a:cxn>
              <a:cxn ang="0">
                <a:pos x="50" y="31"/>
              </a:cxn>
              <a:cxn ang="0">
                <a:pos x="75" y="16"/>
              </a:cxn>
              <a:cxn ang="0">
                <a:pos x="102" y="4"/>
              </a:cxn>
              <a:cxn ang="0">
                <a:pos x="135" y="0"/>
              </a:cxn>
              <a:cxn ang="0">
                <a:pos x="164" y="4"/>
              </a:cxn>
              <a:cxn ang="0">
                <a:pos x="192" y="16"/>
              </a:cxn>
              <a:cxn ang="0">
                <a:pos x="215" y="31"/>
              </a:cxn>
              <a:cxn ang="0">
                <a:pos x="238" y="52"/>
              </a:cxn>
              <a:cxn ang="0">
                <a:pos x="254" y="79"/>
              </a:cxn>
              <a:cxn ang="0">
                <a:pos x="263" y="108"/>
              </a:cxn>
              <a:cxn ang="0">
                <a:pos x="265" y="135"/>
              </a:cxn>
              <a:cxn ang="0">
                <a:pos x="263" y="165"/>
              </a:cxn>
              <a:cxn ang="0">
                <a:pos x="254" y="194"/>
              </a:cxn>
              <a:cxn ang="0">
                <a:pos x="238" y="219"/>
              </a:cxn>
              <a:cxn ang="0">
                <a:pos x="215" y="240"/>
              </a:cxn>
              <a:cxn ang="0">
                <a:pos x="192" y="257"/>
              </a:cxn>
              <a:cxn ang="0">
                <a:pos x="164" y="267"/>
              </a:cxn>
              <a:cxn ang="0">
                <a:pos x="135" y="269"/>
              </a:cxn>
              <a:cxn ang="0">
                <a:pos x="102" y="267"/>
              </a:cxn>
              <a:cxn ang="0">
                <a:pos x="75" y="257"/>
              </a:cxn>
              <a:cxn ang="0">
                <a:pos x="50" y="240"/>
              </a:cxn>
              <a:cxn ang="0">
                <a:pos x="31" y="219"/>
              </a:cxn>
              <a:cxn ang="0">
                <a:pos x="14" y="194"/>
              </a:cxn>
              <a:cxn ang="0">
                <a:pos x="4" y="165"/>
              </a:cxn>
              <a:cxn ang="0">
                <a:pos x="0" y="135"/>
              </a:cxn>
            </a:cxnLst>
            <a:rect l="0" t="0" r="r" b="b"/>
            <a:pathLst>
              <a:path w="265" h="269">
                <a:moveTo>
                  <a:pt x="0" y="135"/>
                </a:moveTo>
                <a:lnTo>
                  <a:pt x="4" y="108"/>
                </a:lnTo>
                <a:lnTo>
                  <a:pt x="14" y="79"/>
                </a:lnTo>
                <a:lnTo>
                  <a:pt x="31" y="52"/>
                </a:lnTo>
                <a:lnTo>
                  <a:pt x="50" y="31"/>
                </a:lnTo>
                <a:lnTo>
                  <a:pt x="75" y="16"/>
                </a:lnTo>
                <a:lnTo>
                  <a:pt x="102" y="4"/>
                </a:lnTo>
                <a:lnTo>
                  <a:pt x="135" y="0"/>
                </a:lnTo>
                <a:lnTo>
                  <a:pt x="164" y="4"/>
                </a:lnTo>
                <a:lnTo>
                  <a:pt x="192" y="16"/>
                </a:lnTo>
                <a:lnTo>
                  <a:pt x="215" y="31"/>
                </a:lnTo>
                <a:lnTo>
                  <a:pt x="238" y="52"/>
                </a:lnTo>
                <a:lnTo>
                  <a:pt x="254" y="79"/>
                </a:lnTo>
                <a:lnTo>
                  <a:pt x="263" y="108"/>
                </a:lnTo>
                <a:lnTo>
                  <a:pt x="265" y="135"/>
                </a:lnTo>
                <a:lnTo>
                  <a:pt x="263" y="165"/>
                </a:lnTo>
                <a:lnTo>
                  <a:pt x="254" y="194"/>
                </a:lnTo>
                <a:lnTo>
                  <a:pt x="238" y="219"/>
                </a:lnTo>
                <a:lnTo>
                  <a:pt x="215" y="240"/>
                </a:lnTo>
                <a:lnTo>
                  <a:pt x="192" y="257"/>
                </a:lnTo>
                <a:lnTo>
                  <a:pt x="164" y="267"/>
                </a:lnTo>
                <a:lnTo>
                  <a:pt x="135" y="269"/>
                </a:lnTo>
                <a:lnTo>
                  <a:pt x="102" y="267"/>
                </a:lnTo>
                <a:lnTo>
                  <a:pt x="75" y="257"/>
                </a:lnTo>
                <a:lnTo>
                  <a:pt x="50" y="240"/>
                </a:lnTo>
                <a:lnTo>
                  <a:pt x="31" y="219"/>
                </a:lnTo>
                <a:lnTo>
                  <a:pt x="14" y="194"/>
                </a:lnTo>
                <a:lnTo>
                  <a:pt x="4" y="165"/>
                </a:lnTo>
                <a:lnTo>
                  <a:pt x="0" y="135"/>
                </a:lnTo>
                <a:close/>
              </a:path>
            </a:pathLst>
          </a:custGeom>
          <a:noFill/>
          <a:ln w="3175">
            <a:solidFill>
              <a:srgbClr val="000000"/>
            </a:solidFill>
            <a:prstDash val="solid"/>
            <a:round/>
            <a:headEnd/>
            <a:tailEnd/>
          </a:ln>
        </p:spPr>
        <p:txBody>
          <a:bodyPr/>
          <a:lstStyle/>
          <a:p>
            <a:endParaRPr lang="en-US"/>
          </a:p>
        </p:txBody>
      </p:sp>
      <p:sp>
        <p:nvSpPr>
          <p:cNvPr id="27126" name="Line 502"/>
          <p:cNvSpPr>
            <a:spLocks noChangeShapeType="1"/>
          </p:cNvSpPr>
          <p:nvPr/>
        </p:nvSpPr>
        <p:spPr bwMode="auto">
          <a:xfrm>
            <a:off x="433388" y="4065588"/>
            <a:ext cx="144462" cy="1587"/>
          </a:xfrm>
          <a:prstGeom prst="line">
            <a:avLst/>
          </a:prstGeom>
          <a:noFill/>
          <a:ln w="3175">
            <a:solidFill>
              <a:srgbClr val="000000"/>
            </a:solidFill>
            <a:round/>
            <a:headEnd/>
            <a:tailEnd/>
          </a:ln>
        </p:spPr>
        <p:txBody>
          <a:bodyPr/>
          <a:lstStyle/>
          <a:p>
            <a:endParaRPr lang="en-US"/>
          </a:p>
        </p:txBody>
      </p:sp>
      <p:sp>
        <p:nvSpPr>
          <p:cNvPr id="27127" name="Freeform 503"/>
          <p:cNvSpPr>
            <a:spLocks/>
          </p:cNvSpPr>
          <p:nvPr/>
        </p:nvSpPr>
        <p:spPr bwMode="auto">
          <a:xfrm>
            <a:off x="571500" y="4041775"/>
            <a:ext cx="73025" cy="49213"/>
          </a:xfrm>
          <a:custGeom>
            <a:avLst/>
            <a:gdLst/>
            <a:ahLst/>
            <a:cxnLst>
              <a:cxn ang="0">
                <a:pos x="0" y="0"/>
              </a:cxn>
              <a:cxn ang="0">
                <a:pos x="92" y="31"/>
              </a:cxn>
              <a:cxn ang="0">
                <a:pos x="0" y="61"/>
              </a:cxn>
              <a:cxn ang="0">
                <a:pos x="0" y="0"/>
              </a:cxn>
            </a:cxnLst>
            <a:rect l="0" t="0" r="r" b="b"/>
            <a:pathLst>
              <a:path w="92" h="61">
                <a:moveTo>
                  <a:pt x="0" y="0"/>
                </a:moveTo>
                <a:lnTo>
                  <a:pt x="92" y="31"/>
                </a:lnTo>
                <a:lnTo>
                  <a:pt x="0" y="61"/>
                </a:lnTo>
                <a:lnTo>
                  <a:pt x="0" y="0"/>
                </a:lnTo>
                <a:close/>
              </a:path>
            </a:pathLst>
          </a:custGeom>
          <a:solidFill>
            <a:srgbClr val="000000"/>
          </a:solidFill>
          <a:ln w="9525">
            <a:noFill/>
            <a:round/>
            <a:headEnd/>
            <a:tailEnd/>
          </a:ln>
        </p:spPr>
        <p:txBody>
          <a:bodyPr/>
          <a:lstStyle/>
          <a:p>
            <a:endParaRPr lang="en-US"/>
          </a:p>
        </p:txBody>
      </p:sp>
      <p:sp>
        <p:nvSpPr>
          <p:cNvPr id="27128" name="Line 504"/>
          <p:cNvSpPr>
            <a:spLocks noChangeShapeType="1"/>
          </p:cNvSpPr>
          <p:nvPr/>
        </p:nvSpPr>
        <p:spPr bwMode="auto">
          <a:xfrm>
            <a:off x="3186113" y="4065588"/>
            <a:ext cx="147637" cy="1587"/>
          </a:xfrm>
          <a:prstGeom prst="line">
            <a:avLst/>
          </a:prstGeom>
          <a:noFill/>
          <a:ln w="3175">
            <a:solidFill>
              <a:srgbClr val="000000"/>
            </a:solidFill>
            <a:round/>
            <a:headEnd/>
            <a:tailEnd/>
          </a:ln>
        </p:spPr>
        <p:txBody>
          <a:bodyPr/>
          <a:lstStyle/>
          <a:p>
            <a:endParaRPr lang="en-US"/>
          </a:p>
        </p:txBody>
      </p:sp>
      <p:sp>
        <p:nvSpPr>
          <p:cNvPr id="27129" name="Freeform 505"/>
          <p:cNvSpPr>
            <a:spLocks/>
          </p:cNvSpPr>
          <p:nvPr/>
        </p:nvSpPr>
        <p:spPr bwMode="auto">
          <a:xfrm>
            <a:off x="3328988" y="4041775"/>
            <a:ext cx="69850" cy="49213"/>
          </a:xfrm>
          <a:custGeom>
            <a:avLst/>
            <a:gdLst/>
            <a:ahLst/>
            <a:cxnLst>
              <a:cxn ang="0">
                <a:pos x="0" y="0"/>
              </a:cxn>
              <a:cxn ang="0">
                <a:pos x="89" y="31"/>
              </a:cxn>
              <a:cxn ang="0">
                <a:pos x="0" y="61"/>
              </a:cxn>
              <a:cxn ang="0">
                <a:pos x="0" y="0"/>
              </a:cxn>
            </a:cxnLst>
            <a:rect l="0" t="0" r="r" b="b"/>
            <a:pathLst>
              <a:path w="89" h="61">
                <a:moveTo>
                  <a:pt x="0" y="0"/>
                </a:moveTo>
                <a:lnTo>
                  <a:pt x="89" y="31"/>
                </a:lnTo>
                <a:lnTo>
                  <a:pt x="0" y="61"/>
                </a:lnTo>
                <a:lnTo>
                  <a:pt x="0" y="0"/>
                </a:lnTo>
                <a:close/>
              </a:path>
            </a:pathLst>
          </a:custGeom>
          <a:solidFill>
            <a:srgbClr val="000000"/>
          </a:solidFill>
          <a:ln w="9525">
            <a:noFill/>
            <a:round/>
            <a:headEnd/>
            <a:tailEnd/>
          </a:ln>
        </p:spPr>
        <p:txBody>
          <a:bodyPr/>
          <a:lstStyle/>
          <a:p>
            <a:endParaRPr lang="en-US"/>
          </a:p>
        </p:txBody>
      </p:sp>
      <p:sp>
        <p:nvSpPr>
          <p:cNvPr id="27130" name="Line 506"/>
          <p:cNvSpPr>
            <a:spLocks noChangeShapeType="1"/>
          </p:cNvSpPr>
          <p:nvPr/>
        </p:nvSpPr>
        <p:spPr bwMode="auto">
          <a:xfrm>
            <a:off x="1281113" y="4065588"/>
            <a:ext cx="146050" cy="1587"/>
          </a:xfrm>
          <a:prstGeom prst="line">
            <a:avLst/>
          </a:prstGeom>
          <a:noFill/>
          <a:ln w="3175">
            <a:solidFill>
              <a:srgbClr val="000000"/>
            </a:solidFill>
            <a:round/>
            <a:headEnd/>
            <a:tailEnd/>
          </a:ln>
        </p:spPr>
        <p:txBody>
          <a:bodyPr/>
          <a:lstStyle/>
          <a:p>
            <a:endParaRPr lang="en-US"/>
          </a:p>
        </p:txBody>
      </p:sp>
      <p:sp>
        <p:nvSpPr>
          <p:cNvPr id="27131" name="Freeform 507"/>
          <p:cNvSpPr>
            <a:spLocks/>
          </p:cNvSpPr>
          <p:nvPr/>
        </p:nvSpPr>
        <p:spPr bwMode="auto">
          <a:xfrm>
            <a:off x="1419225" y="4041775"/>
            <a:ext cx="73025" cy="49213"/>
          </a:xfrm>
          <a:custGeom>
            <a:avLst/>
            <a:gdLst/>
            <a:ahLst/>
            <a:cxnLst>
              <a:cxn ang="0">
                <a:pos x="0" y="0"/>
              </a:cxn>
              <a:cxn ang="0">
                <a:pos x="92" y="31"/>
              </a:cxn>
              <a:cxn ang="0">
                <a:pos x="0" y="61"/>
              </a:cxn>
              <a:cxn ang="0">
                <a:pos x="0" y="0"/>
              </a:cxn>
            </a:cxnLst>
            <a:rect l="0" t="0" r="r" b="b"/>
            <a:pathLst>
              <a:path w="92" h="61">
                <a:moveTo>
                  <a:pt x="0" y="0"/>
                </a:moveTo>
                <a:lnTo>
                  <a:pt x="92" y="31"/>
                </a:lnTo>
                <a:lnTo>
                  <a:pt x="0" y="61"/>
                </a:lnTo>
                <a:lnTo>
                  <a:pt x="0" y="0"/>
                </a:lnTo>
                <a:close/>
              </a:path>
            </a:pathLst>
          </a:custGeom>
          <a:solidFill>
            <a:srgbClr val="000000"/>
          </a:solidFill>
          <a:ln w="9525">
            <a:noFill/>
            <a:round/>
            <a:headEnd/>
            <a:tailEnd/>
          </a:ln>
        </p:spPr>
        <p:txBody>
          <a:bodyPr/>
          <a:lstStyle/>
          <a:p>
            <a:endParaRPr lang="en-US"/>
          </a:p>
        </p:txBody>
      </p:sp>
      <p:sp>
        <p:nvSpPr>
          <p:cNvPr id="27132" name="Line 508"/>
          <p:cNvSpPr>
            <a:spLocks noChangeShapeType="1"/>
          </p:cNvSpPr>
          <p:nvPr/>
        </p:nvSpPr>
        <p:spPr bwMode="auto">
          <a:xfrm>
            <a:off x="1703388" y="4065588"/>
            <a:ext cx="147637" cy="1587"/>
          </a:xfrm>
          <a:prstGeom prst="line">
            <a:avLst/>
          </a:prstGeom>
          <a:noFill/>
          <a:ln w="3175">
            <a:solidFill>
              <a:srgbClr val="000000"/>
            </a:solidFill>
            <a:round/>
            <a:headEnd/>
            <a:tailEnd/>
          </a:ln>
        </p:spPr>
        <p:txBody>
          <a:bodyPr/>
          <a:lstStyle/>
          <a:p>
            <a:endParaRPr lang="en-US"/>
          </a:p>
        </p:txBody>
      </p:sp>
      <p:sp>
        <p:nvSpPr>
          <p:cNvPr id="27133" name="Freeform 509"/>
          <p:cNvSpPr>
            <a:spLocks/>
          </p:cNvSpPr>
          <p:nvPr/>
        </p:nvSpPr>
        <p:spPr bwMode="auto">
          <a:xfrm>
            <a:off x="1844675" y="4041775"/>
            <a:ext cx="73025" cy="49213"/>
          </a:xfrm>
          <a:custGeom>
            <a:avLst/>
            <a:gdLst/>
            <a:ahLst/>
            <a:cxnLst>
              <a:cxn ang="0">
                <a:pos x="0" y="0"/>
              </a:cxn>
              <a:cxn ang="0">
                <a:pos x="92" y="31"/>
              </a:cxn>
              <a:cxn ang="0">
                <a:pos x="0" y="61"/>
              </a:cxn>
              <a:cxn ang="0">
                <a:pos x="0" y="0"/>
              </a:cxn>
            </a:cxnLst>
            <a:rect l="0" t="0" r="r" b="b"/>
            <a:pathLst>
              <a:path w="92" h="61">
                <a:moveTo>
                  <a:pt x="0" y="0"/>
                </a:moveTo>
                <a:lnTo>
                  <a:pt x="92" y="31"/>
                </a:lnTo>
                <a:lnTo>
                  <a:pt x="0" y="61"/>
                </a:lnTo>
                <a:lnTo>
                  <a:pt x="0" y="0"/>
                </a:lnTo>
                <a:close/>
              </a:path>
            </a:pathLst>
          </a:custGeom>
          <a:solidFill>
            <a:srgbClr val="000000"/>
          </a:solidFill>
          <a:ln w="9525">
            <a:noFill/>
            <a:round/>
            <a:headEnd/>
            <a:tailEnd/>
          </a:ln>
        </p:spPr>
        <p:txBody>
          <a:bodyPr/>
          <a:lstStyle/>
          <a:p>
            <a:endParaRPr lang="en-US"/>
          </a:p>
        </p:txBody>
      </p:sp>
      <p:sp>
        <p:nvSpPr>
          <p:cNvPr id="27134" name="Freeform 510"/>
          <p:cNvSpPr>
            <a:spLocks/>
          </p:cNvSpPr>
          <p:nvPr/>
        </p:nvSpPr>
        <p:spPr bwMode="auto">
          <a:xfrm>
            <a:off x="3081338" y="3629025"/>
            <a:ext cx="4132262" cy="330200"/>
          </a:xfrm>
          <a:custGeom>
            <a:avLst/>
            <a:gdLst/>
            <a:ahLst/>
            <a:cxnLst>
              <a:cxn ang="0">
                <a:pos x="0" y="416"/>
              </a:cxn>
              <a:cxn ang="0">
                <a:pos x="0" y="0"/>
              </a:cxn>
              <a:cxn ang="0">
                <a:pos x="5207" y="0"/>
              </a:cxn>
              <a:cxn ang="0">
                <a:pos x="5207" y="367"/>
              </a:cxn>
            </a:cxnLst>
            <a:rect l="0" t="0" r="r" b="b"/>
            <a:pathLst>
              <a:path w="5207" h="416">
                <a:moveTo>
                  <a:pt x="0" y="416"/>
                </a:moveTo>
                <a:lnTo>
                  <a:pt x="0" y="0"/>
                </a:lnTo>
                <a:lnTo>
                  <a:pt x="5207" y="0"/>
                </a:lnTo>
                <a:lnTo>
                  <a:pt x="5207" y="367"/>
                </a:lnTo>
              </a:path>
            </a:pathLst>
          </a:custGeom>
          <a:noFill/>
          <a:ln w="3175">
            <a:solidFill>
              <a:srgbClr val="000000"/>
            </a:solidFill>
            <a:prstDash val="solid"/>
            <a:round/>
            <a:headEnd/>
            <a:tailEnd/>
          </a:ln>
        </p:spPr>
        <p:txBody>
          <a:bodyPr/>
          <a:lstStyle/>
          <a:p>
            <a:endParaRPr lang="en-US"/>
          </a:p>
        </p:txBody>
      </p:sp>
      <p:sp>
        <p:nvSpPr>
          <p:cNvPr id="27135" name="Freeform 511"/>
          <p:cNvSpPr>
            <a:spLocks/>
          </p:cNvSpPr>
          <p:nvPr/>
        </p:nvSpPr>
        <p:spPr bwMode="auto">
          <a:xfrm>
            <a:off x="7188200" y="3889375"/>
            <a:ext cx="49213" cy="69850"/>
          </a:xfrm>
          <a:custGeom>
            <a:avLst/>
            <a:gdLst/>
            <a:ahLst/>
            <a:cxnLst>
              <a:cxn ang="0">
                <a:pos x="62" y="0"/>
              </a:cxn>
              <a:cxn ang="0">
                <a:pos x="33" y="88"/>
              </a:cxn>
              <a:cxn ang="0">
                <a:pos x="0" y="0"/>
              </a:cxn>
              <a:cxn ang="0">
                <a:pos x="62" y="0"/>
              </a:cxn>
            </a:cxnLst>
            <a:rect l="0" t="0" r="r" b="b"/>
            <a:pathLst>
              <a:path w="62" h="88">
                <a:moveTo>
                  <a:pt x="62" y="0"/>
                </a:moveTo>
                <a:lnTo>
                  <a:pt x="33" y="88"/>
                </a:lnTo>
                <a:lnTo>
                  <a:pt x="0" y="0"/>
                </a:lnTo>
                <a:lnTo>
                  <a:pt x="62" y="0"/>
                </a:lnTo>
                <a:close/>
              </a:path>
            </a:pathLst>
          </a:custGeom>
          <a:solidFill>
            <a:srgbClr val="000000"/>
          </a:solidFill>
          <a:ln w="9525">
            <a:noFill/>
            <a:round/>
            <a:headEnd/>
            <a:tailEnd/>
          </a:ln>
        </p:spPr>
        <p:txBody>
          <a:bodyPr/>
          <a:lstStyle/>
          <a:p>
            <a:endParaRPr lang="en-US"/>
          </a:p>
        </p:txBody>
      </p:sp>
      <p:sp>
        <p:nvSpPr>
          <p:cNvPr id="27136" name="Freeform 512"/>
          <p:cNvSpPr>
            <a:spLocks/>
          </p:cNvSpPr>
          <p:nvPr/>
        </p:nvSpPr>
        <p:spPr bwMode="auto">
          <a:xfrm>
            <a:off x="1597025" y="4171950"/>
            <a:ext cx="1168400" cy="304800"/>
          </a:xfrm>
          <a:custGeom>
            <a:avLst/>
            <a:gdLst/>
            <a:ahLst/>
            <a:cxnLst>
              <a:cxn ang="0">
                <a:pos x="1470" y="0"/>
              </a:cxn>
              <a:cxn ang="0">
                <a:pos x="1470" y="384"/>
              </a:cxn>
              <a:cxn ang="0">
                <a:pos x="0" y="384"/>
              </a:cxn>
              <a:cxn ang="0">
                <a:pos x="0" y="48"/>
              </a:cxn>
            </a:cxnLst>
            <a:rect l="0" t="0" r="r" b="b"/>
            <a:pathLst>
              <a:path w="1470" h="384">
                <a:moveTo>
                  <a:pt x="1470" y="0"/>
                </a:moveTo>
                <a:lnTo>
                  <a:pt x="1470" y="384"/>
                </a:lnTo>
                <a:lnTo>
                  <a:pt x="0" y="384"/>
                </a:lnTo>
                <a:lnTo>
                  <a:pt x="0" y="48"/>
                </a:lnTo>
              </a:path>
            </a:pathLst>
          </a:custGeom>
          <a:noFill/>
          <a:ln w="3175">
            <a:solidFill>
              <a:srgbClr val="000000"/>
            </a:solidFill>
            <a:prstDash val="solid"/>
            <a:round/>
            <a:headEnd/>
            <a:tailEnd/>
          </a:ln>
        </p:spPr>
        <p:txBody>
          <a:bodyPr/>
          <a:lstStyle/>
          <a:p>
            <a:endParaRPr lang="en-US"/>
          </a:p>
        </p:txBody>
      </p:sp>
      <p:sp>
        <p:nvSpPr>
          <p:cNvPr id="27137" name="Freeform 513"/>
          <p:cNvSpPr>
            <a:spLocks/>
          </p:cNvSpPr>
          <p:nvPr/>
        </p:nvSpPr>
        <p:spPr bwMode="auto">
          <a:xfrm>
            <a:off x="1574800" y="4171950"/>
            <a:ext cx="49213" cy="73025"/>
          </a:xfrm>
          <a:custGeom>
            <a:avLst/>
            <a:gdLst/>
            <a:ahLst/>
            <a:cxnLst>
              <a:cxn ang="0">
                <a:pos x="0" y="90"/>
              </a:cxn>
              <a:cxn ang="0">
                <a:pos x="29" y="0"/>
              </a:cxn>
              <a:cxn ang="0">
                <a:pos x="61" y="90"/>
              </a:cxn>
              <a:cxn ang="0">
                <a:pos x="0" y="90"/>
              </a:cxn>
            </a:cxnLst>
            <a:rect l="0" t="0" r="r" b="b"/>
            <a:pathLst>
              <a:path w="61" h="90">
                <a:moveTo>
                  <a:pt x="0" y="90"/>
                </a:moveTo>
                <a:lnTo>
                  <a:pt x="29" y="0"/>
                </a:lnTo>
                <a:lnTo>
                  <a:pt x="61" y="90"/>
                </a:lnTo>
                <a:lnTo>
                  <a:pt x="0" y="90"/>
                </a:lnTo>
                <a:close/>
              </a:path>
            </a:pathLst>
          </a:custGeom>
          <a:solidFill>
            <a:srgbClr val="000000"/>
          </a:solidFill>
          <a:ln w="9525">
            <a:noFill/>
            <a:round/>
            <a:headEnd/>
            <a:tailEnd/>
          </a:ln>
        </p:spPr>
        <p:txBody>
          <a:bodyPr/>
          <a:lstStyle/>
          <a:p>
            <a:endParaRPr lang="en-US"/>
          </a:p>
        </p:txBody>
      </p:sp>
      <p:sp>
        <p:nvSpPr>
          <p:cNvPr id="27138" name="Line 514"/>
          <p:cNvSpPr>
            <a:spLocks noChangeShapeType="1"/>
          </p:cNvSpPr>
          <p:nvPr/>
        </p:nvSpPr>
        <p:spPr bwMode="auto">
          <a:xfrm>
            <a:off x="2551113" y="4065588"/>
            <a:ext cx="39687" cy="1587"/>
          </a:xfrm>
          <a:prstGeom prst="line">
            <a:avLst/>
          </a:prstGeom>
          <a:noFill/>
          <a:ln w="3175">
            <a:solidFill>
              <a:srgbClr val="000000"/>
            </a:solidFill>
            <a:round/>
            <a:headEnd/>
            <a:tailEnd/>
          </a:ln>
        </p:spPr>
        <p:txBody>
          <a:bodyPr/>
          <a:lstStyle/>
          <a:p>
            <a:endParaRPr lang="en-US"/>
          </a:p>
        </p:txBody>
      </p:sp>
      <p:sp>
        <p:nvSpPr>
          <p:cNvPr id="27139" name="Freeform 515"/>
          <p:cNvSpPr>
            <a:spLocks/>
          </p:cNvSpPr>
          <p:nvPr/>
        </p:nvSpPr>
        <p:spPr bwMode="auto">
          <a:xfrm>
            <a:off x="2584450" y="4041775"/>
            <a:ext cx="73025" cy="49213"/>
          </a:xfrm>
          <a:custGeom>
            <a:avLst/>
            <a:gdLst/>
            <a:ahLst/>
            <a:cxnLst>
              <a:cxn ang="0">
                <a:pos x="0" y="0"/>
              </a:cxn>
              <a:cxn ang="0">
                <a:pos x="92" y="31"/>
              </a:cxn>
              <a:cxn ang="0">
                <a:pos x="0" y="61"/>
              </a:cxn>
              <a:cxn ang="0">
                <a:pos x="0" y="0"/>
              </a:cxn>
            </a:cxnLst>
            <a:rect l="0" t="0" r="r" b="b"/>
            <a:pathLst>
              <a:path w="92" h="61">
                <a:moveTo>
                  <a:pt x="0" y="0"/>
                </a:moveTo>
                <a:lnTo>
                  <a:pt x="92" y="31"/>
                </a:lnTo>
                <a:lnTo>
                  <a:pt x="0" y="61"/>
                </a:lnTo>
                <a:lnTo>
                  <a:pt x="0" y="0"/>
                </a:lnTo>
                <a:close/>
              </a:path>
            </a:pathLst>
          </a:custGeom>
          <a:solidFill>
            <a:srgbClr val="000000"/>
          </a:solidFill>
          <a:ln w="9525">
            <a:noFill/>
            <a:round/>
            <a:headEnd/>
            <a:tailEnd/>
          </a:ln>
        </p:spPr>
        <p:txBody>
          <a:bodyPr/>
          <a:lstStyle/>
          <a:p>
            <a:endParaRPr lang="en-US"/>
          </a:p>
        </p:txBody>
      </p:sp>
      <p:sp>
        <p:nvSpPr>
          <p:cNvPr id="27140" name="Line 516"/>
          <p:cNvSpPr>
            <a:spLocks noChangeShapeType="1"/>
          </p:cNvSpPr>
          <p:nvPr/>
        </p:nvSpPr>
        <p:spPr bwMode="auto">
          <a:xfrm>
            <a:off x="2870200" y="4065588"/>
            <a:ext cx="39688" cy="1587"/>
          </a:xfrm>
          <a:prstGeom prst="line">
            <a:avLst/>
          </a:prstGeom>
          <a:noFill/>
          <a:ln w="3175">
            <a:solidFill>
              <a:srgbClr val="000000"/>
            </a:solidFill>
            <a:round/>
            <a:headEnd/>
            <a:tailEnd/>
          </a:ln>
        </p:spPr>
        <p:txBody>
          <a:bodyPr/>
          <a:lstStyle/>
          <a:p>
            <a:endParaRPr lang="en-US"/>
          </a:p>
        </p:txBody>
      </p:sp>
      <p:sp>
        <p:nvSpPr>
          <p:cNvPr id="27141" name="Freeform 517"/>
          <p:cNvSpPr>
            <a:spLocks/>
          </p:cNvSpPr>
          <p:nvPr/>
        </p:nvSpPr>
        <p:spPr bwMode="auto">
          <a:xfrm>
            <a:off x="2903538" y="4041775"/>
            <a:ext cx="71437" cy="49213"/>
          </a:xfrm>
          <a:custGeom>
            <a:avLst/>
            <a:gdLst/>
            <a:ahLst/>
            <a:cxnLst>
              <a:cxn ang="0">
                <a:pos x="0" y="0"/>
              </a:cxn>
              <a:cxn ang="0">
                <a:pos x="90" y="31"/>
              </a:cxn>
              <a:cxn ang="0">
                <a:pos x="0" y="61"/>
              </a:cxn>
              <a:cxn ang="0">
                <a:pos x="0" y="0"/>
              </a:cxn>
            </a:cxnLst>
            <a:rect l="0" t="0" r="r" b="b"/>
            <a:pathLst>
              <a:path w="90" h="61">
                <a:moveTo>
                  <a:pt x="0" y="0"/>
                </a:moveTo>
                <a:lnTo>
                  <a:pt x="90" y="31"/>
                </a:lnTo>
                <a:lnTo>
                  <a:pt x="0" y="61"/>
                </a:lnTo>
                <a:lnTo>
                  <a:pt x="0" y="0"/>
                </a:lnTo>
                <a:close/>
              </a:path>
            </a:pathLst>
          </a:custGeom>
          <a:solidFill>
            <a:srgbClr val="000000"/>
          </a:solidFill>
          <a:ln w="9525">
            <a:noFill/>
            <a:round/>
            <a:headEnd/>
            <a:tailEnd/>
          </a:ln>
        </p:spPr>
        <p:txBody>
          <a:bodyPr/>
          <a:lstStyle/>
          <a:p>
            <a:endParaRPr lang="en-US"/>
          </a:p>
        </p:txBody>
      </p:sp>
      <p:sp>
        <p:nvSpPr>
          <p:cNvPr id="27142" name="Line 518"/>
          <p:cNvSpPr>
            <a:spLocks noChangeShapeType="1"/>
          </p:cNvSpPr>
          <p:nvPr/>
        </p:nvSpPr>
        <p:spPr bwMode="auto">
          <a:xfrm>
            <a:off x="5200650" y="4065588"/>
            <a:ext cx="38100" cy="1587"/>
          </a:xfrm>
          <a:prstGeom prst="line">
            <a:avLst/>
          </a:prstGeom>
          <a:noFill/>
          <a:ln w="3175">
            <a:solidFill>
              <a:srgbClr val="000000"/>
            </a:solidFill>
            <a:round/>
            <a:headEnd/>
            <a:tailEnd/>
          </a:ln>
        </p:spPr>
        <p:txBody>
          <a:bodyPr/>
          <a:lstStyle/>
          <a:p>
            <a:endParaRPr lang="en-US"/>
          </a:p>
        </p:txBody>
      </p:sp>
      <p:sp>
        <p:nvSpPr>
          <p:cNvPr id="27143" name="Freeform 519"/>
          <p:cNvSpPr>
            <a:spLocks/>
          </p:cNvSpPr>
          <p:nvPr/>
        </p:nvSpPr>
        <p:spPr bwMode="auto">
          <a:xfrm>
            <a:off x="5235575" y="4041775"/>
            <a:ext cx="69850" cy="49213"/>
          </a:xfrm>
          <a:custGeom>
            <a:avLst/>
            <a:gdLst/>
            <a:ahLst/>
            <a:cxnLst>
              <a:cxn ang="0">
                <a:pos x="0" y="0"/>
              </a:cxn>
              <a:cxn ang="0">
                <a:pos x="88" y="31"/>
              </a:cxn>
              <a:cxn ang="0">
                <a:pos x="0" y="61"/>
              </a:cxn>
              <a:cxn ang="0">
                <a:pos x="0" y="0"/>
              </a:cxn>
            </a:cxnLst>
            <a:rect l="0" t="0" r="r" b="b"/>
            <a:pathLst>
              <a:path w="88" h="61">
                <a:moveTo>
                  <a:pt x="0" y="0"/>
                </a:moveTo>
                <a:lnTo>
                  <a:pt x="88" y="31"/>
                </a:lnTo>
                <a:lnTo>
                  <a:pt x="0" y="61"/>
                </a:lnTo>
                <a:lnTo>
                  <a:pt x="0" y="0"/>
                </a:lnTo>
                <a:close/>
              </a:path>
            </a:pathLst>
          </a:custGeom>
          <a:solidFill>
            <a:srgbClr val="000000"/>
          </a:solidFill>
          <a:ln w="9525">
            <a:noFill/>
            <a:round/>
            <a:headEnd/>
            <a:tailEnd/>
          </a:ln>
        </p:spPr>
        <p:txBody>
          <a:bodyPr/>
          <a:lstStyle/>
          <a:p>
            <a:endParaRPr lang="en-US"/>
          </a:p>
        </p:txBody>
      </p:sp>
      <p:sp>
        <p:nvSpPr>
          <p:cNvPr id="27144" name="Line 520"/>
          <p:cNvSpPr>
            <a:spLocks noChangeShapeType="1"/>
          </p:cNvSpPr>
          <p:nvPr/>
        </p:nvSpPr>
        <p:spPr bwMode="auto">
          <a:xfrm flipH="1">
            <a:off x="6430963" y="4065588"/>
            <a:ext cx="569912" cy="1587"/>
          </a:xfrm>
          <a:prstGeom prst="line">
            <a:avLst/>
          </a:prstGeom>
          <a:noFill/>
          <a:ln w="3175">
            <a:solidFill>
              <a:srgbClr val="000000"/>
            </a:solidFill>
            <a:round/>
            <a:headEnd/>
            <a:tailEnd/>
          </a:ln>
        </p:spPr>
        <p:txBody>
          <a:bodyPr/>
          <a:lstStyle/>
          <a:p>
            <a:endParaRPr lang="en-US"/>
          </a:p>
        </p:txBody>
      </p:sp>
      <p:sp>
        <p:nvSpPr>
          <p:cNvPr id="27145" name="Freeform 521"/>
          <p:cNvSpPr>
            <a:spLocks/>
          </p:cNvSpPr>
          <p:nvPr/>
        </p:nvSpPr>
        <p:spPr bwMode="auto">
          <a:xfrm>
            <a:off x="6365875" y="4041775"/>
            <a:ext cx="71438" cy="49213"/>
          </a:xfrm>
          <a:custGeom>
            <a:avLst/>
            <a:gdLst/>
            <a:ahLst/>
            <a:cxnLst>
              <a:cxn ang="0">
                <a:pos x="90" y="61"/>
              </a:cxn>
              <a:cxn ang="0">
                <a:pos x="0" y="31"/>
              </a:cxn>
              <a:cxn ang="0">
                <a:pos x="90" y="0"/>
              </a:cxn>
              <a:cxn ang="0">
                <a:pos x="90" y="61"/>
              </a:cxn>
            </a:cxnLst>
            <a:rect l="0" t="0" r="r" b="b"/>
            <a:pathLst>
              <a:path w="90" h="61">
                <a:moveTo>
                  <a:pt x="90" y="61"/>
                </a:moveTo>
                <a:lnTo>
                  <a:pt x="0" y="31"/>
                </a:lnTo>
                <a:lnTo>
                  <a:pt x="90" y="0"/>
                </a:lnTo>
                <a:lnTo>
                  <a:pt x="90" y="61"/>
                </a:lnTo>
                <a:close/>
              </a:path>
            </a:pathLst>
          </a:custGeom>
          <a:solidFill>
            <a:srgbClr val="000000"/>
          </a:solidFill>
          <a:ln w="9525">
            <a:noFill/>
            <a:round/>
            <a:headEnd/>
            <a:tailEnd/>
          </a:ln>
        </p:spPr>
        <p:txBody>
          <a:bodyPr/>
          <a:lstStyle/>
          <a:p>
            <a:endParaRPr lang="en-US"/>
          </a:p>
        </p:txBody>
      </p:sp>
      <p:sp>
        <p:nvSpPr>
          <p:cNvPr id="27146" name="Line 522"/>
          <p:cNvSpPr>
            <a:spLocks noChangeShapeType="1"/>
          </p:cNvSpPr>
          <p:nvPr/>
        </p:nvSpPr>
        <p:spPr bwMode="auto">
          <a:xfrm>
            <a:off x="7318375" y="4065588"/>
            <a:ext cx="39688" cy="1587"/>
          </a:xfrm>
          <a:prstGeom prst="line">
            <a:avLst/>
          </a:prstGeom>
          <a:noFill/>
          <a:ln w="3175">
            <a:solidFill>
              <a:srgbClr val="000000"/>
            </a:solidFill>
            <a:round/>
            <a:headEnd/>
            <a:tailEnd/>
          </a:ln>
        </p:spPr>
        <p:txBody>
          <a:bodyPr/>
          <a:lstStyle/>
          <a:p>
            <a:endParaRPr lang="en-US"/>
          </a:p>
        </p:txBody>
      </p:sp>
      <p:sp>
        <p:nvSpPr>
          <p:cNvPr id="27147" name="Freeform 523"/>
          <p:cNvSpPr>
            <a:spLocks/>
          </p:cNvSpPr>
          <p:nvPr/>
        </p:nvSpPr>
        <p:spPr bwMode="auto">
          <a:xfrm>
            <a:off x="7353300" y="4043363"/>
            <a:ext cx="71438" cy="47625"/>
          </a:xfrm>
          <a:custGeom>
            <a:avLst/>
            <a:gdLst/>
            <a:ahLst/>
            <a:cxnLst>
              <a:cxn ang="0">
                <a:pos x="0" y="0"/>
              </a:cxn>
              <a:cxn ang="0">
                <a:pos x="90" y="29"/>
              </a:cxn>
              <a:cxn ang="0">
                <a:pos x="0" y="59"/>
              </a:cxn>
              <a:cxn ang="0">
                <a:pos x="0" y="0"/>
              </a:cxn>
            </a:cxnLst>
            <a:rect l="0" t="0" r="r" b="b"/>
            <a:pathLst>
              <a:path w="90" h="59">
                <a:moveTo>
                  <a:pt x="0" y="0"/>
                </a:moveTo>
                <a:lnTo>
                  <a:pt x="90" y="29"/>
                </a:lnTo>
                <a:lnTo>
                  <a:pt x="0" y="59"/>
                </a:lnTo>
                <a:lnTo>
                  <a:pt x="0" y="0"/>
                </a:lnTo>
                <a:close/>
              </a:path>
            </a:pathLst>
          </a:custGeom>
          <a:solidFill>
            <a:srgbClr val="000000"/>
          </a:solidFill>
          <a:ln w="9525">
            <a:noFill/>
            <a:round/>
            <a:headEnd/>
            <a:tailEnd/>
          </a:ln>
        </p:spPr>
        <p:txBody>
          <a:bodyPr/>
          <a:lstStyle/>
          <a:p>
            <a:endParaRPr lang="en-US"/>
          </a:p>
        </p:txBody>
      </p:sp>
      <p:sp>
        <p:nvSpPr>
          <p:cNvPr id="27148" name="Line 524"/>
          <p:cNvSpPr>
            <a:spLocks noChangeShapeType="1"/>
          </p:cNvSpPr>
          <p:nvPr/>
        </p:nvSpPr>
        <p:spPr bwMode="auto">
          <a:xfrm>
            <a:off x="7637463" y="4065588"/>
            <a:ext cx="38100" cy="1587"/>
          </a:xfrm>
          <a:prstGeom prst="line">
            <a:avLst/>
          </a:prstGeom>
          <a:noFill/>
          <a:ln w="3175">
            <a:solidFill>
              <a:srgbClr val="000000"/>
            </a:solidFill>
            <a:round/>
            <a:headEnd/>
            <a:tailEnd/>
          </a:ln>
        </p:spPr>
        <p:txBody>
          <a:bodyPr/>
          <a:lstStyle/>
          <a:p>
            <a:endParaRPr lang="en-US"/>
          </a:p>
        </p:txBody>
      </p:sp>
      <p:sp>
        <p:nvSpPr>
          <p:cNvPr id="27149" name="Freeform 525"/>
          <p:cNvSpPr>
            <a:spLocks/>
          </p:cNvSpPr>
          <p:nvPr/>
        </p:nvSpPr>
        <p:spPr bwMode="auto">
          <a:xfrm>
            <a:off x="7670800" y="4043363"/>
            <a:ext cx="71438" cy="47625"/>
          </a:xfrm>
          <a:custGeom>
            <a:avLst/>
            <a:gdLst/>
            <a:ahLst/>
            <a:cxnLst>
              <a:cxn ang="0">
                <a:pos x="0" y="0"/>
              </a:cxn>
              <a:cxn ang="0">
                <a:pos x="90" y="29"/>
              </a:cxn>
              <a:cxn ang="0">
                <a:pos x="0" y="59"/>
              </a:cxn>
              <a:cxn ang="0">
                <a:pos x="0" y="0"/>
              </a:cxn>
            </a:cxnLst>
            <a:rect l="0" t="0" r="r" b="b"/>
            <a:pathLst>
              <a:path w="90" h="59">
                <a:moveTo>
                  <a:pt x="0" y="0"/>
                </a:moveTo>
                <a:lnTo>
                  <a:pt x="90" y="29"/>
                </a:lnTo>
                <a:lnTo>
                  <a:pt x="0" y="59"/>
                </a:lnTo>
                <a:lnTo>
                  <a:pt x="0" y="0"/>
                </a:lnTo>
                <a:close/>
              </a:path>
            </a:pathLst>
          </a:custGeom>
          <a:solidFill>
            <a:srgbClr val="000000"/>
          </a:solidFill>
          <a:ln w="9525">
            <a:noFill/>
            <a:round/>
            <a:headEnd/>
            <a:tailEnd/>
          </a:ln>
        </p:spPr>
        <p:txBody>
          <a:bodyPr/>
          <a:lstStyle/>
          <a:p>
            <a:endParaRPr lang="en-US"/>
          </a:p>
        </p:txBody>
      </p:sp>
      <p:sp>
        <p:nvSpPr>
          <p:cNvPr id="27150" name="Line 526"/>
          <p:cNvSpPr>
            <a:spLocks noChangeShapeType="1"/>
          </p:cNvSpPr>
          <p:nvPr/>
        </p:nvSpPr>
        <p:spPr bwMode="auto">
          <a:xfrm>
            <a:off x="8378825" y="4065588"/>
            <a:ext cx="252413" cy="1587"/>
          </a:xfrm>
          <a:prstGeom prst="line">
            <a:avLst/>
          </a:prstGeom>
          <a:noFill/>
          <a:ln w="3175">
            <a:solidFill>
              <a:srgbClr val="000000"/>
            </a:solidFill>
            <a:round/>
            <a:headEnd/>
            <a:tailEnd/>
          </a:ln>
        </p:spPr>
        <p:txBody>
          <a:bodyPr/>
          <a:lstStyle/>
          <a:p>
            <a:endParaRPr lang="en-US"/>
          </a:p>
        </p:txBody>
      </p:sp>
      <p:sp>
        <p:nvSpPr>
          <p:cNvPr id="27151" name="Freeform 527"/>
          <p:cNvSpPr>
            <a:spLocks/>
          </p:cNvSpPr>
          <p:nvPr/>
        </p:nvSpPr>
        <p:spPr bwMode="auto">
          <a:xfrm>
            <a:off x="8624888" y="4043363"/>
            <a:ext cx="71437" cy="47625"/>
          </a:xfrm>
          <a:custGeom>
            <a:avLst/>
            <a:gdLst/>
            <a:ahLst/>
            <a:cxnLst>
              <a:cxn ang="0">
                <a:pos x="0" y="0"/>
              </a:cxn>
              <a:cxn ang="0">
                <a:pos x="91" y="29"/>
              </a:cxn>
              <a:cxn ang="0">
                <a:pos x="0" y="59"/>
              </a:cxn>
              <a:cxn ang="0">
                <a:pos x="0" y="0"/>
              </a:cxn>
            </a:cxnLst>
            <a:rect l="0" t="0" r="r" b="b"/>
            <a:pathLst>
              <a:path w="91" h="59">
                <a:moveTo>
                  <a:pt x="0" y="0"/>
                </a:moveTo>
                <a:lnTo>
                  <a:pt x="91" y="29"/>
                </a:lnTo>
                <a:lnTo>
                  <a:pt x="0" y="59"/>
                </a:lnTo>
                <a:lnTo>
                  <a:pt x="0" y="0"/>
                </a:lnTo>
                <a:close/>
              </a:path>
            </a:pathLst>
          </a:custGeom>
          <a:solidFill>
            <a:srgbClr val="000000"/>
          </a:solidFill>
          <a:ln w="9525">
            <a:noFill/>
            <a:round/>
            <a:headEnd/>
            <a:tailEnd/>
          </a:ln>
        </p:spPr>
        <p:txBody>
          <a:bodyPr/>
          <a:lstStyle/>
          <a:p>
            <a:endParaRPr lang="en-US"/>
          </a:p>
        </p:txBody>
      </p:sp>
      <p:sp>
        <p:nvSpPr>
          <p:cNvPr id="27152" name="Freeform 528"/>
          <p:cNvSpPr>
            <a:spLocks/>
          </p:cNvSpPr>
          <p:nvPr/>
        </p:nvSpPr>
        <p:spPr bwMode="auto">
          <a:xfrm>
            <a:off x="1597025" y="3522663"/>
            <a:ext cx="5934075" cy="436562"/>
          </a:xfrm>
          <a:custGeom>
            <a:avLst/>
            <a:gdLst/>
            <a:ahLst/>
            <a:cxnLst>
              <a:cxn ang="0">
                <a:pos x="7475" y="550"/>
              </a:cxn>
              <a:cxn ang="0">
                <a:pos x="7475" y="0"/>
              </a:cxn>
              <a:cxn ang="0">
                <a:pos x="0" y="0"/>
              </a:cxn>
              <a:cxn ang="0">
                <a:pos x="0" y="502"/>
              </a:cxn>
            </a:cxnLst>
            <a:rect l="0" t="0" r="r" b="b"/>
            <a:pathLst>
              <a:path w="7475" h="550">
                <a:moveTo>
                  <a:pt x="7475" y="550"/>
                </a:moveTo>
                <a:lnTo>
                  <a:pt x="7475" y="0"/>
                </a:lnTo>
                <a:lnTo>
                  <a:pt x="0" y="0"/>
                </a:lnTo>
                <a:lnTo>
                  <a:pt x="0" y="502"/>
                </a:lnTo>
              </a:path>
            </a:pathLst>
          </a:custGeom>
          <a:noFill/>
          <a:ln w="3175">
            <a:solidFill>
              <a:srgbClr val="000000"/>
            </a:solidFill>
            <a:prstDash val="solid"/>
            <a:round/>
            <a:headEnd/>
            <a:tailEnd/>
          </a:ln>
        </p:spPr>
        <p:txBody>
          <a:bodyPr/>
          <a:lstStyle/>
          <a:p>
            <a:endParaRPr lang="en-US"/>
          </a:p>
        </p:txBody>
      </p:sp>
      <p:sp>
        <p:nvSpPr>
          <p:cNvPr id="27153" name="Freeform 529"/>
          <p:cNvSpPr>
            <a:spLocks/>
          </p:cNvSpPr>
          <p:nvPr/>
        </p:nvSpPr>
        <p:spPr bwMode="auto">
          <a:xfrm>
            <a:off x="1574800" y="3887788"/>
            <a:ext cx="49213" cy="71437"/>
          </a:xfrm>
          <a:custGeom>
            <a:avLst/>
            <a:gdLst/>
            <a:ahLst/>
            <a:cxnLst>
              <a:cxn ang="0">
                <a:pos x="61" y="0"/>
              </a:cxn>
              <a:cxn ang="0">
                <a:pos x="29" y="90"/>
              </a:cxn>
              <a:cxn ang="0">
                <a:pos x="0" y="0"/>
              </a:cxn>
              <a:cxn ang="0">
                <a:pos x="61" y="0"/>
              </a:cxn>
            </a:cxnLst>
            <a:rect l="0" t="0" r="r" b="b"/>
            <a:pathLst>
              <a:path w="61" h="90">
                <a:moveTo>
                  <a:pt x="61" y="0"/>
                </a:moveTo>
                <a:lnTo>
                  <a:pt x="29" y="90"/>
                </a:lnTo>
                <a:lnTo>
                  <a:pt x="0" y="0"/>
                </a:lnTo>
                <a:lnTo>
                  <a:pt x="61" y="0"/>
                </a:lnTo>
                <a:close/>
              </a:path>
            </a:pathLst>
          </a:custGeom>
          <a:solidFill>
            <a:srgbClr val="000000"/>
          </a:solidFill>
          <a:ln w="9525">
            <a:noFill/>
            <a:round/>
            <a:headEnd/>
            <a:tailEnd/>
          </a:ln>
        </p:spPr>
        <p:txBody>
          <a:bodyPr/>
          <a:lstStyle/>
          <a:p>
            <a:endParaRPr lang="en-US"/>
          </a:p>
        </p:txBody>
      </p:sp>
      <p:sp>
        <p:nvSpPr>
          <p:cNvPr id="27154" name="Line 530"/>
          <p:cNvSpPr>
            <a:spLocks noChangeShapeType="1"/>
          </p:cNvSpPr>
          <p:nvPr/>
        </p:nvSpPr>
        <p:spPr bwMode="auto">
          <a:xfrm>
            <a:off x="7000875" y="4065588"/>
            <a:ext cx="39688" cy="1587"/>
          </a:xfrm>
          <a:prstGeom prst="line">
            <a:avLst/>
          </a:prstGeom>
          <a:noFill/>
          <a:ln w="3175">
            <a:solidFill>
              <a:srgbClr val="000000"/>
            </a:solidFill>
            <a:round/>
            <a:headEnd/>
            <a:tailEnd/>
          </a:ln>
        </p:spPr>
        <p:txBody>
          <a:bodyPr/>
          <a:lstStyle/>
          <a:p>
            <a:endParaRPr lang="en-US"/>
          </a:p>
        </p:txBody>
      </p:sp>
      <p:sp>
        <p:nvSpPr>
          <p:cNvPr id="27155" name="Freeform 531"/>
          <p:cNvSpPr>
            <a:spLocks/>
          </p:cNvSpPr>
          <p:nvPr/>
        </p:nvSpPr>
        <p:spPr bwMode="auto">
          <a:xfrm>
            <a:off x="7034213" y="4043363"/>
            <a:ext cx="73025" cy="47625"/>
          </a:xfrm>
          <a:custGeom>
            <a:avLst/>
            <a:gdLst/>
            <a:ahLst/>
            <a:cxnLst>
              <a:cxn ang="0">
                <a:pos x="0" y="0"/>
              </a:cxn>
              <a:cxn ang="0">
                <a:pos x="92" y="29"/>
              </a:cxn>
              <a:cxn ang="0">
                <a:pos x="0" y="59"/>
              </a:cxn>
              <a:cxn ang="0">
                <a:pos x="0" y="0"/>
              </a:cxn>
            </a:cxnLst>
            <a:rect l="0" t="0" r="r" b="b"/>
            <a:pathLst>
              <a:path w="92" h="59">
                <a:moveTo>
                  <a:pt x="0" y="0"/>
                </a:moveTo>
                <a:lnTo>
                  <a:pt x="92" y="29"/>
                </a:lnTo>
                <a:lnTo>
                  <a:pt x="0" y="59"/>
                </a:lnTo>
                <a:lnTo>
                  <a:pt x="0" y="0"/>
                </a:lnTo>
                <a:close/>
              </a:path>
            </a:pathLst>
          </a:custGeom>
          <a:solidFill>
            <a:srgbClr val="000000"/>
          </a:solidFill>
          <a:ln w="9525">
            <a:noFill/>
            <a:round/>
            <a:headEnd/>
            <a:tailEnd/>
          </a:ln>
        </p:spPr>
        <p:txBody>
          <a:bodyPr/>
          <a:lstStyle/>
          <a:p>
            <a:endParaRPr lang="en-US"/>
          </a:p>
        </p:txBody>
      </p:sp>
      <p:sp>
        <p:nvSpPr>
          <p:cNvPr id="27156" name="Line 532"/>
          <p:cNvSpPr>
            <a:spLocks noChangeShapeType="1"/>
          </p:cNvSpPr>
          <p:nvPr/>
        </p:nvSpPr>
        <p:spPr bwMode="auto">
          <a:xfrm>
            <a:off x="4033838" y="4065588"/>
            <a:ext cx="146050" cy="1587"/>
          </a:xfrm>
          <a:prstGeom prst="line">
            <a:avLst/>
          </a:prstGeom>
          <a:noFill/>
          <a:ln w="3175">
            <a:solidFill>
              <a:srgbClr val="000000"/>
            </a:solidFill>
            <a:round/>
            <a:headEnd/>
            <a:tailEnd/>
          </a:ln>
        </p:spPr>
        <p:txBody>
          <a:bodyPr/>
          <a:lstStyle/>
          <a:p>
            <a:endParaRPr lang="en-US"/>
          </a:p>
        </p:txBody>
      </p:sp>
      <p:sp>
        <p:nvSpPr>
          <p:cNvPr id="27157" name="Freeform 533"/>
          <p:cNvSpPr>
            <a:spLocks/>
          </p:cNvSpPr>
          <p:nvPr/>
        </p:nvSpPr>
        <p:spPr bwMode="auto">
          <a:xfrm>
            <a:off x="4173538" y="4041775"/>
            <a:ext cx="74612" cy="49213"/>
          </a:xfrm>
          <a:custGeom>
            <a:avLst/>
            <a:gdLst/>
            <a:ahLst/>
            <a:cxnLst>
              <a:cxn ang="0">
                <a:pos x="0" y="0"/>
              </a:cxn>
              <a:cxn ang="0">
                <a:pos x="92" y="31"/>
              </a:cxn>
              <a:cxn ang="0">
                <a:pos x="0" y="61"/>
              </a:cxn>
              <a:cxn ang="0">
                <a:pos x="0" y="0"/>
              </a:cxn>
            </a:cxnLst>
            <a:rect l="0" t="0" r="r" b="b"/>
            <a:pathLst>
              <a:path w="92" h="61">
                <a:moveTo>
                  <a:pt x="0" y="0"/>
                </a:moveTo>
                <a:lnTo>
                  <a:pt x="92" y="31"/>
                </a:lnTo>
                <a:lnTo>
                  <a:pt x="0" y="61"/>
                </a:lnTo>
                <a:lnTo>
                  <a:pt x="0" y="0"/>
                </a:lnTo>
                <a:close/>
              </a:path>
            </a:pathLst>
          </a:custGeom>
          <a:solidFill>
            <a:srgbClr val="000000"/>
          </a:solidFill>
          <a:ln w="9525">
            <a:noFill/>
            <a:round/>
            <a:headEnd/>
            <a:tailEnd/>
          </a:ln>
        </p:spPr>
        <p:txBody>
          <a:bodyPr/>
          <a:lstStyle/>
          <a:p>
            <a:endParaRPr lang="en-US"/>
          </a:p>
        </p:txBody>
      </p:sp>
      <p:sp>
        <p:nvSpPr>
          <p:cNvPr id="27158" name="Freeform 534"/>
          <p:cNvSpPr>
            <a:spLocks/>
          </p:cNvSpPr>
          <p:nvPr/>
        </p:nvSpPr>
        <p:spPr bwMode="auto">
          <a:xfrm>
            <a:off x="6153150" y="4171950"/>
            <a:ext cx="1060450" cy="293688"/>
          </a:xfrm>
          <a:custGeom>
            <a:avLst/>
            <a:gdLst/>
            <a:ahLst/>
            <a:cxnLst>
              <a:cxn ang="0">
                <a:pos x="0" y="0"/>
              </a:cxn>
              <a:cxn ang="0">
                <a:pos x="0" y="368"/>
              </a:cxn>
              <a:cxn ang="0">
                <a:pos x="1336" y="368"/>
              </a:cxn>
              <a:cxn ang="0">
                <a:pos x="1336" y="46"/>
              </a:cxn>
            </a:cxnLst>
            <a:rect l="0" t="0" r="r" b="b"/>
            <a:pathLst>
              <a:path w="1336" h="368">
                <a:moveTo>
                  <a:pt x="0" y="0"/>
                </a:moveTo>
                <a:lnTo>
                  <a:pt x="0" y="368"/>
                </a:lnTo>
                <a:lnTo>
                  <a:pt x="1336" y="368"/>
                </a:lnTo>
                <a:lnTo>
                  <a:pt x="1336" y="46"/>
                </a:lnTo>
              </a:path>
            </a:pathLst>
          </a:custGeom>
          <a:noFill/>
          <a:ln w="3175">
            <a:solidFill>
              <a:srgbClr val="000000"/>
            </a:solidFill>
            <a:prstDash val="solid"/>
            <a:round/>
            <a:headEnd/>
            <a:tailEnd/>
          </a:ln>
        </p:spPr>
        <p:txBody>
          <a:bodyPr/>
          <a:lstStyle/>
          <a:p>
            <a:endParaRPr lang="en-US"/>
          </a:p>
        </p:txBody>
      </p:sp>
      <p:sp>
        <p:nvSpPr>
          <p:cNvPr id="27159" name="Freeform 535"/>
          <p:cNvSpPr>
            <a:spLocks/>
          </p:cNvSpPr>
          <p:nvPr/>
        </p:nvSpPr>
        <p:spPr bwMode="auto">
          <a:xfrm>
            <a:off x="7188200" y="4171950"/>
            <a:ext cx="49213" cy="73025"/>
          </a:xfrm>
          <a:custGeom>
            <a:avLst/>
            <a:gdLst/>
            <a:ahLst/>
            <a:cxnLst>
              <a:cxn ang="0">
                <a:pos x="0" y="90"/>
              </a:cxn>
              <a:cxn ang="0">
                <a:pos x="33" y="0"/>
              </a:cxn>
              <a:cxn ang="0">
                <a:pos x="62" y="90"/>
              </a:cxn>
              <a:cxn ang="0">
                <a:pos x="0" y="90"/>
              </a:cxn>
            </a:cxnLst>
            <a:rect l="0" t="0" r="r" b="b"/>
            <a:pathLst>
              <a:path w="62" h="90">
                <a:moveTo>
                  <a:pt x="0" y="90"/>
                </a:moveTo>
                <a:lnTo>
                  <a:pt x="33" y="0"/>
                </a:lnTo>
                <a:lnTo>
                  <a:pt x="62" y="90"/>
                </a:lnTo>
                <a:lnTo>
                  <a:pt x="0" y="90"/>
                </a:lnTo>
                <a:close/>
              </a:path>
            </a:pathLst>
          </a:custGeom>
          <a:solidFill>
            <a:srgbClr val="000000"/>
          </a:solidFill>
          <a:ln w="9525">
            <a:noFill/>
            <a:round/>
            <a:headEnd/>
            <a:tailEnd/>
          </a:ln>
        </p:spPr>
        <p:txBody>
          <a:bodyPr/>
          <a:lstStyle/>
          <a:p>
            <a:endParaRPr lang="en-US"/>
          </a:p>
        </p:txBody>
      </p:sp>
      <p:sp>
        <p:nvSpPr>
          <p:cNvPr id="27160" name="Rectangle 536"/>
          <p:cNvSpPr>
            <a:spLocks noChangeArrowheads="1"/>
          </p:cNvSpPr>
          <p:nvPr/>
        </p:nvSpPr>
        <p:spPr bwMode="auto">
          <a:xfrm>
            <a:off x="644525" y="3748088"/>
            <a:ext cx="636588" cy="131762"/>
          </a:xfrm>
          <a:prstGeom prst="rect">
            <a:avLst/>
          </a:prstGeom>
          <a:solidFill>
            <a:srgbClr val="FFFFFF"/>
          </a:solidFill>
          <a:ln w="9525">
            <a:noFill/>
            <a:miter lim="800000"/>
            <a:headEnd/>
            <a:tailEnd/>
          </a:ln>
        </p:spPr>
        <p:txBody>
          <a:bodyPr/>
          <a:lstStyle/>
          <a:p>
            <a:endParaRPr lang="en-US"/>
          </a:p>
        </p:txBody>
      </p:sp>
      <p:sp>
        <p:nvSpPr>
          <p:cNvPr id="27161" name="Rectangle 537"/>
          <p:cNvSpPr>
            <a:spLocks noChangeArrowheads="1"/>
          </p:cNvSpPr>
          <p:nvPr/>
        </p:nvSpPr>
        <p:spPr bwMode="auto">
          <a:xfrm>
            <a:off x="644525" y="3748088"/>
            <a:ext cx="636588" cy="131762"/>
          </a:xfrm>
          <a:prstGeom prst="rect">
            <a:avLst/>
          </a:prstGeom>
          <a:noFill/>
          <a:ln w="3175">
            <a:solidFill>
              <a:srgbClr val="000000"/>
            </a:solidFill>
            <a:miter lim="800000"/>
            <a:headEnd/>
            <a:tailEnd/>
          </a:ln>
        </p:spPr>
        <p:txBody>
          <a:bodyPr/>
          <a:lstStyle/>
          <a:p>
            <a:endParaRPr lang="en-US"/>
          </a:p>
        </p:txBody>
      </p:sp>
      <p:sp>
        <p:nvSpPr>
          <p:cNvPr id="27162" name="Rectangle 538"/>
          <p:cNvSpPr>
            <a:spLocks noChangeArrowheads="1"/>
          </p:cNvSpPr>
          <p:nvPr/>
        </p:nvSpPr>
        <p:spPr bwMode="auto">
          <a:xfrm>
            <a:off x="669925" y="3763963"/>
            <a:ext cx="142875" cy="122237"/>
          </a:xfrm>
          <a:prstGeom prst="rect">
            <a:avLst/>
          </a:prstGeom>
          <a:noFill/>
          <a:ln w="9525">
            <a:noFill/>
            <a:miter lim="800000"/>
            <a:headEnd/>
            <a:tailEnd/>
          </a:ln>
        </p:spPr>
        <p:txBody>
          <a:bodyPr wrap="none" lIns="0" tIns="0" rIns="0" bIns="0">
            <a:spAutoFit/>
          </a:bodyPr>
          <a:lstStyle/>
          <a:p>
            <a:pPr algn="l"/>
            <a:r>
              <a:rPr lang="en-US" sz="800" b="0">
                <a:solidFill>
                  <a:srgbClr val="000000"/>
                </a:solidFill>
              </a:rPr>
              <a:t>4.1</a:t>
            </a:r>
            <a:endParaRPr lang="en-US" sz="1000" b="0"/>
          </a:p>
        </p:txBody>
      </p:sp>
      <p:sp>
        <p:nvSpPr>
          <p:cNvPr id="27163" name="Rectangle 539"/>
          <p:cNvSpPr>
            <a:spLocks noChangeArrowheads="1"/>
          </p:cNvSpPr>
          <p:nvPr/>
        </p:nvSpPr>
        <p:spPr bwMode="auto">
          <a:xfrm>
            <a:off x="644525" y="3879850"/>
            <a:ext cx="636588" cy="504825"/>
          </a:xfrm>
          <a:prstGeom prst="rect">
            <a:avLst/>
          </a:prstGeom>
          <a:solidFill>
            <a:srgbClr val="FFFFFF"/>
          </a:solidFill>
          <a:ln w="9525">
            <a:noFill/>
            <a:miter lim="800000"/>
            <a:headEnd/>
            <a:tailEnd/>
          </a:ln>
        </p:spPr>
        <p:txBody>
          <a:bodyPr/>
          <a:lstStyle/>
          <a:p>
            <a:endParaRPr lang="en-US"/>
          </a:p>
        </p:txBody>
      </p:sp>
      <p:sp>
        <p:nvSpPr>
          <p:cNvPr id="27164" name="Rectangle 540"/>
          <p:cNvSpPr>
            <a:spLocks noChangeArrowheads="1"/>
          </p:cNvSpPr>
          <p:nvPr/>
        </p:nvSpPr>
        <p:spPr bwMode="auto">
          <a:xfrm>
            <a:off x="644525" y="3879850"/>
            <a:ext cx="636588" cy="504825"/>
          </a:xfrm>
          <a:prstGeom prst="rect">
            <a:avLst/>
          </a:prstGeom>
          <a:noFill/>
          <a:ln w="3175">
            <a:solidFill>
              <a:srgbClr val="000000"/>
            </a:solidFill>
            <a:miter lim="800000"/>
            <a:headEnd/>
            <a:tailEnd/>
          </a:ln>
        </p:spPr>
        <p:txBody>
          <a:bodyPr/>
          <a:lstStyle/>
          <a:p>
            <a:endParaRPr lang="en-US"/>
          </a:p>
        </p:txBody>
      </p:sp>
      <p:sp>
        <p:nvSpPr>
          <p:cNvPr id="27165" name="Rectangle 541"/>
          <p:cNvSpPr>
            <a:spLocks noChangeArrowheads="1"/>
          </p:cNvSpPr>
          <p:nvPr/>
        </p:nvSpPr>
        <p:spPr bwMode="auto">
          <a:xfrm>
            <a:off x="715963" y="3951288"/>
            <a:ext cx="47625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REPORT</a:t>
            </a:r>
            <a:endParaRPr lang="en-US" sz="1000" b="0"/>
          </a:p>
        </p:txBody>
      </p:sp>
      <p:sp>
        <p:nvSpPr>
          <p:cNvPr id="27166" name="Rectangle 542"/>
          <p:cNvSpPr>
            <a:spLocks noChangeArrowheads="1"/>
          </p:cNvSpPr>
          <p:nvPr/>
        </p:nvSpPr>
        <p:spPr bwMode="auto">
          <a:xfrm>
            <a:off x="874713" y="4068763"/>
            <a:ext cx="17145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ON</a:t>
            </a:r>
            <a:endParaRPr lang="en-US" sz="1000" b="0"/>
          </a:p>
        </p:txBody>
      </p:sp>
      <p:sp>
        <p:nvSpPr>
          <p:cNvPr id="27167" name="Rectangle 543"/>
          <p:cNvSpPr>
            <a:spLocks noChangeArrowheads="1"/>
          </p:cNvSpPr>
          <p:nvPr/>
        </p:nvSpPr>
        <p:spPr bwMode="auto">
          <a:xfrm>
            <a:off x="708025" y="4184650"/>
            <a:ext cx="49530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STATION</a:t>
            </a:r>
            <a:endParaRPr lang="en-US" sz="1000" b="0"/>
          </a:p>
        </p:txBody>
      </p:sp>
      <p:sp>
        <p:nvSpPr>
          <p:cNvPr id="27168" name="Rectangle 544"/>
          <p:cNvSpPr>
            <a:spLocks noChangeArrowheads="1"/>
          </p:cNvSpPr>
          <p:nvPr/>
        </p:nvSpPr>
        <p:spPr bwMode="auto">
          <a:xfrm>
            <a:off x="1917700" y="3748088"/>
            <a:ext cx="633413" cy="131762"/>
          </a:xfrm>
          <a:prstGeom prst="rect">
            <a:avLst/>
          </a:prstGeom>
          <a:solidFill>
            <a:srgbClr val="3399FF">
              <a:alpha val="23000"/>
            </a:srgbClr>
          </a:solidFill>
          <a:ln w="9525" algn="ctr">
            <a:solidFill>
              <a:schemeClr val="tx1"/>
            </a:solidFill>
            <a:miter lim="800000"/>
            <a:headEnd/>
            <a:tailEnd/>
          </a:ln>
          <a:effectLst/>
        </p:spPr>
        <p:txBody>
          <a:bodyPr wrap="none" anchor="ctr"/>
          <a:lstStyle/>
          <a:p>
            <a:endParaRPr lang="en-US"/>
          </a:p>
        </p:txBody>
      </p:sp>
      <p:sp>
        <p:nvSpPr>
          <p:cNvPr id="27169" name="Rectangle 545"/>
          <p:cNvSpPr>
            <a:spLocks noChangeArrowheads="1"/>
          </p:cNvSpPr>
          <p:nvPr/>
        </p:nvSpPr>
        <p:spPr bwMode="auto">
          <a:xfrm>
            <a:off x="1917700" y="3748088"/>
            <a:ext cx="633413" cy="131762"/>
          </a:xfrm>
          <a:prstGeom prst="rect">
            <a:avLst/>
          </a:prstGeom>
          <a:noFill/>
          <a:ln w="3175">
            <a:solidFill>
              <a:srgbClr val="000000"/>
            </a:solidFill>
            <a:miter lim="800000"/>
            <a:headEnd/>
            <a:tailEnd/>
          </a:ln>
        </p:spPr>
        <p:txBody>
          <a:bodyPr/>
          <a:lstStyle/>
          <a:p>
            <a:endParaRPr lang="en-US"/>
          </a:p>
        </p:txBody>
      </p:sp>
      <p:sp>
        <p:nvSpPr>
          <p:cNvPr id="27170" name="Rectangle 546"/>
          <p:cNvSpPr>
            <a:spLocks noChangeArrowheads="1"/>
          </p:cNvSpPr>
          <p:nvPr/>
        </p:nvSpPr>
        <p:spPr bwMode="auto">
          <a:xfrm>
            <a:off x="1941513" y="3763963"/>
            <a:ext cx="142875" cy="122237"/>
          </a:xfrm>
          <a:prstGeom prst="rect">
            <a:avLst/>
          </a:prstGeom>
          <a:noFill/>
          <a:ln w="9525">
            <a:noFill/>
            <a:miter lim="800000"/>
            <a:headEnd/>
            <a:tailEnd/>
          </a:ln>
        </p:spPr>
        <p:txBody>
          <a:bodyPr wrap="none" lIns="0" tIns="0" rIns="0" bIns="0">
            <a:spAutoFit/>
          </a:bodyPr>
          <a:lstStyle/>
          <a:p>
            <a:pPr algn="l"/>
            <a:r>
              <a:rPr lang="en-US" sz="800" b="0">
                <a:solidFill>
                  <a:srgbClr val="000000"/>
                </a:solidFill>
              </a:rPr>
              <a:t>4.2</a:t>
            </a:r>
            <a:endParaRPr lang="en-US" sz="1000" b="0"/>
          </a:p>
        </p:txBody>
      </p:sp>
      <p:sp>
        <p:nvSpPr>
          <p:cNvPr id="27171" name="Rectangle 547"/>
          <p:cNvSpPr>
            <a:spLocks noChangeArrowheads="1"/>
          </p:cNvSpPr>
          <p:nvPr/>
        </p:nvSpPr>
        <p:spPr bwMode="auto">
          <a:xfrm>
            <a:off x="1917700" y="3879850"/>
            <a:ext cx="633413" cy="504825"/>
          </a:xfrm>
          <a:prstGeom prst="rect">
            <a:avLst/>
          </a:prstGeom>
          <a:solidFill>
            <a:srgbClr val="3399FF">
              <a:alpha val="23000"/>
            </a:srgbClr>
          </a:solidFill>
          <a:ln w="9525" algn="ctr">
            <a:solidFill>
              <a:schemeClr val="tx1"/>
            </a:solidFill>
            <a:miter lim="800000"/>
            <a:headEnd/>
            <a:tailEnd/>
          </a:ln>
          <a:effectLst/>
        </p:spPr>
        <p:txBody>
          <a:bodyPr wrap="none" anchor="ctr"/>
          <a:lstStyle/>
          <a:p>
            <a:endParaRPr lang="en-US"/>
          </a:p>
        </p:txBody>
      </p:sp>
      <p:sp>
        <p:nvSpPr>
          <p:cNvPr id="27172" name="Rectangle 548"/>
          <p:cNvSpPr>
            <a:spLocks noChangeArrowheads="1"/>
          </p:cNvSpPr>
          <p:nvPr/>
        </p:nvSpPr>
        <p:spPr bwMode="auto">
          <a:xfrm>
            <a:off x="1917700" y="3879850"/>
            <a:ext cx="633413" cy="504825"/>
          </a:xfrm>
          <a:prstGeom prst="rect">
            <a:avLst/>
          </a:prstGeom>
          <a:noFill/>
          <a:ln w="3175">
            <a:solidFill>
              <a:srgbClr val="000000"/>
            </a:solidFill>
            <a:miter lim="800000"/>
            <a:headEnd/>
            <a:tailEnd/>
          </a:ln>
        </p:spPr>
        <p:txBody>
          <a:bodyPr/>
          <a:lstStyle/>
          <a:p>
            <a:endParaRPr lang="en-US"/>
          </a:p>
        </p:txBody>
      </p:sp>
      <p:sp>
        <p:nvSpPr>
          <p:cNvPr id="27173" name="Rectangle 549"/>
          <p:cNvSpPr>
            <a:spLocks noChangeArrowheads="1"/>
          </p:cNvSpPr>
          <p:nvPr/>
        </p:nvSpPr>
        <p:spPr bwMode="auto">
          <a:xfrm>
            <a:off x="1990725" y="3889375"/>
            <a:ext cx="47625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SEARCH</a:t>
            </a:r>
            <a:endParaRPr lang="en-US" sz="1000" b="0"/>
          </a:p>
        </p:txBody>
      </p:sp>
      <p:sp>
        <p:nvSpPr>
          <p:cNvPr id="27174" name="Rectangle 550"/>
          <p:cNvSpPr>
            <a:spLocks noChangeArrowheads="1"/>
          </p:cNvSpPr>
          <p:nvPr/>
        </p:nvSpPr>
        <p:spPr bwMode="auto">
          <a:xfrm>
            <a:off x="2111375" y="4006850"/>
            <a:ext cx="24130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FOR</a:t>
            </a:r>
            <a:endParaRPr lang="en-US" sz="1000" b="0"/>
          </a:p>
        </p:txBody>
      </p:sp>
      <p:sp>
        <p:nvSpPr>
          <p:cNvPr id="27175" name="Rectangle 551"/>
          <p:cNvSpPr>
            <a:spLocks noChangeArrowheads="1"/>
          </p:cNvSpPr>
          <p:nvPr/>
        </p:nvSpPr>
        <p:spPr bwMode="auto">
          <a:xfrm>
            <a:off x="1949450" y="4125913"/>
            <a:ext cx="55245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CONTACT</a:t>
            </a:r>
            <a:endParaRPr lang="en-US" sz="1000" b="0"/>
          </a:p>
        </p:txBody>
      </p:sp>
      <p:sp>
        <p:nvSpPr>
          <p:cNvPr id="27176" name="Rectangle 552"/>
          <p:cNvSpPr>
            <a:spLocks noChangeArrowheads="1"/>
          </p:cNvSpPr>
          <p:nvPr/>
        </p:nvSpPr>
        <p:spPr bwMode="auto">
          <a:xfrm>
            <a:off x="2195513" y="4243388"/>
            <a:ext cx="7620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S</a:t>
            </a:r>
            <a:endParaRPr lang="en-US" sz="1000" b="0"/>
          </a:p>
        </p:txBody>
      </p:sp>
      <p:sp>
        <p:nvSpPr>
          <p:cNvPr id="27177" name="Rectangle 553"/>
          <p:cNvSpPr>
            <a:spLocks noChangeArrowheads="1"/>
          </p:cNvSpPr>
          <p:nvPr/>
        </p:nvSpPr>
        <p:spPr bwMode="auto">
          <a:xfrm>
            <a:off x="6365875" y="3748088"/>
            <a:ext cx="635000" cy="131762"/>
          </a:xfrm>
          <a:prstGeom prst="rect">
            <a:avLst/>
          </a:prstGeom>
          <a:solidFill>
            <a:srgbClr val="FFFFFF"/>
          </a:solidFill>
          <a:ln w="9525">
            <a:noFill/>
            <a:miter lim="800000"/>
            <a:headEnd/>
            <a:tailEnd/>
          </a:ln>
        </p:spPr>
        <p:txBody>
          <a:bodyPr/>
          <a:lstStyle/>
          <a:p>
            <a:endParaRPr lang="en-US"/>
          </a:p>
        </p:txBody>
      </p:sp>
      <p:sp>
        <p:nvSpPr>
          <p:cNvPr id="27178" name="Rectangle 554"/>
          <p:cNvSpPr>
            <a:spLocks noChangeArrowheads="1"/>
          </p:cNvSpPr>
          <p:nvPr/>
        </p:nvSpPr>
        <p:spPr bwMode="auto">
          <a:xfrm>
            <a:off x="6365875" y="3748088"/>
            <a:ext cx="635000" cy="131762"/>
          </a:xfrm>
          <a:prstGeom prst="rect">
            <a:avLst/>
          </a:prstGeom>
          <a:noFill/>
          <a:ln w="3175">
            <a:solidFill>
              <a:srgbClr val="000000"/>
            </a:solidFill>
            <a:miter lim="800000"/>
            <a:headEnd/>
            <a:tailEnd/>
          </a:ln>
        </p:spPr>
        <p:txBody>
          <a:bodyPr/>
          <a:lstStyle/>
          <a:p>
            <a:endParaRPr lang="en-US"/>
          </a:p>
        </p:txBody>
      </p:sp>
      <p:sp>
        <p:nvSpPr>
          <p:cNvPr id="27179" name="Rectangle 555"/>
          <p:cNvSpPr>
            <a:spLocks noChangeArrowheads="1"/>
          </p:cNvSpPr>
          <p:nvPr/>
        </p:nvSpPr>
        <p:spPr bwMode="auto">
          <a:xfrm>
            <a:off x="6389688" y="3763963"/>
            <a:ext cx="142875" cy="122237"/>
          </a:xfrm>
          <a:prstGeom prst="rect">
            <a:avLst/>
          </a:prstGeom>
          <a:noFill/>
          <a:ln w="9525">
            <a:noFill/>
            <a:miter lim="800000"/>
            <a:headEnd/>
            <a:tailEnd/>
          </a:ln>
        </p:spPr>
        <p:txBody>
          <a:bodyPr wrap="none" lIns="0" tIns="0" rIns="0" bIns="0">
            <a:spAutoFit/>
          </a:bodyPr>
          <a:lstStyle/>
          <a:p>
            <a:pPr algn="l"/>
            <a:r>
              <a:rPr lang="en-US" sz="800" b="0">
                <a:solidFill>
                  <a:srgbClr val="000000"/>
                </a:solidFill>
              </a:rPr>
              <a:t>4.6</a:t>
            </a:r>
            <a:endParaRPr lang="en-US" sz="1000" b="0"/>
          </a:p>
        </p:txBody>
      </p:sp>
      <p:sp>
        <p:nvSpPr>
          <p:cNvPr id="27180" name="Rectangle 556"/>
          <p:cNvSpPr>
            <a:spLocks noChangeArrowheads="1"/>
          </p:cNvSpPr>
          <p:nvPr/>
        </p:nvSpPr>
        <p:spPr bwMode="auto">
          <a:xfrm>
            <a:off x="6365875" y="3879850"/>
            <a:ext cx="635000" cy="506413"/>
          </a:xfrm>
          <a:prstGeom prst="rect">
            <a:avLst/>
          </a:prstGeom>
          <a:solidFill>
            <a:srgbClr val="FFFFFF"/>
          </a:solidFill>
          <a:ln w="9525">
            <a:noFill/>
            <a:miter lim="800000"/>
            <a:headEnd/>
            <a:tailEnd/>
          </a:ln>
        </p:spPr>
        <p:txBody>
          <a:bodyPr/>
          <a:lstStyle/>
          <a:p>
            <a:endParaRPr lang="en-US"/>
          </a:p>
        </p:txBody>
      </p:sp>
      <p:sp>
        <p:nvSpPr>
          <p:cNvPr id="27181" name="Rectangle 557"/>
          <p:cNvSpPr>
            <a:spLocks noChangeArrowheads="1"/>
          </p:cNvSpPr>
          <p:nvPr/>
        </p:nvSpPr>
        <p:spPr bwMode="auto">
          <a:xfrm>
            <a:off x="6365875" y="3879850"/>
            <a:ext cx="635000" cy="506413"/>
          </a:xfrm>
          <a:prstGeom prst="rect">
            <a:avLst/>
          </a:prstGeom>
          <a:noFill/>
          <a:ln w="3175">
            <a:solidFill>
              <a:srgbClr val="000000"/>
            </a:solidFill>
            <a:miter lim="800000"/>
            <a:headEnd/>
            <a:tailEnd/>
          </a:ln>
        </p:spPr>
        <p:txBody>
          <a:bodyPr/>
          <a:lstStyle/>
          <a:p>
            <a:endParaRPr lang="en-US"/>
          </a:p>
        </p:txBody>
      </p:sp>
      <p:sp>
        <p:nvSpPr>
          <p:cNvPr id="27182" name="Rectangle 558"/>
          <p:cNvSpPr>
            <a:spLocks noChangeArrowheads="1"/>
          </p:cNvSpPr>
          <p:nvPr/>
        </p:nvSpPr>
        <p:spPr bwMode="auto">
          <a:xfrm>
            <a:off x="6451600" y="4006850"/>
            <a:ext cx="45085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ATTACK</a:t>
            </a:r>
            <a:endParaRPr lang="en-US" sz="1000" b="0"/>
          </a:p>
        </p:txBody>
      </p:sp>
      <p:sp>
        <p:nvSpPr>
          <p:cNvPr id="27183" name="Rectangle 559"/>
          <p:cNvSpPr>
            <a:spLocks noChangeArrowheads="1"/>
          </p:cNvSpPr>
          <p:nvPr/>
        </p:nvSpPr>
        <p:spPr bwMode="auto">
          <a:xfrm>
            <a:off x="6445250" y="4125913"/>
            <a:ext cx="46355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TARGET</a:t>
            </a:r>
            <a:endParaRPr lang="en-US" sz="1000" b="0"/>
          </a:p>
        </p:txBody>
      </p:sp>
      <p:sp>
        <p:nvSpPr>
          <p:cNvPr id="27184" name="Rectangle 560"/>
          <p:cNvSpPr>
            <a:spLocks noChangeArrowheads="1"/>
          </p:cNvSpPr>
          <p:nvPr/>
        </p:nvSpPr>
        <p:spPr bwMode="auto">
          <a:xfrm>
            <a:off x="7742238" y="3748088"/>
            <a:ext cx="636587" cy="131762"/>
          </a:xfrm>
          <a:prstGeom prst="rect">
            <a:avLst/>
          </a:prstGeom>
          <a:solidFill>
            <a:srgbClr val="FFFFFF"/>
          </a:solidFill>
          <a:ln w="9525">
            <a:noFill/>
            <a:miter lim="800000"/>
            <a:headEnd/>
            <a:tailEnd/>
          </a:ln>
        </p:spPr>
        <p:txBody>
          <a:bodyPr/>
          <a:lstStyle/>
          <a:p>
            <a:endParaRPr lang="en-US"/>
          </a:p>
        </p:txBody>
      </p:sp>
      <p:sp>
        <p:nvSpPr>
          <p:cNvPr id="27185" name="Rectangle 561"/>
          <p:cNvSpPr>
            <a:spLocks noChangeArrowheads="1"/>
          </p:cNvSpPr>
          <p:nvPr/>
        </p:nvSpPr>
        <p:spPr bwMode="auto">
          <a:xfrm>
            <a:off x="7742238" y="3748088"/>
            <a:ext cx="636587" cy="131762"/>
          </a:xfrm>
          <a:prstGeom prst="rect">
            <a:avLst/>
          </a:prstGeom>
          <a:noFill/>
          <a:ln w="3175">
            <a:solidFill>
              <a:srgbClr val="000000"/>
            </a:solidFill>
            <a:miter lim="800000"/>
            <a:headEnd/>
            <a:tailEnd/>
          </a:ln>
        </p:spPr>
        <p:txBody>
          <a:bodyPr/>
          <a:lstStyle/>
          <a:p>
            <a:endParaRPr lang="en-US"/>
          </a:p>
        </p:txBody>
      </p:sp>
      <p:sp>
        <p:nvSpPr>
          <p:cNvPr id="27186" name="Rectangle 562"/>
          <p:cNvSpPr>
            <a:spLocks noChangeArrowheads="1"/>
          </p:cNvSpPr>
          <p:nvPr/>
        </p:nvSpPr>
        <p:spPr bwMode="auto">
          <a:xfrm>
            <a:off x="7766050" y="3763963"/>
            <a:ext cx="142875" cy="122237"/>
          </a:xfrm>
          <a:prstGeom prst="rect">
            <a:avLst/>
          </a:prstGeom>
          <a:noFill/>
          <a:ln w="9525">
            <a:noFill/>
            <a:miter lim="800000"/>
            <a:headEnd/>
            <a:tailEnd/>
          </a:ln>
        </p:spPr>
        <p:txBody>
          <a:bodyPr wrap="none" lIns="0" tIns="0" rIns="0" bIns="0">
            <a:spAutoFit/>
          </a:bodyPr>
          <a:lstStyle/>
          <a:p>
            <a:pPr algn="l"/>
            <a:r>
              <a:rPr lang="en-US" sz="800" b="0">
                <a:solidFill>
                  <a:srgbClr val="000000"/>
                </a:solidFill>
              </a:rPr>
              <a:t>4.7</a:t>
            </a:r>
            <a:endParaRPr lang="en-US" sz="1000" b="0"/>
          </a:p>
        </p:txBody>
      </p:sp>
      <p:sp>
        <p:nvSpPr>
          <p:cNvPr id="27187" name="Rectangle 563"/>
          <p:cNvSpPr>
            <a:spLocks noChangeArrowheads="1"/>
          </p:cNvSpPr>
          <p:nvPr/>
        </p:nvSpPr>
        <p:spPr bwMode="auto">
          <a:xfrm>
            <a:off x="7742238" y="3879850"/>
            <a:ext cx="636587" cy="506413"/>
          </a:xfrm>
          <a:prstGeom prst="rect">
            <a:avLst/>
          </a:prstGeom>
          <a:solidFill>
            <a:srgbClr val="FFFFFF"/>
          </a:solidFill>
          <a:ln w="9525">
            <a:noFill/>
            <a:miter lim="800000"/>
            <a:headEnd/>
            <a:tailEnd/>
          </a:ln>
        </p:spPr>
        <p:txBody>
          <a:bodyPr/>
          <a:lstStyle/>
          <a:p>
            <a:endParaRPr lang="en-US"/>
          </a:p>
        </p:txBody>
      </p:sp>
      <p:sp>
        <p:nvSpPr>
          <p:cNvPr id="27188" name="Rectangle 564"/>
          <p:cNvSpPr>
            <a:spLocks noChangeArrowheads="1"/>
          </p:cNvSpPr>
          <p:nvPr/>
        </p:nvSpPr>
        <p:spPr bwMode="auto">
          <a:xfrm>
            <a:off x="7742238" y="3879850"/>
            <a:ext cx="636587" cy="506413"/>
          </a:xfrm>
          <a:prstGeom prst="rect">
            <a:avLst/>
          </a:prstGeom>
          <a:noFill/>
          <a:ln w="3175">
            <a:solidFill>
              <a:srgbClr val="000000"/>
            </a:solidFill>
            <a:miter lim="800000"/>
            <a:headEnd/>
            <a:tailEnd/>
          </a:ln>
        </p:spPr>
        <p:txBody>
          <a:bodyPr/>
          <a:lstStyle/>
          <a:p>
            <a:endParaRPr lang="en-US"/>
          </a:p>
        </p:txBody>
      </p:sp>
      <p:sp>
        <p:nvSpPr>
          <p:cNvPr id="27189" name="Rectangle 565"/>
          <p:cNvSpPr>
            <a:spLocks noChangeArrowheads="1"/>
          </p:cNvSpPr>
          <p:nvPr/>
        </p:nvSpPr>
        <p:spPr bwMode="auto">
          <a:xfrm>
            <a:off x="7818438" y="3951288"/>
            <a:ext cx="47625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REPORT</a:t>
            </a:r>
            <a:endParaRPr lang="en-US" sz="1000" b="0"/>
          </a:p>
        </p:txBody>
      </p:sp>
      <p:sp>
        <p:nvSpPr>
          <p:cNvPr id="27190" name="Rectangle 566"/>
          <p:cNvSpPr>
            <a:spLocks noChangeArrowheads="1"/>
          </p:cNvSpPr>
          <p:nvPr/>
        </p:nvSpPr>
        <p:spPr bwMode="auto">
          <a:xfrm>
            <a:off x="7943850" y="4068763"/>
            <a:ext cx="22860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OFF</a:t>
            </a:r>
            <a:endParaRPr lang="en-US" sz="1000" b="0"/>
          </a:p>
        </p:txBody>
      </p:sp>
      <p:sp>
        <p:nvSpPr>
          <p:cNvPr id="27191" name="Rectangle 567"/>
          <p:cNvSpPr>
            <a:spLocks noChangeArrowheads="1"/>
          </p:cNvSpPr>
          <p:nvPr/>
        </p:nvSpPr>
        <p:spPr bwMode="auto">
          <a:xfrm>
            <a:off x="7804150" y="4184650"/>
            <a:ext cx="49530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STATION</a:t>
            </a:r>
            <a:endParaRPr lang="en-US" sz="1000" b="0"/>
          </a:p>
        </p:txBody>
      </p:sp>
      <p:sp>
        <p:nvSpPr>
          <p:cNvPr id="27192" name="Freeform 568"/>
          <p:cNvSpPr>
            <a:spLocks/>
          </p:cNvSpPr>
          <p:nvPr/>
        </p:nvSpPr>
        <p:spPr bwMode="auto">
          <a:xfrm>
            <a:off x="2657475" y="3959225"/>
            <a:ext cx="212725" cy="212725"/>
          </a:xfrm>
          <a:custGeom>
            <a:avLst/>
            <a:gdLst/>
            <a:ahLst/>
            <a:cxnLst>
              <a:cxn ang="0">
                <a:pos x="0" y="135"/>
              </a:cxn>
              <a:cxn ang="0">
                <a:pos x="4" y="106"/>
              </a:cxn>
              <a:cxn ang="0">
                <a:pos x="11" y="79"/>
              </a:cxn>
              <a:cxn ang="0">
                <a:pos x="29" y="52"/>
              </a:cxn>
              <a:cxn ang="0">
                <a:pos x="50" y="31"/>
              </a:cxn>
              <a:cxn ang="0">
                <a:pos x="75" y="16"/>
              </a:cxn>
              <a:cxn ang="0">
                <a:pos x="102" y="4"/>
              </a:cxn>
              <a:cxn ang="0">
                <a:pos x="134" y="0"/>
              </a:cxn>
              <a:cxn ang="0">
                <a:pos x="161" y="4"/>
              </a:cxn>
              <a:cxn ang="0">
                <a:pos x="190" y="16"/>
              </a:cxn>
              <a:cxn ang="0">
                <a:pos x="215" y="31"/>
              </a:cxn>
              <a:cxn ang="0">
                <a:pos x="236" y="52"/>
              </a:cxn>
              <a:cxn ang="0">
                <a:pos x="251" y="79"/>
              </a:cxn>
              <a:cxn ang="0">
                <a:pos x="261" y="106"/>
              </a:cxn>
              <a:cxn ang="0">
                <a:pos x="267" y="135"/>
              </a:cxn>
              <a:cxn ang="0">
                <a:pos x="261" y="165"/>
              </a:cxn>
              <a:cxn ang="0">
                <a:pos x="251" y="194"/>
              </a:cxn>
              <a:cxn ang="0">
                <a:pos x="236" y="219"/>
              </a:cxn>
              <a:cxn ang="0">
                <a:pos x="215" y="240"/>
              </a:cxn>
              <a:cxn ang="0">
                <a:pos x="190" y="257"/>
              </a:cxn>
              <a:cxn ang="0">
                <a:pos x="161" y="267"/>
              </a:cxn>
              <a:cxn ang="0">
                <a:pos x="134" y="269"/>
              </a:cxn>
              <a:cxn ang="0">
                <a:pos x="102" y="267"/>
              </a:cxn>
              <a:cxn ang="0">
                <a:pos x="75" y="257"/>
              </a:cxn>
              <a:cxn ang="0">
                <a:pos x="50" y="240"/>
              </a:cxn>
              <a:cxn ang="0">
                <a:pos x="29" y="219"/>
              </a:cxn>
              <a:cxn ang="0">
                <a:pos x="11" y="194"/>
              </a:cxn>
              <a:cxn ang="0">
                <a:pos x="4" y="165"/>
              </a:cxn>
              <a:cxn ang="0">
                <a:pos x="0" y="135"/>
              </a:cxn>
            </a:cxnLst>
            <a:rect l="0" t="0" r="r" b="b"/>
            <a:pathLst>
              <a:path w="267" h="269">
                <a:moveTo>
                  <a:pt x="0" y="135"/>
                </a:moveTo>
                <a:lnTo>
                  <a:pt x="4" y="106"/>
                </a:lnTo>
                <a:lnTo>
                  <a:pt x="11" y="79"/>
                </a:lnTo>
                <a:lnTo>
                  <a:pt x="29" y="52"/>
                </a:lnTo>
                <a:lnTo>
                  <a:pt x="50" y="31"/>
                </a:lnTo>
                <a:lnTo>
                  <a:pt x="75" y="16"/>
                </a:lnTo>
                <a:lnTo>
                  <a:pt x="102" y="4"/>
                </a:lnTo>
                <a:lnTo>
                  <a:pt x="134" y="0"/>
                </a:lnTo>
                <a:lnTo>
                  <a:pt x="161" y="4"/>
                </a:lnTo>
                <a:lnTo>
                  <a:pt x="190" y="16"/>
                </a:lnTo>
                <a:lnTo>
                  <a:pt x="215" y="31"/>
                </a:lnTo>
                <a:lnTo>
                  <a:pt x="236" y="52"/>
                </a:lnTo>
                <a:lnTo>
                  <a:pt x="251" y="79"/>
                </a:lnTo>
                <a:lnTo>
                  <a:pt x="261" y="106"/>
                </a:lnTo>
                <a:lnTo>
                  <a:pt x="267" y="135"/>
                </a:lnTo>
                <a:lnTo>
                  <a:pt x="261" y="165"/>
                </a:lnTo>
                <a:lnTo>
                  <a:pt x="251" y="194"/>
                </a:lnTo>
                <a:lnTo>
                  <a:pt x="236" y="219"/>
                </a:lnTo>
                <a:lnTo>
                  <a:pt x="215" y="240"/>
                </a:lnTo>
                <a:lnTo>
                  <a:pt x="190" y="257"/>
                </a:lnTo>
                <a:lnTo>
                  <a:pt x="161" y="267"/>
                </a:lnTo>
                <a:lnTo>
                  <a:pt x="134" y="269"/>
                </a:lnTo>
                <a:lnTo>
                  <a:pt x="102" y="267"/>
                </a:lnTo>
                <a:lnTo>
                  <a:pt x="75" y="257"/>
                </a:lnTo>
                <a:lnTo>
                  <a:pt x="50" y="240"/>
                </a:lnTo>
                <a:lnTo>
                  <a:pt x="29" y="219"/>
                </a:lnTo>
                <a:lnTo>
                  <a:pt x="11" y="194"/>
                </a:lnTo>
                <a:lnTo>
                  <a:pt x="4" y="165"/>
                </a:lnTo>
                <a:lnTo>
                  <a:pt x="0" y="135"/>
                </a:lnTo>
                <a:close/>
              </a:path>
            </a:pathLst>
          </a:custGeom>
          <a:solidFill>
            <a:srgbClr val="FFFFFF"/>
          </a:solidFill>
          <a:ln w="9525">
            <a:noFill/>
            <a:round/>
            <a:headEnd/>
            <a:tailEnd/>
          </a:ln>
        </p:spPr>
        <p:txBody>
          <a:bodyPr/>
          <a:lstStyle/>
          <a:p>
            <a:endParaRPr lang="en-US"/>
          </a:p>
        </p:txBody>
      </p:sp>
      <p:sp>
        <p:nvSpPr>
          <p:cNvPr id="27193" name="Freeform 569"/>
          <p:cNvSpPr>
            <a:spLocks/>
          </p:cNvSpPr>
          <p:nvPr/>
        </p:nvSpPr>
        <p:spPr bwMode="auto">
          <a:xfrm>
            <a:off x="2657475" y="3959225"/>
            <a:ext cx="212725" cy="212725"/>
          </a:xfrm>
          <a:custGeom>
            <a:avLst/>
            <a:gdLst/>
            <a:ahLst/>
            <a:cxnLst>
              <a:cxn ang="0">
                <a:pos x="0" y="135"/>
              </a:cxn>
              <a:cxn ang="0">
                <a:pos x="4" y="106"/>
              </a:cxn>
              <a:cxn ang="0">
                <a:pos x="11" y="79"/>
              </a:cxn>
              <a:cxn ang="0">
                <a:pos x="29" y="52"/>
              </a:cxn>
              <a:cxn ang="0">
                <a:pos x="50" y="31"/>
              </a:cxn>
              <a:cxn ang="0">
                <a:pos x="75" y="16"/>
              </a:cxn>
              <a:cxn ang="0">
                <a:pos x="102" y="4"/>
              </a:cxn>
              <a:cxn ang="0">
                <a:pos x="134" y="0"/>
              </a:cxn>
              <a:cxn ang="0">
                <a:pos x="161" y="4"/>
              </a:cxn>
              <a:cxn ang="0">
                <a:pos x="190" y="16"/>
              </a:cxn>
              <a:cxn ang="0">
                <a:pos x="215" y="31"/>
              </a:cxn>
              <a:cxn ang="0">
                <a:pos x="236" y="52"/>
              </a:cxn>
              <a:cxn ang="0">
                <a:pos x="251" y="79"/>
              </a:cxn>
              <a:cxn ang="0">
                <a:pos x="261" y="106"/>
              </a:cxn>
              <a:cxn ang="0">
                <a:pos x="267" y="135"/>
              </a:cxn>
              <a:cxn ang="0">
                <a:pos x="261" y="165"/>
              </a:cxn>
              <a:cxn ang="0">
                <a:pos x="251" y="194"/>
              </a:cxn>
              <a:cxn ang="0">
                <a:pos x="236" y="219"/>
              </a:cxn>
              <a:cxn ang="0">
                <a:pos x="215" y="240"/>
              </a:cxn>
              <a:cxn ang="0">
                <a:pos x="190" y="257"/>
              </a:cxn>
              <a:cxn ang="0">
                <a:pos x="161" y="267"/>
              </a:cxn>
              <a:cxn ang="0">
                <a:pos x="134" y="269"/>
              </a:cxn>
              <a:cxn ang="0">
                <a:pos x="102" y="267"/>
              </a:cxn>
              <a:cxn ang="0">
                <a:pos x="75" y="257"/>
              </a:cxn>
              <a:cxn ang="0">
                <a:pos x="50" y="240"/>
              </a:cxn>
              <a:cxn ang="0">
                <a:pos x="29" y="219"/>
              </a:cxn>
              <a:cxn ang="0">
                <a:pos x="11" y="194"/>
              </a:cxn>
              <a:cxn ang="0">
                <a:pos x="4" y="165"/>
              </a:cxn>
              <a:cxn ang="0">
                <a:pos x="0" y="135"/>
              </a:cxn>
            </a:cxnLst>
            <a:rect l="0" t="0" r="r" b="b"/>
            <a:pathLst>
              <a:path w="267" h="269">
                <a:moveTo>
                  <a:pt x="0" y="135"/>
                </a:moveTo>
                <a:lnTo>
                  <a:pt x="4" y="106"/>
                </a:lnTo>
                <a:lnTo>
                  <a:pt x="11" y="79"/>
                </a:lnTo>
                <a:lnTo>
                  <a:pt x="29" y="52"/>
                </a:lnTo>
                <a:lnTo>
                  <a:pt x="50" y="31"/>
                </a:lnTo>
                <a:lnTo>
                  <a:pt x="75" y="16"/>
                </a:lnTo>
                <a:lnTo>
                  <a:pt x="102" y="4"/>
                </a:lnTo>
                <a:lnTo>
                  <a:pt x="134" y="0"/>
                </a:lnTo>
                <a:lnTo>
                  <a:pt x="161" y="4"/>
                </a:lnTo>
                <a:lnTo>
                  <a:pt x="190" y="16"/>
                </a:lnTo>
                <a:lnTo>
                  <a:pt x="215" y="31"/>
                </a:lnTo>
                <a:lnTo>
                  <a:pt x="236" y="52"/>
                </a:lnTo>
                <a:lnTo>
                  <a:pt x="251" y="79"/>
                </a:lnTo>
                <a:lnTo>
                  <a:pt x="261" y="106"/>
                </a:lnTo>
                <a:lnTo>
                  <a:pt x="267" y="135"/>
                </a:lnTo>
                <a:lnTo>
                  <a:pt x="261" y="165"/>
                </a:lnTo>
                <a:lnTo>
                  <a:pt x="251" y="194"/>
                </a:lnTo>
                <a:lnTo>
                  <a:pt x="236" y="219"/>
                </a:lnTo>
                <a:lnTo>
                  <a:pt x="215" y="240"/>
                </a:lnTo>
                <a:lnTo>
                  <a:pt x="190" y="257"/>
                </a:lnTo>
                <a:lnTo>
                  <a:pt x="161" y="267"/>
                </a:lnTo>
                <a:lnTo>
                  <a:pt x="134" y="269"/>
                </a:lnTo>
                <a:lnTo>
                  <a:pt x="102" y="267"/>
                </a:lnTo>
                <a:lnTo>
                  <a:pt x="75" y="257"/>
                </a:lnTo>
                <a:lnTo>
                  <a:pt x="50" y="240"/>
                </a:lnTo>
                <a:lnTo>
                  <a:pt x="29" y="219"/>
                </a:lnTo>
                <a:lnTo>
                  <a:pt x="11" y="194"/>
                </a:lnTo>
                <a:lnTo>
                  <a:pt x="4" y="165"/>
                </a:lnTo>
                <a:lnTo>
                  <a:pt x="0" y="135"/>
                </a:lnTo>
                <a:close/>
              </a:path>
            </a:pathLst>
          </a:custGeom>
          <a:noFill/>
          <a:ln w="3175">
            <a:solidFill>
              <a:srgbClr val="000000"/>
            </a:solidFill>
            <a:prstDash val="solid"/>
            <a:round/>
            <a:headEnd/>
            <a:tailEnd/>
          </a:ln>
        </p:spPr>
        <p:txBody>
          <a:bodyPr/>
          <a:lstStyle/>
          <a:p>
            <a:endParaRPr lang="en-US"/>
          </a:p>
        </p:txBody>
      </p:sp>
      <p:sp>
        <p:nvSpPr>
          <p:cNvPr id="27194" name="Rectangle 570"/>
          <p:cNvSpPr>
            <a:spLocks noChangeArrowheads="1"/>
          </p:cNvSpPr>
          <p:nvPr/>
        </p:nvSpPr>
        <p:spPr bwMode="auto">
          <a:xfrm>
            <a:off x="2676525" y="4021138"/>
            <a:ext cx="185738" cy="106362"/>
          </a:xfrm>
          <a:prstGeom prst="rect">
            <a:avLst/>
          </a:prstGeom>
          <a:noFill/>
          <a:ln w="9525">
            <a:noFill/>
            <a:miter lim="800000"/>
            <a:headEnd/>
            <a:tailEnd/>
          </a:ln>
        </p:spPr>
        <p:txBody>
          <a:bodyPr wrap="none" lIns="0" tIns="0" rIns="0" bIns="0">
            <a:spAutoFit/>
          </a:bodyPr>
          <a:lstStyle/>
          <a:p>
            <a:pPr algn="l"/>
            <a:r>
              <a:rPr lang="en-US" sz="700" b="0">
                <a:solidFill>
                  <a:srgbClr val="000000"/>
                </a:solidFill>
              </a:rPr>
              <a:t>AND</a:t>
            </a:r>
            <a:endParaRPr lang="en-US" sz="1000" b="0"/>
          </a:p>
        </p:txBody>
      </p:sp>
      <p:sp>
        <p:nvSpPr>
          <p:cNvPr id="27195" name="Freeform 571"/>
          <p:cNvSpPr>
            <a:spLocks/>
          </p:cNvSpPr>
          <p:nvPr/>
        </p:nvSpPr>
        <p:spPr bwMode="auto">
          <a:xfrm>
            <a:off x="2974975" y="3959225"/>
            <a:ext cx="211138" cy="212725"/>
          </a:xfrm>
          <a:custGeom>
            <a:avLst/>
            <a:gdLst/>
            <a:ahLst/>
            <a:cxnLst>
              <a:cxn ang="0">
                <a:pos x="0" y="135"/>
              </a:cxn>
              <a:cxn ang="0">
                <a:pos x="4" y="106"/>
              </a:cxn>
              <a:cxn ang="0">
                <a:pos x="14" y="79"/>
              </a:cxn>
              <a:cxn ang="0">
                <a:pos x="29" y="52"/>
              </a:cxn>
              <a:cxn ang="0">
                <a:pos x="50" y="31"/>
              </a:cxn>
              <a:cxn ang="0">
                <a:pos x="75" y="16"/>
              </a:cxn>
              <a:cxn ang="0">
                <a:pos x="104" y="4"/>
              </a:cxn>
              <a:cxn ang="0">
                <a:pos x="134" y="0"/>
              </a:cxn>
              <a:cxn ang="0">
                <a:pos x="163" y="4"/>
              </a:cxn>
              <a:cxn ang="0">
                <a:pos x="190" y="16"/>
              </a:cxn>
              <a:cxn ang="0">
                <a:pos x="219" y="31"/>
              </a:cxn>
              <a:cxn ang="0">
                <a:pos x="236" y="52"/>
              </a:cxn>
              <a:cxn ang="0">
                <a:pos x="253" y="79"/>
              </a:cxn>
              <a:cxn ang="0">
                <a:pos x="265" y="106"/>
              </a:cxn>
              <a:cxn ang="0">
                <a:pos x="267" y="135"/>
              </a:cxn>
              <a:cxn ang="0">
                <a:pos x="265" y="165"/>
              </a:cxn>
              <a:cxn ang="0">
                <a:pos x="253" y="194"/>
              </a:cxn>
              <a:cxn ang="0">
                <a:pos x="236" y="219"/>
              </a:cxn>
              <a:cxn ang="0">
                <a:pos x="219" y="240"/>
              </a:cxn>
              <a:cxn ang="0">
                <a:pos x="190" y="257"/>
              </a:cxn>
              <a:cxn ang="0">
                <a:pos x="163" y="267"/>
              </a:cxn>
              <a:cxn ang="0">
                <a:pos x="134" y="269"/>
              </a:cxn>
              <a:cxn ang="0">
                <a:pos x="104" y="267"/>
              </a:cxn>
              <a:cxn ang="0">
                <a:pos x="75" y="257"/>
              </a:cxn>
              <a:cxn ang="0">
                <a:pos x="50" y="240"/>
              </a:cxn>
              <a:cxn ang="0">
                <a:pos x="29" y="219"/>
              </a:cxn>
              <a:cxn ang="0">
                <a:pos x="14" y="194"/>
              </a:cxn>
              <a:cxn ang="0">
                <a:pos x="4" y="165"/>
              </a:cxn>
              <a:cxn ang="0">
                <a:pos x="0" y="135"/>
              </a:cxn>
            </a:cxnLst>
            <a:rect l="0" t="0" r="r" b="b"/>
            <a:pathLst>
              <a:path w="267" h="269">
                <a:moveTo>
                  <a:pt x="0" y="135"/>
                </a:moveTo>
                <a:lnTo>
                  <a:pt x="4" y="106"/>
                </a:lnTo>
                <a:lnTo>
                  <a:pt x="14" y="79"/>
                </a:lnTo>
                <a:lnTo>
                  <a:pt x="29" y="52"/>
                </a:lnTo>
                <a:lnTo>
                  <a:pt x="50" y="31"/>
                </a:lnTo>
                <a:lnTo>
                  <a:pt x="75" y="16"/>
                </a:lnTo>
                <a:lnTo>
                  <a:pt x="104" y="4"/>
                </a:lnTo>
                <a:lnTo>
                  <a:pt x="134" y="0"/>
                </a:lnTo>
                <a:lnTo>
                  <a:pt x="163" y="4"/>
                </a:lnTo>
                <a:lnTo>
                  <a:pt x="190" y="16"/>
                </a:lnTo>
                <a:lnTo>
                  <a:pt x="219" y="31"/>
                </a:lnTo>
                <a:lnTo>
                  <a:pt x="236" y="52"/>
                </a:lnTo>
                <a:lnTo>
                  <a:pt x="253" y="79"/>
                </a:lnTo>
                <a:lnTo>
                  <a:pt x="265" y="106"/>
                </a:lnTo>
                <a:lnTo>
                  <a:pt x="267" y="135"/>
                </a:lnTo>
                <a:lnTo>
                  <a:pt x="265" y="165"/>
                </a:lnTo>
                <a:lnTo>
                  <a:pt x="253" y="194"/>
                </a:lnTo>
                <a:lnTo>
                  <a:pt x="236" y="219"/>
                </a:lnTo>
                <a:lnTo>
                  <a:pt x="219" y="240"/>
                </a:lnTo>
                <a:lnTo>
                  <a:pt x="190" y="257"/>
                </a:lnTo>
                <a:lnTo>
                  <a:pt x="163" y="267"/>
                </a:lnTo>
                <a:lnTo>
                  <a:pt x="134" y="269"/>
                </a:lnTo>
                <a:lnTo>
                  <a:pt x="104" y="267"/>
                </a:lnTo>
                <a:lnTo>
                  <a:pt x="75" y="257"/>
                </a:lnTo>
                <a:lnTo>
                  <a:pt x="50" y="240"/>
                </a:lnTo>
                <a:lnTo>
                  <a:pt x="29" y="219"/>
                </a:lnTo>
                <a:lnTo>
                  <a:pt x="14" y="194"/>
                </a:lnTo>
                <a:lnTo>
                  <a:pt x="4" y="165"/>
                </a:lnTo>
                <a:lnTo>
                  <a:pt x="0" y="135"/>
                </a:lnTo>
                <a:close/>
              </a:path>
            </a:pathLst>
          </a:custGeom>
          <a:solidFill>
            <a:srgbClr val="FFFFFF"/>
          </a:solidFill>
          <a:ln w="9525">
            <a:noFill/>
            <a:round/>
            <a:headEnd/>
            <a:tailEnd/>
          </a:ln>
        </p:spPr>
        <p:txBody>
          <a:bodyPr/>
          <a:lstStyle/>
          <a:p>
            <a:endParaRPr lang="en-US"/>
          </a:p>
        </p:txBody>
      </p:sp>
      <p:sp>
        <p:nvSpPr>
          <p:cNvPr id="27196" name="Freeform 572"/>
          <p:cNvSpPr>
            <a:spLocks/>
          </p:cNvSpPr>
          <p:nvPr/>
        </p:nvSpPr>
        <p:spPr bwMode="auto">
          <a:xfrm>
            <a:off x="2974975" y="3959225"/>
            <a:ext cx="211138" cy="212725"/>
          </a:xfrm>
          <a:custGeom>
            <a:avLst/>
            <a:gdLst/>
            <a:ahLst/>
            <a:cxnLst>
              <a:cxn ang="0">
                <a:pos x="0" y="135"/>
              </a:cxn>
              <a:cxn ang="0">
                <a:pos x="4" y="106"/>
              </a:cxn>
              <a:cxn ang="0">
                <a:pos x="14" y="79"/>
              </a:cxn>
              <a:cxn ang="0">
                <a:pos x="29" y="52"/>
              </a:cxn>
              <a:cxn ang="0">
                <a:pos x="50" y="31"/>
              </a:cxn>
              <a:cxn ang="0">
                <a:pos x="75" y="16"/>
              </a:cxn>
              <a:cxn ang="0">
                <a:pos x="104" y="4"/>
              </a:cxn>
              <a:cxn ang="0">
                <a:pos x="134" y="0"/>
              </a:cxn>
              <a:cxn ang="0">
                <a:pos x="163" y="4"/>
              </a:cxn>
              <a:cxn ang="0">
                <a:pos x="190" y="16"/>
              </a:cxn>
              <a:cxn ang="0">
                <a:pos x="219" y="31"/>
              </a:cxn>
              <a:cxn ang="0">
                <a:pos x="236" y="52"/>
              </a:cxn>
              <a:cxn ang="0">
                <a:pos x="253" y="79"/>
              </a:cxn>
              <a:cxn ang="0">
                <a:pos x="265" y="106"/>
              </a:cxn>
              <a:cxn ang="0">
                <a:pos x="267" y="135"/>
              </a:cxn>
              <a:cxn ang="0">
                <a:pos x="265" y="165"/>
              </a:cxn>
              <a:cxn ang="0">
                <a:pos x="253" y="194"/>
              </a:cxn>
              <a:cxn ang="0">
                <a:pos x="236" y="219"/>
              </a:cxn>
              <a:cxn ang="0">
                <a:pos x="219" y="240"/>
              </a:cxn>
              <a:cxn ang="0">
                <a:pos x="190" y="257"/>
              </a:cxn>
              <a:cxn ang="0">
                <a:pos x="163" y="267"/>
              </a:cxn>
              <a:cxn ang="0">
                <a:pos x="134" y="269"/>
              </a:cxn>
              <a:cxn ang="0">
                <a:pos x="104" y="267"/>
              </a:cxn>
              <a:cxn ang="0">
                <a:pos x="75" y="257"/>
              </a:cxn>
              <a:cxn ang="0">
                <a:pos x="50" y="240"/>
              </a:cxn>
              <a:cxn ang="0">
                <a:pos x="29" y="219"/>
              </a:cxn>
              <a:cxn ang="0">
                <a:pos x="14" y="194"/>
              </a:cxn>
              <a:cxn ang="0">
                <a:pos x="4" y="165"/>
              </a:cxn>
              <a:cxn ang="0">
                <a:pos x="0" y="135"/>
              </a:cxn>
            </a:cxnLst>
            <a:rect l="0" t="0" r="r" b="b"/>
            <a:pathLst>
              <a:path w="267" h="269">
                <a:moveTo>
                  <a:pt x="0" y="135"/>
                </a:moveTo>
                <a:lnTo>
                  <a:pt x="4" y="106"/>
                </a:lnTo>
                <a:lnTo>
                  <a:pt x="14" y="79"/>
                </a:lnTo>
                <a:lnTo>
                  <a:pt x="29" y="52"/>
                </a:lnTo>
                <a:lnTo>
                  <a:pt x="50" y="31"/>
                </a:lnTo>
                <a:lnTo>
                  <a:pt x="75" y="16"/>
                </a:lnTo>
                <a:lnTo>
                  <a:pt x="104" y="4"/>
                </a:lnTo>
                <a:lnTo>
                  <a:pt x="134" y="0"/>
                </a:lnTo>
                <a:lnTo>
                  <a:pt x="163" y="4"/>
                </a:lnTo>
                <a:lnTo>
                  <a:pt x="190" y="16"/>
                </a:lnTo>
                <a:lnTo>
                  <a:pt x="219" y="31"/>
                </a:lnTo>
                <a:lnTo>
                  <a:pt x="236" y="52"/>
                </a:lnTo>
                <a:lnTo>
                  <a:pt x="253" y="79"/>
                </a:lnTo>
                <a:lnTo>
                  <a:pt x="265" y="106"/>
                </a:lnTo>
                <a:lnTo>
                  <a:pt x="267" y="135"/>
                </a:lnTo>
                <a:lnTo>
                  <a:pt x="265" y="165"/>
                </a:lnTo>
                <a:lnTo>
                  <a:pt x="253" y="194"/>
                </a:lnTo>
                <a:lnTo>
                  <a:pt x="236" y="219"/>
                </a:lnTo>
                <a:lnTo>
                  <a:pt x="219" y="240"/>
                </a:lnTo>
                <a:lnTo>
                  <a:pt x="190" y="257"/>
                </a:lnTo>
                <a:lnTo>
                  <a:pt x="163" y="267"/>
                </a:lnTo>
                <a:lnTo>
                  <a:pt x="134" y="269"/>
                </a:lnTo>
                <a:lnTo>
                  <a:pt x="104" y="267"/>
                </a:lnTo>
                <a:lnTo>
                  <a:pt x="75" y="257"/>
                </a:lnTo>
                <a:lnTo>
                  <a:pt x="50" y="240"/>
                </a:lnTo>
                <a:lnTo>
                  <a:pt x="29" y="219"/>
                </a:lnTo>
                <a:lnTo>
                  <a:pt x="14" y="194"/>
                </a:lnTo>
                <a:lnTo>
                  <a:pt x="4" y="165"/>
                </a:lnTo>
                <a:lnTo>
                  <a:pt x="0" y="135"/>
                </a:lnTo>
                <a:close/>
              </a:path>
            </a:pathLst>
          </a:custGeom>
          <a:noFill/>
          <a:ln w="3175">
            <a:solidFill>
              <a:srgbClr val="000000"/>
            </a:solidFill>
            <a:prstDash val="solid"/>
            <a:round/>
            <a:headEnd/>
            <a:tailEnd/>
          </a:ln>
        </p:spPr>
        <p:txBody>
          <a:bodyPr/>
          <a:lstStyle/>
          <a:p>
            <a:endParaRPr lang="en-US"/>
          </a:p>
        </p:txBody>
      </p:sp>
      <p:sp>
        <p:nvSpPr>
          <p:cNvPr id="27197" name="Rectangle 573"/>
          <p:cNvSpPr>
            <a:spLocks noChangeArrowheads="1"/>
          </p:cNvSpPr>
          <p:nvPr/>
        </p:nvSpPr>
        <p:spPr bwMode="auto">
          <a:xfrm>
            <a:off x="3021013" y="4021138"/>
            <a:ext cx="133350" cy="106362"/>
          </a:xfrm>
          <a:prstGeom prst="rect">
            <a:avLst/>
          </a:prstGeom>
          <a:noFill/>
          <a:ln w="9525">
            <a:noFill/>
            <a:miter lim="800000"/>
            <a:headEnd/>
            <a:tailEnd/>
          </a:ln>
        </p:spPr>
        <p:txBody>
          <a:bodyPr wrap="none" lIns="0" tIns="0" rIns="0" bIns="0">
            <a:spAutoFit/>
          </a:bodyPr>
          <a:lstStyle/>
          <a:p>
            <a:pPr algn="l"/>
            <a:r>
              <a:rPr lang="en-US" sz="700" b="0">
                <a:solidFill>
                  <a:srgbClr val="000000"/>
                </a:solidFill>
              </a:rPr>
              <a:t>OR</a:t>
            </a:r>
            <a:endParaRPr lang="en-US" sz="1000" b="0"/>
          </a:p>
        </p:txBody>
      </p:sp>
      <p:sp>
        <p:nvSpPr>
          <p:cNvPr id="27198" name="Freeform 574"/>
          <p:cNvSpPr>
            <a:spLocks/>
          </p:cNvSpPr>
          <p:nvPr/>
        </p:nvSpPr>
        <p:spPr bwMode="auto">
          <a:xfrm>
            <a:off x="4987925" y="3959225"/>
            <a:ext cx="212725" cy="212725"/>
          </a:xfrm>
          <a:custGeom>
            <a:avLst/>
            <a:gdLst/>
            <a:ahLst/>
            <a:cxnLst>
              <a:cxn ang="0">
                <a:pos x="0" y="135"/>
              </a:cxn>
              <a:cxn ang="0">
                <a:pos x="4" y="106"/>
              </a:cxn>
              <a:cxn ang="0">
                <a:pos x="12" y="79"/>
              </a:cxn>
              <a:cxn ang="0">
                <a:pos x="29" y="52"/>
              </a:cxn>
              <a:cxn ang="0">
                <a:pos x="50" y="31"/>
              </a:cxn>
              <a:cxn ang="0">
                <a:pos x="75" y="16"/>
              </a:cxn>
              <a:cxn ang="0">
                <a:pos x="104" y="4"/>
              </a:cxn>
              <a:cxn ang="0">
                <a:pos x="134" y="0"/>
              </a:cxn>
              <a:cxn ang="0">
                <a:pos x="165" y="4"/>
              </a:cxn>
              <a:cxn ang="0">
                <a:pos x="192" y="16"/>
              </a:cxn>
              <a:cxn ang="0">
                <a:pos x="219" y="31"/>
              </a:cxn>
              <a:cxn ang="0">
                <a:pos x="238" y="52"/>
              </a:cxn>
              <a:cxn ang="0">
                <a:pos x="253" y="79"/>
              </a:cxn>
              <a:cxn ang="0">
                <a:pos x="265" y="106"/>
              </a:cxn>
              <a:cxn ang="0">
                <a:pos x="269" y="135"/>
              </a:cxn>
              <a:cxn ang="0">
                <a:pos x="265" y="165"/>
              </a:cxn>
              <a:cxn ang="0">
                <a:pos x="253" y="194"/>
              </a:cxn>
              <a:cxn ang="0">
                <a:pos x="238" y="219"/>
              </a:cxn>
              <a:cxn ang="0">
                <a:pos x="219" y="240"/>
              </a:cxn>
              <a:cxn ang="0">
                <a:pos x="192" y="257"/>
              </a:cxn>
              <a:cxn ang="0">
                <a:pos x="165" y="267"/>
              </a:cxn>
              <a:cxn ang="0">
                <a:pos x="134" y="269"/>
              </a:cxn>
              <a:cxn ang="0">
                <a:pos x="104" y="267"/>
              </a:cxn>
              <a:cxn ang="0">
                <a:pos x="75" y="257"/>
              </a:cxn>
              <a:cxn ang="0">
                <a:pos x="50" y="240"/>
              </a:cxn>
              <a:cxn ang="0">
                <a:pos x="29" y="219"/>
              </a:cxn>
              <a:cxn ang="0">
                <a:pos x="12" y="194"/>
              </a:cxn>
              <a:cxn ang="0">
                <a:pos x="4" y="165"/>
              </a:cxn>
              <a:cxn ang="0">
                <a:pos x="0" y="135"/>
              </a:cxn>
            </a:cxnLst>
            <a:rect l="0" t="0" r="r" b="b"/>
            <a:pathLst>
              <a:path w="269" h="269">
                <a:moveTo>
                  <a:pt x="0" y="135"/>
                </a:moveTo>
                <a:lnTo>
                  <a:pt x="4" y="106"/>
                </a:lnTo>
                <a:lnTo>
                  <a:pt x="12" y="79"/>
                </a:lnTo>
                <a:lnTo>
                  <a:pt x="29" y="52"/>
                </a:lnTo>
                <a:lnTo>
                  <a:pt x="50" y="31"/>
                </a:lnTo>
                <a:lnTo>
                  <a:pt x="75" y="16"/>
                </a:lnTo>
                <a:lnTo>
                  <a:pt x="104" y="4"/>
                </a:lnTo>
                <a:lnTo>
                  <a:pt x="134" y="0"/>
                </a:lnTo>
                <a:lnTo>
                  <a:pt x="165" y="4"/>
                </a:lnTo>
                <a:lnTo>
                  <a:pt x="192" y="16"/>
                </a:lnTo>
                <a:lnTo>
                  <a:pt x="219" y="31"/>
                </a:lnTo>
                <a:lnTo>
                  <a:pt x="238" y="52"/>
                </a:lnTo>
                <a:lnTo>
                  <a:pt x="253" y="79"/>
                </a:lnTo>
                <a:lnTo>
                  <a:pt x="265" y="106"/>
                </a:lnTo>
                <a:lnTo>
                  <a:pt x="269" y="135"/>
                </a:lnTo>
                <a:lnTo>
                  <a:pt x="265" y="165"/>
                </a:lnTo>
                <a:lnTo>
                  <a:pt x="253" y="194"/>
                </a:lnTo>
                <a:lnTo>
                  <a:pt x="238" y="219"/>
                </a:lnTo>
                <a:lnTo>
                  <a:pt x="219" y="240"/>
                </a:lnTo>
                <a:lnTo>
                  <a:pt x="192" y="257"/>
                </a:lnTo>
                <a:lnTo>
                  <a:pt x="165" y="267"/>
                </a:lnTo>
                <a:lnTo>
                  <a:pt x="134" y="269"/>
                </a:lnTo>
                <a:lnTo>
                  <a:pt x="104" y="267"/>
                </a:lnTo>
                <a:lnTo>
                  <a:pt x="75" y="257"/>
                </a:lnTo>
                <a:lnTo>
                  <a:pt x="50" y="240"/>
                </a:lnTo>
                <a:lnTo>
                  <a:pt x="29" y="219"/>
                </a:lnTo>
                <a:lnTo>
                  <a:pt x="12" y="194"/>
                </a:lnTo>
                <a:lnTo>
                  <a:pt x="4" y="165"/>
                </a:lnTo>
                <a:lnTo>
                  <a:pt x="0" y="135"/>
                </a:lnTo>
                <a:close/>
              </a:path>
            </a:pathLst>
          </a:custGeom>
          <a:solidFill>
            <a:srgbClr val="FFFFFF"/>
          </a:solidFill>
          <a:ln w="9525">
            <a:noFill/>
            <a:round/>
            <a:headEnd/>
            <a:tailEnd/>
          </a:ln>
        </p:spPr>
        <p:txBody>
          <a:bodyPr/>
          <a:lstStyle/>
          <a:p>
            <a:endParaRPr lang="en-US"/>
          </a:p>
        </p:txBody>
      </p:sp>
      <p:sp>
        <p:nvSpPr>
          <p:cNvPr id="27199" name="Freeform 575"/>
          <p:cNvSpPr>
            <a:spLocks/>
          </p:cNvSpPr>
          <p:nvPr/>
        </p:nvSpPr>
        <p:spPr bwMode="auto">
          <a:xfrm>
            <a:off x="4987925" y="3959225"/>
            <a:ext cx="212725" cy="212725"/>
          </a:xfrm>
          <a:custGeom>
            <a:avLst/>
            <a:gdLst/>
            <a:ahLst/>
            <a:cxnLst>
              <a:cxn ang="0">
                <a:pos x="0" y="135"/>
              </a:cxn>
              <a:cxn ang="0">
                <a:pos x="4" y="106"/>
              </a:cxn>
              <a:cxn ang="0">
                <a:pos x="12" y="79"/>
              </a:cxn>
              <a:cxn ang="0">
                <a:pos x="29" y="52"/>
              </a:cxn>
              <a:cxn ang="0">
                <a:pos x="50" y="31"/>
              </a:cxn>
              <a:cxn ang="0">
                <a:pos x="75" y="16"/>
              </a:cxn>
              <a:cxn ang="0">
                <a:pos x="104" y="4"/>
              </a:cxn>
              <a:cxn ang="0">
                <a:pos x="134" y="0"/>
              </a:cxn>
              <a:cxn ang="0">
                <a:pos x="165" y="4"/>
              </a:cxn>
              <a:cxn ang="0">
                <a:pos x="192" y="16"/>
              </a:cxn>
              <a:cxn ang="0">
                <a:pos x="219" y="31"/>
              </a:cxn>
              <a:cxn ang="0">
                <a:pos x="238" y="52"/>
              </a:cxn>
              <a:cxn ang="0">
                <a:pos x="253" y="79"/>
              </a:cxn>
              <a:cxn ang="0">
                <a:pos x="265" y="106"/>
              </a:cxn>
              <a:cxn ang="0">
                <a:pos x="269" y="135"/>
              </a:cxn>
              <a:cxn ang="0">
                <a:pos x="265" y="165"/>
              </a:cxn>
              <a:cxn ang="0">
                <a:pos x="253" y="194"/>
              </a:cxn>
              <a:cxn ang="0">
                <a:pos x="238" y="219"/>
              </a:cxn>
              <a:cxn ang="0">
                <a:pos x="219" y="240"/>
              </a:cxn>
              <a:cxn ang="0">
                <a:pos x="192" y="257"/>
              </a:cxn>
              <a:cxn ang="0">
                <a:pos x="165" y="267"/>
              </a:cxn>
              <a:cxn ang="0">
                <a:pos x="134" y="269"/>
              </a:cxn>
              <a:cxn ang="0">
                <a:pos x="104" y="267"/>
              </a:cxn>
              <a:cxn ang="0">
                <a:pos x="75" y="257"/>
              </a:cxn>
              <a:cxn ang="0">
                <a:pos x="50" y="240"/>
              </a:cxn>
              <a:cxn ang="0">
                <a:pos x="29" y="219"/>
              </a:cxn>
              <a:cxn ang="0">
                <a:pos x="12" y="194"/>
              </a:cxn>
              <a:cxn ang="0">
                <a:pos x="4" y="165"/>
              </a:cxn>
              <a:cxn ang="0">
                <a:pos x="0" y="135"/>
              </a:cxn>
            </a:cxnLst>
            <a:rect l="0" t="0" r="r" b="b"/>
            <a:pathLst>
              <a:path w="269" h="269">
                <a:moveTo>
                  <a:pt x="0" y="135"/>
                </a:moveTo>
                <a:lnTo>
                  <a:pt x="4" y="106"/>
                </a:lnTo>
                <a:lnTo>
                  <a:pt x="12" y="79"/>
                </a:lnTo>
                <a:lnTo>
                  <a:pt x="29" y="52"/>
                </a:lnTo>
                <a:lnTo>
                  <a:pt x="50" y="31"/>
                </a:lnTo>
                <a:lnTo>
                  <a:pt x="75" y="16"/>
                </a:lnTo>
                <a:lnTo>
                  <a:pt x="104" y="4"/>
                </a:lnTo>
                <a:lnTo>
                  <a:pt x="134" y="0"/>
                </a:lnTo>
                <a:lnTo>
                  <a:pt x="165" y="4"/>
                </a:lnTo>
                <a:lnTo>
                  <a:pt x="192" y="16"/>
                </a:lnTo>
                <a:lnTo>
                  <a:pt x="219" y="31"/>
                </a:lnTo>
                <a:lnTo>
                  <a:pt x="238" y="52"/>
                </a:lnTo>
                <a:lnTo>
                  <a:pt x="253" y="79"/>
                </a:lnTo>
                <a:lnTo>
                  <a:pt x="265" y="106"/>
                </a:lnTo>
                <a:lnTo>
                  <a:pt x="269" y="135"/>
                </a:lnTo>
                <a:lnTo>
                  <a:pt x="265" y="165"/>
                </a:lnTo>
                <a:lnTo>
                  <a:pt x="253" y="194"/>
                </a:lnTo>
                <a:lnTo>
                  <a:pt x="238" y="219"/>
                </a:lnTo>
                <a:lnTo>
                  <a:pt x="219" y="240"/>
                </a:lnTo>
                <a:lnTo>
                  <a:pt x="192" y="257"/>
                </a:lnTo>
                <a:lnTo>
                  <a:pt x="165" y="267"/>
                </a:lnTo>
                <a:lnTo>
                  <a:pt x="134" y="269"/>
                </a:lnTo>
                <a:lnTo>
                  <a:pt x="104" y="267"/>
                </a:lnTo>
                <a:lnTo>
                  <a:pt x="75" y="257"/>
                </a:lnTo>
                <a:lnTo>
                  <a:pt x="50" y="240"/>
                </a:lnTo>
                <a:lnTo>
                  <a:pt x="29" y="219"/>
                </a:lnTo>
                <a:lnTo>
                  <a:pt x="12" y="194"/>
                </a:lnTo>
                <a:lnTo>
                  <a:pt x="4" y="165"/>
                </a:lnTo>
                <a:lnTo>
                  <a:pt x="0" y="135"/>
                </a:lnTo>
                <a:close/>
              </a:path>
            </a:pathLst>
          </a:custGeom>
          <a:noFill/>
          <a:ln w="3175">
            <a:solidFill>
              <a:srgbClr val="000000"/>
            </a:solidFill>
            <a:prstDash val="solid"/>
            <a:round/>
            <a:headEnd/>
            <a:tailEnd/>
          </a:ln>
        </p:spPr>
        <p:txBody>
          <a:bodyPr/>
          <a:lstStyle/>
          <a:p>
            <a:endParaRPr lang="en-US"/>
          </a:p>
        </p:txBody>
      </p:sp>
      <p:sp>
        <p:nvSpPr>
          <p:cNvPr id="27200" name="Rectangle 576"/>
          <p:cNvSpPr>
            <a:spLocks noChangeArrowheads="1"/>
          </p:cNvSpPr>
          <p:nvPr/>
        </p:nvSpPr>
        <p:spPr bwMode="auto">
          <a:xfrm>
            <a:off x="5033963" y="4021138"/>
            <a:ext cx="133350" cy="106362"/>
          </a:xfrm>
          <a:prstGeom prst="rect">
            <a:avLst/>
          </a:prstGeom>
          <a:noFill/>
          <a:ln w="9525">
            <a:noFill/>
            <a:miter lim="800000"/>
            <a:headEnd/>
            <a:tailEnd/>
          </a:ln>
        </p:spPr>
        <p:txBody>
          <a:bodyPr wrap="none" lIns="0" tIns="0" rIns="0" bIns="0">
            <a:spAutoFit/>
          </a:bodyPr>
          <a:lstStyle/>
          <a:p>
            <a:pPr algn="l"/>
            <a:r>
              <a:rPr lang="en-US" sz="700" b="0">
                <a:solidFill>
                  <a:srgbClr val="000000"/>
                </a:solidFill>
              </a:rPr>
              <a:t>OR</a:t>
            </a:r>
            <a:endParaRPr lang="en-US" sz="1000" b="0"/>
          </a:p>
        </p:txBody>
      </p:sp>
      <p:sp>
        <p:nvSpPr>
          <p:cNvPr id="27201" name="Freeform 577"/>
          <p:cNvSpPr>
            <a:spLocks/>
          </p:cNvSpPr>
          <p:nvPr/>
        </p:nvSpPr>
        <p:spPr bwMode="auto">
          <a:xfrm>
            <a:off x="7424738" y="3959225"/>
            <a:ext cx="212725" cy="212725"/>
          </a:xfrm>
          <a:custGeom>
            <a:avLst/>
            <a:gdLst/>
            <a:ahLst/>
            <a:cxnLst>
              <a:cxn ang="0">
                <a:pos x="0" y="135"/>
              </a:cxn>
              <a:cxn ang="0">
                <a:pos x="4" y="108"/>
              </a:cxn>
              <a:cxn ang="0">
                <a:pos x="15" y="79"/>
              </a:cxn>
              <a:cxn ang="0">
                <a:pos x="30" y="52"/>
              </a:cxn>
              <a:cxn ang="0">
                <a:pos x="50" y="31"/>
              </a:cxn>
              <a:cxn ang="0">
                <a:pos x="77" y="16"/>
              </a:cxn>
              <a:cxn ang="0">
                <a:pos x="105" y="4"/>
              </a:cxn>
              <a:cxn ang="0">
                <a:pos x="134" y="0"/>
              </a:cxn>
              <a:cxn ang="0">
                <a:pos x="165" y="4"/>
              </a:cxn>
              <a:cxn ang="0">
                <a:pos x="192" y="16"/>
              </a:cxn>
              <a:cxn ang="0">
                <a:pos x="219" y="31"/>
              </a:cxn>
              <a:cxn ang="0">
                <a:pos x="238" y="52"/>
              </a:cxn>
              <a:cxn ang="0">
                <a:pos x="255" y="79"/>
              </a:cxn>
              <a:cxn ang="0">
                <a:pos x="265" y="108"/>
              </a:cxn>
              <a:cxn ang="0">
                <a:pos x="268" y="135"/>
              </a:cxn>
              <a:cxn ang="0">
                <a:pos x="265" y="165"/>
              </a:cxn>
              <a:cxn ang="0">
                <a:pos x="255" y="194"/>
              </a:cxn>
              <a:cxn ang="0">
                <a:pos x="238" y="219"/>
              </a:cxn>
              <a:cxn ang="0">
                <a:pos x="219" y="240"/>
              </a:cxn>
              <a:cxn ang="0">
                <a:pos x="192" y="257"/>
              </a:cxn>
              <a:cxn ang="0">
                <a:pos x="165" y="267"/>
              </a:cxn>
              <a:cxn ang="0">
                <a:pos x="134" y="269"/>
              </a:cxn>
              <a:cxn ang="0">
                <a:pos x="105" y="267"/>
              </a:cxn>
              <a:cxn ang="0">
                <a:pos x="77" y="257"/>
              </a:cxn>
              <a:cxn ang="0">
                <a:pos x="50" y="240"/>
              </a:cxn>
              <a:cxn ang="0">
                <a:pos x="30" y="219"/>
              </a:cxn>
              <a:cxn ang="0">
                <a:pos x="15" y="194"/>
              </a:cxn>
              <a:cxn ang="0">
                <a:pos x="4" y="165"/>
              </a:cxn>
              <a:cxn ang="0">
                <a:pos x="0" y="135"/>
              </a:cxn>
            </a:cxnLst>
            <a:rect l="0" t="0" r="r" b="b"/>
            <a:pathLst>
              <a:path w="268" h="269">
                <a:moveTo>
                  <a:pt x="0" y="135"/>
                </a:moveTo>
                <a:lnTo>
                  <a:pt x="4" y="108"/>
                </a:lnTo>
                <a:lnTo>
                  <a:pt x="15" y="79"/>
                </a:lnTo>
                <a:lnTo>
                  <a:pt x="30" y="52"/>
                </a:lnTo>
                <a:lnTo>
                  <a:pt x="50" y="31"/>
                </a:lnTo>
                <a:lnTo>
                  <a:pt x="77" y="16"/>
                </a:lnTo>
                <a:lnTo>
                  <a:pt x="105" y="4"/>
                </a:lnTo>
                <a:lnTo>
                  <a:pt x="134" y="0"/>
                </a:lnTo>
                <a:lnTo>
                  <a:pt x="165" y="4"/>
                </a:lnTo>
                <a:lnTo>
                  <a:pt x="192" y="16"/>
                </a:lnTo>
                <a:lnTo>
                  <a:pt x="219" y="31"/>
                </a:lnTo>
                <a:lnTo>
                  <a:pt x="238" y="52"/>
                </a:lnTo>
                <a:lnTo>
                  <a:pt x="255" y="79"/>
                </a:lnTo>
                <a:lnTo>
                  <a:pt x="265" y="108"/>
                </a:lnTo>
                <a:lnTo>
                  <a:pt x="268" y="135"/>
                </a:lnTo>
                <a:lnTo>
                  <a:pt x="265" y="165"/>
                </a:lnTo>
                <a:lnTo>
                  <a:pt x="255" y="194"/>
                </a:lnTo>
                <a:lnTo>
                  <a:pt x="238" y="219"/>
                </a:lnTo>
                <a:lnTo>
                  <a:pt x="219" y="240"/>
                </a:lnTo>
                <a:lnTo>
                  <a:pt x="192" y="257"/>
                </a:lnTo>
                <a:lnTo>
                  <a:pt x="165" y="267"/>
                </a:lnTo>
                <a:lnTo>
                  <a:pt x="134" y="269"/>
                </a:lnTo>
                <a:lnTo>
                  <a:pt x="105" y="267"/>
                </a:lnTo>
                <a:lnTo>
                  <a:pt x="77" y="257"/>
                </a:lnTo>
                <a:lnTo>
                  <a:pt x="50" y="240"/>
                </a:lnTo>
                <a:lnTo>
                  <a:pt x="30" y="219"/>
                </a:lnTo>
                <a:lnTo>
                  <a:pt x="15" y="194"/>
                </a:lnTo>
                <a:lnTo>
                  <a:pt x="4" y="165"/>
                </a:lnTo>
                <a:lnTo>
                  <a:pt x="0" y="135"/>
                </a:lnTo>
                <a:close/>
              </a:path>
            </a:pathLst>
          </a:custGeom>
          <a:solidFill>
            <a:srgbClr val="FFFFFF"/>
          </a:solidFill>
          <a:ln w="9525">
            <a:noFill/>
            <a:round/>
            <a:headEnd/>
            <a:tailEnd/>
          </a:ln>
        </p:spPr>
        <p:txBody>
          <a:bodyPr/>
          <a:lstStyle/>
          <a:p>
            <a:endParaRPr lang="en-US"/>
          </a:p>
        </p:txBody>
      </p:sp>
      <p:sp>
        <p:nvSpPr>
          <p:cNvPr id="27202" name="Freeform 578"/>
          <p:cNvSpPr>
            <a:spLocks/>
          </p:cNvSpPr>
          <p:nvPr/>
        </p:nvSpPr>
        <p:spPr bwMode="auto">
          <a:xfrm>
            <a:off x="7424738" y="3959225"/>
            <a:ext cx="212725" cy="212725"/>
          </a:xfrm>
          <a:custGeom>
            <a:avLst/>
            <a:gdLst/>
            <a:ahLst/>
            <a:cxnLst>
              <a:cxn ang="0">
                <a:pos x="0" y="135"/>
              </a:cxn>
              <a:cxn ang="0">
                <a:pos x="4" y="108"/>
              </a:cxn>
              <a:cxn ang="0">
                <a:pos x="15" y="79"/>
              </a:cxn>
              <a:cxn ang="0">
                <a:pos x="30" y="52"/>
              </a:cxn>
              <a:cxn ang="0">
                <a:pos x="50" y="31"/>
              </a:cxn>
              <a:cxn ang="0">
                <a:pos x="77" y="16"/>
              </a:cxn>
              <a:cxn ang="0">
                <a:pos x="105" y="4"/>
              </a:cxn>
              <a:cxn ang="0">
                <a:pos x="134" y="0"/>
              </a:cxn>
              <a:cxn ang="0">
                <a:pos x="165" y="4"/>
              </a:cxn>
              <a:cxn ang="0">
                <a:pos x="192" y="16"/>
              </a:cxn>
              <a:cxn ang="0">
                <a:pos x="219" y="31"/>
              </a:cxn>
              <a:cxn ang="0">
                <a:pos x="238" y="52"/>
              </a:cxn>
              <a:cxn ang="0">
                <a:pos x="255" y="79"/>
              </a:cxn>
              <a:cxn ang="0">
                <a:pos x="265" y="108"/>
              </a:cxn>
              <a:cxn ang="0">
                <a:pos x="268" y="135"/>
              </a:cxn>
              <a:cxn ang="0">
                <a:pos x="265" y="165"/>
              </a:cxn>
              <a:cxn ang="0">
                <a:pos x="255" y="194"/>
              </a:cxn>
              <a:cxn ang="0">
                <a:pos x="238" y="219"/>
              </a:cxn>
              <a:cxn ang="0">
                <a:pos x="219" y="240"/>
              </a:cxn>
              <a:cxn ang="0">
                <a:pos x="192" y="257"/>
              </a:cxn>
              <a:cxn ang="0">
                <a:pos x="165" y="267"/>
              </a:cxn>
              <a:cxn ang="0">
                <a:pos x="134" y="269"/>
              </a:cxn>
              <a:cxn ang="0">
                <a:pos x="105" y="267"/>
              </a:cxn>
              <a:cxn ang="0">
                <a:pos x="77" y="257"/>
              </a:cxn>
              <a:cxn ang="0">
                <a:pos x="50" y="240"/>
              </a:cxn>
              <a:cxn ang="0">
                <a:pos x="30" y="219"/>
              </a:cxn>
              <a:cxn ang="0">
                <a:pos x="15" y="194"/>
              </a:cxn>
              <a:cxn ang="0">
                <a:pos x="4" y="165"/>
              </a:cxn>
              <a:cxn ang="0">
                <a:pos x="0" y="135"/>
              </a:cxn>
            </a:cxnLst>
            <a:rect l="0" t="0" r="r" b="b"/>
            <a:pathLst>
              <a:path w="268" h="269">
                <a:moveTo>
                  <a:pt x="0" y="135"/>
                </a:moveTo>
                <a:lnTo>
                  <a:pt x="4" y="108"/>
                </a:lnTo>
                <a:lnTo>
                  <a:pt x="15" y="79"/>
                </a:lnTo>
                <a:lnTo>
                  <a:pt x="30" y="52"/>
                </a:lnTo>
                <a:lnTo>
                  <a:pt x="50" y="31"/>
                </a:lnTo>
                <a:lnTo>
                  <a:pt x="77" y="16"/>
                </a:lnTo>
                <a:lnTo>
                  <a:pt x="105" y="4"/>
                </a:lnTo>
                <a:lnTo>
                  <a:pt x="134" y="0"/>
                </a:lnTo>
                <a:lnTo>
                  <a:pt x="165" y="4"/>
                </a:lnTo>
                <a:lnTo>
                  <a:pt x="192" y="16"/>
                </a:lnTo>
                <a:lnTo>
                  <a:pt x="219" y="31"/>
                </a:lnTo>
                <a:lnTo>
                  <a:pt x="238" y="52"/>
                </a:lnTo>
                <a:lnTo>
                  <a:pt x="255" y="79"/>
                </a:lnTo>
                <a:lnTo>
                  <a:pt x="265" y="108"/>
                </a:lnTo>
                <a:lnTo>
                  <a:pt x="268" y="135"/>
                </a:lnTo>
                <a:lnTo>
                  <a:pt x="265" y="165"/>
                </a:lnTo>
                <a:lnTo>
                  <a:pt x="255" y="194"/>
                </a:lnTo>
                <a:lnTo>
                  <a:pt x="238" y="219"/>
                </a:lnTo>
                <a:lnTo>
                  <a:pt x="219" y="240"/>
                </a:lnTo>
                <a:lnTo>
                  <a:pt x="192" y="257"/>
                </a:lnTo>
                <a:lnTo>
                  <a:pt x="165" y="267"/>
                </a:lnTo>
                <a:lnTo>
                  <a:pt x="134" y="269"/>
                </a:lnTo>
                <a:lnTo>
                  <a:pt x="105" y="267"/>
                </a:lnTo>
                <a:lnTo>
                  <a:pt x="77" y="257"/>
                </a:lnTo>
                <a:lnTo>
                  <a:pt x="50" y="240"/>
                </a:lnTo>
                <a:lnTo>
                  <a:pt x="30" y="219"/>
                </a:lnTo>
                <a:lnTo>
                  <a:pt x="15" y="194"/>
                </a:lnTo>
                <a:lnTo>
                  <a:pt x="4" y="165"/>
                </a:lnTo>
                <a:lnTo>
                  <a:pt x="0" y="135"/>
                </a:lnTo>
                <a:close/>
              </a:path>
            </a:pathLst>
          </a:custGeom>
          <a:noFill/>
          <a:ln w="3175">
            <a:solidFill>
              <a:srgbClr val="000000"/>
            </a:solidFill>
            <a:prstDash val="solid"/>
            <a:round/>
            <a:headEnd/>
            <a:tailEnd/>
          </a:ln>
        </p:spPr>
        <p:txBody>
          <a:bodyPr/>
          <a:lstStyle/>
          <a:p>
            <a:endParaRPr lang="en-US"/>
          </a:p>
        </p:txBody>
      </p:sp>
      <p:sp>
        <p:nvSpPr>
          <p:cNvPr id="27203" name="Rectangle 579"/>
          <p:cNvSpPr>
            <a:spLocks noChangeArrowheads="1"/>
          </p:cNvSpPr>
          <p:nvPr/>
        </p:nvSpPr>
        <p:spPr bwMode="auto">
          <a:xfrm>
            <a:off x="7472363" y="4021138"/>
            <a:ext cx="133350" cy="106362"/>
          </a:xfrm>
          <a:prstGeom prst="rect">
            <a:avLst/>
          </a:prstGeom>
          <a:noFill/>
          <a:ln w="9525">
            <a:noFill/>
            <a:miter lim="800000"/>
            <a:headEnd/>
            <a:tailEnd/>
          </a:ln>
        </p:spPr>
        <p:txBody>
          <a:bodyPr wrap="none" lIns="0" tIns="0" rIns="0" bIns="0">
            <a:spAutoFit/>
          </a:bodyPr>
          <a:lstStyle/>
          <a:p>
            <a:pPr algn="l"/>
            <a:r>
              <a:rPr lang="en-US" sz="700" b="0">
                <a:solidFill>
                  <a:srgbClr val="000000"/>
                </a:solidFill>
              </a:rPr>
              <a:t>OR</a:t>
            </a:r>
            <a:endParaRPr lang="en-US" sz="1000" b="0"/>
          </a:p>
        </p:txBody>
      </p:sp>
      <p:sp>
        <p:nvSpPr>
          <p:cNvPr id="27204" name="Rectangle 580"/>
          <p:cNvSpPr>
            <a:spLocks noChangeArrowheads="1"/>
          </p:cNvSpPr>
          <p:nvPr/>
        </p:nvSpPr>
        <p:spPr bwMode="auto">
          <a:xfrm>
            <a:off x="3398838" y="3748088"/>
            <a:ext cx="635000" cy="131762"/>
          </a:xfrm>
          <a:prstGeom prst="rect">
            <a:avLst/>
          </a:prstGeom>
          <a:solidFill>
            <a:srgbClr val="FFFFFF"/>
          </a:solidFill>
          <a:ln w="9525">
            <a:noFill/>
            <a:miter lim="800000"/>
            <a:headEnd/>
            <a:tailEnd/>
          </a:ln>
        </p:spPr>
        <p:txBody>
          <a:bodyPr/>
          <a:lstStyle/>
          <a:p>
            <a:endParaRPr lang="en-US"/>
          </a:p>
        </p:txBody>
      </p:sp>
      <p:sp>
        <p:nvSpPr>
          <p:cNvPr id="27205" name="Rectangle 581"/>
          <p:cNvSpPr>
            <a:spLocks noChangeArrowheads="1"/>
          </p:cNvSpPr>
          <p:nvPr/>
        </p:nvSpPr>
        <p:spPr bwMode="auto">
          <a:xfrm>
            <a:off x="3398838" y="3748088"/>
            <a:ext cx="635000" cy="131762"/>
          </a:xfrm>
          <a:prstGeom prst="rect">
            <a:avLst/>
          </a:prstGeom>
          <a:noFill/>
          <a:ln w="3175">
            <a:solidFill>
              <a:srgbClr val="000000"/>
            </a:solidFill>
            <a:miter lim="800000"/>
            <a:headEnd/>
            <a:tailEnd/>
          </a:ln>
        </p:spPr>
        <p:txBody>
          <a:bodyPr/>
          <a:lstStyle/>
          <a:p>
            <a:endParaRPr lang="en-US"/>
          </a:p>
        </p:txBody>
      </p:sp>
      <p:sp>
        <p:nvSpPr>
          <p:cNvPr id="27206" name="Rectangle 582"/>
          <p:cNvSpPr>
            <a:spLocks noChangeArrowheads="1"/>
          </p:cNvSpPr>
          <p:nvPr/>
        </p:nvSpPr>
        <p:spPr bwMode="auto">
          <a:xfrm>
            <a:off x="3422650" y="3763963"/>
            <a:ext cx="142875" cy="122237"/>
          </a:xfrm>
          <a:prstGeom prst="rect">
            <a:avLst/>
          </a:prstGeom>
          <a:noFill/>
          <a:ln w="9525">
            <a:noFill/>
            <a:miter lim="800000"/>
            <a:headEnd/>
            <a:tailEnd/>
          </a:ln>
        </p:spPr>
        <p:txBody>
          <a:bodyPr wrap="none" lIns="0" tIns="0" rIns="0" bIns="0">
            <a:spAutoFit/>
          </a:bodyPr>
          <a:lstStyle/>
          <a:p>
            <a:pPr algn="l"/>
            <a:r>
              <a:rPr lang="en-US" sz="800" b="0">
                <a:solidFill>
                  <a:srgbClr val="000000"/>
                </a:solidFill>
              </a:rPr>
              <a:t>4.3</a:t>
            </a:r>
            <a:endParaRPr lang="en-US" sz="1000" b="0"/>
          </a:p>
        </p:txBody>
      </p:sp>
      <p:sp>
        <p:nvSpPr>
          <p:cNvPr id="27207" name="Rectangle 583"/>
          <p:cNvSpPr>
            <a:spLocks noChangeArrowheads="1"/>
          </p:cNvSpPr>
          <p:nvPr/>
        </p:nvSpPr>
        <p:spPr bwMode="auto">
          <a:xfrm>
            <a:off x="3398838" y="3879850"/>
            <a:ext cx="635000" cy="504825"/>
          </a:xfrm>
          <a:prstGeom prst="rect">
            <a:avLst/>
          </a:prstGeom>
          <a:solidFill>
            <a:srgbClr val="FFFFFF"/>
          </a:solidFill>
          <a:ln w="9525">
            <a:noFill/>
            <a:miter lim="800000"/>
            <a:headEnd/>
            <a:tailEnd/>
          </a:ln>
        </p:spPr>
        <p:txBody>
          <a:bodyPr/>
          <a:lstStyle/>
          <a:p>
            <a:endParaRPr lang="en-US"/>
          </a:p>
        </p:txBody>
      </p:sp>
      <p:sp>
        <p:nvSpPr>
          <p:cNvPr id="27208" name="Rectangle 584"/>
          <p:cNvSpPr>
            <a:spLocks noChangeArrowheads="1"/>
          </p:cNvSpPr>
          <p:nvPr/>
        </p:nvSpPr>
        <p:spPr bwMode="auto">
          <a:xfrm>
            <a:off x="3398838" y="3879850"/>
            <a:ext cx="635000" cy="504825"/>
          </a:xfrm>
          <a:prstGeom prst="rect">
            <a:avLst/>
          </a:prstGeom>
          <a:noFill/>
          <a:ln w="3175">
            <a:solidFill>
              <a:srgbClr val="000000"/>
            </a:solidFill>
            <a:miter lim="800000"/>
            <a:headEnd/>
            <a:tailEnd/>
          </a:ln>
        </p:spPr>
        <p:txBody>
          <a:bodyPr/>
          <a:lstStyle/>
          <a:p>
            <a:endParaRPr lang="en-US"/>
          </a:p>
        </p:txBody>
      </p:sp>
      <p:sp>
        <p:nvSpPr>
          <p:cNvPr id="27209" name="Rectangle 585"/>
          <p:cNvSpPr>
            <a:spLocks noChangeArrowheads="1"/>
          </p:cNvSpPr>
          <p:nvPr/>
        </p:nvSpPr>
        <p:spPr bwMode="auto">
          <a:xfrm>
            <a:off x="3433763" y="3951288"/>
            <a:ext cx="55245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LOCALIZE</a:t>
            </a:r>
            <a:endParaRPr lang="en-US" sz="1000" b="0"/>
          </a:p>
        </p:txBody>
      </p:sp>
      <p:sp>
        <p:nvSpPr>
          <p:cNvPr id="27210" name="Rectangle 586"/>
          <p:cNvSpPr>
            <a:spLocks noChangeArrowheads="1"/>
          </p:cNvSpPr>
          <p:nvPr/>
        </p:nvSpPr>
        <p:spPr bwMode="auto">
          <a:xfrm>
            <a:off x="3432175" y="4068763"/>
            <a:ext cx="55245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CONTACT</a:t>
            </a:r>
            <a:endParaRPr lang="en-US" sz="1000" b="0"/>
          </a:p>
        </p:txBody>
      </p:sp>
      <p:sp>
        <p:nvSpPr>
          <p:cNvPr id="27211" name="Rectangle 587"/>
          <p:cNvSpPr>
            <a:spLocks noChangeArrowheads="1"/>
          </p:cNvSpPr>
          <p:nvPr/>
        </p:nvSpPr>
        <p:spPr bwMode="auto">
          <a:xfrm>
            <a:off x="3678238" y="4184650"/>
            <a:ext cx="7620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S</a:t>
            </a:r>
            <a:endParaRPr lang="en-US" sz="1000" b="0"/>
          </a:p>
        </p:txBody>
      </p:sp>
      <p:sp>
        <p:nvSpPr>
          <p:cNvPr id="27212" name="Rectangle 588"/>
          <p:cNvSpPr>
            <a:spLocks noChangeArrowheads="1"/>
          </p:cNvSpPr>
          <p:nvPr/>
        </p:nvSpPr>
        <p:spPr bwMode="auto">
          <a:xfrm>
            <a:off x="5305425" y="3748088"/>
            <a:ext cx="636588" cy="131762"/>
          </a:xfrm>
          <a:prstGeom prst="rect">
            <a:avLst/>
          </a:prstGeom>
          <a:solidFill>
            <a:srgbClr val="FFFFFF"/>
          </a:solidFill>
          <a:ln w="9525">
            <a:noFill/>
            <a:miter lim="800000"/>
            <a:headEnd/>
            <a:tailEnd/>
          </a:ln>
        </p:spPr>
        <p:txBody>
          <a:bodyPr/>
          <a:lstStyle/>
          <a:p>
            <a:endParaRPr lang="en-US"/>
          </a:p>
        </p:txBody>
      </p:sp>
      <p:sp>
        <p:nvSpPr>
          <p:cNvPr id="27213" name="Rectangle 589"/>
          <p:cNvSpPr>
            <a:spLocks noChangeArrowheads="1"/>
          </p:cNvSpPr>
          <p:nvPr/>
        </p:nvSpPr>
        <p:spPr bwMode="auto">
          <a:xfrm>
            <a:off x="5305425" y="3748088"/>
            <a:ext cx="636588" cy="131762"/>
          </a:xfrm>
          <a:prstGeom prst="rect">
            <a:avLst/>
          </a:prstGeom>
          <a:noFill/>
          <a:ln w="3175">
            <a:solidFill>
              <a:srgbClr val="000000"/>
            </a:solidFill>
            <a:miter lim="800000"/>
            <a:headEnd/>
            <a:tailEnd/>
          </a:ln>
        </p:spPr>
        <p:txBody>
          <a:bodyPr/>
          <a:lstStyle/>
          <a:p>
            <a:endParaRPr lang="en-US"/>
          </a:p>
        </p:txBody>
      </p:sp>
      <p:sp>
        <p:nvSpPr>
          <p:cNvPr id="27214" name="Rectangle 590"/>
          <p:cNvSpPr>
            <a:spLocks noChangeArrowheads="1"/>
          </p:cNvSpPr>
          <p:nvPr/>
        </p:nvSpPr>
        <p:spPr bwMode="auto">
          <a:xfrm>
            <a:off x="5330825" y="3763963"/>
            <a:ext cx="142875" cy="122237"/>
          </a:xfrm>
          <a:prstGeom prst="rect">
            <a:avLst/>
          </a:prstGeom>
          <a:noFill/>
          <a:ln w="9525">
            <a:noFill/>
            <a:miter lim="800000"/>
            <a:headEnd/>
            <a:tailEnd/>
          </a:ln>
        </p:spPr>
        <p:txBody>
          <a:bodyPr wrap="none" lIns="0" tIns="0" rIns="0" bIns="0">
            <a:spAutoFit/>
          </a:bodyPr>
          <a:lstStyle/>
          <a:p>
            <a:pPr algn="l"/>
            <a:r>
              <a:rPr lang="en-US" sz="800" b="0">
                <a:solidFill>
                  <a:srgbClr val="000000"/>
                </a:solidFill>
              </a:rPr>
              <a:t>4.5</a:t>
            </a:r>
            <a:endParaRPr lang="en-US" sz="1000" b="0"/>
          </a:p>
        </p:txBody>
      </p:sp>
      <p:sp>
        <p:nvSpPr>
          <p:cNvPr id="27215" name="Rectangle 591"/>
          <p:cNvSpPr>
            <a:spLocks noChangeArrowheads="1"/>
          </p:cNvSpPr>
          <p:nvPr/>
        </p:nvSpPr>
        <p:spPr bwMode="auto">
          <a:xfrm>
            <a:off x="5305425" y="3879850"/>
            <a:ext cx="636588" cy="504825"/>
          </a:xfrm>
          <a:prstGeom prst="rect">
            <a:avLst/>
          </a:prstGeom>
          <a:solidFill>
            <a:srgbClr val="FFFFFF"/>
          </a:solidFill>
          <a:ln w="9525">
            <a:noFill/>
            <a:miter lim="800000"/>
            <a:headEnd/>
            <a:tailEnd/>
          </a:ln>
        </p:spPr>
        <p:txBody>
          <a:bodyPr/>
          <a:lstStyle/>
          <a:p>
            <a:endParaRPr lang="en-US"/>
          </a:p>
        </p:txBody>
      </p:sp>
      <p:sp>
        <p:nvSpPr>
          <p:cNvPr id="27216" name="Rectangle 592"/>
          <p:cNvSpPr>
            <a:spLocks noChangeArrowheads="1"/>
          </p:cNvSpPr>
          <p:nvPr/>
        </p:nvSpPr>
        <p:spPr bwMode="auto">
          <a:xfrm>
            <a:off x="5305425" y="3879850"/>
            <a:ext cx="636588" cy="504825"/>
          </a:xfrm>
          <a:prstGeom prst="rect">
            <a:avLst/>
          </a:prstGeom>
          <a:noFill/>
          <a:ln w="3175">
            <a:solidFill>
              <a:srgbClr val="000000"/>
            </a:solidFill>
            <a:miter lim="800000"/>
            <a:headEnd/>
            <a:tailEnd/>
          </a:ln>
        </p:spPr>
        <p:txBody>
          <a:bodyPr/>
          <a:lstStyle/>
          <a:p>
            <a:endParaRPr lang="en-US"/>
          </a:p>
        </p:txBody>
      </p:sp>
      <p:sp>
        <p:nvSpPr>
          <p:cNvPr id="27217" name="Rectangle 593"/>
          <p:cNvSpPr>
            <a:spLocks noChangeArrowheads="1"/>
          </p:cNvSpPr>
          <p:nvPr/>
        </p:nvSpPr>
        <p:spPr bwMode="auto">
          <a:xfrm>
            <a:off x="5426075" y="3889375"/>
            <a:ext cx="38735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TRACK</a:t>
            </a:r>
            <a:endParaRPr lang="en-US" sz="1000" b="0"/>
          </a:p>
        </p:txBody>
      </p:sp>
      <p:sp>
        <p:nvSpPr>
          <p:cNvPr id="27218" name="Rectangle 594"/>
          <p:cNvSpPr>
            <a:spLocks noChangeArrowheads="1"/>
          </p:cNvSpPr>
          <p:nvPr/>
        </p:nvSpPr>
        <p:spPr bwMode="auto">
          <a:xfrm>
            <a:off x="5346700" y="4006850"/>
            <a:ext cx="53975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TARGETS</a:t>
            </a:r>
            <a:endParaRPr lang="en-US" sz="1000" b="0"/>
          </a:p>
        </p:txBody>
      </p:sp>
      <p:sp>
        <p:nvSpPr>
          <p:cNvPr id="27219" name="Rectangle 595"/>
          <p:cNvSpPr>
            <a:spLocks noChangeArrowheads="1"/>
          </p:cNvSpPr>
          <p:nvPr/>
        </p:nvSpPr>
        <p:spPr bwMode="auto">
          <a:xfrm>
            <a:off x="5541963" y="4125913"/>
            <a:ext cx="15875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OF</a:t>
            </a:r>
            <a:endParaRPr lang="en-US" sz="1000" b="0"/>
          </a:p>
        </p:txBody>
      </p:sp>
      <p:sp>
        <p:nvSpPr>
          <p:cNvPr id="27220" name="Rectangle 596"/>
          <p:cNvSpPr>
            <a:spLocks noChangeArrowheads="1"/>
          </p:cNvSpPr>
          <p:nvPr/>
        </p:nvSpPr>
        <p:spPr bwMode="auto">
          <a:xfrm>
            <a:off x="5334000" y="4243388"/>
            <a:ext cx="56515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INTEREST</a:t>
            </a:r>
            <a:endParaRPr lang="en-US" sz="1000" b="0"/>
          </a:p>
        </p:txBody>
      </p:sp>
      <p:sp>
        <p:nvSpPr>
          <p:cNvPr id="27221" name="Rectangle 597"/>
          <p:cNvSpPr>
            <a:spLocks noChangeArrowheads="1"/>
          </p:cNvSpPr>
          <p:nvPr/>
        </p:nvSpPr>
        <p:spPr bwMode="auto">
          <a:xfrm>
            <a:off x="4248150" y="3748088"/>
            <a:ext cx="633413" cy="131762"/>
          </a:xfrm>
          <a:prstGeom prst="rect">
            <a:avLst/>
          </a:prstGeom>
          <a:solidFill>
            <a:srgbClr val="FFFFFF"/>
          </a:solidFill>
          <a:ln w="9525">
            <a:noFill/>
            <a:miter lim="800000"/>
            <a:headEnd/>
            <a:tailEnd/>
          </a:ln>
        </p:spPr>
        <p:txBody>
          <a:bodyPr/>
          <a:lstStyle/>
          <a:p>
            <a:endParaRPr lang="en-US"/>
          </a:p>
        </p:txBody>
      </p:sp>
      <p:sp>
        <p:nvSpPr>
          <p:cNvPr id="27222" name="Rectangle 598"/>
          <p:cNvSpPr>
            <a:spLocks noChangeArrowheads="1"/>
          </p:cNvSpPr>
          <p:nvPr/>
        </p:nvSpPr>
        <p:spPr bwMode="auto">
          <a:xfrm>
            <a:off x="4248150" y="3748088"/>
            <a:ext cx="633413" cy="131762"/>
          </a:xfrm>
          <a:prstGeom prst="rect">
            <a:avLst/>
          </a:prstGeom>
          <a:noFill/>
          <a:ln w="3175">
            <a:solidFill>
              <a:srgbClr val="000000"/>
            </a:solidFill>
            <a:miter lim="800000"/>
            <a:headEnd/>
            <a:tailEnd/>
          </a:ln>
        </p:spPr>
        <p:txBody>
          <a:bodyPr/>
          <a:lstStyle/>
          <a:p>
            <a:endParaRPr lang="en-US"/>
          </a:p>
        </p:txBody>
      </p:sp>
      <p:sp>
        <p:nvSpPr>
          <p:cNvPr id="27223" name="Rectangle 599"/>
          <p:cNvSpPr>
            <a:spLocks noChangeArrowheads="1"/>
          </p:cNvSpPr>
          <p:nvPr/>
        </p:nvSpPr>
        <p:spPr bwMode="auto">
          <a:xfrm>
            <a:off x="4271963" y="3763963"/>
            <a:ext cx="142875" cy="122237"/>
          </a:xfrm>
          <a:prstGeom prst="rect">
            <a:avLst/>
          </a:prstGeom>
          <a:noFill/>
          <a:ln w="9525">
            <a:noFill/>
            <a:miter lim="800000"/>
            <a:headEnd/>
            <a:tailEnd/>
          </a:ln>
        </p:spPr>
        <p:txBody>
          <a:bodyPr wrap="none" lIns="0" tIns="0" rIns="0" bIns="0">
            <a:spAutoFit/>
          </a:bodyPr>
          <a:lstStyle/>
          <a:p>
            <a:pPr algn="l"/>
            <a:r>
              <a:rPr lang="en-US" sz="800" b="0">
                <a:solidFill>
                  <a:srgbClr val="000000"/>
                </a:solidFill>
              </a:rPr>
              <a:t>4.4</a:t>
            </a:r>
            <a:endParaRPr lang="en-US" sz="1000" b="0"/>
          </a:p>
        </p:txBody>
      </p:sp>
      <p:sp>
        <p:nvSpPr>
          <p:cNvPr id="27224" name="Rectangle 600"/>
          <p:cNvSpPr>
            <a:spLocks noChangeArrowheads="1"/>
          </p:cNvSpPr>
          <p:nvPr/>
        </p:nvSpPr>
        <p:spPr bwMode="auto">
          <a:xfrm>
            <a:off x="4248150" y="3879850"/>
            <a:ext cx="633413" cy="504825"/>
          </a:xfrm>
          <a:prstGeom prst="rect">
            <a:avLst/>
          </a:prstGeom>
          <a:solidFill>
            <a:srgbClr val="FFFFFF"/>
          </a:solidFill>
          <a:ln w="9525">
            <a:noFill/>
            <a:miter lim="800000"/>
            <a:headEnd/>
            <a:tailEnd/>
          </a:ln>
        </p:spPr>
        <p:txBody>
          <a:bodyPr/>
          <a:lstStyle/>
          <a:p>
            <a:endParaRPr lang="en-US"/>
          </a:p>
        </p:txBody>
      </p:sp>
      <p:sp>
        <p:nvSpPr>
          <p:cNvPr id="27225" name="Rectangle 601"/>
          <p:cNvSpPr>
            <a:spLocks noChangeArrowheads="1"/>
          </p:cNvSpPr>
          <p:nvPr/>
        </p:nvSpPr>
        <p:spPr bwMode="auto">
          <a:xfrm>
            <a:off x="4248150" y="3879850"/>
            <a:ext cx="633413" cy="504825"/>
          </a:xfrm>
          <a:prstGeom prst="rect">
            <a:avLst/>
          </a:prstGeom>
          <a:noFill/>
          <a:ln w="3175">
            <a:solidFill>
              <a:srgbClr val="000000"/>
            </a:solidFill>
            <a:miter lim="800000"/>
            <a:headEnd/>
            <a:tailEnd/>
          </a:ln>
        </p:spPr>
        <p:txBody>
          <a:bodyPr/>
          <a:lstStyle/>
          <a:p>
            <a:endParaRPr lang="en-US"/>
          </a:p>
        </p:txBody>
      </p:sp>
      <p:sp>
        <p:nvSpPr>
          <p:cNvPr id="27226" name="Rectangle 602"/>
          <p:cNvSpPr>
            <a:spLocks noChangeArrowheads="1"/>
          </p:cNvSpPr>
          <p:nvPr/>
        </p:nvSpPr>
        <p:spPr bwMode="auto">
          <a:xfrm>
            <a:off x="4283075" y="3889375"/>
            <a:ext cx="55245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CLASSIFY</a:t>
            </a:r>
            <a:endParaRPr lang="en-US" sz="1000" b="0"/>
          </a:p>
        </p:txBody>
      </p:sp>
      <p:sp>
        <p:nvSpPr>
          <p:cNvPr id="27227" name="Rectangle 603"/>
          <p:cNvSpPr>
            <a:spLocks noChangeArrowheads="1"/>
          </p:cNvSpPr>
          <p:nvPr/>
        </p:nvSpPr>
        <p:spPr bwMode="auto">
          <a:xfrm>
            <a:off x="4330700" y="4006850"/>
            <a:ext cx="45085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OBJECT</a:t>
            </a:r>
            <a:endParaRPr lang="en-US" sz="1000" b="0"/>
          </a:p>
        </p:txBody>
      </p:sp>
      <p:sp>
        <p:nvSpPr>
          <p:cNvPr id="27228" name="Rectangle 604"/>
          <p:cNvSpPr>
            <a:spLocks noChangeArrowheads="1"/>
          </p:cNvSpPr>
          <p:nvPr/>
        </p:nvSpPr>
        <p:spPr bwMode="auto">
          <a:xfrm>
            <a:off x="4481513" y="4125913"/>
            <a:ext cx="15875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OF</a:t>
            </a:r>
            <a:endParaRPr lang="en-US" sz="1000" b="0"/>
          </a:p>
        </p:txBody>
      </p:sp>
      <p:sp>
        <p:nvSpPr>
          <p:cNvPr id="27229" name="Rectangle 605"/>
          <p:cNvSpPr>
            <a:spLocks noChangeArrowheads="1"/>
          </p:cNvSpPr>
          <p:nvPr/>
        </p:nvSpPr>
        <p:spPr bwMode="auto">
          <a:xfrm>
            <a:off x="4275138" y="4243388"/>
            <a:ext cx="565150" cy="136525"/>
          </a:xfrm>
          <a:prstGeom prst="rect">
            <a:avLst/>
          </a:prstGeom>
          <a:noFill/>
          <a:ln w="9525">
            <a:noFill/>
            <a:miter lim="800000"/>
            <a:headEnd/>
            <a:tailEnd/>
          </a:ln>
        </p:spPr>
        <p:txBody>
          <a:bodyPr wrap="none" lIns="0" tIns="0" rIns="0" bIns="0">
            <a:spAutoFit/>
          </a:bodyPr>
          <a:lstStyle/>
          <a:p>
            <a:pPr algn="l"/>
            <a:r>
              <a:rPr lang="en-US" sz="900" b="0">
                <a:solidFill>
                  <a:srgbClr val="000000"/>
                </a:solidFill>
              </a:rPr>
              <a:t>INTEREST</a:t>
            </a:r>
            <a:endParaRPr lang="en-US" sz="1000" b="0"/>
          </a:p>
        </p:txBody>
      </p:sp>
      <p:sp>
        <p:nvSpPr>
          <p:cNvPr id="27230" name="Line 606"/>
          <p:cNvSpPr>
            <a:spLocks noChangeShapeType="1"/>
          </p:cNvSpPr>
          <p:nvPr/>
        </p:nvSpPr>
        <p:spPr bwMode="auto">
          <a:xfrm>
            <a:off x="4881563" y="4065588"/>
            <a:ext cx="39687" cy="1587"/>
          </a:xfrm>
          <a:prstGeom prst="line">
            <a:avLst/>
          </a:prstGeom>
          <a:noFill/>
          <a:ln w="3175">
            <a:solidFill>
              <a:srgbClr val="000000"/>
            </a:solidFill>
            <a:round/>
            <a:headEnd/>
            <a:tailEnd/>
          </a:ln>
        </p:spPr>
        <p:txBody>
          <a:bodyPr/>
          <a:lstStyle/>
          <a:p>
            <a:endParaRPr lang="en-US"/>
          </a:p>
        </p:txBody>
      </p:sp>
      <p:sp>
        <p:nvSpPr>
          <p:cNvPr id="27231" name="Freeform 607"/>
          <p:cNvSpPr>
            <a:spLocks/>
          </p:cNvSpPr>
          <p:nvPr/>
        </p:nvSpPr>
        <p:spPr bwMode="auto">
          <a:xfrm>
            <a:off x="4916488" y="4041775"/>
            <a:ext cx="71437" cy="49213"/>
          </a:xfrm>
          <a:custGeom>
            <a:avLst/>
            <a:gdLst/>
            <a:ahLst/>
            <a:cxnLst>
              <a:cxn ang="0">
                <a:pos x="0" y="0"/>
              </a:cxn>
              <a:cxn ang="0">
                <a:pos x="90" y="31"/>
              </a:cxn>
              <a:cxn ang="0">
                <a:pos x="0" y="61"/>
              </a:cxn>
              <a:cxn ang="0">
                <a:pos x="0" y="0"/>
              </a:cxn>
            </a:cxnLst>
            <a:rect l="0" t="0" r="r" b="b"/>
            <a:pathLst>
              <a:path w="90" h="61">
                <a:moveTo>
                  <a:pt x="0" y="0"/>
                </a:moveTo>
                <a:lnTo>
                  <a:pt x="90" y="31"/>
                </a:lnTo>
                <a:lnTo>
                  <a:pt x="0" y="61"/>
                </a:lnTo>
                <a:lnTo>
                  <a:pt x="0" y="0"/>
                </a:lnTo>
                <a:close/>
              </a:path>
            </a:pathLst>
          </a:custGeom>
          <a:solidFill>
            <a:srgbClr val="000000"/>
          </a:solidFill>
          <a:ln w="9525">
            <a:noFill/>
            <a:round/>
            <a:headEnd/>
            <a:tailEnd/>
          </a:ln>
        </p:spPr>
        <p:txBody>
          <a:bodyPr/>
          <a:lstStyle/>
          <a:p>
            <a:endParaRPr lang="en-US"/>
          </a:p>
        </p:txBody>
      </p:sp>
      <p:sp>
        <p:nvSpPr>
          <p:cNvPr id="27232" name="Line 608"/>
          <p:cNvSpPr>
            <a:spLocks noChangeShapeType="1"/>
          </p:cNvSpPr>
          <p:nvPr/>
        </p:nvSpPr>
        <p:spPr bwMode="auto">
          <a:xfrm>
            <a:off x="5942013" y="4065588"/>
            <a:ext cx="39687" cy="1587"/>
          </a:xfrm>
          <a:prstGeom prst="line">
            <a:avLst/>
          </a:prstGeom>
          <a:noFill/>
          <a:ln w="3175">
            <a:solidFill>
              <a:srgbClr val="000000"/>
            </a:solidFill>
            <a:round/>
            <a:headEnd/>
            <a:tailEnd/>
          </a:ln>
        </p:spPr>
        <p:txBody>
          <a:bodyPr/>
          <a:lstStyle/>
          <a:p>
            <a:endParaRPr lang="en-US"/>
          </a:p>
        </p:txBody>
      </p:sp>
      <p:sp>
        <p:nvSpPr>
          <p:cNvPr id="27233" name="Freeform 609"/>
          <p:cNvSpPr>
            <a:spLocks/>
          </p:cNvSpPr>
          <p:nvPr/>
        </p:nvSpPr>
        <p:spPr bwMode="auto">
          <a:xfrm>
            <a:off x="5975350" y="4041775"/>
            <a:ext cx="71438" cy="49213"/>
          </a:xfrm>
          <a:custGeom>
            <a:avLst/>
            <a:gdLst/>
            <a:ahLst/>
            <a:cxnLst>
              <a:cxn ang="0">
                <a:pos x="0" y="0"/>
              </a:cxn>
              <a:cxn ang="0">
                <a:pos x="90" y="31"/>
              </a:cxn>
              <a:cxn ang="0">
                <a:pos x="0" y="61"/>
              </a:cxn>
              <a:cxn ang="0">
                <a:pos x="0" y="0"/>
              </a:cxn>
            </a:cxnLst>
            <a:rect l="0" t="0" r="r" b="b"/>
            <a:pathLst>
              <a:path w="90" h="61">
                <a:moveTo>
                  <a:pt x="0" y="0"/>
                </a:moveTo>
                <a:lnTo>
                  <a:pt x="90" y="31"/>
                </a:lnTo>
                <a:lnTo>
                  <a:pt x="0" y="61"/>
                </a:lnTo>
                <a:lnTo>
                  <a:pt x="0" y="0"/>
                </a:lnTo>
                <a:close/>
              </a:path>
            </a:pathLst>
          </a:custGeom>
          <a:solidFill>
            <a:srgbClr val="000000"/>
          </a:solidFill>
          <a:ln w="9525">
            <a:noFill/>
            <a:round/>
            <a:headEnd/>
            <a:tailEnd/>
          </a:ln>
        </p:spPr>
        <p:txBody>
          <a:bodyPr/>
          <a:lstStyle/>
          <a:p>
            <a:endParaRPr lang="en-US"/>
          </a:p>
        </p:txBody>
      </p:sp>
      <p:sp>
        <p:nvSpPr>
          <p:cNvPr id="27234" name="Freeform 610"/>
          <p:cNvSpPr>
            <a:spLocks/>
          </p:cNvSpPr>
          <p:nvPr/>
        </p:nvSpPr>
        <p:spPr bwMode="auto">
          <a:xfrm>
            <a:off x="6046788" y="3959225"/>
            <a:ext cx="214312" cy="212725"/>
          </a:xfrm>
          <a:custGeom>
            <a:avLst/>
            <a:gdLst/>
            <a:ahLst/>
            <a:cxnLst>
              <a:cxn ang="0">
                <a:pos x="0" y="135"/>
              </a:cxn>
              <a:cxn ang="0">
                <a:pos x="4" y="106"/>
              </a:cxn>
              <a:cxn ang="0">
                <a:pos x="16" y="79"/>
              </a:cxn>
              <a:cxn ang="0">
                <a:pos x="31" y="52"/>
              </a:cxn>
              <a:cxn ang="0">
                <a:pos x="50" y="31"/>
              </a:cxn>
              <a:cxn ang="0">
                <a:pos x="79" y="16"/>
              </a:cxn>
              <a:cxn ang="0">
                <a:pos x="104" y="4"/>
              </a:cxn>
              <a:cxn ang="0">
                <a:pos x="135" y="0"/>
              </a:cxn>
              <a:cxn ang="0">
                <a:pos x="163" y="4"/>
              </a:cxn>
              <a:cxn ang="0">
                <a:pos x="194" y="16"/>
              </a:cxn>
              <a:cxn ang="0">
                <a:pos x="217" y="31"/>
              </a:cxn>
              <a:cxn ang="0">
                <a:pos x="240" y="52"/>
              </a:cxn>
              <a:cxn ang="0">
                <a:pos x="256" y="79"/>
              </a:cxn>
              <a:cxn ang="0">
                <a:pos x="263" y="106"/>
              </a:cxn>
              <a:cxn ang="0">
                <a:pos x="269" y="135"/>
              </a:cxn>
              <a:cxn ang="0">
                <a:pos x="263" y="165"/>
              </a:cxn>
              <a:cxn ang="0">
                <a:pos x="256" y="194"/>
              </a:cxn>
              <a:cxn ang="0">
                <a:pos x="240" y="219"/>
              </a:cxn>
              <a:cxn ang="0">
                <a:pos x="217" y="240"/>
              </a:cxn>
              <a:cxn ang="0">
                <a:pos x="194" y="257"/>
              </a:cxn>
              <a:cxn ang="0">
                <a:pos x="163" y="267"/>
              </a:cxn>
              <a:cxn ang="0">
                <a:pos x="135" y="269"/>
              </a:cxn>
              <a:cxn ang="0">
                <a:pos x="104" y="267"/>
              </a:cxn>
              <a:cxn ang="0">
                <a:pos x="79" y="257"/>
              </a:cxn>
              <a:cxn ang="0">
                <a:pos x="50" y="240"/>
              </a:cxn>
              <a:cxn ang="0">
                <a:pos x="31" y="219"/>
              </a:cxn>
              <a:cxn ang="0">
                <a:pos x="16" y="194"/>
              </a:cxn>
              <a:cxn ang="0">
                <a:pos x="4" y="165"/>
              </a:cxn>
              <a:cxn ang="0">
                <a:pos x="0" y="135"/>
              </a:cxn>
            </a:cxnLst>
            <a:rect l="0" t="0" r="r" b="b"/>
            <a:pathLst>
              <a:path w="269" h="269">
                <a:moveTo>
                  <a:pt x="0" y="135"/>
                </a:moveTo>
                <a:lnTo>
                  <a:pt x="4" y="106"/>
                </a:lnTo>
                <a:lnTo>
                  <a:pt x="16" y="79"/>
                </a:lnTo>
                <a:lnTo>
                  <a:pt x="31" y="52"/>
                </a:lnTo>
                <a:lnTo>
                  <a:pt x="50" y="31"/>
                </a:lnTo>
                <a:lnTo>
                  <a:pt x="79" y="16"/>
                </a:lnTo>
                <a:lnTo>
                  <a:pt x="104" y="4"/>
                </a:lnTo>
                <a:lnTo>
                  <a:pt x="135" y="0"/>
                </a:lnTo>
                <a:lnTo>
                  <a:pt x="163" y="4"/>
                </a:lnTo>
                <a:lnTo>
                  <a:pt x="194" y="16"/>
                </a:lnTo>
                <a:lnTo>
                  <a:pt x="217" y="31"/>
                </a:lnTo>
                <a:lnTo>
                  <a:pt x="240" y="52"/>
                </a:lnTo>
                <a:lnTo>
                  <a:pt x="256" y="79"/>
                </a:lnTo>
                <a:lnTo>
                  <a:pt x="263" y="106"/>
                </a:lnTo>
                <a:lnTo>
                  <a:pt x="269" y="135"/>
                </a:lnTo>
                <a:lnTo>
                  <a:pt x="263" y="165"/>
                </a:lnTo>
                <a:lnTo>
                  <a:pt x="256" y="194"/>
                </a:lnTo>
                <a:lnTo>
                  <a:pt x="240" y="219"/>
                </a:lnTo>
                <a:lnTo>
                  <a:pt x="217" y="240"/>
                </a:lnTo>
                <a:lnTo>
                  <a:pt x="194" y="257"/>
                </a:lnTo>
                <a:lnTo>
                  <a:pt x="163" y="267"/>
                </a:lnTo>
                <a:lnTo>
                  <a:pt x="135" y="269"/>
                </a:lnTo>
                <a:lnTo>
                  <a:pt x="104" y="267"/>
                </a:lnTo>
                <a:lnTo>
                  <a:pt x="79" y="257"/>
                </a:lnTo>
                <a:lnTo>
                  <a:pt x="50" y="240"/>
                </a:lnTo>
                <a:lnTo>
                  <a:pt x="31" y="219"/>
                </a:lnTo>
                <a:lnTo>
                  <a:pt x="16" y="194"/>
                </a:lnTo>
                <a:lnTo>
                  <a:pt x="4" y="165"/>
                </a:lnTo>
                <a:lnTo>
                  <a:pt x="0" y="135"/>
                </a:lnTo>
                <a:close/>
              </a:path>
            </a:pathLst>
          </a:custGeom>
          <a:solidFill>
            <a:srgbClr val="FFFFFF"/>
          </a:solidFill>
          <a:ln w="9525">
            <a:noFill/>
            <a:round/>
            <a:headEnd/>
            <a:tailEnd/>
          </a:ln>
        </p:spPr>
        <p:txBody>
          <a:bodyPr/>
          <a:lstStyle/>
          <a:p>
            <a:endParaRPr lang="en-US"/>
          </a:p>
        </p:txBody>
      </p:sp>
      <p:sp>
        <p:nvSpPr>
          <p:cNvPr id="27235" name="Freeform 611"/>
          <p:cNvSpPr>
            <a:spLocks/>
          </p:cNvSpPr>
          <p:nvPr/>
        </p:nvSpPr>
        <p:spPr bwMode="auto">
          <a:xfrm>
            <a:off x="6046788" y="3959225"/>
            <a:ext cx="214312" cy="212725"/>
          </a:xfrm>
          <a:custGeom>
            <a:avLst/>
            <a:gdLst/>
            <a:ahLst/>
            <a:cxnLst>
              <a:cxn ang="0">
                <a:pos x="0" y="135"/>
              </a:cxn>
              <a:cxn ang="0">
                <a:pos x="4" y="106"/>
              </a:cxn>
              <a:cxn ang="0">
                <a:pos x="16" y="79"/>
              </a:cxn>
              <a:cxn ang="0">
                <a:pos x="31" y="52"/>
              </a:cxn>
              <a:cxn ang="0">
                <a:pos x="50" y="31"/>
              </a:cxn>
              <a:cxn ang="0">
                <a:pos x="79" y="16"/>
              </a:cxn>
              <a:cxn ang="0">
                <a:pos x="104" y="4"/>
              </a:cxn>
              <a:cxn ang="0">
                <a:pos x="135" y="0"/>
              </a:cxn>
              <a:cxn ang="0">
                <a:pos x="163" y="4"/>
              </a:cxn>
              <a:cxn ang="0">
                <a:pos x="194" y="16"/>
              </a:cxn>
              <a:cxn ang="0">
                <a:pos x="217" y="31"/>
              </a:cxn>
              <a:cxn ang="0">
                <a:pos x="240" y="52"/>
              </a:cxn>
              <a:cxn ang="0">
                <a:pos x="256" y="79"/>
              </a:cxn>
              <a:cxn ang="0">
                <a:pos x="263" y="106"/>
              </a:cxn>
              <a:cxn ang="0">
                <a:pos x="269" y="135"/>
              </a:cxn>
              <a:cxn ang="0">
                <a:pos x="263" y="165"/>
              </a:cxn>
              <a:cxn ang="0">
                <a:pos x="256" y="194"/>
              </a:cxn>
              <a:cxn ang="0">
                <a:pos x="240" y="219"/>
              </a:cxn>
              <a:cxn ang="0">
                <a:pos x="217" y="240"/>
              </a:cxn>
              <a:cxn ang="0">
                <a:pos x="194" y="257"/>
              </a:cxn>
              <a:cxn ang="0">
                <a:pos x="163" y="267"/>
              </a:cxn>
              <a:cxn ang="0">
                <a:pos x="135" y="269"/>
              </a:cxn>
              <a:cxn ang="0">
                <a:pos x="104" y="267"/>
              </a:cxn>
              <a:cxn ang="0">
                <a:pos x="79" y="257"/>
              </a:cxn>
              <a:cxn ang="0">
                <a:pos x="50" y="240"/>
              </a:cxn>
              <a:cxn ang="0">
                <a:pos x="31" y="219"/>
              </a:cxn>
              <a:cxn ang="0">
                <a:pos x="16" y="194"/>
              </a:cxn>
              <a:cxn ang="0">
                <a:pos x="4" y="165"/>
              </a:cxn>
              <a:cxn ang="0">
                <a:pos x="0" y="135"/>
              </a:cxn>
            </a:cxnLst>
            <a:rect l="0" t="0" r="r" b="b"/>
            <a:pathLst>
              <a:path w="269" h="269">
                <a:moveTo>
                  <a:pt x="0" y="135"/>
                </a:moveTo>
                <a:lnTo>
                  <a:pt x="4" y="106"/>
                </a:lnTo>
                <a:lnTo>
                  <a:pt x="16" y="79"/>
                </a:lnTo>
                <a:lnTo>
                  <a:pt x="31" y="52"/>
                </a:lnTo>
                <a:lnTo>
                  <a:pt x="50" y="31"/>
                </a:lnTo>
                <a:lnTo>
                  <a:pt x="79" y="16"/>
                </a:lnTo>
                <a:lnTo>
                  <a:pt x="104" y="4"/>
                </a:lnTo>
                <a:lnTo>
                  <a:pt x="135" y="0"/>
                </a:lnTo>
                <a:lnTo>
                  <a:pt x="163" y="4"/>
                </a:lnTo>
                <a:lnTo>
                  <a:pt x="194" y="16"/>
                </a:lnTo>
                <a:lnTo>
                  <a:pt x="217" y="31"/>
                </a:lnTo>
                <a:lnTo>
                  <a:pt x="240" y="52"/>
                </a:lnTo>
                <a:lnTo>
                  <a:pt x="256" y="79"/>
                </a:lnTo>
                <a:lnTo>
                  <a:pt x="263" y="106"/>
                </a:lnTo>
                <a:lnTo>
                  <a:pt x="269" y="135"/>
                </a:lnTo>
                <a:lnTo>
                  <a:pt x="263" y="165"/>
                </a:lnTo>
                <a:lnTo>
                  <a:pt x="256" y="194"/>
                </a:lnTo>
                <a:lnTo>
                  <a:pt x="240" y="219"/>
                </a:lnTo>
                <a:lnTo>
                  <a:pt x="217" y="240"/>
                </a:lnTo>
                <a:lnTo>
                  <a:pt x="194" y="257"/>
                </a:lnTo>
                <a:lnTo>
                  <a:pt x="163" y="267"/>
                </a:lnTo>
                <a:lnTo>
                  <a:pt x="135" y="269"/>
                </a:lnTo>
                <a:lnTo>
                  <a:pt x="104" y="267"/>
                </a:lnTo>
                <a:lnTo>
                  <a:pt x="79" y="257"/>
                </a:lnTo>
                <a:lnTo>
                  <a:pt x="50" y="240"/>
                </a:lnTo>
                <a:lnTo>
                  <a:pt x="31" y="219"/>
                </a:lnTo>
                <a:lnTo>
                  <a:pt x="16" y="194"/>
                </a:lnTo>
                <a:lnTo>
                  <a:pt x="4" y="165"/>
                </a:lnTo>
                <a:lnTo>
                  <a:pt x="0" y="135"/>
                </a:lnTo>
                <a:close/>
              </a:path>
            </a:pathLst>
          </a:custGeom>
          <a:noFill/>
          <a:ln w="3175">
            <a:solidFill>
              <a:srgbClr val="000000"/>
            </a:solidFill>
            <a:prstDash val="solid"/>
            <a:round/>
            <a:headEnd/>
            <a:tailEnd/>
          </a:ln>
        </p:spPr>
        <p:txBody>
          <a:bodyPr/>
          <a:lstStyle/>
          <a:p>
            <a:endParaRPr lang="en-US"/>
          </a:p>
        </p:txBody>
      </p:sp>
      <p:sp>
        <p:nvSpPr>
          <p:cNvPr id="27236" name="Rectangle 612"/>
          <p:cNvSpPr>
            <a:spLocks noChangeArrowheads="1"/>
          </p:cNvSpPr>
          <p:nvPr/>
        </p:nvSpPr>
        <p:spPr bwMode="auto">
          <a:xfrm>
            <a:off x="6094413" y="4021138"/>
            <a:ext cx="133350" cy="106362"/>
          </a:xfrm>
          <a:prstGeom prst="rect">
            <a:avLst/>
          </a:prstGeom>
          <a:noFill/>
          <a:ln w="9525">
            <a:noFill/>
            <a:miter lim="800000"/>
            <a:headEnd/>
            <a:tailEnd/>
          </a:ln>
        </p:spPr>
        <p:txBody>
          <a:bodyPr wrap="none" lIns="0" tIns="0" rIns="0" bIns="0">
            <a:spAutoFit/>
          </a:bodyPr>
          <a:lstStyle/>
          <a:p>
            <a:pPr algn="l"/>
            <a:r>
              <a:rPr lang="en-US" sz="700" b="0">
                <a:solidFill>
                  <a:srgbClr val="000000"/>
                </a:solidFill>
              </a:rPr>
              <a:t>OR</a:t>
            </a:r>
            <a:endParaRPr lang="en-US" sz="1000" b="0"/>
          </a:p>
        </p:txBody>
      </p:sp>
      <p:sp>
        <p:nvSpPr>
          <p:cNvPr id="27237" name="Line 613"/>
          <p:cNvSpPr>
            <a:spLocks noChangeShapeType="1"/>
          </p:cNvSpPr>
          <p:nvPr/>
        </p:nvSpPr>
        <p:spPr bwMode="auto">
          <a:xfrm>
            <a:off x="6261100" y="4065588"/>
            <a:ext cx="38100" cy="1587"/>
          </a:xfrm>
          <a:prstGeom prst="line">
            <a:avLst/>
          </a:prstGeom>
          <a:noFill/>
          <a:ln w="3175">
            <a:solidFill>
              <a:srgbClr val="000000"/>
            </a:solidFill>
            <a:round/>
            <a:headEnd/>
            <a:tailEnd/>
          </a:ln>
        </p:spPr>
        <p:txBody>
          <a:bodyPr/>
          <a:lstStyle/>
          <a:p>
            <a:endParaRPr lang="en-US"/>
          </a:p>
        </p:txBody>
      </p:sp>
      <p:sp>
        <p:nvSpPr>
          <p:cNvPr id="27238" name="Freeform 614"/>
          <p:cNvSpPr>
            <a:spLocks/>
          </p:cNvSpPr>
          <p:nvPr/>
        </p:nvSpPr>
        <p:spPr bwMode="auto">
          <a:xfrm>
            <a:off x="6292850" y="4041775"/>
            <a:ext cx="73025" cy="49213"/>
          </a:xfrm>
          <a:custGeom>
            <a:avLst/>
            <a:gdLst/>
            <a:ahLst/>
            <a:cxnLst>
              <a:cxn ang="0">
                <a:pos x="0" y="0"/>
              </a:cxn>
              <a:cxn ang="0">
                <a:pos x="93" y="31"/>
              </a:cxn>
              <a:cxn ang="0">
                <a:pos x="0" y="61"/>
              </a:cxn>
              <a:cxn ang="0">
                <a:pos x="0" y="0"/>
              </a:cxn>
            </a:cxnLst>
            <a:rect l="0" t="0" r="r" b="b"/>
            <a:pathLst>
              <a:path w="93" h="61">
                <a:moveTo>
                  <a:pt x="0" y="0"/>
                </a:moveTo>
                <a:lnTo>
                  <a:pt x="93" y="31"/>
                </a:lnTo>
                <a:lnTo>
                  <a:pt x="0" y="61"/>
                </a:lnTo>
                <a:lnTo>
                  <a:pt x="0" y="0"/>
                </a:lnTo>
                <a:close/>
              </a:path>
            </a:pathLst>
          </a:custGeom>
          <a:solidFill>
            <a:srgbClr val="000000"/>
          </a:solidFill>
          <a:ln w="9525">
            <a:noFill/>
            <a:round/>
            <a:headEnd/>
            <a:tailEnd/>
          </a:ln>
        </p:spPr>
        <p:txBody>
          <a:bodyPr/>
          <a:lstStyle/>
          <a:p>
            <a:endParaRPr lang="en-US"/>
          </a:p>
        </p:txBody>
      </p:sp>
      <p:sp>
        <p:nvSpPr>
          <p:cNvPr id="27239" name="Freeform 615"/>
          <p:cNvSpPr>
            <a:spLocks/>
          </p:cNvSpPr>
          <p:nvPr/>
        </p:nvSpPr>
        <p:spPr bwMode="auto">
          <a:xfrm>
            <a:off x="5094288" y="4171950"/>
            <a:ext cx="2119312" cy="412750"/>
          </a:xfrm>
          <a:custGeom>
            <a:avLst/>
            <a:gdLst/>
            <a:ahLst/>
            <a:cxnLst>
              <a:cxn ang="0">
                <a:pos x="0" y="0"/>
              </a:cxn>
              <a:cxn ang="0">
                <a:pos x="0" y="520"/>
              </a:cxn>
              <a:cxn ang="0">
                <a:pos x="2671" y="520"/>
              </a:cxn>
              <a:cxn ang="0">
                <a:pos x="2671" y="46"/>
              </a:cxn>
            </a:cxnLst>
            <a:rect l="0" t="0" r="r" b="b"/>
            <a:pathLst>
              <a:path w="2671" h="520">
                <a:moveTo>
                  <a:pt x="0" y="0"/>
                </a:moveTo>
                <a:lnTo>
                  <a:pt x="0" y="520"/>
                </a:lnTo>
                <a:lnTo>
                  <a:pt x="2671" y="520"/>
                </a:lnTo>
                <a:lnTo>
                  <a:pt x="2671" y="46"/>
                </a:lnTo>
              </a:path>
            </a:pathLst>
          </a:custGeom>
          <a:noFill/>
          <a:ln w="3175">
            <a:solidFill>
              <a:srgbClr val="000000"/>
            </a:solidFill>
            <a:prstDash val="solid"/>
            <a:round/>
            <a:headEnd/>
            <a:tailEnd/>
          </a:ln>
        </p:spPr>
        <p:txBody>
          <a:bodyPr/>
          <a:lstStyle/>
          <a:p>
            <a:endParaRPr lang="en-US"/>
          </a:p>
        </p:txBody>
      </p:sp>
      <p:sp>
        <p:nvSpPr>
          <p:cNvPr id="27240" name="Freeform 616"/>
          <p:cNvSpPr>
            <a:spLocks/>
          </p:cNvSpPr>
          <p:nvPr/>
        </p:nvSpPr>
        <p:spPr bwMode="auto">
          <a:xfrm>
            <a:off x="7188200" y="4171950"/>
            <a:ext cx="49213" cy="73025"/>
          </a:xfrm>
          <a:custGeom>
            <a:avLst/>
            <a:gdLst/>
            <a:ahLst/>
            <a:cxnLst>
              <a:cxn ang="0">
                <a:pos x="0" y="90"/>
              </a:cxn>
              <a:cxn ang="0">
                <a:pos x="33" y="0"/>
              </a:cxn>
              <a:cxn ang="0">
                <a:pos x="62" y="90"/>
              </a:cxn>
              <a:cxn ang="0">
                <a:pos x="0" y="90"/>
              </a:cxn>
            </a:cxnLst>
            <a:rect l="0" t="0" r="r" b="b"/>
            <a:pathLst>
              <a:path w="62" h="90">
                <a:moveTo>
                  <a:pt x="0" y="90"/>
                </a:moveTo>
                <a:lnTo>
                  <a:pt x="33" y="0"/>
                </a:lnTo>
                <a:lnTo>
                  <a:pt x="62" y="90"/>
                </a:lnTo>
                <a:lnTo>
                  <a:pt x="0" y="90"/>
                </a:lnTo>
                <a:close/>
              </a:path>
            </a:pathLst>
          </a:custGeom>
          <a:solidFill>
            <a:srgbClr val="000000"/>
          </a:solidFill>
          <a:ln w="9525">
            <a:noFill/>
            <a:round/>
            <a:headEnd/>
            <a:tailEnd/>
          </a:ln>
        </p:spPr>
        <p:txBody>
          <a:bodyPr/>
          <a:lstStyle/>
          <a:p>
            <a:endParaRPr lang="en-US"/>
          </a:p>
        </p:txBody>
      </p:sp>
      <p:sp>
        <p:nvSpPr>
          <p:cNvPr id="27241" name="Freeform 617"/>
          <p:cNvSpPr>
            <a:spLocks/>
          </p:cNvSpPr>
          <p:nvPr/>
        </p:nvSpPr>
        <p:spPr bwMode="auto">
          <a:xfrm>
            <a:off x="1492250" y="3959225"/>
            <a:ext cx="211138" cy="212725"/>
          </a:xfrm>
          <a:custGeom>
            <a:avLst/>
            <a:gdLst/>
            <a:ahLst/>
            <a:cxnLst>
              <a:cxn ang="0">
                <a:pos x="0" y="135"/>
              </a:cxn>
              <a:cxn ang="0">
                <a:pos x="2" y="106"/>
              </a:cxn>
              <a:cxn ang="0">
                <a:pos x="14" y="79"/>
              </a:cxn>
              <a:cxn ang="0">
                <a:pos x="29" y="52"/>
              </a:cxn>
              <a:cxn ang="0">
                <a:pos x="50" y="31"/>
              </a:cxn>
              <a:cxn ang="0">
                <a:pos x="75" y="16"/>
              </a:cxn>
              <a:cxn ang="0">
                <a:pos x="104" y="4"/>
              </a:cxn>
              <a:cxn ang="0">
                <a:pos x="133" y="0"/>
              </a:cxn>
              <a:cxn ang="0">
                <a:pos x="163" y="4"/>
              </a:cxn>
              <a:cxn ang="0">
                <a:pos x="190" y="16"/>
              </a:cxn>
              <a:cxn ang="0">
                <a:pos x="215" y="31"/>
              </a:cxn>
              <a:cxn ang="0">
                <a:pos x="236" y="52"/>
              </a:cxn>
              <a:cxn ang="0">
                <a:pos x="254" y="79"/>
              </a:cxn>
              <a:cxn ang="0">
                <a:pos x="263" y="106"/>
              </a:cxn>
              <a:cxn ang="0">
                <a:pos x="267" y="135"/>
              </a:cxn>
              <a:cxn ang="0">
                <a:pos x="263" y="165"/>
              </a:cxn>
              <a:cxn ang="0">
                <a:pos x="254" y="194"/>
              </a:cxn>
              <a:cxn ang="0">
                <a:pos x="236" y="219"/>
              </a:cxn>
              <a:cxn ang="0">
                <a:pos x="215" y="240"/>
              </a:cxn>
              <a:cxn ang="0">
                <a:pos x="190" y="257"/>
              </a:cxn>
              <a:cxn ang="0">
                <a:pos x="163" y="267"/>
              </a:cxn>
              <a:cxn ang="0">
                <a:pos x="133" y="269"/>
              </a:cxn>
              <a:cxn ang="0">
                <a:pos x="104" y="267"/>
              </a:cxn>
              <a:cxn ang="0">
                <a:pos x="75" y="257"/>
              </a:cxn>
              <a:cxn ang="0">
                <a:pos x="50" y="240"/>
              </a:cxn>
              <a:cxn ang="0">
                <a:pos x="29" y="219"/>
              </a:cxn>
              <a:cxn ang="0">
                <a:pos x="14" y="194"/>
              </a:cxn>
              <a:cxn ang="0">
                <a:pos x="2" y="165"/>
              </a:cxn>
              <a:cxn ang="0">
                <a:pos x="0" y="135"/>
              </a:cxn>
            </a:cxnLst>
            <a:rect l="0" t="0" r="r" b="b"/>
            <a:pathLst>
              <a:path w="267" h="269">
                <a:moveTo>
                  <a:pt x="0" y="135"/>
                </a:moveTo>
                <a:lnTo>
                  <a:pt x="2" y="106"/>
                </a:lnTo>
                <a:lnTo>
                  <a:pt x="14" y="79"/>
                </a:lnTo>
                <a:lnTo>
                  <a:pt x="29" y="52"/>
                </a:lnTo>
                <a:lnTo>
                  <a:pt x="50" y="31"/>
                </a:lnTo>
                <a:lnTo>
                  <a:pt x="75" y="16"/>
                </a:lnTo>
                <a:lnTo>
                  <a:pt x="104" y="4"/>
                </a:lnTo>
                <a:lnTo>
                  <a:pt x="133" y="0"/>
                </a:lnTo>
                <a:lnTo>
                  <a:pt x="163" y="4"/>
                </a:lnTo>
                <a:lnTo>
                  <a:pt x="190" y="16"/>
                </a:lnTo>
                <a:lnTo>
                  <a:pt x="215" y="31"/>
                </a:lnTo>
                <a:lnTo>
                  <a:pt x="236" y="52"/>
                </a:lnTo>
                <a:lnTo>
                  <a:pt x="254" y="79"/>
                </a:lnTo>
                <a:lnTo>
                  <a:pt x="263" y="106"/>
                </a:lnTo>
                <a:lnTo>
                  <a:pt x="267" y="135"/>
                </a:lnTo>
                <a:lnTo>
                  <a:pt x="263" y="165"/>
                </a:lnTo>
                <a:lnTo>
                  <a:pt x="254" y="194"/>
                </a:lnTo>
                <a:lnTo>
                  <a:pt x="236" y="219"/>
                </a:lnTo>
                <a:lnTo>
                  <a:pt x="215" y="240"/>
                </a:lnTo>
                <a:lnTo>
                  <a:pt x="190" y="257"/>
                </a:lnTo>
                <a:lnTo>
                  <a:pt x="163" y="267"/>
                </a:lnTo>
                <a:lnTo>
                  <a:pt x="133" y="269"/>
                </a:lnTo>
                <a:lnTo>
                  <a:pt x="104" y="267"/>
                </a:lnTo>
                <a:lnTo>
                  <a:pt x="75" y="257"/>
                </a:lnTo>
                <a:lnTo>
                  <a:pt x="50" y="240"/>
                </a:lnTo>
                <a:lnTo>
                  <a:pt x="29" y="219"/>
                </a:lnTo>
                <a:lnTo>
                  <a:pt x="14" y="194"/>
                </a:lnTo>
                <a:lnTo>
                  <a:pt x="2" y="165"/>
                </a:lnTo>
                <a:lnTo>
                  <a:pt x="0" y="135"/>
                </a:lnTo>
                <a:close/>
              </a:path>
            </a:pathLst>
          </a:custGeom>
          <a:solidFill>
            <a:srgbClr val="FFFFFF"/>
          </a:solidFill>
          <a:ln w="9525">
            <a:noFill/>
            <a:round/>
            <a:headEnd/>
            <a:tailEnd/>
          </a:ln>
        </p:spPr>
        <p:txBody>
          <a:bodyPr/>
          <a:lstStyle/>
          <a:p>
            <a:endParaRPr lang="en-US"/>
          </a:p>
        </p:txBody>
      </p:sp>
      <p:sp>
        <p:nvSpPr>
          <p:cNvPr id="27242" name="Freeform 618"/>
          <p:cNvSpPr>
            <a:spLocks/>
          </p:cNvSpPr>
          <p:nvPr/>
        </p:nvSpPr>
        <p:spPr bwMode="auto">
          <a:xfrm>
            <a:off x="1492250" y="3959225"/>
            <a:ext cx="211138" cy="212725"/>
          </a:xfrm>
          <a:custGeom>
            <a:avLst/>
            <a:gdLst/>
            <a:ahLst/>
            <a:cxnLst>
              <a:cxn ang="0">
                <a:pos x="0" y="135"/>
              </a:cxn>
              <a:cxn ang="0">
                <a:pos x="2" y="106"/>
              </a:cxn>
              <a:cxn ang="0">
                <a:pos x="14" y="79"/>
              </a:cxn>
              <a:cxn ang="0">
                <a:pos x="29" y="52"/>
              </a:cxn>
              <a:cxn ang="0">
                <a:pos x="50" y="31"/>
              </a:cxn>
              <a:cxn ang="0">
                <a:pos x="75" y="16"/>
              </a:cxn>
              <a:cxn ang="0">
                <a:pos x="104" y="4"/>
              </a:cxn>
              <a:cxn ang="0">
                <a:pos x="133" y="0"/>
              </a:cxn>
              <a:cxn ang="0">
                <a:pos x="163" y="4"/>
              </a:cxn>
              <a:cxn ang="0">
                <a:pos x="190" y="16"/>
              </a:cxn>
              <a:cxn ang="0">
                <a:pos x="215" y="31"/>
              </a:cxn>
              <a:cxn ang="0">
                <a:pos x="236" y="52"/>
              </a:cxn>
              <a:cxn ang="0">
                <a:pos x="254" y="79"/>
              </a:cxn>
              <a:cxn ang="0">
                <a:pos x="263" y="106"/>
              </a:cxn>
              <a:cxn ang="0">
                <a:pos x="267" y="135"/>
              </a:cxn>
              <a:cxn ang="0">
                <a:pos x="263" y="165"/>
              </a:cxn>
              <a:cxn ang="0">
                <a:pos x="254" y="194"/>
              </a:cxn>
              <a:cxn ang="0">
                <a:pos x="236" y="219"/>
              </a:cxn>
              <a:cxn ang="0">
                <a:pos x="215" y="240"/>
              </a:cxn>
              <a:cxn ang="0">
                <a:pos x="190" y="257"/>
              </a:cxn>
              <a:cxn ang="0">
                <a:pos x="163" y="267"/>
              </a:cxn>
              <a:cxn ang="0">
                <a:pos x="133" y="269"/>
              </a:cxn>
              <a:cxn ang="0">
                <a:pos x="104" y="267"/>
              </a:cxn>
              <a:cxn ang="0">
                <a:pos x="75" y="257"/>
              </a:cxn>
              <a:cxn ang="0">
                <a:pos x="50" y="240"/>
              </a:cxn>
              <a:cxn ang="0">
                <a:pos x="29" y="219"/>
              </a:cxn>
              <a:cxn ang="0">
                <a:pos x="14" y="194"/>
              </a:cxn>
              <a:cxn ang="0">
                <a:pos x="2" y="165"/>
              </a:cxn>
              <a:cxn ang="0">
                <a:pos x="0" y="135"/>
              </a:cxn>
            </a:cxnLst>
            <a:rect l="0" t="0" r="r" b="b"/>
            <a:pathLst>
              <a:path w="267" h="269">
                <a:moveTo>
                  <a:pt x="0" y="135"/>
                </a:moveTo>
                <a:lnTo>
                  <a:pt x="2" y="106"/>
                </a:lnTo>
                <a:lnTo>
                  <a:pt x="14" y="79"/>
                </a:lnTo>
                <a:lnTo>
                  <a:pt x="29" y="52"/>
                </a:lnTo>
                <a:lnTo>
                  <a:pt x="50" y="31"/>
                </a:lnTo>
                <a:lnTo>
                  <a:pt x="75" y="16"/>
                </a:lnTo>
                <a:lnTo>
                  <a:pt x="104" y="4"/>
                </a:lnTo>
                <a:lnTo>
                  <a:pt x="133" y="0"/>
                </a:lnTo>
                <a:lnTo>
                  <a:pt x="163" y="4"/>
                </a:lnTo>
                <a:lnTo>
                  <a:pt x="190" y="16"/>
                </a:lnTo>
                <a:lnTo>
                  <a:pt x="215" y="31"/>
                </a:lnTo>
                <a:lnTo>
                  <a:pt x="236" y="52"/>
                </a:lnTo>
                <a:lnTo>
                  <a:pt x="254" y="79"/>
                </a:lnTo>
                <a:lnTo>
                  <a:pt x="263" y="106"/>
                </a:lnTo>
                <a:lnTo>
                  <a:pt x="267" y="135"/>
                </a:lnTo>
                <a:lnTo>
                  <a:pt x="263" y="165"/>
                </a:lnTo>
                <a:lnTo>
                  <a:pt x="254" y="194"/>
                </a:lnTo>
                <a:lnTo>
                  <a:pt x="236" y="219"/>
                </a:lnTo>
                <a:lnTo>
                  <a:pt x="215" y="240"/>
                </a:lnTo>
                <a:lnTo>
                  <a:pt x="190" y="257"/>
                </a:lnTo>
                <a:lnTo>
                  <a:pt x="163" y="267"/>
                </a:lnTo>
                <a:lnTo>
                  <a:pt x="133" y="269"/>
                </a:lnTo>
                <a:lnTo>
                  <a:pt x="104" y="267"/>
                </a:lnTo>
                <a:lnTo>
                  <a:pt x="75" y="257"/>
                </a:lnTo>
                <a:lnTo>
                  <a:pt x="50" y="240"/>
                </a:lnTo>
                <a:lnTo>
                  <a:pt x="29" y="219"/>
                </a:lnTo>
                <a:lnTo>
                  <a:pt x="14" y="194"/>
                </a:lnTo>
                <a:lnTo>
                  <a:pt x="2" y="165"/>
                </a:lnTo>
                <a:lnTo>
                  <a:pt x="0" y="135"/>
                </a:lnTo>
                <a:close/>
              </a:path>
            </a:pathLst>
          </a:custGeom>
          <a:noFill/>
          <a:ln w="3175">
            <a:solidFill>
              <a:srgbClr val="000000"/>
            </a:solidFill>
            <a:prstDash val="solid"/>
            <a:round/>
            <a:headEnd/>
            <a:tailEnd/>
          </a:ln>
        </p:spPr>
        <p:txBody>
          <a:bodyPr/>
          <a:lstStyle/>
          <a:p>
            <a:endParaRPr lang="en-US"/>
          </a:p>
        </p:txBody>
      </p:sp>
      <p:sp>
        <p:nvSpPr>
          <p:cNvPr id="27243" name="Freeform 619"/>
          <p:cNvSpPr>
            <a:spLocks/>
          </p:cNvSpPr>
          <p:nvPr/>
        </p:nvSpPr>
        <p:spPr bwMode="auto">
          <a:xfrm>
            <a:off x="7107238" y="3959225"/>
            <a:ext cx="211137" cy="212725"/>
          </a:xfrm>
          <a:custGeom>
            <a:avLst/>
            <a:gdLst/>
            <a:ahLst/>
            <a:cxnLst>
              <a:cxn ang="0">
                <a:pos x="0" y="135"/>
              </a:cxn>
              <a:cxn ang="0">
                <a:pos x="4" y="108"/>
              </a:cxn>
              <a:cxn ang="0">
                <a:pos x="14" y="79"/>
              </a:cxn>
              <a:cxn ang="0">
                <a:pos x="31" y="52"/>
              </a:cxn>
              <a:cxn ang="0">
                <a:pos x="50" y="31"/>
              </a:cxn>
              <a:cxn ang="0">
                <a:pos x="75" y="16"/>
              </a:cxn>
              <a:cxn ang="0">
                <a:pos x="102" y="4"/>
              </a:cxn>
              <a:cxn ang="0">
                <a:pos x="135" y="0"/>
              </a:cxn>
              <a:cxn ang="0">
                <a:pos x="164" y="4"/>
              </a:cxn>
              <a:cxn ang="0">
                <a:pos x="192" y="16"/>
              </a:cxn>
              <a:cxn ang="0">
                <a:pos x="215" y="31"/>
              </a:cxn>
              <a:cxn ang="0">
                <a:pos x="238" y="52"/>
              </a:cxn>
              <a:cxn ang="0">
                <a:pos x="254" y="79"/>
              </a:cxn>
              <a:cxn ang="0">
                <a:pos x="263" y="108"/>
              </a:cxn>
              <a:cxn ang="0">
                <a:pos x="265" y="135"/>
              </a:cxn>
              <a:cxn ang="0">
                <a:pos x="263" y="165"/>
              </a:cxn>
              <a:cxn ang="0">
                <a:pos x="254" y="194"/>
              </a:cxn>
              <a:cxn ang="0">
                <a:pos x="238" y="219"/>
              </a:cxn>
              <a:cxn ang="0">
                <a:pos x="215" y="240"/>
              </a:cxn>
              <a:cxn ang="0">
                <a:pos x="192" y="257"/>
              </a:cxn>
              <a:cxn ang="0">
                <a:pos x="164" y="267"/>
              </a:cxn>
              <a:cxn ang="0">
                <a:pos x="135" y="269"/>
              </a:cxn>
              <a:cxn ang="0">
                <a:pos x="102" y="267"/>
              </a:cxn>
              <a:cxn ang="0">
                <a:pos x="75" y="257"/>
              </a:cxn>
              <a:cxn ang="0">
                <a:pos x="50" y="240"/>
              </a:cxn>
              <a:cxn ang="0">
                <a:pos x="31" y="219"/>
              </a:cxn>
              <a:cxn ang="0">
                <a:pos x="14" y="194"/>
              </a:cxn>
              <a:cxn ang="0">
                <a:pos x="4" y="165"/>
              </a:cxn>
              <a:cxn ang="0">
                <a:pos x="0" y="135"/>
              </a:cxn>
            </a:cxnLst>
            <a:rect l="0" t="0" r="r" b="b"/>
            <a:pathLst>
              <a:path w="265" h="269">
                <a:moveTo>
                  <a:pt x="0" y="135"/>
                </a:moveTo>
                <a:lnTo>
                  <a:pt x="4" y="108"/>
                </a:lnTo>
                <a:lnTo>
                  <a:pt x="14" y="79"/>
                </a:lnTo>
                <a:lnTo>
                  <a:pt x="31" y="52"/>
                </a:lnTo>
                <a:lnTo>
                  <a:pt x="50" y="31"/>
                </a:lnTo>
                <a:lnTo>
                  <a:pt x="75" y="16"/>
                </a:lnTo>
                <a:lnTo>
                  <a:pt x="102" y="4"/>
                </a:lnTo>
                <a:lnTo>
                  <a:pt x="135" y="0"/>
                </a:lnTo>
                <a:lnTo>
                  <a:pt x="164" y="4"/>
                </a:lnTo>
                <a:lnTo>
                  <a:pt x="192" y="16"/>
                </a:lnTo>
                <a:lnTo>
                  <a:pt x="215" y="31"/>
                </a:lnTo>
                <a:lnTo>
                  <a:pt x="238" y="52"/>
                </a:lnTo>
                <a:lnTo>
                  <a:pt x="254" y="79"/>
                </a:lnTo>
                <a:lnTo>
                  <a:pt x="263" y="108"/>
                </a:lnTo>
                <a:lnTo>
                  <a:pt x="265" y="135"/>
                </a:lnTo>
                <a:lnTo>
                  <a:pt x="263" y="165"/>
                </a:lnTo>
                <a:lnTo>
                  <a:pt x="254" y="194"/>
                </a:lnTo>
                <a:lnTo>
                  <a:pt x="238" y="219"/>
                </a:lnTo>
                <a:lnTo>
                  <a:pt x="215" y="240"/>
                </a:lnTo>
                <a:lnTo>
                  <a:pt x="192" y="257"/>
                </a:lnTo>
                <a:lnTo>
                  <a:pt x="164" y="267"/>
                </a:lnTo>
                <a:lnTo>
                  <a:pt x="135" y="269"/>
                </a:lnTo>
                <a:lnTo>
                  <a:pt x="102" y="267"/>
                </a:lnTo>
                <a:lnTo>
                  <a:pt x="75" y="257"/>
                </a:lnTo>
                <a:lnTo>
                  <a:pt x="50" y="240"/>
                </a:lnTo>
                <a:lnTo>
                  <a:pt x="31" y="219"/>
                </a:lnTo>
                <a:lnTo>
                  <a:pt x="14" y="194"/>
                </a:lnTo>
                <a:lnTo>
                  <a:pt x="4" y="165"/>
                </a:lnTo>
                <a:lnTo>
                  <a:pt x="0" y="135"/>
                </a:lnTo>
                <a:close/>
              </a:path>
            </a:pathLst>
          </a:custGeom>
          <a:solidFill>
            <a:srgbClr val="FFFFFF"/>
          </a:solidFill>
          <a:ln w="9525">
            <a:noFill/>
            <a:round/>
            <a:headEnd/>
            <a:tailEnd/>
          </a:ln>
        </p:spPr>
        <p:txBody>
          <a:bodyPr/>
          <a:lstStyle/>
          <a:p>
            <a:endParaRPr lang="en-US"/>
          </a:p>
        </p:txBody>
      </p:sp>
      <p:sp>
        <p:nvSpPr>
          <p:cNvPr id="27244" name="Freeform 620"/>
          <p:cNvSpPr>
            <a:spLocks/>
          </p:cNvSpPr>
          <p:nvPr/>
        </p:nvSpPr>
        <p:spPr bwMode="auto">
          <a:xfrm>
            <a:off x="7107238" y="3959225"/>
            <a:ext cx="211137" cy="212725"/>
          </a:xfrm>
          <a:custGeom>
            <a:avLst/>
            <a:gdLst/>
            <a:ahLst/>
            <a:cxnLst>
              <a:cxn ang="0">
                <a:pos x="0" y="135"/>
              </a:cxn>
              <a:cxn ang="0">
                <a:pos x="4" y="108"/>
              </a:cxn>
              <a:cxn ang="0">
                <a:pos x="14" y="79"/>
              </a:cxn>
              <a:cxn ang="0">
                <a:pos x="31" y="52"/>
              </a:cxn>
              <a:cxn ang="0">
                <a:pos x="50" y="31"/>
              </a:cxn>
              <a:cxn ang="0">
                <a:pos x="75" y="16"/>
              </a:cxn>
              <a:cxn ang="0">
                <a:pos x="102" y="4"/>
              </a:cxn>
              <a:cxn ang="0">
                <a:pos x="135" y="0"/>
              </a:cxn>
              <a:cxn ang="0">
                <a:pos x="164" y="4"/>
              </a:cxn>
              <a:cxn ang="0">
                <a:pos x="192" y="16"/>
              </a:cxn>
              <a:cxn ang="0">
                <a:pos x="215" y="31"/>
              </a:cxn>
              <a:cxn ang="0">
                <a:pos x="238" y="52"/>
              </a:cxn>
              <a:cxn ang="0">
                <a:pos x="254" y="79"/>
              </a:cxn>
              <a:cxn ang="0">
                <a:pos x="263" y="108"/>
              </a:cxn>
              <a:cxn ang="0">
                <a:pos x="265" y="135"/>
              </a:cxn>
              <a:cxn ang="0">
                <a:pos x="263" y="165"/>
              </a:cxn>
              <a:cxn ang="0">
                <a:pos x="254" y="194"/>
              </a:cxn>
              <a:cxn ang="0">
                <a:pos x="238" y="219"/>
              </a:cxn>
              <a:cxn ang="0">
                <a:pos x="215" y="240"/>
              </a:cxn>
              <a:cxn ang="0">
                <a:pos x="192" y="257"/>
              </a:cxn>
              <a:cxn ang="0">
                <a:pos x="164" y="267"/>
              </a:cxn>
              <a:cxn ang="0">
                <a:pos x="135" y="269"/>
              </a:cxn>
              <a:cxn ang="0">
                <a:pos x="102" y="267"/>
              </a:cxn>
              <a:cxn ang="0">
                <a:pos x="75" y="257"/>
              </a:cxn>
              <a:cxn ang="0">
                <a:pos x="50" y="240"/>
              </a:cxn>
              <a:cxn ang="0">
                <a:pos x="31" y="219"/>
              </a:cxn>
              <a:cxn ang="0">
                <a:pos x="14" y="194"/>
              </a:cxn>
              <a:cxn ang="0">
                <a:pos x="4" y="165"/>
              </a:cxn>
              <a:cxn ang="0">
                <a:pos x="0" y="135"/>
              </a:cxn>
            </a:cxnLst>
            <a:rect l="0" t="0" r="r" b="b"/>
            <a:pathLst>
              <a:path w="265" h="269">
                <a:moveTo>
                  <a:pt x="0" y="135"/>
                </a:moveTo>
                <a:lnTo>
                  <a:pt x="4" y="108"/>
                </a:lnTo>
                <a:lnTo>
                  <a:pt x="14" y="79"/>
                </a:lnTo>
                <a:lnTo>
                  <a:pt x="31" y="52"/>
                </a:lnTo>
                <a:lnTo>
                  <a:pt x="50" y="31"/>
                </a:lnTo>
                <a:lnTo>
                  <a:pt x="75" y="16"/>
                </a:lnTo>
                <a:lnTo>
                  <a:pt x="102" y="4"/>
                </a:lnTo>
                <a:lnTo>
                  <a:pt x="135" y="0"/>
                </a:lnTo>
                <a:lnTo>
                  <a:pt x="164" y="4"/>
                </a:lnTo>
                <a:lnTo>
                  <a:pt x="192" y="16"/>
                </a:lnTo>
                <a:lnTo>
                  <a:pt x="215" y="31"/>
                </a:lnTo>
                <a:lnTo>
                  <a:pt x="238" y="52"/>
                </a:lnTo>
                <a:lnTo>
                  <a:pt x="254" y="79"/>
                </a:lnTo>
                <a:lnTo>
                  <a:pt x="263" y="108"/>
                </a:lnTo>
                <a:lnTo>
                  <a:pt x="265" y="135"/>
                </a:lnTo>
                <a:lnTo>
                  <a:pt x="263" y="165"/>
                </a:lnTo>
                <a:lnTo>
                  <a:pt x="254" y="194"/>
                </a:lnTo>
                <a:lnTo>
                  <a:pt x="238" y="219"/>
                </a:lnTo>
                <a:lnTo>
                  <a:pt x="215" y="240"/>
                </a:lnTo>
                <a:lnTo>
                  <a:pt x="192" y="257"/>
                </a:lnTo>
                <a:lnTo>
                  <a:pt x="164" y="267"/>
                </a:lnTo>
                <a:lnTo>
                  <a:pt x="135" y="269"/>
                </a:lnTo>
                <a:lnTo>
                  <a:pt x="102" y="267"/>
                </a:lnTo>
                <a:lnTo>
                  <a:pt x="75" y="257"/>
                </a:lnTo>
                <a:lnTo>
                  <a:pt x="50" y="240"/>
                </a:lnTo>
                <a:lnTo>
                  <a:pt x="31" y="219"/>
                </a:lnTo>
                <a:lnTo>
                  <a:pt x="14" y="194"/>
                </a:lnTo>
                <a:lnTo>
                  <a:pt x="4" y="165"/>
                </a:lnTo>
                <a:lnTo>
                  <a:pt x="0" y="135"/>
                </a:lnTo>
                <a:close/>
              </a:path>
            </a:pathLst>
          </a:custGeom>
          <a:noFill/>
          <a:ln w="3175">
            <a:solidFill>
              <a:srgbClr val="000000"/>
            </a:solidFill>
            <a:prstDash val="solid"/>
            <a:round/>
            <a:headEnd/>
            <a:tailEnd/>
          </a:ln>
        </p:spPr>
        <p:txBody>
          <a:bodyPr/>
          <a:lstStyle/>
          <a:p>
            <a:endParaRPr lang="en-US"/>
          </a:p>
        </p:txBody>
      </p:sp>
      <p:sp>
        <p:nvSpPr>
          <p:cNvPr id="27245" name="Text Box 621"/>
          <p:cNvSpPr txBox="1">
            <a:spLocks noChangeArrowheads="1"/>
          </p:cNvSpPr>
          <p:nvPr/>
        </p:nvSpPr>
        <p:spPr bwMode="auto">
          <a:xfrm>
            <a:off x="3657600" y="4772025"/>
            <a:ext cx="3040063" cy="274638"/>
          </a:xfrm>
          <a:prstGeom prst="rect">
            <a:avLst/>
          </a:prstGeom>
          <a:noFill/>
          <a:ln w="9525">
            <a:noFill/>
            <a:miter lim="800000"/>
            <a:headEnd/>
            <a:tailEnd/>
          </a:ln>
          <a:effectLst/>
        </p:spPr>
        <p:txBody>
          <a:bodyPr wrap="none">
            <a:spAutoFit/>
          </a:bodyPr>
          <a:lstStyle/>
          <a:p>
            <a:pPr algn="l"/>
            <a:r>
              <a:rPr lang="en-US" sz="1200" i="1"/>
              <a:t>“4.2 Search for Contacts” Mission Flow</a:t>
            </a:r>
          </a:p>
        </p:txBody>
      </p:sp>
      <p:sp>
        <p:nvSpPr>
          <p:cNvPr id="27246" name="WordArt 622"/>
          <p:cNvSpPr>
            <a:spLocks noChangeArrowheads="1" noChangeShapeType="1" noTextEdit="1"/>
          </p:cNvSpPr>
          <p:nvPr/>
        </p:nvSpPr>
        <p:spPr bwMode="auto">
          <a:xfrm rot="-638212">
            <a:off x="982663" y="2200275"/>
            <a:ext cx="3724275" cy="1457325"/>
          </a:xfrm>
          <a:prstGeom prst="rect">
            <a:avLst/>
          </a:prstGeom>
        </p:spPr>
        <p:txBody>
          <a:bodyPr wrap="none" fromWordArt="1">
            <a:prstTxWarp prst="textSlantUp">
              <a:avLst>
                <a:gd name="adj" fmla="val 55556"/>
              </a:avLst>
            </a:prstTxWarp>
          </a:bodyPr>
          <a:lstStyle/>
          <a:p>
            <a:r>
              <a:rPr lang="en-US" sz="3600" kern="10">
                <a:ln w="9525">
                  <a:solidFill>
                    <a:srgbClr val="000000"/>
                  </a:solidFill>
                  <a:miter lim="800000"/>
                  <a:headEnd/>
                  <a:tailEnd/>
                </a:ln>
                <a:solidFill>
                  <a:srgbClr val="FF6600"/>
                </a:solidFill>
                <a:latin typeface="Arial Black"/>
              </a:rPr>
              <a:t>Decomposition</a:t>
            </a:r>
          </a:p>
        </p:txBody>
      </p:sp>
      <p:sp>
        <p:nvSpPr>
          <p:cNvPr id="27247" name="AutoShape 623"/>
          <p:cNvSpPr>
            <a:spLocks noChangeArrowheads="1"/>
          </p:cNvSpPr>
          <p:nvPr/>
        </p:nvSpPr>
        <p:spPr bwMode="auto">
          <a:xfrm rot="-1372196">
            <a:off x="3240088" y="2601913"/>
            <a:ext cx="1249362" cy="457200"/>
          </a:xfrm>
          <a:prstGeom prst="leftArrow">
            <a:avLst>
              <a:gd name="adj1" fmla="val 50000"/>
              <a:gd name="adj2" fmla="val 68316"/>
            </a:avLst>
          </a:prstGeom>
          <a:solidFill>
            <a:srgbClr val="FF6600"/>
          </a:solidFill>
          <a:ln w="9525">
            <a:solidFill>
              <a:schemeClr val="tx1"/>
            </a:solidFill>
            <a:miter lim="800000"/>
            <a:headEnd/>
            <a:tailEnd/>
          </a:ln>
          <a:effectLst/>
        </p:spPr>
        <p:txBody>
          <a:bodyPr wrap="none" anchor="ctr"/>
          <a:lstStyle/>
          <a:p>
            <a:endParaRPr lang="en-US"/>
          </a:p>
        </p:txBody>
      </p:sp>
      <p:sp>
        <p:nvSpPr>
          <p:cNvPr id="27248" name="Text Box 624"/>
          <p:cNvSpPr txBox="1">
            <a:spLocks noChangeArrowheads="1"/>
          </p:cNvSpPr>
          <p:nvPr/>
        </p:nvSpPr>
        <p:spPr bwMode="auto">
          <a:xfrm>
            <a:off x="152400" y="6400800"/>
            <a:ext cx="4522788" cy="304800"/>
          </a:xfrm>
          <a:prstGeom prst="rect">
            <a:avLst/>
          </a:prstGeom>
          <a:noFill/>
          <a:ln w="9525">
            <a:noFill/>
            <a:miter lim="800000"/>
            <a:headEnd/>
            <a:tailEnd/>
          </a:ln>
          <a:effectLst/>
        </p:spPr>
        <p:txBody>
          <a:bodyPr wrap="none">
            <a:spAutoFit/>
          </a:bodyPr>
          <a:lstStyle/>
          <a:p>
            <a:pPr algn="l"/>
            <a:r>
              <a:rPr lang="en-US" sz="1400" b="0" i="1">
                <a:solidFill>
                  <a:srgbClr val="0033CC"/>
                </a:solidFill>
              </a:rPr>
              <a:t>*Example only: Operational Activity Model (MMA OV-5)</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Oval 2"/>
          <p:cNvSpPr>
            <a:spLocks noChangeArrowheads="1"/>
          </p:cNvSpPr>
          <p:nvPr/>
        </p:nvSpPr>
        <p:spPr bwMode="auto">
          <a:xfrm>
            <a:off x="0" y="4114800"/>
            <a:ext cx="6781800" cy="1066800"/>
          </a:xfrm>
          <a:prstGeom prst="ellipse">
            <a:avLst/>
          </a:prstGeom>
          <a:solidFill>
            <a:schemeClr val="bg1"/>
          </a:solidFill>
          <a:ln w="9525">
            <a:solidFill>
              <a:schemeClr val="tx1"/>
            </a:solidFill>
            <a:miter lim="800000"/>
            <a:headEnd/>
            <a:tailEnd/>
          </a:ln>
          <a:effectLst/>
        </p:spPr>
        <p:txBody>
          <a:bodyPr wrap="none" anchor="ctr"/>
          <a:lstStyle/>
          <a:p>
            <a:endParaRPr lang="en-US"/>
          </a:p>
        </p:txBody>
      </p:sp>
      <p:sp>
        <p:nvSpPr>
          <p:cNvPr id="28675" name="Line 3"/>
          <p:cNvSpPr>
            <a:spLocks noChangeShapeType="1"/>
          </p:cNvSpPr>
          <p:nvPr/>
        </p:nvSpPr>
        <p:spPr bwMode="auto">
          <a:xfrm>
            <a:off x="3657600" y="3695700"/>
            <a:ext cx="3352800" cy="0"/>
          </a:xfrm>
          <a:prstGeom prst="line">
            <a:avLst/>
          </a:prstGeom>
          <a:noFill/>
          <a:ln w="9525">
            <a:solidFill>
              <a:srgbClr val="0099CC"/>
            </a:solidFill>
            <a:miter lim="800000"/>
            <a:headEnd/>
            <a:tailEnd/>
          </a:ln>
          <a:effectLst/>
        </p:spPr>
        <p:txBody>
          <a:bodyPr wrap="none"/>
          <a:lstStyle/>
          <a:p>
            <a:endParaRPr lang="en-US"/>
          </a:p>
        </p:txBody>
      </p:sp>
      <p:sp>
        <p:nvSpPr>
          <p:cNvPr id="28676" name="Line 4"/>
          <p:cNvSpPr>
            <a:spLocks noChangeShapeType="1"/>
          </p:cNvSpPr>
          <p:nvPr/>
        </p:nvSpPr>
        <p:spPr bwMode="auto">
          <a:xfrm>
            <a:off x="3581400" y="2209800"/>
            <a:ext cx="3352800" cy="0"/>
          </a:xfrm>
          <a:prstGeom prst="line">
            <a:avLst/>
          </a:prstGeom>
          <a:noFill/>
          <a:ln w="9525">
            <a:solidFill>
              <a:srgbClr val="0099CC"/>
            </a:solidFill>
            <a:miter lim="800000"/>
            <a:headEnd/>
            <a:tailEnd/>
          </a:ln>
          <a:effectLst/>
        </p:spPr>
        <p:txBody>
          <a:bodyPr wrap="none"/>
          <a:lstStyle/>
          <a:p>
            <a:endParaRPr lang="en-US"/>
          </a:p>
        </p:txBody>
      </p:sp>
      <p:graphicFrame>
        <p:nvGraphicFramePr>
          <p:cNvPr id="28677" name="Organization Chart 5"/>
          <p:cNvGraphicFramePr>
            <a:graphicFrameLocks/>
          </p:cNvGraphicFramePr>
          <p:nvPr/>
        </p:nvGraphicFramePr>
        <p:xfrm>
          <a:off x="228600" y="1524000"/>
          <a:ext cx="6096000" cy="3352800"/>
        </p:xfrm>
        <a:graphic>
          <a:graphicData uri="http://schemas.openxmlformats.org/drawingml/2006/compatibility">
            <com:legacyDrawing xmlns:com="http://schemas.openxmlformats.org/drawingml/2006/compatibility" spid="_x0000_s157698"/>
          </a:graphicData>
        </a:graphic>
      </p:graphicFrame>
      <p:sp>
        <p:nvSpPr>
          <p:cNvPr id="28739" name="Rectangle 67"/>
          <p:cNvSpPr>
            <a:spLocks noGrp="1" noChangeArrowheads="1"/>
          </p:cNvSpPr>
          <p:nvPr>
            <p:ph type="title"/>
          </p:nvPr>
        </p:nvSpPr>
        <p:spPr/>
        <p:txBody>
          <a:bodyPr/>
          <a:lstStyle/>
          <a:p>
            <a:r>
              <a:rPr lang="en-US" sz="3600" b="0">
                <a:solidFill>
                  <a:schemeClr val="tx1"/>
                </a:solidFill>
              </a:rPr>
              <a:t>Approach – System Functions</a:t>
            </a:r>
            <a:br>
              <a:rPr lang="en-US" sz="3600" b="0">
                <a:solidFill>
                  <a:schemeClr val="tx1"/>
                </a:solidFill>
              </a:rPr>
            </a:br>
            <a:r>
              <a:rPr lang="en-US" sz="3600" b="0" i="1">
                <a:solidFill>
                  <a:schemeClr val="tx1"/>
                </a:solidFill>
              </a:rPr>
              <a:t>(Design Perspective*)</a:t>
            </a:r>
          </a:p>
        </p:txBody>
      </p:sp>
      <p:sp>
        <p:nvSpPr>
          <p:cNvPr id="28740" name="Text Box 68"/>
          <p:cNvSpPr txBox="1">
            <a:spLocks noChangeArrowheads="1"/>
          </p:cNvSpPr>
          <p:nvPr/>
        </p:nvSpPr>
        <p:spPr bwMode="auto">
          <a:xfrm>
            <a:off x="152400" y="6248400"/>
            <a:ext cx="4759325" cy="304800"/>
          </a:xfrm>
          <a:prstGeom prst="rect">
            <a:avLst/>
          </a:prstGeom>
          <a:noFill/>
          <a:ln w="9525">
            <a:noFill/>
            <a:miter lim="800000"/>
            <a:headEnd/>
            <a:tailEnd/>
          </a:ln>
          <a:effectLst/>
        </p:spPr>
        <p:txBody>
          <a:bodyPr wrap="none">
            <a:spAutoFit/>
          </a:bodyPr>
          <a:lstStyle/>
          <a:p>
            <a:pPr algn="l"/>
            <a:r>
              <a:rPr lang="en-US" sz="1400" b="0" i="1">
                <a:solidFill>
                  <a:srgbClr val="0033CC"/>
                </a:solidFill>
              </a:rPr>
              <a:t>*Example only:  System Functional Hierarchy (MMA SV-4)</a:t>
            </a:r>
          </a:p>
        </p:txBody>
      </p:sp>
      <p:sp>
        <p:nvSpPr>
          <p:cNvPr id="28741" name="Text Box 69"/>
          <p:cNvSpPr txBox="1">
            <a:spLocks noChangeArrowheads="1"/>
          </p:cNvSpPr>
          <p:nvPr/>
        </p:nvSpPr>
        <p:spPr bwMode="auto">
          <a:xfrm>
            <a:off x="436563" y="5562600"/>
            <a:ext cx="8272462" cy="336550"/>
          </a:xfrm>
          <a:prstGeom prst="rect">
            <a:avLst/>
          </a:prstGeom>
          <a:noFill/>
          <a:ln w="9525">
            <a:noFill/>
            <a:miter lim="800000"/>
            <a:headEnd/>
            <a:tailEnd/>
          </a:ln>
          <a:effectLst/>
        </p:spPr>
        <p:txBody>
          <a:bodyPr wrap="none">
            <a:spAutoFit/>
          </a:bodyPr>
          <a:lstStyle/>
          <a:p>
            <a:pPr algn="l"/>
            <a:r>
              <a:rPr lang="en-US" sz="1600" dirty="0">
                <a:solidFill>
                  <a:srgbClr val="CC0000"/>
                </a:solidFill>
              </a:rPr>
              <a:t>Mission Functions are the focus for SFR, and System Functions are detailed at PDR</a:t>
            </a:r>
          </a:p>
        </p:txBody>
      </p:sp>
      <p:sp>
        <p:nvSpPr>
          <p:cNvPr id="28742" name="AutoShape 70"/>
          <p:cNvSpPr>
            <a:spLocks noChangeArrowheads="1"/>
          </p:cNvSpPr>
          <p:nvPr/>
        </p:nvSpPr>
        <p:spPr bwMode="auto">
          <a:xfrm rot="16200000" flipV="1">
            <a:off x="6515100" y="3505200"/>
            <a:ext cx="762000" cy="381000"/>
          </a:xfrm>
          <a:prstGeom prst="upArrow">
            <a:avLst>
              <a:gd name="adj1" fmla="val 50000"/>
              <a:gd name="adj2" fmla="val 25000"/>
            </a:avLst>
          </a:prstGeom>
          <a:solidFill>
            <a:schemeClr val="bg1"/>
          </a:solidFill>
          <a:ln w="9525">
            <a:solidFill>
              <a:schemeClr val="tx1"/>
            </a:solidFill>
            <a:miter lim="800000"/>
            <a:headEnd/>
            <a:tailEnd/>
          </a:ln>
          <a:effectLst/>
        </p:spPr>
        <p:txBody>
          <a:bodyPr wrap="none" anchor="ctr"/>
          <a:lstStyle/>
          <a:p>
            <a:endParaRPr lang="en-US"/>
          </a:p>
        </p:txBody>
      </p:sp>
      <p:sp>
        <p:nvSpPr>
          <p:cNvPr id="28743" name="Text Box 71"/>
          <p:cNvSpPr txBox="1">
            <a:spLocks noChangeArrowheads="1"/>
          </p:cNvSpPr>
          <p:nvPr/>
        </p:nvSpPr>
        <p:spPr bwMode="auto">
          <a:xfrm>
            <a:off x="7375525" y="3527425"/>
            <a:ext cx="1552575" cy="336550"/>
          </a:xfrm>
          <a:prstGeom prst="rect">
            <a:avLst/>
          </a:prstGeom>
          <a:noFill/>
          <a:ln w="9525">
            <a:noFill/>
            <a:miter lim="800000"/>
            <a:headEnd/>
            <a:tailEnd/>
          </a:ln>
          <a:effectLst/>
        </p:spPr>
        <p:txBody>
          <a:bodyPr wrap="none">
            <a:spAutoFit/>
          </a:bodyPr>
          <a:lstStyle/>
          <a:p>
            <a:pPr algn="l"/>
            <a:r>
              <a:rPr lang="en-US" sz="1600"/>
              <a:t>CI / CSCI level</a:t>
            </a:r>
          </a:p>
        </p:txBody>
      </p:sp>
      <p:sp>
        <p:nvSpPr>
          <p:cNvPr id="28744" name="AutoShape 72"/>
          <p:cNvSpPr>
            <a:spLocks noChangeArrowheads="1"/>
          </p:cNvSpPr>
          <p:nvPr/>
        </p:nvSpPr>
        <p:spPr bwMode="auto">
          <a:xfrm rot="16200000" flipV="1">
            <a:off x="6515100" y="2019300"/>
            <a:ext cx="762000" cy="381000"/>
          </a:xfrm>
          <a:prstGeom prst="upArrow">
            <a:avLst>
              <a:gd name="adj1" fmla="val 50000"/>
              <a:gd name="adj2" fmla="val 25000"/>
            </a:avLst>
          </a:prstGeom>
          <a:solidFill>
            <a:schemeClr val="bg1"/>
          </a:solidFill>
          <a:ln w="9525">
            <a:solidFill>
              <a:schemeClr val="tx1"/>
            </a:solidFill>
            <a:miter lim="800000"/>
            <a:headEnd/>
            <a:tailEnd/>
          </a:ln>
          <a:effectLst/>
        </p:spPr>
        <p:txBody>
          <a:bodyPr wrap="none" anchor="ctr"/>
          <a:lstStyle/>
          <a:p>
            <a:endParaRPr lang="en-US"/>
          </a:p>
        </p:txBody>
      </p:sp>
      <p:sp>
        <p:nvSpPr>
          <p:cNvPr id="28745" name="Text Box 73"/>
          <p:cNvSpPr txBox="1">
            <a:spLocks noChangeArrowheads="1"/>
          </p:cNvSpPr>
          <p:nvPr/>
        </p:nvSpPr>
        <p:spPr bwMode="auto">
          <a:xfrm>
            <a:off x="7426325" y="2041525"/>
            <a:ext cx="1449388" cy="336550"/>
          </a:xfrm>
          <a:prstGeom prst="rect">
            <a:avLst/>
          </a:prstGeom>
          <a:noFill/>
          <a:ln w="9525">
            <a:noFill/>
            <a:miter lim="800000"/>
            <a:headEnd/>
            <a:tailEnd/>
          </a:ln>
          <a:effectLst/>
        </p:spPr>
        <p:txBody>
          <a:bodyPr wrap="none">
            <a:spAutoFit/>
          </a:bodyPr>
          <a:lstStyle/>
          <a:p>
            <a:pPr algn="l"/>
            <a:r>
              <a:rPr lang="en-US" sz="1600"/>
              <a:t>MMA System</a:t>
            </a:r>
          </a:p>
        </p:txBody>
      </p:sp>
      <p:grpSp>
        <p:nvGrpSpPr>
          <p:cNvPr id="2" name="Group 74"/>
          <p:cNvGrpSpPr>
            <a:grpSpLocks/>
          </p:cNvGrpSpPr>
          <p:nvPr/>
        </p:nvGrpSpPr>
        <p:grpSpPr bwMode="auto">
          <a:xfrm>
            <a:off x="8075613" y="2647950"/>
            <a:ext cx="152400" cy="609600"/>
            <a:chOff x="5087" y="1728"/>
            <a:chExt cx="96" cy="384"/>
          </a:xfrm>
        </p:grpSpPr>
        <p:sp>
          <p:nvSpPr>
            <p:cNvPr id="28747" name="Oval 75"/>
            <p:cNvSpPr>
              <a:spLocks noChangeArrowheads="1"/>
            </p:cNvSpPr>
            <p:nvPr/>
          </p:nvSpPr>
          <p:spPr bwMode="auto">
            <a:xfrm>
              <a:off x="5087" y="1728"/>
              <a:ext cx="96" cy="96"/>
            </a:xfrm>
            <a:prstGeom prst="ellipse">
              <a:avLst/>
            </a:prstGeom>
            <a:solidFill>
              <a:schemeClr val="bg1"/>
            </a:solidFill>
            <a:ln w="9525">
              <a:solidFill>
                <a:schemeClr val="tx1"/>
              </a:solidFill>
              <a:miter lim="800000"/>
              <a:headEnd/>
              <a:tailEnd/>
            </a:ln>
            <a:effectLst/>
          </p:spPr>
          <p:txBody>
            <a:bodyPr wrap="none" anchor="ctr"/>
            <a:lstStyle/>
            <a:p>
              <a:endParaRPr lang="en-US"/>
            </a:p>
          </p:txBody>
        </p:sp>
        <p:sp>
          <p:nvSpPr>
            <p:cNvPr id="28748" name="Oval 76"/>
            <p:cNvSpPr>
              <a:spLocks noChangeArrowheads="1"/>
            </p:cNvSpPr>
            <p:nvPr/>
          </p:nvSpPr>
          <p:spPr bwMode="auto">
            <a:xfrm>
              <a:off x="5087" y="1872"/>
              <a:ext cx="96" cy="96"/>
            </a:xfrm>
            <a:prstGeom prst="ellipse">
              <a:avLst/>
            </a:prstGeom>
            <a:solidFill>
              <a:schemeClr val="bg1"/>
            </a:solidFill>
            <a:ln w="9525">
              <a:solidFill>
                <a:schemeClr val="tx1"/>
              </a:solidFill>
              <a:miter lim="800000"/>
              <a:headEnd/>
              <a:tailEnd/>
            </a:ln>
            <a:effectLst/>
          </p:spPr>
          <p:txBody>
            <a:bodyPr wrap="none" anchor="ctr"/>
            <a:lstStyle/>
            <a:p>
              <a:endParaRPr lang="en-US"/>
            </a:p>
          </p:txBody>
        </p:sp>
        <p:sp>
          <p:nvSpPr>
            <p:cNvPr id="28749" name="Oval 77"/>
            <p:cNvSpPr>
              <a:spLocks noChangeArrowheads="1"/>
            </p:cNvSpPr>
            <p:nvPr/>
          </p:nvSpPr>
          <p:spPr bwMode="auto">
            <a:xfrm>
              <a:off x="5087" y="2016"/>
              <a:ext cx="96" cy="96"/>
            </a:xfrm>
            <a:prstGeom prst="ellipse">
              <a:avLst/>
            </a:prstGeom>
            <a:solidFill>
              <a:schemeClr val="bg1"/>
            </a:solidFill>
            <a:ln w="9525">
              <a:solidFill>
                <a:schemeClr val="tx1"/>
              </a:solidFill>
              <a:miter lim="800000"/>
              <a:headEnd/>
              <a:tailEnd/>
            </a:ln>
            <a:effectLst/>
          </p:spPr>
          <p:txBody>
            <a:bodyPr wrap="none" anchor="ctr"/>
            <a:lstStyle/>
            <a:p>
              <a:endParaRPr lang="en-US"/>
            </a:p>
          </p:txBody>
        </p:sp>
      </p:grpSp>
      <p:cxnSp>
        <p:nvCxnSpPr>
          <p:cNvPr id="28750" name="AutoShape 78"/>
          <p:cNvCxnSpPr>
            <a:cxnSpLocks noChangeShapeType="1"/>
            <a:stCxn id="28674" idx="5"/>
            <a:endCxn id="28751" idx="1"/>
          </p:cNvCxnSpPr>
          <p:nvPr/>
        </p:nvCxnSpPr>
        <p:spPr bwMode="auto">
          <a:xfrm rot="16200000" flipH="1">
            <a:off x="6199162" y="4614837"/>
            <a:ext cx="19704" cy="840772"/>
          </a:xfrm>
          <a:prstGeom prst="curvedConnector4">
            <a:avLst>
              <a:gd name="adj1" fmla="val 2114185"/>
              <a:gd name="adj2" fmla="val -715679"/>
            </a:avLst>
          </a:prstGeom>
          <a:noFill/>
          <a:ln w="9525">
            <a:solidFill>
              <a:schemeClr val="tx1"/>
            </a:solidFill>
            <a:miter lim="800000"/>
            <a:headEnd/>
            <a:tailEnd type="triangle" w="med" len="med"/>
          </a:ln>
          <a:effectLst/>
        </p:spPr>
      </p:cxnSp>
      <p:sp>
        <p:nvSpPr>
          <p:cNvPr id="28751" name="Text Box 79"/>
          <p:cNvSpPr txBox="1">
            <a:spLocks noChangeArrowheads="1"/>
          </p:cNvSpPr>
          <p:nvPr/>
        </p:nvSpPr>
        <p:spPr bwMode="auto">
          <a:xfrm>
            <a:off x="6629400" y="4876800"/>
            <a:ext cx="1989138" cy="336550"/>
          </a:xfrm>
          <a:prstGeom prst="rect">
            <a:avLst/>
          </a:prstGeom>
          <a:noFill/>
          <a:ln w="9525">
            <a:noFill/>
            <a:miter lim="800000"/>
            <a:headEnd/>
            <a:tailEnd/>
          </a:ln>
          <a:effectLst/>
        </p:spPr>
        <p:txBody>
          <a:bodyPr wrap="none">
            <a:spAutoFit/>
          </a:bodyPr>
          <a:lstStyle/>
          <a:p>
            <a:pPr algn="l"/>
            <a:r>
              <a:rPr lang="en-US" sz="1600"/>
              <a:t>System Use Cases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Grp="1" noChangeArrowheads="1"/>
          </p:cNvSpPr>
          <p:nvPr>
            <p:ph type="sldNum" sz="quarter" idx="12"/>
          </p:nvPr>
        </p:nvSpPr>
        <p:spPr>
          <a:ln/>
        </p:spPr>
        <p:txBody>
          <a:bodyPr/>
          <a:lstStyle/>
          <a:p>
            <a:pPr>
              <a:defRPr/>
            </a:pPr>
            <a:fld id="{114E5471-8F3B-4E6A-94D4-0FE829FEA264}" type="slidenum">
              <a:rPr lang="en-US"/>
              <a:pPr>
                <a:defRPr/>
              </a:pPr>
              <a:t>42</a:t>
            </a:fld>
            <a:endParaRPr lang="en-US"/>
          </a:p>
        </p:txBody>
      </p:sp>
      <p:sp>
        <p:nvSpPr>
          <p:cNvPr id="29698" name="Rectangle 2"/>
          <p:cNvSpPr>
            <a:spLocks noGrp="1" noChangeArrowheads="1"/>
          </p:cNvSpPr>
          <p:nvPr>
            <p:ph type="title"/>
          </p:nvPr>
        </p:nvSpPr>
        <p:spPr/>
        <p:txBody>
          <a:bodyPr/>
          <a:lstStyle/>
          <a:p>
            <a:pPr algn="ctr" eaLnBrk="1" hangingPunct="1"/>
            <a:r>
              <a:rPr lang="en-US" b="1" smtClean="0"/>
              <a:t>DODAF - Step 4 </a:t>
            </a:r>
            <a:br>
              <a:rPr lang="en-US" b="1" smtClean="0"/>
            </a:br>
            <a:r>
              <a:rPr lang="en-US" b="1" smtClean="0"/>
              <a:t>Data Collection</a:t>
            </a:r>
          </a:p>
        </p:txBody>
      </p:sp>
      <p:sp>
        <p:nvSpPr>
          <p:cNvPr id="29699" name="Rectangle 3"/>
          <p:cNvSpPr>
            <a:spLocks noGrp="1" noChangeArrowheads="1"/>
          </p:cNvSpPr>
          <p:nvPr>
            <p:ph type="body" idx="1"/>
          </p:nvPr>
        </p:nvSpPr>
        <p:spPr>
          <a:xfrm>
            <a:off x="1370013" y="1827213"/>
            <a:ext cx="7316787" cy="4573587"/>
          </a:xfrm>
        </p:spPr>
        <p:txBody>
          <a:bodyPr/>
          <a:lstStyle/>
          <a:p>
            <a:pPr lvl="1" eaLnBrk="1" hangingPunct="1">
              <a:lnSpc>
                <a:spcPct val="90000"/>
              </a:lnSpc>
            </a:pPr>
            <a:r>
              <a:rPr lang="en-US" dirty="0" smtClean="0"/>
              <a:t>Obtained via workshop with facilitators</a:t>
            </a:r>
          </a:p>
          <a:p>
            <a:pPr lvl="1" eaLnBrk="1" hangingPunct="1">
              <a:lnSpc>
                <a:spcPct val="90000"/>
              </a:lnSpc>
            </a:pPr>
            <a:r>
              <a:rPr lang="en-US" dirty="0" smtClean="0"/>
              <a:t>Participants are a stratified sample of </a:t>
            </a:r>
            <a:r>
              <a:rPr lang="en-US" dirty="0" err="1" smtClean="0"/>
              <a:t>SME’s</a:t>
            </a:r>
            <a:endParaRPr lang="en-US" dirty="0" smtClean="0"/>
          </a:p>
          <a:p>
            <a:pPr lvl="2" eaLnBrk="1" hangingPunct="1">
              <a:lnSpc>
                <a:spcPct val="90000"/>
              </a:lnSpc>
            </a:pPr>
            <a:r>
              <a:rPr lang="en-US" dirty="0" smtClean="0"/>
              <a:t>Managers – those who are familiar with CONOPS of new platform (missions)</a:t>
            </a:r>
          </a:p>
          <a:p>
            <a:pPr lvl="2" eaLnBrk="1" hangingPunct="1">
              <a:lnSpc>
                <a:spcPct val="90000"/>
              </a:lnSpc>
            </a:pPr>
            <a:r>
              <a:rPr lang="en-US" dirty="0" err="1" smtClean="0"/>
              <a:t>SME</a:t>
            </a:r>
            <a:r>
              <a:rPr lang="en-US" dirty="0" smtClean="0"/>
              <a:t> position specialists</a:t>
            </a:r>
          </a:p>
          <a:p>
            <a:pPr lvl="3" eaLnBrk="1" hangingPunct="1">
              <a:lnSpc>
                <a:spcPct val="90000"/>
              </a:lnSpc>
            </a:pPr>
            <a:r>
              <a:rPr lang="en-US" dirty="0" smtClean="0"/>
              <a:t>Legacy system operators (if applicable)</a:t>
            </a:r>
          </a:p>
          <a:p>
            <a:pPr lvl="3" eaLnBrk="1" hangingPunct="1">
              <a:lnSpc>
                <a:spcPct val="90000"/>
              </a:lnSpc>
            </a:pPr>
            <a:r>
              <a:rPr lang="en-US" dirty="0" smtClean="0"/>
              <a:t>System design engineers </a:t>
            </a:r>
          </a:p>
          <a:p>
            <a:pPr lvl="2" eaLnBrk="1" hangingPunct="1">
              <a:lnSpc>
                <a:spcPct val="90000"/>
              </a:lnSpc>
            </a:pPr>
            <a:r>
              <a:rPr lang="en-US" dirty="0" smtClean="0"/>
              <a:t>Facilitator “Tells the story”</a:t>
            </a:r>
          </a:p>
          <a:p>
            <a:pPr lvl="3" eaLnBrk="1" hangingPunct="1">
              <a:lnSpc>
                <a:spcPct val="90000"/>
              </a:lnSpc>
            </a:pPr>
            <a:r>
              <a:rPr lang="en-US" dirty="0" smtClean="0"/>
              <a:t>Asks for </a:t>
            </a:r>
            <a:r>
              <a:rPr lang="en-US" dirty="0" err="1" smtClean="0"/>
              <a:t>SMEs</a:t>
            </a:r>
            <a:r>
              <a:rPr lang="en-US" dirty="0" smtClean="0"/>
              <a:t> to fill in the gaps </a:t>
            </a:r>
          </a:p>
          <a:p>
            <a:pPr lvl="3" eaLnBrk="1" hangingPunct="1">
              <a:lnSpc>
                <a:spcPct val="90000"/>
              </a:lnSpc>
            </a:pPr>
            <a:r>
              <a:rPr lang="en-US" dirty="0" smtClean="0"/>
              <a:t>Tries to obtain as much detail as possible</a:t>
            </a:r>
          </a:p>
          <a:p>
            <a:pPr lvl="3" eaLnBrk="1" hangingPunct="1">
              <a:lnSpc>
                <a:spcPct val="90000"/>
              </a:lnSpc>
            </a:pPr>
            <a:r>
              <a:rPr lang="en-US" dirty="0" smtClean="0"/>
              <a:t>Use TMs, PQS manual, CBM, etc. for reference</a:t>
            </a:r>
          </a:p>
          <a:p>
            <a:pPr eaLnBrk="1" hangingPunct="1">
              <a:lnSpc>
                <a:spcPct val="90000"/>
              </a:lnSpc>
              <a:buFont typeface="Wingdings" pitchFamily="2" charset="2"/>
              <a:buNone/>
            </a:pPr>
            <a:endParaRPr lang="en-US" dirty="0" smtClean="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8013" cy="1143000"/>
          </a:xfrm>
        </p:spPr>
        <p:txBody>
          <a:bodyPr/>
          <a:lstStyle/>
          <a:p>
            <a:r>
              <a:rPr lang="en-US" dirty="0" smtClean="0">
                <a:latin typeface="Arial" pitchFamily="34" charset="0"/>
                <a:cs typeface="Arial" pitchFamily="34" charset="0"/>
              </a:rPr>
              <a:t>Template for Collecting Scenario Data</a:t>
            </a:r>
            <a:endParaRPr lang="en-US"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pPr>
              <a:defRPr/>
            </a:pPr>
            <a:fld id="{B2E11A1A-B606-4E2C-AF9C-65308233424B}" type="slidenum">
              <a:rPr lang="en-US" smtClean="0"/>
              <a:pPr>
                <a:defRPr/>
              </a:pPr>
              <a:t>43</a:t>
            </a:fld>
            <a:endParaRPr lang="en-US"/>
          </a:p>
        </p:txBody>
      </p:sp>
      <p:pic>
        <p:nvPicPr>
          <p:cNvPr id="253954" name="Picture 2"/>
          <p:cNvPicPr>
            <a:picLocks noChangeAspect="1" noChangeArrowheads="1"/>
          </p:cNvPicPr>
          <p:nvPr/>
        </p:nvPicPr>
        <p:blipFill>
          <a:blip r:embed="rId2" cstate="print"/>
          <a:stretch>
            <a:fillRect/>
          </a:stretch>
        </p:blipFill>
        <p:spPr bwMode="auto">
          <a:xfrm>
            <a:off x="304800" y="1066800"/>
            <a:ext cx="8534400" cy="5486401"/>
          </a:xfrm>
          <a:prstGeom prst="rect">
            <a:avLst/>
          </a:prstGeom>
          <a:noFill/>
          <a:ln>
            <a:noFill/>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Grp="1" noChangeArrowheads="1"/>
          </p:cNvSpPr>
          <p:nvPr>
            <p:ph type="sldNum" sz="quarter" idx="12"/>
          </p:nvPr>
        </p:nvSpPr>
        <p:spPr>
          <a:ln/>
        </p:spPr>
        <p:txBody>
          <a:bodyPr/>
          <a:lstStyle/>
          <a:p>
            <a:pPr>
              <a:defRPr/>
            </a:pPr>
            <a:fld id="{82D0A874-D368-4111-8E32-92470CB45E7B}" type="slidenum">
              <a:rPr lang="en-US"/>
              <a:pPr>
                <a:defRPr/>
              </a:pPr>
              <a:t>44</a:t>
            </a:fld>
            <a:endParaRPr lang="en-US"/>
          </a:p>
        </p:txBody>
      </p:sp>
      <p:sp>
        <p:nvSpPr>
          <p:cNvPr id="30722" name="Rectangle 2"/>
          <p:cNvSpPr>
            <a:spLocks noGrp="1" noChangeArrowheads="1"/>
          </p:cNvSpPr>
          <p:nvPr>
            <p:ph type="title"/>
          </p:nvPr>
        </p:nvSpPr>
        <p:spPr/>
        <p:txBody>
          <a:bodyPr/>
          <a:lstStyle/>
          <a:p>
            <a:pPr algn="ctr" eaLnBrk="1" hangingPunct="1"/>
            <a:r>
              <a:rPr lang="en-US" b="1" smtClean="0"/>
              <a:t>DODAF - Step 5</a:t>
            </a:r>
            <a:br>
              <a:rPr lang="en-US" b="1" smtClean="0"/>
            </a:br>
            <a:r>
              <a:rPr lang="en-US" b="1" smtClean="0"/>
              <a:t> Data Verification</a:t>
            </a:r>
          </a:p>
        </p:txBody>
      </p:sp>
      <p:sp>
        <p:nvSpPr>
          <p:cNvPr id="30723" name="Rectangle 3"/>
          <p:cNvSpPr>
            <a:spLocks noGrp="1" noChangeArrowheads="1"/>
          </p:cNvSpPr>
          <p:nvPr>
            <p:ph type="body" idx="1"/>
          </p:nvPr>
        </p:nvSpPr>
        <p:spPr/>
        <p:txBody>
          <a:bodyPr/>
          <a:lstStyle/>
          <a:p>
            <a:pPr eaLnBrk="1" hangingPunct="1">
              <a:lnSpc>
                <a:spcPct val="90000"/>
              </a:lnSpc>
            </a:pPr>
            <a:r>
              <a:rPr lang="en-US" sz="2000" dirty="0" smtClean="0"/>
              <a:t>Do the tactical scenarios accurately represent actual Missions?</a:t>
            </a:r>
          </a:p>
          <a:p>
            <a:pPr eaLnBrk="1" hangingPunct="1">
              <a:lnSpc>
                <a:spcPct val="90000"/>
              </a:lnSpc>
            </a:pPr>
            <a:r>
              <a:rPr lang="en-US" sz="2000" dirty="0" smtClean="0"/>
              <a:t>Is scenario realistic?</a:t>
            </a:r>
          </a:p>
          <a:p>
            <a:pPr eaLnBrk="1" hangingPunct="1">
              <a:lnSpc>
                <a:spcPct val="90000"/>
              </a:lnSpc>
            </a:pPr>
            <a:r>
              <a:rPr lang="en-US" sz="2000" dirty="0" smtClean="0"/>
              <a:t>Are all correct functions that must be performed in support of missions identified?</a:t>
            </a:r>
          </a:p>
          <a:p>
            <a:pPr eaLnBrk="1" hangingPunct="1">
              <a:lnSpc>
                <a:spcPct val="90000"/>
              </a:lnSpc>
            </a:pPr>
            <a:r>
              <a:rPr lang="en-US" sz="2000" dirty="0" smtClean="0"/>
              <a:t>Does technical DODAF data (OV-2, OV-5, OV-6c) correlate with information obtained during “Story Telling” scenario exercise?</a:t>
            </a:r>
          </a:p>
          <a:p>
            <a:pPr eaLnBrk="1" hangingPunct="1">
              <a:lnSpc>
                <a:spcPct val="90000"/>
              </a:lnSpc>
            </a:pPr>
            <a:r>
              <a:rPr lang="en-US" sz="2000" dirty="0" smtClean="0"/>
              <a:t>Can satisfactory performance (MOE) be documented from information obtained from measures identified in </a:t>
            </a:r>
            <a:r>
              <a:rPr lang="en-US" sz="2000" dirty="0" err="1" smtClean="0"/>
              <a:t>METLs</a:t>
            </a:r>
            <a:r>
              <a:rPr lang="en-US" sz="2000" dirty="0" smtClean="0"/>
              <a:t> and conditions contained in </a:t>
            </a:r>
            <a:r>
              <a:rPr lang="en-US" sz="2000" dirty="0" err="1" smtClean="0"/>
              <a:t>TACSITs</a:t>
            </a:r>
            <a:r>
              <a:rPr lang="en-US" sz="2000" dirty="0" smtClean="0"/>
              <a:t>? </a:t>
            </a:r>
          </a:p>
          <a:p>
            <a:pPr eaLnBrk="1" hangingPunct="1">
              <a:lnSpc>
                <a:spcPct val="90000"/>
              </a:lnSpc>
            </a:pPr>
            <a:r>
              <a:rPr lang="en-US" sz="2000" dirty="0" smtClean="0"/>
              <a:t>Can preliminary </a:t>
            </a:r>
            <a:r>
              <a:rPr lang="en-US" sz="2000" dirty="0" err="1" smtClean="0"/>
              <a:t>MOPs</a:t>
            </a:r>
            <a:r>
              <a:rPr lang="en-US" sz="2000" dirty="0" smtClean="0"/>
              <a:t> be developed and associated with operational equipment?</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0"/>
            <a:ext cx="8534400" cy="1143000"/>
          </a:xfrm>
        </p:spPr>
        <p:txBody>
          <a:bodyPr/>
          <a:lstStyle/>
          <a:p>
            <a:pPr algn="ctr"/>
            <a:r>
              <a:rPr lang="en-US" sz="2800" b="0" dirty="0">
                <a:solidFill>
                  <a:schemeClr val="accent1">
                    <a:lumMod val="50000"/>
                  </a:schemeClr>
                </a:solidFill>
              </a:rPr>
              <a:t>ZAF with </a:t>
            </a:r>
            <a:r>
              <a:rPr lang="en-US" sz="2800" b="0" dirty="0" smtClean="0">
                <a:solidFill>
                  <a:schemeClr val="accent1">
                    <a:lumMod val="50000"/>
                  </a:schemeClr>
                </a:solidFill>
              </a:rPr>
              <a:t>P-8A (MMA) Architecture </a:t>
            </a:r>
            <a:r>
              <a:rPr lang="en-US" sz="2800" b="0" dirty="0">
                <a:solidFill>
                  <a:schemeClr val="accent1">
                    <a:lumMod val="50000"/>
                  </a:schemeClr>
                </a:solidFill>
              </a:rPr>
              <a:t>and </a:t>
            </a:r>
            <a:r>
              <a:rPr lang="en-US" sz="2800" b="0" dirty="0" smtClean="0">
                <a:solidFill>
                  <a:schemeClr val="accent1">
                    <a:lumMod val="50000"/>
                  </a:schemeClr>
                </a:solidFill>
              </a:rPr>
              <a:t/>
            </a:r>
            <a:br>
              <a:rPr lang="en-US" sz="2800" b="0" dirty="0" smtClean="0">
                <a:solidFill>
                  <a:schemeClr val="accent1">
                    <a:lumMod val="50000"/>
                  </a:schemeClr>
                </a:solidFill>
              </a:rPr>
            </a:br>
            <a:r>
              <a:rPr lang="en-US" sz="2800" b="0" dirty="0" err="1" smtClean="0">
                <a:solidFill>
                  <a:schemeClr val="accent1">
                    <a:lumMod val="50000"/>
                  </a:schemeClr>
                </a:solidFill>
              </a:rPr>
              <a:t>DoDAF</a:t>
            </a:r>
            <a:r>
              <a:rPr lang="en-US" sz="2800" b="0" dirty="0" smtClean="0">
                <a:solidFill>
                  <a:schemeClr val="accent1">
                    <a:lumMod val="50000"/>
                  </a:schemeClr>
                </a:solidFill>
              </a:rPr>
              <a:t> </a:t>
            </a:r>
            <a:r>
              <a:rPr lang="en-US" sz="2800" b="0" dirty="0">
                <a:solidFill>
                  <a:schemeClr val="accent1">
                    <a:lumMod val="50000"/>
                  </a:schemeClr>
                </a:solidFill>
              </a:rPr>
              <a:t>Products</a:t>
            </a:r>
          </a:p>
        </p:txBody>
      </p:sp>
      <p:pic>
        <p:nvPicPr>
          <p:cNvPr id="30723" name="Picture 3"/>
          <p:cNvPicPr>
            <a:picLocks noGrp="1" noChangeAspect="1" noChangeArrowheads="1"/>
          </p:cNvPicPr>
          <p:nvPr>
            <p:ph idx="1"/>
          </p:nvPr>
        </p:nvPicPr>
        <p:blipFill>
          <a:blip r:embed="rId3" cstate="print"/>
          <a:srcRect/>
          <a:stretch>
            <a:fillRect/>
          </a:stretch>
        </p:blipFill>
        <p:spPr>
          <a:xfrm>
            <a:off x="304800" y="1219200"/>
            <a:ext cx="8610600" cy="5257800"/>
          </a:xfrm>
          <a:noFill/>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Grp="1" noChangeArrowheads="1"/>
          </p:cNvSpPr>
          <p:nvPr>
            <p:ph type="sldNum" sz="quarter" idx="12"/>
          </p:nvPr>
        </p:nvSpPr>
        <p:spPr>
          <a:ln/>
        </p:spPr>
        <p:txBody>
          <a:bodyPr/>
          <a:lstStyle/>
          <a:p>
            <a:pPr>
              <a:defRPr/>
            </a:pPr>
            <a:fld id="{D001A95A-96B2-4188-B16D-1AEC008F978D}" type="slidenum">
              <a:rPr lang="en-US"/>
              <a:pPr>
                <a:defRPr/>
              </a:pPr>
              <a:t>46</a:t>
            </a:fld>
            <a:endParaRPr lang="en-US"/>
          </a:p>
        </p:txBody>
      </p:sp>
      <p:sp>
        <p:nvSpPr>
          <p:cNvPr id="31746" name="Rectangle 2"/>
          <p:cNvSpPr>
            <a:spLocks noGrp="1" noChangeArrowheads="1"/>
          </p:cNvSpPr>
          <p:nvPr>
            <p:ph type="title"/>
          </p:nvPr>
        </p:nvSpPr>
        <p:spPr>
          <a:xfrm>
            <a:off x="1219200" y="304800"/>
            <a:ext cx="7313613" cy="1143000"/>
          </a:xfrm>
        </p:spPr>
        <p:txBody>
          <a:bodyPr/>
          <a:lstStyle/>
          <a:p>
            <a:pPr algn="ctr" eaLnBrk="1" hangingPunct="1"/>
            <a:r>
              <a:rPr lang="en-US" b="1" smtClean="0"/>
              <a:t>DODAF - Step 6</a:t>
            </a:r>
            <a:br>
              <a:rPr lang="en-US" b="1" smtClean="0"/>
            </a:br>
            <a:r>
              <a:rPr lang="en-US" b="1" smtClean="0"/>
              <a:t> Documentation of Results</a:t>
            </a:r>
          </a:p>
        </p:txBody>
      </p:sp>
      <p:sp>
        <p:nvSpPr>
          <p:cNvPr id="31747" name="Rectangle 3"/>
          <p:cNvSpPr>
            <a:spLocks noGrp="1" noChangeArrowheads="1"/>
          </p:cNvSpPr>
          <p:nvPr>
            <p:ph type="body" idx="1"/>
          </p:nvPr>
        </p:nvSpPr>
        <p:spPr/>
        <p:txBody>
          <a:bodyPr/>
          <a:lstStyle/>
          <a:p>
            <a:pPr eaLnBrk="1" hangingPunct="1"/>
            <a:r>
              <a:rPr lang="en-US" dirty="0" smtClean="0"/>
              <a:t>Hardware, software &amp; human tasks  can be written for each piece of equipment with conditions (obtained from </a:t>
            </a:r>
            <a:r>
              <a:rPr lang="en-US" dirty="0" err="1" smtClean="0"/>
              <a:t>TACSITs</a:t>
            </a:r>
            <a:r>
              <a:rPr lang="en-US" dirty="0" smtClean="0"/>
              <a:t>) to what standards (obtained from </a:t>
            </a:r>
            <a:r>
              <a:rPr lang="en-US" dirty="0" err="1" smtClean="0"/>
              <a:t>METL</a:t>
            </a:r>
            <a:r>
              <a:rPr lang="en-US" dirty="0" smtClean="0"/>
              <a:t>, TM, </a:t>
            </a:r>
            <a:r>
              <a:rPr lang="en-US" dirty="0" err="1" smtClean="0"/>
              <a:t>PQS</a:t>
            </a:r>
            <a:r>
              <a:rPr lang="en-US" dirty="0" smtClean="0"/>
              <a:t>, etc.)</a:t>
            </a:r>
          </a:p>
          <a:p>
            <a:pPr eaLnBrk="1" hangingPunct="1"/>
            <a:r>
              <a:rPr lang="en-US" dirty="0" smtClean="0"/>
              <a:t>Provides </a:t>
            </a:r>
            <a:r>
              <a:rPr lang="en-US" u="sng" dirty="0" smtClean="0"/>
              <a:t>Functional</a:t>
            </a:r>
            <a:r>
              <a:rPr lang="en-US" dirty="0" smtClean="0"/>
              <a:t> Task Analysis</a:t>
            </a:r>
          </a:p>
          <a:p>
            <a:pPr eaLnBrk="1" hangingPunct="1"/>
            <a:r>
              <a:rPr lang="en-US" dirty="0" smtClean="0"/>
              <a:t>Used to Develop </a:t>
            </a:r>
            <a:r>
              <a:rPr lang="en-US" u="sng" dirty="0" smtClean="0"/>
              <a:t>Job</a:t>
            </a:r>
            <a:r>
              <a:rPr lang="en-US" dirty="0" smtClean="0"/>
              <a:t> Task Analysis</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B57392B-A0B2-4C27-B221-D0E5C66CB26C}" type="slidenum">
              <a:rPr lang="en-US" smtClean="0"/>
              <a:pPr>
                <a:defRPr/>
              </a:pPr>
              <a:t>47</a:t>
            </a:fld>
            <a:endParaRPr lang="en-US"/>
          </a:p>
        </p:txBody>
      </p:sp>
      <p:pic>
        <p:nvPicPr>
          <p:cNvPr id="254978" name="Picture 2"/>
          <p:cNvPicPr>
            <a:picLocks noChangeAspect="1" noChangeArrowheads="1"/>
          </p:cNvPicPr>
          <p:nvPr/>
        </p:nvPicPr>
        <p:blipFill>
          <a:blip r:embed="rId2" cstate="print"/>
          <a:srcRect/>
          <a:stretch>
            <a:fillRect/>
          </a:stretch>
        </p:blipFill>
        <p:spPr bwMode="auto">
          <a:xfrm>
            <a:off x="228600" y="381000"/>
            <a:ext cx="8686800" cy="5762626"/>
          </a:xfrm>
          <a:prstGeom prst="rect">
            <a:avLst/>
          </a:prstGeom>
          <a:noFill/>
          <a:ln w="38100">
            <a:solidFill>
              <a:schemeClr val="tx1"/>
            </a:solidFill>
            <a:miter lim="800000"/>
            <a:headEnd/>
            <a:tailEnd/>
          </a:ln>
        </p:spPr>
      </p:pic>
      <p:sp>
        <p:nvSpPr>
          <p:cNvPr id="4" name="TextBox 3"/>
          <p:cNvSpPr txBox="1"/>
          <p:nvPr/>
        </p:nvSpPr>
        <p:spPr>
          <a:xfrm>
            <a:off x="914400" y="6273969"/>
            <a:ext cx="7086600" cy="507831"/>
          </a:xfrm>
          <a:prstGeom prst="rect">
            <a:avLst/>
          </a:prstGeom>
          <a:noFill/>
        </p:spPr>
        <p:txBody>
          <a:bodyPr wrap="square" rtlCol="0">
            <a:spAutoFit/>
          </a:bodyPr>
          <a:lstStyle/>
          <a:p>
            <a:r>
              <a:rPr lang="en-US" sz="900" dirty="0" smtClean="0"/>
              <a:t>http</a:t>
            </a:r>
            <a:r>
              <a:rPr lang="en-US" sz="900" dirty="0" smtClean="0"/>
              <a:t>://commons.wikimedia.org/wiki/File:NR-KPP-ProductsMatrix.jpg#mediaviewer/File:NR-KPP-ProductsMatrix.jpg"&gt;NR-KPP-ProductsMatrix&lt;/a&gt;" by </a:t>
            </a:r>
            <a:r>
              <a:rPr lang="en-US" sz="900" dirty="0" err="1" smtClean="0"/>
              <a:t>DoD</a:t>
            </a:r>
            <a:r>
              <a:rPr lang="en-US" sz="900" dirty="0" smtClean="0"/>
              <a:t> - CJCSI 6212.01E. Licensed under Public Domain via &lt;a </a:t>
            </a:r>
            <a:r>
              <a:rPr lang="en-US" sz="900" dirty="0" err="1" smtClean="0"/>
              <a:t>href</a:t>
            </a:r>
            <a:r>
              <a:rPr lang="en-US" sz="900" dirty="0" smtClean="0"/>
              <a:t>="//commons.wikimedia.org/wiki/"&gt;Wikimedia Commons</a:t>
            </a:r>
            <a:r>
              <a:rPr lang="en-US" sz="900" dirty="0" smtClean="0"/>
              <a:t>&lt;/</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Grp="1" noChangeArrowheads="1"/>
          </p:cNvSpPr>
          <p:nvPr>
            <p:ph type="sldNum" sz="quarter" idx="12"/>
          </p:nvPr>
        </p:nvSpPr>
        <p:spPr>
          <a:ln/>
        </p:spPr>
        <p:txBody>
          <a:bodyPr/>
          <a:lstStyle/>
          <a:p>
            <a:pPr>
              <a:defRPr/>
            </a:pPr>
            <a:fld id="{1312BF15-9E10-4259-8395-74278850295A}" type="slidenum">
              <a:rPr lang="en-US"/>
              <a:pPr>
                <a:defRPr/>
              </a:pPr>
              <a:t>48</a:t>
            </a:fld>
            <a:endParaRPr lang="en-US"/>
          </a:p>
        </p:txBody>
      </p:sp>
      <p:sp>
        <p:nvSpPr>
          <p:cNvPr id="32770" name="Rectangle 2"/>
          <p:cNvSpPr>
            <a:spLocks noGrp="1" noChangeArrowheads="1"/>
          </p:cNvSpPr>
          <p:nvPr>
            <p:ph type="title"/>
          </p:nvPr>
        </p:nvSpPr>
        <p:spPr>
          <a:xfrm>
            <a:off x="1371600" y="381000"/>
            <a:ext cx="7313613" cy="762000"/>
          </a:xfrm>
        </p:spPr>
        <p:txBody>
          <a:bodyPr/>
          <a:lstStyle/>
          <a:p>
            <a:pPr algn="ctr" eaLnBrk="1" hangingPunct="1"/>
            <a:r>
              <a:rPr lang="en-US" b="1" smtClean="0"/>
              <a:t>Job Task Analysis</a:t>
            </a:r>
          </a:p>
        </p:txBody>
      </p:sp>
      <p:sp>
        <p:nvSpPr>
          <p:cNvPr id="32771" name="Rectangle 3"/>
          <p:cNvSpPr>
            <a:spLocks noGrp="1" noChangeArrowheads="1"/>
          </p:cNvSpPr>
          <p:nvPr>
            <p:ph type="body" idx="1"/>
          </p:nvPr>
        </p:nvSpPr>
        <p:spPr>
          <a:xfrm>
            <a:off x="1295400" y="1752600"/>
            <a:ext cx="7543800" cy="4648200"/>
          </a:xfrm>
        </p:spPr>
        <p:txBody>
          <a:bodyPr/>
          <a:lstStyle/>
          <a:p>
            <a:pPr eaLnBrk="1" hangingPunct="1"/>
            <a:r>
              <a:rPr lang="en-US" dirty="0" smtClean="0"/>
              <a:t>Uses information from function analysis to develop Job/Task Analysis</a:t>
            </a:r>
          </a:p>
          <a:p>
            <a:pPr eaLnBrk="1" hangingPunct="1"/>
            <a:r>
              <a:rPr lang="en-US" dirty="0" smtClean="0"/>
              <a:t>What is a task?</a:t>
            </a:r>
          </a:p>
          <a:p>
            <a:pPr eaLnBrk="1" hangingPunct="1"/>
            <a:r>
              <a:rPr lang="en-US" dirty="0" smtClean="0"/>
              <a:t>Selecting tasks for training (process)</a:t>
            </a:r>
          </a:p>
          <a:p>
            <a:pPr eaLnBrk="1" hangingPunct="1"/>
            <a:r>
              <a:rPr lang="en-US" dirty="0" smtClean="0"/>
              <a:t>Identifying subtasks (human)</a:t>
            </a:r>
          </a:p>
          <a:p>
            <a:pPr lvl="1" eaLnBrk="1" hangingPunct="1"/>
            <a:r>
              <a:rPr lang="en-US" dirty="0" smtClean="0"/>
              <a:t>Knowledge and skill acquisition</a:t>
            </a:r>
          </a:p>
          <a:p>
            <a:pPr eaLnBrk="1" hangingPunct="1"/>
            <a:r>
              <a:rPr lang="en-US" dirty="0" smtClean="0"/>
              <a:t>Foundation for learning analysis</a:t>
            </a:r>
            <a:endParaRPr lang="en-US" dirty="0" smtClean="0">
              <a:solidFill>
                <a:schemeClr val="bg1"/>
              </a:solidFill>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Grp="1" noChangeArrowheads="1"/>
          </p:cNvSpPr>
          <p:nvPr>
            <p:ph type="sldNum" sz="quarter" idx="12"/>
          </p:nvPr>
        </p:nvSpPr>
        <p:spPr>
          <a:ln/>
        </p:spPr>
        <p:txBody>
          <a:bodyPr/>
          <a:lstStyle/>
          <a:p>
            <a:pPr>
              <a:defRPr/>
            </a:pPr>
            <a:fld id="{F5BEB971-207F-4182-ABB3-ECC07540563A}" type="slidenum">
              <a:rPr lang="en-US"/>
              <a:pPr>
                <a:defRPr/>
              </a:pPr>
              <a:t>49</a:t>
            </a:fld>
            <a:endParaRPr lang="en-US"/>
          </a:p>
        </p:txBody>
      </p:sp>
      <p:sp>
        <p:nvSpPr>
          <p:cNvPr id="37890" name="Rectangle 2"/>
          <p:cNvSpPr>
            <a:spLocks noGrp="1" noChangeArrowheads="1"/>
          </p:cNvSpPr>
          <p:nvPr>
            <p:ph type="title"/>
          </p:nvPr>
        </p:nvSpPr>
        <p:spPr>
          <a:xfrm>
            <a:off x="1371600" y="228600"/>
            <a:ext cx="7313613" cy="685800"/>
          </a:xfrm>
        </p:spPr>
        <p:txBody>
          <a:bodyPr/>
          <a:lstStyle/>
          <a:p>
            <a:pPr algn="ctr" eaLnBrk="1" hangingPunct="1"/>
            <a:r>
              <a:rPr lang="en-US" b="1" smtClean="0"/>
              <a:t>Summary</a:t>
            </a:r>
          </a:p>
        </p:txBody>
      </p:sp>
      <p:sp>
        <p:nvSpPr>
          <p:cNvPr id="37891" name="Rectangle 3"/>
          <p:cNvSpPr>
            <a:spLocks noGrp="1" noChangeArrowheads="1"/>
          </p:cNvSpPr>
          <p:nvPr>
            <p:ph type="body" idx="1"/>
          </p:nvPr>
        </p:nvSpPr>
        <p:spPr>
          <a:xfrm>
            <a:off x="1370013" y="1295400"/>
            <a:ext cx="7469187" cy="5410200"/>
          </a:xfrm>
        </p:spPr>
        <p:txBody>
          <a:bodyPr/>
          <a:lstStyle/>
          <a:p>
            <a:pPr eaLnBrk="1" hangingPunct="1">
              <a:buFont typeface="Wingdings" pitchFamily="2" charset="2"/>
              <a:buNone/>
            </a:pPr>
            <a:r>
              <a:rPr lang="en-US" sz="1800" dirty="0" smtClean="0"/>
              <a:t>DODAF version 2.0 advocates that the “…decision maker be actively involved in the acquisition development process in support architectural decision development.” (DODAF, </a:t>
            </a:r>
            <a:r>
              <a:rPr lang="en-US" sz="1800" dirty="0" err="1" smtClean="0"/>
              <a:t>HDBK</a:t>
            </a:r>
            <a:r>
              <a:rPr lang="en-US" sz="1800" dirty="0" smtClean="0"/>
              <a:t> </a:t>
            </a:r>
            <a:r>
              <a:rPr lang="en-US" sz="1800" dirty="0" err="1" smtClean="0"/>
              <a:t>Vol</a:t>
            </a:r>
            <a:r>
              <a:rPr lang="en-US" sz="1800" dirty="0" smtClean="0"/>
              <a:t> 2.0 Page 9)</a:t>
            </a:r>
          </a:p>
          <a:p>
            <a:pPr lvl="1" eaLnBrk="1" hangingPunct="1"/>
            <a:r>
              <a:rPr lang="en-US" sz="1800" dirty="0" smtClean="0"/>
              <a:t>Engineers developing DODAF (engineering design)</a:t>
            </a:r>
          </a:p>
          <a:p>
            <a:pPr lvl="1" eaLnBrk="1" hangingPunct="1"/>
            <a:r>
              <a:rPr lang="en-US" sz="1800" dirty="0" smtClean="0"/>
              <a:t>Trainers determining human tasks in various scenarios</a:t>
            </a:r>
          </a:p>
          <a:p>
            <a:pPr lvl="1" eaLnBrk="1" hangingPunct="1"/>
            <a:r>
              <a:rPr lang="en-US" sz="1800" dirty="0" smtClean="0"/>
              <a:t>Trainers communicate information to engineers</a:t>
            </a:r>
          </a:p>
          <a:p>
            <a:pPr lvl="1" eaLnBrk="1" hangingPunct="1"/>
            <a:r>
              <a:rPr lang="en-US" sz="1800" dirty="0" smtClean="0"/>
              <a:t>Engineers incorporate into system</a:t>
            </a:r>
          </a:p>
          <a:p>
            <a:pPr lvl="1" eaLnBrk="1" hangingPunct="1"/>
            <a:endParaRPr lang="en-US" sz="1700" dirty="0" smtClean="0"/>
          </a:p>
          <a:p>
            <a:pPr eaLnBrk="1" hangingPunct="1"/>
            <a:r>
              <a:rPr lang="en-US" sz="1800" dirty="0" smtClean="0"/>
              <a:t>This is an example of a </a:t>
            </a:r>
            <a:r>
              <a:rPr lang="en-US" sz="1800" dirty="0" smtClean="0"/>
              <a:t>process that </a:t>
            </a:r>
            <a:r>
              <a:rPr lang="en-US" sz="1800" dirty="0" smtClean="0"/>
              <a:t>was </a:t>
            </a:r>
            <a:r>
              <a:rPr lang="en-US" sz="1800" dirty="0" smtClean="0"/>
              <a:t>used on a new platform acquisition. Considering training early will improve the effectiveness of the overall training program </a:t>
            </a:r>
          </a:p>
          <a:p>
            <a:pPr eaLnBrk="1" hangingPunct="1"/>
            <a:r>
              <a:rPr lang="en-US" sz="1800" dirty="0" smtClean="0"/>
              <a:t>Attention to training detail must be made in the </a:t>
            </a:r>
            <a:r>
              <a:rPr lang="en-US" sz="1800" b="1" i="1" dirty="0" smtClean="0"/>
              <a:t>functional</a:t>
            </a:r>
            <a:r>
              <a:rPr lang="en-US" sz="1800" dirty="0" smtClean="0"/>
              <a:t> </a:t>
            </a:r>
            <a:r>
              <a:rPr lang="en-US" sz="1800" b="1" i="1" dirty="0" smtClean="0"/>
              <a:t>analysis</a:t>
            </a:r>
            <a:r>
              <a:rPr lang="en-US" sz="1800" dirty="0" smtClean="0"/>
              <a:t> that is done prior to the traditional Job Analysis (ISD)</a:t>
            </a:r>
            <a:endParaRPr lang="en-US" sz="1900" dirty="0" smtClean="0">
              <a:solidFill>
                <a:schemeClr val="bg1"/>
              </a:solidFill>
            </a:endParaRPr>
          </a:p>
          <a:p>
            <a:pPr lvl="1" eaLnBrk="1" hangingPunct="1">
              <a:buFont typeface="Wingdings" pitchFamily="2" charset="2"/>
              <a:buNone/>
            </a:pPr>
            <a:endParaRPr lang="en-US" sz="1700" dirty="0" smtClean="0">
              <a:solidFill>
                <a:schemeClr val="bg1"/>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923213" cy="1143000"/>
          </a:xfrm>
        </p:spPr>
        <p:txBody>
          <a:bodyPr/>
          <a:lstStyle/>
          <a:p>
            <a:pPr algn="ctr"/>
            <a:r>
              <a:rPr lang="en-US" dirty="0" smtClean="0"/>
              <a:t>Examples of Where This Process Was Used</a:t>
            </a:r>
            <a:endParaRPr lang="en-US" dirty="0"/>
          </a:p>
        </p:txBody>
      </p:sp>
      <p:sp>
        <p:nvSpPr>
          <p:cNvPr id="3" name="Content Placeholder 2"/>
          <p:cNvSpPr>
            <a:spLocks noGrp="1"/>
          </p:cNvSpPr>
          <p:nvPr>
            <p:ph idx="1"/>
          </p:nvPr>
        </p:nvSpPr>
        <p:spPr/>
        <p:txBody>
          <a:bodyPr/>
          <a:lstStyle/>
          <a:p>
            <a:r>
              <a:rPr lang="en-US" dirty="0" smtClean="0"/>
              <a:t>US Navy P-8A Poseidon Training System</a:t>
            </a:r>
          </a:p>
          <a:p>
            <a:r>
              <a:rPr lang="en-US" dirty="0" smtClean="0"/>
              <a:t>Dept of Energy Robotic Operations for Chernobyl Nuclear Reactor Building 4</a:t>
            </a:r>
          </a:p>
          <a:p>
            <a:r>
              <a:rPr lang="en-US" dirty="0" smtClean="0"/>
              <a:t>Joint US Army/US Navy Aerial Common Sensor (ACS) Program</a:t>
            </a:r>
          </a:p>
          <a:p>
            <a:endParaRPr lang="en-US" dirty="0"/>
          </a:p>
        </p:txBody>
      </p:sp>
      <p:sp>
        <p:nvSpPr>
          <p:cNvPr id="4" name="Slide Number Placeholder 3"/>
          <p:cNvSpPr>
            <a:spLocks noGrp="1"/>
          </p:cNvSpPr>
          <p:nvPr>
            <p:ph type="sldNum" sz="quarter" idx="12"/>
          </p:nvPr>
        </p:nvSpPr>
        <p:spPr/>
        <p:txBody>
          <a:bodyPr/>
          <a:lstStyle/>
          <a:p>
            <a:pPr>
              <a:defRPr/>
            </a:pPr>
            <a:fld id="{D92A4E86-1D04-4CF1-A2A3-93553EA36352}"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 name="Slide Number Placeholder 1"/>
          <p:cNvSpPr>
            <a:spLocks noGrp="1"/>
          </p:cNvSpPr>
          <p:nvPr>
            <p:ph type="sldNum" sz="quarter" idx="10"/>
          </p:nvPr>
        </p:nvSpPr>
        <p:spPr/>
        <p:txBody>
          <a:bodyPr/>
          <a:lstStyle/>
          <a:p>
            <a:fld id="{FC63FBAE-C75C-47C1-9CC3-8DBCCA8E65E0}" type="slidenum">
              <a:rPr lang="en-US"/>
              <a:pPr/>
              <a:t>50</a:t>
            </a:fld>
            <a:endParaRPr lang="en-US"/>
          </a:p>
        </p:txBody>
      </p:sp>
      <p:sp>
        <p:nvSpPr>
          <p:cNvPr id="490578" name="Rectangle 82"/>
          <p:cNvSpPr>
            <a:spLocks noChangeArrowheads="1"/>
          </p:cNvSpPr>
          <p:nvPr/>
        </p:nvSpPr>
        <p:spPr bwMode="auto">
          <a:xfrm>
            <a:off x="3616325" y="6269038"/>
            <a:ext cx="2103438" cy="415925"/>
          </a:xfrm>
          <a:prstGeom prst="rect">
            <a:avLst/>
          </a:prstGeom>
          <a:solidFill>
            <a:schemeClr val="bg1"/>
          </a:solidFill>
          <a:ln w="19050">
            <a:noFill/>
            <a:miter lim="800000"/>
            <a:headEnd/>
            <a:tailEnd/>
          </a:ln>
          <a:effectLst/>
        </p:spPr>
        <p:txBody>
          <a:bodyPr wrap="none" anchor="ctr">
            <a:spAutoFit/>
          </a:bodyPr>
          <a:lstStyle/>
          <a:p>
            <a:endParaRPr lang="en-US"/>
          </a:p>
        </p:txBody>
      </p:sp>
      <p:sp>
        <p:nvSpPr>
          <p:cNvPr id="490522" name="Text Box 26"/>
          <p:cNvSpPr txBox="1">
            <a:spLocks noChangeArrowheads="1"/>
          </p:cNvSpPr>
          <p:nvPr/>
        </p:nvSpPr>
        <p:spPr bwMode="auto">
          <a:xfrm>
            <a:off x="2468563" y="285750"/>
            <a:ext cx="5576887" cy="471488"/>
          </a:xfrm>
          <a:prstGeom prst="rect">
            <a:avLst/>
          </a:prstGeom>
          <a:noFill/>
          <a:ln w="12700">
            <a:noFill/>
            <a:miter lim="800000"/>
            <a:headEnd/>
            <a:tailEnd/>
          </a:ln>
          <a:effectLst/>
        </p:spPr>
        <p:txBody>
          <a:bodyPr>
            <a:spAutoFit/>
          </a:bodyPr>
          <a:lstStyle/>
          <a:p>
            <a:pPr algn="l">
              <a:lnSpc>
                <a:spcPct val="89000"/>
              </a:lnSpc>
              <a:spcBef>
                <a:spcPct val="0"/>
              </a:spcBef>
            </a:pPr>
            <a:r>
              <a:rPr lang="en-US" sz="2800">
                <a:cs typeface="Times New Roman" pitchFamily="18" charset="0"/>
              </a:rPr>
              <a:t>TDFA Mission-Based Hierarchy</a:t>
            </a:r>
          </a:p>
        </p:txBody>
      </p:sp>
      <p:sp>
        <p:nvSpPr>
          <p:cNvPr id="490526" name="Text Box 30"/>
          <p:cNvSpPr txBox="1">
            <a:spLocks noChangeArrowheads="1"/>
          </p:cNvSpPr>
          <p:nvPr/>
        </p:nvSpPr>
        <p:spPr bwMode="auto">
          <a:xfrm>
            <a:off x="7319963" y="4271963"/>
            <a:ext cx="1489075" cy="609600"/>
          </a:xfrm>
          <a:prstGeom prst="rect">
            <a:avLst/>
          </a:prstGeom>
          <a:solidFill>
            <a:schemeClr val="accent1"/>
          </a:solidFill>
          <a:ln w="28575">
            <a:solidFill>
              <a:schemeClr val="tx1"/>
            </a:solidFill>
            <a:miter lim="800000"/>
            <a:headEnd/>
            <a:tailEnd/>
          </a:ln>
          <a:effectLst/>
        </p:spPr>
        <p:txBody>
          <a:bodyPr>
            <a:spAutoFit/>
          </a:bodyPr>
          <a:lstStyle/>
          <a:p>
            <a:pPr>
              <a:lnSpc>
                <a:spcPct val="89000"/>
              </a:lnSpc>
              <a:spcBef>
                <a:spcPct val="0"/>
              </a:spcBef>
            </a:pPr>
            <a:r>
              <a:rPr lang="en-US">
                <a:cs typeface="Times New Roman" pitchFamily="18" charset="0"/>
              </a:rPr>
              <a:t>Acquisition Logistics</a:t>
            </a:r>
          </a:p>
        </p:txBody>
      </p:sp>
      <p:sp>
        <p:nvSpPr>
          <p:cNvPr id="490498" name="Rectangle 2"/>
          <p:cNvSpPr>
            <a:spLocks noChangeArrowheads="1"/>
          </p:cNvSpPr>
          <p:nvPr/>
        </p:nvSpPr>
        <p:spPr bwMode="auto">
          <a:xfrm>
            <a:off x="3386138" y="1198563"/>
            <a:ext cx="1949450" cy="500062"/>
          </a:xfrm>
          <a:prstGeom prst="rect">
            <a:avLst/>
          </a:prstGeom>
          <a:solidFill>
            <a:srgbClr val="9900CC"/>
          </a:solidFill>
          <a:ln w="28575">
            <a:solidFill>
              <a:schemeClr val="tx1"/>
            </a:solidFill>
            <a:miter lim="800000"/>
            <a:headEnd/>
            <a:tailEnd/>
          </a:ln>
          <a:effectLst/>
        </p:spPr>
        <p:txBody>
          <a:bodyPr wrap="none" anchor="ctr">
            <a:spAutoFit/>
          </a:bodyPr>
          <a:lstStyle/>
          <a:p>
            <a:pPr>
              <a:lnSpc>
                <a:spcPct val="89000"/>
              </a:lnSpc>
              <a:spcBef>
                <a:spcPct val="0"/>
              </a:spcBef>
            </a:pPr>
            <a:r>
              <a:rPr lang="en-US" sz="2800">
                <a:solidFill>
                  <a:srgbClr val="FFFF00"/>
                </a:solidFill>
                <a:effectLst>
                  <a:outerShdw blurRad="38100" dist="38100" dir="2700000" algn="tl">
                    <a:srgbClr val="000000"/>
                  </a:outerShdw>
                </a:effectLst>
                <a:cs typeface="Times New Roman" pitchFamily="18" charset="0"/>
              </a:rPr>
              <a:t>MISSIONS</a:t>
            </a:r>
          </a:p>
        </p:txBody>
      </p:sp>
      <p:sp>
        <p:nvSpPr>
          <p:cNvPr id="490499" name="Rectangle 3"/>
          <p:cNvSpPr>
            <a:spLocks noChangeArrowheads="1"/>
          </p:cNvSpPr>
          <p:nvPr/>
        </p:nvSpPr>
        <p:spPr bwMode="auto">
          <a:xfrm>
            <a:off x="3352800" y="2066925"/>
            <a:ext cx="1990725" cy="446088"/>
          </a:xfrm>
          <a:prstGeom prst="rect">
            <a:avLst/>
          </a:prstGeom>
          <a:solidFill>
            <a:srgbClr val="9900CC"/>
          </a:solidFill>
          <a:ln w="28575">
            <a:solidFill>
              <a:schemeClr val="tx1"/>
            </a:solidFill>
            <a:miter lim="800000"/>
            <a:headEnd/>
            <a:tailEnd/>
          </a:ln>
          <a:effectLst/>
        </p:spPr>
        <p:txBody>
          <a:bodyPr wrap="none" anchor="ctr">
            <a:spAutoFit/>
          </a:bodyPr>
          <a:lstStyle/>
          <a:p>
            <a:pPr>
              <a:lnSpc>
                <a:spcPct val="89000"/>
              </a:lnSpc>
              <a:spcBef>
                <a:spcPct val="0"/>
              </a:spcBef>
            </a:pPr>
            <a:r>
              <a:rPr lang="en-US" sz="2400">
                <a:solidFill>
                  <a:srgbClr val="FFFF00"/>
                </a:solidFill>
                <a:effectLst>
                  <a:outerShdw blurRad="38100" dist="38100" dir="2700000" algn="tl">
                    <a:srgbClr val="000000"/>
                  </a:outerShdw>
                </a:effectLst>
                <a:cs typeface="Times New Roman" pitchFamily="18" charset="0"/>
              </a:rPr>
              <a:t>FUNCTIONS</a:t>
            </a:r>
          </a:p>
        </p:txBody>
      </p:sp>
      <p:sp>
        <p:nvSpPr>
          <p:cNvPr id="490500" name="Rectangle 4"/>
          <p:cNvSpPr>
            <a:spLocks noChangeArrowheads="1"/>
          </p:cNvSpPr>
          <p:nvPr/>
        </p:nvSpPr>
        <p:spPr bwMode="auto">
          <a:xfrm>
            <a:off x="3630613" y="2865438"/>
            <a:ext cx="1417637" cy="500062"/>
          </a:xfrm>
          <a:prstGeom prst="rect">
            <a:avLst/>
          </a:prstGeom>
          <a:solidFill>
            <a:srgbClr val="9900CC"/>
          </a:solidFill>
          <a:ln w="28575">
            <a:solidFill>
              <a:schemeClr val="tx1"/>
            </a:solidFill>
            <a:miter lim="800000"/>
            <a:headEnd/>
            <a:tailEnd/>
          </a:ln>
          <a:effectLst/>
        </p:spPr>
        <p:txBody>
          <a:bodyPr wrap="none" anchor="ctr">
            <a:spAutoFit/>
          </a:bodyPr>
          <a:lstStyle/>
          <a:p>
            <a:pPr>
              <a:lnSpc>
                <a:spcPct val="89000"/>
              </a:lnSpc>
              <a:spcBef>
                <a:spcPct val="0"/>
              </a:spcBef>
            </a:pPr>
            <a:r>
              <a:rPr lang="en-US" sz="2800">
                <a:solidFill>
                  <a:srgbClr val="FFFF00"/>
                </a:solidFill>
                <a:effectLst>
                  <a:outerShdw blurRad="38100" dist="38100" dir="2700000" algn="tl">
                    <a:srgbClr val="000000"/>
                  </a:outerShdw>
                </a:effectLst>
                <a:cs typeface="Times New Roman" pitchFamily="18" charset="0"/>
              </a:rPr>
              <a:t>TASKS</a:t>
            </a:r>
          </a:p>
        </p:txBody>
      </p:sp>
      <p:sp>
        <p:nvSpPr>
          <p:cNvPr id="490515" name="AutoShape 19"/>
          <p:cNvSpPr>
            <a:spLocks noChangeArrowheads="1"/>
          </p:cNvSpPr>
          <p:nvPr/>
        </p:nvSpPr>
        <p:spPr bwMode="auto">
          <a:xfrm>
            <a:off x="4146550" y="2538413"/>
            <a:ext cx="357188" cy="292100"/>
          </a:xfrm>
          <a:prstGeom prst="downArrow">
            <a:avLst>
              <a:gd name="adj1" fmla="val 50000"/>
              <a:gd name="adj2" fmla="val 25000"/>
            </a:avLst>
          </a:prstGeom>
          <a:solidFill>
            <a:schemeClr val="tx1"/>
          </a:solidFill>
          <a:ln w="38100">
            <a:solidFill>
              <a:schemeClr val="tx1"/>
            </a:solidFill>
            <a:miter lim="800000"/>
            <a:headEnd/>
            <a:tailEnd/>
          </a:ln>
          <a:effectLst/>
        </p:spPr>
        <p:txBody>
          <a:bodyPr anchor="ctr">
            <a:spAutoFit/>
          </a:bodyPr>
          <a:lstStyle/>
          <a:p>
            <a:endParaRPr lang="en-US"/>
          </a:p>
        </p:txBody>
      </p:sp>
      <p:sp>
        <p:nvSpPr>
          <p:cNvPr id="490516" name="AutoShape 20"/>
          <p:cNvSpPr>
            <a:spLocks noChangeArrowheads="1"/>
          </p:cNvSpPr>
          <p:nvPr/>
        </p:nvSpPr>
        <p:spPr bwMode="auto">
          <a:xfrm>
            <a:off x="4137025" y="1698625"/>
            <a:ext cx="357188" cy="363538"/>
          </a:xfrm>
          <a:prstGeom prst="downArrow">
            <a:avLst>
              <a:gd name="adj1" fmla="val 50000"/>
              <a:gd name="adj2" fmla="val 25444"/>
            </a:avLst>
          </a:prstGeom>
          <a:solidFill>
            <a:schemeClr val="tx1"/>
          </a:solidFill>
          <a:ln w="38100">
            <a:solidFill>
              <a:schemeClr val="tx1"/>
            </a:solidFill>
            <a:miter lim="800000"/>
            <a:headEnd/>
            <a:tailEnd/>
          </a:ln>
          <a:effectLst/>
        </p:spPr>
        <p:txBody>
          <a:bodyPr anchor="ctr">
            <a:spAutoFit/>
          </a:bodyPr>
          <a:lstStyle/>
          <a:p>
            <a:endParaRPr lang="en-US"/>
          </a:p>
        </p:txBody>
      </p:sp>
      <p:sp>
        <p:nvSpPr>
          <p:cNvPr id="490518" name="AutoShape 22"/>
          <p:cNvSpPr>
            <a:spLocks noChangeArrowheads="1"/>
          </p:cNvSpPr>
          <p:nvPr/>
        </p:nvSpPr>
        <p:spPr bwMode="auto">
          <a:xfrm>
            <a:off x="6140450" y="1158875"/>
            <a:ext cx="2819400" cy="2084388"/>
          </a:xfrm>
          <a:prstGeom prst="wedgeRoundRectCallout">
            <a:avLst>
              <a:gd name="adj1" fmla="val -66046"/>
              <a:gd name="adj2" fmla="val 5444"/>
              <a:gd name="adj3" fmla="val 16667"/>
            </a:avLst>
          </a:prstGeom>
          <a:solidFill>
            <a:srgbClr val="1E2ECA"/>
          </a:solidFill>
          <a:ln w="38100">
            <a:solidFill>
              <a:schemeClr val="tx1"/>
            </a:solidFill>
            <a:miter lim="800000"/>
            <a:headEnd/>
            <a:tailEnd/>
          </a:ln>
          <a:effectLst/>
        </p:spPr>
        <p:txBody>
          <a:bodyPr/>
          <a:lstStyle/>
          <a:p>
            <a:pPr>
              <a:lnSpc>
                <a:spcPct val="89000"/>
              </a:lnSpc>
              <a:spcBef>
                <a:spcPct val="0"/>
              </a:spcBef>
            </a:pPr>
            <a:endParaRPr lang="en-US" sz="1200">
              <a:effectLst>
                <a:outerShdw blurRad="38100" dist="38100" dir="2700000" algn="tl">
                  <a:srgbClr val="FFFFFF"/>
                </a:outerShdw>
              </a:effectLst>
              <a:cs typeface="Times New Roman" pitchFamily="18" charset="0"/>
            </a:endParaRPr>
          </a:p>
        </p:txBody>
      </p:sp>
      <p:sp>
        <p:nvSpPr>
          <p:cNvPr id="490519" name="Text Box 23"/>
          <p:cNvSpPr txBox="1">
            <a:spLocks noChangeArrowheads="1"/>
          </p:cNvSpPr>
          <p:nvPr/>
        </p:nvSpPr>
        <p:spPr bwMode="auto">
          <a:xfrm>
            <a:off x="6323013" y="1190625"/>
            <a:ext cx="2668587" cy="1981200"/>
          </a:xfrm>
          <a:prstGeom prst="rect">
            <a:avLst/>
          </a:prstGeom>
          <a:noFill/>
          <a:ln w="12700">
            <a:noFill/>
            <a:miter lim="800000"/>
            <a:headEnd/>
            <a:tailEnd/>
          </a:ln>
          <a:effectLst/>
        </p:spPr>
        <p:txBody>
          <a:bodyPr>
            <a:spAutoFit/>
          </a:bodyPr>
          <a:lstStyle/>
          <a:p>
            <a:pPr algn="l">
              <a:lnSpc>
                <a:spcPct val="89000"/>
              </a:lnSpc>
              <a:spcBef>
                <a:spcPct val="0"/>
              </a:spcBef>
            </a:pPr>
            <a:r>
              <a:rPr lang="en-US" sz="1400">
                <a:solidFill>
                  <a:srgbClr val="FFFF00"/>
                </a:solidFill>
                <a:latin typeface="Comic Sans MS" pitchFamily="66" charset="0"/>
                <a:cs typeface="Times New Roman" pitchFamily="18" charset="0"/>
              </a:rPr>
              <a:t>The Mission-based Hierarchy Serves as a foundation for all of the HSI domains.</a:t>
            </a:r>
          </a:p>
          <a:p>
            <a:pPr algn="l">
              <a:lnSpc>
                <a:spcPct val="89000"/>
              </a:lnSpc>
              <a:spcBef>
                <a:spcPct val="0"/>
              </a:spcBef>
            </a:pPr>
            <a:endParaRPr lang="en-US" sz="1400">
              <a:solidFill>
                <a:srgbClr val="FFFF00"/>
              </a:solidFill>
              <a:latin typeface="Comic Sans MS" pitchFamily="66" charset="0"/>
              <a:cs typeface="Times New Roman" pitchFamily="18" charset="0"/>
            </a:endParaRPr>
          </a:p>
          <a:p>
            <a:pPr algn="l">
              <a:lnSpc>
                <a:spcPct val="89000"/>
              </a:lnSpc>
              <a:spcBef>
                <a:spcPct val="0"/>
              </a:spcBef>
            </a:pPr>
            <a:r>
              <a:rPr lang="en-US" sz="1400">
                <a:solidFill>
                  <a:srgbClr val="FFFF00"/>
                </a:solidFill>
                <a:latin typeface="Comic Sans MS" pitchFamily="66" charset="0"/>
                <a:cs typeface="Times New Roman" pitchFamily="18" charset="0"/>
              </a:rPr>
              <a:t>BUT, it can also serve as a foundation for systems engineering and acquisition logistics – thus everything is connected to the mission!</a:t>
            </a:r>
          </a:p>
        </p:txBody>
      </p:sp>
      <p:sp>
        <p:nvSpPr>
          <p:cNvPr id="490523" name="AutoShape 27"/>
          <p:cNvSpPr>
            <a:spLocks noChangeArrowheads="1"/>
          </p:cNvSpPr>
          <p:nvPr/>
        </p:nvSpPr>
        <p:spPr bwMode="auto">
          <a:xfrm>
            <a:off x="5594350" y="1001713"/>
            <a:ext cx="2716213" cy="471487"/>
          </a:xfrm>
          <a:prstGeom prst="wedgeRoundRectCallout">
            <a:avLst>
              <a:gd name="adj1" fmla="val -59060"/>
              <a:gd name="adj2" fmla="val 46634"/>
              <a:gd name="adj3" fmla="val 16667"/>
            </a:avLst>
          </a:prstGeom>
          <a:noFill/>
          <a:ln w="12700">
            <a:noFill/>
            <a:miter lim="800000"/>
            <a:headEnd/>
            <a:tailEnd/>
          </a:ln>
          <a:effectLst/>
        </p:spPr>
        <p:txBody>
          <a:bodyPr/>
          <a:lstStyle/>
          <a:p>
            <a:pPr>
              <a:lnSpc>
                <a:spcPct val="89000"/>
              </a:lnSpc>
              <a:spcBef>
                <a:spcPct val="0"/>
              </a:spcBef>
            </a:pPr>
            <a:endParaRPr lang="en-US" sz="1200">
              <a:effectLst>
                <a:outerShdw blurRad="38100" dist="38100" dir="2700000" algn="tl">
                  <a:srgbClr val="C0C0C0"/>
                </a:outerShdw>
              </a:effectLst>
              <a:cs typeface="Times New Roman" pitchFamily="18" charset="0"/>
            </a:endParaRPr>
          </a:p>
        </p:txBody>
      </p:sp>
      <p:sp>
        <p:nvSpPr>
          <p:cNvPr id="490524" name="AutoShape 28"/>
          <p:cNvSpPr>
            <a:spLocks noChangeArrowheads="1"/>
          </p:cNvSpPr>
          <p:nvPr/>
        </p:nvSpPr>
        <p:spPr bwMode="auto">
          <a:xfrm>
            <a:off x="192088" y="1881188"/>
            <a:ext cx="2971800" cy="808037"/>
          </a:xfrm>
          <a:prstGeom prst="wedgeRoundRectCallout">
            <a:avLst>
              <a:gd name="adj1" fmla="val 57213"/>
              <a:gd name="adj2" fmla="val -94204"/>
              <a:gd name="adj3" fmla="val 16667"/>
            </a:avLst>
          </a:prstGeom>
          <a:solidFill>
            <a:srgbClr val="B869F9"/>
          </a:solidFill>
          <a:ln w="28575">
            <a:solidFill>
              <a:schemeClr val="tx1"/>
            </a:solidFill>
            <a:miter lim="800000"/>
            <a:headEnd/>
            <a:tailEnd/>
          </a:ln>
          <a:effectLst/>
        </p:spPr>
        <p:txBody>
          <a:bodyPr/>
          <a:lstStyle/>
          <a:p>
            <a:pPr>
              <a:lnSpc>
                <a:spcPct val="89000"/>
              </a:lnSpc>
              <a:spcBef>
                <a:spcPct val="0"/>
              </a:spcBef>
            </a:pPr>
            <a:endParaRPr lang="en-US" sz="1200">
              <a:effectLst>
                <a:outerShdw blurRad="38100" dist="38100" dir="2700000" algn="tl">
                  <a:srgbClr val="FFFFFF"/>
                </a:outerShdw>
              </a:effectLst>
              <a:cs typeface="Times New Roman" pitchFamily="18" charset="0"/>
            </a:endParaRPr>
          </a:p>
        </p:txBody>
      </p:sp>
      <p:sp>
        <p:nvSpPr>
          <p:cNvPr id="490525" name="Text Box 29"/>
          <p:cNvSpPr txBox="1">
            <a:spLocks noChangeArrowheads="1"/>
          </p:cNvSpPr>
          <p:nvPr/>
        </p:nvSpPr>
        <p:spPr bwMode="auto">
          <a:xfrm>
            <a:off x="220663" y="1922463"/>
            <a:ext cx="2984500" cy="715962"/>
          </a:xfrm>
          <a:prstGeom prst="rect">
            <a:avLst/>
          </a:prstGeom>
          <a:noFill/>
          <a:ln w="12700">
            <a:noFill/>
            <a:miter lim="800000"/>
            <a:headEnd/>
            <a:tailEnd/>
          </a:ln>
          <a:effectLst/>
        </p:spPr>
        <p:txBody>
          <a:bodyPr>
            <a:spAutoFit/>
          </a:bodyPr>
          <a:lstStyle/>
          <a:p>
            <a:pPr algn="l">
              <a:lnSpc>
                <a:spcPct val="89000"/>
              </a:lnSpc>
              <a:spcBef>
                <a:spcPct val="0"/>
              </a:spcBef>
            </a:pPr>
            <a:r>
              <a:rPr lang="en-US">
                <a:effectLst>
                  <a:outerShdw blurRad="38100" dist="38100" dir="2700000" algn="tl">
                    <a:srgbClr val="C0C0C0"/>
                  </a:outerShdw>
                </a:effectLst>
                <a:latin typeface="Comic Sans MS" pitchFamily="66" charset="0"/>
                <a:cs typeface="Times New Roman" pitchFamily="18" charset="0"/>
              </a:rPr>
              <a:t>THE </a:t>
            </a:r>
            <a:r>
              <a:rPr lang="en-US" u="sng">
                <a:effectLst>
                  <a:outerShdw blurRad="38100" dist="38100" dir="2700000" algn="tl">
                    <a:srgbClr val="C0C0C0"/>
                  </a:outerShdw>
                </a:effectLst>
                <a:latin typeface="Comic Sans MS" pitchFamily="66" charset="0"/>
                <a:cs typeface="Times New Roman" pitchFamily="18" charset="0"/>
              </a:rPr>
              <a:t>MISSION</a:t>
            </a:r>
            <a:r>
              <a:rPr lang="en-US">
                <a:effectLst>
                  <a:outerShdw blurRad="38100" dist="38100" dir="2700000" algn="tl">
                    <a:srgbClr val="C0C0C0"/>
                  </a:outerShdw>
                </a:effectLst>
                <a:latin typeface="Comic Sans MS" pitchFamily="66" charset="0"/>
                <a:cs typeface="Times New Roman" pitchFamily="18" charset="0"/>
              </a:rPr>
              <a:t> </a:t>
            </a:r>
          </a:p>
          <a:p>
            <a:pPr algn="l">
              <a:lnSpc>
                <a:spcPct val="89000"/>
              </a:lnSpc>
              <a:spcBef>
                <a:spcPct val="0"/>
              </a:spcBef>
            </a:pPr>
            <a:r>
              <a:rPr lang="en-US">
                <a:effectLst>
                  <a:outerShdw blurRad="38100" dist="38100" dir="2700000" algn="tl">
                    <a:srgbClr val="C0C0C0"/>
                  </a:outerShdw>
                </a:effectLst>
                <a:latin typeface="Comic Sans MS" pitchFamily="66" charset="0"/>
                <a:cs typeface="Times New Roman" pitchFamily="18" charset="0"/>
              </a:rPr>
              <a:t>DRIVES EVERYTHING </a:t>
            </a:r>
            <a:r>
              <a:rPr lang="en-US" sz="2800">
                <a:effectLst>
                  <a:outerShdw blurRad="38100" dist="38100" dir="2700000" algn="tl">
                    <a:srgbClr val="C0C0C0"/>
                  </a:outerShdw>
                </a:effectLst>
                <a:latin typeface="Comic Sans MS" pitchFamily="66" charset="0"/>
                <a:cs typeface="Times New Roman" pitchFamily="18" charset="0"/>
              </a:rPr>
              <a:t>!</a:t>
            </a:r>
          </a:p>
        </p:txBody>
      </p:sp>
      <p:sp>
        <p:nvSpPr>
          <p:cNvPr id="490527" name="AutoShape 31"/>
          <p:cNvSpPr>
            <a:spLocks/>
          </p:cNvSpPr>
          <p:nvPr/>
        </p:nvSpPr>
        <p:spPr bwMode="auto">
          <a:xfrm>
            <a:off x="5486400" y="1333500"/>
            <a:ext cx="152400" cy="1905000"/>
          </a:xfrm>
          <a:prstGeom prst="rightBrace">
            <a:avLst>
              <a:gd name="adj1" fmla="val 104167"/>
              <a:gd name="adj2" fmla="val 53167"/>
            </a:avLst>
          </a:prstGeom>
          <a:noFill/>
          <a:ln w="38100">
            <a:solidFill>
              <a:schemeClr val="tx1"/>
            </a:solidFill>
            <a:round/>
            <a:headEnd/>
            <a:tailEnd/>
          </a:ln>
          <a:effectLst/>
        </p:spPr>
        <p:txBody>
          <a:bodyPr wrap="none" anchor="ctr"/>
          <a:lstStyle/>
          <a:p>
            <a:endParaRPr lang="en-US"/>
          </a:p>
        </p:txBody>
      </p:sp>
      <p:sp>
        <p:nvSpPr>
          <p:cNvPr id="490529" name="Text Box 33"/>
          <p:cNvSpPr txBox="1">
            <a:spLocks noChangeArrowheads="1"/>
          </p:cNvSpPr>
          <p:nvPr/>
        </p:nvSpPr>
        <p:spPr bwMode="auto">
          <a:xfrm>
            <a:off x="1039813" y="4165600"/>
            <a:ext cx="266700" cy="2016125"/>
          </a:xfrm>
          <a:prstGeom prst="rect">
            <a:avLst/>
          </a:prstGeom>
          <a:solidFill>
            <a:srgbClr val="00CC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CCFF"/>
            </a:extrusionClr>
          </a:sp3d>
        </p:spPr>
        <p:txBody>
          <a:bodyPr>
            <a:spAutoFit/>
            <a:flatTx/>
          </a:bodyPr>
          <a:lstStyle/>
          <a:p>
            <a:pPr>
              <a:spcBef>
                <a:spcPct val="0"/>
              </a:spcBef>
            </a:pPr>
            <a:r>
              <a:rPr lang="en-US" sz="1400"/>
              <a:t>PERSONNEL</a:t>
            </a:r>
            <a:endParaRPr lang="en-US" sz="1400">
              <a:cs typeface="Times New Roman" pitchFamily="18" charset="0"/>
            </a:endParaRPr>
          </a:p>
        </p:txBody>
      </p:sp>
      <p:sp>
        <p:nvSpPr>
          <p:cNvPr id="490530" name="Text Box 34"/>
          <p:cNvSpPr txBox="1">
            <a:spLocks noChangeArrowheads="1"/>
          </p:cNvSpPr>
          <p:nvPr/>
        </p:nvSpPr>
        <p:spPr bwMode="auto">
          <a:xfrm>
            <a:off x="1644650" y="4160838"/>
            <a:ext cx="277813" cy="1803400"/>
          </a:xfrm>
          <a:prstGeom prst="rect">
            <a:avLst/>
          </a:prstGeom>
          <a:solidFill>
            <a:srgbClr val="00CC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CCFF"/>
            </a:extrusionClr>
          </a:sp3d>
        </p:spPr>
        <p:txBody>
          <a:bodyPr>
            <a:spAutoFit/>
            <a:flatTx/>
          </a:bodyPr>
          <a:lstStyle/>
          <a:p>
            <a:pPr>
              <a:spcBef>
                <a:spcPct val="0"/>
              </a:spcBef>
            </a:pPr>
            <a:r>
              <a:rPr lang="en-US" sz="1400"/>
              <a:t>TRAINING</a:t>
            </a:r>
          </a:p>
        </p:txBody>
      </p:sp>
      <p:sp>
        <p:nvSpPr>
          <p:cNvPr id="490531" name="Text Box 35"/>
          <p:cNvSpPr txBox="1">
            <a:spLocks noChangeArrowheads="1"/>
          </p:cNvSpPr>
          <p:nvPr/>
        </p:nvSpPr>
        <p:spPr bwMode="auto">
          <a:xfrm>
            <a:off x="2265363" y="4164013"/>
            <a:ext cx="290512" cy="1377950"/>
          </a:xfrm>
          <a:prstGeom prst="rect">
            <a:avLst/>
          </a:prstGeom>
          <a:solidFill>
            <a:srgbClr val="00CC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CCFF"/>
            </a:extrusionClr>
          </a:sp3d>
        </p:spPr>
        <p:txBody>
          <a:bodyPr>
            <a:spAutoFit/>
            <a:flatTx/>
          </a:bodyPr>
          <a:lstStyle/>
          <a:p>
            <a:pPr>
              <a:spcBef>
                <a:spcPct val="0"/>
              </a:spcBef>
            </a:pPr>
            <a:r>
              <a:rPr lang="en-US" sz="1400"/>
              <a:t>SAFETY</a:t>
            </a:r>
          </a:p>
        </p:txBody>
      </p:sp>
      <p:sp>
        <p:nvSpPr>
          <p:cNvPr id="490532" name="Text Box 36"/>
          <p:cNvSpPr txBox="1">
            <a:spLocks noChangeArrowheads="1"/>
          </p:cNvSpPr>
          <p:nvPr/>
        </p:nvSpPr>
        <p:spPr bwMode="auto">
          <a:xfrm>
            <a:off x="2882900" y="4168775"/>
            <a:ext cx="328613" cy="2228850"/>
          </a:xfrm>
          <a:prstGeom prst="rect">
            <a:avLst/>
          </a:prstGeom>
          <a:solidFill>
            <a:srgbClr val="00CC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CCFF"/>
            </a:extrusionClr>
          </a:sp3d>
        </p:spPr>
        <p:txBody>
          <a:bodyPr>
            <a:spAutoFit/>
            <a:flatTx/>
          </a:bodyPr>
          <a:lstStyle/>
          <a:p>
            <a:pPr>
              <a:spcBef>
                <a:spcPct val="0"/>
              </a:spcBef>
            </a:pPr>
            <a:r>
              <a:rPr lang="en-US" sz="1400"/>
              <a:t>HAB</a:t>
            </a:r>
          </a:p>
          <a:p>
            <a:pPr>
              <a:spcBef>
                <a:spcPct val="0"/>
              </a:spcBef>
            </a:pPr>
            <a:r>
              <a:rPr lang="en-US" sz="1400"/>
              <a:t>I</a:t>
            </a:r>
          </a:p>
          <a:p>
            <a:pPr>
              <a:spcBef>
                <a:spcPct val="0"/>
              </a:spcBef>
            </a:pPr>
            <a:r>
              <a:rPr lang="en-US" sz="1400"/>
              <a:t>TABLTY</a:t>
            </a:r>
          </a:p>
        </p:txBody>
      </p:sp>
      <p:sp>
        <p:nvSpPr>
          <p:cNvPr id="490533" name="Text Box 37"/>
          <p:cNvSpPr txBox="1">
            <a:spLocks noChangeArrowheads="1"/>
          </p:cNvSpPr>
          <p:nvPr/>
        </p:nvSpPr>
        <p:spPr bwMode="auto">
          <a:xfrm>
            <a:off x="3541713" y="4160838"/>
            <a:ext cx="304800" cy="2441575"/>
          </a:xfrm>
          <a:prstGeom prst="rect">
            <a:avLst/>
          </a:prstGeom>
          <a:solidFill>
            <a:srgbClr val="00CC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CCFF"/>
            </a:extrusionClr>
          </a:sp3d>
        </p:spPr>
        <p:txBody>
          <a:bodyPr>
            <a:spAutoFit/>
            <a:flatTx/>
          </a:bodyPr>
          <a:lstStyle/>
          <a:p>
            <a:pPr>
              <a:spcBef>
                <a:spcPct val="0"/>
              </a:spcBef>
            </a:pPr>
            <a:r>
              <a:rPr lang="en-US" sz="1400"/>
              <a:t>SURVIVABLTY</a:t>
            </a:r>
            <a:endParaRPr lang="en-US" sz="1400">
              <a:cs typeface="Times New Roman" pitchFamily="18" charset="0"/>
            </a:endParaRPr>
          </a:p>
        </p:txBody>
      </p:sp>
      <p:sp>
        <p:nvSpPr>
          <p:cNvPr id="490534" name="Text Box 38"/>
          <p:cNvSpPr txBox="1">
            <a:spLocks noChangeArrowheads="1"/>
          </p:cNvSpPr>
          <p:nvPr/>
        </p:nvSpPr>
        <p:spPr bwMode="auto">
          <a:xfrm>
            <a:off x="4210050" y="4157663"/>
            <a:ext cx="303213" cy="2441575"/>
          </a:xfrm>
          <a:prstGeom prst="rect">
            <a:avLst/>
          </a:prstGeom>
          <a:solidFill>
            <a:srgbClr val="00CC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CCFF"/>
            </a:extrusionClr>
          </a:sp3d>
        </p:spPr>
        <p:txBody>
          <a:bodyPr>
            <a:spAutoFit/>
            <a:flatTx/>
          </a:bodyPr>
          <a:lstStyle/>
          <a:p>
            <a:pPr>
              <a:spcBef>
                <a:spcPct val="0"/>
              </a:spcBef>
            </a:pPr>
            <a:r>
              <a:rPr lang="en-US" sz="1400"/>
              <a:t>HUM FACTORS</a:t>
            </a:r>
          </a:p>
        </p:txBody>
      </p:sp>
      <p:sp>
        <p:nvSpPr>
          <p:cNvPr id="490535" name="Text Box 39"/>
          <p:cNvSpPr txBox="1">
            <a:spLocks noChangeArrowheads="1"/>
          </p:cNvSpPr>
          <p:nvPr/>
        </p:nvSpPr>
        <p:spPr bwMode="auto">
          <a:xfrm>
            <a:off x="4810125" y="4164013"/>
            <a:ext cx="265113" cy="2228850"/>
          </a:xfrm>
          <a:prstGeom prst="rect">
            <a:avLst/>
          </a:prstGeom>
          <a:solidFill>
            <a:srgbClr val="00CC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CCFF"/>
            </a:extrusionClr>
          </a:sp3d>
        </p:spPr>
        <p:txBody>
          <a:bodyPr>
            <a:spAutoFit/>
            <a:flatTx/>
          </a:bodyPr>
          <a:lstStyle/>
          <a:p>
            <a:pPr>
              <a:spcBef>
                <a:spcPct val="0"/>
              </a:spcBef>
            </a:pPr>
            <a:r>
              <a:rPr lang="en-US" sz="1400">
                <a:cs typeface="Times New Roman" pitchFamily="18" charset="0"/>
              </a:rPr>
              <a:t>OCC</a:t>
            </a:r>
          </a:p>
          <a:p>
            <a:pPr>
              <a:spcBef>
                <a:spcPct val="0"/>
              </a:spcBef>
            </a:pPr>
            <a:endParaRPr lang="en-US" sz="1400">
              <a:cs typeface="Times New Roman" pitchFamily="18" charset="0"/>
            </a:endParaRPr>
          </a:p>
          <a:p>
            <a:pPr>
              <a:spcBef>
                <a:spcPct val="0"/>
              </a:spcBef>
            </a:pPr>
            <a:r>
              <a:rPr lang="en-US" sz="1400">
                <a:cs typeface="Times New Roman" pitchFamily="18" charset="0"/>
              </a:rPr>
              <a:t>HEALTH</a:t>
            </a:r>
          </a:p>
        </p:txBody>
      </p:sp>
      <p:sp>
        <p:nvSpPr>
          <p:cNvPr id="490536" name="Freeform 40"/>
          <p:cNvSpPr>
            <a:spLocks/>
          </p:cNvSpPr>
          <p:nvPr/>
        </p:nvSpPr>
        <p:spPr bwMode="auto">
          <a:xfrm>
            <a:off x="712788" y="3760788"/>
            <a:ext cx="4351337" cy="247650"/>
          </a:xfrm>
          <a:custGeom>
            <a:avLst/>
            <a:gdLst/>
            <a:ahLst/>
            <a:cxnLst>
              <a:cxn ang="0">
                <a:pos x="0" y="72"/>
              </a:cxn>
              <a:cxn ang="0">
                <a:pos x="0" y="0"/>
              </a:cxn>
              <a:cxn ang="0">
                <a:pos x="1704" y="0"/>
              </a:cxn>
              <a:cxn ang="0">
                <a:pos x="1704" y="72"/>
              </a:cxn>
            </a:cxnLst>
            <a:rect l="0" t="0" r="r" b="b"/>
            <a:pathLst>
              <a:path w="1704" h="72">
                <a:moveTo>
                  <a:pt x="0" y="72"/>
                </a:moveTo>
                <a:lnTo>
                  <a:pt x="0" y="0"/>
                </a:lnTo>
                <a:lnTo>
                  <a:pt x="1704" y="0"/>
                </a:lnTo>
                <a:lnTo>
                  <a:pt x="1704" y="72"/>
                </a:lnTo>
              </a:path>
            </a:pathLst>
          </a:custGeom>
          <a:noFill/>
          <a:ln w="28575" cap="flat" cmpd="sng">
            <a:solidFill>
              <a:schemeClr val="tx1"/>
            </a:solidFill>
            <a:prstDash val="solid"/>
            <a:round/>
            <a:headEnd/>
            <a:tailEnd/>
          </a:ln>
          <a:effectLst/>
        </p:spPr>
        <p:txBody>
          <a:bodyPr>
            <a:spAutoFit/>
          </a:bodyPr>
          <a:lstStyle/>
          <a:p>
            <a:endParaRPr lang="en-US"/>
          </a:p>
        </p:txBody>
      </p:sp>
      <p:sp>
        <p:nvSpPr>
          <p:cNvPr id="490542" name="Text Box 46"/>
          <p:cNvSpPr txBox="1">
            <a:spLocks noChangeArrowheads="1"/>
          </p:cNvSpPr>
          <p:nvPr/>
        </p:nvSpPr>
        <p:spPr bwMode="auto">
          <a:xfrm>
            <a:off x="330200" y="6334125"/>
            <a:ext cx="2620963" cy="336550"/>
          </a:xfrm>
          <a:prstGeom prst="rect">
            <a:avLst/>
          </a:prstGeom>
          <a:noFill/>
          <a:ln w="19050">
            <a:noFill/>
            <a:miter lim="800000"/>
            <a:headEnd/>
            <a:tailEnd/>
          </a:ln>
          <a:effectLst/>
        </p:spPr>
        <p:txBody>
          <a:bodyPr wrap="none">
            <a:spAutoFit/>
          </a:bodyPr>
          <a:lstStyle/>
          <a:p>
            <a:r>
              <a:rPr lang="en-US" sz="1600"/>
              <a:t>HSI/MANPRINT Domains </a:t>
            </a:r>
          </a:p>
        </p:txBody>
      </p:sp>
      <p:sp>
        <p:nvSpPr>
          <p:cNvPr id="490543" name="Text Box 47"/>
          <p:cNvSpPr txBox="1">
            <a:spLocks noChangeArrowheads="1"/>
          </p:cNvSpPr>
          <p:nvPr/>
        </p:nvSpPr>
        <p:spPr bwMode="auto">
          <a:xfrm>
            <a:off x="427038" y="4171950"/>
            <a:ext cx="266700" cy="1803400"/>
          </a:xfrm>
          <a:prstGeom prst="rect">
            <a:avLst/>
          </a:prstGeom>
          <a:solidFill>
            <a:srgbClr val="00CC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CCFF"/>
            </a:extrusionClr>
          </a:sp3d>
        </p:spPr>
        <p:txBody>
          <a:bodyPr>
            <a:spAutoFit/>
            <a:flatTx/>
          </a:bodyPr>
          <a:lstStyle/>
          <a:p>
            <a:pPr>
              <a:spcBef>
                <a:spcPct val="0"/>
              </a:spcBef>
            </a:pPr>
            <a:r>
              <a:rPr lang="en-US" sz="1400"/>
              <a:t>MANPOWER</a:t>
            </a:r>
            <a:endParaRPr lang="en-US" sz="1400" b="0">
              <a:cs typeface="Times New Roman" pitchFamily="18" charset="0"/>
            </a:endParaRPr>
          </a:p>
        </p:txBody>
      </p:sp>
      <p:sp>
        <p:nvSpPr>
          <p:cNvPr id="490544" name="Line 48"/>
          <p:cNvSpPr>
            <a:spLocks noChangeShapeType="1"/>
          </p:cNvSpPr>
          <p:nvPr/>
        </p:nvSpPr>
        <p:spPr bwMode="auto">
          <a:xfrm flipH="1">
            <a:off x="1300163" y="3754438"/>
            <a:ext cx="0" cy="246062"/>
          </a:xfrm>
          <a:prstGeom prst="line">
            <a:avLst/>
          </a:prstGeom>
          <a:noFill/>
          <a:ln w="28575">
            <a:solidFill>
              <a:schemeClr val="tx1"/>
            </a:solidFill>
            <a:round/>
            <a:headEnd/>
            <a:tailEnd/>
          </a:ln>
          <a:effectLst/>
        </p:spPr>
        <p:txBody>
          <a:bodyPr>
            <a:spAutoFit/>
          </a:bodyPr>
          <a:lstStyle/>
          <a:p>
            <a:endParaRPr lang="en-US"/>
          </a:p>
        </p:txBody>
      </p:sp>
      <p:sp>
        <p:nvSpPr>
          <p:cNvPr id="490564" name="Line 68"/>
          <p:cNvSpPr>
            <a:spLocks noChangeShapeType="1"/>
          </p:cNvSpPr>
          <p:nvPr/>
        </p:nvSpPr>
        <p:spPr bwMode="auto">
          <a:xfrm flipH="1">
            <a:off x="1906588" y="3754438"/>
            <a:ext cx="0" cy="246062"/>
          </a:xfrm>
          <a:prstGeom prst="line">
            <a:avLst/>
          </a:prstGeom>
          <a:noFill/>
          <a:ln w="28575">
            <a:solidFill>
              <a:schemeClr val="tx1"/>
            </a:solidFill>
            <a:round/>
            <a:headEnd/>
            <a:tailEnd/>
          </a:ln>
          <a:effectLst/>
        </p:spPr>
        <p:txBody>
          <a:bodyPr>
            <a:spAutoFit/>
          </a:bodyPr>
          <a:lstStyle/>
          <a:p>
            <a:endParaRPr lang="en-US"/>
          </a:p>
        </p:txBody>
      </p:sp>
      <p:sp>
        <p:nvSpPr>
          <p:cNvPr id="490565" name="Line 69"/>
          <p:cNvSpPr>
            <a:spLocks noChangeShapeType="1"/>
          </p:cNvSpPr>
          <p:nvPr/>
        </p:nvSpPr>
        <p:spPr bwMode="auto">
          <a:xfrm flipH="1">
            <a:off x="2541588" y="3754438"/>
            <a:ext cx="0" cy="246062"/>
          </a:xfrm>
          <a:prstGeom prst="line">
            <a:avLst/>
          </a:prstGeom>
          <a:noFill/>
          <a:ln w="28575">
            <a:solidFill>
              <a:schemeClr val="tx1"/>
            </a:solidFill>
            <a:round/>
            <a:headEnd/>
            <a:tailEnd/>
          </a:ln>
          <a:effectLst/>
        </p:spPr>
        <p:txBody>
          <a:bodyPr>
            <a:spAutoFit/>
          </a:bodyPr>
          <a:lstStyle/>
          <a:p>
            <a:endParaRPr lang="en-US"/>
          </a:p>
        </p:txBody>
      </p:sp>
      <p:sp>
        <p:nvSpPr>
          <p:cNvPr id="490566" name="Line 70"/>
          <p:cNvSpPr>
            <a:spLocks noChangeShapeType="1"/>
          </p:cNvSpPr>
          <p:nvPr/>
        </p:nvSpPr>
        <p:spPr bwMode="auto">
          <a:xfrm flipH="1">
            <a:off x="3163888" y="3773488"/>
            <a:ext cx="0" cy="246062"/>
          </a:xfrm>
          <a:prstGeom prst="line">
            <a:avLst/>
          </a:prstGeom>
          <a:noFill/>
          <a:ln w="28575">
            <a:solidFill>
              <a:schemeClr val="tx1"/>
            </a:solidFill>
            <a:round/>
            <a:headEnd/>
            <a:tailEnd/>
          </a:ln>
          <a:effectLst/>
        </p:spPr>
        <p:txBody>
          <a:bodyPr>
            <a:spAutoFit/>
          </a:bodyPr>
          <a:lstStyle/>
          <a:p>
            <a:endParaRPr lang="en-US"/>
          </a:p>
        </p:txBody>
      </p:sp>
      <p:sp>
        <p:nvSpPr>
          <p:cNvPr id="490567" name="Line 71"/>
          <p:cNvSpPr>
            <a:spLocks noChangeShapeType="1"/>
          </p:cNvSpPr>
          <p:nvPr/>
        </p:nvSpPr>
        <p:spPr bwMode="auto">
          <a:xfrm flipH="1">
            <a:off x="3814763" y="3763963"/>
            <a:ext cx="0" cy="246062"/>
          </a:xfrm>
          <a:prstGeom prst="line">
            <a:avLst/>
          </a:prstGeom>
          <a:noFill/>
          <a:ln w="28575">
            <a:solidFill>
              <a:schemeClr val="tx1"/>
            </a:solidFill>
            <a:round/>
            <a:headEnd/>
            <a:tailEnd/>
          </a:ln>
          <a:effectLst/>
        </p:spPr>
        <p:txBody>
          <a:bodyPr>
            <a:spAutoFit/>
          </a:bodyPr>
          <a:lstStyle/>
          <a:p>
            <a:endParaRPr lang="en-US"/>
          </a:p>
        </p:txBody>
      </p:sp>
      <p:sp>
        <p:nvSpPr>
          <p:cNvPr id="490568" name="Line 72"/>
          <p:cNvSpPr>
            <a:spLocks noChangeShapeType="1"/>
          </p:cNvSpPr>
          <p:nvPr/>
        </p:nvSpPr>
        <p:spPr bwMode="auto">
          <a:xfrm flipH="1">
            <a:off x="4449763" y="3763963"/>
            <a:ext cx="0" cy="246062"/>
          </a:xfrm>
          <a:prstGeom prst="line">
            <a:avLst/>
          </a:prstGeom>
          <a:noFill/>
          <a:ln w="28575">
            <a:solidFill>
              <a:schemeClr val="tx1"/>
            </a:solidFill>
            <a:round/>
            <a:headEnd/>
            <a:tailEnd/>
          </a:ln>
          <a:effectLst/>
        </p:spPr>
        <p:txBody>
          <a:bodyPr>
            <a:spAutoFit/>
          </a:bodyPr>
          <a:lstStyle/>
          <a:p>
            <a:endParaRPr lang="en-US"/>
          </a:p>
        </p:txBody>
      </p:sp>
      <p:sp>
        <p:nvSpPr>
          <p:cNvPr id="490569" name="Text Box 73"/>
          <p:cNvSpPr txBox="1">
            <a:spLocks noChangeArrowheads="1"/>
          </p:cNvSpPr>
          <p:nvPr/>
        </p:nvSpPr>
        <p:spPr bwMode="auto">
          <a:xfrm>
            <a:off x="5502275" y="4273550"/>
            <a:ext cx="1671638" cy="609600"/>
          </a:xfrm>
          <a:prstGeom prst="rect">
            <a:avLst/>
          </a:prstGeom>
          <a:solidFill>
            <a:schemeClr val="accent1"/>
          </a:solidFill>
          <a:ln w="28575">
            <a:solidFill>
              <a:schemeClr val="tx1"/>
            </a:solidFill>
            <a:miter lim="800000"/>
            <a:headEnd/>
            <a:tailEnd/>
          </a:ln>
          <a:effectLst/>
        </p:spPr>
        <p:txBody>
          <a:bodyPr>
            <a:spAutoFit/>
          </a:bodyPr>
          <a:lstStyle/>
          <a:p>
            <a:pPr>
              <a:lnSpc>
                <a:spcPct val="89000"/>
              </a:lnSpc>
              <a:spcBef>
                <a:spcPct val="0"/>
              </a:spcBef>
            </a:pPr>
            <a:r>
              <a:rPr lang="en-US">
                <a:cs typeface="Times New Roman" pitchFamily="18" charset="0"/>
              </a:rPr>
              <a:t>Systems Engineering</a:t>
            </a:r>
          </a:p>
        </p:txBody>
      </p:sp>
      <p:sp>
        <p:nvSpPr>
          <p:cNvPr id="490572" name="Line 76"/>
          <p:cNvSpPr>
            <a:spLocks noChangeShapeType="1"/>
          </p:cNvSpPr>
          <p:nvPr/>
        </p:nvSpPr>
        <p:spPr bwMode="auto">
          <a:xfrm>
            <a:off x="5059363" y="3759200"/>
            <a:ext cx="2865437" cy="0"/>
          </a:xfrm>
          <a:prstGeom prst="line">
            <a:avLst/>
          </a:prstGeom>
          <a:noFill/>
          <a:ln w="28575">
            <a:solidFill>
              <a:schemeClr val="tx1"/>
            </a:solidFill>
            <a:round/>
            <a:headEnd/>
            <a:tailEnd/>
          </a:ln>
          <a:effectLst/>
        </p:spPr>
        <p:txBody>
          <a:bodyPr>
            <a:spAutoFit/>
          </a:bodyPr>
          <a:lstStyle/>
          <a:p>
            <a:endParaRPr lang="en-US"/>
          </a:p>
        </p:txBody>
      </p:sp>
      <p:sp>
        <p:nvSpPr>
          <p:cNvPr id="490573" name="Line 77"/>
          <p:cNvSpPr>
            <a:spLocks noChangeShapeType="1"/>
          </p:cNvSpPr>
          <p:nvPr/>
        </p:nvSpPr>
        <p:spPr bwMode="auto">
          <a:xfrm>
            <a:off x="6218238" y="3768725"/>
            <a:ext cx="9525" cy="508000"/>
          </a:xfrm>
          <a:prstGeom prst="line">
            <a:avLst/>
          </a:prstGeom>
          <a:noFill/>
          <a:ln w="28575">
            <a:solidFill>
              <a:schemeClr val="tx1"/>
            </a:solidFill>
            <a:round/>
            <a:headEnd/>
            <a:tailEnd/>
          </a:ln>
          <a:effectLst/>
        </p:spPr>
        <p:txBody>
          <a:bodyPr>
            <a:spAutoFit/>
          </a:bodyPr>
          <a:lstStyle/>
          <a:p>
            <a:endParaRPr lang="en-US"/>
          </a:p>
        </p:txBody>
      </p:sp>
      <p:sp>
        <p:nvSpPr>
          <p:cNvPr id="490574" name="Line 78"/>
          <p:cNvSpPr>
            <a:spLocks noChangeShapeType="1"/>
          </p:cNvSpPr>
          <p:nvPr/>
        </p:nvSpPr>
        <p:spPr bwMode="auto">
          <a:xfrm>
            <a:off x="7902575" y="3759200"/>
            <a:ext cx="12700" cy="538163"/>
          </a:xfrm>
          <a:prstGeom prst="line">
            <a:avLst/>
          </a:prstGeom>
          <a:noFill/>
          <a:ln w="28575">
            <a:solidFill>
              <a:schemeClr val="tx1"/>
            </a:solidFill>
            <a:round/>
            <a:headEnd/>
            <a:tailEnd/>
          </a:ln>
          <a:effectLst/>
        </p:spPr>
        <p:txBody>
          <a:bodyPr>
            <a:spAutoFit/>
          </a:bodyPr>
          <a:lstStyle/>
          <a:p>
            <a:endParaRPr lang="en-US"/>
          </a:p>
        </p:txBody>
      </p:sp>
      <p:sp>
        <p:nvSpPr>
          <p:cNvPr id="490576" name="AutoShape 80"/>
          <p:cNvSpPr>
            <a:spLocks noChangeArrowheads="1"/>
          </p:cNvSpPr>
          <p:nvPr/>
        </p:nvSpPr>
        <p:spPr bwMode="auto">
          <a:xfrm>
            <a:off x="4116388" y="3392488"/>
            <a:ext cx="357187" cy="352425"/>
          </a:xfrm>
          <a:prstGeom prst="downArrow">
            <a:avLst>
              <a:gd name="adj1" fmla="val 50000"/>
              <a:gd name="adj2" fmla="val 25000"/>
            </a:avLst>
          </a:prstGeom>
          <a:solidFill>
            <a:schemeClr val="tx1"/>
          </a:solidFill>
          <a:ln w="38100">
            <a:solidFill>
              <a:schemeClr val="tx1"/>
            </a:solidFill>
            <a:miter lim="800000"/>
            <a:headEnd/>
            <a:tailEnd/>
          </a:ln>
          <a:effectLst/>
        </p:spPr>
        <p:txBody>
          <a:bodyPr anchor="ctr">
            <a:spAutoFit/>
          </a:bodyPr>
          <a:lstStyle/>
          <a:p>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Viewpoints</a:t>
            </a:r>
            <a:br>
              <a:rPr lang="en-US" dirty="0" smtClean="0"/>
            </a:br>
            <a:r>
              <a:rPr lang="en-US" sz="1600" dirty="0" smtClean="0"/>
              <a:t>Describes the overarching aspects of architecture context that relate to all viewpoints</a:t>
            </a:r>
            <a:endParaRPr lang="en-US" sz="1400" dirty="0"/>
          </a:p>
        </p:txBody>
      </p:sp>
      <p:sp>
        <p:nvSpPr>
          <p:cNvPr id="3" name="Content Placeholder 2"/>
          <p:cNvSpPr>
            <a:spLocks noGrp="1"/>
          </p:cNvSpPr>
          <p:nvPr>
            <p:ph idx="1"/>
          </p:nvPr>
        </p:nvSpPr>
        <p:spPr/>
        <p:txBody>
          <a:bodyPr/>
          <a:lstStyle/>
          <a:p>
            <a:pPr marL="0" lvl="0" indent="0">
              <a:spcBef>
                <a:spcPct val="0"/>
              </a:spcBef>
              <a:buClrTx/>
              <a:buSzTx/>
              <a:buNone/>
            </a:pPr>
            <a:r>
              <a:rPr lang="en-US" sz="1400" b="1" dirty="0" smtClean="0">
                <a:solidFill>
                  <a:srgbClr val="252525"/>
                </a:solidFill>
                <a:latin typeface="Arial" charset="0"/>
                <a:cs typeface="Arial" charset="0"/>
              </a:rPr>
              <a:t>AV-1 Overview and Summary Information</a:t>
            </a:r>
          </a:p>
          <a:p>
            <a:pPr marL="457200" lvl="1" indent="-457200">
              <a:spcBef>
                <a:spcPct val="0"/>
              </a:spcBef>
              <a:buClrTx/>
              <a:buSzTx/>
              <a:buNone/>
            </a:pPr>
            <a:r>
              <a:rPr lang="en-US" sz="1400" dirty="0" smtClean="0">
                <a:solidFill>
                  <a:srgbClr val="252525"/>
                </a:solidFill>
                <a:latin typeface="Arial" charset="0"/>
                <a:cs typeface="Arial" charset="0"/>
              </a:rPr>
              <a:t>Describes a Project's Visions, Goals, Objectives, Plans, Activities, Events, Conditions, Measures, Effects (Outcomes), and produced objects</a:t>
            </a:r>
            <a:r>
              <a:rPr lang="en-US" sz="1400" dirty="0" smtClean="0">
                <a:solidFill>
                  <a:srgbClr val="252525"/>
                </a:solidFill>
                <a:latin typeface="Arial" charset="0"/>
                <a:cs typeface="Arial" charset="0"/>
              </a:rPr>
              <a:t>.</a:t>
            </a:r>
          </a:p>
          <a:p>
            <a:pPr marL="457200" lvl="1" indent="-457200">
              <a:spcBef>
                <a:spcPct val="0"/>
              </a:spcBef>
              <a:buClrTx/>
              <a:buSzTx/>
              <a:buNone/>
            </a:pPr>
            <a:endParaRPr lang="en-US" sz="1400" dirty="0" smtClean="0">
              <a:solidFill>
                <a:srgbClr val="252525"/>
              </a:solidFill>
              <a:latin typeface="Arial" charset="0"/>
              <a:cs typeface="Arial" charset="0"/>
            </a:endParaRPr>
          </a:p>
          <a:p>
            <a:pPr marL="0" lvl="0" indent="0">
              <a:spcBef>
                <a:spcPct val="0"/>
              </a:spcBef>
              <a:buClrTx/>
              <a:buSzTx/>
              <a:buNone/>
            </a:pPr>
            <a:r>
              <a:rPr lang="en-US" sz="1400" b="1" dirty="0" smtClean="0">
                <a:solidFill>
                  <a:srgbClr val="252525"/>
                </a:solidFill>
                <a:latin typeface="Arial" charset="0"/>
                <a:cs typeface="Arial" charset="0"/>
              </a:rPr>
              <a:t>AV-2 Integrated Dictionary</a:t>
            </a:r>
          </a:p>
          <a:p>
            <a:pPr marL="457200" lvl="1" indent="-457200">
              <a:spcBef>
                <a:spcPct val="0"/>
              </a:spcBef>
              <a:buClrTx/>
              <a:buSzTx/>
              <a:buNone/>
            </a:pPr>
            <a:r>
              <a:rPr lang="en-US" sz="1400" dirty="0" smtClean="0">
                <a:solidFill>
                  <a:srgbClr val="252525"/>
                </a:solidFill>
                <a:latin typeface="Arial" charset="0"/>
                <a:cs typeface="Arial" charset="0"/>
              </a:rPr>
              <a:t>An architectural data repository with definitions of all terms used throughout</a:t>
            </a:r>
          </a:p>
          <a:p>
            <a:endParaRPr lang="en-US" sz="1400" dirty="0"/>
          </a:p>
        </p:txBody>
      </p:sp>
      <p:sp>
        <p:nvSpPr>
          <p:cNvPr id="4" name="Slide Number Placeholder 3"/>
          <p:cNvSpPr>
            <a:spLocks noGrp="1"/>
          </p:cNvSpPr>
          <p:nvPr>
            <p:ph type="sldNum" sz="quarter" idx="12"/>
          </p:nvPr>
        </p:nvSpPr>
        <p:spPr/>
        <p:txBody>
          <a:bodyPr/>
          <a:lstStyle/>
          <a:p>
            <a:pPr>
              <a:defRPr/>
            </a:pPr>
            <a:fld id="{D92A4E86-1D04-4CF1-A2A3-93553EA36352}" type="slidenum">
              <a:rPr lang="en-US" smtClean="0"/>
              <a:pPr>
                <a:defRPr/>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1400" b="1" dirty="0" smtClean="0"/>
              <a:t>CV-1 </a:t>
            </a:r>
            <a:r>
              <a:rPr lang="en-US" sz="1400" b="1" dirty="0" smtClean="0"/>
              <a:t>Vision  </a:t>
            </a:r>
            <a:r>
              <a:rPr lang="en-US" sz="1400" dirty="0" smtClean="0"/>
              <a:t>Addresses </a:t>
            </a:r>
            <a:r>
              <a:rPr lang="en-US" sz="1400" dirty="0" smtClean="0"/>
              <a:t>the enterprise concerns associated with the overall vision for transformational </a:t>
            </a:r>
            <a:r>
              <a:rPr lang="en-US" sz="1400" dirty="0" smtClean="0"/>
              <a:t>endeavors </a:t>
            </a:r>
            <a:r>
              <a:rPr lang="en-US" sz="1400" dirty="0" smtClean="0"/>
              <a:t>and thus defines the strategic context for a group of capabilities. The purpose of the CV-1 is to provide a strategic context for the capabilities described in the Architecture Description</a:t>
            </a:r>
            <a:r>
              <a:rPr lang="en-US" sz="1400" dirty="0" smtClean="0"/>
              <a:t>.</a:t>
            </a:r>
          </a:p>
          <a:p>
            <a:r>
              <a:rPr lang="en-US" sz="1400" b="1" dirty="0" smtClean="0"/>
              <a:t>CV-2 </a:t>
            </a:r>
            <a:r>
              <a:rPr lang="en-US" sz="1400" b="1" dirty="0" smtClean="0"/>
              <a:t>Capability </a:t>
            </a:r>
            <a:r>
              <a:rPr lang="en-US" sz="1400" b="1" dirty="0" smtClean="0"/>
              <a:t>Taxonomy  </a:t>
            </a:r>
            <a:r>
              <a:rPr lang="en-US" sz="1400" dirty="0" smtClean="0"/>
              <a:t>Captures </a:t>
            </a:r>
            <a:r>
              <a:rPr lang="en-US" sz="1400" dirty="0" smtClean="0"/>
              <a:t>capability taxonomies. The model presents a hierarchy of capabilities. These capabilities may be presented in the context of a timeline. The CV-2 specifies all the capabilities that are referenced throughout one or more architectures</a:t>
            </a:r>
            <a:r>
              <a:rPr lang="en-US" sz="1400" dirty="0" smtClean="0"/>
              <a:t>.</a:t>
            </a:r>
          </a:p>
          <a:p>
            <a:r>
              <a:rPr lang="en-US" sz="1400" b="1" dirty="0" smtClean="0"/>
              <a:t>CV-3 </a:t>
            </a:r>
            <a:r>
              <a:rPr lang="en-US" sz="1400" b="1" dirty="0" smtClean="0"/>
              <a:t>Capability </a:t>
            </a:r>
            <a:r>
              <a:rPr lang="en-US" sz="1400" b="1" dirty="0" smtClean="0"/>
              <a:t>Phasing  </a:t>
            </a:r>
            <a:r>
              <a:rPr lang="en-US" sz="1400" dirty="0" smtClean="0"/>
              <a:t>The </a:t>
            </a:r>
            <a:r>
              <a:rPr lang="en-US" sz="1400" dirty="0" smtClean="0"/>
              <a:t>planned achievement of capability at different points in time or during specific periods of time. The CV-3 shows the capability phasing in terms of the activities, conditions, desired effects, rules complied with, resource consumption and production, and measures, without regard to the performer and location </a:t>
            </a:r>
            <a:r>
              <a:rPr lang="en-US" sz="1400" dirty="0" smtClean="0"/>
              <a:t>solutions.</a:t>
            </a:r>
          </a:p>
          <a:p>
            <a:r>
              <a:rPr lang="en-US" sz="1400" b="1" dirty="0" smtClean="0"/>
              <a:t>CV-4 </a:t>
            </a:r>
            <a:r>
              <a:rPr lang="en-US" sz="1400" b="1" dirty="0" smtClean="0"/>
              <a:t>Capability </a:t>
            </a:r>
            <a:r>
              <a:rPr lang="en-US" sz="1400" b="1" dirty="0" smtClean="0"/>
              <a:t>Dependencies</a:t>
            </a:r>
          </a:p>
          <a:p>
            <a:r>
              <a:rPr lang="en-US" sz="1400" dirty="0" smtClean="0"/>
              <a:t>The </a:t>
            </a:r>
            <a:r>
              <a:rPr lang="en-US" sz="1400" dirty="0" smtClean="0"/>
              <a:t>dependencies between planned capabilities and the definition of logical groupings of capabilities</a:t>
            </a:r>
            <a:r>
              <a:rPr lang="en-US" sz="1400" dirty="0" smtClean="0"/>
              <a:t>.</a:t>
            </a:r>
          </a:p>
        </p:txBody>
      </p:sp>
      <p:sp>
        <p:nvSpPr>
          <p:cNvPr id="4" name="Slide Number Placeholder 3"/>
          <p:cNvSpPr>
            <a:spLocks noGrp="1"/>
          </p:cNvSpPr>
          <p:nvPr>
            <p:ph type="sldNum" sz="quarter" idx="12"/>
          </p:nvPr>
        </p:nvSpPr>
        <p:spPr/>
        <p:txBody>
          <a:bodyPr/>
          <a:lstStyle/>
          <a:p>
            <a:pPr>
              <a:defRPr/>
            </a:pPr>
            <a:fld id="{D92A4E86-1D04-4CF1-A2A3-93553EA36352}" type="slidenum">
              <a:rPr lang="en-US" smtClean="0"/>
              <a:pPr>
                <a:defRPr/>
              </a:pPr>
              <a:t>52</a:t>
            </a:fld>
            <a:endParaRPr lang="en-US"/>
          </a:p>
        </p:txBody>
      </p:sp>
      <p:sp>
        <p:nvSpPr>
          <p:cNvPr id="5" name="Title 1"/>
          <p:cNvSpPr>
            <a:spLocks noGrp="1"/>
          </p:cNvSpPr>
          <p:nvPr>
            <p:ph type="title"/>
          </p:nvPr>
        </p:nvSpPr>
        <p:spPr>
          <a:xfrm>
            <a:off x="1371600" y="457200"/>
            <a:ext cx="7313613" cy="1143000"/>
          </a:xfrm>
        </p:spPr>
        <p:txBody>
          <a:bodyPr/>
          <a:lstStyle/>
          <a:p>
            <a:r>
              <a:rPr lang="en-US" dirty="0" smtClean="0"/>
              <a:t>Capabilities Views</a:t>
            </a:r>
            <a:br>
              <a:rPr lang="en-US" dirty="0" smtClean="0"/>
            </a:br>
            <a:r>
              <a:rPr lang="en-US" sz="1600" dirty="0" smtClean="0"/>
              <a:t>Articulates </a:t>
            </a:r>
            <a:r>
              <a:rPr lang="en-US" sz="1600" dirty="0" smtClean="0"/>
              <a:t>the capability requirements, the delivery timing, and the deployed capability.</a:t>
            </a:r>
            <a:endParaRPr lang="en-US" sz="14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Capabilities Views</a:t>
            </a:r>
            <a:endParaRPr lang="en-US" dirty="0"/>
          </a:p>
        </p:txBody>
      </p:sp>
      <p:sp>
        <p:nvSpPr>
          <p:cNvPr id="3" name="Content Placeholder 2"/>
          <p:cNvSpPr>
            <a:spLocks noGrp="1"/>
          </p:cNvSpPr>
          <p:nvPr>
            <p:ph idx="1"/>
          </p:nvPr>
        </p:nvSpPr>
        <p:spPr/>
        <p:txBody>
          <a:bodyPr/>
          <a:lstStyle/>
          <a:p>
            <a:r>
              <a:rPr lang="en-US" sz="1400" b="1" dirty="0" smtClean="0"/>
              <a:t>CV-5 Capability to Organizational Development </a:t>
            </a:r>
            <a:r>
              <a:rPr lang="en-US" sz="1400" b="1" dirty="0" smtClean="0"/>
              <a:t>Mapping</a:t>
            </a:r>
          </a:p>
          <a:p>
            <a:r>
              <a:rPr lang="en-US" sz="1400" dirty="0" smtClean="0"/>
              <a:t>The </a:t>
            </a:r>
            <a:r>
              <a:rPr lang="en-US" sz="1400" dirty="0" smtClean="0"/>
              <a:t>fulfillment of capability requirements shows the planned capability deployment and interconnection for a particular Capability Phase. The CV-5 shows the planned solution for the phase in terms of performers and locations and their associated concepts</a:t>
            </a:r>
            <a:r>
              <a:rPr lang="en-US" sz="1400" dirty="0" smtClean="0"/>
              <a:t>.</a:t>
            </a:r>
          </a:p>
          <a:p>
            <a:r>
              <a:rPr lang="en-US" sz="1400" b="1" dirty="0" smtClean="0"/>
              <a:t>CV-6 </a:t>
            </a:r>
            <a:r>
              <a:rPr lang="en-US" sz="1400" b="1" dirty="0" smtClean="0"/>
              <a:t>Capability to Operational Activities </a:t>
            </a:r>
            <a:r>
              <a:rPr lang="en-US" sz="1400" b="1" dirty="0" smtClean="0"/>
              <a:t>Mapping  </a:t>
            </a:r>
            <a:r>
              <a:rPr lang="en-US" sz="1400" dirty="0" smtClean="0"/>
              <a:t>A </a:t>
            </a:r>
            <a:r>
              <a:rPr lang="en-US" sz="1400" dirty="0" smtClean="0"/>
              <a:t>mapping between the capabilities required and the operational activities that those capabilities support</a:t>
            </a:r>
            <a:r>
              <a:rPr lang="en-US" sz="1400" dirty="0" smtClean="0"/>
              <a:t>.</a:t>
            </a:r>
          </a:p>
          <a:p>
            <a:r>
              <a:rPr lang="en-US" sz="1400" b="1" dirty="0" smtClean="0"/>
              <a:t>CV-7 </a:t>
            </a:r>
            <a:r>
              <a:rPr lang="en-US" sz="1400" b="1" dirty="0" smtClean="0"/>
              <a:t>Capability to Services </a:t>
            </a:r>
            <a:r>
              <a:rPr lang="en-US" sz="1400" b="1" dirty="0" smtClean="0"/>
              <a:t>Mapping  </a:t>
            </a:r>
            <a:r>
              <a:rPr lang="en-US" sz="1400" dirty="0" smtClean="0"/>
              <a:t>A </a:t>
            </a:r>
            <a:r>
              <a:rPr lang="en-US" sz="1400" dirty="0" smtClean="0"/>
              <a:t>mapping between the capabilities and the services that these capabilities </a:t>
            </a:r>
            <a:r>
              <a:rPr lang="en-US" sz="1400" dirty="0" smtClean="0"/>
              <a:t>enable.</a:t>
            </a:r>
            <a:endParaRPr lang="en-US" sz="1400" dirty="0" smtClean="0"/>
          </a:p>
          <a:p>
            <a:endParaRPr lang="en-US" sz="1400" dirty="0"/>
          </a:p>
        </p:txBody>
      </p:sp>
      <p:sp>
        <p:nvSpPr>
          <p:cNvPr id="4" name="Slide Number Placeholder 3"/>
          <p:cNvSpPr>
            <a:spLocks noGrp="1"/>
          </p:cNvSpPr>
          <p:nvPr>
            <p:ph type="sldNum" sz="quarter" idx="12"/>
          </p:nvPr>
        </p:nvSpPr>
        <p:spPr/>
        <p:txBody>
          <a:bodyPr/>
          <a:lstStyle/>
          <a:p>
            <a:pPr>
              <a:defRPr/>
            </a:pPr>
            <a:fld id="{D92A4E86-1D04-4CF1-A2A3-93553EA36352}" type="slidenum">
              <a:rPr lang="en-US" smtClean="0"/>
              <a:pPr>
                <a:defRPr/>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Views</a:t>
            </a:r>
            <a:br>
              <a:rPr lang="en-US" dirty="0" smtClean="0"/>
            </a:br>
            <a:r>
              <a:rPr lang="en-US" sz="1600" dirty="0" smtClean="0"/>
              <a:t>Includes the operational scenarios, activities, and requirements that support capabilities</a:t>
            </a:r>
            <a:endParaRPr lang="en-US" sz="1600" dirty="0"/>
          </a:p>
        </p:txBody>
      </p:sp>
      <p:sp>
        <p:nvSpPr>
          <p:cNvPr id="3" name="Content Placeholder 2"/>
          <p:cNvSpPr>
            <a:spLocks noGrp="1"/>
          </p:cNvSpPr>
          <p:nvPr>
            <p:ph idx="1"/>
          </p:nvPr>
        </p:nvSpPr>
        <p:spPr>
          <a:xfrm>
            <a:off x="1370013" y="1371600"/>
            <a:ext cx="7313612" cy="4114800"/>
          </a:xfrm>
        </p:spPr>
        <p:txBody>
          <a:bodyPr/>
          <a:lstStyle/>
          <a:p>
            <a:pPr marL="0" lvl="0" indent="0" eaLnBrk="1" hangingPunct="1">
              <a:spcBef>
                <a:spcPct val="0"/>
              </a:spcBef>
              <a:buClrTx/>
              <a:buSzTx/>
              <a:buNone/>
            </a:pPr>
            <a:endParaRPr lang="en-US" sz="1400" dirty="0" smtClean="0">
              <a:latin typeface="Arial" charset="0"/>
              <a:cs typeface="Arial" charset="0"/>
            </a:endParaRPr>
          </a:p>
          <a:p>
            <a:pPr marL="0" lvl="0" indent="0">
              <a:spcBef>
                <a:spcPct val="0"/>
              </a:spcBef>
              <a:buClrTx/>
              <a:buSzTx/>
              <a:buNone/>
            </a:pPr>
            <a:r>
              <a:rPr lang="en-US" sz="1400" b="1" dirty="0" smtClean="0">
                <a:solidFill>
                  <a:srgbClr val="252525"/>
                </a:solidFill>
                <a:latin typeface="Arial" charset="0"/>
                <a:cs typeface="Arial" charset="0"/>
              </a:rPr>
              <a:t>OV-1 High-Level Operational Concept Graphic</a:t>
            </a:r>
          </a:p>
          <a:p>
            <a:pPr marL="457200" lvl="1" indent="-457200">
              <a:spcBef>
                <a:spcPct val="0"/>
              </a:spcBef>
              <a:buClrTx/>
              <a:buSzTx/>
              <a:buNone/>
            </a:pPr>
            <a:r>
              <a:rPr lang="en-US" sz="1400" dirty="0" smtClean="0">
                <a:solidFill>
                  <a:srgbClr val="252525"/>
                </a:solidFill>
                <a:latin typeface="Arial" charset="0"/>
                <a:cs typeface="Arial" charset="0"/>
              </a:rPr>
              <a:t>The high-level graphical/textual description of the operational concept.</a:t>
            </a:r>
          </a:p>
          <a:p>
            <a:pPr marL="0" lvl="0" indent="0">
              <a:spcBef>
                <a:spcPct val="0"/>
              </a:spcBef>
              <a:buClrTx/>
              <a:buSzTx/>
              <a:buNone/>
            </a:pPr>
            <a:r>
              <a:rPr lang="en-US" sz="1400" b="1" dirty="0" smtClean="0">
                <a:solidFill>
                  <a:srgbClr val="252525"/>
                </a:solidFill>
                <a:latin typeface="Arial" charset="0"/>
                <a:cs typeface="Arial" charset="0"/>
              </a:rPr>
              <a:t>OV-2 Operational Resource Flow Description</a:t>
            </a:r>
          </a:p>
          <a:p>
            <a:pPr marL="457200" lvl="1" indent="-457200">
              <a:spcBef>
                <a:spcPct val="0"/>
              </a:spcBef>
              <a:buClrTx/>
              <a:buSzTx/>
              <a:buNone/>
            </a:pPr>
            <a:r>
              <a:rPr lang="en-US" sz="1400" dirty="0" smtClean="0">
                <a:solidFill>
                  <a:srgbClr val="252525"/>
                </a:solidFill>
                <a:latin typeface="Arial" charset="0"/>
                <a:cs typeface="Arial" charset="0"/>
              </a:rPr>
              <a:t>A description of the Resource Flows exchanged between operational activities.</a:t>
            </a:r>
          </a:p>
          <a:p>
            <a:pPr marL="0" lvl="0" indent="0">
              <a:spcBef>
                <a:spcPct val="0"/>
              </a:spcBef>
              <a:buClrTx/>
              <a:buSzTx/>
              <a:buNone/>
            </a:pPr>
            <a:r>
              <a:rPr lang="en-US" sz="1400" b="1" dirty="0" smtClean="0">
                <a:solidFill>
                  <a:srgbClr val="252525"/>
                </a:solidFill>
                <a:latin typeface="Arial" charset="0"/>
                <a:cs typeface="Arial" charset="0"/>
              </a:rPr>
              <a:t>OV-3 Operational Resource Flow Matrix</a:t>
            </a:r>
          </a:p>
          <a:p>
            <a:pPr marL="457200" lvl="1" indent="-457200">
              <a:spcBef>
                <a:spcPct val="0"/>
              </a:spcBef>
              <a:buClrTx/>
              <a:buSzTx/>
              <a:buNone/>
            </a:pPr>
            <a:r>
              <a:rPr lang="en-US" sz="1400" dirty="0" smtClean="0">
                <a:solidFill>
                  <a:srgbClr val="252525"/>
                </a:solidFill>
                <a:latin typeface="Arial" charset="0"/>
                <a:cs typeface="Arial" charset="0"/>
              </a:rPr>
              <a:t>A description of the resources exchanged and the relevant attributes of the exchanges.</a:t>
            </a:r>
          </a:p>
          <a:p>
            <a:pPr marL="0" lvl="0" indent="0">
              <a:spcBef>
                <a:spcPct val="0"/>
              </a:spcBef>
              <a:buClrTx/>
              <a:buSzTx/>
              <a:buNone/>
            </a:pPr>
            <a:r>
              <a:rPr lang="en-US" sz="1400" b="1" dirty="0" smtClean="0">
                <a:solidFill>
                  <a:srgbClr val="252525"/>
                </a:solidFill>
                <a:latin typeface="Arial" charset="0"/>
                <a:cs typeface="Arial" charset="0"/>
              </a:rPr>
              <a:t>OV-4 Organizational Relationships Chart</a:t>
            </a:r>
          </a:p>
          <a:p>
            <a:pPr marL="457200" lvl="1" indent="-457200">
              <a:spcBef>
                <a:spcPct val="0"/>
              </a:spcBef>
              <a:buClrTx/>
              <a:buSzTx/>
              <a:buNone/>
            </a:pPr>
            <a:r>
              <a:rPr lang="en-US" sz="1400" dirty="0" smtClean="0">
                <a:solidFill>
                  <a:srgbClr val="252525"/>
                </a:solidFill>
                <a:latin typeface="Arial" charset="0"/>
                <a:cs typeface="Arial" charset="0"/>
              </a:rPr>
              <a:t>The organizational context, role or other relationships among organizations.</a:t>
            </a:r>
          </a:p>
          <a:p>
            <a:pPr marL="0" lvl="0" indent="0">
              <a:spcBef>
                <a:spcPct val="0"/>
              </a:spcBef>
              <a:buClrTx/>
              <a:buSzTx/>
              <a:buNone/>
            </a:pPr>
            <a:r>
              <a:rPr lang="en-US" sz="1400" b="1" dirty="0" smtClean="0">
                <a:solidFill>
                  <a:srgbClr val="252525"/>
                </a:solidFill>
                <a:latin typeface="Arial" charset="0"/>
                <a:cs typeface="Arial" charset="0"/>
              </a:rPr>
              <a:t>OV-5a Operational Activity Decomposition Tree</a:t>
            </a:r>
          </a:p>
          <a:p>
            <a:pPr marL="457200" lvl="1" indent="-457200">
              <a:spcBef>
                <a:spcPct val="0"/>
              </a:spcBef>
              <a:buClrTx/>
              <a:buSzTx/>
              <a:buNone/>
            </a:pPr>
            <a:r>
              <a:rPr lang="en-US" sz="1400" dirty="0" smtClean="0">
                <a:solidFill>
                  <a:srgbClr val="252525"/>
                </a:solidFill>
                <a:latin typeface="Arial" charset="0"/>
                <a:cs typeface="Arial" charset="0"/>
              </a:rPr>
              <a:t>The capabilities and activities (operational activities) organized in a hierarchal structure.</a:t>
            </a:r>
          </a:p>
          <a:p>
            <a:pPr marL="0" lvl="0" indent="0">
              <a:spcBef>
                <a:spcPct val="0"/>
              </a:spcBef>
              <a:buClrTx/>
              <a:buSzTx/>
              <a:buNone/>
            </a:pPr>
            <a:r>
              <a:rPr lang="en-US" sz="1400" b="1" dirty="0" smtClean="0">
                <a:solidFill>
                  <a:srgbClr val="252525"/>
                </a:solidFill>
                <a:latin typeface="Arial" charset="0"/>
                <a:cs typeface="Arial" charset="0"/>
              </a:rPr>
              <a:t>OV-5b Operational Activity Model</a:t>
            </a:r>
          </a:p>
          <a:p>
            <a:pPr marL="457200" lvl="1" indent="-457200">
              <a:spcBef>
                <a:spcPct val="0"/>
              </a:spcBef>
              <a:buClrTx/>
              <a:buSzTx/>
              <a:buNone/>
            </a:pPr>
            <a:r>
              <a:rPr lang="en-US" sz="1400" dirty="0" smtClean="0">
                <a:solidFill>
                  <a:srgbClr val="252525"/>
                </a:solidFill>
                <a:latin typeface="Arial" charset="0"/>
                <a:cs typeface="Arial" charset="0"/>
              </a:rPr>
              <a:t>The context of capabilities and activities (operational activities) and their relationships among activities, inputs, and outputs; Additional data can show cost, performers or other pertinent information.</a:t>
            </a:r>
          </a:p>
          <a:p>
            <a:pPr marL="0" lvl="0" indent="0">
              <a:spcBef>
                <a:spcPct val="0"/>
              </a:spcBef>
              <a:buClrTx/>
              <a:buSzTx/>
              <a:buNone/>
            </a:pPr>
            <a:r>
              <a:rPr lang="en-US" sz="1400" b="1" dirty="0" smtClean="0">
                <a:solidFill>
                  <a:srgbClr val="252525"/>
                </a:solidFill>
                <a:latin typeface="Arial" charset="0"/>
                <a:cs typeface="Arial" charset="0"/>
              </a:rPr>
              <a:t>OV-6a Operational Rules Model</a:t>
            </a:r>
          </a:p>
          <a:p>
            <a:pPr marL="457200" lvl="1" indent="-457200">
              <a:spcBef>
                <a:spcPct val="0"/>
              </a:spcBef>
              <a:buClrTx/>
              <a:buSzTx/>
              <a:buNone/>
            </a:pPr>
            <a:r>
              <a:rPr lang="en-US" sz="1400" dirty="0" smtClean="0">
                <a:solidFill>
                  <a:srgbClr val="252525"/>
                </a:solidFill>
                <a:latin typeface="Arial" charset="0"/>
                <a:cs typeface="Arial" charset="0"/>
              </a:rPr>
              <a:t>One of three models used to describe activity (operational activity). It identifies business rules that constrain operations.</a:t>
            </a:r>
          </a:p>
          <a:p>
            <a:pPr marL="0" lvl="0" indent="0">
              <a:spcBef>
                <a:spcPct val="0"/>
              </a:spcBef>
              <a:buClrTx/>
              <a:buSzTx/>
              <a:buNone/>
            </a:pPr>
            <a:r>
              <a:rPr lang="en-US" sz="1400" b="1" dirty="0" smtClean="0">
                <a:solidFill>
                  <a:srgbClr val="252525"/>
                </a:solidFill>
                <a:latin typeface="Arial" charset="0"/>
                <a:cs typeface="Arial" charset="0"/>
              </a:rPr>
              <a:t>OV-6b State Transition Description</a:t>
            </a:r>
          </a:p>
          <a:p>
            <a:pPr marL="457200" lvl="1" indent="-457200">
              <a:spcBef>
                <a:spcPct val="0"/>
              </a:spcBef>
              <a:buClrTx/>
              <a:buSzTx/>
              <a:buNone/>
            </a:pPr>
            <a:r>
              <a:rPr lang="en-US" sz="1400" dirty="0" smtClean="0">
                <a:solidFill>
                  <a:srgbClr val="252525"/>
                </a:solidFill>
                <a:latin typeface="Arial" charset="0"/>
                <a:cs typeface="Arial" charset="0"/>
              </a:rPr>
              <a:t>One of three models used to describe operational activity (activity). It identifies business process (activity) responses to events (usually, very short activities).</a:t>
            </a:r>
          </a:p>
          <a:p>
            <a:pPr marL="0" lvl="0" indent="0">
              <a:spcBef>
                <a:spcPct val="0"/>
              </a:spcBef>
              <a:buClrTx/>
              <a:buSzTx/>
              <a:buNone/>
            </a:pPr>
            <a:r>
              <a:rPr lang="en-US" sz="1400" b="1" dirty="0" smtClean="0">
                <a:solidFill>
                  <a:srgbClr val="252525"/>
                </a:solidFill>
                <a:latin typeface="Arial" charset="0"/>
                <a:cs typeface="Arial" charset="0"/>
              </a:rPr>
              <a:t>OV-6c Event-Trace Description</a:t>
            </a:r>
          </a:p>
          <a:p>
            <a:pPr marL="457200" lvl="1" indent="-457200">
              <a:spcBef>
                <a:spcPct val="0"/>
              </a:spcBef>
              <a:buClrTx/>
              <a:buSzTx/>
              <a:buNone/>
            </a:pPr>
            <a:r>
              <a:rPr lang="en-US" sz="1400" dirty="0" smtClean="0">
                <a:solidFill>
                  <a:srgbClr val="252525"/>
                </a:solidFill>
                <a:latin typeface="Arial" charset="0"/>
                <a:cs typeface="Arial" charset="0"/>
              </a:rPr>
              <a:t>One of three models used to describe activity (operational activity). It traces actions in a scenario or sequence of events</a:t>
            </a:r>
            <a:endParaRPr lang="en-US" sz="1400" dirty="0"/>
          </a:p>
        </p:txBody>
      </p:sp>
      <p:sp>
        <p:nvSpPr>
          <p:cNvPr id="4" name="Slide Number Placeholder 3"/>
          <p:cNvSpPr>
            <a:spLocks noGrp="1"/>
          </p:cNvSpPr>
          <p:nvPr>
            <p:ph type="sldNum" sz="quarter" idx="12"/>
          </p:nvPr>
        </p:nvSpPr>
        <p:spPr/>
        <p:txBody>
          <a:bodyPr/>
          <a:lstStyle/>
          <a:p>
            <a:pPr>
              <a:defRPr/>
            </a:pPr>
            <a:fld id="{D92A4E86-1D04-4CF1-A2A3-93553EA36352}" type="slidenum">
              <a:rPr lang="en-US" smtClean="0"/>
              <a:pPr>
                <a:defRPr/>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313613" cy="1143000"/>
          </a:xfrm>
        </p:spPr>
        <p:txBody>
          <a:bodyPr/>
          <a:lstStyle/>
          <a:p>
            <a:r>
              <a:rPr lang="en-US" dirty="0" smtClean="0"/>
              <a:t>Project Views</a:t>
            </a:r>
            <a:br>
              <a:rPr lang="en-US" dirty="0" smtClean="0"/>
            </a:br>
            <a:r>
              <a:rPr lang="en-US" sz="1600" dirty="0" smtClean="0"/>
              <a:t>Details </a:t>
            </a:r>
            <a:r>
              <a:rPr lang="en-US" sz="1600" dirty="0" smtClean="0"/>
              <a:t>dependencies among capability and operational requirements, system engineering processes, systems design, and services design within the Defense Acquisition </a:t>
            </a:r>
            <a:r>
              <a:rPr lang="en-US" sz="1600" dirty="0" smtClean="0"/>
              <a:t>System process</a:t>
            </a:r>
            <a:endParaRPr lang="en-US" dirty="0"/>
          </a:p>
        </p:txBody>
      </p:sp>
      <p:sp>
        <p:nvSpPr>
          <p:cNvPr id="3" name="Content Placeholder 2"/>
          <p:cNvSpPr>
            <a:spLocks noGrp="1"/>
          </p:cNvSpPr>
          <p:nvPr>
            <p:ph idx="1"/>
          </p:nvPr>
        </p:nvSpPr>
        <p:spPr/>
        <p:txBody>
          <a:bodyPr/>
          <a:lstStyle/>
          <a:p>
            <a:r>
              <a:rPr lang="en-US" sz="1400" b="1" dirty="0" smtClean="0"/>
              <a:t>PV-1 Project Portfolio </a:t>
            </a:r>
            <a:r>
              <a:rPr lang="en-US" sz="1400" b="1" dirty="0" smtClean="0"/>
              <a:t>Relationships.  </a:t>
            </a:r>
            <a:r>
              <a:rPr lang="en-US" sz="1400" dirty="0" smtClean="0"/>
              <a:t>It </a:t>
            </a:r>
            <a:r>
              <a:rPr lang="en-US" sz="1400" dirty="0" smtClean="0"/>
              <a:t>describes the dependency relationships between the organizations and projects and the organizational structures needed to manage a portfolio of projects</a:t>
            </a:r>
            <a:r>
              <a:rPr lang="en-US" sz="1400" dirty="0" smtClean="0"/>
              <a:t>.</a:t>
            </a:r>
          </a:p>
          <a:p>
            <a:r>
              <a:rPr lang="en-US" sz="1400" b="1" dirty="0" smtClean="0"/>
              <a:t>PV-2 </a:t>
            </a:r>
            <a:r>
              <a:rPr lang="en-US" sz="1400" b="1" dirty="0" smtClean="0"/>
              <a:t>Project </a:t>
            </a:r>
            <a:r>
              <a:rPr lang="en-US" sz="1400" b="1" dirty="0" smtClean="0"/>
              <a:t>Timelines  </a:t>
            </a:r>
            <a:r>
              <a:rPr lang="en-US" sz="1400" dirty="0" smtClean="0"/>
              <a:t>A </a:t>
            </a:r>
            <a:r>
              <a:rPr lang="en-US" sz="1400" dirty="0" smtClean="0"/>
              <a:t>timeline perspective on programs or projects, with the key milestones and interdependencies</a:t>
            </a:r>
            <a:r>
              <a:rPr lang="en-US" sz="1400" dirty="0" smtClean="0"/>
              <a:t>.</a:t>
            </a:r>
          </a:p>
          <a:p>
            <a:r>
              <a:rPr lang="en-US" sz="1400" b="1" dirty="0" smtClean="0"/>
              <a:t>PV-3 </a:t>
            </a:r>
            <a:r>
              <a:rPr lang="en-US" sz="1400" b="1" dirty="0" smtClean="0"/>
              <a:t>Project to Capability </a:t>
            </a:r>
            <a:r>
              <a:rPr lang="en-US" sz="1400" b="1" dirty="0" smtClean="0"/>
              <a:t>Mapping  </a:t>
            </a:r>
            <a:r>
              <a:rPr lang="en-US" sz="1400" dirty="0" smtClean="0"/>
              <a:t>A </a:t>
            </a:r>
            <a:r>
              <a:rPr lang="en-US" sz="1400" dirty="0" smtClean="0"/>
              <a:t>mapping of programs and projects to capabilities to show how the specific projects and program elements help to achieve a capability.</a:t>
            </a:r>
            <a:endParaRPr lang="en-US" sz="1400" dirty="0"/>
          </a:p>
        </p:txBody>
      </p:sp>
      <p:sp>
        <p:nvSpPr>
          <p:cNvPr id="4" name="Slide Number Placeholder 3"/>
          <p:cNvSpPr>
            <a:spLocks noGrp="1"/>
          </p:cNvSpPr>
          <p:nvPr>
            <p:ph type="sldNum" sz="quarter" idx="12"/>
          </p:nvPr>
        </p:nvSpPr>
        <p:spPr/>
        <p:txBody>
          <a:bodyPr/>
          <a:lstStyle/>
          <a:p>
            <a:pPr>
              <a:defRPr/>
            </a:pPr>
            <a:fld id="{D92A4E86-1D04-4CF1-A2A3-93553EA36352}" type="slidenum">
              <a:rPr lang="en-US" smtClean="0"/>
              <a:pPr>
                <a:defRPr/>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0"/>
            <a:ext cx="7313613" cy="1143000"/>
          </a:xfrm>
        </p:spPr>
        <p:txBody>
          <a:bodyPr/>
          <a:lstStyle/>
          <a:p>
            <a:r>
              <a:rPr lang="en-US" dirty="0" smtClean="0"/>
              <a:t>Services Views</a:t>
            </a:r>
            <a:br>
              <a:rPr lang="en-US" dirty="0" smtClean="0"/>
            </a:br>
            <a:r>
              <a:rPr lang="en-US" sz="1400" dirty="0" smtClean="0"/>
              <a:t> </a:t>
            </a:r>
            <a:r>
              <a:rPr lang="en-US" sz="1600" dirty="0" smtClean="0"/>
              <a:t>Articulates the applicable operational, business, technical, and industry policies, standards, guidance, constraints, and forecasts that apply to capability and operational requirements, system engineering processes, and systems and services.</a:t>
            </a:r>
            <a:endParaRPr lang="en-US" sz="1400" dirty="0"/>
          </a:p>
        </p:txBody>
      </p:sp>
      <p:sp>
        <p:nvSpPr>
          <p:cNvPr id="3" name="Content Placeholder 2"/>
          <p:cNvSpPr>
            <a:spLocks noGrp="1"/>
          </p:cNvSpPr>
          <p:nvPr>
            <p:ph idx="1"/>
          </p:nvPr>
        </p:nvSpPr>
        <p:spPr>
          <a:xfrm>
            <a:off x="1066800" y="1981200"/>
            <a:ext cx="7313612" cy="4114800"/>
          </a:xfrm>
        </p:spPr>
        <p:txBody>
          <a:bodyPr/>
          <a:lstStyle/>
          <a:p>
            <a:r>
              <a:rPr lang="en-US" sz="1400" b="1" dirty="0" smtClean="0"/>
              <a:t>SvcV-1 Services Context </a:t>
            </a:r>
            <a:r>
              <a:rPr lang="en-US" sz="1400" b="1" dirty="0" smtClean="0"/>
              <a:t>Description  </a:t>
            </a:r>
            <a:r>
              <a:rPr lang="en-US" sz="1400" dirty="0" smtClean="0"/>
              <a:t>The </a:t>
            </a:r>
            <a:r>
              <a:rPr lang="en-US" sz="1400" dirty="0" smtClean="0"/>
              <a:t>identification of services, service items, and their interconnections</a:t>
            </a:r>
            <a:r>
              <a:rPr lang="en-US" sz="1400" dirty="0" smtClean="0"/>
              <a:t>.</a:t>
            </a:r>
          </a:p>
          <a:p>
            <a:r>
              <a:rPr lang="en-US" sz="1400" b="1" dirty="0" smtClean="0"/>
              <a:t>SvcV-2 </a:t>
            </a:r>
            <a:r>
              <a:rPr lang="en-US" sz="1400" b="1" dirty="0" smtClean="0"/>
              <a:t>Services Resource Flow </a:t>
            </a:r>
            <a:r>
              <a:rPr lang="en-US" sz="1400" b="1" dirty="0" smtClean="0"/>
              <a:t>Description  </a:t>
            </a:r>
            <a:r>
              <a:rPr lang="en-US" sz="1400" dirty="0" smtClean="0"/>
              <a:t>A </a:t>
            </a:r>
            <a:r>
              <a:rPr lang="en-US" sz="1400" dirty="0" smtClean="0"/>
              <a:t>description of Resource Flows exchanged between services</a:t>
            </a:r>
            <a:r>
              <a:rPr lang="en-US" sz="1400" dirty="0" smtClean="0"/>
              <a:t>.</a:t>
            </a:r>
          </a:p>
          <a:p>
            <a:r>
              <a:rPr lang="en-US" sz="1400" b="1" dirty="0" smtClean="0"/>
              <a:t>SvcV-3a </a:t>
            </a:r>
            <a:r>
              <a:rPr lang="en-US" sz="1400" b="1" dirty="0" smtClean="0"/>
              <a:t>Systems-Services </a:t>
            </a:r>
            <a:r>
              <a:rPr lang="en-US" sz="1400" b="1" dirty="0" smtClean="0"/>
              <a:t>Matrix  </a:t>
            </a:r>
            <a:r>
              <a:rPr lang="en-US" sz="1400" dirty="0" smtClean="0"/>
              <a:t>The </a:t>
            </a:r>
            <a:r>
              <a:rPr lang="en-US" sz="1400" dirty="0" smtClean="0"/>
              <a:t>relationships among or between systems and services in a given Architectural Description</a:t>
            </a:r>
            <a:r>
              <a:rPr lang="en-US" sz="1400" dirty="0" smtClean="0"/>
              <a:t>.</a:t>
            </a:r>
          </a:p>
          <a:p>
            <a:r>
              <a:rPr lang="en-US" sz="1400" b="1" dirty="0" smtClean="0"/>
              <a:t>SvcV-3b </a:t>
            </a:r>
            <a:r>
              <a:rPr lang="en-US" sz="1400" b="1" dirty="0" smtClean="0"/>
              <a:t>Services-Services </a:t>
            </a:r>
            <a:r>
              <a:rPr lang="en-US" sz="1400" b="1" dirty="0" smtClean="0"/>
              <a:t>Matrix  </a:t>
            </a:r>
            <a:r>
              <a:rPr lang="en-US" sz="1400" dirty="0" smtClean="0"/>
              <a:t>The </a:t>
            </a:r>
            <a:r>
              <a:rPr lang="en-US" sz="1400" dirty="0" smtClean="0"/>
              <a:t>relationships among services in a given Architectural Description. It can be designed to show relationships of interest, (e.g., service-type interfaces, planned vs. existing interfaces</a:t>
            </a:r>
            <a:r>
              <a:rPr lang="en-US" sz="1400" dirty="0" smtClean="0"/>
              <a:t>).</a:t>
            </a:r>
          </a:p>
          <a:p>
            <a:r>
              <a:rPr lang="en-US" sz="1400" b="1" dirty="0" smtClean="0"/>
              <a:t>SvcV-4 </a:t>
            </a:r>
            <a:r>
              <a:rPr lang="en-US" sz="1400" b="1" dirty="0" smtClean="0"/>
              <a:t>Services Functionality </a:t>
            </a:r>
            <a:r>
              <a:rPr lang="en-US" sz="1400" b="1" dirty="0" smtClean="0"/>
              <a:t>Description  </a:t>
            </a:r>
            <a:r>
              <a:rPr lang="en-US" sz="1400" dirty="0" smtClean="0"/>
              <a:t>The </a:t>
            </a:r>
            <a:r>
              <a:rPr lang="en-US" sz="1400" dirty="0" smtClean="0"/>
              <a:t>functions performed by services and the service data flows among service functions (activities</a:t>
            </a:r>
            <a:r>
              <a:rPr lang="en-US" sz="1400" dirty="0" smtClean="0"/>
              <a:t>).</a:t>
            </a:r>
          </a:p>
          <a:p>
            <a:r>
              <a:rPr lang="en-US" sz="1400" b="1" dirty="0" smtClean="0"/>
              <a:t>SvcV-5 </a:t>
            </a:r>
            <a:r>
              <a:rPr lang="en-US" sz="1400" b="1" dirty="0" smtClean="0"/>
              <a:t>Operational Activity to Services Traceability </a:t>
            </a:r>
            <a:r>
              <a:rPr lang="en-US" sz="1400" b="1" dirty="0" smtClean="0"/>
              <a:t>Matrix  </a:t>
            </a:r>
            <a:r>
              <a:rPr lang="en-US" sz="1400" dirty="0" smtClean="0"/>
              <a:t>A </a:t>
            </a:r>
            <a:r>
              <a:rPr lang="en-US" sz="1400" dirty="0" smtClean="0"/>
              <a:t>mapping of services (activities) back to operational activities (activities</a:t>
            </a:r>
            <a:r>
              <a:rPr lang="en-US" sz="1400" dirty="0" smtClean="0"/>
              <a:t>).</a:t>
            </a:r>
          </a:p>
          <a:p>
            <a:r>
              <a:rPr lang="en-US" sz="1400" b="1" dirty="0" smtClean="0"/>
              <a:t>SvcV-6 </a:t>
            </a:r>
            <a:r>
              <a:rPr lang="en-US" sz="1400" b="1" dirty="0" smtClean="0"/>
              <a:t>Services Resource Flow </a:t>
            </a:r>
            <a:r>
              <a:rPr lang="en-US" sz="1400" b="1" dirty="0" smtClean="0"/>
              <a:t>Matrix  </a:t>
            </a:r>
            <a:r>
              <a:rPr lang="en-US" sz="1400" dirty="0" smtClean="0"/>
              <a:t>It </a:t>
            </a:r>
            <a:r>
              <a:rPr lang="en-US" sz="1400" dirty="0" smtClean="0"/>
              <a:t>provides details of service Resource Flow elements being exchanged between services and the attributes of that exchange</a:t>
            </a:r>
            <a:r>
              <a:rPr lang="en-US" sz="1400" dirty="0" smtClean="0"/>
              <a:t>.</a:t>
            </a:r>
          </a:p>
          <a:p>
            <a:r>
              <a:rPr lang="en-US" sz="1400" dirty="0" smtClean="0"/>
              <a:t>.</a:t>
            </a:r>
          </a:p>
        </p:txBody>
      </p:sp>
      <p:sp>
        <p:nvSpPr>
          <p:cNvPr id="4" name="Slide Number Placeholder 3"/>
          <p:cNvSpPr>
            <a:spLocks noGrp="1"/>
          </p:cNvSpPr>
          <p:nvPr>
            <p:ph type="sldNum" sz="quarter" idx="12"/>
          </p:nvPr>
        </p:nvSpPr>
        <p:spPr/>
        <p:txBody>
          <a:bodyPr/>
          <a:lstStyle/>
          <a:p>
            <a:pPr>
              <a:defRPr/>
            </a:pPr>
            <a:fld id="{D92A4E86-1D04-4CF1-A2A3-93553EA36352}" type="slidenum">
              <a:rPr lang="en-US" smtClean="0"/>
              <a:pPr>
                <a:defRPr/>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1400" b="1" dirty="0" smtClean="0"/>
              <a:t>SvcV-7 Services Measures Matrix  </a:t>
            </a:r>
            <a:r>
              <a:rPr lang="en-US" sz="1400" dirty="0" smtClean="0"/>
              <a:t>The measures (metrics) of Services Model elements for the appropriate timeframe(s).</a:t>
            </a:r>
          </a:p>
          <a:p>
            <a:r>
              <a:rPr lang="en-US" sz="1400" b="1" dirty="0" smtClean="0"/>
              <a:t>SvcV-8 Services Evolution Description  </a:t>
            </a:r>
            <a:r>
              <a:rPr lang="en-US" sz="1400" dirty="0" smtClean="0"/>
              <a:t>The planned incremental steps toward migrating a suite of services to a more efficient suite or toward evolving current services to a future implementation</a:t>
            </a:r>
            <a:endParaRPr lang="en-US" sz="1400" dirty="0" smtClean="0"/>
          </a:p>
          <a:p>
            <a:r>
              <a:rPr lang="en-US" sz="1400" b="1" dirty="0" smtClean="0"/>
              <a:t>Svc.V-9 </a:t>
            </a:r>
            <a:r>
              <a:rPr lang="en-US" sz="1400" b="1" dirty="0" smtClean="0"/>
              <a:t>Services Technology &amp; Skills </a:t>
            </a:r>
            <a:r>
              <a:rPr lang="en-US" sz="1400" b="1" dirty="0" smtClean="0"/>
              <a:t>Forecast  </a:t>
            </a:r>
            <a:r>
              <a:rPr lang="en-US" sz="1400" dirty="0" smtClean="0"/>
              <a:t>The </a:t>
            </a:r>
            <a:r>
              <a:rPr lang="en-US" sz="1400" dirty="0" smtClean="0"/>
              <a:t>emerging technologies, software/hardware products, and skills that are expected to be available in a given set of time frames and that will affect future service development</a:t>
            </a:r>
            <a:r>
              <a:rPr lang="en-US" sz="1400" dirty="0" smtClean="0"/>
              <a:t>.</a:t>
            </a:r>
          </a:p>
          <a:p>
            <a:r>
              <a:rPr lang="en-US" sz="1400" b="1" dirty="0" smtClean="0"/>
              <a:t>SvcV-10a </a:t>
            </a:r>
            <a:r>
              <a:rPr lang="en-US" sz="1400" b="1" dirty="0" smtClean="0"/>
              <a:t>Services Rules </a:t>
            </a:r>
            <a:r>
              <a:rPr lang="en-US" sz="1400" b="1" dirty="0" smtClean="0"/>
              <a:t>Model  </a:t>
            </a:r>
            <a:r>
              <a:rPr lang="en-US" sz="1400" dirty="0" smtClean="0"/>
              <a:t>One </a:t>
            </a:r>
            <a:r>
              <a:rPr lang="en-US" sz="1400" dirty="0" smtClean="0"/>
              <a:t>of three models used to describe service functionality. It identifies constraints that are imposed on systems functionality due to some aspect of system design or implementation</a:t>
            </a:r>
            <a:r>
              <a:rPr lang="en-US" sz="1400" dirty="0" smtClean="0"/>
              <a:t>.</a:t>
            </a:r>
          </a:p>
          <a:p>
            <a:r>
              <a:rPr lang="en-US" sz="1400" b="1" dirty="0" smtClean="0"/>
              <a:t>SvcV-10b </a:t>
            </a:r>
            <a:r>
              <a:rPr lang="en-US" sz="1400" b="1" dirty="0" smtClean="0"/>
              <a:t>Services State Transition </a:t>
            </a:r>
            <a:r>
              <a:rPr lang="en-US" sz="1400" b="1" dirty="0" smtClean="0"/>
              <a:t>Description  </a:t>
            </a:r>
            <a:r>
              <a:rPr lang="en-US" sz="1400" dirty="0" smtClean="0"/>
              <a:t>One </a:t>
            </a:r>
            <a:r>
              <a:rPr lang="en-US" sz="1400" dirty="0" smtClean="0"/>
              <a:t>of three models used to describe service functionality. It identifies responses of services to events</a:t>
            </a:r>
            <a:r>
              <a:rPr lang="en-US" sz="1400" dirty="0" smtClean="0"/>
              <a:t>.</a:t>
            </a:r>
          </a:p>
          <a:p>
            <a:r>
              <a:rPr lang="en-US" sz="1400" b="1" dirty="0" smtClean="0"/>
              <a:t>SvcV-10c </a:t>
            </a:r>
            <a:r>
              <a:rPr lang="en-US" sz="1400" b="1" dirty="0" smtClean="0"/>
              <a:t>Services Event-Trace </a:t>
            </a:r>
            <a:r>
              <a:rPr lang="en-US" sz="1400" b="1" dirty="0" smtClean="0"/>
              <a:t>Description  </a:t>
            </a:r>
            <a:r>
              <a:rPr lang="en-US" sz="1400" dirty="0" smtClean="0"/>
              <a:t>One </a:t>
            </a:r>
            <a:r>
              <a:rPr lang="en-US" sz="1400" dirty="0" smtClean="0"/>
              <a:t>of three models used to describe service functionality. It identifies service-specific refinements of critical sequences of events described in the Operational Viewpoint</a:t>
            </a:r>
          </a:p>
          <a:p>
            <a:endParaRPr lang="en-US" sz="1400" dirty="0"/>
          </a:p>
        </p:txBody>
      </p:sp>
      <p:sp>
        <p:nvSpPr>
          <p:cNvPr id="4" name="Slide Number Placeholder 3"/>
          <p:cNvSpPr>
            <a:spLocks noGrp="1"/>
          </p:cNvSpPr>
          <p:nvPr>
            <p:ph type="sldNum" sz="quarter" idx="12"/>
          </p:nvPr>
        </p:nvSpPr>
        <p:spPr/>
        <p:txBody>
          <a:bodyPr/>
          <a:lstStyle/>
          <a:p>
            <a:pPr>
              <a:defRPr/>
            </a:pPr>
            <a:fld id="{D92A4E86-1D04-4CF1-A2A3-93553EA36352}" type="slidenum">
              <a:rPr lang="en-US" smtClean="0"/>
              <a:pPr>
                <a:defRPr/>
              </a:pPr>
              <a:t>57</a:t>
            </a:fld>
            <a:endParaRPr lang="en-US"/>
          </a:p>
        </p:txBody>
      </p:sp>
      <p:sp>
        <p:nvSpPr>
          <p:cNvPr id="5" name="Title 1"/>
          <p:cNvSpPr>
            <a:spLocks noGrp="1"/>
          </p:cNvSpPr>
          <p:nvPr>
            <p:ph type="title"/>
          </p:nvPr>
        </p:nvSpPr>
        <p:spPr>
          <a:xfrm>
            <a:off x="1371600" y="76200"/>
            <a:ext cx="7313613" cy="1143000"/>
          </a:xfrm>
        </p:spPr>
        <p:txBody>
          <a:bodyPr/>
          <a:lstStyle/>
          <a:p>
            <a:r>
              <a:rPr lang="en-US" dirty="0" smtClean="0"/>
              <a:t>Services Views</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2209800"/>
            <a:ext cx="7313612" cy="4114800"/>
          </a:xfrm>
        </p:spPr>
        <p:txBody>
          <a:bodyPr/>
          <a:lstStyle/>
          <a:p>
            <a:r>
              <a:rPr lang="en-US" sz="1600" b="1" dirty="0" smtClean="0"/>
              <a:t>SV-1 Systems Interface </a:t>
            </a:r>
            <a:r>
              <a:rPr lang="en-US" sz="1600" b="1" dirty="0" smtClean="0"/>
              <a:t>Description  </a:t>
            </a:r>
            <a:r>
              <a:rPr lang="en-US" sz="1600" dirty="0" smtClean="0"/>
              <a:t>The </a:t>
            </a:r>
            <a:r>
              <a:rPr lang="en-US" sz="1600" dirty="0" smtClean="0"/>
              <a:t>identification of systems, system items, and their interconnections</a:t>
            </a:r>
            <a:r>
              <a:rPr lang="en-US" sz="1600" dirty="0" smtClean="0"/>
              <a:t>.</a:t>
            </a:r>
          </a:p>
          <a:p>
            <a:r>
              <a:rPr lang="en-US" sz="1600" b="1" dirty="0" smtClean="0"/>
              <a:t>SV-2 </a:t>
            </a:r>
            <a:r>
              <a:rPr lang="en-US" sz="1600" b="1" dirty="0" smtClean="0"/>
              <a:t>Systems Resource Flow </a:t>
            </a:r>
            <a:r>
              <a:rPr lang="en-US" sz="1600" b="1" dirty="0" smtClean="0"/>
              <a:t>Description  </a:t>
            </a:r>
            <a:r>
              <a:rPr lang="en-US" sz="1600" dirty="0" smtClean="0"/>
              <a:t>A </a:t>
            </a:r>
            <a:r>
              <a:rPr lang="en-US" sz="1600" dirty="0" smtClean="0"/>
              <a:t>description of Resource Flows exchanged between systems</a:t>
            </a:r>
            <a:r>
              <a:rPr lang="en-US" sz="1600" dirty="0" smtClean="0"/>
              <a:t>.</a:t>
            </a:r>
          </a:p>
          <a:p>
            <a:r>
              <a:rPr lang="en-US" sz="1600" b="1" dirty="0" smtClean="0"/>
              <a:t>SV-3 </a:t>
            </a:r>
            <a:r>
              <a:rPr lang="en-US" sz="1600" b="1" dirty="0" smtClean="0"/>
              <a:t>Systems-Systems </a:t>
            </a:r>
            <a:r>
              <a:rPr lang="en-US" sz="1600" b="1" dirty="0" smtClean="0"/>
              <a:t>Matrix  </a:t>
            </a:r>
            <a:r>
              <a:rPr lang="en-US" sz="1600" dirty="0" smtClean="0"/>
              <a:t>The </a:t>
            </a:r>
            <a:r>
              <a:rPr lang="en-US" sz="1600" dirty="0" smtClean="0"/>
              <a:t>relationships among systems in a given Architectural Description. It can be designed to show relationships of interest, (e.g., system-type interfaces, planned vs. existing interfaces</a:t>
            </a:r>
            <a:r>
              <a:rPr lang="en-US" sz="1600" dirty="0" smtClean="0"/>
              <a:t>).</a:t>
            </a:r>
          </a:p>
          <a:p>
            <a:r>
              <a:rPr lang="en-US" sz="1600" b="1" dirty="0" smtClean="0"/>
              <a:t>SV-4 </a:t>
            </a:r>
            <a:r>
              <a:rPr lang="en-US" sz="1600" b="1" dirty="0" smtClean="0"/>
              <a:t>Systems Functionality </a:t>
            </a:r>
            <a:r>
              <a:rPr lang="en-US" sz="1600" b="1" dirty="0" smtClean="0"/>
              <a:t>Description  </a:t>
            </a:r>
            <a:r>
              <a:rPr lang="en-US" sz="1600" dirty="0" smtClean="0"/>
              <a:t>The </a:t>
            </a:r>
            <a:r>
              <a:rPr lang="en-US" sz="1600" dirty="0" smtClean="0"/>
              <a:t>functions (activities) performed by systems and the system data flows among system functions (activities</a:t>
            </a:r>
            <a:r>
              <a:rPr lang="en-US" sz="1600" dirty="0" smtClean="0"/>
              <a:t>).</a:t>
            </a:r>
          </a:p>
          <a:p>
            <a:r>
              <a:rPr lang="en-US" sz="1600" b="1" dirty="0" smtClean="0"/>
              <a:t>SV-5a </a:t>
            </a:r>
            <a:r>
              <a:rPr lang="en-US" sz="1600" b="1" dirty="0" smtClean="0"/>
              <a:t>Operational Activity to Systems Function Traceability </a:t>
            </a:r>
            <a:r>
              <a:rPr lang="en-US" sz="1600" b="1" dirty="0" smtClean="0"/>
              <a:t>Matrix  </a:t>
            </a:r>
            <a:r>
              <a:rPr lang="en-US" sz="1600" dirty="0" smtClean="0"/>
              <a:t>A </a:t>
            </a:r>
            <a:r>
              <a:rPr lang="en-US" sz="1600" dirty="0" smtClean="0"/>
              <a:t>mapping of system functions (activities) back to operational activities (activities</a:t>
            </a:r>
            <a:r>
              <a:rPr lang="en-US" sz="1600" dirty="0" smtClean="0"/>
              <a:t>).</a:t>
            </a:r>
          </a:p>
          <a:p>
            <a:r>
              <a:rPr lang="en-US" sz="1600" b="1" dirty="0" smtClean="0"/>
              <a:t>SV-5b </a:t>
            </a:r>
            <a:r>
              <a:rPr lang="en-US" sz="1600" b="1" dirty="0" smtClean="0"/>
              <a:t>Operational Activity to Systems Traceability </a:t>
            </a:r>
            <a:r>
              <a:rPr lang="en-US" sz="1600" b="1" dirty="0" smtClean="0"/>
              <a:t>Matrix  </a:t>
            </a:r>
            <a:r>
              <a:rPr lang="en-US" sz="1600" dirty="0" smtClean="0"/>
              <a:t>A </a:t>
            </a:r>
            <a:r>
              <a:rPr lang="en-US" sz="1600" dirty="0" smtClean="0"/>
              <a:t>mapping of systems back to capabilities or operational activities (activities</a:t>
            </a:r>
            <a:r>
              <a:rPr lang="en-US" sz="1600" dirty="0" smtClean="0"/>
              <a:t>).</a:t>
            </a:r>
          </a:p>
          <a:p>
            <a:endParaRPr lang="en-US" sz="1600" dirty="0"/>
          </a:p>
        </p:txBody>
      </p:sp>
      <p:sp>
        <p:nvSpPr>
          <p:cNvPr id="4" name="Slide Number Placeholder 3"/>
          <p:cNvSpPr>
            <a:spLocks noGrp="1"/>
          </p:cNvSpPr>
          <p:nvPr>
            <p:ph type="sldNum" sz="quarter" idx="12"/>
          </p:nvPr>
        </p:nvSpPr>
        <p:spPr/>
        <p:txBody>
          <a:bodyPr/>
          <a:lstStyle/>
          <a:p>
            <a:pPr>
              <a:defRPr/>
            </a:pPr>
            <a:fld id="{D92A4E86-1D04-4CF1-A2A3-93553EA36352}" type="slidenum">
              <a:rPr lang="en-US" smtClean="0"/>
              <a:pPr>
                <a:defRPr/>
              </a:pPr>
              <a:t>58</a:t>
            </a:fld>
            <a:endParaRPr lang="en-US"/>
          </a:p>
        </p:txBody>
      </p:sp>
      <p:sp>
        <p:nvSpPr>
          <p:cNvPr id="5" name="Title 1"/>
          <p:cNvSpPr>
            <a:spLocks noGrp="1"/>
          </p:cNvSpPr>
          <p:nvPr>
            <p:ph type="title"/>
          </p:nvPr>
        </p:nvSpPr>
        <p:spPr>
          <a:xfrm>
            <a:off x="1371600" y="533400"/>
            <a:ext cx="7313613" cy="1143000"/>
          </a:xfrm>
        </p:spPr>
        <p:txBody>
          <a:bodyPr/>
          <a:lstStyle/>
          <a:p>
            <a:r>
              <a:rPr lang="en-US" dirty="0" smtClean="0"/>
              <a:t>Systems Views</a:t>
            </a:r>
            <a:br>
              <a:rPr lang="en-US" dirty="0" smtClean="0"/>
            </a:br>
            <a:r>
              <a:rPr lang="en-US" sz="1600" dirty="0" smtClean="0"/>
              <a:t>Articulates</a:t>
            </a:r>
            <a:r>
              <a:rPr lang="en-US" sz="1600" dirty="0" smtClean="0"/>
              <a:t>, for </a:t>
            </a:r>
            <a:r>
              <a:rPr lang="en-US" sz="1600" dirty="0" smtClean="0"/>
              <a:t>legacy support, </a:t>
            </a:r>
            <a:r>
              <a:rPr lang="en-US" sz="1600" dirty="0" smtClean="0"/>
              <a:t>the design for solutions articulating the systems, their composition, interconnectivity, and context providing for or supporting operational and capability functions</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838200"/>
            <a:ext cx="7313613" cy="1143000"/>
          </a:xfrm>
        </p:spPr>
        <p:txBody>
          <a:bodyPr/>
          <a:lstStyle/>
          <a:p>
            <a:r>
              <a:rPr lang="en-US" sz="3200" b="1" dirty="0" smtClean="0"/>
              <a:t>US Navy P-8A Poseidon</a:t>
            </a:r>
            <a:br>
              <a:rPr lang="en-US" sz="3200" b="1" dirty="0" smtClean="0"/>
            </a:br>
            <a:r>
              <a:rPr lang="en-US" sz="3200" b="1" dirty="0" smtClean="0"/>
              <a:t>Training System Design</a:t>
            </a:r>
            <a:r>
              <a:rPr lang="en-US" b="1" dirty="0" smtClean="0"/>
              <a:t/>
            </a:r>
            <a:br>
              <a:rPr lang="en-US" b="1" dirty="0" smtClean="0"/>
            </a:br>
            <a:endParaRPr lang="en-US" b="1" dirty="0"/>
          </a:p>
        </p:txBody>
      </p:sp>
      <p:sp>
        <p:nvSpPr>
          <p:cNvPr id="3" name="Slide Number Placeholder 2"/>
          <p:cNvSpPr>
            <a:spLocks noGrp="1"/>
          </p:cNvSpPr>
          <p:nvPr>
            <p:ph type="sldNum" sz="quarter" idx="12"/>
          </p:nvPr>
        </p:nvSpPr>
        <p:spPr/>
        <p:txBody>
          <a:bodyPr/>
          <a:lstStyle/>
          <a:p>
            <a:pPr>
              <a:defRPr/>
            </a:pPr>
            <a:fld id="{B2E11A1A-B606-4E2C-AF9C-65308233424B}" type="slidenum">
              <a:rPr lang="en-US" smtClean="0"/>
              <a:pPr>
                <a:defRPr/>
              </a:pPr>
              <a:t>6</a:t>
            </a:fld>
            <a:endParaRPr lang="en-US"/>
          </a:p>
        </p:txBody>
      </p:sp>
      <p:pic>
        <p:nvPicPr>
          <p:cNvPr id="4" name="Picture 2" descr="P-8A Poseidon "/>
          <p:cNvPicPr>
            <a:picLocks noChangeAspect="1" noChangeArrowheads="1"/>
          </p:cNvPicPr>
          <p:nvPr/>
        </p:nvPicPr>
        <p:blipFill>
          <a:blip r:embed="rId2" cstate="print"/>
          <a:srcRect/>
          <a:stretch>
            <a:fillRect/>
          </a:stretch>
        </p:blipFill>
        <p:spPr bwMode="auto">
          <a:xfrm>
            <a:off x="457200" y="1828800"/>
            <a:ext cx="3810000" cy="2667000"/>
          </a:xfrm>
          <a:prstGeom prst="rect">
            <a:avLst/>
          </a:prstGeom>
          <a:noFill/>
        </p:spPr>
      </p:pic>
      <p:pic>
        <p:nvPicPr>
          <p:cNvPr id="5" name="Picture 4" descr="P-8A Poseidon "/>
          <p:cNvPicPr>
            <a:picLocks noChangeAspect="1" noChangeArrowheads="1"/>
          </p:cNvPicPr>
          <p:nvPr/>
        </p:nvPicPr>
        <p:blipFill>
          <a:blip r:embed="rId3" cstate="print"/>
          <a:srcRect/>
          <a:stretch>
            <a:fillRect/>
          </a:stretch>
        </p:blipFill>
        <p:spPr bwMode="auto">
          <a:xfrm>
            <a:off x="4953000" y="3810000"/>
            <a:ext cx="3581400" cy="2514600"/>
          </a:xfrm>
          <a:prstGeom prst="rect">
            <a:avLst/>
          </a:prstGeom>
          <a:noFill/>
        </p:spPr>
      </p:pic>
      <p:sp>
        <p:nvSpPr>
          <p:cNvPr id="6" name="TextBox 5"/>
          <p:cNvSpPr txBox="1"/>
          <p:nvPr/>
        </p:nvSpPr>
        <p:spPr>
          <a:xfrm>
            <a:off x="828608" y="4659868"/>
            <a:ext cx="2600392" cy="369332"/>
          </a:xfrm>
          <a:prstGeom prst="rect">
            <a:avLst/>
          </a:prstGeom>
          <a:noFill/>
        </p:spPr>
        <p:txBody>
          <a:bodyPr wrap="none" rtlCol="0">
            <a:spAutoFit/>
          </a:bodyPr>
          <a:lstStyle/>
          <a:p>
            <a:r>
              <a:rPr lang="en-US" dirty="0" smtClean="0">
                <a:solidFill>
                  <a:schemeClr val="accent1">
                    <a:lumMod val="50000"/>
                  </a:schemeClr>
                </a:solidFill>
              </a:rPr>
              <a:t>P-8A Production Line</a:t>
            </a:r>
            <a:endParaRPr lang="en-US" dirty="0">
              <a:solidFill>
                <a:schemeClr val="accent1">
                  <a:lumMod val="50000"/>
                </a:schemeClr>
              </a:solidFill>
            </a:endParaRPr>
          </a:p>
        </p:txBody>
      </p:sp>
      <p:sp>
        <p:nvSpPr>
          <p:cNvPr id="7" name="TextBox 6"/>
          <p:cNvSpPr txBox="1"/>
          <p:nvPr/>
        </p:nvSpPr>
        <p:spPr>
          <a:xfrm>
            <a:off x="4800600" y="3276600"/>
            <a:ext cx="3956468" cy="369332"/>
          </a:xfrm>
          <a:prstGeom prst="rect">
            <a:avLst/>
          </a:prstGeom>
          <a:noFill/>
        </p:spPr>
        <p:txBody>
          <a:bodyPr wrap="none" rtlCol="0">
            <a:spAutoFit/>
          </a:bodyPr>
          <a:lstStyle/>
          <a:p>
            <a:r>
              <a:rPr lang="en-US" dirty="0" smtClean="0">
                <a:solidFill>
                  <a:schemeClr val="accent1">
                    <a:lumMod val="50000"/>
                  </a:schemeClr>
                </a:solidFill>
              </a:rPr>
              <a:t>U.S Navy P-8A Poseidon in flight</a:t>
            </a:r>
            <a:endParaRPr lang="en-US" dirty="0">
              <a:solidFill>
                <a:schemeClr val="accent1">
                  <a:lumMod val="50000"/>
                </a:schemeClr>
              </a:solidFill>
            </a:endParaRPr>
          </a:p>
        </p:txBody>
      </p:sp>
      <p:sp>
        <p:nvSpPr>
          <p:cNvPr id="8" name="TextBox 7"/>
          <p:cNvSpPr txBox="1"/>
          <p:nvPr/>
        </p:nvSpPr>
        <p:spPr>
          <a:xfrm>
            <a:off x="457200" y="5410200"/>
            <a:ext cx="3962400" cy="923330"/>
          </a:xfrm>
          <a:prstGeom prst="rect">
            <a:avLst/>
          </a:prstGeom>
          <a:noFill/>
        </p:spPr>
        <p:txBody>
          <a:bodyPr wrap="square" rtlCol="0">
            <a:spAutoFit/>
          </a:bodyPr>
          <a:lstStyle/>
          <a:p>
            <a:r>
              <a:rPr lang="en-US" dirty="0" smtClean="0">
                <a:solidFill>
                  <a:schemeClr val="accent1">
                    <a:lumMod val="50000"/>
                  </a:schemeClr>
                </a:solidFill>
              </a:rPr>
              <a:t>The design of unique training system applications for P-8A operators</a:t>
            </a:r>
            <a:endParaRPr lang="en-US"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313613" cy="1143000"/>
          </a:xfrm>
        </p:spPr>
        <p:txBody>
          <a:bodyPr/>
          <a:lstStyle/>
          <a:p>
            <a:pPr algn="ctr"/>
            <a:r>
              <a:rPr lang="en-US" dirty="0" smtClean="0"/>
              <a:t>Robotic Operations for Chernobyl Unit 4 Nuclear Reactor</a:t>
            </a:r>
            <a:endParaRPr lang="en-US" dirty="0"/>
          </a:p>
        </p:txBody>
      </p:sp>
      <p:sp>
        <p:nvSpPr>
          <p:cNvPr id="3" name="Slide Number Placeholder 2"/>
          <p:cNvSpPr>
            <a:spLocks noGrp="1"/>
          </p:cNvSpPr>
          <p:nvPr>
            <p:ph type="sldNum" sz="quarter" idx="12"/>
          </p:nvPr>
        </p:nvSpPr>
        <p:spPr/>
        <p:txBody>
          <a:bodyPr/>
          <a:lstStyle/>
          <a:p>
            <a:pPr>
              <a:defRPr/>
            </a:pPr>
            <a:fld id="{B2E11A1A-B606-4E2C-AF9C-65308233424B}" type="slidenum">
              <a:rPr lang="en-US" smtClean="0"/>
              <a:pPr>
                <a:defRPr/>
              </a:pPr>
              <a:t>7</a:t>
            </a:fld>
            <a:endParaRPr lang="en-US"/>
          </a:p>
        </p:txBody>
      </p:sp>
      <p:sp>
        <p:nvSpPr>
          <p:cNvPr id="5" name="TextBox 4"/>
          <p:cNvSpPr txBox="1"/>
          <p:nvPr/>
        </p:nvSpPr>
        <p:spPr>
          <a:xfrm>
            <a:off x="685800" y="1923395"/>
            <a:ext cx="7543800" cy="4401205"/>
          </a:xfrm>
          <a:prstGeom prst="rect">
            <a:avLst/>
          </a:prstGeom>
          <a:noFill/>
        </p:spPr>
        <p:txBody>
          <a:bodyPr wrap="square" rtlCol="0">
            <a:spAutoFit/>
          </a:bodyPr>
          <a:lstStyle/>
          <a:p>
            <a:r>
              <a:rPr lang="en-US" sz="2000" dirty="0" smtClean="0"/>
              <a:t>Pioneer is a remote reconnaissance system for structural analysis of the </a:t>
            </a:r>
            <a:r>
              <a:rPr lang="en-US" sz="2000" dirty="0" err="1" smtClean="0"/>
              <a:t>Chornobyl</a:t>
            </a:r>
            <a:r>
              <a:rPr lang="en-US" sz="2000" dirty="0" smtClean="0"/>
              <a:t> Unit 4 reactor building. </a:t>
            </a:r>
          </a:p>
          <a:p>
            <a:r>
              <a:rPr lang="en-US" sz="2000" dirty="0" smtClean="0"/>
              <a:t>Its major components are:</a:t>
            </a:r>
          </a:p>
          <a:p>
            <a:pPr>
              <a:buFont typeface="Arial" pitchFamily="34" charset="0"/>
              <a:buChar char="•"/>
            </a:pPr>
            <a:r>
              <a:rPr lang="en-US" sz="2000" dirty="0" smtClean="0"/>
              <a:t>  A </a:t>
            </a:r>
            <a:r>
              <a:rPr lang="en-US" sz="2000" dirty="0" err="1" smtClean="0"/>
              <a:t>teleoperated</a:t>
            </a:r>
            <a:r>
              <a:rPr lang="en-US" sz="2000" dirty="0" smtClean="0"/>
              <a:t> mobile robot for deploying sensor and sampling payloads</a:t>
            </a:r>
          </a:p>
          <a:p>
            <a:pPr>
              <a:buFont typeface="Arial" pitchFamily="34" charset="0"/>
              <a:buChar char="•"/>
            </a:pPr>
            <a:r>
              <a:rPr lang="en-US" sz="2000" dirty="0" smtClean="0"/>
              <a:t>  A </a:t>
            </a:r>
            <a:r>
              <a:rPr lang="en-US" sz="2000" dirty="0" err="1" smtClean="0"/>
              <a:t>mapper</a:t>
            </a:r>
            <a:r>
              <a:rPr lang="en-US" sz="2000" dirty="0" smtClean="0"/>
              <a:t> for creating </a:t>
            </a:r>
          </a:p>
          <a:p>
            <a:r>
              <a:rPr lang="en-US" sz="2000" dirty="0" smtClean="0"/>
              <a:t>photorealistic 3D models </a:t>
            </a:r>
          </a:p>
          <a:p>
            <a:r>
              <a:rPr lang="en-US" sz="2000" dirty="0" smtClean="0"/>
              <a:t>of the building interior</a:t>
            </a:r>
          </a:p>
          <a:p>
            <a:pPr>
              <a:buFont typeface="Arial" pitchFamily="34" charset="0"/>
              <a:buChar char="•"/>
            </a:pPr>
            <a:r>
              <a:rPr lang="en-US" sz="2000" dirty="0" smtClean="0"/>
              <a:t>  A </a:t>
            </a:r>
            <a:r>
              <a:rPr lang="en-US" sz="2000" dirty="0" err="1" smtClean="0"/>
              <a:t>coreborer</a:t>
            </a:r>
            <a:r>
              <a:rPr lang="en-US" sz="2000" dirty="0" smtClean="0"/>
              <a:t> for cutting &amp; </a:t>
            </a:r>
          </a:p>
          <a:p>
            <a:r>
              <a:rPr lang="en-US" sz="2000" dirty="0" smtClean="0"/>
              <a:t>retrieving </a:t>
            </a:r>
            <a:r>
              <a:rPr lang="en-US" sz="2000" dirty="0" smtClean="0"/>
              <a:t>samples of structural </a:t>
            </a:r>
          </a:p>
          <a:p>
            <a:r>
              <a:rPr lang="en-US" sz="2000" dirty="0" smtClean="0"/>
              <a:t>materials</a:t>
            </a:r>
          </a:p>
          <a:p>
            <a:pPr>
              <a:buFont typeface="Arial" pitchFamily="34" charset="0"/>
              <a:buChar char="•"/>
            </a:pPr>
            <a:r>
              <a:rPr lang="en-US" sz="2000" dirty="0" smtClean="0"/>
              <a:t>  A suite of radiation and </a:t>
            </a:r>
          </a:p>
          <a:p>
            <a:r>
              <a:rPr lang="en-US" sz="2000" dirty="0" smtClean="0"/>
              <a:t>other environmental sensors.</a:t>
            </a:r>
          </a:p>
          <a:p>
            <a:endParaRPr lang="en-US" sz="2000" dirty="0"/>
          </a:p>
        </p:txBody>
      </p:sp>
      <p:pic>
        <p:nvPicPr>
          <p:cNvPr id="6" name="Picture 1" descr="C:\Users\Moose\Documents\LOGISTICS\PioneerAtUnit4.jpg"/>
          <p:cNvPicPr>
            <a:picLocks noChangeAspect="1" noChangeArrowheads="1"/>
          </p:cNvPicPr>
          <p:nvPr/>
        </p:nvPicPr>
        <p:blipFill>
          <a:blip r:embed="rId3" cstate="print"/>
          <a:srcRect/>
          <a:stretch>
            <a:fillRect/>
          </a:stretch>
        </p:blipFill>
        <p:spPr bwMode="auto">
          <a:xfrm>
            <a:off x="5715000" y="3505200"/>
            <a:ext cx="3276600" cy="32766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3000"/>
            <a:ext cx="7313613" cy="1143000"/>
          </a:xfrm>
        </p:spPr>
        <p:txBody>
          <a:bodyPr/>
          <a:lstStyle/>
          <a:p>
            <a:pPr algn="ctr"/>
            <a:r>
              <a:rPr lang="en-US" dirty="0" smtClean="0"/>
              <a:t>ROBOCON Operator Station</a:t>
            </a:r>
            <a:br>
              <a:rPr lang="en-US" dirty="0" smtClean="0"/>
            </a:br>
            <a:r>
              <a:rPr lang="en-US" sz="2000" dirty="0" smtClean="0"/>
              <a:t>US Department of Energy </a:t>
            </a:r>
            <a:br>
              <a:rPr lang="en-US" sz="2000" dirty="0" smtClean="0"/>
            </a:br>
            <a:r>
              <a:rPr lang="en-US" sz="2000" dirty="0" smtClean="0"/>
              <a:t>Federal Energy Technology Center (FETC)</a:t>
            </a:r>
            <a:br>
              <a:rPr lang="en-US" sz="2000" dirty="0" smtClean="0"/>
            </a:br>
            <a:r>
              <a:rPr lang="en-US" sz="2000" dirty="0" smtClean="0"/>
              <a:t>Morgantown, West Virginia</a:t>
            </a:r>
            <a:br>
              <a:rPr lang="en-US" sz="2000" dirty="0" smtClean="0"/>
            </a:br>
            <a:r>
              <a:rPr lang="en-US" sz="2000" dirty="0" smtClean="0"/>
              <a:t>November 1998</a:t>
            </a:r>
            <a:endParaRPr lang="en-US" dirty="0"/>
          </a:p>
        </p:txBody>
      </p:sp>
      <p:sp>
        <p:nvSpPr>
          <p:cNvPr id="3" name="Slide Number Placeholder 2"/>
          <p:cNvSpPr>
            <a:spLocks noGrp="1"/>
          </p:cNvSpPr>
          <p:nvPr>
            <p:ph type="sldNum" sz="quarter" idx="12"/>
          </p:nvPr>
        </p:nvSpPr>
        <p:spPr/>
        <p:txBody>
          <a:bodyPr/>
          <a:lstStyle/>
          <a:p>
            <a:pPr>
              <a:defRPr/>
            </a:pPr>
            <a:fld id="{B2E11A1A-B606-4E2C-AF9C-65308233424B}" type="slidenum">
              <a:rPr lang="en-US" smtClean="0"/>
              <a:pPr>
                <a:defRPr/>
              </a:pPr>
              <a:t>8</a:t>
            </a:fld>
            <a:endParaRPr lang="en-US"/>
          </a:p>
        </p:txBody>
      </p:sp>
      <p:pic>
        <p:nvPicPr>
          <p:cNvPr id="152578" name="Picture 2"/>
          <p:cNvPicPr>
            <a:picLocks noChangeAspect="1" noChangeArrowheads="1"/>
          </p:cNvPicPr>
          <p:nvPr/>
        </p:nvPicPr>
        <p:blipFill>
          <a:blip r:embed="rId2" cstate="print"/>
          <a:srcRect/>
          <a:stretch>
            <a:fillRect/>
          </a:stretch>
        </p:blipFill>
        <p:spPr bwMode="auto">
          <a:xfrm flipV="1">
            <a:off x="2133600" y="2438400"/>
            <a:ext cx="5105400" cy="3048000"/>
          </a:xfrm>
          <a:prstGeom prst="rect">
            <a:avLst/>
          </a:prstGeom>
          <a:noFill/>
          <a:ln w="9525">
            <a:noFill/>
            <a:miter lim="800000"/>
            <a:headEnd/>
            <a:tailEnd/>
          </a:ln>
        </p:spPr>
      </p:pic>
      <p:sp>
        <p:nvSpPr>
          <p:cNvPr id="5" name="TextBox 4"/>
          <p:cNvSpPr txBox="1"/>
          <p:nvPr/>
        </p:nvSpPr>
        <p:spPr>
          <a:xfrm>
            <a:off x="304800" y="5715000"/>
            <a:ext cx="8305800" cy="923330"/>
          </a:xfrm>
          <a:prstGeom prst="rect">
            <a:avLst/>
          </a:prstGeom>
          <a:noFill/>
        </p:spPr>
        <p:txBody>
          <a:bodyPr wrap="square" rtlCol="0">
            <a:spAutoFit/>
          </a:bodyPr>
          <a:lstStyle/>
          <a:p>
            <a:pPr algn="ctr"/>
            <a:r>
              <a:rPr lang="en-US" dirty="0" smtClean="0"/>
              <a:t>Development of robotic system training for </a:t>
            </a:r>
            <a:r>
              <a:rPr lang="en-US" dirty="0" err="1" smtClean="0"/>
              <a:t>teleoperators</a:t>
            </a:r>
            <a:r>
              <a:rPr lang="en-US" dirty="0" smtClean="0"/>
              <a:t>, advanced </a:t>
            </a:r>
            <a:r>
              <a:rPr lang="en-US" dirty="0" err="1" smtClean="0"/>
              <a:t>teleoperators</a:t>
            </a:r>
            <a:r>
              <a:rPr lang="en-US" dirty="0" smtClean="0"/>
              <a:t>, and autonomous systems in support of Operating Engineers National HAZMAT Program (OENHP)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AutoShape 2"/>
          <p:cNvSpPr>
            <a:spLocks noChangeArrowheads="1"/>
          </p:cNvSpPr>
          <p:nvPr/>
        </p:nvSpPr>
        <p:spPr bwMode="auto">
          <a:xfrm>
            <a:off x="7588250" y="1803400"/>
            <a:ext cx="1389063" cy="3327400"/>
          </a:xfrm>
          <a:prstGeom prst="roundRect">
            <a:avLst>
              <a:gd name="adj" fmla="val 16667"/>
            </a:avLst>
          </a:prstGeom>
          <a:solidFill>
            <a:srgbClr val="7FE1DF"/>
          </a:solidFill>
          <a:ln w="12700">
            <a:solidFill>
              <a:srgbClr val="0099CC"/>
            </a:solidFill>
            <a:round/>
            <a:headEnd type="none" w="sm" len="sm"/>
            <a:tailEnd type="none" w="sm" len="sm"/>
          </a:ln>
          <a:effectLst>
            <a:outerShdw dist="74053" dir="1857825" algn="ctr" rotWithShape="0">
              <a:schemeClr val="folHlink"/>
            </a:outerShdw>
          </a:effectLst>
        </p:spPr>
        <p:txBody>
          <a:bodyPr wrap="none" anchor="ctr"/>
          <a:lstStyle/>
          <a:p>
            <a:endParaRPr lang="en-US"/>
          </a:p>
        </p:txBody>
      </p:sp>
      <p:sp>
        <p:nvSpPr>
          <p:cNvPr id="9219" name="AutoShape 3"/>
          <p:cNvSpPr>
            <a:spLocks noChangeArrowheads="1"/>
          </p:cNvSpPr>
          <p:nvPr/>
        </p:nvSpPr>
        <p:spPr bwMode="auto">
          <a:xfrm>
            <a:off x="4873625" y="3130550"/>
            <a:ext cx="2473325" cy="2473325"/>
          </a:xfrm>
          <a:prstGeom prst="roundRect">
            <a:avLst>
              <a:gd name="adj" fmla="val 16667"/>
            </a:avLst>
          </a:prstGeom>
          <a:solidFill>
            <a:srgbClr val="FF3300">
              <a:alpha val="50000"/>
            </a:srgbClr>
          </a:solidFill>
          <a:ln w="12700">
            <a:solidFill>
              <a:schemeClr val="hlink"/>
            </a:solidFill>
            <a:round/>
            <a:headEnd type="none" w="sm" len="sm"/>
            <a:tailEnd type="none" w="sm" len="sm"/>
          </a:ln>
          <a:effectLst/>
        </p:spPr>
        <p:txBody>
          <a:bodyPr wrap="none" anchor="ctr"/>
          <a:lstStyle/>
          <a:p>
            <a:endParaRPr lang="en-US"/>
          </a:p>
        </p:txBody>
      </p:sp>
      <p:pic>
        <p:nvPicPr>
          <p:cNvPr id="9220" name="Picture 4"/>
          <p:cNvPicPr>
            <a:picLocks noChangeArrowheads="1"/>
          </p:cNvPicPr>
          <p:nvPr/>
        </p:nvPicPr>
        <p:blipFill>
          <a:blip r:embed="rId4" cstate="print"/>
          <a:srcRect t="30800" b="37480"/>
          <a:stretch>
            <a:fillRect/>
          </a:stretch>
        </p:blipFill>
        <p:spPr bwMode="auto">
          <a:xfrm>
            <a:off x="6105525" y="4660900"/>
            <a:ext cx="954088" cy="841375"/>
          </a:xfrm>
          <a:prstGeom prst="rect">
            <a:avLst/>
          </a:prstGeom>
          <a:noFill/>
          <a:ln w="28575">
            <a:solidFill>
              <a:srgbClr val="000000"/>
            </a:solidFill>
            <a:miter lim="800000"/>
            <a:headEnd/>
            <a:tailEnd/>
          </a:ln>
          <a:effectLst/>
        </p:spPr>
      </p:pic>
      <p:pic>
        <p:nvPicPr>
          <p:cNvPr id="9221" name="Picture 5"/>
          <p:cNvPicPr>
            <a:picLocks noChangeArrowheads="1"/>
          </p:cNvPicPr>
          <p:nvPr/>
        </p:nvPicPr>
        <p:blipFill>
          <a:blip r:embed="rId5" cstate="print"/>
          <a:srcRect/>
          <a:stretch>
            <a:fillRect/>
          </a:stretch>
        </p:blipFill>
        <p:spPr bwMode="auto">
          <a:xfrm>
            <a:off x="5065713" y="3222625"/>
            <a:ext cx="1244600" cy="752475"/>
          </a:xfrm>
          <a:prstGeom prst="rect">
            <a:avLst/>
          </a:prstGeom>
          <a:noFill/>
          <a:ln w="28575">
            <a:solidFill>
              <a:srgbClr val="000000"/>
            </a:solidFill>
            <a:miter lim="800000"/>
            <a:headEnd/>
            <a:tailEnd/>
          </a:ln>
          <a:effectLst/>
        </p:spPr>
      </p:pic>
      <p:sp>
        <p:nvSpPr>
          <p:cNvPr id="9222" name="WordArt 6"/>
          <p:cNvSpPr>
            <a:spLocks noChangeArrowheads="1" noChangeShapeType="1" noTextEdit="1"/>
          </p:cNvSpPr>
          <p:nvPr/>
        </p:nvSpPr>
        <p:spPr bwMode="auto">
          <a:xfrm>
            <a:off x="7337425" y="3952875"/>
            <a:ext cx="333375" cy="360363"/>
          </a:xfrm>
          <a:prstGeom prst="rect">
            <a:avLst/>
          </a:prstGeom>
        </p:spPr>
        <p:txBody>
          <a:bodyPr wrap="none" fromWordArt="1">
            <a:prstTxWarp prst="textPlain">
              <a:avLst>
                <a:gd name="adj" fmla="val 50218"/>
              </a:avLst>
            </a:prstTxWarp>
          </a:bodyPr>
          <a:lstStyle/>
          <a:p>
            <a:pPr algn="ctr"/>
            <a:r>
              <a:rPr lang="en-US" sz="3600" b="1" kern="10">
                <a:ln w="9525">
                  <a:solidFill>
                    <a:srgbClr val="000000"/>
                  </a:solidFill>
                  <a:round/>
                  <a:headEnd type="none" w="sm" len="sm"/>
                  <a:tailEnd type="none" w="sm" len="sm"/>
                </a:ln>
                <a:solidFill>
                  <a:srgbClr val="FF0000"/>
                </a:solidFill>
                <a:effectLst>
                  <a:outerShdw dist="38100" dir="5400000" algn="ctr" rotWithShape="0">
                    <a:srgbClr val="000000"/>
                  </a:outerShdw>
                </a:effectLst>
                <a:latin typeface="Arial Black"/>
              </a:rPr>
              <a:t>+</a:t>
            </a:r>
          </a:p>
        </p:txBody>
      </p:sp>
      <p:sp>
        <p:nvSpPr>
          <p:cNvPr id="9223" name="Rectangle 7"/>
          <p:cNvSpPr>
            <a:spLocks noGrp="1" noChangeArrowheads="1"/>
          </p:cNvSpPr>
          <p:nvPr>
            <p:ph type="title"/>
          </p:nvPr>
        </p:nvSpPr>
        <p:spPr>
          <a:xfrm>
            <a:off x="685800" y="-304800"/>
            <a:ext cx="7772400" cy="1143000"/>
          </a:xfrm>
          <a:noFill/>
          <a:ln/>
        </p:spPr>
        <p:txBody>
          <a:bodyPr lIns="82628" tIns="41315" rIns="82628" bIns="41315"/>
          <a:lstStyle/>
          <a:p>
            <a:pPr algn="ctr"/>
            <a:r>
              <a:rPr lang="en-US" sz="3600" dirty="0" smtClean="0">
                <a:solidFill>
                  <a:srgbClr val="333399"/>
                </a:solidFill>
              </a:rPr>
              <a:t>Aerial Common Sensor Program</a:t>
            </a:r>
            <a:endParaRPr lang="en-US" sz="3600" dirty="0">
              <a:solidFill>
                <a:srgbClr val="333399"/>
              </a:solidFill>
            </a:endParaRPr>
          </a:p>
        </p:txBody>
      </p:sp>
      <p:sp>
        <p:nvSpPr>
          <p:cNvPr id="9224" name="Rectangle 8"/>
          <p:cNvSpPr>
            <a:spLocks noChangeArrowheads="1"/>
          </p:cNvSpPr>
          <p:nvPr/>
        </p:nvSpPr>
        <p:spPr bwMode="auto">
          <a:xfrm>
            <a:off x="7612063" y="1854200"/>
            <a:ext cx="1347787" cy="3241675"/>
          </a:xfrm>
          <a:prstGeom prst="rect">
            <a:avLst/>
          </a:prstGeom>
          <a:noFill/>
          <a:ln w="12700">
            <a:noFill/>
            <a:miter lim="800000"/>
            <a:headEnd type="none" w="sm" len="sm"/>
            <a:tailEnd type="none" w="sm" len="sm"/>
          </a:ln>
          <a:effectLst/>
        </p:spPr>
        <p:txBody>
          <a:bodyPr lIns="82058" tIns="41029" rIns="82058" bIns="41029">
            <a:spAutoFit/>
          </a:bodyPr>
          <a:lstStyle/>
          <a:p>
            <a:pPr marL="104775" indent="-104775" defTabSz="838200">
              <a:lnSpc>
                <a:spcPts val="1075"/>
              </a:lnSpc>
              <a:spcAft>
                <a:spcPct val="35000"/>
              </a:spcAft>
              <a:buFontTx/>
              <a:buChar char="•"/>
            </a:pPr>
            <a:r>
              <a:rPr lang="en-US" sz="1100" b="1" dirty="0">
                <a:latin typeface="Arial" charset="0"/>
              </a:rPr>
              <a:t>Real-Time Targeting Support</a:t>
            </a:r>
          </a:p>
          <a:p>
            <a:pPr marL="104775" indent="-104775" defTabSz="838200">
              <a:lnSpc>
                <a:spcPts val="1075"/>
              </a:lnSpc>
              <a:spcAft>
                <a:spcPct val="35000"/>
              </a:spcAft>
              <a:buFontTx/>
              <a:buChar char="•"/>
            </a:pPr>
            <a:r>
              <a:rPr lang="en-US" sz="1100" b="1" dirty="0">
                <a:latin typeface="Arial" charset="0"/>
              </a:rPr>
              <a:t>Worldwide Self-</a:t>
            </a:r>
            <a:r>
              <a:rPr lang="en-US" sz="1100" b="1" dirty="0" err="1">
                <a:latin typeface="Arial" charset="0"/>
              </a:rPr>
              <a:t>Deployability</a:t>
            </a:r>
            <a:endParaRPr lang="en-US" sz="1100" b="1" dirty="0">
              <a:latin typeface="Arial" charset="0"/>
            </a:endParaRPr>
          </a:p>
          <a:p>
            <a:pPr marL="104775" indent="-104775" defTabSz="838200">
              <a:lnSpc>
                <a:spcPts val="1075"/>
              </a:lnSpc>
              <a:spcAft>
                <a:spcPct val="35000"/>
              </a:spcAft>
              <a:buFontTx/>
              <a:buChar char="•"/>
            </a:pPr>
            <a:r>
              <a:rPr lang="en-US" sz="1100" b="1" dirty="0">
                <a:latin typeface="Arial" charset="0"/>
              </a:rPr>
              <a:t>Multi-INT - SIGINT, IMINT, MASINT</a:t>
            </a:r>
          </a:p>
          <a:p>
            <a:pPr marL="104775" indent="-104775" defTabSz="838200">
              <a:lnSpc>
                <a:spcPts val="1075"/>
              </a:lnSpc>
              <a:spcAft>
                <a:spcPct val="35000"/>
              </a:spcAft>
              <a:buFontTx/>
              <a:buChar char="•"/>
            </a:pPr>
            <a:r>
              <a:rPr lang="en-US" sz="1100" b="1" dirty="0">
                <a:latin typeface="Arial" charset="0"/>
              </a:rPr>
              <a:t>Interoperable with Joint &amp; National Systems</a:t>
            </a:r>
          </a:p>
          <a:p>
            <a:pPr marL="104775" indent="-104775" defTabSz="838200">
              <a:lnSpc>
                <a:spcPts val="1075"/>
              </a:lnSpc>
              <a:spcAft>
                <a:spcPct val="35000"/>
              </a:spcAft>
              <a:buFontTx/>
              <a:buChar char="•"/>
            </a:pPr>
            <a:r>
              <a:rPr lang="en-US" sz="1100" b="1" dirty="0">
                <a:latin typeface="Arial" charset="0"/>
              </a:rPr>
              <a:t>Enhanced Precision Location</a:t>
            </a:r>
          </a:p>
          <a:p>
            <a:pPr marL="104775" indent="-104775" defTabSz="838200">
              <a:lnSpc>
                <a:spcPts val="1075"/>
              </a:lnSpc>
              <a:spcAft>
                <a:spcPct val="35000"/>
              </a:spcAft>
              <a:buFontTx/>
              <a:buChar char="•"/>
            </a:pPr>
            <a:r>
              <a:rPr lang="en-US" sz="1100" b="1" dirty="0">
                <a:latin typeface="Arial" charset="0"/>
              </a:rPr>
              <a:t>Full </a:t>
            </a:r>
            <a:r>
              <a:rPr lang="en-US" sz="1100" b="1" dirty="0" err="1">
                <a:latin typeface="Arial" charset="0"/>
              </a:rPr>
              <a:t>Reachback</a:t>
            </a:r>
            <a:r>
              <a:rPr lang="en-US" sz="1100" b="1" dirty="0">
                <a:latin typeface="Arial" charset="0"/>
              </a:rPr>
              <a:t>/</a:t>
            </a:r>
            <a:br>
              <a:rPr lang="en-US" sz="1100" b="1" dirty="0">
                <a:latin typeface="Arial" charset="0"/>
              </a:rPr>
            </a:br>
            <a:r>
              <a:rPr lang="en-US" sz="1100" b="1" dirty="0">
                <a:latin typeface="Arial" charset="0"/>
              </a:rPr>
              <a:t>Split-Based Operations</a:t>
            </a:r>
          </a:p>
          <a:p>
            <a:pPr marL="104775" indent="-104775" defTabSz="838200">
              <a:lnSpc>
                <a:spcPts val="1075"/>
              </a:lnSpc>
              <a:spcAft>
                <a:spcPct val="35000"/>
              </a:spcAft>
              <a:buFontTx/>
              <a:buChar char="•"/>
            </a:pPr>
            <a:r>
              <a:rPr lang="en-US" sz="1100" b="1" dirty="0">
                <a:latin typeface="Arial" charset="0"/>
              </a:rPr>
              <a:t>Greatly Reduced Footprint</a:t>
            </a:r>
          </a:p>
        </p:txBody>
      </p:sp>
      <p:grpSp>
        <p:nvGrpSpPr>
          <p:cNvPr id="2" name="Group 9"/>
          <p:cNvGrpSpPr>
            <a:grpSpLocks/>
          </p:cNvGrpSpPr>
          <p:nvPr/>
        </p:nvGrpSpPr>
        <p:grpSpPr bwMode="auto">
          <a:xfrm>
            <a:off x="5038725" y="4108450"/>
            <a:ext cx="1277938" cy="765175"/>
            <a:chOff x="4559" y="467"/>
            <a:chExt cx="886" cy="628"/>
          </a:xfrm>
        </p:grpSpPr>
        <p:pic>
          <p:nvPicPr>
            <p:cNvPr id="9226" name="Picture 10"/>
            <p:cNvPicPr>
              <a:picLocks noChangeArrowheads="1"/>
            </p:cNvPicPr>
            <p:nvPr/>
          </p:nvPicPr>
          <p:blipFill>
            <a:blip r:embed="rId6" cstate="print"/>
            <a:srcRect l="4489" t="2686" r="22418" b="14545"/>
            <a:stretch>
              <a:fillRect/>
            </a:stretch>
          </p:blipFill>
          <p:spPr bwMode="auto">
            <a:xfrm>
              <a:off x="4559" y="467"/>
              <a:ext cx="886" cy="628"/>
            </a:xfrm>
            <a:prstGeom prst="rect">
              <a:avLst/>
            </a:prstGeom>
            <a:noFill/>
            <a:ln w="28575">
              <a:solidFill>
                <a:schemeClr val="tx2"/>
              </a:solidFill>
              <a:miter lim="800000"/>
              <a:headEnd/>
              <a:tailEnd/>
            </a:ln>
            <a:effectLst/>
          </p:spPr>
        </p:pic>
        <p:grpSp>
          <p:nvGrpSpPr>
            <p:cNvPr id="3" name="Group 11"/>
            <p:cNvGrpSpPr>
              <a:grpSpLocks/>
            </p:cNvGrpSpPr>
            <p:nvPr/>
          </p:nvGrpSpPr>
          <p:grpSpPr bwMode="auto">
            <a:xfrm>
              <a:off x="4716" y="711"/>
              <a:ext cx="209" cy="297"/>
              <a:chOff x="3168" y="1560"/>
              <a:chExt cx="888" cy="1104"/>
            </a:xfrm>
          </p:grpSpPr>
          <p:sp>
            <p:nvSpPr>
              <p:cNvPr id="9228" name="Oval 12"/>
              <p:cNvSpPr>
                <a:spLocks noChangeArrowheads="1"/>
              </p:cNvSpPr>
              <p:nvPr/>
            </p:nvSpPr>
            <p:spPr bwMode="auto">
              <a:xfrm rot="2293460">
                <a:off x="3672" y="1656"/>
                <a:ext cx="144" cy="432"/>
              </a:xfrm>
              <a:prstGeom prst="ellipse">
                <a:avLst/>
              </a:prstGeom>
              <a:noFill/>
              <a:ln w="12700">
                <a:solidFill>
                  <a:schemeClr val="hlink"/>
                </a:solidFill>
                <a:round/>
                <a:headEnd/>
                <a:tailEnd/>
              </a:ln>
              <a:effectLst/>
            </p:spPr>
            <p:txBody>
              <a:bodyPr wrap="none" anchor="ctr"/>
              <a:lstStyle/>
              <a:p>
                <a:endParaRPr lang="en-US"/>
              </a:p>
            </p:txBody>
          </p:sp>
          <p:sp>
            <p:nvSpPr>
              <p:cNvPr id="9229" name="Line 13"/>
              <p:cNvSpPr>
                <a:spLocks noChangeShapeType="1"/>
              </p:cNvSpPr>
              <p:nvPr/>
            </p:nvSpPr>
            <p:spPr bwMode="auto">
              <a:xfrm flipV="1">
                <a:off x="3192" y="1800"/>
                <a:ext cx="864" cy="192"/>
              </a:xfrm>
              <a:prstGeom prst="line">
                <a:avLst/>
              </a:prstGeom>
              <a:noFill/>
              <a:ln w="12700">
                <a:solidFill>
                  <a:srgbClr val="0000FF"/>
                </a:solidFill>
                <a:round/>
                <a:headEnd/>
                <a:tailEnd/>
              </a:ln>
              <a:effectLst/>
            </p:spPr>
            <p:txBody>
              <a:bodyPr wrap="none" anchor="ctr"/>
              <a:lstStyle/>
              <a:p>
                <a:endParaRPr lang="en-US"/>
              </a:p>
            </p:txBody>
          </p:sp>
          <p:sp>
            <p:nvSpPr>
              <p:cNvPr id="9230" name="Line 14"/>
              <p:cNvSpPr>
                <a:spLocks noChangeShapeType="1"/>
              </p:cNvSpPr>
              <p:nvPr/>
            </p:nvSpPr>
            <p:spPr bwMode="auto">
              <a:xfrm flipV="1">
                <a:off x="3168" y="1752"/>
                <a:ext cx="840" cy="372"/>
              </a:xfrm>
              <a:prstGeom prst="line">
                <a:avLst/>
              </a:prstGeom>
              <a:noFill/>
              <a:ln w="12700">
                <a:solidFill>
                  <a:srgbClr val="0000FF"/>
                </a:solidFill>
                <a:round/>
                <a:headEnd/>
                <a:tailEnd/>
              </a:ln>
              <a:effectLst/>
            </p:spPr>
            <p:txBody>
              <a:bodyPr wrap="none" anchor="ctr"/>
              <a:lstStyle/>
              <a:p>
                <a:endParaRPr lang="en-US"/>
              </a:p>
            </p:txBody>
          </p:sp>
          <p:sp>
            <p:nvSpPr>
              <p:cNvPr id="9231" name="Line 15"/>
              <p:cNvSpPr>
                <a:spLocks noChangeShapeType="1"/>
              </p:cNvSpPr>
              <p:nvPr/>
            </p:nvSpPr>
            <p:spPr bwMode="auto">
              <a:xfrm flipV="1">
                <a:off x="3192" y="1656"/>
                <a:ext cx="864" cy="624"/>
              </a:xfrm>
              <a:prstGeom prst="line">
                <a:avLst/>
              </a:prstGeom>
              <a:noFill/>
              <a:ln w="12700">
                <a:solidFill>
                  <a:srgbClr val="0000FF"/>
                </a:solidFill>
                <a:round/>
                <a:headEnd/>
                <a:tailEnd/>
              </a:ln>
              <a:effectLst/>
            </p:spPr>
            <p:txBody>
              <a:bodyPr wrap="none" anchor="ctr"/>
              <a:lstStyle/>
              <a:p>
                <a:endParaRPr lang="en-US"/>
              </a:p>
            </p:txBody>
          </p:sp>
          <p:sp>
            <p:nvSpPr>
              <p:cNvPr id="9232" name="Line 16"/>
              <p:cNvSpPr>
                <a:spLocks noChangeShapeType="1"/>
              </p:cNvSpPr>
              <p:nvPr/>
            </p:nvSpPr>
            <p:spPr bwMode="auto">
              <a:xfrm flipV="1">
                <a:off x="3192" y="1656"/>
                <a:ext cx="816" cy="768"/>
              </a:xfrm>
              <a:prstGeom prst="line">
                <a:avLst/>
              </a:prstGeom>
              <a:noFill/>
              <a:ln w="12700">
                <a:solidFill>
                  <a:srgbClr val="0000FF"/>
                </a:solidFill>
                <a:round/>
                <a:headEnd/>
                <a:tailEnd/>
              </a:ln>
              <a:effectLst/>
            </p:spPr>
            <p:txBody>
              <a:bodyPr wrap="none" anchor="ctr"/>
              <a:lstStyle/>
              <a:p>
                <a:endParaRPr lang="en-US"/>
              </a:p>
            </p:txBody>
          </p:sp>
          <p:sp>
            <p:nvSpPr>
              <p:cNvPr id="9233" name="Line 17"/>
              <p:cNvSpPr>
                <a:spLocks noChangeShapeType="1"/>
              </p:cNvSpPr>
              <p:nvPr/>
            </p:nvSpPr>
            <p:spPr bwMode="auto">
              <a:xfrm flipV="1">
                <a:off x="3288" y="1656"/>
                <a:ext cx="576" cy="1008"/>
              </a:xfrm>
              <a:prstGeom prst="line">
                <a:avLst/>
              </a:prstGeom>
              <a:noFill/>
              <a:ln w="12700">
                <a:solidFill>
                  <a:srgbClr val="0000FF"/>
                </a:solidFill>
                <a:round/>
                <a:headEnd/>
                <a:tailEnd/>
              </a:ln>
              <a:effectLst/>
            </p:spPr>
            <p:txBody>
              <a:bodyPr wrap="none" anchor="ctr"/>
              <a:lstStyle/>
              <a:p>
                <a:endParaRPr lang="en-US"/>
              </a:p>
            </p:txBody>
          </p:sp>
          <p:sp>
            <p:nvSpPr>
              <p:cNvPr id="9234" name="Line 18"/>
              <p:cNvSpPr>
                <a:spLocks noChangeShapeType="1"/>
              </p:cNvSpPr>
              <p:nvPr/>
            </p:nvSpPr>
            <p:spPr bwMode="auto">
              <a:xfrm flipV="1">
                <a:off x="3192" y="1608"/>
                <a:ext cx="768" cy="960"/>
              </a:xfrm>
              <a:prstGeom prst="line">
                <a:avLst/>
              </a:prstGeom>
              <a:noFill/>
              <a:ln w="12700">
                <a:solidFill>
                  <a:srgbClr val="0000FF"/>
                </a:solidFill>
                <a:round/>
                <a:headEnd/>
                <a:tailEnd/>
              </a:ln>
              <a:effectLst/>
            </p:spPr>
            <p:txBody>
              <a:bodyPr wrap="none" anchor="ctr"/>
              <a:lstStyle/>
              <a:p>
                <a:endParaRPr lang="en-US"/>
              </a:p>
            </p:txBody>
          </p:sp>
          <p:sp>
            <p:nvSpPr>
              <p:cNvPr id="9235" name="Line 19"/>
              <p:cNvSpPr>
                <a:spLocks noChangeShapeType="1"/>
              </p:cNvSpPr>
              <p:nvPr/>
            </p:nvSpPr>
            <p:spPr bwMode="auto">
              <a:xfrm flipV="1">
                <a:off x="3384" y="1560"/>
                <a:ext cx="528" cy="1104"/>
              </a:xfrm>
              <a:prstGeom prst="line">
                <a:avLst/>
              </a:prstGeom>
              <a:noFill/>
              <a:ln w="12700">
                <a:solidFill>
                  <a:srgbClr val="0000FF"/>
                </a:solidFill>
                <a:round/>
                <a:headEnd/>
                <a:tailEnd/>
              </a:ln>
              <a:effectLst/>
            </p:spPr>
            <p:txBody>
              <a:bodyPr wrap="none" anchor="ctr"/>
              <a:lstStyle/>
              <a:p>
                <a:endParaRPr lang="en-US"/>
              </a:p>
            </p:txBody>
          </p:sp>
          <p:sp>
            <p:nvSpPr>
              <p:cNvPr id="9236" name="AutoShape 20"/>
              <p:cNvSpPr>
                <a:spLocks noChangeArrowheads="1"/>
              </p:cNvSpPr>
              <p:nvPr/>
            </p:nvSpPr>
            <p:spPr bwMode="auto">
              <a:xfrm>
                <a:off x="3720" y="1848"/>
                <a:ext cx="48" cy="48"/>
              </a:xfrm>
              <a:prstGeom prst="triangle">
                <a:avLst>
                  <a:gd name="adj" fmla="val 50000"/>
                </a:avLst>
              </a:prstGeom>
              <a:noFill/>
              <a:ln w="12700">
                <a:solidFill>
                  <a:srgbClr val="FFFF00"/>
                </a:solidFill>
                <a:miter lim="800000"/>
                <a:headEnd/>
                <a:tailEnd/>
              </a:ln>
              <a:effectLst/>
            </p:spPr>
            <p:txBody>
              <a:bodyPr wrap="none" anchor="ctr"/>
              <a:lstStyle/>
              <a:p>
                <a:endParaRPr lang="en-US"/>
              </a:p>
            </p:txBody>
          </p:sp>
        </p:grpSp>
      </p:grpSp>
      <p:pic>
        <p:nvPicPr>
          <p:cNvPr id="9237" name="Picture 21"/>
          <p:cNvPicPr>
            <a:picLocks noChangeArrowheads="1"/>
          </p:cNvPicPr>
          <p:nvPr/>
        </p:nvPicPr>
        <p:blipFill>
          <a:blip r:embed="rId7" cstate="print"/>
          <a:srcRect/>
          <a:stretch>
            <a:fillRect/>
          </a:stretch>
        </p:blipFill>
        <p:spPr bwMode="auto">
          <a:xfrm>
            <a:off x="5940425" y="3517900"/>
            <a:ext cx="1285875" cy="749300"/>
          </a:xfrm>
          <a:prstGeom prst="rect">
            <a:avLst/>
          </a:prstGeom>
          <a:noFill/>
          <a:ln w="28575">
            <a:solidFill>
              <a:srgbClr val="000000"/>
            </a:solidFill>
            <a:miter lim="800000"/>
            <a:headEnd/>
            <a:tailEnd/>
          </a:ln>
          <a:effectLst/>
        </p:spPr>
      </p:pic>
      <p:sp>
        <p:nvSpPr>
          <p:cNvPr id="9238" name="Freeform 22"/>
          <p:cNvSpPr>
            <a:spLocks/>
          </p:cNvSpPr>
          <p:nvPr/>
        </p:nvSpPr>
        <p:spPr bwMode="auto">
          <a:xfrm>
            <a:off x="2439988" y="1816100"/>
            <a:ext cx="2698750" cy="3273425"/>
          </a:xfrm>
          <a:custGeom>
            <a:avLst/>
            <a:gdLst/>
            <a:ahLst/>
            <a:cxnLst>
              <a:cxn ang="0">
                <a:pos x="13" y="0"/>
              </a:cxn>
              <a:cxn ang="0">
                <a:pos x="327" y="242"/>
              </a:cxn>
              <a:cxn ang="0">
                <a:pos x="692" y="471"/>
              </a:cxn>
              <a:cxn ang="0">
                <a:pos x="1095" y="700"/>
              </a:cxn>
              <a:cxn ang="0">
                <a:pos x="1400" y="840"/>
              </a:cxn>
              <a:cxn ang="0">
                <a:pos x="1624" y="929"/>
              </a:cxn>
              <a:cxn ang="0">
                <a:pos x="1860" y="1010"/>
              </a:cxn>
              <a:cxn ang="0">
                <a:pos x="2127" y="1090"/>
              </a:cxn>
              <a:cxn ang="0">
                <a:pos x="2720" y="1225"/>
              </a:cxn>
              <a:cxn ang="0">
                <a:pos x="2840" y="1252"/>
              </a:cxn>
              <a:cxn ang="0">
                <a:pos x="2844" y="1036"/>
              </a:cxn>
              <a:cxn ang="0">
                <a:pos x="3412" y="1427"/>
              </a:cxn>
              <a:cxn ang="0">
                <a:pos x="2832" y="1857"/>
              </a:cxn>
              <a:cxn ang="0">
                <a:pos x="2832" y="1642"/>
              </a:cxn>
              <a:cxn ang="0">
                <a:pos x="2720" y="1669"/>
              </a:cxn>
              <a:cxn ang="0">
                <a:pos x="2429" y="1750"/>
              </a:cxn>
              <a:cxn ang="0">
                <a:pos x="1963" y="1911"/>
              </a:cxn>
              <a:cxn ang="0">
                <a:pos x="1422" y="2140"/>
              </a:cxn>
              <a:cxn ang="0">
                <a:pos x="881" y="2409"/>
              </a:cxn>
              <a:cxn ang="0">
                <a:pos x="289" y="2705"/>
              </a:cxn>
              <a:cxn ang="0">
                <a:pos x="0" y="2880"/>
              </a:cxn>
              <a:cxn ang="0">
                <a:pos x="0" y="1951"/>
              </a:cxn>
              <a:cxn ang="0">
                <a:pos x="529" y="1682"/>
              </a:cxn>
              <a:cxn ang="0">
                <a:pos x="856" y="1534"/>
              </a:cxn>
              <a:cxn ang="0">
                <a:pos x="1057" y="1453"/>
              </a:cxn>
              <a:cxn ang="0">
                <a:pos x="466" y="1184"/>
              </a:cxn>
              <a:cxn ang="0">
                <a:pos x="0" y="956"/>
              </a:cxn>
              <a:cxn ang="0">
                <a:pos x="13" y="0"/>
              </a:cxn>
            </a:cxnLst>
            <a:rect l="0" t="0" r="r" b="b"/>
            <a:pathLst>
              <a:path w="3412" h="2880">
                <a:moveTo>
                  <a:pt x="13" y="0"/>
                </a:moveTo>
                <a:lnTo>
                  <a:pt x="327" y="242"/>
                </a:lnTo>
                <a:lnTo>
                  <a:pt x="692" y="471"/>
                </a:lnTo>
                <a:lnTo>
                  <a:pt x="1095" y="700"/>
                </a:lnTo>
                <a:lnTo>
                  <a:pt x="1400" y="840"/>
                </a:lnTo>
                <a:lnTo>
                  <a:pt x="1624" y="929"/>
                </a:lnTo>
                <a:lnTo>
                  <a:pt x="1860" y="1010"/>
                </a:lnTo>
                <a:lnTo>
                  <a:pt x="2127" y="1090"/>
                </a:lnTo>
                <a:lnTo>
                  <a:pt x="2720" y="1225"/>
                </a:lnTo>
                <a:lnTo>
                  <a:pt x="2840" y="1252"/>
                </a:lnTo>
                <a:lnTo>
                  <a:pt x="2844" y="1036"/>
                </a:lnTo>
                <a:lnTo>
                  <a:pt x="3412" y="1427"/>
                </a:lnTo>
                <a:lnTo>
                  <a:pt x="2832" y="1857"/>
                </a:lnTo>
                <a:lnTo>
                  <a:pt x="2832" y="1642"/>
                </a:lnTo>
                <a:lnTo>
                  <a:pt x="2720" y="1669"/>
                </a:lnTo>
                <a:lnTo>
                  <a:pt x="2429" y="1750"/>
                </a:lnTo>
                <a:lnTo>
                  <a:pt x="1963" y="1911"/>
                </a:lnTo>
                <a:lnTo>
                  <a:pt x="1422" y="2140"/>
                </a:lnTo>
                <a:lnTo>
                  <a:pt x="881" y="2409"/>
                </a:lnTo>
                <a:lnTo>
                  <a:pt x="289" y="2705"/>
                </a:lnTo>
                <a:lnTo>
                  <a:pt x="0" y="2880"/>
                </a:lnTo>
                <a:lnTo>
                  <a:pt x="0" y="1951"/>
                </a:lnTo>
                <a:lnTo>
                  <a:pt x="529" y="1682"/>
                </a:lnTo>
                <a:lnTo>
                  <a:pt x="856" y="1534"/>
                </a:lnTo>
                <a:lnTo>
                  <a:pt x="1057" y="1453"/>
                </a:lnTo>
                <a:lnTo>
                  <a:pt x="466" y="1184"/>
                </a:lnTo>
                <a:lnTo>
                  <a:pt x="0" y="956"/>
                </a:lnTo>
                <a:lnTo>
                  <a:pt x="13" y="0"/>
                </a:lnTo>
                <a:close/>
              </a:path>
            </a:pathLst>
          </a:custGeom>
          <a:gradFill rotWithShape="0">
            <a:gsLst>
              <a:gs pos="0">
                <a:srgbClr val="FFFF00"/>
              </a:gs>
              <a:gs pos="100000">
                <a:schemeClr val="hlink"/>
              </a:gs>
            </a:gsLst>
            <a:lin ang="0" scaled="1"/>
          </a:gradFill>
          <a:ln w="12700" cap="flat" cmpd="sng">
            <a:noFill/>
            <a:prstDash val="solid"/>
            <a:round/>
            <a:headEnd type="none" w="sm" len="sm"/>
            <a:tailEnd type="none" w="sm" len="sm"/>
          </a:ln>
          <a:effectLst/>
        </p:spPr>
        <p:txBody>
          <a:bodyPr wrap="none" anchor="ctr"/>
          <a:lstStyle/>
          <a:p>
            <a:endParaRPr lang="en-US"/>
          </a:p>
        </p:txBody>
      </p:sp>
      <p:sp>
        <p:nvSpPr>
          <p:cNvPr id="9239" name="AutoShape 23"/>
          <p:cNvSpPr>
            <a:spLocks noChangeArrowheads="1"/>
          </p:cNvSpPr>
          <p:nvPr/>
        </p:nvSpPr>
        <p:spPr bwMode="auto">
          <a:xfrm>
            <a:off x="796925" y="4049713"/>
            <a:ext cx="3713163" cy="2028825"/>
          </a:xfrm>
          <a:prstGeom prst="roundRect">
            <a:avLst>
              <a:gd name="adj" fmla="val 16667"/>
            </a:avLst>
          </a:prstGeom>
          <a:solidFill>
            <a:srgbClr val="FF9900">
              <a:alpha val="50000"/>
            </a:srgbClr>
          </a:solidFill>
          <a:ln w="12700">
            <a:solidFill>
              <a:srgbClr val="FF9933"/>
            </a:solidFill>
            <a:round/>
            <a:headEnd type="none" w="sm" len="sm"/>
            <a:tailEnd type="none" w="sm" len="sm"/>
          </a:ln>
          <a:effectLst/>
        </p:spPr>
        <p:txBody>
          <a:bodyPr wrap="none" anchor="ctr"/>
          <a:lstStyle/>
          <a:p>
            <a:endParaRPr lang="en-US"/>
          </a:p>
        </p:txBody>
      </p:sp>
      <p:sp>
        <p:nvSpPr>
          <p:cNvPr id="9240" name="AutoShape 24"/>
          <p:cNvSpPr>
            <a:spLocks noChangeArrowheads="1"/>
          </p:cNvSpPr>
          <p:nvPr/>
        </p:nvSpPr>
        <p:spPr bwMode="auto">
          <a:xfrm>
            <a:off x="795338" y="1243013"/>
            <a:ext cx="3713162" cy="2692400"/>
          </a:xfrm>
          <a:prstGeom prst="roundRect">
            <a:avLst>
              <a:gd name="adj" fmla="val 16667"/>
            </a:avLst>
          </a:prstGeom>
          <a:solidFill>
            <a:srgbClr val="FFFF00">
              <a:alpha val="50000"/>
            </a:srgbClr>
          </a:solidFill>
          <a:ln w="12700">
            <a:solidFill>
              <a:srgbClr val="FF9933"/>
            </a:solidFill>
            <a:round/>
            <a:headEnd type="none" w="sm" len="sm"/>
            <a:tailEnd type="none" w="sm" len="sm"/>
          </a:ln>
          <a:effectLst/>
        </p:spPr>
        <p:txBody>
          <a:bodyPr wrap="none" anchor="ctr"/>
          <a:lstStyle/>
          <a:p>
            <a:endParaRPr lang="en-US"/>
          </a:p>
        </p:txBody>
      </p:sp>
      <p:grpSp>
        <p:nvGrpSpPr>
          <p:cNvPr id="4" name="Group 25"/>
          <p:cNvGrpSpPr>
            <a:grpSpLocks/>
          </p:cNvGrpSpPr>
          <p:nvPr/>
        </p:nvGrpSpPr>
        <p:grpSpPr bwMode="auto">
          <a:xfrm>
            <a:off x="1795463" y="1301750"/>
            <a:ext cx="2032000" cy="1143000"/>
            <a:chOff x="310" y="1492"/>
            <a:chExt cx="1795" cy="1041"/>
          </a:xfrm>
        </p:grpSpPr>
        <p:sp>
          <p:nvSpPr>
            <p:cNvPr id="9242" name="Rectangle 26"/>
            <p:cNvSpPr>
              <a:spLocks noChangeArrowheads="1"/>
            </p:cNvSpPr>
            <p:nvPr/>
          </p:nvSpPr>
          <p:spPr bwMode="auto">
            <a:xfrm>
              <a:off x="391" y="1531"/>
              <a:ext cx="1714" cy="1002"/>
            </a:xfrm>
            <a:prstGeom prst="rect">
              <a:avLst/>
            </a:prstGeom>
            <a:solidFill>
              <a:srgbClr val="000000"/>
            </a:solidFill>
            <a:ln w="12700">
              <a:noFill/>
              <a:miter lim="800000"/>
              <a:headEnd type="none" w="sm" len="sm"/>
              <a:tailEnd type="none" w="sm" len="sm"/>
            </a:ln>
            <a:effectLst/>
          </p:spPr>
          <p:txBody>
            <a:bodyPr wrap="none" anchor="ctr"/>
            <a:lstStyle/>
            <a:p>
              <a:endParaRPr lang="en-US"/>
            </a:p>
          </p:txBody>
        </p:sp>
        <p:pic>
          <p:nvPicPr>
            <p:cNvPr id="9243" name="Picture 27" descr="I:\SHARE\GRAPHICS\ACS\DISK1\ACSSCANS\GRSCANS\GRSCANS4\RC12.TIF"/>
            <p:cNvPicPr>
              <a:picLocks noChangeAspect="1" noChangeArrowheads="1"/>
            </p:cNvPicPr>
            <p:nvPr/>
          </p:nvPicPr>
          <p:blipFill>
            <a:blip r:embed="rId8" cstate="print"/>
            <a:srcRect/>
            <a:stretch>
              <a:fillRect/>
            </a:stretch>
          </p:blipFill>
          <p:spPr bwMode="auto">
            <a:xfrm>
              <a:off x="310" y="1492"/>
              <a:ext cx="1713" cy="989"/>
            </a:xfrm>
            <a:prstGeom prst="rect">
              <a:avLst/>
            </a:prstGeom>
            <a:noFill/>
            <a:ln w="9525">
              <a:solidFill>
                <a:srgbClr val="336699"/>
              </a:solidFill>
              <a:miter lim="800000"/>
              <a:headEnd/>
              <a:tailEnd/>
            </a:ln>
          </p:spPr>
        </p:pic>
      </p:grpSp>
      <p:grpSp>
        <p:nvGrpSpPr>
          <p:cNvPr id="5" name="Group 28"/>
          <p:cNvGrpSpPr>
            <a:grpSpLocks/>
          </p:cNvGrpSpPr>
          <p:nvPr/>
        </p:nvGrpSpPr>
        <p:grpSpPr bwMode="auto">
          <a:xfrm>
            <a:off x="1795463" y="4124325"/>
            <a:ext cx="2032000" cy="1143000"/>
            <a:chOff x="310" y="3041"/>
            <a:chExt cx="1795" cy="1043"/>
          </a:xfrm>
        </p:grpSpPr>
        <p:sp>
          <p:nvSpPr>
            <p:cNvPr id="9245" name="Rectangle 29"/>
            <p:cNvSpPr>
              <a:spLocks noChangeArrowheads="1"/>
            </p:cNvSpPr>
            <p:nvPr/>
          </p:nvSpPr>
          <p:spPr bwMode="auto">
            <a:xfrm>
              <a:off x="390" y="3082"/>
              <a:ext cx="1715" cy="1002"/>
            </a:xfrm>
            <a:prstGeom prst="rect">
              <a:avLst/>
            </a:prstGeom>
            <a:solidFill>
              <a:srgbClr val="000000"/>
            </a:solidFill>
            <a:ln w="12700">
              <a:noFill/>
              <a:miter lim="800000"/>
              <a:headEnd type="none" w="sm" len="sm"/>
              <a:tailEnd type="none" w="sm" len="sm"/>
            </a:ln>
            <a:effectLst/>
          </p:spPr>
          <p:txBody>
            <a:bodyPr wrap="none" anchor="ctr"/>
            <a:lstStyle/>
            <a:p>
              <a:endParaRPr lang="en-US"/>
            </a:p>
          </p:txBody>
        </p:sp>
        <p:pic>
          <p:nvPicPr>
            <p:cNvPr id="9246" name="Picture 30" descr="I:\SHARE\GRAPHICS\ACS\DISK1\ACSSCANS\ARLSCANS\ARL1.TIF"/>
            <p:cNvPicPr>
              <a:picLocks noChangeAspect="1" noChangeArrowheads="1"/>
            </p:cNvPicPr>
            <p:nvPr/>
          </p:nvPicPr>
          <p:blipFill>
            <a:blip r:embed="rId9" cstate="print"/>
            <a:srcRect/>
            <a:stretch>
              <a:fillRect/>
            </a:stretch>
          </p:blipFill>
          <p:spPr bwMode="auto">
            <a:xfrm>
              <a:off x="310" y="3041"/>
              <a:ext cx="1699" cy="992"/>
            </a:xfrm>
            <a:prstGeom prst="rect">
              <a:avLst/>
            </a:prstGeom>
            <a:noFill/>
            <a:ln w="9525">
              <a:solidFill>
                <a:srgbClr val="336699"/>
              </a:solidFill>
              <a:miter lim="800000"/>
              <a:headEnd/>
              <a:tailEnd/>
            </a:ln>
          </p:spPr>
        </p:pic>
      </p:grpSp>
      <p:sp>
        <p:nvSpPr>
          <p:cNvPr id="9247" name="WordArt 31"/>
          <p:cNvSpPr>
            <a:spLocks noChangeArrowheads="1" noChangeShapeType="1" noTextEdit="1"/>
          </p:cNvSpPr>
          <p:nvPr/>
        </p:nvSpPr>
        <p:spPr bwMode="auto">
          <a:xfrm>
            <a:off x="1096963" y="1319213"/>
            <a:ext cx="3243262" cy="265112"/>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type="none" w="sm" len="sm"/>
                  <a:tailEnd type="none" w="sm" len="sm"/>
                </a:ln>
                <a:gradFill rotWithShape="0">
                  <a:gsLst>
                    <a:gs pos="0">
                      <a:srgbClr val="FFFF00"/>
                    </a:gs>
                    <a:gs pos="100000">
                      <a:srgbClr val="FF9900"/>
                    </a:gs>
                  </a:gsLst>
                  <a:lin ang="5400000" scaled="1"/>
                </a:gradFill>
                <a:latin typeface="Arial Black"/>
              </a:rPr>
              <a:t>GUARDRAIL/Common Sensor</a:t>
            </a:r>
          </a:p>
        </p:txBody>
      </p:sp>
      <p:sp>
        <p:nvSpPr>
          <p:cNvPr id="9248" name="WordArt 32"/>
          <p:cNvSpPr>
            <a:spLocks noChangeArrowheads="1" noChangeShapeType="1" noTextEdit="1"/>
          </p:cNvSpPr>
          <p:nvPr/>
        </p:nvSpPr>
        <p:spPr bwMode="auto">
          <a:xfrm>
            <a:off x="1095375" y="4137025"/>
            <a:ext cx="3243263" cy="2635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type="none" w="sm" len="sm"/>
                  <a:tailEnd type="none" w="sm" len="sm"/>
                </a:ln>
                <a:gradFill rotWithShape="0">
                  <a:gsLst>
                    <a:gs pos="0">
                      <a:srgbClr val="FFFF00"/>
                    </a:gs>
                    <a:gs pos="100000">
                      <a:srgbClr val="FF9900"/>
                    </a:gs>
                  </a:gsLst>
                  <a:lin ang="5400000" scaled="1"/>
                </a:gradFill>
                <a:latin typeface="Arial Black"/>
              </a:rPr>
              <a:t>Airborne Reconnaissance Low</a:t>
            </a:r>
          </a:p>
        </p:txBody>
      </p:sp>
      <p:grpSp>
        <p:nvGrpSpPr>
          <p:cNvPr id="6" name="Group 33"/>
          <p:cNvGrpSpPr>
            <a:grpSpLocks/>
          </p:cNvGrpSpPr>
          <p:nvPr/>
        </p:nvGrpSpPr>
        <p:grpSpPr bwMode="auto">
          <a:xfrm>
            <a:off x="862013" y="2547938"/>
            <a:ext cx="898525" cy="863600"/>
            <a:chOff x="585" y="1831"/>
            <a:chExt cx="885" cy="876"/>
          </a:xfrm>
        </p:grpSpPr>
        <p:grpSp>
          <p:nvGrpSpPr>
            <p:cNvPr id="7" name="Group 34"/>
            <p:cNvGrpSpPr>
              <a:grpSpLocks noChangeAspect="1"/>
            </p:cNvGrpSpPr>
            <p:nvPr/>
          </p:nvGrpSpPr>
          <p:grpSpPr bwMode="auto">
            <a:xfrm>
              <a:off x="790" y="1831"/>
              <a:ext cx="680" cy="876"/>
              <a:chOff x="1553" y="728"/>
              <a:chExt cx="2516" cy="3112"/>
            </a:xfrm>
          </p:grpSpPr>
          <p:sp>
            <p:nvSpPr>
              <p:cNvPr id="9251" name="Rectangle 35"/>
              <p:cNvSpPr>
                <a:spLocks noChangeAspect="1" noChangeArrowheads="1"/>
              </p:cNvSpPr>
              <p:nvPr/>
            </p:nvSpPr>
            <p:spPr bwMode="auto">
              <a:xfrm>
                <a:off x="1575" y="988"/>
                <a:ext cx="2272" cy="2832"/>
              </a:xfrm>
              <a:prstGeom prst="rect">
                <a:avLst/>
              </a:prstGeom>
              <a:solidFill>
                <a:schemeClr val="tx2"/>
              </a:solidFill>
              <a:ln w="12700">
                <a:solidFill>
                  <a:schemeClr val="tx1"/>
                </a:solidFill>
                <a:miter lim="800000"/>
                <a:headEnd/>
                <a:tailEnd/>
              </a:ln>
              <a:effectLst/>
            </p:spPr>
            <p:txBody>
              <a:bodyPr wrap="none" anchor="ctr"/>
              <a:lstStyle/>
              <a:p>
                <a:endParaRPr lang="en-US"/>
              </a:p>
            </p:txBody>
          </p:sp>
          <p:pic>
            <p:nvPicPr>
              <p:cNvPr id="9252" name="Picture 36"/>
              <p:cNvPicPr>
                <a:picLocks noChangeAspect="1" noChangeArrowheads="1"/>
              </p:cNvPicPr>
              <p:nvPr/>
            </p:nvPicPr>
            <p:blipFill>
              <a:blip r:embed="rId10" cstate="print"/>
              <a:srcRect/>
              <a:stretch>
                <a:fillRect/>
              </a:stretch>
            </p:blipFill>
            <p:spPr bwMode="auto">
              <a:xfrm>
                <a:off x="1553" y="728"/>
                <a:ext cx="2516" cy="3112"/>
              </a:xfrm>
              <a:prstGeom prst="rect">
                <a:avLst/>
              </a:prstGeom>
              <a:noFill/>
              <a:ln w="12700">
                <a:noFill/>
                <a:miter lim="800000"/>
                <a:headEnd/>
                <a:tailEnd/>
              </a:ln>
              <a:effectLst/>
            </p:spPr>
          </p:pic>
        </p:grpSp>
        <p:sp>
          <p:nvSpPr>
            <p:cNvPr id="9253" name="WordArt 37"/>
            <p:cNvSpPr>
              <a:spLocks noChangeArrowheads="1" noChangeShapeType="1" noTextEdit="1"/>
            </p:cNvSpPr>
            <p:nvPr/>
          </p:nvSpPr>
          <p:spPr bwMode="auto">
            <a:xfrm>
              <a:off x="585" y="1873"/>
              <a:ext cx="880" cy="375"/>
            </a:xfrm>
            <a:prstGeom prst="rect">
              <a:avLst/>
            </a:prstGeom>
          </p:spPr>
          <p:txBody>
            <a:bodyPr wrap="none" fromWordArt="1">
              <a:prstTxWarp prst="textSlantUp">
                <a:avLst>
                  <a:gd name="adj" fmla="val 44009"/>
                </a:avLst>
              </a:prstTxWarp>
            </a:bodyPr>
            <a:lstStyle/>
            <a:p>
              <a:pPr algn="ctr"/>
              <a:r>
                <a:rPr lang="en-US" sz="3600" kern="10">
                  <a:ln w="9525">
                    <a:solidFill>
                      <a:schemeClr val="accent1"/>
                    </a:solidFill>
                    <a:round/>
                    <a:headEnd type="none" w="sm" len="sm"/>
                    <a:tailEnd type="none" w="sm" len="sm"/>
                  </a:ln>
                  <a:solidFill>
                    <a:srgbClr val="FF0000"/>
                  </a:solidFill>
                  <a:effectLst>
                    <a:outerShdw dist="53882" dir="2700000" algn="ctr" rotWithShape="0">
                      <a:srgbClr val="868686">
                        <a:alpha val="50000"/>
                      </a:srgbClr>
                    </a:outerShdw>
                  </a:effectLst>
                  <a:latin typeface="Arial Black"/>
                </a:rPr>
                <a:t>COMINT</a:t>
              </a:r>
            </a:p>
          </p:txBody>
        </p:sp>
      </p:grpSp>
      <p:grpSp>
        <p:nvGrpSpPr>
          <p:cNvPr id="8" name="Group 38"/>
          <p:cNvGrpSpPr>
            <a:grpSpLocks noChangeAspect="1"/>
          </p:cNvGrpSpPr>
          <p:nvPr/>
        </p:nvGrpSpPr>
        <p:grpSpPr bwMode="auto">
          <a:xfrm>
            <a:off x="896938" y="4487863"/>
            <a:ext cx="692150" cy="863600"/>
            <a:chOff x="1553" y="728"/>
            <a:chExt cx="2516" cy="3112"/>
          </a:xfrm>
        </p:grpSpPr>
        <p:sp>
          <p:nvSpPr>
            <p:cNvPr id="9255" name="Rectangle 39"/>
            <p:cNvSpPr>
              <a:spLocks noChangeAspect="1" noChangeArrowheads="1"/>
            </p:cNvSpPr>
            <p:nvPr/>
          </p:nvSpPr>
          <p:spPr bwMode="auto">
            <a:xfrm>
              <a:off x="1575" y="988"/>
              <a:ext cx="2272" cy="2832"/>
            </a:xfrm>
            <a:prstGeom prst="rect">
              <a:avLst/>
            </a:prstGeom>
            <a:solidFill>
              <a:schemeClr val="tx2"/>
            </a:solidFill>
            <a:ln w="12700">
              <a:solidFill>
                <a:schemeClr val="tx1"/>
              </a:solidFill>
              <a:miter lim="800000"/>
              <a:headEnd/>
              <a:tailEnd/>
            </a:ln>
            <a:effectLst/>
          </p:spPr>
          <p:txBody>
            <a:bodyPr wrap="none" anchor="ctr"/>
            <a:lstStyle/>
            <a:p>
              <a:endParaRPr lang="en-US"/>
            </a:p>
          </p:txBody>
        </p:sp>
        <p:pic>
          <p:nvPicPr>
            <p:cNvPr id="9256" name="Picture 40"/>
            <p:cNvPicPr>
              <a:picLocks noChangeAspect="1" noChangeArrowheads="1"/>
            </p:cNvPicPr>
            <p:nvPr/>
          </p:nvPicPr>
          <p:blipFill>
            <a:blip r:embed="rId10" cstate="print"/>
            <a:srcRect/>
            <a:stretch>
              <a:fillRect/>
            </a:stretch>
          </p:blipFill>
          <p:spPr bwMode="auto">
            <a:xfrm>
              <a:off x="1553" y="728"/>
              <a:ext cx="2516" cy="3112"/>
            </a:xfrm>
            <a:prstGeom prst="rect">
              <a:avLst/>
            </a:prstGeom>
            <a:noFill/>
            <a:ln w="12700">
              <a:noFill/>
              <a:miter lim="800000"/>
              <a:headEnd/>
              <a:tailEnd/>
            </a:ln>
            <a:effectLst/>
          </p:spPr>
        </p:pic>
      </p:grpSp>
      <p:sp>
        <p:nvSpPr>
          <p:cNvPr id="9257" name="WordArt 41"/>
          <p:cNvSpPr>
            <a:spLocks noChangeArrowheads="1" noChangeShapeType="1" noTextEdit="1"/>
          </p:cNvSpPr>
          <p:nvPr/>
        </p:nvSpPr>
        <p:spPr bwMode="auto">
          <a:xfrm>
            <a:off x="785813" y="4530725"/>
            <a:ext cx="893762" cy="368300"/>
          </a:xfrm>
          <a:prstGeom prst="rect">
            <a:avLst/>
          </a:prstGeom>
        </p:spPr>
        <p:txBody>
          <a:bodyPr wrap="none" fromWordArt="1">
            <a:prstTxWarp prst="textSlantUp">
              <a:avLst>
                <a:gd name="adj" fmla="val 44009"/>
              </a:avLst>
            </a:prstTxWarp>
          </a:bodyPr>
          <a:lstStyle/>
          <a:p>
            <a:pPr algn="ctr"/>
            <a:r>
              <a:rPr lang="en-US" sz="3600" kern="10">
                <a:ln w="9525">
                  <a:solidFill>
                    <a:schemeClr val="accent1"/>
                  </a:solidFill>
                  <a:round/>
                  <a:headEnd type="none" w="sm" len="sm"/>
                  <a:tailEnd type="none" w="sm" len="sm"/>
                </a:ln>
                <a:solidFill>
                  <a:srgbClr val="FF0000"/>
                </a:solidFill>
                <a:effectLst>
                  <a:outerShdw dist="53882" dir="2700000" algn="ctr" rotWithShape="0">
                    <a:srgbClr val="868686">
                      <a:alpha val="50000"/>
                    </a:srgbClr>
                  </a:outerShdw>
                </a:effectLst>
                <a:latin typeface="Arial Black"/>
              </a:rPr>
              <a:t>COMINT</a:t>
            </a:r>
          </a:p>
        </p:txBody>
      </p:sp>
      <p:pic>
        <p:nvPicPr>
          <p:cNvPr id="9258" name="Picture 42"/>
          <p:cNvPicPr>
            <a:picLocks noChangeArrowheads="1"/>
          </p:cNvPicPr>
          <p:nvPr/>
        </p:nvPicPr>
        <p:blipFill>
          <a:blip r:embed="rId11" cstate="print"/>
          <a:srcRect/>
          <a:stretch>
            <a:fillRect/>
          </a:stretch>
        </p:blipFill>
        <p:spPr bwMode="auto">
          <a:xfrm>
            <a:off x="1804988" y="2882900"/>
            <a:ext cx="774700" cy="952500"/>
          </a:xfrm>
          <a:prstGeom prst="rect">
            <a:avLst/>
          </a:prstGeom>
          <a:noFill/>
          <a:ln w="12700">
            <a:solidFill>
              <a:srgbClr val="000000"/>
            </a:solidFill>
            <a:miter lim="800000"/>
            <a:headEnd/>
            <a:tailEnd/>
          </a:ln>
          <a:effectLst/>
        </p:spPr>
      </p:pic>
      <p:sp>
        <p:nvSpPr>
          <p:cNvPr id="9259" name="WordArt 43"/>
          <p:cNvSpPr>
            <a:spLocks noChangeArrowheads="1" noChangeShapeType="1" noTextEdit="1"/>
          </p:cNvSpPr>
          <p:nvPr/>
        </p:nvSpPr>
        <p:spPr bwMode="auto">
          <a:xfrm>
            <a:off x="1903413" y="3138488"/>
            <a:ext cx="668337" cy="396875"/>
          </a:xfrm>
          <a:prstGeom prst="rect">
            <a:avLst/>
          </a:prstGeom>
        </p:spPr>
        <p:txBody>
          <a:bodyPr wrap="none" fromWordArt="1">
            <a:prstTxWarp prst="textSlantUp">
              <a:avLst>
                <a:gd name="adj" fmla="val 55556"/>
              </a:avLst>
            </a:prstTxWarp>
          </a:bodyPr>
          <a:lstStyle/>
          <a:p>
            <a:pPr algn="ctr"/>
            <a:r>
              <a:rPr lang="en-US" sz="3600" kern="10">
                <a:ln w="9525">
                  <a:solidFill>
                    <a:schemeClr val="accent1"/>
                  </a:solidFill>
                  <a:round/>
                  <a:headEnd type="none" w="sm" len="sm"/>
                  <a:tailEnd type="none" w="sm" len="sm"/>
                </a:ln>
                <a:solidFill>
                  <a:srgbClr val="FF0000"/>
                </a:solidFill>
                <a:effectLst>
                  <a:outerShdw dist="53882" dir="2700000" algn="ctr" rotWithShape="0">
                    <a:srgbClr val="868686">
                      <a:alpha val="50000"/>
                    </a:srgbClr>
                  </a:outerShdw>
                </a:effectLst>
                <a:latin typeface="Arial Black"/>
              </a:rPr>
              <a:t>ELINT</a:t>
            </a:r>
          </a:p>
        </p:txBody>
      </p:sp>
      <p:pic>
        <p:nvPicPr>
          <p:cNvPr id="9260" name="Picture 44" descr="O:\CHALS\NewImages\Chalsxm.tif"/>
          <p:cNvPicPr>
            <a:picLocks noChangeAspect="1" noChangeArrowheads="1"/>
          </p:cNvPicPr>
          <p:nvPr/>
        </p:nvPicPr>
        <p:blipFill>
          <a:blip r:embed="rId12" cstate="print"/>
          <a:srcRect/>
          <a:stretch>
            <a:fillRect/>
          </a:stretch>
        </p:blipFill>
        <p:spPr bwMode="auto">
          <a:xfrm>
            <a:off x="2751138" y="2597150"/>
            <a:ext cx="831850" cy="654050"/>
          </a:xfrm>
          <a:prstGeom prst="rect">
            <a:avLst/>
          </a:prstGeom>
          <a:noFill/>
          <a:ln w="9525">
            <a:solidFill>
              <a:schemeClr val="tx1"/>
            </a:solidFill>
            <a:miter lim="800000"/>
            <a:headEnd/>
            <a:tailEnd/>
          </a:ln>
        </p:spPr>
      </p:pic>
      <p:sp>
        <p:nvSpPr>
          <p:cNvPr id="9261" name="WordArt 45"/>
          <p:cNvSpPr>
            <a:spLocks noChangeArrowheads="1" noChangeShapeType="1" noTextEdit="1"/>
          </p:cNvSpPr>
          <p:nvPr/>
        </p:nvSpPr>
        <p:spPr bwMode="auto">
          <a:xfrm>
            <a:off x="2833688" y="2681288"/>
            <a:ext cx="666750" cy="396875"/>
          </a:xfrm>
          <a:prstGeom prst="rect">
            <a:avLst/>
          </a:prstGeom>
        </p:spPr>
        <p:txBody>
          <a:bodyPr wrap="none" fromWordArt="1">
            <a:prstTxWarp prst="textSlantUp">
              <a:avLst>
                <a:gd name="adj" fmla="val 55556"/>
              </a:avLst>
            </a:prstTxWarp>
          </a:bodyPr>
          <a:lstStyle/>
          <a:p>
            <a:pPr algn="ctr"/>
            <a:r>
              <a:rPr lang="en-US" sz="3600" kern="10">
                <a:ln w="9525">
                  <a:solidFill>
                    <a:schemeClr val="accent1"/>
                  </a:solidFill>
                  <a:round/>
                  <a:headEnd type="none" w="sm" len="sm"/>
                  <a:tailEnd type="none" w="sm" len="sm"/>
                </a:ln>
                <a:solidFill>
                  <a:srgbClr val="FF0000"/>
                </a:solidFill>
                <a:effectLst>
                  <a:outerShdw dist="53882" dir="2700000" algn="ctr" rotWithShape="0">
                    <a:srgbClr val="868686">
                      <a:alpha val="50000"/>
                    </a:srgbClr>
                  </a:outerShdw>
                </a:effectLst>
                <a:latin typeface="Arial Black"/>
              </a:rPr>
              <a:t>CHALS</a:t>
            </a:r>
          </a:p>
        </p:txBody>
      </p:sp>
      <p:pic>
        <p:nvPicPr>
          <p:cNvPr id="9262" name="Picture 46" descr="O:\ACS\GR31 to GR40\GR36\463gr36\Wescam.TIF"/>
          <p:cNvPicPr>
            <a:picLocks noChangeAspect="1" noChangeArrowheads="1"/>
          </p:cNvPicPr>
          <p:nvPr/>
        </p:nvPicPr>
        <p:blipFill>
          <a:blip r:embed="rId13" cstate="print"/>
          <a:srcRect/>
          <a:stretch>
            <a:fillRect/>
          </a:stretch>
        </p:blipFill>
        <p:spPr bwMode="auto">
          <a:xfrm>
            <a:off x="1425575" y="5213350"/>
            <a:ext cx="638175" cy="822325"/>
          </a:xfrm>
          <a:prstGeom prst="rect">
            <a:avLst/>
          </a:prstGeom>
          <a:noFill/>
          <a:ln w="9525">
            <a:solidFill>
              <a:srgbClr val="000000"/>
            </a:solidFill>
            <a:miter lim="800000"/>
            <a:headEnd/>
            <a:tailEnd/>
          </a:ln>
        </p:spPr>
      </p:pic>
      <p:sp>
        <p:nvSpPr>
          <p:cNvPr id="9263" name="WordArt 47"/>
          <p:cNvSpPr>
            <a:spLocks noChangeArrowheads="1" noChangeShapeType="1" noTextEdit="1"/>
          </p:cNvSpPr>
          <p:nvPr/>
        </p:nvSpPr>
        <p:spPr bwMode="auto">
          <a:xfrm>
            <a:off x="1433513" y="5519738"/>
            <a:ext cx="603250" cy="355600"/>
          </a:xfrm>
          <a:prstGeom prst="rect">
            <a:avLst/>
          </a:prstGeom>
        </p:spPr>
        <p:txBody>
          <a:bodyPr wrap="none" fromWordArt="1">
            <a:prstTxWarp prst="textSlantUp">
              <a:avLst>
                <a:gd name="adj" fmla="val 43750"/>
              </a:avLst>
            </a:prstTxWarp>
          </a:bodyPr>
          <a:lstStyle/>
          <a:p>
            <a:pPr algn="ctr"/>
            <a:r>
              <a:rPr lang="en-US" sz="3600" kern="10">
                <a:ln w="9525">
                  <a:solidFill>
                    <a:schemeClr val="accent1"/>
                  </a:solidFill>
                  <a:round/>
                  <a:headEnd type="none" w="sm" len="sm"/>
                  <a:tailEnd type="none" w="sm" len="sm"/>
                </a:ln>
                <a:solidFill>
                  <a:srgbClr val="FF0000"/>
                </a:solidFill>
                <a:effectLst>
                  <a:outerShdw dist="53882" dir="2700000" algn="ctr" rotWithShape="0">
                    <a:srgbClr val="868686">
                      <a:alpha val="50000"/>
                    </a:srgbClr>
                  </a:outerShdw>
                </a:effectLst>
                <a:latin typeface="Arial Black"/>
              </a:rPr>
              <a:t>EOIR</a:t>
            </a:r>
          </a:p>
        </p:txBody>
      </p:sp>
      <p:pic>
        <p:nvPicPr>
          <p:cNvPr id="9264" name="Picture 48" descr="D:\Personal\New Business\NATO\IRLS.tif"/>
          <p:cNvPicPr>
            <a:picLocks noChangeAspect="1" noChangeArrowheads="1"/>
          </p:cNvPicPr>
          <p:nvPr/>
        </p:nvPicPr>
        <p:blipFill>
          <a:blip r:embed="rId14" cstate="print">
            <a:clrChange>
              <a:clrFrom>
                <a:srgbClr val="F62020"/>
              </a:clrFrom>
              <a:clrTo>
                <a:srgbClr val="F62020">
                  <a:alpha val="0"/>
                </a:srgbClr>
              </a:clrTo>
            </a:clrChange>
          </a:blip>
          <a:srcRect/>
          <a:stretch>
            <a:fillRect/>
          </a:stretch>
        </p:blipFill>
        <p:spPr bwMode="auto">
          <a:xfrm>
            <a:off x="2116138" y="5360988"/>
            <a:ext cx="906462" cy="657225"/>
          </a:xfrm>
          <a:prstGeom prst="rect">
            <a:avLst/>
          </a:prstGeom>
          <a:noFill/>
          <a:ln w="9525">
            <a:solidFill>
              <a:srgbClr val="000000"/>
            </a:solidFill>
            <a:miter lim="800000"/>
            <a:headEnd/>
            <a:tailEnd/>
          </a:ln>
        </p:spPr>
      </p:pic>
      <p:sp>
        <p:nvSpPr>
          <p:cNvPr id="9265" name="WordArt 49"/>
          <p:cNvSpPr>
            <a:spLocks noChangeArrowheads="1" noChangeShapeType="1" noTextEdit="1"/>
          </p:cNvSpPr>
          <p:nvPr/>
        </p:nvSpPr>
        <p:spPr bwMode="auto">
          <a:xfrm>
            <a:off x="2262188" y="5435600"/>
            <a:ext cx="706437" cy="433388"/>
          </a:xfrm>
          <a:prstGeom prst="rect">
            <a:avLst/>
          </a:prstGeom>
        </p:spPr>
        <p:txBody>
          <a:bodyPr wrap="none" fromWordArt="1">
            <a:prstTxWarp prst="textSlantUp">
              <a:avLst>
                <a:gd name="adj" fmla="val 55556"/>
              </a:avLst>
            </a:prstTxWarp>
          </a:bodyPr>
          <a:lstStyle/>
          <a:p>
            <a:pPr algn="ctr"/>
            <a:r>
              <a:rPr lang="en-US" sz="3600" kern="10">
                <a:ln w="9525">
                  <a:solidFill>
                    <a:schemeClr val="accent1"/>
                  </a:solidFill>
                  <a:round/>
                  <a:headEnd type="none" w="sm" len="sm"/>
                  <a:tailEnd type="none" w="sm" len="sm"/>
                </a:ln>
                <a:solidFill>
                  <a:srgbClr val="FF0000"/>
                </a:solidFill>
                <a:effectLst>
                  <a:outerShdw dist="53882" dir="2700000" algn="ctr" rotWithShape="0">
                    <a:srgbClr val="868686">
                      <a:alpha val="50000"/>
                    </a:srgbClr>
                  </a:outerShdw>
                </a:effectLst>
                <a:latin typeface="Arial Black"/>
              </a:rPr>
              <a:t>Radar</a:t>
            </a:r>
          </a:p>
        </p:txBody>
      </p:sp>
      <p:sp>
        <p:nvSpPr>
          <p:cNvPr id="9266" name="WordArt 50"/>
          <p:cNvSpPr>
            <a:spLocks noChangeArrowheads="1" noChangeShapeType="1" noTextEdit="1"/>
          </p:cNvSpPr>
          <p:nvPr/>
        </p:nvSpPr>
        <p:spPr bwMode="auto">
          <a:xfrm>
            <a:off x="3744913" y="2432050"/>
            <a:ext cx="668337" cy="395288"/>
          </a:xfrm>
          <a:prstGeom prst="rect">
            <a:avLst/>
          </a:prstGeom>
        </p:spPr>
        <p:txBody>
          <a:bodyPr wrap="none" fromWordArt="1">
            <a:prstTxWarp prst="textSlantUp">
              <a:avLst>
                <a:gd name="adj" fmla="val 55556"/>
              </a:avLst>
            </a:prstTxWarp>
          </a:bodyPr>
          <a:lstStyle/>
          <a:p>
            <a:pPr algn="ctr"/>
            <a:r>
              <a:rPr lang="en-US" sz="3600" kern="10">
                <a:ln w="9525">
                  <a:solidFill>
                    <a:schemeClr val="accent1"/>
                  </a:solidFill>
                  <a:round/>
                  <a:headEnd type="none" w="sm" len="sm"/>
                  <a:tailEnd type="none" w="sm" len="sm"/>
                </a:ln>
                <a:solidFill>
                  <a:srgbClr val="FF0000"/>
                </a:solidFill>
                <a:effectLst>
                  <a:outerShdw dist="53882" dir="2700000" algn="ctr" rotWithShape="0">
                    <a:srgbClr val="868686">
                      <a:alpha val="50000"/>
                    </a:srgbClr>
                  </a:outerShdw>
                </a:effectLst>
                <a:latin typeface="Arial Black"/>
              </a:rPr>
              <a:t>AOCO</a:t>
            </a:r>
          </a:p>
        </p:txBody>
      </p:sp>
      <p:sp>
        <p:nvSpPr>
          <p:cNvPr id="9267" name="WordArt 51"/>
          <p:cNvSpPr>
            <a:spLocks noChangeArrowheads="1" noChangeShapeType="1" noTextEdit="1"/>
          </p:cNvSpPr>
          <p:nvPr/>
        </p:nvSpPr>
        <p:spPr bwMode="auto">
          <a:xfrm>
            <a:off x="896938" y="1889125"/>
            <a:ext cx="666750" cy="396875"/>
          </a:xfrm>
          <a:prstGeom prst="rect">
            <a:avLst/>
          </a:prstGeom>
        </p:spPr>
        <p:txBody>
          <a:bodyPr wrap="none" fromWordArt="1">
            <a:prstTxWarp prst="textSlantUp">
              <a:avLst>
                <a:gd name="adj" fmla="val 55556"/>
              </a:avLst>
            </a:prstTxWarp>
          </a:bodyPr>
          <a:lstStyle/>
          <a:p>
            <a:pPr algn="ctr"/>
            <a:r>
              <a:rPr lang="en-US" sz="3600" kern="10">
                <a:ln w="9525">
                  <a:solidFill>
                    <a:schemeClr val="accent1"/>
                  </a:solidFill>
                  <a:round/>
                  <a:headEnd type="none" w="sm" len="sm"/>
                  <a:tailEnd type="none" w="sm" len="sm"/>
                </a:ln>
                <a:solidFill>
                  <a:srgbClr val="FF0000"/>
                </a:solidFill>
                <a:effectLst>
                  <a:outerShdw dist="53882" dir="2700000" algn="ctr" rotWithShape="0">
                    <a:srgbClr val="868686">
                      <a:alpha val="50000"/>
                    </a:srgbClr>
                  </a:outerShdw>
                </a:effectLst>
                <a:latin typeface="Arial Black"/>
              </a:rPr>
              <a:t>NCCT</a:t>
            </a:r>
          </a:p>
        </p:txBody>
      </p:sp>
      <p:graphicFrame>
        <p:nvGraphicFramePr>
          <p:cNvPr id="9268" name="Object 52"/>
          <p:cNvGraphicFramePr>
            <a:graphicFrameLocks noChangeAspect="1"/>
          </p:cNvGraphicFramePr>
          <p:nvPr/>
        </p:nvGraphicFramePr>
        <p:xfrm>
          <a:off x="4443413" y="4533900"/>
          <a:ext cx="2517775" cy="1941513"/>
        </p:xfrm>
        <a:graphic>
          <a:graphicData uri="http://schemas.openxmlformats.org/presentationml/2006/ole">
            <p:oleObj spid="_x0000_s153602" name="Clip" r:id="rId15" imgW="2287080" imgH="2264040" progId="">
              <p:embed/>
            </p:oleObj>
          </a:graphicData>
        </a:graphic>
      </p:graphicFrame>
      <p:sp>
        <p:nvSpPr>
          <p:cNvPr id="9269" name="WordArt 53"/>
          <p:cNvSpPr>
            <a:spLocks noChangeArrowheads="1" noChangeShapeType="1" noTextEdit="1"/>
          </p:cNvSpPr>
          <p:nvPr/>
        </p:nvSpPr>
        <p:spPr bwMode="auto">
          <a:xfrm>
            <a:off x="5181600" y="4981575"/>
            <a:ext cx="911225" cy="809625"/>
          </a:xfrm>
          <a:prstGeom prst="rect">
            <a:avLst/>
          </a:prstGeom>
        </p:spPr>
        <p:txBody>
          <a:bodyPr wrap="none" fromWordArt="1">
            <a:prstTxWarp prst="textCascadeUp">
              <a:avLst>
                <a:gd name="adj" fmla="val 100000"/>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a:ln w="9525">
                  <a:round/>
                  <a:headEnd type="none" w="sm" len="sm"/>
                  <a:tailEnd type="none" w="sm" len="sm"/>
                </a:ln>
                <a:gradFill rotWithShape="0">
                  <a:gsLst>
                    <a:gs pos="0">
                      <a:srgbClr val="FFE701"/>
                    </a:gs>
                    <a:gs pos="100000">
                      <a:srgbClr val="FE3E02"/>
                    </a:gs>
                  </a:gsLst>
                  <a:lin ang="5400000" scaled="1"/>
                </a:gradFill>
                <a:latin typeface="Impact"/>
              </a:rPr>
              <a:t>ACS</a:t>
            </a:r>
          </a:p>
        </p:txBody>
      </p:sp>
      <p:pic>
        <p:nvPicPr>
          <p:cNvPr id="9270" name="Picture 54"/>
          <p:cNvPicPr>
            <a:picLocks noChangeArrowheads="1"/>
          </p:cNvPicPr>
          <p:nvPr/>
        </p:nvPicPr>
        <p:blipFill>
          <a:blip r:embed="rId16" cstate="print"/>
          <a:srcRect/>
          <a:stretch>
            <a:fillRect/>
          </a:stretch>
        </p:blipFill>
        <p:spPr bwMode="auto">
          <a:xfrm>
            <a:off x="2878138" y="3319463"/>
            <a:ext cx="1382712" cy="508000"/>
          </a:xfrm>
          <a:prstGeom prst="rect">
            <a:avLst/>
          </a:prstGeom>
          <a:noFill/>
          <a:ln w="9525">
            <a:solidFill>
              <a:schemeClr val="tx1"/>
            </a:solidFill>
            <a:miter lim="800000"/>
            <a:headEnd/>
            <a:tailEnd/>
          </a:ln>
          <a:effectLst/>
        </p:spPr>
      </p:pic>
      <p:sp>
        <p:nvSpPr>
          <p:cNvPr id="9271" name="WordArt 55"/>
          <p:cNvSpPr>
            <a:spLocks noChangeArrowheads="1" noChangeShapeType="1" noTextEdit="1"/>
          </p:cNvSpPr>
          <p:nvPr/>
        </p:nvSpPr>
        <p:spPr bwMode="auto">
          <a:xfrm>
            <a:off x="3200400" y="3408363"/>
            <a:ext cx="668338" cy="395287"/>
          </a:xfrm>
          <a:prstGeom prst="rect">
            <a:avLst/>
          </a:prstGeom>
        </p:spPr>
        <p:txBody>
          <a:bodyPr wrap="none" fromWordArt="1">
            <a:prstTxWarp prst="textSlantUp">
              <a:avLst>
                <a:gd name="adj" fmla="val 55556"/>
              </a:avLst>
            </a:prstTxWarp>
          </a:bodyPr>
          <a:lstStyle/>
          <a:p>
            <a:pPr algn="ctr"/>
            <a:r>
              <a:rPr lang="en-US" sz="3600" kern="10">
                <a:ln w="9525">
                  <a:solidFill>
                    <a:schemeClr val="accent1"/>
                  </a:solidFill>
                  <a:round/>
                  <a:headEnd type="none" w="sm" len="sm"/>
                  <a:tailEnd type="none" w="sm" len="sm"/>
                </a:ln>
                <a:solidFill>
                  <a:srgbClr val="FF0000"/>
                </a:solidFill>
                <a:effectLst>
                  <a:outerShdw dist="53882" dir="2700000" algn="ctr" rotWithShape="0">
                    <a:srgbClr val="868686">
                      <a:alpha val="50000"/>
                    </a:srgbClr>
                  </a:outerShdw>
                </a:effectLst>
                <a:latin typeface="Arial Black"/>
              </a:rPr>
              <a:t>Data Link</a:t>
            </a:r>
          </a:p>
        </p:txBody>
      </p:sp>
      <p:sp>
        <p:nvSpPr>
          <p:cNvPr id="9272" name="WordArt 56"/>
          <p:cNvSpPr>
            <a:spLocks noChangeArrowheads="1" noChangeShapeType="1" noTextEdit="1"/>
          </p:cNvSpPr>
          <p:nvPr/>
        </p:nvSpPr>
        <p:spPr bwMode="auto">
          <a:xfrm>
            <a:off x="3200400" y="3197225"/>
            <a:ext cx="668338" cy="396875"/>
          </a:xfrm>
          <a:prstGeom prst="rect">
            <a:avLst/>
          </a:prstGeom>
        </p:spPr>
        <p:txBody>
          <a:bodyPr wrap="none" fromWordArt="1">
            <a:prstTxWarp prst="textSlantUp">
              <a:avLst>
                <a:gd name="adj" fmla="val 55556"/>
              </a:avLst>
            </a:prstTxWarp>
          </a:bodyPr>
          <a:lstStyle/>
          <a:p>
            <a:pPr algn="ctr"/>
            <a:r>
              <a:rPr lang="en-US" sz="3600" kern="10">
                <a:ln w="9525">
                  <a:solidFill>
                    <a:schemeClr val="accent1"/>
                  </a:solidFill>
                  <a:round/>
                  <a:headEnd type="none" w="sm" len="sm"/>
                  <a:tailEnd type="none" w="sm" len="sm"/>
                </a:ln>
                <a:solidFill>
                  <a:srgbClr val="FF0000"/>
                </a:solidFill>
                <a:effectLst>
                  <a:outerShdw dist="53882" dir="2700000" algn="ctr" rotWithShape="0">
                    <a:srgbClr val="868686">
                      <a:alpha val="50000"/>
                    </a:srgbClr>
                  </a:outerShdw>
                </a:effectLst>
                <a:latin typeface="Arial Black"/>
              </a:rPr>
              <a:t>Airborne</a:t>
            </a:r>
          </a:p>
        </p:txBody>
      </p:sp>
      <p:pic>
        <p:nvPicPr>
          <p:cNvPr id="9273" name="Picture 57"/>
          <p:cNvPicPr>
            <a:picLocks noChangeArrowheads="1"/>
          </p:cNvPicPr>
          <p:nvPr/>
        </p:nvPicPr>
        <p:blipFill>
          <a:blip r:embed="rId16" cstate="print"/>
          <a:srcRect/>
          <a:stretch>
            <a:fillRect/>
          </a:stretch>
        </p:blipFill>
        <p:spPr bwMode="auto">
          <a:xfrm>
            <a:off x="3082925" y="5292725"/>
            <a:ext cx="1382713" cy="508000"/>
          </a:xfrm>
          <a:prstGeom prst="rect">
            <a:avLst/>
          </a:prstGeom>
          <a:noFill/>
          <a:ln w="9525">
            <a:solidFill>
              <a:schemeClr val="tx1"/>
            </a:solidFill>
            <a:miter lim="800000"/>
            <a:headEnd/>
            <a:tailEnd/>
          </a:ln>
          <a:effectLst/>
        </p:spPr>
      </p:pic>
      <p:sp>
        <p:nvSpPr>
          <p:cNvPr id="9274" name="WordArt 58"/>
          <p:cNvSpPr>
            <a:spLocks noChangeArrowheads="1" noChangeShapeType="1" noTextEdit="1"/>
          </p:cNvSpPr>
          <p:nvPr/>
        </p:nvSpPr>
        <p:spPr bwMode="auto">
          <a:xfrm>
            <a:off x="3405188" y="5381625"/>
            <a:ext cx="668337" cy="396875"/>
          </a:xfrm>
          <a:prstGeom prst="rect">
            <a:avLst/>
          </a:prstGeom>
        </p:spPr>
        <p:txBody>
          <a:bodyPr wrap="none" fromWordArt="1">
            <a:prstTxWarp prst="textSlantUp">
              <a:avLst>
                <a:gd name="adj" fmla="val 55556"/>
              </a:avLst>
            </a:prstTxWarp>
          </a:bodyPr>
          <a:lstStyle/>
          <a:p>
            <a:pPr algn="ctr"/>
            <a:r>
              <a:rPr lang="en-US" sz="3600" kern="10">
                <a:ln w="9525">
                  <a:solidFill>
                    <a:schemeClr val="accent1"/>
                  </a:solidFill>
                  <a:round/>
                  <a:headEnd type="none" w="sm" len="sm"/>
                  <a:tailEnd type="none" w="sm" len="sm"/>
                </a:ln>
                <a:solidFill>
                  <a:srgbClr val="FF0000"/>
                </a:solidFill>
                <a:effectLst>
                  <a:outerShdw dist="53882" dir="2700000" algn="ctr" rotWithShape="0">
                    <a:srgbClr val="868686">
                      <a:alpha val="50000"/>
                    </a:srgbClr>
                  </a:outerShdw>
                </a:effectLst>
                <a:latin typeface="Arial Black"/>
              </a:rPr>
              <a:t>Data Link</a:t>
            </a:r>
          </a:p>
        </p:txBody>
      </p:sp>
      <p:sp>
        <p:nvSpPr>
          <p:cNvPr id="9275" name="WordArt 59"/>
          <p:cNvSpPr>
            <a:spLocks noChangeArrowheads="1" noChangeShapeType="1" noTextEdit="1"/>
          </p:cNvSpPr>
          <p:nvPr/>
        </p:nvSpPr>
        <p:spPr bwMode="auto">
          <a:xfrm>
            <a:off x="3405188" y="5172075"/>
            <a:ext cx="668337" cy="395288"/>
          </a:xfrm>
          <a:prstGeom prst="rect">
            <a:avLst/>
          </a:prstGeom>
        </p:spPr>
        <p:txBody>
          <a:bodyPr wrap="none" fromWordArt="1">
            <a:prstTxWarp prst="textSlantUp">
              <a:avLst>
                <a:gd name="adj" fmla="val 55556"/>
              </a:avLst>
            </a:prstTxWarp>
          </a:bodyPr>
          <a:lstStyle/>
          <a:p>
            <a:pPr algn="ctr"/>
            <a:r>
              <a:rPr lang="en-US" sz="3600" kern="10">
                <a:ln w="9525">
                  <a:solidFill>
                    <a:schemeClr val="accent1"/>
                  </a:solidFill>
                  <a:round/>
                  <a:headEnd type="none" w="sm" len="sm"/>
                  <a:tailEnd type="none" w="sm" len="sm"/>
                </a:ln>
                <a:solidFill>
                  <a:srgbClr val="FF0000"/>
                </a:solidFill>
                <a:effectLst>
                  <a:outerShdw dist="53882" dir="2700000" algn="ctr" rotWithShape="0">
                    <a:srgbClr val="868686">
                      <a:alpha val="50000"/>
                    </a:srgbClr>
                  </a:outerShdw>
                </a:effectLst>
                <a:latin typeface="Arial Black"/>
              </a:rPr>
              <a:t>Airborne</a:t>
            </a:r>
          </a:p>
        </p:txBody>
      </p:sp>
      <p:sp>
        <p:nvSpPr>
          <p:cNvPr id="9276" name="WordArt 60"/>
          <p:cNvSpPr>
            <a:spLocks noChangeArrowheads="1" noChangeShapeType="1" noTextEdit="1"/>
          </p:cNvSpPr>
          <p:nvPr/>
        </p:nvSpPr>
        <p:spPr bwMode="auto">
          <a:xfrm>
            <a:off x="4619625" y="5984875"/>
            <a:ext cx="4181475" cy="379413"/>
          </a:xfrm>
          <a:prstGeom prst="rect">
            <a:avLst/>
          </a:prstGeom>
        </p:spPr>
        <p:txBody>
          <a:bodyPr wrap="none" fromWordArt="1">
            <a:prstTxWarp prst="textPlain">
              <a:avLst>
                <a:gd name="adj" fmla="val 50000"/>
              </a:avLst>
            </a:prstTxWarp>
          </a:bodyPr>
          <a:lstStyle/>
          <a:p>
            <a:pPr algn="ctr"/>
            <a:r>
              <a:rPr lang="en-US" sz="3600" b="1" i="1" kern="10">
                <a:ln w="9525">
                  <a:solidFill>
                    <a:srgbClr val="000000"/>
                  </a:solidFill>
                  <a:round/>
                  <a:headEnd type="none" w="sm" len="sm"/>
                  <a:tailEnd type="none" w="sm" len="sm"/>
                </a:ln>
                <a:gradFill rotWithShape="0">
                  <a:gsLst>
                    <a:gs pos="0">
                      <a:srgbClr val="FFFF00"/>
                    </a:gs>
                    <a:gs pos="100000">
                      <a:srgbClr val="FF0000"/>
                    </a:gs>
                  </a:gsLst>
                  <a:lin ang="5400000" scaled="1"/>
                </a:gradFill>
                <a:effectLst>
                  <a:outerShdw dist="35921" dir="2700000" algn="ctr" rotWithShape="0">
                    <a:srgbClr val="808080"/>
                  </a:outerShdw>
                </a:effectLst>
                <a:latin typeface="Arial Black"/>
              </a:rPr>
              <a:t>Future Manned ISR System</a:t>
            </a:r>
          </a:p>
        </p:txBody>
      </p:sp>
      <p:sp>
        <p:nvSpPr>
          <p:cNvPr id="9277" name="Freeform 61"/>
          <p:cNvSpPr>
            <a:spLocks/>
          </p:cNvSpPr>
          <p:nvPr/>
        </p:nvSpPr>
        <p:spPr bwMode="auto">
          <a:xfrm rot="5400000">
            <a:off x="5149850" y="1414463"/>
            <a:ext cx="1884363" cy="2071687"/>
          </a:xfrm>
          <a:custGeom>
            <a:avLst/>
            <a:gdLst/>
            <a:ahLst/>
            <a:cxnLst>
              <a:cxn ang="0">
                <a:pos x="13" y="0"/>
              </a:cxn>
              <a:cxn ang="0">
                <a:pos x="327" y="242"/>
              </a:cxn>
              <a:cxn ang="0">
                <a:pos x="692" y="471"/>
              </a:cxn>
              <a:cxn ang="0">
                <a:pos x="1095" y="700"/>
              </a:cxn>
              <a:cxn ang="0">
                <a:pos x="1400" y="840"/>
              </a:cxn>
              <a:cxn ang="0">
                <a:pos x="1624" y="929"/>
              </a:cxn>
              <a:cxn ang="0">
                <a:pos x="1860" y="1010"/>
              </a:cxn>
              <a:cxn ang="0">
                <a:pos x="2127" y="1090"/>
              </a:cxn>
              <a:cxn ang="0">
                <a:pos x="2720" y="1225"/>
              </a:cxn>
              <a:cxn ang="0">
                <a:pos x="2840" y="1252"/>
              </a:cxn>
              <a:cxn ang="0">
                <a:pos x="2844" y="1036"/>
              </a:cxn>
              <a:cxn ang="0">
                <a:pos x="3412" y="1427"/>
              </a:cxn>
              <a:cxn ang="0">
                <a:pos x="2832" y="1857"/>
              </a:cxn>
              <a:cxn ang="0">
                <a:pos x="2832" y="1642"/>
              </a:cxn>
              <a:cxn ang="0">
                <a:pos x="2720" y="1669"/>
              </a:cxn>
              <a:cxn ang="0">
                <a:pos x="2429" y="1750"/>
              </a:cxn>
              <a:cxn ang="0">
                <a:pos x="1963" y="1911"/>
              </a:cxn>
              <a:cxn ang="0">
                <a:pos x="1422" y="2140"/>
              </a:cxn>
              <a:cxn ang="0">
                <a:pos x="881" y="2409"/>
              </a:cxn>
              <a:cxn ang="0">
                <a:pos x="289" y="2705"/>
              </a:cxn>
              <a:cxn ang="0">
                <a:pos x="0" y="2880"/>
              </a:cxn>
              <a:cxn ang="0">
                <a:pos x="0" y="1951"/>
              </a:cxn>
              <a:cxn ang="0">
                <a:pos x="529" y="1682"/>
              </a:cxn>
              <a:cxn ang="0">
                <a:pos x="856" y="1534"/>
              </a:cxn>
              <a:cxn ang="0">
                <a:pos x="1057" y="1453"/>
              </a:cxn>
              <a:cxn ang="0">
                <a:pos x="466" y="1184"/>
              </a:cxn>
              <a:cxn ang="0">
                <a:pos x="0" y="956"/>
              </a:cxn>
              <a:cxn ang="0">
                <a:pos x="13" y="0"/>
              </a:cxn>
            </a:cxnLst>
            <a:rect l="0" t="0" r="r" b="b"/>
            <a:pathLst>
              <a:path w="3412" h="2880">
                <a:moveTo>
                  <a:pt x="13" y="0"/>
                </a:moveTo>
                <a:lnTo>
                  <a:pt x="327" y="242"/>
                </a:lnTo>
                <a:lnTo>
                  <a:pt x="692" y="471"/>
                </a:lnTo>
                <a:lnTo>
                  <a:pt x="1095" y="700"/>
                </a:lnTo>
                <a:lnTo>
                  <a:pt x="1400" y="840"/>
                </a:lnTo>
                <a:lnTo>
                  <a:pt x="1624" y="929"/>
                </a:lnTo>
                <a:lnTo>
                  <a:pt x="1860" y="1010"/>
                </a:lnTo>
                <a:lnTo>
                  <a:pt x="2127" y="1090"/>
                </a:lnTo>
                <a:lnTo>
                  <a:pt x="2720" y="1225"/>
                </a:lnTo>
                <a:lnTo>
                  <a:pt x="2840" y="1252"/>
                </a:lnTo>
                <a:lnTo>
                  <a:pt x="2844" y="1036"/>
                </a:lnTo>
                <a:lnTo>
                  <a:pt x="3412" y="1427"/>
                </a:lnTo>
                <a:lnTo>
                  <a:pt x="2832" y="1857"/>
                </a:lnTo>
                <a:lnTo>
                  <a:pt x="2832" y="1642"/>
                </a:lnTo>
                <a:lnTo>
                  <a:pt x="2720" y="1669"/>
                </a:lnTo>
                <a:lnTo>
                  <a:pt x="2429" y="1750"/>
                </a:lnTo>
                <a:lnTo>
                  <a:pt x="1963" y="1911"/>
                </a:lnTo>
                <a:lnTo>
                  <a:pt x="1422" y="2140"/>
                </a:lnTo>
                <a:lnTo>
                  <a:pt x="881" y="2409"/>
                </a:lnTo>
                <a:lnTo>
                  <a:pt x="289" y="2705"/>
                </a:lnTo>
                <a:lnTo>
                  <a:pt x="0" y="2880"/>
                </a:lnTo>
                <a:lnTo>
                  <a:pt x="0" y="1951"/>
                </a:lnTo>
                <a:lnTo>
                  <a:pt x="529" y="1682"/>
                </a:lnTo>
                <a:lnTo>
                  <a:pt x="856" y="1534"/>
                </a:lnTo>
                <a:lnTo>
                  <a:pt x="1057" y="1453"/>
                </a:lnTo>
                <a:lnTo>
                  <a:pt x="466" y="1184"/>
                </a:lnTo>
                <a:lnTo>
                  <a:pt x="0" y="956"/>
                </a:lnTo>
                <a:lnTo>
                  <a:pt x="13" y="0"/>
                </a:lnTo>
                <a:close/>
              </a:path>
            </a:pathLst>
          </a:custGeom>
          <a:gradFill rotWithShape="0">
            <a:gsLst>
              <a:gs pos="0">
                <a:srgbClr val="FFFF00"/>
              </a:gs>
              <a:gs pos="100000">
                <a:schemeClr val="hlink"/>
              </a:gs>
            </a:gsLst>
            <a:lin ang="0" scaled="1"/>
          </a:gradFill>
          <a:ln w="12700" cap="flat" cmpd="sng">
            <a:noFill/>
            <a:prstDash val="solid"/>
            <a:round/>
            <a:headEnd type="none" w="sm" len="sm"/>
            <a:tailEnd type="none" w="sm" len="sm"/>
          </a:ln>
          <a:effectLst/>
        </p:spPr>
        <p:txBody>
          <a:bodyPr wrap="none" anchor="ctr"/>
          <a:lstStyle/>
          <a:p>
            <a:endParaRPr lang="en-US"/>
          </a:p>
        </p:txBody>
      </p:sp>
      <p:sp>
        <p:nvSpPr>
          <p:cNvPr id="9278" name="AutoShape 62"/>
          <p:cNvSpPr>
            <a:spLocks noChangeArrowheads="1"/>
          </p:cNvSpPr>
          <p:nvPr/>
        </p:nvSpPr>
        <p:spPr bwMode="auto">
          <a:xfrm>
            <a:off x="4578350" y="1062038"/>
            <a:ext cx="2894013" cy="1474787"/>
          </a:xfrm>
          <a:prstGeom prst="roundRect">
            <a:avLst>
              <a:gd name="adj" fmla="val 16667"/>
            </a:avLst>
          </a:prstGeom>
          <a:solidFill>
            <a:srgbClr val="CCFFFF">
              <a:alpha val="50000"/>
            </a:srgbClr>
          </a:solidFill>
          <a:ln w="12700">
            <a:solidFill>
              <a:srgbClr val="0000FF"/>
            </a:solidFill>
            <a:round/>
            <a:headEnd type="none" w="sm" len="sm"/>
            <a:tailEnd type="none" w="sm" len="sm"/>
          </a:ln>
          <a:effectLst/>
        </p:spPr>
        <p:txBody>
          <a:bodyPr wrap="none" anchor="ctr"/>
          <a:lstStyle/>
          <a:p>
            <a:endParaRPr lang="en-US"/>
          </a:p>
        </p:txBody>
      </p:sp>
      <p:graphicFrame>
        <p:nvGraphicFramePr>
          <p:cNvPr id="9279" name="Object 63"/>
          <p:cNvGraphicFramePr>
            <a:graphicFrameLocks noChangeAspect="1"/>
          </p:cNvGraphicFramePr>
          <p:nvPr/>
        </p:nvGraphicFramePr>
        <p:xfrm>
          <a:off x="4708525" y="1208088"/>
          <a:ext cx="1458913" cy="917575"/>
        </p:xfrm>
        <a:graphic>
          <a:graphicData uri="http://schemas.openxmlformats.org/presentationml/2006/ole">
            <p:oleObj spid="_x0000_s153603" name="Photo Editor Photo" r:id="rId17" imgW="4285714" imgH="2429214" progId="">
              <p:embed/>
            </p:oleObj>
          </a:graphicData>
        </a:graphic>
      </p:graphicFrame>
      <p:sp>
        <p:nvSpPr>
          <p:cNvPr id="9280" name="WordArt 64"/>
          <p:cNvSpPr>
            <a:spLocks noChangeArrowheads="1" noChangeShapeType="1" noTextEdit="1"/>
          </p:cNvSpPr>
          <p:nvPr/>
        </p:nvSpPr>
        <p:spPr bwMode="auto">
          <a:xfrm>
            <a:off x="4732338" y="1165225"/>
            <a:ext cx="687387" cy="26511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type="none" w="sm" len="sm"/>
                  <a:tailEnd type="none" w="sm" len="sm"/>
                </a:ln>
                <a:gradFill rotWithShape="0">
                  <a:gsLst>
                    <a:gs pos="0">
                      <a:srgbClr val="FFFF00"/>
                    </a:gs>
                    <a:gs pos="100000">
                      <a:srgbClr val="FF9900"/>
                    </a:gs>
                  </a:gsLst>
                  <a:lin ang="5400000" scaled="1"/>
                </a:gradFill>
                <a:latin typeface="Arial Black"/>
              </a:rPr>
              <a:t>EP-3</a:t>
            </a:r>
          </a:p>
        </p:txBody>
      </p:sp>
      <p:sp>
        <p:nvSpPr>
          <p:cNvPr id="9281" name="WordArt 65"/>
          <p:cNvSpPr>
            <a:spLocks noChangeArrowheads="1" noChangeShapeType="1" noTextEdit="1"/>
          </p:cNvSpPr>
          <p:nvPr/>
        </p:nvSpPr>
        <p:spPr bwMode="auto">
          <a:xfrm>
            <a:off x="6310313" y="1136650"/>
            <a:ext cx="1065212" cy="538163"/>
          </a:xfrm>
          <a:prstGeom prst="rect">
            <a:avLst/>
          </a:prstGeom>
        </p:spPr>
        <p:txBody>
          <a:bodyPr wrap="none" fromWordArt="1">
            <a:prstTxWarp prst="textSlantUp">
              <a:avLst>
                <a:gd name="adj" fmla="val 44009"/>
              </a:avLst>
            </a:prstTxWarp>
          </a:bodyPr>
          <a:lstStyle/>
          <a:p>
            <a:pPr algn="ctr"/>
            <a:r>
              <a:rPr lang="en-US" sz="3600" kern="10">
                <a:ln w="9525">
                  <a:solidFill>
                    <a:schemeClr val="accent1"/>
                  </a:solidFill>
                  <a:round/>
                  <a:headEnd type="none" w="sm" len="sm"/>
                  <a:tailEnd type="none" w="sm" len="sm"/>
                </a:ln>
                <a:solidFill>
                  <a:srgbClr val="FF0000"/>
                </a:solidFill>
                <a:effectLst>
                  <a:outerShdw dist="53882" dir="2700000" algn="ctr" rotWithShape="0">
                    <a:srgbClr val="868686">
                      <a:alpha val="50000"/>
                    </a:srgbClr>
                  </a:outerShdw>
                </a:effectLst>
                <a:latin typeface="Arial Black"/>
              </a:rPr>
              <a:t>COMINT</a:t>
            </a:r>
          </a:p>
        </p:txBody>
      </p:sp>
      <p:sp>
        <p:nvSpPr>
          <p:cNvPr id="9282" name="WordArt 66"/>
          <p:cNvSpPr>
            <a:spLocks noChangeArrowheads="1" noChangeShapeType="1" noTextEdit="1"/>
          </p:cNvSpPr>
          <p:nvPr/>
        </p:nvSpPr>
        <p:spPr bwMode="auto">
          <a:xfrm>
            <a:off x="5068888" y="1960563"/>
            <a:ext cx="1016000" cy="517525"/>
          </a:xfrm>
          <a:prstGeom prst="rect">
            <a:avLst/>
          </a:prstGeom>
        </p:spPr>
        <p:txBody>
          <a:bodyPr wrap="none" fromWordArt="1">
            <a:prstTxWarp prst="textSlantUp">
              <a:avLst>
                <a:gd name="adj" fmla="val 55556"/>
              </a:avLst>
            </a:prstTxWarp>
          </a:bodyPr>
          <a:lstStyle/>
          <a:p>
            <a:pPr algn="ctr"/>
            <a:r>
              <a:rPr lang="en-US" sz="3600" kern="10">
                <a:ln w="9525">
                  <a:solidFill>
                    <a:schemeClr val="accent1"/>
                  </a:solidFill>
                  <a:round/>
                  <a:headEnd type="none" w="sm" len="sm"/>
                  <a:tailEnd type="none" w="sm" len="sm"/>
                </a:ln>
                <a:solidFill>
                  <a:srgbClr val="FF0000"/>
                </a:solidFill>
                <a:effectLst>
                  <a:outerShdw dist="53882" dir="2700000" algn="ctr" rotWithShape="0">
                    <a:srgbClr val="868686">
                      <a:alpha val="50000"/>
                    </a:srgbClr>
                  </a:outerShdw>
                </a:effectLst>
                <a:latin typeface="Arial Black"/>
              </a:rPr>
              <a:t>ELINT</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Eclipse</Template>
  <TotalTime>7577</TotalTime>
  <Words>4128</Words>
  <Application>Microsoft Office PowerPoint</Application>
  <PresentationFormat>On-screen Show (4:3)</PresentationFormat>
  <Paragraphs>1164</Paragraphs>
  <Slides>58</Slides>
  <Notes>27</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58</vt:i4>
      </vt:variant>
    </vt:vector>
  </HeadingPairs>
  <TitlesOfParts>
    <vt:vector size="63" baseType="lpstr">
      <vt:lpstr>Eclipse</vt:lpstr>
      <vt:lpstr>Clip</vt:lpstr>
      <vt:lpstr>Photo Editor Photo</vt:lpstr>
      <vt:lpstr>Visio</vt:lpstr>
      <vt:lpstr>VISIO</vt:lpstr>
      <vt:lpstr>Slide 1</vt:lpstr>
      <vt:lpstr>Overview</vt:lpstr>
      <vt:lpstr>Slide 3</vt:lpstr>
      <vt:lpstr>Goal</vt:lpstr>
      <vt:lpstr>Examples of Where This Process Was Used</vt:lpstr>
      <vt:lpstr>US Navy P-8A Poseidon Training System Design </vt:lpstr>
      <vt:lpstr>Robotic Operations for Chernobyl Unit 4 Nuclear Reactor</vt:lpstr>
      <vt:lpstr>ROBOCON Operator Station US Department of Energy  Federal Energy Technology Center (FETC) Morgantown, West Virginia November 1998</vt:lpstr>
      <vt:lpstr>Aerial Common Sensor Program</vt:lpstr>
      <vt:lpstr>Traditional Analyses</vt:lpstr>
      <vt:lpstr>Issues with Current Approach</vt:lpstr>
      <vt:lpstr>Traditional TDFA-to-ISD Relationship</vt:lpstr>
      <vt:lpstr>Slide 13</vt:lpstr>
      <vt:lpstr>TDFA – Mission Analysis Phase</vt:lpstr>
      <vt:lpstr>JCIDS Documents</vt:lpstr>
      <vt:lpstr>JCIDS Documents (cont’d)</vt:lpstr>
      <vt:lpstr>TDFA – Function Analysis Phase</vt:lpstr>
      <vt:lpstr>TDFA – Function Analysis Phase</vt:lpstr>
      <vt:lpstr>6-Step DODAF Process</vt:lpstr>
      <vt:lpstr>DODAF - Step 1 Analyze Platform CONOP  </vt:lpstr>
      <vt:lpstr>Slide 21</vt:lpstr>
      <vt:lpstr>Slide 22</vt:lpstr>
      <vt:lpstr>Slide 23</vt:lpstr>
      <vt:lpstr>Slide 24</vt:lpstr>
      <vt:lpstr>Slide 25</vt:lpstr>
      <vt:lpstr> Concept of Operation – OV-1</vt:lpstr>
      <vt:lpstr>Slide 27</vt:lpstr>
      <vt:lpstr>DODAF - Step 2  Identify Architectural Scope of Weapon System</vt:lpstr>
      <vt:lpstr>Slide 29</vt:lpstr>
      <vt:lpstr>Operational Node Connectivity Description OV-2</vt:lpstr>
      <vt:lpstr>Operational Activity Model  OV-5</vt:lpstr>
      <vt:lpstr>Operational Event-Trace Description OV-6c</vt:lpstr>
      <vt:lpstr>System Interface Description SV-1</vt:lpstr>
      <vt:lpstr>Slide 34</vt:lpstr>
      <vt:lpstr>DODAF - Step 3  Identify Task Data Requirements</vt:lpstr>
      <vt:lpstr>Approach – Correlation of Mission and  System Functions (Mission Function to System Function Matrix; DoDAF SV-5)</vt:lpstr>
      <vt:lpstr>Mapping Matrix</vt:lpstr>
      <vt:lpstr>Approach – Use Case Integration Technique</vt:lpstr>
      <vt:lpstr>Slide 39</vt:lpstr>
      <vt:lpstr>Approach – Mission Functions (Operational Perspective*)</vt:lpstr>
      <vt:lpstr>Approach – System Functions (Design Perspective*)</vt:lpstr>
      <vt:lpstr>DODAF - Step 4  Data Collection</vt:lpstr>
      <vt:lpstr>Template for Collecting Scenario Data</vt:lpstr>
      <vt:lpstr>DODAF - Step 5  Data Verification</vt:lpstr>
      <vt:lpstr>ZAF with P-8A (MMA) Architecture and  DoDAF Products</vt:lpstr>
      <vt:lpstr>DODAF - Step 6  Documentation of Results</vt:lpstr>
      <vt:lpstr>Slide 47</vt:lpstr>
      <vt:lpstr>Job Task Analysis</vt:lpstr>
      <vt:lpstr>Summary</vt:lpstr>
      <vt:lpstr>Slide 50</vt:lpstr>
      <vt:lpstr>All Viewpoints Describes the overarching aspects of architecture context that relate to all viewpoints</vt:lpstr>
      <vt:lpstr>Capabilities Views Articulates the capability requirements, the delivery timing, and the deployed capability.</vt:lpstr>
      <vt:lpstr>Capabilities Views</vt:lpstr>
      <vt:lpstr>Operational Views Includes the operational scenarios, activities, and requirements that support capabilities</vt:lpstr>
      <vt:lpstr>Project Views Details dependencies among capability and operational requirements, system engineering processes, systems design, and services design within the Defense Acquisition System process</vt:lpstr>
      <vt:lpstr>Services Views  Articulates the applicable operational, business, technical, and industry policies, standards, guidance, constraints, and forecasts that apply to capability and operational requirements, system engineering processes, and systems and services.</vt:lpstr>
      <vt:lpstr>Services Views</vt:lpstr>
      <vt:lpstr>Systems Views Articulates, for legacy support, the design for solutions articulating the systems, their composition, interconnectivity, and context providing for or supporting operational and capability functions</vt:lpstr>
    </vt:vector>
  </TitlesOfParts>
  <Company>The Boeing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Job/Task Analysis</dc:title>
  <dc:creator>m247529</dc:creator>
  <cp:lastModifiedBy>Moose</cp:lastModifiedBy>
  <cp:revision>113</cp:revision>
  <dcterms:created xsi:type="dcterms:W3CDTF">2010-08-30T21:22:29Z</dcterms:created>
  <dcterms:modified xsi:type="dcterms:W3CDTF">2015-01-22T19:30:56Z</dcterms:modified>
</cp:coreProperties>
</file>