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91" r:id="rId5"/>
    <p:sldMasterId id="2147484901" r:id="rId6"/>
    <p:sldMasterId id="2147484884" r:id="rId7"/>
  </p:sldMasterIdLst>
  <p:notesMasterIdLst>
    <p:notesMasterId r:id="rId32"/>
  </p:notesMasterIdLst>
  <p:handoutMasterIdLst>
    <p:handoutMasterId r:id="rId33"/>
  </p:handoutMasterIdLst>
  <p:sldIdLst>
    <p:sldId id="1088" r:id="rId8"/>
    <p:sldId id="2621" r:id="rId9"/>
    <p:sldId id="2587" r:id="rId10"/>
    <p:sldId id="2598" r:id="rId11"/>
    <p:sldId id="2599" r:id="rId12"/>
    <p:sldId id="2600" r:id="rId13"/>
    <p:sldId id="2589" r:id="rId14"/>
    <p:sldId id="2590" r:id="rId15"/>
    <p:sldId id="2620" r:id="rId16"/>
    <p:sldId id="2601" r:id="rId17"/>
    <p:sldId id="2602" r:id="rId18"/>
    <p:sldId id="2622" r:id="rId19"/>
    <p:sldId id="2605" r:id="rId20"/>
    <p:sldId id="2624" r:id="rId21"/>
    <p:sldId id="2625" r:id="rId22"/>
    <p:sldId id="2626" r:id="rId23"/>
    <p:sldId id="2608" r:id="rId24"/>
    <p:sldId id="2627" r:id="rId25"/>
    <p:sldId id="2628" r:id="rId26"/>
    <p:sldId id="2607" r:id="rId27"/>
    <p:sldId id="2629" r:id="rId28"/>
    <p:sldId id="2630" r:id="rId29"/>
    <p:sldId id="2574" r:id="rId30"/>
    <p:sldId id="2631" r:id="rId3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haracterizing the Mission and System" id="{FFE2B3B7-FE50-9945-A802-8D58C4FA6343}">
          <p14:sldIdLst>
            <p14:sldId id="1088"/>
            <p14:sldId id="2621"/>
            <p14:sldId id="2587"/>
            <p14:sldId id="2598"/>
            <p14:sldId id="2599"/>
            <p14:sldId id="2600"/>
            <p14:sldId id="2589"/>
            <p14:sldId id="2590"/>
            <p14:sldId id="2620"/>
          </p14:sldIdLst>
        </p14:section>
        <p14:section name="Mission Critical Fault Analysis" id="{96CC8306-6F8E-9944-A2E1-20880BF9E0AF}">
          <p14:sldIdLst>
            <p14:sldId id="2601"/>
            <p14:sldId id="2602"/>
            <p14:sldId id="2622"/>
          </p14:sldIdLst>
        </p14:section>
        <p14:section name="Mapping Mission to Test" id="{72DE19D6-2424-0D4F-8094-F7DB49806F0C}">
          <p14:sldIdLst>
            <p14:sldId id="2605"/>
            <p14:sldId id="2624"/>
            <p14:sldId id="2625"/>
            <p14:sldId id="2626"/>
          </p14:sldIdLst>
        </p14:section>
        <p14:section name="Critical Fault Risk Management" id="{11533CBA-A839-524E-B744-58C0F0EE57F9}">
          <p14:sldIdLst>
            <p14:sldId id="2608"/>
            <p14:sldId id="2627"/>
            <p14:sldId id="2628"/>
          </p14:sldIdLst>
        </p14:section>
        <p14:section name="Architecting LYF Test" id="{26EF19BD-BFBF-884A-A575-83F53D1B47B1}">
          <p14:sldIdLst>
            <p14:sldId id="2607"/>
            <p14:sldId id="2629"/>
            <p14:sldId id="2630"/>
            <p14:sldId id="2574"/>
            <p14:sldId id="26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7">
          <p15:clr>
            <a:srgbClr val="A4A3A4"/>
          </p15:clr>
        </p15:guide>
        <p15:guide id="2" orient="horz" pos="3048" userDrawn="1">
          <p15:clr>
            <a:srgbClr val="A4A3A4"/>
          </p15:clr>
        </p15:guide>
        <p15:guide id="3" orient="horz" pos="1104" userDrawn="1">
          <p15:clr>
            <a:srgbClr val="A4A3A4"/>
          </p15:clr>
        </p15:guide>
        <p15:guide id="4" pos="55">
          <p15:clr>
            <a:srgbClr val="A4A3A4"/>
          </p15:clr>
        </p15:guide>
        <p15:guide id="5" pos="54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 Ann Apostol" initials="JA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E3"/>
    <a:srgbClr val="8C8D8E"/>
    <a:srgbClr val="B2B2B3"/>
    <a:srgbClr val="BFBFC0"/>
    <a:srgbClr val="98123D"/>
    <a:srgbClr val="A6002D"/>
    <a:srgbClr val="A5002C"/>
    <a:srgbClr val="F1BF64"/>
    <a:srgbClr val="BD6534"/>
    <a:srgbClr val="767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4" autoAdjust="0"/>
    <p:restoredTop sz="78398" autoAdjust="0"/>
  </p:normalViewPr>
  <p:slideViewPr>
    <p:cSldViewPr snapToGrid="0" showGuides="1">
      <p:cViewPr varScale="1">
        <p:scale>
          <a:sx n="112" d="100"/>
          <a:sy n="112" d="100"/>
        </p:scale>
        <p:origin x="1224" y="184"/>
      </p:cViewPr>
      <p:guideLst>
        <p:guide orient="horz" pos="437"/>
        <p:guide orient="horz" pos="3048"/>
        <p:guide orient="horz" pos="1104"/>
        <p:guide pos="55"/>
        <p:guide pos="54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 showGuides="1">
      <p:cViewPr varScale="1">
        <p:scale>
          <a:sx n="53" d="100"/>
          <a:sy n="53" d="100"/>
        </p:scale>
        <p:origin x="-5248" y="-12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7DDA5E6-0336-6043-97BE-2667D5222006}" type="datetimeFigureOut">
              <a:rPr lang="en-US" smtClean="0"/>
              <a:pPr/>
              <a:t>8/17/20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2E12B18-0379-EC43-9B57-C54D0D9C72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138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35EEF68-F202-4D68-8499-4DCDD1E544DE}" type="datetimeFigureOut">
              <a:rPr lang="en-US" smtClean="0"/>
              <a:pPr/>
              <a:t>8/17/20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9E4C13A-5EDB-4018-91C6-F8B752C11E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39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for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56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for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81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271463" y="165100"/>
            <a:ext cx="6273800" cy="4706938"/>
          </a:xfrm>
        </p:spPr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would constitute an outright failure of the mission? </a:t>
            </a:r>
          </a:p>
          <a:p>
            <a:endParaRPr lang="en-US" dirty="0"/>
          </a:p>
          <a:p>
            <a:r>
              <a:rPr lang="en-US" dirty="0"/>
              <a:t>What would constitute a severe impediment to accomplishing the mission?</a:t>
            </a:r>
          </a:p>
          <a:p>
            <a:endParaRPr lang="en-US" dirty="0"/>
          </a:p>
          <a:p>
            <a:r>
              <a:rPr lang="en-US" dirty="0"/>
              <a:t>Are there mission-critical situations that are not directly related to a failure?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C0303A-33DD-48FF-93BA-5820D79446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J. White, L. Tilney</a:t>
            </a: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1D5C1CD-992C-4135-A3FE-2A393DB2C5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Test Like You Fly Implementation Process - Tutorial</a:t>
            </a:r>
          </a:p>
        </p:txBody>
      </p:sp>
    </p:spTree>
    <p:extLst>
      <p:ext uri="{BB962C8B-B14F-4D97-AF65-F5344CB8AC3E}">
        <p14:creationId xmlns:p14="http://schemas.microsoft.com/office/powerpoint/2010/main" val="3744083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for exercise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Test Like You Fly Implementation Process - Tutorial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J. White, L. Tilney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45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for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66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for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07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for exercise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Test Like You Fly Implementation Process - Tutorial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J. White, L. Tilney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25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39700"/>
            <a:ext cx="6273800" cy="4706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3E3E4-5CC5-4804-AA0F-B6E7C30BEF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J. White, L. Tilney</a:t>
            </a: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2940FAF-35DC-4195-8160-EEB1561237D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Test Like You Fly Implementation Process - Tutorial</a:t>
            </a:r>
          </a:p>
        </p:txBody>
      </p:sp>
    </p:spTree>
    <p:extLst>
      <p:ext uri="{BB962C8B-B14F-4D97-AF65-F5344CB8AC3E}">
        <p14:creationId xmlns:p14="http://schemas.microsoft.com/office/powerpoint/2010/main" val="442535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for exercise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Test Like You Fly Implementation Process - Tutorial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J. White, L. Tilney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2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for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82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for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6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for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97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for exercise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Test Like You Fly Implementation Process - Tutorial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J. White, L. Tilney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78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for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09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39700"/>
            <a:ext cx="6273800" cy="4706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for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B9C81-3B8D-448B-8402-EBD3484A11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J. White, L. Tilney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A22F28B-1563-4298-9C95-A004EDBE849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Test Like You Fly Implementation Process - Tutorial</a:t>
            </a:r>
          </a:p>
        </p:txBody>
      </p:sp>
    </p:spTree>
    <p:extLst>
      <p:ext uri="{BB962C8B-B14F-4D97-AF65-F5344CB8AC3E}">
        <p14:creationId xmlns:p14="http://schemas.microsoft.com/office/powerpoint/2010/main" val="310441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for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for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37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for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59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for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10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for exercise</a:t>
            </a:r>
          </a:p>
          <a:p>
            <a:endParaRPr lang="en-US" dirty="0"/>
          </a:p>
          <a:p>
            <a:endParaRPr lang="en-US" sz="2200" dirty="0"/>
          </a:p>
          <a:p>
            <a:endParaRPr lang="en-US" sz="2400" dirty="0"/>
          </a:p>
          <a:p>
            <a:endParaRPr lang="en-US" sz="2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44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for exercise</a:t>
            </a:r>
          </a:p>
          <a:p>
            <a:endParaRPr lang="en-US" dirty="0"/>
          </a:p>
          <a:p>
            <a:endParaRPr lang="en-US" sz="2200" dirty="0"/>
          </a:p>
          <a:p>
            <a:endParaRPr lang="en-US" sz="2400" dirty="0"/>
          </a:p>
          <a:p>
            <a:endParaRPr lang="en-US" sz="2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for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7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Basic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50899" y="1203263"/>
            <a:ext cx="8453761" cy="4798717"/>
          </a:xfrm>
          <a:prstGeom prst="rect">
            <a:avLst/>
          </a:prstGeom>
        </p:spPr>
        <p:txBody>
          <a:bodyPr vert="horz"/>
          <a:lstStyle>
            <a:lvl1pPr marL="171450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30000"/>
              <a:defRPr sz="1600"/>
            </a:lvl3pPr>
            <a:lvl4pPr marL="1201738" indent="-228600">
              <a:defRPr sz="1600"/>
            </a:lvl4pPr>
            <a:lvl5pPr marL="1430338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80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J_Contact Inform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13241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50899" y="1203263"/>
            <a:ext cx="8453761" cy="4798717"/>
          </a:xfrm>
          <a:prstGeom prst="rect">
            <a:avLst/>
          </a:prstGeom>
        </p:spPr>
        <p:txBody>
          <a:bodyPr vert="horz"/>
          <a:lstStyle>
            <a:lvl1pPr marL="171450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30000"/>
              <a:defRPr sz="1600"/>
            </a:lvl3pPr>
            <a:lvl4pPr marL="1201738" indent="-228600">
              <a:defRPr sz="1600"/>
            </a:lvl4pPr>
            <a:lvl5pPr marL="1430338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  <a:p>
            <a:pPr lvl="4"/>
            <a:endParaRPr lang="en-US" dirty="0"/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240017" y="6395155"/>
            <a:ext cx="1683717" cy="32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>
              <a:lnSpc>
                <a:spcPts val="860"/>
              </a:lnSpc>
            </a:pPr>
            <a:r>
              <a:rPr lang="en-US" sz="800" dirty="0"/>
              <a:t>e-mail address</a:t>
            </a:r>
          </a:p>
          <a:p>
            <a:pPr>
              <a:lnSpc>
                <a:spcPts val="860"/>
              </a:lnSpc>
            </a:pPr>
            <a:r>
              <a:rPr lang="en-US" sz="800" dirty="0"/>
              <a:t>Department/subdivision name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K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2111897"/>
            <a:ext cx="8123464" cy="1063867"/>
          </a:xfrm>
          <a:prstGeom prst="rect">
            <a:avLst/>
          </a:prstGeom>
        </p:spPr>
        <p:txBody>
          <a:bodyPr/>
          <a:lstStyle>
            <a:lvl1pPr algn="l">
              <a:defRPr sz="3200" b="1" i="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245325"/>
            <a:ext cx="8123464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Transition Subtitle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A_Basic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50899" y="1203263"/>
            <a:ext cx="8453761" cy="4798717"/>
          </a:xfrm>
          <a:prstGeom prst="rect">
            <a:avLst/>
          </a:prstGeom>
        </p:spPr>
        <p:txBody>
          <a:bodyPr vert="horz"/>
          <a:lstStyle>
            <a:lvl1pPr marL="171450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800" b="1"/>
            </a:lvl1pPr>
            <a:lvl2pPr marL="517525" indent="-227013">
              <a:defRPr sz="1600"/>
            </a:lvl2pPr>
            <a:lvl3pPr marL="800100" indent="-176213">
              <a:buSzPct val="130000"/>
              <a:defRPr sz="1600"/>
            </a:lvl3pPr>
            <a:lvl4pPr marL="1201738" indent="-228600">
              <a:defRPr sz="1600"/>
            </a:lvl4pPr>
            <a:lvl5pPr marL="1430338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  <a:p>
            <a:pPr lvl="4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FAAB0A-03AC-D245-A913-715EF3C9DA2D}"/>
              </a:ext>
            </a:extLst>
          </p:cNvPr>
          <p:cNvSpPr/>
          <p:nvPr userDrawn="1"/>
        </p:nvSpPr>
        <p:spPr>
          <a:xfrm>
            <a:off x="250899" y="6522720"/>
            <a:ext cx="1499524" cy="174171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64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A_Basic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50899" y="1203263"/>
            <a:ext cx="8453761" cy="4798717"/>
          </a:xfrm>
          <a:prstGeom prst="rect">
            <a:avLst/>
          </a:prstGeom>
        </p:spPr>
        <p:txBody>
          <a:bodyPr vert="horz"/>
          <a:lstStyle>
            <a:lvl1pPr marL="171450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800" b="1"/>
            </a:lvl1pPr>
            <a:lvl2pPr marL="517525" indent="-227013">
              <a:defRPr sz="1600"/>
            </a:lvl2pPr>
            <a:lvl3pPr marL="800100" indent="-176213">
              <a:buSzPct val="130000"/>
              <a:defRPr sz="1600"/>
            </a:lvl3pPr>
            <a:lvl4pPr marL="1201738" indent="-228600">
              <a:defRPr sz="1600"/>
            </a:lvl4pPr>
            <a:lvl5pPr marL="1430338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31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52453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7"/>
          </p:nvPr>
        </p:nvSpPr>
        <p:spPr>
          <a:xfrm>
            <a:off x="228600" y="1371600"/>
            <a:ext cx="38100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 b="1"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8"/>
          </p:nvPr>
        </p:nvSpPr>
        <p:spPr>
          <a:xfrm>
            <a:off x="4279230" y="1379621"/>
            <a:ext cx="4178969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 b="1"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1" i="1">
                <a:solidFill>
                  <a:srgbClr val="8C8D8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292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322279" cy="86836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28600" y="685800"/>
            <a:ext cx="733372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1" i="1">
                <a:solidFill>
                  <a:srgbClr val="8C8D8E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09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1A_Basic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50899" y="1203263"/>
            <a:ext cx="8453761" cy="4798717"/>
          </a:xfrm>
          <a:prstGeom prst="rect">
            <a:avLst/>
          </a:prstGeom>
        </p:spPr>
        <p:txBody>
          <a:bodyPr vert="horz"/>
          <a:lstStyle>
            <a:lvl1pPr marL="171450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800" b="1"/>
            </a:lvl1pPr>
            <a:lvl2pPr marL="517525" indent="-227013">
              <a:defRPr sz="1600"/>
            </a:lvl2pPr>
            <a:lvl3pPr marL="800100" indent="-176213">
              <a:buSzPct val="130000"/>
              <a:defRPr sz="1600"/>
            </a:lvl3pPr>
            <a:lvl4pPr marL="1201738" indent="-228600">
              <a:defRPr sz="1600"/>
            </a:lvl4pPr>
            <a:lvl5pPr marL="1430338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51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1" i="1">
                <a:solidFill>
                  <a:srgbClr val="8C8D8E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b="1"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803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794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583363"/>
            <a:ext cx="457200" cy="274637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00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DDDBFC9-5C16-4567-A3E0-840DE8C94D7A}" type="slidenum">
              <a:rPr lang="en-US" kern="0" smtClean="0">
                <a:solidFill>
                  <a:sysClr val="windowText" lastClr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4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Subtitle, Gradi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432384"/>
            <a:ext cx="7345160" cy="868362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28600" y="813384"/>
            <a:ext cx="734516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1" i="1">
                <a:solidFill>
                  <a:srgbClr val="8C8D8E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AD0A4ADE-B778-4C13-81FA-7F7B293216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743934" y="6482514"/>
            <a:ext cx="457200" cy="274637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75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DDDBFC9-5C16-4567-A3E0-840DE8C94D7A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0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  <p:extLst>
      <p:ext uri="{BB962C8B-B14F-4D97-AF65-F5344CB8AC3E}">
        <p14:creationId xmlns:p14="http://schemas.microsoft.com/office/powerpoint/2010/main" val="1766297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Basic_Master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50899" y="1203263"/>
            <a:ext cx="8453761" cy="4798717"/>
          </a:xfrm>
          <a:prstGeom prst="rect">
            <a:avLst/>
          </a:prstGeom>
        </p:spPr>
        <p:txBody>
          <a:bodyPr vert="horz"/>
          <a:lstStyle>
            <a:lvl1pPr marL="171450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30000"/>
              <a:defRPr sz="1600"/>
            </a:lvl3pPr>
            <a:lvl4pPr marL="1201738" indent="-228600">
              <a:defRPr sz="1600"/>
            </a:lvl4pPr>
            <a:lvl5pPr marL="1430338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81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Header_Blank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  <p:extLst>
      <p:ext uri="{BB962C8B-B14F-4D97-AF65-F5344CB8AC3E}">
        <p14:creationId xmlns:p14="http://schemas.microsoft.com/office/powerpoint/2010/main" val="3186694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_Acronym_Box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50899" y="1203263"/>
            <a:ext cx="8453761" cy="4307521"/>
          </a:xfrm>
          <a:prstGeom prst="rect">
            <a:avLst/>
          </a:prstGeom>
        </p:spPr>
        <p:txBody>
          <a:bodyPr vert="horz"/>
          <a:lstStyle>
            <a:lvl1pPr marL="171450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30000"/>
              <a:defRPr sz="1600"/>
            </a:lvl3pPr>
            <a:lvl4pPr marL="1201738" indent="-228600">
              <a:defRPr sz="1600"/>
            </a:lvl4pPr>
            <a:lvl5pPr marL="1430338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600"/>
            </a:lvl5pPr>
          </a:lstStyle>
          <a:p>
            <a:pPr marL="171450" marR="0" lvl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lang="en-US" dirty="0"/>
              <a:t>This is a multipurpose box—use for text, tables, charts or video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28598" y="5653377"/>
            <a:ext cx="8453762" cy="470841"/>
          </a:xfrm>
          <a:prstGeom prst="rect">
            <a:avLst/>
          </a:prstGeom>
        </p:spPr>
        <p:txBody>
          <a:bodyPr vert="horz" numCol="4"/>
          <a:lstStyle>
            <a:lvl1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825625" algn="l"/>
                <a:tab pos="3659188" algn="l"/>
                <a:tab pos="5484813" algn="l"/>
              </a:tabLst>
              <a:defRPr sz="800" b="1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ACR1 = Acronym 1</a:t>
            </a:r>
            <a:br>
              <a:rPr lang="en-US" dirty="0"/>
            </a:br>
            <a:r>
              <a:rPr lang="en-US" dirty="0"/>
              <a:t>ACR2 = Acronym 2</a:t>
            </a:r>
            <a:br>
              <a:rPr lang="en-US" dirty="0"/>
            </a:br>
            <a:r>
              <a:rPr lang="en-US" dirty="0"/>
              <a:t>ACR3 = Acronym 3</a:t>
            </a:r>
            <a:br>
              <a:rPr lang="en-US" dirty="0"/>
            </a:br>
            <a:r>
              <a:rPr lang="en-US" dirty="0"/>
              <a:t>ACR4 = Acronym 4</a:t>
            </a:r>
            <a:br>
              <a:rPr lang="en-US" dirty="0"/>
            </a:br>
            <a:r>
              <a:rPr lang="en-US" dirty="0"/>
              <a:t>ACR5 = Acronym 5</a:t>
            </a:r>
            <a:br>
              <a:rPr lang="en-US" dirty="0"/>
            </a:br>
            <a:r>
              <a:rPr lang="en-US" dirty="0"/>
              <a:t>ACR6 = Acronym 6</a:t>
            </a:r>
            <a:br>
              <a:rPr lang="en-US" dirty="0"/>
            </a:br>
            <a:r>
              <a:rPr lang="en-US" dirty="0"/>
              <a:t>ACR7 = Acronym 7</a:t>
            </a:r>
            <a:br>
              <a:rPr lang="en-US" dirty="0"/>
            </a:br>
            <a:r>
              <a:rPr lang="en-US" dirty="0"/>
              <a:t>ACR8 = Acronym 8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Left_Text_Pictur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597" y="1225565"/>
            <a:ext cx="4245432" cy="4798717"/>
          </a:xfrm>
          <a:prstGeom prst="rect">
            <a:avLst/>
          </a:prstGeom>
        </p:spPr>
        <p:txBody>
          <a:bodyPr vert="horz"/>
          <a:lstStyle>
            <a:lvl1pPr marL="177800" indent="-161925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1207637"/>
            <a:ext cx="411035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409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_Right_Text_Pictur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4474673" y="1225565"/>
            <a:ext cx="4326430" cy="4798717"/>
          </a:xfrm>
          <a:prstGeom prst="rect">
            <a:avLst/>
          </a:prstGeom>
        </p:spPr>
        <p:txBody>
          <a:bodyPr vert="horz"/>
          <a:lstStyle>
            <a:lvl1pPr marL="169863" indent="-169863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228598" y="1225424"/>
            <a:ext cx="411035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10248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F_Quad_Chart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576833" y="1205815"/>
            <a:ext cx="191" cy="489330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228598" y="3641651"/>
            <a:ext cx="8623093" cy="639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28598" y="1205815"/>
            <a:ext cx="4268451" cy="2366552"/>
          </a:xfrm>
          <a:prstGeom prst="rect">
            <a:avLst/>
          </a:prstGeom>
        </p:spPr>
        <p:txBody>
          <a:bodyPr vert="horz"/>
          <a:lstStyle>
            <a:lvl1pPr marL="120650" indent="-104775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4656808" y="1205815"/>
            <a:ext cx="4194883" cy="2366552"/>
          </a:xfrm>
          <a:prstGeom prst="rect">
            <a:avLst/>
          </a:prstGeom>
        </p:spPr>
        <p:txBody>
          <a:bodyPr vert="horz"/>
          <a:lstStyle>
            <a:lvl1pPr marL="120650" indent="-104775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28598" y="3693646"/>
            <a:ext cx="4268451" cy="2404751"/>
          </a:xfrm>
          <a:prstGeom prst="rect">
            <a:avLst/>
          </a:prstGeom>
        </p:spPr>
        <p:txBody>
          <a:bodyPr vert="horz"/>
          <a:lstStyle>
            <a:lvl1pPr marL="112713" indent="-11271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656808" y="3693646"/>
            <a:ext cx="4194883" cy="2404751"/>
          </a:xfrm>
          <a:prstGeom prst="rect">
            <a:avLst/>
          </a:prstGeom>
        </p:spPr>
        <p:txBody>
          <a:bodyPr vert="horz"/>
          <a:lstStyle>
            <a:lvl1pPr marL="112713" indent="-11271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G_Compare_Contrast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9756" y="3744346"/>
            <a:ext cx="0" cy="23458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28599" y="1197639"/>
            <a:ext cx="8608104" cy="2366552"/>
          </a:xfrm>
          <a:prstGeom prst="rect">
            <a:avLst/>
          </a:prstGeom>
        </p:spPr>
        <p:txBody>
          <a:bodyPr vert="horz"/>
          <a:lstStyle>
            <a:lvl1pPr marL="120650" indent="-109538">
              <a:tabLst/>
              <a:defRPr sz="1600"/>
            </a:lvl1pPr>
            <a:lvl2pPr marL="339725" indent="-169863">
              <a:defRPr sz="1600"/>
            </a:lvl2pPr>
            <a:lvl3pPr marL="565150" indent="-112713">
              <a:defRPr sz="1600"/>
            </a:lvl3pPr>
            <a:lvl4pPr marL="862013" indent="-169863"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28598" y="3685470"/>
            <a:ext cx="4211819" cy="2404751"/>
          </a:xfrm>
          <a:prstGeom prst="rect">
            <a:avLst/>
          </a:prstGeom>
        </p:spPr>
        <p:txBody>
          <a:bodyPr vert="horz"/>
          <a:lstStyle>
            <a:lvl1pPr marL="120650" indent="-120650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719095" y="3685470"/>
            <a:ext cx="4117607" cy="2404751"/>
          </a:xfrm>
          <a:prstGeom prst="rect">
            <a:avLst/>
          </a:prstGeom>
        </p:spPr>
        <p:txBody>
          <a:bodyPr vert="horz"/>
          <a:lstStyle>
            <a:lvl1pPr marL="120650" indent="-120650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776149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_Risk Format_Corner_markings Imag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CEO Risk Format_P8sample_crosshatc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300" y="814685"/>
            <a:ext cx="2234525" cy="1867301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sz="quarter" idx="17"/>
          </p:nvPr>
        </p:nvSpPr>
        <p:spPr>
          <a:xfrm>
            <a:off x="228598" y="1233557"/>
            <a:ext cx="5735473" cy="4794684"/>
          </a:xfrm>
          <a:prstGeom prst="rect">
            <a:avLst/>
          </a:prstGeom>
        </p:spPr>
        <p:txBody>
          <a:bodyPr vert="horz"/>
          <a:lstStyle>
            <a:lvl1pPr marL="180975" indent="-169863">
              <a:buSzPct val="130000"/>
              <a:tabLst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776149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_Risk Format_Large Imag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228598" y="1134320"/>
            <a:ext cx="3715605" cy="4861367"/>
          </a:xfrm>
          <a:prstGeom prst="rect">
            <a:avLst/>
          </a:prstGeom>
        </p:spPr>
        <p:txBody>
          <a:bodyPr vert="horz"/>
          <a:lstStyle>
            <a:lvl1pPr marL="180975" indent="-180975">
              <a:buSzPct val="130000"/>
              <a:tabLst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r>
              <a:rPr lang="en-US" dirty="0"/>
              <a:t>Bullet 1 level – Bullet 130% size text – Black, 16 point Arial</a:t>
            </a:r>
          </a:p>
          <a:p>
            <a:pPr lvl="1"/>
            <a:r>
              <a:rPr lang="en-US" dirty="0"/>
              <a:t>Bullet 2 level – 14 point Arial Italic</a:t>
            </a:r>
          </a:p>
          <a:p>
            <a:pPr lvl="2"/>
            <a:r>
              <a:rPr lang="en-US" dirty="0"/>
              <a:t>Bullet 3 level – Bullet 125% size text – 14 point Arial</a:t>
            </a:r>
          </a:p>
          <a:p>
            <a:pPr lvl="3"/>
            <a:r>
              <a:rPr lang="en-US" dirty="0"/>
              <a:t>Bullet 4 level – 14 point Arial Italic</a:t>
            </a:r>
          </a:p>
          <a:p>
            <a:pPr lvl="4"/>
            <a:r>
              <a:rPr lang="en-US" dirty="0"/>
              <a:t>Bullet 5 level – Bullet 100% size text – 14 point Arial</a:t>
            </a:r>
          </a:p>
        </p:txBody>
      </p:sp>
      <p:pic>
        <p:nvPicPr>
          <p:cNvPr id="9" name="Picture 8" descr="CCEO Risk Format_P8sample_crosshatc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153" y="1134531"/>
            <a:ext cx="4623206" cy="4564685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4059153" y="5777498"/>
            <a:ext cx="4609023" cy="350523"/>
            <a:chOff x="4333069" y="5714104"/>
            <a:chExt cx="4609023" cy="35052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333069" y="5748518"/>
              <a:ext cx="228600" cy="152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6987786" y="5748724"/>
              <a:ext cx="228600" cy="15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4544208" y="5714104"/>
              <a:ext cx="4397884" cy="350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tabLst>
                  <a:tab pos="2630488" algn="l"/>
                </a:tabLst>
              </a:pPr>
              <a:r>
                <a:rPr lang="en-US" sz="900" dirty="0"/>
                <a:t>Current risk assessment with uncertainty	Expected risk assessment with	proposed mitigation</a:t>
              </a: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776149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J_Contact Information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13241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50899" y="1203263"/>
            <a:ext cx="8453761" cy="4798717"/>
          </a:xfrm>
          <a:prstGeom prst="rect">
            <a:avLst/>
          </a:prstGeom>
        </p:spPr>
        <p:txBody>
          <a:bodyPr vert="horz"/>
          <a:lstStyle>
            <a:lvl1pPr marL="171450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30000"/>
              <a:defRPr sz="1600"/>
            </a:lvl3pPr>
            <a:lvl4pPr marL="1201738" indent="-228600">
              <a:defRPr sz="1600"/>
            </a:lvl4pPr>
            <a:lvl5pPr marL="1430338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  <a:p>
            <a:pPr lvl="4"/>
            <a:endParaRPr lang="en-US" dirty="0"/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240017" y="6395155"/>
            <a:ext cx="1683717" cy="32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>
              <a:lnSpc>
                <a:spcPts val="860"/>
              </a:lnSpc>
            </a:pPr>
            <a:r>
              <a:rPr lang="en-US" sz="800" dirty="0"/>
              <a:t>e-mail address</a:t>
            </a:r>
          </a:p>
          <a:p>
            <a:pPr>
              <a:lnSpc>
                <a:spcPts val="860"/>
              </a:lnSpc>
            </a:pPr>
            <a:r>
              <a:rPr lang="en-US" sz="800" dirty="0"/>
              <a:t>Department/subdivision name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_Acronym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50899" y="1203263"/>
            <a:ext cx="8453761" cy="4307521"/>
          </a:xfrm>
          <a:prstGeom prst="rect">
            <a:avLst/>
          </a:prstGeom>
        </p:spPr>
        <p:txBody>
          <a:bodyPr vert="horz"/>
          <a:lstStyle>
            <a:lvl1pPr marL="171450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30000"/>
              <a:defRPr sz="1600"/>
            </a:lvl3pPr>
            <a:lvl4pPr marL="1201738" indent="-228600">
              <a:defRPr sz="1600"/>
            </a:lvl4pPr>
            <a:lvl5pPr marL="1430338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 sz="1600"/>
            </a:lvl5pPr>
          </a:lstStyle>
          <a:p>
            <a:pPr marL="171450" marR="0" lvl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lang="en-US" dirty="0"/>
              <a:t>This is a multipurpose box—use for text, tables, charts or video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28598" y="5653377"/>
            <a:ext cx="8453762" cy="470841"/>
          </a:xfrm>
          <a:prstGeom prst="rect">
            <a:avLst/>
          </a:prstGeom>
        </p:spPr>
        <p:txBody>
          <a:bodyPr vert="horz" numCol="4"/>
          <a:lstStyle>
            <a:lvl1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825625" algn="l"/>
                <a:tab pos="3659188" algn="l"/>
                <a:tab pos="5484813" algn="l"/>
              </a:tabLst>
              <a:defRPr sz="800" b="1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ACR1 = Acronym 1</a:t>
            </a:r>
            <a:br>
              <a:rPr lang="en-US" dirty="0"/>
            </a:br>
            <a:r>
              <a:rPr lang="en-US" dirty="0"/>
              <a:t>ACR2 = Acronym 2</a:t>
            </a:r>
            <a:br>
              <a:rPr lang="en-US" dirty="0"/>
            </a:br>
            <a:r>
              <a:rPr lang="en-US" dirty="0"/>
              <a:t>ACR3 = Acronym 3</a:t>
            </a:r>
            <a:br>
              <a:rPr lang="en-US" dirty="0"/>
            </a:br>
            <a:r>
              <a:rPr lang="en-US" dirty="0"/>
              <a:t>ACR4 = Acronym 4</a:t>
            </a:r>
            <a:br>
              <a:rPr lang="en-US" dirty="0"/>
            </a:br>
            <a:r>
              <a:rPr lang="en-US" dirty="0"/>
              <a:t>ACR5 = Acronym 5</a:t>
            </a:r>
            <a:br>
              <a:rPr lang="en-US" dirty="0"/>
            </a:br>
            <a:r>
              <a:rPr lang="en-US" dirty="0"/>
              <a:t>ACR6 = Acronym 6</a:t>
            </a:r>
            <a:br>
              <a:rPr lang="en-US" dirty="0"/>
            </a:br>
            <a:r>
              <a:rPr lang="en-US" dirty="0"/>
              <a:t>ACR7 = Acronym 7</a:t>
            </a:r>
            <a:br>
              <a:rPr lang="en-US" dirty="0"/>
            </a:br>
            <a:r>
              <a:rPr lang="en-US" dirty="0"/>
              <a:t>ACR8 = Acronym 8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K_Transition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2111897"/>
            <a:ext cx="8123464" cy="1063867"/>
          </a:xfrm>
          <a:prstGeom prst="rect">
            <a:avLst/>
          </a:prstGeom>
        </p:spPr>
        <p:txBody>
          <a:bodyPr/>
          <a:lstStyle>
            <a:lvl1pPr algn="l">
              <a:defRPr sz="3200" b="1" i="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245325"/>
            <a:ext cx="8123464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Transition Subtitle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Title and Inform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16350" y="1660394"/>
            <a:ext cx="5101390" cy="123945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Your Title – 26 Point Arial, Bold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350" y="3124909"/>
            <a:ext cx="5101390" cy="100122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/>
              <a:t>Speaker’s name</a:t>
            </a:r>
            <a:br>
              <a:rPr lang="en-US" sz="2000" dirty="0"/>
            </a:br>
            <a:r>
              <a:rPr lang="en-US" sz="2000" dirty="0"/>
              <a:t>and organization – </a:t>
            </a:r>
            <a:br>
              <a:rPr lang="en-US" sz="2000" dirty="0"/>
            </a:br>
            <a:r>
              <a:rPr lang="en-US" sz="2000" dirty="0"/>
              <a:t>20 Point Arial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15976" y="4355982"/>
            <a:ext cx="5102255" cy="457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– 18 point Arial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202096" y="6492875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E00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© 2020 The Aerospace Corporation</a:t>
            </a:r>
          </a:p>
        </p:txBody>
      </p:sp>
    </p:spTree>
    <p:extLst>
      <p:ext uri="{BB962C8B-B14F-4D97-AF65-F5344CB8AC3E}">
        <p14:creationId xmlns:p14="http://schemas.microsoft.com/office/powerpoint/2010/main" val="4174041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Title and Information Pag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16350" y="1660394"/>
            <a:ext cx="5101390" cy="123945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Your Title – 26 Point Arial, Bold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350" y="3124909"/>
            <a:ext cx="5101390" cy="100122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/>
              <a:t>Speaker’s name</a:t>
            </a:r>
            <a:br>
              <a:rPr lang="en-US" sz="2000" dirty="0"/>
            </a:br>
            <a:r>
              <a:rPr lang="en-US" sz="2000" dirty="0"/>
              <a:t>and organization – </a:t>
            </a:r>
            <a:br>
              <a:rPr lang="en-US" sz="2000" dirty="0"/>
            </a:br>
            <a:r>
              <a:rPr lang="en-US" sz="2000" dirty="0"/>
              <a:t>20 Point Arial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15976" y="4355982"/>
            <a:ext cx="5102255" cy="457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– 18 point Arial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"/>
            <a:ext cx="9143999" cy="2388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Box Is For Security Markings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6619165"/>
            <a:ext cx="9143999" cy="2388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Box Is For Security Markings</a:t>
            </a: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202096" y="6492875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E00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© 2020 The Aerospace Corporation</a:t>
            </a:r>
          </a:p>
        </p:txBody>
      </p:sp>
    </p:spTree>
    <p:extLst>
      <p:ext uri="{BB962C8B-B14F-4D97-AF65-F5344CB8AC3E}">
        <p14:creationId xmlns:p14="http://schemas.microsoft.com/office/powerpoint/2010/main" val="1231173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_Closing_Q&amp;A_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771899" y="2057400"/>
            <a:ext cx="4601283" cy="23073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800" b="1" i="1" baseline="0">
                <a:solidFill>
                  <a:schemeClr val="bg1"/>
                </a:solidFill>
                <a:effectLst>
                  <a:outerShdw blurRad="50800" dist="381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Closing</a:t>
            </a:r>
            <a:br>
              <a:rPr lang="en-US" dirty="0"/>
            </a:br>
            <a:r>
              <a:rPr lang="en-US" dirty="0"/>
              <a:t>Questions</a:t>
            </a:r>
            <a:br>
              <a:rPr lang="en-US" dirty="0"/>
            </a:br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85778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_Left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596" y="1225565"/>
            <a:ext cx="4286253" cy="4798717"/>
          </a:xfrm>
          <a:prstGeom prst="rect">
            <a:avLst/>
          </a:prstGeom>
        </p:spPr>
        <p:txBody>
          <a:bodyPr vert="horz"/>
          <a:lstStyle>
            <a:lvl1pPr marL="169863" indent="-169863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1207637"/>
            <a:ext cx="411035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01457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Right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4474673" y="1225565"/>
            <a:ext cx="4310098" cy="4798717"/>
          </a:xfrm>
          <a:prstGeom prst="rect">
            <a:avLst/>
          </a:prstGeom>
        </p:spPr>
        <p:txBody>
          <a:bodyPr vert="horz"/>
          <a:lstStyle>
            <a:lvl1pPr marL="169863" indent="-169863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228598" y="1225424"/>
            <a:ext cx="411035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32077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F_Qua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4576833" y="1205815"/>
            <a:ext cx="191" cy="489330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228598" y="3641651"/>
            <a:ext cx="8623093" cy="639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28598" y="1205815"/>
            <a:ext cx="4268451" cy="2366552"/>
          </a:xfrm>
          <a:prstGeom prst="rect">
            <a:avLst/>
          </a:prstGeom>
        </p:spPr>
        <p:txBody>
          <a:bodyPr vert="horz"/>
          <a:lstStyle>
            <a:lvl1pPr marL="120650" indent="-104775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4656808" y="1205815"/>
            <a:ext cx="4194883" cy="2366552"/>
          </a:xfrm>
          <a:prstGeom prst="rect">
            <a:avLst/>
          </a:prstGeom>
        </p:spPr>
        <p:txBody>
          <a:bodyPr vert="horz"/>
          <a:lstStyle>
            <a:lvl1pPr marL="120650" indent="-104775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28598" y="3693646"/>
            <a:ext cx="4268451" cy="2404751"/>
          </a:xfrm>
          <a:prstGeom prst="rect">
            <a:avLst/>
          </a:prstGeom>
        </p:spPr>
        <p:txBody>
          <a:bodyPr vert="horz"/>
          <a:lstStyle>
            <a:lvl1pPr marL="112713" indent="-11271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656808" y="3693646"/>
            <a:ext cx="4194883" cy="2404751"/>
          </a:xfrm>
          <a:prstGeom prst="rect">
            <a:avLst/>
          </a:prstGeom>
        </p:spPr>
        <p:txBody>
          <a:bodyPr vert="horz"/>
          <a:lstStyle>
            <a:lvl1pPr marL="112713" indent="-11271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_Compare_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9756" y="3744346"/>
            <a:ext cx="0" cy="23458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28599" y="1197639"/>
            <a:ext cx="8608104" cy="2366552"/>
          </a:xfrm>
          <a:prstGeom prst="rect">
            <a:avLst/>
          </a:prstGeom>
        </p:spPr>
        <p:txBody>
          <a:bodyPr vert="horz"/>
          <a:lstStyle>
            <a:lvl1pPr marL="120650" indent="-109538">
              <a:tabLst/>
              <a:defRPr sz="1600"/>
            </a:lvl1pPr>
            <a:lvl2pPr marL="339725" indent="-169863">
              <a:defRPr sz="1600"/>
            </a:lvl2pPr>
            <a:lvl3pPr marL="565150" indent="-112713">
              <a:defRPr sz="1600"/>
            </a:lvl3pPr>
            <a:lvl4pPr marL="862013" indent="-169863"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28598" y="3685470"/>
            <a:ext cx="4211819" cy="2404751"/>
          </a:xfrm>
          <a:prstGeom prst="rect">
            <a:avLst/>
          </a:prstGeom>
        </p:spPr>
        <p:txBody>
          <a:bodyPr vert="horz"/>
          <a:lstStyle>
            <a:lvl1pPr marL="120650" indent="-120650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719095" y="3685470"/>
            <a:ext cx="4117607" cy="2404751"/>
          </a:xfrm>
          <a:prstGeom prst="rect">
            <a:avLst/>
          </a:prstGeom>
        </p:spPr>
        <p:txBody>
          <a:bodyPr vert="horz"/>
          <a:lstStyle>
            <a:lvl1pPr marL="120650" indent="-120650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776149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H_Risk Format_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CEO Risk Format_P8sample_crosshatc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300" y="814685"/>
            <a:ext cx="2234525" cy="1867301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sz="quarter" idx="17"/>
          </p:nvPr>
        </p:nvSpPr>
        <p:spPr>
          <a:xfrm>
            <a:off x="228598" y="1233557"/>
            <a:ext cx="5735473" cy="4794684"/>
          </a:xfrm>
          <a:prstGeom prst="rect">
            <a:avLst/>
          </a:prstGeom>
        </p:spPr>
        <p:txBody>
          <a:bodyPr vert="horz"/>
          <a:lstStyle>
            <a:lvl1pPr marL="180975" indent="-169863">
              <a:buSzPct val="130000"/>
              <a:tabLst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776149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_Risk Format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228598" y="1134320"/>
            <a:ext cx="3715605" cy="4861367"/>
          </a:xfrm>
          <a:prstGeom prst="rect">
            <a:avLst/>
          </a:prstGeom>
        </p:spPr>
        <p:txBody>
          <a:bodyPr vert="horz"/>
          <a:lstStyle>
            <a:lvl1pPr marL="180975" indent="-180975">
              <a:buSzPct val="130000"/>
              <a:tabLst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r>
              <a:rPr lang="en-US" dirty="0"/>
              <a:t>Bullet 1 level – Bullet 130% size text – Black, 16 point Arial</a:t>
            </a:r>
          </a:p>
          <a:p>
            <a:pPr lvl="1"/>
            <a:r>
              <a:rPr lang="en-US" dirty="0"/>
              <a:t>Bullet 2 level – 14 point Arial Italic</a:t>
            </a:r>
          </a:p>
          <a:p>
            <a:pPr lvl="2"/>
            <a:r>
              <a:rPr lang="en-US" dirty="0"/>
              <a:t>Bullet 3 level – Bullet 125% size text – 14 point Arial</a:t>
            </a:r>
          </a:p>
          <a:p>
            <a:pPr lvl="3"/>
            <a:r>
              <a:rPr lang="en-US" dirty="0"/>
              <a:t>Bullet 4 level – 14 point Arial Italic</a:t>
            </a:r>
          </a:p>
          <a:p>
            <a:pPr lvl="4"/>
            <a:r>
              <a:rPr lang="en-US" dirty="0"/>
              <a:t>Bullet 5 level – Bullet 100% size text – 14 point Arial</a:t>
            </a:r>
          </a:p>
        </p:txBody>
      </p:sp>
      <p:pic>
        <p:nvPicPr>
          <p:cNvPr id="9" name="Picture 8" descr="CCEO Risk Format_P8sample_crosshatc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153" y="1134531"/>
            <a:ext cx="4623206" cy="4564685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4059153" y="5777498"/>
            <a:ext cx="4609023" cy="350523"/>
            <a:chOff x="4333069" y="5714104"/>
            <a:chExt cx="4609023" cy="35052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333069" y="5748518"/>
              <a:ext cx="228600" cy="152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6987786" y="5748724"/>
              <a:ext cx="228600" cy="15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4544208" y="5714104"/>
              <a:ext cx="4397884" cy="350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tabLst>
                  <a:tab pos="2630488" algn="l"/>
                </a:tabLst>
              </a:pPr>
              <a:r>
                <a:rPr lang="en-US" sz="900" dirty="0"/>
                <a:t>Current risk assessment with uncertainty	Expected risk assessment with	proposed mitigation</a:t>
              </a: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33088"/>
            <a:ext cx="7776149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1" y="6149817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05422" y="6642556"/>
            <a:ext cx="6937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14145BE-CC18-4145-962A-7F02CD48E99F}" type="slidenum">
              <a:rPr lang="en-US" sz="800" smtClean="0"/>
              <a:pPr algn="l"/>
              <a:t>‹#›</a:t>
            </a:fld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5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923" r:id="rId3"/>
    <p:sldLayoutId id="2147484892" r:id="rId4"/>
    <p:sldLayoutId id="2147484894" r:id="rId5"/>
    <p:sldLayoutId id="2147484924" r:id="rId6"/>
    <p:sldLayoutId id="2147484919" r:id="rId7"/>
    <p:sldLayoutId id="2147484920" r:id="rId8"/>
    <p:sldLayoutId id="2147484921" r:id="rId9"/>
    <p:sldLayoutId id="2147484922" r:id="rId10"/>
    <p:sldLayoutId id="2147484913" r:id="rId11"/>
    <p:sldLayoutId id="2147484930" r:id="rId12"/>
    <p:sldLayoutId id="2147484933" r:id="rId13"/>
    <p:sldLayoutId id="2147484937" r:id="rId14"/>
    <p:sldLayoutId id="2147484939" r:id="rId15"/>
    <p:sldLayoutId id="2147484941" r:id="rId16"/>
    <p:sldLayoutId id="2147484951" r:id="rId17"/>
    <p:sldLayoutId id="2147484952" r:id="rId18"/>
    <p:sldLayoutId id="2147484953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05422" y="6642556"/>
            <a:ext cx="6937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14145BE-CC18-4145-962A-7F02CD48E99F}" type="slidenum">
              <a:rPr lang="en-US" sz="800" smtClean="0"/>
              <a:pPr algn="l"/>
              <a:t>‹#›</a:t>
            </a:fld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0" y="0"/>
            <a:ext cx="9144000" cy="23308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TYPE</a:t>
            </a:r>
            <a:r>
              <a:rPr lang="en-US" b="0" baseline="0" dirty="0"/>
              <a:t> SECURITY MARKING(S) IN SLIDE MASTER</a:t>
            </a:r>
            <a:br>
              <a:rPr lang="en-US" b="0" baseline="0" dirty="0"/>
            </a:br>
            <a:endParaRPr lang="en-US" b="0" dirty="0"/>
          </a:p>
        </p:txBody>
      </p:sp>
      <p:sp>
        <p:nvSpPr>
          <p:cNvPr id="5" name="Text Placeholder 4"/>
          <p:cNvSpPr txBox="1">
            <a:spLocks/>
          </p:cNvSpPr>
          <p:nvPr userDrawn="1"/>
        </p:nvSpPr>
        <p:spPr>
          <a:xfrm>
            <a:off x="0" y="6593176"/>
            <a:ext cx="9144000" cy="21606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TYPE</a:t>
            </a:r>
            <a:r>
              <a:rPr lang="en-US" b="0" baseline="0" dirty="0"/>
              <a:t> SECURITY MARKING(S) IN SLIDE MASTER</a:t>
            </a:r>
            <a:br>
              <a:rPr lang="en-US" b="0" baseline="0"/>
            </a:b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5476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25" r:id="rId3"/>
    <p:sldLayoutId id="2147484905" r:id="rId4"/>
    <p:sldLayoutId id="2147484906" r:id="rId5"/>
    <p:sldLayoutId id="2147484916" r:id="rId6"/>
    <p:sldLayoutId id="2147484926" r:id="rId7"/>
    <p:sldLayoutId id="2147484927" r:id="rId8"/>
    <p:sldLayoutId id="2147484928" r:id="rId9"/>
    <p:sldLayoutId id="2147484929" r:id="rId10"/>
    <p:sldLayoutId id="214748491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642556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14145BE-CC18-4145-962A-7F02CD48E99F}" type="slidenum">
              <a:rPr lang="en-US" sz="800" smtClean="0"/>
              <a:pPr algn="l"/>
              <a:t>‹#›</a:t>
            </a:fld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ulia.d.white@aero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mergency_position-indicating_radiobeacon_station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mergency_position-indicating_radiobeacon_st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g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4DD508-D7D7-F543-92C4-2EE24BC25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111897"/>
            <a:ext cx="8595360" cy="1063867"/>
          </a:xfrm>
        </p:spPr>
        <p:txBody>
          <a:bodyPr/>
          <a:lstStyle/>
          <a:p>
            <a:r>
              <a:rPr lang="en-US" dirty="0"/>
              <a:t>Exercises for the Test Like You Fly Process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17117FF-B7E0-D946-81EA-06390E012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3245324"/>
            <a:ext cx="8595360" cy="2195355"/>
          </a:xfrm>
        </p:spPr>
        <p:txBody>
          <a:bodyPr>
            <a:normAutofit/>
          </a:bodyPr>
          <a:lstStyle/>
          <a:p>
            <a:r>
              <a:rPr lang="en-US" dirty="0"/>
              <a:t>Fill in the tables as we go through each exercise, and return set to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Julia.d.white@aero.org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5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4DD508-D7D7-F543-92C4-2EE24BC256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Mission Critical Fault Analysis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17117FF-B7E0-D946-81EA-06390E012E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Exercise #2:  What could possibly go hideously wrong?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FB3BB4-6A6A-8242-846B-D52DDC6EE9E5}"/>
              </a:ext>
            </a:extLst>
          </p:cNvPr>
          <p:cNvGrpSpPr/>
          <p:nvPr/>
        </p:nvGrpSpPr>
        <p:grpSpPr>
          <a:xfrm>
            <a:off x="7075170" y="4121625"/>
            <a:ext cx="937260" cy="1200150"/>
            <a:chOff x="6732270" y="5269230"/>
            <a:chExt cx="937260" cy="120015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B52E322-E9B6-D747-B01C-B52A02499C71}"/>
                </a:ext>
              </a:extLst>
            </p:cNvPr>
            <p:cNvSpPr/>
            <p:nvPr/>
          </p:nvSpPr>
          <p:spPr>
            <a:xfrm>
              <a:off x="6743700" y="5269230"/>
              <a:ext cx="914400" cy="78867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829AD5-C1DA-224E-8865-E1E6E5CD8CC7}"/>
                </a:ext>
              </a:extLst>
            </p:cNvPr>
            <p:cNvSpPr/>
            <p:nvPr/>
          </p:nvSpPr>
          <p:spPr>
            <a:xfrm>
              <a:off x="6732270" y="5669280"/>
              <a:ext cx="937260" cy="8001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R.I.P.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117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Rectang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First-Time and Mission-Critical Events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Exercise: Mission Failure &amp; What Can Go Wrong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294967295"/>
          </p:nvPr>
        </p:nvSpPr>
        <p:spPr>
          <a:xfrm>
            <a:off x="5483959" y="1196974"/>
            <a:ext cx="3660041" cy="5661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8275" indent="-168275"/>
            <a:r>
              <a:rPr lang="en-US" sz="1600" b="1" dirty="0"/>
              <a:t>Mission Failure: </a:t>
            </a: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People not rescued in time</a:t>
            </a:r>
          </a:p>
          <a:p>
            <a:pPr marL="517525" lvl="1"/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Not found</a:t>
            </a:r>
          </a:p>
          <a:p>
            <a:pPr marL="517525" lvl="1"/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Found, but died before rescue</a:t>
            </a:r>
          </a:p>
          <a:p>
            <a:pPr marL="168275" indent="-168275"/>
            <a:r>
              <a:rPr lang="en-US" sz="1600" b="1" dirty="0"/>
              <a:t>What Can Go Wrong?</a:t>
            </a:r>
            <a:endParaRPr lang="en-US" sz="1600" dirty="0"/>
          </a:p>
          <a:p>
            <a:pPr marL="517525" lvl="1"/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Brainstorm items</a:t>
            </a:r>
          </a:p>
          <a:p>
            <a:pPr marL="168275" indent="-168275"/>
            <a:r>
              <a:rPr lang="en-US" sz="1600" b="1" dirty="0"/>
              <a:t>What are Some Critical Mission Characteristics?</a:t>
            </a:r>
          </a:p>
          <a:p>
            <a:pPr marL="568325" lvl="1" indent="-168275"/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Weather</a:t>
            </a:r>
          </a:p>
          <a:p>
            <a:pPr marL="568325" lvl="1" indent="-168275"/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New State MCC software</a:t>
            </a:r>
          </a:p>
          <a:p>
            <a:pPr marL="568325" lvl="1" indent="-168275"/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Communication equipment</a:t>
            </a:r>
            <a:endParaRPr lang="en-US" sz="1600" dirty="0"/>
          </a:p>
          <a:p>
            <a:pPr marL="568325" lvl="1" indent="-168275"/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What else?</a:t>
            </a:r>
          </a:p>
          <a:p>
            <a:pPr marL="168275" indent="-168275"/>
            <a:r>
              <a:rPr lang="en-US" sz="1600" b="1" dirty="0"/>
              <a:t>How?</a:t>
            </a:r>
          </a:p>
          <a:p>
            <a:pPr marL="517525" lvl="1"/>
            <a:r>
              <a:rPr lang="en-US" sz="1600" dirty="0"/>
              <a:t>New State MCC identification not in LUT database</a:t>
            </a:r>
          </a:p>
          <a:p>
            <a:pPr marL="517525" lvl="1"/>
            <a:r>
              <a:rPr lang="en-US" sz="1600" dirty="0"/>
              <a:t>Signal timing mismatch</a:t>
            </a:r>
          </a:p>
          <a:p>
            <a:pPr marL="517525" lvl="1"/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What else?</a:t>
            </a:r>
          </a:p>
          <a:p>
            <a:pPr lvl="1"/>
            <a:endParaRPr lang="en-US" sz="1600" dirty="0"/>
          </a:p>
          <a:p>
            <a:endParaRPr lang="en-US" sz="1600" dirty="0"/>
          </a:p>
          <a:p>
            <a:pPr lvl="1"/>
            <a:endParaRPr lang="en-US" sz="1600" dirty="0"/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25845" y="4696488"/>
            <a:ext cx="101209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i="1" dirty="0"/>
              <a:t>Phase </a:t>
            </a:r>
          </a:p>
          <a:p>
            <a:r>
              <a:rPr lang="en-US" sz="1200" b="1" i="1" dirty="0"/>
              <a:t>transition</a:t>
            </a:r>
          </a:p>
        </p:txBody>
      </p:sp>
      <p:sp>
        <p:nvSpPr>
          <p:cNvPr id="3" name="Left Brace 2"/>
          <p:cNvSpPr/>
          <p:nvPr/>
        </p:nvSpPr>
        <p:spPr>
          <a:xfrm>
            <a:off x="1147069" y="4744613"/>
            <a:ext cx="265185" cy="366874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1E63937-F739-634B-BDBF-4CED9D9F3B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10157" y="1422984"/>
          <a:ext cx="3798369" cy="4980273"/>
        </p:xfrm>
        <a:graphic>
          <a:graphicData uri="http://schemas.openxmlformats.org/drawingml/2006/table">
            <a:tbl>
              <a:tblPr firstRow="1" bandRow="1"/>
              <a:tblGrid>
                <a:gridCol w="1504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522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SAR Timeline</a:t>
                      </a:r>
                    </a:p>
                  </a:txBody>
                  <a:tcPr>
                    <a:lnL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200" b="0"/>
                    </a:p>
                  </a:txBody>
                  <a:tcPr>
                    <a:lnL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12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Timeline</a:t>
                      </a:r>
                      <a:endParaRPr lang="en-GB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FA2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Critical Event</a:t>
                      </a:r>
                      <a:endParaRPr lang="en-GB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FA2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47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/>
                        <a:t>Readiness Baseline</a:t>
                      </a:r>
                      <a:endParaRPr lang="en-GB" sz="1200" b="0" dirty="0"/>
                    </a:p>
                  </a:txBody>
                  <a:tcPr>
                    <a:lnL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C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/>
                        <a:t>Validation of State SAR Readiness</a:t>
                      </a:r>
                      <a:endParaRPr lang="en-GB" sz="1200" b="0" dirty="0"/>
                    </a:p>
                  </a:txBody>
                  <a:tcPr>
                    <a:lnL w="9525" cap="flat" cmpd="sng" algn="ctr">
                      <a:solidFill>
                        <a:srgbClr val="BFBF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C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77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T + 0</a:t>
                      </a:r>
                      <a:endParaRPr lang="en-GB" sz="1200" b="0" dirty="0"/>
                    </a:p>
                  </a:txBody>
                  <a:tcPr>
                    <a:lnL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/>
                        <a:t>Person in distress activates beacon</a:t>
                      </a:r>
                      <a:endParaRPr lang="en-GB" sz="1200" b="0" dirty="0"/>
                    </a:p>
                  </a:txBody>
                  <a:tcPr>
                    <a:lnL w="9525" cap="flat" cmpd="sng" algn="ctr">
                      <a:solidFill>
                        <a:srgbClr val="BFBF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6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T + a few seconds</a:t>
                      </a:r>
                      <a:endParaRPr lang="en-GB" sz="1200" b="0" dirty="0"/>
                    </a:p>
                  </a:txBody>
                  <a:tcPr>
                    <a:lnL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C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/>
                        <a:t>Satellite receives and transmits distress to LUTs</a:t>
                      </a:r>
                      <a:endParaRPr lang="en-GB" sz="1200" b="0" dirty="0"/>
                    </a:p>
                  </a:txBody>
                  <a:tcPr>
                    <a:lnL w="9525" cap="flat" cmpd="sng" algn="ctr">
                      <a:solidFill>
                        <a:srgbClr val="BFBF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C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200" b="0" dirty="0"/>
                        <a:t>T + 2 minutes</a:t>
                      </a:r>
                    </a:p>
                  </a:txBody>
                  <a:tcPr>
                    <a:lnL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/>
                        <a:t>LUT makes position calculation and transmits to an MCC</a:t>
                      </a:r>
                      <a:endParaRPr lang="en-GB" sz="1200" b="0" dirty="0"/>
                    </a:p>
                  </a:txBody>
                  <a:tcPr>
                    <a:lnL w="9525" cap="flat" cmpd="sng" algn="ctr">
                      <a:solidFill>
                        <a:srgbClr val="BFBF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200" b="0" dirty="0"/>
                        <a:t>T + 5 min</a:t>
                      </a:r>
                    </a:p>
                  </a:txBody>
                  <a:tcPr>
                    <a:lnL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C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/>
                        <a:t>MCC identifies and contacts appropriate search and rescue POCs</a:t>
                      </a:r>
                      <a:endParaRPr lang="en-GB" sz="1200" b="0" dirty="0"/>
                    </a:p>
                  </a:txBody>
                  <a:tcPr>
                    <a:lnL w="9525" cap="flat" cmpd="sng" algn="ctr">
                      <a:solidFill>
                        <a:srgbClr val="BFBF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C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 + ??</a:t>
                      </a:r>
                      <a:endParaRPr lang="en-GB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SAR resource personnel determine initial response</a:t>
                      </a:r>
                      <a:endParaRPr lang="en-GB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BFBF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6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200" b="0" dirty="0"/>
                        <a:t>T + ???</a:t>
                      </a:r>
                    </a:p>
                  </a:txBody>
                  <a:tcPr>
                    <a:lnL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C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/>
                        <a:t>Search resources deployed; rescue resources arranged</a:t>
                      </a:r>
                      <a:endParaRPr lang="en-GB" sz="1200" b="0" dirty="0"/>
                    </a:p>
                  </a:txBody>
                  <a:tcPr>
                    <a:lnL w="9525" cap="flat" cmpd="sng" algn="ctr">
                      <a:solidFill>
                        <a:srgbClr val="BFBF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C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200" b="0" dirty="0"/>
                        <a:t>T + ????</a:t>
                      </a:r>
                    </a:p>
                  </a:txBody>
                  <a:tcPr>
                    <a:lnL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SAR response agencies caucus to determine if additional resources needed</a:t>
                      </a:r>
                      <a:endParaRPr lang="en-GB" sz="1200" b="0" dirty="0"/>
                    </a:p>
                  </a:txBody>
                  <a:tcPr>
                    <a:lnL w="9525" cap="flat" cmpd="sng" algn="ctr">
                      <a:solidFill>
                        <a:srgbClr val="BFBF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6E8E8649-7538-F04B-9481-49B0C14BB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76" y="5236703"/>
            <a:ext cx="1226096" cy="125020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0360E7E-F083-274F-B011-512EB1814CC4}"/>
              </a:ext>
            </a:extLst>
          </p:cNvPr>
          <p:cNvGrpSpPr/>
          <p:nvPr/>
        </p:nvGrpSpPr>
        <p:grpSpPr>
          <a:xfrm>
            <a:off x="7979483" y="6028172"/>
            <a:ext cx="957431" cy="610872"/>
            <a:chOff x="7196156" y="3419680"/>
            <a:chExt cx="957431" cy="61087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FBC1FFD-6018-9144-BF80-2FFEA0C0872F}"/>
                </a:ext>
              </a:extLst>
            </p:cNvPr>
            <p:cNvGrpSpPr/>
            <p:nvPr/>
          </p:nvGrpSpPr>
          <p:grpSpPr>
            <a:xfrm>
              <a:off x="7272170" y="3662979"/>
              <a:ext cx="828337" cy="367573"/>
              <a:chOff x="7272170" y="3662979"/>
              <a:chExt cx="828337" cy="367573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44F3445-FA3C-6F44-BB8D-B80D201DFB20}"/>
                  </a:ext>
                </a:extLst>
              </p:cNvPr>
              <p:cNvSpPr/>
              <p:nvPr/>
            </p:nvSpPr>
            <p:spPr>
              <a:xfrm>
                <a:off x="7401261" y="3786692"/>
                <a:ext cx="634701" cy="118334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E7B217C-A664-584C-9E90-001E0AB04C2B}"/>
                  </a:ext>
                </a:extLst>
              </p:cNvPr>
              <p:cNvSpPr/>
              <p:nvPr/>
            </p:nvSpPr>
            <p:spPr>
              <a:xfrm>
                <a:off x="7971416" y="3664792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4EFF43E-54E7-BA42-848C-2540C80AA0F3}"/>
                  </a:ext>
                </a:extLst>
              </p:cNvPr>
              <p:cNvSpPr/>
              <p:nvPr/>
            </p:nvSpPr>
            <p:spPr>
              <a:xfrm>
                <a:off x="7272170" y="3662979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8973AA-2964-7948-AD39-00DCD2B81A1D}"/>
                </a:ext>
              </a:extLst>
            </p:cNvPr>
            <p:cNvSpPr txBox="1"/>
            <p:nvPr/>
          </p:nvSpPr>
          <p:spPr>
            <a:xfrm>
              <a:off x="7196156" y="3419680"/>
              <a:ext cx="957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Exercise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383771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D5D3-3A8D-7847-A475-78AC7779F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Pre-Mortem: </a:t>
            </a:r>
            <a:r>
              <a:rPr lang="en-US" u="sng" dirty="0"/>
              <a:t>Mission</a:t>
            </a:r>
            <a:r>
              <a:rPr lang="en-US" dirty="0"/>
              <a:t> Failures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FBCC19F-568B-AE45-888C-30E944EC3838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228600" y="1170640"/>
          <a:ext cx="841298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327">
                  <a:extLst>
                    <a:ext uri="{9D8B030D-6E8A-4147-A177-3AD203B41FA5}">
                      <a16:colId xmlns:a16="http://schemas.microsoft.com/office/drawing/2014/main" val="1947305118"/>
                    </a:ext>
                  </a:extLst>
                </a:gridCol>
                <a:gridCol w="2804327">
                  <a:extLst>
                    <a:ext uri="{9D8B030D-6E8A-4147-A177-3AD203B41FA5}">
                      <a16:colId xmlns:a16="http://schemas.microsoft.com/office/drawing/2014/main" val="2178509703"/>
                    </a:ext>
                  </a:extLst>
                </a:gridCol>
                <a:gridCol w="2804327">
                  <a:extLst>
                    <a:ext uri="{9D8B030D-6E8A-4147-A177-3AD203B41FA5}">
                      <a16:colId xmlns:a16="http://schemas.microsoft.com/office/drawing/2014/main" val="883627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Mission Failure</a:t>
                      </a:r>
                    </a:p>
                  </a:txBody>
                  <a:tcPr marL="41212" marR="412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Mission Phase</a:t>
                      </a:r>
                    </a:p>
                  </a:txBody>
                  <a:tcPr marL="41212" marR="41212"/>
                </a:tc>
                <a:tc>
                  <a:txBody>
                    <a:bodyPr/>
                    <a:lstStyle/>
                    <a:p>
                      <a:r>
                        <a:rPr lang="en-US"/>
                        <a:t>Notes</a:t>
                      </a:r>
                    </a:p>
                  </a:txBody>
                  <a:tcPr marL="41212" marR="41212"/>
                </a:tc>
                <a:extLst>
                  <a:ext uri="{0D108BD9-81ED-4DB2-BD59-A6C34878D82A}">
                    <a16:rowId xmlns:a16="http://schemas.microsoft.com/office/drawing/2014/main" val="3925559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1212" marR="4121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1212" marR="4121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1212" marR="41212"/>
                </a:tc>
                <a:extLst>
                  <a:ext uri="{0D108BD9-81ED-4DB2-BD59-A6C34878D82A}">
                    <a16:rowId xmlns:a16="http://schemas.microsoft.com/office/drawing/2014/main" val="200451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1212" marR="4121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1212" marR="4121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1212" marR="41212"/>
                </a:tc>
                <a:extLst>
                  <a:ext uri="{0D108BD9-81ED-4DB2-BD59-A6C34878D82A}">
                    <a16:rowId xmlns:a16="http://schemas.microsoft.com/office/drawing/2014/main" val="2224410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1212" marR="4121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1212" marR="4121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1212" marR="41212"/>
                </a:tc>
                <a:extLst>
                  <a:ext uri="{0D108BD9-81ED-4DB2-BD59-A6C34878D82A}">
                    <a16:rowId xmlns:a16="http://schemas.microsoft.com/office/drawing/2014/main" val="3144388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1212" marR="4121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1212" marR="4121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1212" marR="41212"/>
                </a:tc>
                <a:extLst>
                  <a:ext uri="{0D108BD9-81ED-4DB2-BD59-A6C34878D82A}">
                    <a16:rowId xmlns:a16="http://schemas.microsoft.com/office/drawing/2014/main" val="3063220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1212" marR="4121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1212" marR="4121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1212" marR="41212"/>
                </a:tc>
                <a:extLst>
                  <a:ext uri="{0D108BD9-81ED-4DB2-BD59-A6C34878D82A}">
                    <a16:rowId xmlns:a16="http://schemas.microsoft.com/office/drawing/2014/main" val="3042637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1212" marR="4121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1212" marR="4121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1212" marR="41212"/>
                </a:tc>
                <a:extLst>
                  <a:ext uri="{0D108BD9-81ED-4DB2-BD59-A6C34878D82A}">
                    <a16:rowId xmlns:a16="http://schemas.microsoft.com/office/drawing/2014/main" val="966152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1212" marR="4121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1212" marR="4121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1212" marR="41212"/>
                </a:tc>
                <a:extLst>
                  <a:ext uri="{0D108BD9-81ED-4DB2-BD59-A6C34878D82A}">
                    <a16:rowId xmlns:a16="http://schemas.microsoft.com/office/drawing/2014/main" val="992451157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A19EB5-F097-D747-96D1-7A230898C01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601" y="4096317"/>
            <a:ext cx="8704384" cy="2428704"/>
          </a:xfrm>
        </p:spPr>
        <p:txBody>
          <a:bodyPr/>
          <a:lstStyle/>
          <a:p>
            <a:r>
              <a:rPr lang="en-US" dirty="0"/>
              <a:t>We will have a 3-minute timed self-brainstorming session</a:t>
            </a:r>
          </a:p>
          <a:p>
            <a:pPr lvl="1"/>
            <a:r>
              <a:rPr lang="en-US" dirty="0"/>
              <a:t>Write down as many </a:t>
            </a:r>
            <a:r>
              <a:rPr lang="en-US" b="1" dirty="0">
                <a:solidFill>
                  <a:srgbClr val="FF0000"/>
                </a:solidFill>
              </a:rPr>
              <a:t>mission</a:t>
            </a:r>
            <a:r>
              <a:rPr lang="en-US" dirty="0"/>
              <a:t> failures as you can in the time allotted </a:t>
            </a:r>
          </a:p>
          <a:p>
            <a:pPr lvl="2"/>
            <a:r>
              <a:rPr lang="en-US" dirty="0"/>
              <a:t>Keep it at the mission level, including mission phase transitions</a:t>
            </a:r>
          </a:p>
          <a:p>
            <a:pPr lvl="2"/>
            <a:r>
              <a:rPr lang="en-US" dirty="0"/>
              <a:t>Mission failures can reflect failures of the segment you identify with</a:t>
            </a:r>
          </a:p>
          <a:p>
            <a:r>
              <a:rPr lang="en-US" dirty="0"/>
              <a:t>We’ll use some of the results from this in later process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74D28-4F23-D249-A4B2-0A8DFAEEF6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The bad news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828285-3FED-8F40-8AF9-A12317576025}"/>
              </a:ext>
            </a:extLst>
          </p:cNvPr>
          <p:cNvGrpSpPr/>
          <p:nvPr/>
        </p:nvGrpSpPr>
        <p:grpSpPr>
          <a:xfrm>
            <a:off x="7570230" y="6182060"/>
            <a:ext cx="439387" cy="627551"/>
            <a:chOff x="7374577" y="6198919"/>
            <a:chExt cx="439387" cy="627551"/>
          </a:xfrm>
        </p:grpSpPr>
        <p:sp>
          <p:nvSpPr>
            <p:cNvPr id="12" name="Snip Single Corner Rectangle 11">
              <a:extLst>
                <a:ext uri="{FF2B5EF4-FFF2-40B4-BE49-F238E27FC236}">
                  <a16:creationId xmlns:a16="http://schemas.microsoft.com/office/drawing/2014/main" id="{AD06F0BC-29DA-5A40-ACEE-54B1BFE13AE4}"/>
                </a:ext>
              </a:extLst>
            </p:cNvPr>
            <p:cNvSpPr/>
            <p:nvPr/>
          </p:nvSpPr>
          <p:spPr>
            <a:xfrm>
              <a:off x="7374577" y="6198919"/>
              <a:ext cx="439387" cy="627551"/>
            </a:xfrm>
            <a:prstGeom prst="snip1Rect">
              <a:avLst/>
            </a:prstGeom>
            <a:solidFill>
              <a:schemeClr val="bg1"/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C165F50-F7ED-AB4B-9A33-7E36552658F4}"/>
                </a:ext>
              </a:extLst>
            </p:cNvPr>
            <p:cNvCxnSpPr/>
            <p:nvPr/>
          </p:nvCxnSpPr>
          <p:spPr>
            <a:xfrm>
              <a:off x="7374577" y="6363008"/>
              <a:ext cx="439387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4A61D9B-F128-904C-9CF2-491940AC44DD}"/>
                </a:ext>
              </a:extLst>
            </p:cNvPr>
            <p:cNvCxnSpPr/>
            <p:nvPr/>
          </p:nvCxnSpPr>
          <p:spPr>
            <a:xfrm>
              <a:off x="7374577" y="6515408"/>
              <a:ext cx="439387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AA574BD-4152-DE41-BCBD-1CFEA37BA0E7}"/>
                </a:ext>
              </a:extLst>
            </p:cNvPr>
            <p:cNvCxnSpPr/>
            <p:nvPr/>
          </p:nvCxnSpPr>
          <p:spPr>
            <a:xfrm>
              <a:off x="7374577" y="6667808"/>
              <a:ext cx="439387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6075F1-4552-4E49-BF5E-7DEBD7AA0E26}"/>
              </a:ext>
            </a:extLst>
          </p:cNvPr>
          <p:cNvGrpSpPr/>
          <p:nvPr/>
        </p:nvGrpSpPr>
        <p:grpSpPr>
          <a:xfrm>
            <a:off x="7979483" y="6028172"/>
            <a:ext cx="957431" cy="610872"/>
            <a:chOff x="7196156" y="3419680"/>
            <a:chExt cx="957431" cy="61087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7889727-238C-8840-BFA9-7EEFAD8AB806}"/>
                </a:ext>
              </a:extLst>
            </p:cNvPr>
            <p:cNvGrpSpPr/>
            <p:nvPr/>
          </p:nvGrpSpPr>
          <p:grpSpPr>
            <a:xfrm>
              <a:off x="7272170" y="3662979"/>
              <a:ext cx="828337" cy="367573"/>
              <a:chOff x="7272170" y="3662979"/>
              <a:chExt cx="828337" cy="367573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83D645B-73AF-2F4B-8220-263ED9DD8273}"/>
                  </a:ext>
                </a:extLst>
              </p:cNvPr>
              <p:cNvSpPr/>
              <p:nvPr/>
            </p:nvSpPr>
            <p:spPr>
              <a:xfrm>
                <a:off x="7401261" y="3786692"/>
                <a:ext cx="634701" cy="118334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080B926-09D4-004E-80FA-9D9026FF1C6D}"/>
                  </a:ext>
                </a:extLst>
              </p:cNvPr>
              <p:cNvSpPr/>
              <p:nvPr/>
            </p:nvSpPr>
            <p:spPr>
              <a:xfrm>
                <a:off x="7971416" y="3664792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B292D98-9DB0-2E40-8875-0D08A28FF413}"/>
                  </a:ext>
                </a:extLst>
              </p:cNvPr>
              <p:cNvSpPr/>
              <p:nvPr/>
            </p:nvSpPr>
            <p:spPr>
              <a:xfrm>
                <a:off x="7272170" y="3662979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F9EE3A-6879-5842-8891-5C6ED667A9BC}"/>
                </a:ext>
              </a:extLst>
            </p:cNvPr>
            <p:cNvSpPr txBox="1"/>
            <p:nvPr/>
          </p:nvSpPr>
          <p:spPr>
            <a:xfrm>
              <a:off x="7196156" y="3419680"/>
              <a:ext cx="957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Exercise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1684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4DD508-D7D7-F543-92C4-2EE24BC256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Mapping Mission to Test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17117FF-B7E0-D946-81EA-06390E012E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Exercise #3:  Let’s do this!</a:t>
            </a:r>
          </a:p>
        </p:txBody>
      </p:sp>
    </p:spTree>
    <p:extLst>
      <p:ext uri="{BB962C8B-B14F-4D97-AF65-F5344CB8AC3E}">
        <p14:creationId xmlns:p14="http://schemas.microsoft.com/office/powerpoint/2010/main" val="1492672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E9545-19CA-41D5-AF0C-2E08679A6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to Assist with Identifying Candidate Tests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B08F3-24DF-40C6-A557-C5E5C46D59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Keep the focus on mission execution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0562D-D302-4C02-A3EB-4299A60534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50899" y="1203263"/>
            <a:ext cx="8621796" cy="4798717"/>
          </a:xfrm>
        </p:spPr>
        <p:txBody>
          <a:bodyPr/>
          <a:lstStyle/>
          <a:p>
            <a:r>
              <a:rPr lang="en-US" b="0" dirty="0"/>
              <a:t>Examine mission architecture, CONOPS, timelines</a:t>
            </a:r>
          </a:p>
          <a:p>
            <a:r>
              <a:rPr lang="en-US" b="0" dirty="0"/>
              <a:t>Look at notional mission phases</a:t>
            </a:r>
          </a:p>
          <a:p>
            <a:r>
              <a:rPr lang="en-US" b="0" dirty="0"/>
              <a:t>Identify phase transitions, sequences, handoffs, concurrent activities</a:t>
            </a:r>
          </a:p>
          <a:p>
            <a:r>
              <a:rPr lang="en-US" b="0" dirty="0"/>
              <a:t>What mission-critical and first-time events are included?</a:t>
            </a:r>
          </a:p>
          <a:p>
            <a:r>
              <a:rPr lang="en-US" b="0" dirty="0"/>
              <a:t>How much of each mission phase has been/will be tested?</a:t>
            </a:r>
          </a:p>
          <a:p>
            <a:r>
              <a:rPr lang="en-US" b="0" dirty="0"/>
              <a:t>Are there any critical events that need to be tested in an operationally realistic manner under several conditions or scenarios?</a:t>
            </a:r>
          </a:p>
          <a:p>
            <a:pPr lvl="1"/>
            <a:r>
              <a:rPr lang="en-US" dirty="0"/>
              <a:t>Seasonal?</a:t>
            </a:r>
          </a:p>
          <a:p>
            <a:pPr lvl="1"/>
            <a:r>
              <a:rPr lang="en-US" dirty="0"/>
              <a:t>Process testing?</a:t>
            </a:r>
          </a:p>
          <a:p>
            <a:pPr lvl="1"/>
            <a:r>
              <a:rPr lang="en-US" dirty="0"/>
              <a:t>Testing for time?</a:t>
            </a:r>
          </a:p>
          <a:p>
            <a:r>
              <a:rPr lang="en-US" b="0" dirty="0"/>
              <a:t>What mission events / activities should your list of candidate LYF tests include?</a:t>
            </a:r>
          </a:p>
          <a:p>
            <a:r>
              <a:rPr lang="en-US" b="0" dirty="0"/>
              <a:t>What critical mission characteristics would you want present in a LYF test?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616244-9A23-9647-AAB3-6FAE7F7E46DC}"/>
              </a:ext>
            </a:extLst>
          </p:cNvPr>
          <p:cNvGrpSpPr/>
          <p:nvPr/>
        </p:nvGrpSpPr>
        <p:grpSpPr>
          <a:xfrm>
            <a:off x="7979483" y="6028172"/>
            <a:ext cx="957431" cy="610872"/>
            <a:chOff x="7196156" y="3419680"/>
            <a:chExt cx="957431" cy="6108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7279C72-5FF5-9A40-B161-6788520BB8E9}"/>
                </a:ext>
              </a:extLst>
            </p:cNvPr>
            <p:cNvGrpSpPr/>
            <p:nvPr/>
          </p:nvGrpSpPr>
          <p:grpSpPr>
            <a:xfrm>
              <a:off x="7272170" y="3662979"/>
              <a:ext cx="828337" cy="367573"/>
              <a:chOff x="7272170" y="3662979"/>
              <a:chExt cx="828337" cy="36757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6B0E1F6-3BE0-C548-B654-148E1EB99030}"/>
                  </a:ext>
                </a:extLst>
              </p:cNvPr>
              <p:cNvSpPr/>
              <p:nvPr/>
            </p:nvSpPr>
            <p:spPr>
              <a:xfrm>
                <a:off x="7401261" y="3786692"/>
                <a:ext cx="634701" cy="118334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5BE5F59-D89B-B44C-BBBD-5BB732A75B46}"/>
                  </a:ext>
                </a:extLst>
              </p:cNvPr>
              <p:cNvSpPr/>
              <p:nvPr/>
            </p:nvSpPr>
            <p:spPr>
              <a:xfrm>
                <a:off x="7971416" y="3664792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D18F8DA-C52E-FB45-9E33-B0C1A64A4BB7}"/>
                  </a:ext>
                </a:extLst>
              </p:cNvPr>
              <p:cNvSpPr/>
              <p:nvPr/>
            </p:nvSpPr>
            <p:spPr>
              <a:xfrm>
                <a:off x="7272170" y="3662979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03845A-617F-DB4B-A3E6-2244026BB82B}"/>
                </a:ext>
              </a:extLst>
            </p:cNvPr>
            <p:cNvSpPr txBox="1"/>
            <p:nvPr/>
          </p:nvSpPr>
          <p:spPr>
            <a:xfrm>
              <a:off x="7196156" y="3419680"/>
              <a:ext cx="957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Exercise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2393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8062-26B4-5444-A5F6-0B650D78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Operationally Realistic Tests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B3022C-6CB3-0144-837C-B4D7357B61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These will be used later in the process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9666E86-3863-1648-AE5B-072DF4DB359B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250825" y="1203325"/>
          <a:ext cx="845390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217">
                  <a:extLst>
                    <a:ext uri="{9D8B030D-6E8A-4147-A177-3AD203B41FA5}">
                      <a16:colId xmlns:a16="http://schemas.microsoft.com/office/drawing/2014/main" val="3535853424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val="344847378"/>
                    </a:ext>
                  </a:extLst>
                </a:gridCol>
                <a:gridCol w="1232034">
                  <a:extLst>
                    <a:ext uri="{9D8B030D-6E8A-4147-A177-3AD203B41FA5}">
                      <a16:colId xmlns:a16="http://schemas.microsoft.com/office/drawing/2014/main" val="863651082"/>
                    </a:ext>
                  </a:extLst>
                </a:gridCol>
                <a:gridCol w="1164656">
                  <a:extLst>
                    <a:ext uri="{9D8B030D-6E8A-4147-A177-3AD203B41FA5}">
                      <a16:colId xmlns:a16="http://schemas.microsoft.com/office/drawing/2014/main" val="559883003"/>
                    </a:ext>
                  </a:extLst>
                </a:gridCol>
                <a:gridCol w="1905803">
                  <a:extLst>
                    <a:ext uri="{9D8B030D-6E8A-4147-A177-3AD203B41FA5}">
                      <a16:colId xmlns:a16="http://schemas.microsoft.com/office/drawing/2014/main" val="1244835250"/>
                    </a:ext>
                  </a:extLst>
                </a:gridCol>
                <a:gridCol w="1514659">
                  <a:extLst>
                    <a:ext uri="{9D8B030D-6E8A-4147-A177-3AD203B41FA5}">
                      <a16:colId xmlns:a16="http://schemas.microsoft.com/office/drawing/2014/main" val="3759109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Candidate Test</a:t>
                      </a:r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r>
                        <a:rPr lang="en-US"/>
                        <a:t>Mission Objective</a:t>
                      </a:r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r>
                        <a:rPr lang="en-US"/>
                        <a:t>Test Objective</a:t>
                      </a:r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r>
                        <a:rPr lang="en-US"/>
                        <a:t>~ Test Duration</a:t>
                      </a:r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r>
                        <a:rPr lang="en-US"/>
                        <a:t>Key Characteristics</a:t>
                      </a:r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r>
                        <a:rPr lang="en-US"/>
                        <a:t>LYF Test Exceptions</a:t>
                      </a:r>
                    </a:p>
                  </a:txBody>
                  <a:tcPr marL="89376" marR="89376"/>
                </a:tc>
                <a:extLst>
                  <a:ext uri="{0D108BD9-81ED-4DB2-BD59-A6C34878D82A}">
                    <a16:rowId xmlns:a16="http://schemas.microsoft.com/office/drawing/2014/main" val="1015618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extLst>
                  <a:ext uri="{0D108BD9-81ED-4DB2-BD59-A6C34878D82A}">
                    <a16:rowId xmlns:a16="http://schemas.microsoft.com/office/drawing/2014/main" val="1081559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extLst>
                  <a:ext uri="{0D108BD9-81ED-4DB2-BD59-A6C34878D82A}">
                    <a16:rowId xmlns:a16="http://schemas.microsoft.com/office/drawing/2014/main" val="145218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extLst>
                  <a:ext uri="{0D108BD9-81ED-4DB2-BD59-A6C34878D82A}">
                    <a16:rowId xmlns:a16="http://schemas.microsoft.com/office/drawing/2014/main" val="41111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extLst>
                  <a:ext uri="{0D108BD9-81ED-4DB2-BD59-A6C34878D82A}">
                    <a16:rowId xmlns:a16="http://schemas.microsoft.com/office/drawing/2014/main" val="175615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extLst>
                  <a:ext uri="{0D108BD9-81ED-4DB2-BD59-A6C34878D82A}">
                    <a16:rowId xmlns:a16="http://schemas.microsoft.com/office/drawing/2014/main" val="3221048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extLst>
                  <a:ext uri="{0D108BD9-81ED-4DB2-BD59-A6C34878D82A}">
                    <a16:rowId xmlns:a16="http://schemas.microsoft.com/office/drawing/2014/main" val="3805055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extLst>
                  <a:ext uri="{0D108BD9-81ED-4DB2-BD59-A6C34878D82A}">
                    <a16:rowId xmlns:a16="http://schemas.microsoft.com/office/drawing/2014/main" val="477201808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9E6CE3DE-70FB-7E44-BAA0-77915DEE8FBE}"/>
              </a:ext>
            </a:extLst>
          </p:cNvPr>
          <p:cNvGrpSpPr/>
          <p:nvPr/>
        </p:nvGrpSpPr>
        <p:grpSpPr>
          <a:xfrm>
            <a:off x="7374577" y="6198919"/>
            <a:ext cx="439387" cy="627551"/>
            <a:chOff x="7374577" y="6198919"/>
            <a:chExt cx="439387" cy="627551"/>
          </a:xfrm>
        </p:grpSpPr>
        <p:sp>
          <p:nvSpPr>
            <p:cNvPr id="7" name="Snip Single Corner Rectangle 6">
              <a:extLst>
                <a:ext uri="{FF2B5EF4-FFF2-40B4-BE49-F238E27FC236}">
                  <a16:creationId xmlns:a16="http://schemas.microsoft.com/office/drawing/2014/main" id="{B839B2E3-4941-6642-ACB2-E076F281CB60}"/>
                </a:ext>
              </a:extLst>
            </p:cNvPr>
            <p:cNvSpPr/>
            <p:nvPr/>
          </p:nvSpPr>
          <p:spPr>
            <a:xfrm>
              <a:off x="7374577" y="6198919"/>
              <a:ext cx="439387" cy="627551"/>
            </a:xfrm>
            <a:prstGeom prst="snip1Rect">
              <a:avLst/>
            </a:prstGeom>
            <a:solidFill>
              <a:schemeClr val="bg1"/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AE85CFE-D431-F94D-9A2A-4B58E719290C}"/>
                </a:ext>
              </a:extLst>
            </p:cNvPr>
            <p:cNvCxnSpPr/>
            <p:nvPr/>
          </p:nvCxnSpPr>
          <p:spPr>
            <a:xfrm>
              <a:off x="7374577" y="6363008"/>
              <a:ext cx="439387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54812C-F158-194C-91B0-6D225D2CB24A}"/>
                </a:ext>
              </a:extLst>
            </p:cNvPr>
            <p:cNvCxnSpPr/>
            <p:nvPr/>
          </p:nvCxnSpPr>
          <p:spPr>
            <a:xfrm>
              <a:off x="7374577" y="6515408"/>
              <a:ext cx="439387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2FCE1FE-857A-C84A-8958-122E28755260}"/>
                </a:ext>
              </a:extLst>
            </p:cNvPr>
            <p:cNvCxnSpPr/>
            <p:nvPr/>
          </p:nvCxnSpPr>
          <p:spPr>
            <a:xfrm>
              <a:off x="7374577" y="6667808"/>
              <a:ext cx="439387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95FB7E9-4647-3F4D-9BE4-27AD80E473CC}"/>
              </a:ext>
            </a:extLst>
          </p:cNvPr>
          <p:cNvSpPr txBox="1"/>
          <p:nvPr/>
        </p:nvSpPr>
        <p:spPr>
          <a:xfrm>
            <a:off x="250825" y="4679730"/>
            <a:ext cx="8276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one of the techniques identified in previous material, identify at least one candidate test and as many attributes as possible in the table.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1497B9-E90A-D148-8B8F-FE1D56F0CA83}"/>
              </a:ext>
            </a:extLst>
          </p:cNvPr>
          <p:cNvGrpSpPr/>
          <p:nvPr/>
        </p:nvGrpSpPr>
        <p:grpSpPr>
          <a:xfrm>
            <a:off x="7979483" y="6028172"/>
            <a:ext cx="957431" cy="610872"/>
            <a:chOff x="7196156" y="3419680"/>
            <a:chExt cx="957431" cy="6108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C688A6B-C9D4-9E40-8952-ECC8428A75C7}"/>
                </a:ext>
              </a:extLst>
            </p:cNvPr>
            <p:cNvGrpSpPr/>
            <p:nvPr/>
          </p:nvGrpSpPr>
          <p:grpSpPr>
            <a:xfrm>
              <a:off x="7272170" y="3662979"/>
              <a:ext cx="828337" cy="367573"/>
              <a:chOff x="7272170" y="3662979"/>
              <a:chExt cx="828337" cy="36757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785013B-26B3-154B-AA3C-509416821896}"/>
                  </a:ext>
                </a:extLst>
              </p:cNvPr>
              <p:cNvSpPr/>
              <p:nvPr/>
            </p:nvSpPr>
            <p:spPr>
              <a:xfrm>
                <a:off x="7401261" y="3786692"/>
                <a:ext cx="634701" cy="118334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39704AB-4D8C-4941-A1EE-6879CF3A5158}"/>
                  </a:ext>
                </a:extLst>
              </p:cNvPr>
              <p:cNvSpPr/>
              <p:nvPr/>
            </p:nvSpPr>
            <p:spPr>
              <a:xfrm>
                <a:off x="7971416" y="3664792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8840028-031A-E948-9DCE-366D0919992E}"/>
                  </a:ext>
                </a:extLst>
              </p:cNvPr>
              <p:cNvSpPr/>
              <p:nvPr/>
            </p:nvSpPr>
            <p:spPr>
              <a:xfrm>
                <a:off x="7272170" y="3662979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6674CD-3754-3C49-BFB8-064D264CAF09}"/>
                </a:ext>
              </a:extLst>
            </p:cNvPr>
            <p:cNvSpPr txBox="1"/>
            <p:nvPr/>
          </p:nvSpPr>
          <p:spPr>
            <a:xfrm>
              <a:off x="7196156" y="3419680"/>
              <a:ext cx="957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Exercise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0774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44031" cy="868362"/>
          </a:xfrm>
        </p:spPr>
        <p:txBody>
          <a:bodyPr/>
          <a:lstStyle/>
          <a:p>
            <a:r>
              <a:rPr lang="en-US" dirty="0"/>
              <a:t>Testability Assessment for Candidate LYF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Evaluate previously identified candidate tests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2083" y="1554162"/>
          <a:ext cx="8399833" cy="3208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4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4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en-US" sz="1400" kern="1200"/>
                        <a:t>Testability</a:t>
                      </a:r>
                      <a:endParaRPr lang="en-US" sz="1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/>
                        <a:t>Operationally Realistic LYF Test Options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/>
                        <a:t>Test ID</a:t>
                      </a:r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/>
                        <a:t>Test Resource</a:t>
                      </a:r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1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2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/>
                        <a:t>Feasible?</a:t>
                      </a:r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/>
                        <a:t>Aspect</a:t>
                      </a:r>
                      <a:r>
                        <a:rPr lang="en-US" sz="1100" baseline="0"/>
                        <a:t> of </a:t>
                      </a:r>
                      <a:r>
                        <a:rPr lang="en-US" sz="1100"/>
                        <a:t>Mission Validated</a:t>
                      </a:r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100" b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100" b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1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/>
                        <a:t>Practical?</a:t>
                      </a:r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/>
                        <a:t>Perceptive?</a:t>
                      </a:r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1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38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/>
                        <a:t>Value  Added?</a:t>
                      </a:r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100" b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100" b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1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73DF081-F8D3-A648-AB5C-B40B360EF0A7}"/>
              </a:ext>
            </a:extLst>
          </p:cNvPr>
          <p:cNvGrpSpPr/>
          <p:nvPr/>
        </p:nvGrpSpPr>
        <p:grpSpPr>
          <a:xfrm>
            <a:off x="7374577" y="6032669"/>
            <a:ext cx="439387" cy="627551"/>
            <a:chOff x="7374577" y="6198919"/>
            <a:chExt cx="439387" cy="627551"/>
          </a:xfrm>
        </p:grpSpPr>
        <p:sp>
          <p:nvSpPr>
            <p:cNvPr id="8" name="Snip Single Corner Rectangle 7">
              <a:extLst>
                <a:ext uri="{FF2B5EF4-FFF2-40B4-BE49-F238E27FC236}">
                  <a16:creationId xmlns:a16="http://schemas.microsoft.com/office/drawing/2014/main" id="{CB54982E-9DD6-1943-B29F-BD12119FC5CC}"/>
                </a:ext>
              </a:extLst>
            </p:cNvPr>
            <p:cNvSpPr/>
            <p:nvPr/>
          </p:nvSpPr>
          <p:spPr>
            <a:xfrm>
              <a:off x="7374577" y="6198919"/>
              <a:ext cx="439387" cy="627551"/>
            </a:xfrm>
            <a:prstGeom prst="snip1Rect">
              <a:avLst/>
            </a:prstGeom>
            <a:solidFill>
              <a:schemeClr val="bg1"/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21E9B08-6CFA-FA4F-A620-A0DBF3617BE4}"/>
                </a:ext>
              </a:extLst>
            </p:cNvPr>
            <p:cNvCxnSpPr/>
            <p:nvPr/>
          </p:nvCxnSpPr>
          <p:spPr>
            <a:xfrm>
              <a:off x="7374577" y="6363008"/>
              <a:ext cx="439387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EF19FE-36F9-714B-AA11-0EB4F827706F}"/>
                </a:ext>
              </a:extLst>
            </p:cNvPr>
            <p:cNvCxnSpPr/>
            <p:nvPr/>
          </p:nvCxnSpPr>
          <p:spPr>
            <a:xfrm>
              <a:off x="7374577" y="6515408"/>
              <a:ext cx="439387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AEA1F3B-E7A2-5246-A3C5-01579A11D134}"/>
                </a:ext>
              </a:extLst>
            </p:cNvPr>
            <p:cNvCxnSpPr/>
            <p:nvPr/>
          </p:nvCxnSpPr>
          <p:spPr>
            <a:xfrm>
              <a:off x="7374577" y="6667808"/>
              <a:ext cx="439387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6ACEC7-971E-7E4C-BDE4-CC15566F0545}"/>
              </a:ext>
            </a:extLst>
          </p:cNvPr>
          <p:cNvGrpSpPr/>
          <p:nvPr/>
        </p:nvGrpSpPr>
        <p:grpSpPr>
          <a:xfrm>
            <a:off x="7979483" y="6028172"/>
            <a:ext cx="957431" cy="610872"/>
            <a:chOff x="7196156" y="3419680"/>
            <a:chExt cx="957431" cy="6108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9B715C1-49D3-F447-8C40-C3A1FE2FE3A6}"/>
                </a:ext>
              </a:extLst>
            </p:cNvPr>
            <p:cNvGrpSpPr/>
            <p:nvPr/>
          </p:nvGrpSpPr>
          <p:grpSpPr>
            <a:xfrm>
              <a:off x="7272170" y="3662979"/>
              <a:ext cx="828337" cy="367573"/>
              <a:chOff x="7272170" y="3662979"/>
              <a:chExt cx="828337" cy="36757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33EF513-4AAF-204B-8E9E-88920B16782C}"/>
                  </a:ext>
                </a:extLst>
              </p:cNvPr>
              <p:cNvSpPr/>
              <p:nvPr/>
            </p:nvSpPr>
            <p:spPr>
              <a:xfrm>
                <a:off x="7401261" y="3786692"/>
                <a:ext cx="634701" cy="118334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53F3F65-2210-B248-86E7-41F47B3835E6}"/>
                  </a:ext>
                </a:extLst>
              </p:cNvPr>
              <p:cNvSpPr/>
              <p:nvPr/>
            </p:nvSpPr>
            <p:spPr>
              <a:xfrm>
                <a:off x="7971416" y="3664792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1C16E86-03B6-0646-8625-7F336FEB5FEB}"/>
                  </a:ext>
                </a:extLst>
              </p:cNvPr>
              <p:cNvSpPr/>
              <p:nvPr/>
            </p:nvSpPr>
            <p:spPr>
              <a:xfrm>
                <a:off x="7272170" y="3662979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BE74F5-8E0D-3445-B00F-B717078B443D}"/>
                </a:ext>
              </a:extLst>
            </p:cNvPr>
            <p:cNvSpPr txBox="1"/>
            <p:nvPr/>
          </p:nvSpPr>
          <p:spPr>
            <a:xfrm>
              <a:off x="7196156" y="3419680"/>
              <a:ext cx="957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Exercise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93ED7DD-9E5F-46C2-8A7D-0DEACB88E249}"/>
              </a:ext>
            </a:extLst>
          </p:cNvPr>
          <p:cNvSpPr txBox="1"/>
          <p:nvPr/>
        </p:nvSpPr>
        <p:spPr>
          <a:xfrm>
            <a:off x="250825" y="4874802"/>
            <a:ext cx="827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a testability analysis on at least one candidate test and note as many evaluations as possible in the table.</a:t>
            </a:r>
          </a:p>
        </p:txBody>
      </p:sp>
    </p:spTree>
    <p:extLst>
      <p:ext uri="{BB962C8B-B14F-4D97-AF65-F5344CB8AC3E}">
        <p14:creationId xmlns:p14="http://schemas.microsoft.com/office/powerpoint/2010/main" val="1934331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4DD508-D7D7-F543-92C4-2EE24BC256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Fault Informed Risk Management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17117FF-B7E0-D946-81EA-06390E012E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Exercise #4:  We can’t do that, so what will we miss?</a:t>
            </a:r>
          </a:p>
        </p:txBody>
      </p:sp>
    </p:spTree>
    <p:extLst>
      <p:ext uri="{BB962C8B-B14F-4D97-AF65-F5344CB8AC3E}">
        <p14:creationId xmlns:p14="http://schemas.microsoft.com/office/powerpoint/2010/main" val="256396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86D3EA-77F1-3544-A8DF-1D04A5B85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Risk?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6A1EBA-C8E5-7748-82CE-A1804BC194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0" y="1203263"/>
            <a:ext cx="4132660" cy="4798717"/>
          </a:xfrm>
        </p:spPr>
        <p:txBody>
          <a:bodyPr/>
          <a:lstStyle/>
          <a:p>
            <a:r>
              <a:rPr lang="en-US" dirty="0"/>
              <a:t>Tests not done</a:t>
            </a:r>
          </a:p>
          <a:p>
            <a:pPr lvl="1"/>
            <a:r>
              <a:rPr lang="en-US" dirty="0"/>
              <a:t>Week in the life end-to-end test </a:t>
            </a:r>
          </a:p>
          <a:p>
            <a:endParaRPr lang="en-US" dirty="0"/>
          </a:p>
          <a:p>
            <a:r>
              <a:rPr lang="en-US" dirty="0"/>
              <a:t>Key characteristics not included in test</a:t>
            </a:r>
          </a:p>
          <a:p>
            <a:pPr lvl="1"/>
            <a:r>
              <a:rPr lang="en-US" dirty="0"/>
              <a:t>Weather</a:t>
            </a:r>
          </a:p>
          <a:p>
            <a:pPr lvl="1"/>
            <a:r>
              <a:rPr lang="en-US" dirty="0"/>
              <a:t>Altitude</a:t>
            </a:r>
          </a:p>
          <a:p>
            <a:pPr lvl="1"/>
            <a:r>
              <a:rPr lang="en-US" dirty="0"/>
              <a:t>Only 10% of counties participating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Likely flaw path to mission failure</a:t>
            </a:r>
          </a:p>
          <a:p>
            <a:pPr lvl="1"/>
            <a:r>
              <a:rPr lang="en-US" dirty="0"/>
              <a:t>Poor shift handovers in new MCC</a:t>
            </a:r>
          </a:p>
          <a:p>
            <a:pPr lvl="1"/>
            <a:r>
              <a:rPr lang="en-US" dirty="0"/>
              <a:t>Throughput issues in new MCC on “bad day in the life” </a:t>
            </a:r>
          </a:p>
        </p:txBody>
      </p:sp>
      <p:pic>
        <p:nvPicPr>
          <p:cNvPr id="7" name="Picture 6" descr="Emergency position-indicating radiobeacon station - Wikipedia">
            <a:extLst>
              <a:ext uri="{FF2B5EF4-FFF2-40B4-BE49-F238E27FC236}">
                <a16:creationId xmlns:a16="http://schemas.microsoft.com/office/drawing/2014/main" id="{96EB1017-7DE2-3A4B-8BF1-A55AC034E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1000" y="1804943"/>
            <a:ext cx="4191000" cy="34544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CDFAAF9-396A-E94C-872D-585BE3C26680}"/>
              </a:ext>
            </a:extLst>
          </p:cNvPr>
          <p:cNvSpPr/>
          <p:nvPr/>
        </p:nvSpPr>
        <p:spPr>
          <a:xfrm rot="20975834">
            <a:off x="2537138" y="2159947"/>
            <a:ext cx="1712008" cy="299356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4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8062-26B4-5444-A5F6-0B650D78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Informed Risk Management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B3022C-6CB3-0144-837C-B4D7357B61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9666E86-3863-1648-AE5B-072DF4DB359B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250825" y="1203325"/>
          <a:ext cx="845390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217">
                  <a:extLst>
                    <a:ext uri="{9D8B030D-6E8A-4147-A177-3AD203B41FA5}">
                      <a16:colId xmlns:a16="http://schemas.microsoft.com/office/drawing/2014/main" val="3535853424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val="344847378"/>
                    </a:ext>
                  </a:extLst>
                </a:gridCol>
                <a:gridCol w="1232034">
                  <a:extLst>
                    <a:ext uri="{9D8B030D-6E8A-4147-A177-3AD203B41FA5}">
                      <a16:colId xmlns:a16="http://schemas.microsoft.com/office/drawing/2014/main" val="863651082"/>
                    </a:ext>
                  </a:extLst>
                </a:gridCol>
                <a:gridCol w="1164656">
                  <a:extLst>
                    <a:ext uri="{9D8B030D-6E8A-4147-A177-3AD203B41FA5}">
                      <a16:colId xmlns:a16="http://schemas.microsoft.com/office/drawing/2014/main" val="559883003"/>
                    </a:ext>
                  </a:extLst>
                </a:gridCol>
                <a:gridCol w="1905803">
                  <a:extLst>
                    <a:ext uri="{9D8B030D-6E8A-4147-A177-3AD203B41FA5}">
                      <a16:colId xmlns:a16="http://schemas.microsoft.com/office/drawing/2014/main" val="1244835250"/>
                    </a:ext>
                  </a:extLst>
                </a:gridCol>
                <a:gridCol w="1514659">
                  <a:extLst>
                    <a:ext uri="{9D8B030D-6E8A-4147-A177-3AD203B41FA5}">
                      <a16:colId xmlns:a16="http://schemas.microsoft.com/office/drawing/2014/main" val="3759109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Candidate Test</a:t>
                      </a:r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r>
                        <a:rPr lang="en-US"/>
                        <a:t>Mission Objective</a:t>
                      </a:r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r>
                        <a:rPr lang="en-US"/>
                        <a:t>Test Objective</a:t>
                      </a:r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r>
                        <a:rPr lang="en-US"/>
                        <a:t>~ Test Duration</a:t>
                      </a:r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r>
                        <a:rPr lang="en-US"/>
                        <a:t>Key Characteristics</a:t>
                      </a:r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r>
                        <a:rPr lang="en-US"/>
                        <a:t>LYF Test Exceptions</a:t>
                      </a:r>
                    </a:p>
                  </a:txBody>
                  <a:tcPr marL="89376" marR="89376"/>
                </a:tc>
                <a:extLst>
                  <a:ext uri="{0D108BD9-81ED-4DB2-BD59-A6C34878D82A}">
                    <a16:rowId xmlns:a16="http://schemas.microsoft.com/office/drawing/2014/main" val="1015618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extLst>
                  <a:ext uri="{0D108BD9-81ED-4DB2-BD59-A6C34878D82A}">
                    <a16:rowId xmlns:a16="http://schemas.microsoft.com/office/drawing/2014/main" val="1081559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extLst>
                  <a:ext uri="{0D108BD9-81ED-4DB2-BD59-A6C34878D82A}">
                    <a16:rowId xmlns:a16="http://schemas.microsoft.com/office/drawing/2014/main" val="145218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extLst>
                  <a:ext uri="{0D108BD9-81ED-4DB2-BD59-A6C34878D82A}">
                    <a16:rowId xmlns:a16="http://schemas.microsoft.com/office/drawing/2014/main" val="41111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extLst>
                  <a:ext uri="{0D108BD9-81ED-4DB2-BD59-A6C34878D82A}">
                    <a16:rowId xmlns:a16="http://schemas.microsoft.com/office/drawing/2014/main" val="175615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extLst>
                  <a:ext uri="{0D108BD9-81ED-4DB2-BD59-A6C34878D82A}">
                    <a16:rowId xmlns:a16="http://schemas.microsoft.com/office/drawing/2014/main" val="3221048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extLst>
                  <a:ext uri="{0D108BD9-81ED-4DB2-BD59-A6C34878D82A}">
                    <a16:rowId xmlns:a16="http://schemas.microsoft.com/office/drawing/2014/main" val="3805055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extLst>
                  <a:ext uri="{0D108BD9-81ED-4DB2-BD59-A6C34878D82A}">
                    <a16:rowId xmlns:a16="http://schemas.microsoft.com/office/drawing/2014/main" val="477201808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9E6CE3DE-70FB-7E44-BAA0-77915DEE8FBE}"/>
              </a:ext>
            </a:extLst>
          </p:cNvPr>
          <p:cNvGrpSpPr/>
          <p:nvPr/>
        </p:nvGrpSpPr>
        <p:grpSpPr>
          <a:xfrm>
            <a:off x="7374577" y="6198919"/>
            <a:ext cx="439387" cy="627551"/>
            <a:chOff x="7374577" y="6198919"/>
            <a:chExt cx="439387" cy="627551"/>
          </a:xfrm>
        </p:grpSpPr>
        <p:sp>
          <p:nvSpPr>
            <p:cNvPr id="7" name="Snip Single Corner Rectangle 6">
              <a:extLst>
                <a:ext uri="{FF2B5EF4-FFF2-40B4-BE49-F238E27FC236}">
                  <a16:creationId xmlns:a16="http://schemas.microsoft.com/office/drawing/2014/main" id="{B839B2E3-4941-6642-ACB2-E076F281CB60}"/>
                </a:ext>
              </a:extLst>
            </p:cNvPr>
            <p:cNvSpPr/>
            <p:nvPr/>
          </p:nvSpPr>
          <p:spPr>
            <a:xfrm>
              <a:off x="7374577" y="6198919"/>
              <a:ext cx="439387" cy="627551"/>
            </a:xfrm>
            <a:prstGeom prst="snip1Rect">
              <a:avLst/>
            </a:prstGeom>
            <a:solidFill>
              <a:schemeClr val="bg1"/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AE85CFE-D431-F94D-9A2A-4B58E719290C}"/>
                </a:ext>
              </a:extLst>
            </p:cNvPr>
            <p:cNvCxnSpPr/>
            <p:nvPr/>
          </p:nvCxnSpPr>
          <p:spPr>
            <a:xfrm>
              <a:off x="7374577" y="6363008"/>
              <a:ext cx="439387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54812C-F158-194C-91B0-6D225D2CB24A}"/>
                </a:ext>
              </a:extLst>
            </p:cNvPr>
            <p:cNvCxnSpPr/>
            <p:nvPr/>
          </p:nvCxnSpPr>
          <p:spPr>
            <a:xfrm>
              <a:off x="7374577" y="6515408"/>
              <a:ext cx="439387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2FCE1FE-857A-C84A-8958-122E28755260}"/>
                </a:ext>
              </a:extLst>
            </p:cNvPr>
            <p:cNvCxnSpPr/>
            <p:nvPr/>
          </p:nvCxnSpPr>
          <p:spPr>
            <a:xfrm>
              <a:off x="7374577" y="6667808"/>
              <a:ext cx="439387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0E5847-4AEC-C44C-A539-A2AD20E6D2D2}"/>
              </a:ext>
            </a:extLst>
          </p:cNvPr>
          <p:cNvGrpSpPr/>
          <p:nvPr/>
        </p:nvGrpSpPr>
        <p:grpSpPr>
          <a:xfrm>
            <a:off x="7979483" y="6028172"/>
            <a:ext cx="957431" cy="610872"/>
            <a:chOff x="7196156" y="3419680"/>
            <a:chExt cx="957431" cy="61087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E569FB7-DA43-804F-B9B4-48AD7F2C0418}"/>
                </a:ext>
              </a:extLst>
            </p:cNvPr>
            <p:cNvGrpSpPr/>
            <p:nvPr/>
          </p:nvGrpSpPr>
          <p:grpSpPr>
            <a:xfrm>
              <a:off x="7272170" y="3662979"/>
              <a:ext cx="828337" cy="367573"/>
              <a:chOff x="7272170" y="3662979"/>
              <a:chExt cx="828337" cy="367573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2963F2F-FE02-E042-95C5-15960D6E0DA0}"/>
                  </a:ext>
                </a:extLst>
              </p:cNvPr>
              <p:cNvSpPr/>
              <p:nvPr/>
            </p:nvSpPr>
            <p:spPr>
              <a:xfrm>
                <a:off x="7401261" y="3786692"/>
                <a:ext cx="634701" cy="118334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C1D40CE-AF07-DD40-A066-A09F622E871D}"/>
                  </a:ext>
                </a:extLst>
              </p:cNvPr>
              <p:cNvSpPr/>
              <p:nvPr/>
            </p:nvSpPr>
            <p:spPr>
              <a:xfrm>
                <a:off x="7971416" y="3664792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EAD01F5-34DA-EA41-81BC-885B070E1F22}"/>
                  </a:ext>
                </a:extLst>
              </p:cNvPr>
              <p:cNvSpPr/>
              <p:nvPr/>
            </p:nvSpPr>
            <p:spPr>
              <a:xfrm>
                <a:off x="7272170" y="3662979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B05B7D-D0D6-5149-8306-9426B6F68882}"/>
                </a:ext>
              </a:extLst>
            </p:cNvPr>
            <p:cNvSpPr txBox="1"/>
            <p:nvPr/>
          </p:nvSpPr>
          <p:spPr>
            <a:xfrm>
              <a:off x="7196156" y="3419680"/>
              <a:ext cx="957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Exercise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39F31C1-0CDA-4D71-81A2-87BC0608845E}"/>
              </a:ext>
            </a:extLst>
          </p:cNvPr>
          <p:cNvSpPr txBox="1"/>
          <p:nvPr/>
        </p:nvSpPr>
        <p:spPr>
          <a:xfrm>
            <a:off x="250825" y="4679730"/>
            <a:ext cx="8276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Identify at least one candidate test and as many attributes as possible in the table.  You may use one candidate test identified before.  Objective of exercise is to identify a likely test exception, up to and including not running the test.</a:t>
            </a:r>
          </a:p>
        </p:txBody>
      </p:sp>
    </p:spTree>
    <p:extLst>
      <p:ext uri="{BB962C8B-B14F-4D97-AF65-F5344CB8AC3E}">
        <p14:creationId xmlns:p14="http://schemas.microsoft.com/office/powerpoint/2010/main" val="281749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4DD508-D7D7-F543-92C4-2EE24BC256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Mission &amp; System Characterization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17117FF-B7E0-D946-81EA-06390E012E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Exercise #1:  What’s this all about?</a:t>
            </a:r>
          </a:p>
        </p:txBody>
      </p:sp>
    </p:spTree>
    <p:extLst>
      <p:ext uri="{BB962C8B-B14F-4D97-AF65-F5344CB8AC3E}">
        <p14:creationId xmlns:p14="http://schemas.microsoft.com/office/powerpoint/2010/main" val="4260535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4DD508-D7D7-F543-92C4-2EE24BC256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Architecting an Operationally Realistic Test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17117FF-B7E0-D946-81EA-06390E012E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Exercise #5:  Who, what, where, when and HOW?</a:t>
            </a:r>
          </a:p>
        </p:txBody>
      </p:sp>
    </p:spTree>
    <p:extLst>
      <p:ext uri="{BB962C8B-B14F-4D97-AF65-F5344CB8AC3E}">
        <p14:creationId xmlns:p14="http://schemas.microsoft.com/office/powerpoint/2010/main" val="1937711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E9545-19CA-41D5-AF0C-2E08679A6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for Exercise: Architecting a LYF Test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B08F3-24DF-40C6-A557-C5E5C46D59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Keep the focus on mission execution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0562D-D302-4C02-A3EB-4299A60534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50899" y="1203263"/>
            <a:ext cx="8621796" cy="3476467"/>
          </a:xfrm>
        </p:spPr>
        <p:txBody>
          <a:bodyPr/>
          <a:lstStyle/>
          <a:p>
            <a:r>
              <a:rPr lang="en-US" b="0" dirty="0"/>
              <a:t>Pick a test identified in previous exercise to explore its architectural aspects</a:t>
            </a:r>
          </a:p>
          <a:p>
            <a:endParaRPr lang="en-US" b="0" dirty="0"/>
          </a:p>
          <a:p>
            <a:r>
              <a:rPr lang="en-US" b="0" dirty="0"/>
              <a:t>Discuss this with your breakout team to fill out as many items on the following table as possible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616244-9A23-9647-AAB3-6FAE7F7E46DC}"/>
              </a:ext>
            </a:extLst>
          </p:cNvPr>
          <p:cNvGrpSpPr/>
          <p:nvPr/>
        </p:nvGrpSpPr>
        <p:grpSpPr>
          <a:xfrm>
            <a:off x="7979483" y="6028172"/>
            <a:ext cx="957431" cy="610872"/>
            <a:chOff x="7196156" y="3419680"/>
            <a:chExt cx="957431" cy="6108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7279C72-5FF5-9A40-B161-6788520BB8E9}"/>
                </a:ext>
              </a:extLst>
            </p:cNvPr>
            <p:cNvGrpSpPr/>
            <p:nvPr/>
          </p:nvGrpSpPr>
          <p:grpSpPr>
            <a:xfrm>
              <a:off x="7272170" y="3662979"/>
              <a:ext cx="828337" cy="367573"/>
              <a:chOff x="7272170" y="3662979"/>
              <a:chExt cx="828337" cy="36757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6B0E1F6-3BE0-C548-B654-148E1EB99030}"/>
                  </a:ext>
                </a:extLst>
              </p:cNvPr>
              <p:cNvSpPr/>
              <p:nvPr/>
            </p:nvSpPr>
            <p:spPr>
              <a:xfrm>
                <a:off x="7401261" y="3786692"/>
                <a:ext cx="634701" cy="118334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5BE5F59-D89B-B44C-BBBD-5BB732A75B46}"/>
                  </a:ext>
                </a:extLst>
              </p:cNvPr>
              <p:cNvSpPr/>
              <p:nvPr/>
            </p:nvSpPr>
            <p:spPr>
              <a:xfrm>
                <a:off x="7971416" y="3664792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D18F8DA-C52E-FB45-9E33-B0C1A64A4BB7}"/>
                  </a:ext>
                </a:extLst>
              </p:cNvPr>
              <p:cNvSpPr/>
              <p:nvPr/>
            </p:nvSpPr>
            <p:spPr>
              <a:xfrm>
                <a:off x="7272170" y="3662979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03845A-617F-DB4B-A3E6-2244026BB82B}"/>
                </a:ext>
              </a:extLst>
            </p:cNvPr>
            <p:cNvSpPr txBox="1"/>
            <p:nvPr/>
          </p:nvSpPr>
          <p:spPr>
            <a:xfrm>
              <a:off x="7196156" y="3419680"/>
              <a:ext cx="957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Exercise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3394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8062-26B4-5444-A5F6-0B650D78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Architecting Operationally Realistic Tests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B3022C-6CB3-0144-837C-B4D7357B61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Pick a previously evaluated test and identify architectural elements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9666E86-3863-1648-AE5B-072DF4DB359B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033057289"/>
              </p:ext>
            </p:extLst>
          </p:nvPr>
        </p:nvGraphicFramePr>
        <p:xfrm>
          <a:off x="250825" y="1203325"/>
          <a:ext cx="8453906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984">
                  <a:extLst>
                    <a:ext uri="{9D8B030D-6E8A-4147-A177-3AD203B41FA5}">
                      <a16:colId xmlns:a16="http://schemas.microsoft.com/office/drawing/2014/main" val="3535853424"/>
                    </a:ext>
                  </a:extLst>
                </a:gridCol>
                <a:gridCol w="1408984">
                  <a:extLst>
                    <a:ext uri="{9D8B030D-6E8A-4147-A177-3AD203B41FA5}">
                      <a16:colId xmlns:a16="http://schemas.microsoft.com/office/drawing/2014/main" val="745451776"/>
                    </a:ext>
                  </a:extLst>
                </a:gridCol>
                <a:gridCol w="1408984">
                  <a:extLst>
                    <a:ext uri="{9D8B030D-6E8A-4147-A177-3AD203B41FA5}">
                      <a16:colId xmlns:a16="http://schemas.microsoft.com/office/drawing/2014/main" val="344847378"/>
                    </a:ext>
                  </a:extLst>
                </a:gridCol>
                <a:gridCol w="1408984">
                  <a:extLst>
                    <a:ext uri="{9D8B030D-6E8A-4147-A177-3AD203B41FA5}">
                      <a16:colId xmlns:a16="http://schemas.microsoft.com/office/drawing/2014/main" val="863651082"/>
                    </a:ext>
                  </a:extLst>
                </a:gridCol>
                <a:gridCol w="1271812">
                  <a:extLst>
                    <a:ext uri="{9D8B030D-6E8A-4147-A177-3AD203B41FA5}">
                      <a16:colId xmlns:a16="http://schemas.microsoft.com/office/drawing/2014/main" val="559883003"/>
                    </a:ext>
                  </a:extLst>
                </a:gridCol>
                <a:gridCol w="1546158">
                  <a:extLst>
                    <a:ext uri="{9D8B030D-6E8A-4147-A177-3AD203B41FA5}">
                      <a16:colId xmlns:a16="http://schemas.microsoft.com/office/drawing/2014/main" val="1244835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Allocated Test</a:t>
                      </a:r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r>
                        <a:rPr lang="en-US"/>
                        <a:t>Who should participate</a:t>
                      </a:r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r>
                        <a:rPr lang="en-US"/>
                        <a:t>What resources should be used</a:t>
                      </a:r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r>
                        <a:rPr lang="en-US"/>
                        <a:t>Where should each what reside</a:t>
                      </a:r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r>
                        <a:rPr lang="en-US"/>
                        <a:t>When must each item be available</a:t>
                      </a:r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r>
                        <a:rPr lang="en-US"/>
                        <a:t>How can this test event happen</a:t>
                      </a:r>
                    </a:p>
                  </a:txBody>
                  <a:tcPr marL="89376" marR="89376"/>
                </a:tc>
                <a:extLst>
                  <a:ext uri="{0D108BD9-81ED-4DB2-BD59-A6C34878D82A}">
                    <a16:rowId xmlns:a16="http://schemas.microsoft.com/office/drawing/2014/main" val="1015618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extLst>
                  <a:ext uri="{0D108BD9-81ED-4DB2-BD59-A6C34878D82A}">
                    <a16:rowId xmlns:a16="http://schemas.microsoft.com/office/drawing/2014/main" val="1081559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extLst>
                  <a:ext uri="{0D108BD9-81ED-4DB2-BD59-A6C34878D82A}">
                    <a16:rowId xmlns:a16="http://schemas.microsoft.com/office/drawing/2014/main" val="145218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Allocated Test</a:t>
                      </a:r>
                    </a:p>
                  </a:txBody>
                  <a:tcPr marL="89376" marR="89376">
                    <a:solidFill>
                      <a:srgbClr val="5E8A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Who has what role and responsibility</a:t>
                      </a:r>
                    </a:p>
                  </a:txBody>
                  <a:tcPr marL="89376" marR="89376">
                    <a:solidFill>
                      <a:srgbClr val="5E8A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 portion of the mission timeline should be included</a:t>
                      </a:r>
                    </a:p>
                  </a:txBody>
                  <a:tcPr marL="89376" marR="89376">
                    <a:solidFill>
                      <a:srgbClr val="5E8A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76" marR="89376">
                    <a:solidFill>
                      <a:srgbClr val="5E8A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How long should the test be</a:t>
                      </a:r>
                    </a:p>
                  </a:txBody>
                  <a:tcPr marL="89376" marR="89376">
                    <a:solidFill>
                      <a:srgbClr val="5E8A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76" marR="89376">
                    <a:solidFill>
                      <a:srgbClr val="5E8A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1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76" marR="893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376" marR="89376"/>
                </a:tc>
                <a:extLst>
                  <a:ext uri="{0D108BD9-81ED-4DB2-BD59-A6C34878D82A}">
                    <a16:rowId xmlns:a16="http://schemas.microsoft.com/office/drawing/2014/main" val="1756158900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9E6CE3DE-70FB-7E44-BAA0-77915DEE8FBE}"/>
              </a:ext>
            </a:extLst>
          </p:cNvPr>
          <p:cNvGrpSpPr/>
          <p:nvPr/>
        </p:nvGrpSpPr>
        <p:grpSpPr>
          <a:xfrm>
            <a:off x="7449836" y="6149817"/>
            <a:ext cx="439387" cy="627551"/>
            <a:chOff x="7374577" y="6198919"/>
            <a:chExt cx="439387" cy="627551"/>
          </a:xfrm>
        </p:grpSpPr>
        <p:sp>
          <p:nvSpPr>
            <p:cNvPr id="7" name="Snip Single Corner Rectangle 6">
              <a:extLst>
                <a:ext uri="{FF2B5EF4-FFF2-40B4-BE49-F238E27FC236}">
                  <a16:creationId xmlns:a16="http://schemas.microsoft.com/office/drawing/2014/main" id="{B839B2E3-4941-6642-ACB2-E076F281CB60}"/>
                </a:ext>
              </a:extLst>
            </p:cNvPr>
            <p:cNvSpPr/>
            <p:nvPr/>
          </p:nvSpPr>
          <p:spPr>
            <a:xfrm>
              <a:off x="7374577" y="6198919"/>
              <a:ext cx="439387" cy="627551"/>
            </a:xfrm>
            <a:prstGeom prst="snip1Rect">
              <a:avLst/>
            </a:prstGeom>
            <a:solidFill>
              <a:schemeClr val="bg1"/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AE85CFE-D431-F94D-9A2A-4B58E719290C}"/>
                </a:ext>
              </a:extLst>
            </p:cNvPr>
            <p:cNvCxnSpPr/>
            <p:nvPr/>
          </p:nvCxnSpPr>
          <p:spPr>
            <a:xfrm>
              <a:off x="7374577" y="6363008"/>
              <a:ext cx="439387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54812C-F158-194C-91B0-6D225D2CB24A}"/>
                </a:ext>
              </a:extLst>
            </p:cNvPr>
            <p:cNvCxnSpPr/>
            <p:nvPr/>
          </p:nvCxnSpPr>
          <p:spPr>
            <a:xfrm>
              <a:off x="7374577" y="6515408"/>
              <a:ext cx="439387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2FCE1FE-857A-C84A-8958-122E28755260}"/>
                </a:ext>
              </a:extLst>
            </p:cNvPr>
            <p:cNvCxnSpPr/>
            <p:nvPr/>
          </p:nvCxnSpPr>
          <p:spPr>
            <a:xfrm>
              <a:off x="7374577" y="6667808"/>
              <a:ext cx="439387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267346-85FF-5644-9633-6188FB10A810}"/>
              </a:ext>
            </a:extLst>
          </p:cNvPr>
          <p:cNvGrpSpPr/>
          <p:nvPr/>
        </p:nvGrpSpPr>
        <p:grpSpPr>
          <a:xfrm>
            <a:off x="7979483" y="6028172"/>
            <a:ext cx="957431" cy="610872"/>
            <a:chOff x="7196156" y="3419680"/>
            <a:chExt cx="957431" cy="6108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08BE4C-EA5B-5940-9DDC-D1311C0B04F1}"/>
                </a:ext>
              </a:extLst>
            </p:cNvPr>
            <p:cNvGrpSpPr/>
            <p:nvPr/>
          </p:nvGrpSpPr>
          <p:grpSpPr>
            <a:xfrm>
              <a:off x="7272170" y="3662979"/>
              <a:ext cx="828337" cy="367573"/>
              <a:chOff x="7272170" y="3662979"/>
              <a:chExt cx="828337" cy="36757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CBB1D21-26E8-BF4B-905C-5293190B02DC}"/>
                  </a:ext>
                </a:extLst>
              </p:cNvPr>
              <p:cNvSpPr/>
              <p:nvPr/>
            </p:nvSpPr>
            <p:spPr>
              <a:xfrm>
                <a:off x="7401261" y="3786692"/>
                <a:ext cx="634701" cy="118334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C52816F-757B-1C4D-B890-FE64222EF8A4}"/>
                  </a:ext>
                </a:extLst>
              </p:cNvPr>
              <p:cNvSpPr/>
              <p:nvPr/>
            </p:nvSpPr>
            <p:spPr>
              <a:xfrm>
                <a:off x="7971416" y="3664792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F01D6A5-8591-6745-BEA9-6D21A44E2133}"/>
                  </a:ext>
                </a:extLst>
              </p:cNvPr>
              <p:cNvSpPr/>
              <p:nvPr/>
            </p:nvSpPr>
            <p:spPr>
              <a:xfrm>
                <a:off x="7272170" y="3662979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6F4009-B2B3-584C-BE1E-65843D2C4126}"/>
                </a:ext>
              </a:extLst>
            </p:cNvPr>
            <p:cNvSpPr txBox="1"/>
            <p:nvPr/>
          </p:nvSpPr>
          <p:spPr>
            <a:xfrm>
              <a:off x="7196156" y="3419680"/>
              <a:ext cx="957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Exercise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1205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4B74-3B1F-C54B-8B87-1F3231DE1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Characteristic Classes for Search &amp; Rescue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2E8C9FA-D41B-C844-AA4F-BEF57CB60C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Which of these apply to SAR?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3C30E-5C16-CE46-9163-784224A320A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2000" dirty="0"/>
              <a:t>End-to-end (integration or hierarchy) level</a:t>
            </a:r>
          </a:p>
          <a:p>
            <a:r>
              <a:rPr lang="en-US" sz="2000" dirty="0"/>
              <a:t>Configuration</a:t>
            </a:r>
          </a:p>
          <a:p>
            <a:r>
              <a:rPr lang="en-US" sz="2000" dirty="0"/>
              <a:t>Time &amp; Timeline</a:t>
            </a:r>
          </a:p>
          <a:p>
            <a:r>
              <a:rPr lang="en-US" sz="2000" dirty="0"/>
              <a:t>Uplink (commands)</a:t>
            </a:r>
          </a:p>
          <a:p>
            <a:r>
              <a:rPr lang="en-US" sz="2000" dirty="0"/>
              <a:t>Downlink (state of health, mission data)</a:t>
            </a:r>
          </a:p>
          <a:p>
            <a:r>
              <a:rPr lang="en-US" sz="2000" dirty="0"/>
              <a:t>Environments (internal, ascent, space, ground)</a:t>
            </a:r>
          </a:p>
          <a:p>
            <a:pPr lvl="1"/>
            <a:r>
              <a:rPr lang="en-US" sz="1800" dirty="0"/>
              <a:t>______________________</a:t>
            </a:r>
          </a:p>
          <a:p>
            <a:r>
              <a:rPr lang="en-US" sz="2000" dirty="0"/>
              <a:t>Mission Planning &amp; Operations</a:t>
            </a:r>
          </a:p>
          <a:p>
            <a:r>
              <a:rPr lang="en-US" sz="2000" dirty="0"/>
              <a:t>Products/Outputs/Services</a:t>
            </a:r>
          </a:p>
          <a:p>
            <a:r>
              <a:rPr lang="en-US" sz="2000" dirty="0"/>
              <a:t>Others?</a:t>
            </a:r>
          </a:p>
          <a:p>
            <a:pPr lvl="1"/>
            <a:r>
              <a:rPr lang="en-US" sz="1800" dirty="0"/>
              <a:t>______________________ </a:t>
            </a:r>
          </a:p>
          <a:p>
            <a:pPr lvl="1"/>
            <a:r>
              <a:rPr lang="en-US" sz="1800" dirty="0"/>
              <a:t>______________________</a:t>
            </a:r>
          </a:p>
          <a:p>
            <a:pPr lvl="1"/>
            <a:r>
              <a:rPr lang="en-US" sz="1800" dirty="0"/>
              <a:t>______________________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59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Sample: High-Level LYF Test Exceptions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8F54E8-B8FC-A546-9CC4-6D8D62944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93EF7BF4-BC6C-8B4F-8502-9E8B6AF29EBA}"/>
              </a:ext>
            </a:extLst>
          </p:cNvPr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228600" y="1371600"/>
          <a:ext cx="864918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836">
                  <a:extLst>
                    <a:ext uri="{9D8B030D-6E8A-4147-A177-3AD203B41FA5}">
                      <a16:colId xmlns:a16="http://schemas.microsoft.com/office/drawing/2014/main" val="2292553512"/>
                    </a:ext>
                  </a:extLst>
                </a:gridCol>
                <a:gridCol w="1626012">
                  <a:extLst>
                    <a:ext uri="{9D8B030D-6E8A-4147-A177-3AD203B41FA5}">
                      <a16:colId xmlns:a16="http://schemas.microsoft.com/office/drawing/2014/main" val="4220835112"/>
                    </a:ext>
                  </a:extLst>
                </a:gridCol>
                <a:gridCol w="1716757">
                  <a:extLst>
                    <a:ext uri="{9D8B030D-6E8A-4147-A177-3AD203B41FA5}">
                      <a16:colId xmlns:a16="http://schemas.microsoft.com/office/drawing/2014/main" val="2750445683"/>
                    </a:ext>
                  </a:extLst>
                </a:gridCol>
                <a:gridCol w="1846739">
                  <a:extLst>
                    <a:ext uri="{9D8B030D-6E8A-4147-A177-3AD203B41FA5}">
                      <a16:colId xmlns:a16="http://schemas.microsoft.com/office/drawing/2014/main" val="3677960070"/>
                    </a:ext>
                  </a:extLst>
                </a:gridCol>
                <a:gridCol w="1729836">
                  <a:extLst>
                    <a:ext uri="{9D8B030D-6E8A-4147-A177-3AD203B41FA5}">
                      <a16:colId xmlns:a16="http://schemas.microsoft.com/office/drawing/2014/main" val="3074109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Allocated </a:t>
                      </a:r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Critical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LYF Test 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Mission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LYF Test Exception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618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66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69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667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8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031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0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505702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0E7EA1CA-C69E-F047-A3CB-6801A9C8BA9D}"/>
              </a:ext>
            </a:extLst>
          </p:cNvPr>
          <p:cNvGrpSpPr/>
          <p:nvPr/>
        </p:nvGrpSpPr>
        <p:grpSpPr>
          <a:xfrm>
            <a:off x="7374577" y="6198919"/>
            <a:ext cx="439387" cy="627551"/>
            <a:chOff x="7374577" y="6198919"/>
            <a:chExt cx="439387" cy="627551"/>
          </a:xfrm>
        </p:grpSpPr>
        <p:sp>
          <p:nvSpPr>
            <p:cNvPr id="10" name="Snip Single Corner Rectangle 9">
              <a:extLst>
                <a:ext uri="{FF2B5EF4-FFF2-40B4-BE49-F238E27FC236}">
                  <a16:creationId xmlns:a16="http://schemas.microsoft.com/office/drawing/2014/main" id="{915C53A6-49FC-6B44-8749-A8F8E725BD9B}"/>
                </a:ext>
              </a:extLst>
            </p:cNvPr>
            <p:cNvSpPr/>
            <p:nvPr/>
          </p:nvSpPr>
          <p:spPr>
            <a:xfrm>
              <a:off x="7374577" y="6198919"/>
              <a:ext cx="439387" cy="627551"/>
            </a:xfrm>
            <a:prstGeom prst="snip1Rect">
              <a:avLst/>
            </a:prstGeom>
            <a:solidFill>
              <a:schemeClr val="bg1"/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43D5B7-3929-6247-A3D2-3A87A427220B}"/>
                </a:ext>
              </a:extLst>
            </p:cNvPr>
            <p:cNvCxnSpPr/>
            <p:nvPr/>
          </p:nvCxnSpPr>
          <p:spPr>
            <a:xfrm>
              <a:off x="7374577" y="6363008"/>
              <a:ext cx="439387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9EF5FE-B082-194B-A1DA-90D1235B8219}"/>
                </a:ext>
              </a:extLst>
            </p:cNvPr>
            <p:cNvCxnSpPr/>
            <p:nvPr/>
          </p:nvCxnSpPr>
          <p:spPr>
            <a:xfrm>
              <a:off x="7374577" y="6515408"/>
              <a:ext cx="439387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A918EF-29D9-464F-9F12-EEBC2986D4AB}"/>
                </a:ext>
              </a:extLst>
            </p:cNvPr>
            <p:cNvCxnSpPr/>
            <p:nvPr/>
          </p:nvCxnSpPr>
          <p:spPr>
            <a:xfrm>
              <a:off x="7374577" y="6667808"/>
              <a:ext cx="439387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2A241D-3F4F-7141-822D-9562D09E609A}"/>
              </a:ext>
            </a:extLst>
          </p:cNvPr>
          <p:cNvGrpSpPr/>
          <p:nvPr/>
        </p:nvGrpSpPr>
        <p:grpSpPr>
          <a:xfrm>
            <a:off x="7979483" y="6028172"/>
            <a:ext cx="957431" cy="610872"/>
            <a:chOff x="7196156" y="3419680"/>
            <a:chExt cx="957431" cy="61087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D673F72-BBB0-874A-9E01-99464A75D210}"/>
                </a:ext>
              </a:extLst>
            </p:cNvPr>
            <p:cNvGrpSpPr/>
            <p:nvPr/>
          </p:nvGrpSpPr>
          <p:grpSpPr>
            <a:xfrm>
              <a:off x="7272170" y="3662979"/>
              <a:ext cx="828337" cy="367573"/>
              <a:chOff x="7272170" y="3662979"/>
              <a:chExt cx="828337" cy="36757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DE3FC7D-16EF-5949-A6DA-04924D7F7473}"/>
                  </a:ext>
                </a:extLst>
              </p:cNvPr>
              <p:cNvSpPr/>
              <p:nvPr/>
            </p:nvSpPr>
            <p:spPr>
              <a:xfrm>
                <a:off x="7401261" y="3786692"/>
                <a:ext cx="634701" cy="118334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8746F0C-01F5-E948-8A95-049CD0F2F7EF}"/>
                  </a:ext>
                </a:extLst>
              </p:cNvPr>
              <p:cNvSpPr/>
              <p:nvPr/>
            </p:nvSpPr>
            <p:spPr>
              <a:xfrm>
                <a:off x="7971416" y="3664792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79CAFD8-9681-794E-8F04-E32783D68A4D}"/>
                  </a:ext>
                </a:extLst>
              </p:cNvPr>
              <p:cNvSpPr/>
              <p:nvPr/>
            </p:nvSpPr>
            <p:spPr>
              <a:xfrm>
                <a:off x="7272170" y="3662979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0F7AEC-57B0-3840-9988-96DEBAE7B1F3}"/>
                </a:ext>
              </a:extLst>
            </p:cNvPr>
            <p:cNvSpPr txBox="1"/>
            <p:nvPr/>
          </p:nvSpPr>
          <p:spPr>
            <a:xfrm>
              <a:off x="7196156" y="3419680"/>
              <a:ext cx="957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Exercise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7E395C0-5E32-480C-8AA0-525548878C6D}"/>
              </a:ext>
            </a:extLst>
          </p:cNvPr>
          <p:cNvSpPr txBox="1"/>
          <p:nvPr/>
        </p:nvSpPr>
        <p:spPr>
          <a:xfrm>
            <a:off x="250825" y="4679730"/>
            <a:ext cx="827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Identify any new LYF test exceptions that occur to you as a result of architecting the test.</a:t>
            </a:r>
          </a:p>
        </p:txBody>
      </p:sp>
    </p:spTree>
    <p:extLst>
      <p:ext uri="{BB962C8B-B14F-4D97-AF65-F5344CB8AC3E}">
        <p14:creationId xmlns:p14="http://schemas.microsoft.com/office/powerpoint/2010/main" val="104808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279428-105A-4065-AD70-8E33BD767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the Mission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B82264-47A5-4F72-B93F-16DA653495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Fill in at least one row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9FACD18-FB82-455F-AECA-B7396FE7E82A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649354643"/>
              </p:ext>
            </p:extLst>
          </p:nvPr>
        </p:nvGraphicFramePr>
        <p:xfrm>
          <a:off x="345280" y="2929488"/>
          <a:ext cx="8453440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688">
                  <a:extLst>
                    <a:ext uri="{9D8B030D-6E8A-4147-A177-3AD203B41FA5}">
                      <a16:colId xmlns:a16="http://schemas.microsoft.com/office/drawing/2014/main" val="3772518552"/>
                    </a:ext>
                  </a:extLst>
                </a:gridCol>
                <a:gridCol w="1690688">
                  <a:extLst>
                    <a:ext uri="{9D8B030D-6E8A-4147-A177-3AD203B41FA5}">
                      <a16:colId xmlns:a16="http://schemas.microsoft.com/office/drawing/2014/main" val="1026457660"/>
                    </a:ext>
                  </a:extLst>
                </a:gridCol>
                <a:gridCol w="1690688">
                  <a:extLst>
                    <a:ext uri="{9D8B030D-6E8A-4147-A177-3AD203B41FA5}">
                      <a16:colId xmlns:a16="http://schemas.microsoft.com/office/drawing/2014/main" val="463692350"/>
                    </a:ext>
                  </a:extLst>
                </a:gridCol>
                <a:gridCol w="1690688">
                  <a:extLst>
                    <a:ext uri="{9D8B030D-6E8A-4147-A177-3AD203B41FA5}">
                      <a16:colId xmlns:a16="http://schemas.microsoft.com/office/drawing/2014/main" val="356541948"/>
                    </a:ext>
                  </a:extLst>
                </a:gridCol>
                <a:gridCol w="1690688">
                  <a:extLst>
                    <a:ext uri="{9D8B030D-6E8A-4147-A177-3AD203B41FA5}">
                      <a16:colId xmlns:a16="http://schemas.microsoft.com/office/drawing/2014/main" val="807913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Mission Phase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Mission Critical Event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Mission Phase Objective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End-to-End Configuration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Critical Mission Contributors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76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423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55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86404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BDC9525-1833-EC41-A9F5-BE5BCF5903E2}"/>
              </a:ext>
            </a:extLst>
          </p:cNvPr>
          <p:cNvSpPr txBox="1"/>
          <p:nvPr/>
        </p:nvSpPr>
        <p:spPr>
          <a:xfrm>
            <a:off x="228599" y="1541028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mission success criteria: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657A95-369E-DE41-8859-B99E3849F5F9}"/>
              </a:ext>
            </a:extLst>
          </p:cNvPr>
          <p:cNvCxnSpPr/>
          <p:nvPr/>
        </p:nvCxnSpPr>
        <p:spPr>
          <a:xfrm>
            <a:off x="3946849" y="1819468"/>
            <a:ext cx="4488024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A44FC-1605-D649-BD35-B3C0918B9D72}"/>
              </a:ext>
            </a:extLst>
          </p:cNvPr>
          <p:cNvCxnSpPr>
            <a:cxnSpLocks/>
          </p:cNvCxnSpPr>
          <p:nvPr/>
        </p:nvCxnSpPr>
        <p:spPr>
          <a:xfrm>
            <a:off x="345280" y="2121158"/>
            <a:ext cx="8089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33A2A43-FD1C-564C-BE7E-7D0371681482}"/>
              </a:ext>
            </a:extLst>
          </p:cNvPr>
          <p:cNvSpPr txBox="1"/>
          <p:nvPr/>
        </p:nvSpPr>
        <p:spPr>
          <a:xfrm>
            <a:off x="228599" y="2157521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Mission phase success criteria: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99B16E-4316-0A47-AF5B-A47D573C9AB1}"/>
              </a:ext>
            </a:extLst>
          </p:cNvPr>
          <p:cNvCxnSpPr/>
          <p:nvPr/>
        </p:nvCxnSpPr>
        <p:spPr>
          <a:xfrm>
            <a:off x="3946849" y="2435961"/>
            <a:ext cx="4488024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14617A-FD7E-D94F-B6E3-5FC9B68AA187}"/>
              </a:ext>
            </a:extLst>
          </p:cNvPr>
          <p:cNvCxnSpPr>
            <a:cxnSpLocks/>
          </p:cNvCxnSpPr>
          <p:nvPr/>
        </p:nvCxnSpPr>
        <p:spPr>
          <a:xfrm>
            <a:off x="345280" y="2737651"/>
            <a:ext cx="8089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14D396-91EA-C44C-8C11-A2A0FA9B4521}"/>
              </a:ext>
            </a:extLst>
          </p:cNvPr>
          <p:cNvGrpSpPr/>
          <p:nvPr/>
        </p:nvGrpSpPr>
        <p:grpSpPr>
          <a:xfrm>
            <a:off x="7979483" y="5936732"/>
            <a:ext cx="957431" cy="610872"/>
            <a:chOff x="7196156" y="3419680"/>
            <a:chExt cx="957431" cy="6108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2834FC6-F211-4F49-B8F1-72891B1988FB}"/>
                </a:ext>
              </a:extLst>
            </p:cNvPr>
            <p:cNvGrpSpPr/>
            <p:nvPr/>
          </p:nvGrpSpPr>
          <p:grpSpPr>
            <a:xfrm>
              <a:off x="7272170" y="3662979"/>
              <a:ext cx="828337" cy="367573"/>
              <a:chOff x="7272170" y="3662979"/>
              <a:chExt cx="828337" cy="36757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F69D9D3-A957-9F41-80C3-5129E8210C0E}"/>
                  </a:ext>
                </a:extLst>
              </p:cNvPr>
              <p:cNvSpPr/>
              <p:nvPr/>
            </p:nvSpPr>
            <p:spPr>
              <a:xfrm>
                <a:off x="7401261" y="3786692"/>
                <a:ext cx="634701" cy="118334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4EDD367-CDD1-8C46-9608-37A3DC9A871A}"/>
                  </a:ext>
                </a:extLst>
              </p:cNvPr>
              <p:cNvSpPr/>
              <p:nvPr/>
            </p:nvSpPr>
            <p:spPr>
              <a:xfrm>
                <a:off x="7971416" y="3664792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4FA8F83-F18A-E248-9EBD-1A464DDDA0A2}"/>
                  </a:ext>
                </a:extLst>
              </p:cNvPr>
              <p:cNvSpPr/>
              <p:nvPr/>
            </p:nvSpPr>
            <p:spPr>
              <a:xfrm>
                <a:off x="7272170" y="3662979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15B98A-71E2-614E-86CC-9AFA0691CCA6}"/>
                </a:ext>
              </a:extLst>
            </p:cNvPr>
            <p:cNvSpPr txBox="1"/>
            <p:nvPr/>
          </p:nvSpPr>
          <p:spPr>
            <a:xfrm>
              <a:off x="7196156" y="3419680"/>
              <a:ext cx="957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Exercise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10845A3-E6B7-4431-BF5B-3A31523B8448}"/>
              </a:ext>
            </a:extLst>
          </p:cNvPr>
          <p:cNvSpPr txBox="1"/>
          <p:nvPr/>
        </p:nvSpPr>
        <p:spPr>
          <a:xfrm>
            <a:off x="250825" y="4679730"/>
            <a:ext cx="8276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out your understanding of the primary mission success criteria for HLS.</a:t>
            </a:r>
          </a:p>
          <a:p>
            <a:endParaRPr lang="en-US" dirty="0"/>
          </a:p>
          <a:p>
            <a:r>
              <a:rPr lang="en-US" dirty="0"/>
              <a:t>Identify one or more mission phases.  Fill in the mission phase success criteria.  Fill out table items for at least one phase.</a:t>
            </a:r>
          </a:p>
          <a:p>
            <a:endParaRPr lang="en-US" dirty="0"/>
          </a:p>
          <a:p>
            <a:r>
              <a:rPr lang="en-US" dirty="0"/>
              <a:t>Feel free to collaborate offline. </a:t>
            </a:r>
          </a:p>
        </p:txBody>
      </p:sp>
    </p:spTree>
    <p:extLst>
      <p:ext uri="{BB962C8B-B14F-4D97-AF65-F5344CB8AC3E}">
        <p14:creationId xmlns:p14="http://schemas.microsoft.com/office/powerpoint/2010/main" val="408152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6C1E9-C6C9-6D4B-A109-9E49FE817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and Rescue (SAR)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04D94-F90B-CA4A-AA52-74D9F178358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We will try exercises as breakout group teams</a:t>
            </a:r>
          </a:p>
          <a:p>
            <a:pPr lvl="1"/>
            <a:r>
              <a:rPr lang="en-US" dirty="0"/>
              <a:t>If that is problematic, we will revert to having you do a solo effort</a:t>
            </a:r>
          </a:p>
          <a:p>
            <a:endParaRPr lang="en-US" dirty="0"/>
          </a:p>
          <a:p>
            <a:r>
              <a:rPr lang="en-US" dirty="0"/>
              <a:t>Pick your role</a:t>
            </a:r>
          </a:p>
          <a:p>
            <a:pPr lvl="1"/>
            <a:r>
              <a:rPr lang="en-US" dirty="0"/>
              <a:t>Systems Engineer</a:t>
            </a:r>
          </a:p>
          <a:p>
            <a:pPr lvl="1"/>
            <a:r>
              <a:rPr lang="en-US" dirty="0"/>
              <a:t>Chief Tester</a:t>
            </a:r>
          </a:p>
          <a:p>
            <a:pPr lvl="1"/>
            <a:r>
              <a:rPr lang="en-US" dirty="0"/>
              <a:t>Other</a:t>
            </a:r>
          </a:p>
          <a:p>
            <a:endParaRPr lang="en-US" dirty="0"/>
          </a:p>
          <a:p>
            <a:r>
              <a:rPr lang="en-US" dirty="0"/>
              <a:t>Pick your organization (something close to your real world organization)</a:t>
            </a:r>
          </a:p>
          <a:p>
            <a:pPr lvl="1"/>
            <a:r>
              <a:rPr lang="en-US" dirty="0"/>
              <a:t>State SAR Office</a:t>
            </a:r>
          </a:p>
          <a:p>
            <a:pPr lvl="1"/>
            <a:r>
              <a:rPr lang="en-US" dirty="0"/>
              <a:t>SAR satellite contractor</a:t>
            </a:r>
          </a:p>
          <a:p>
            <a:pPr lvl="1"/>
            <a:r>
              <a:rPr lang="en-US" dirty="0"/>
              <a:t>SAR user equipment contractor / manufacturer</a:t>
            </a:r>
          </a:p>
          <a:p>
            <a:pPr lvl="1"/>
            <a:r>
              <a:rPr lang="en-US" dirty="0"/>
              <a:t>Communications equipment contractor</a:t>
            </a:r>
          </a:p>
          <a:p>
            <a:pPr lvl="1"/>
            <a:r>
              <a:rPr lang="en-US" dirty="0"/>
              <a:t>Mission control center contractor</a:t>
            </a:r>
          </a:p>
          <a:p>
            <a:pPr lvl="1"/>
            <a:r>
              <a:rPr lang="en-US" dirty="0"/>
              <a:t>Search equipment (helicopter, aircraft, or rescue boat contractor)</a:t>
            </a:r>
          </a:p>
          <a:p>
            <a:pPr lvl="1"/>
            <a:r>
              <a:rPr lang="en-US" dirty="0"/>
              <a:t>Rescue equipment contractor</a:t>
            </a:r>
          </a:p>
          <a:p>
            <a:pPr lvl="1"/>
            <a:r>
              <a:rPr lang="en-US" dirty="0"/>
              <a:t>Other (specify on the exercise forms)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6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08F5-66C8-7B4B-A82D-6E8A8A1A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&amp; Rescue High Level Operational 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CD95CC-07C4-9048-B0B7-78A2AAE6CE75}"/>
              </a:ext>
            </a:extLst>
          </p:cNvPr>
          <p:cNvSpPr txBox="1"/>
          <p:nvPr/>
        </p:nvSpPr>
        <p:spPr>
          <a:xfrm>
            <a:off x="5909310" y="7032714"/>
            <a:ext cx="32346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Emergency_position-indicating_radiobeacon_statio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5" name="Picture 4" descr="Emergency position-indicating radiobeacon station - Wikipedia">
            <a:extLst>
              <a:ext uri="{FF2B5EF4-FFF2-40B4-BE49-F238E27FC236}">
                <a16:creationId xmlns:a16="http://schemas.microsoft.com/office/drawing/2014/main" id="{2C92E051-E9D8-114C-BE6B-C9CA616CE3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14450" y="889000"/>
            <a:ext cx="6515099" cy="53700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012A60C-9638-7E49-941C-5EE5C47B15D1}"/>
              </a:ext>
            </a:extLst>
          </p:cNvPr>
          <p:cNvSpPr txBox="1"/>
          <p:nvPr/>
        </p:nvSpPr>
        <p:spPr>
          <a:xfrm>
            <a:off x="3573145" y="6305969"/>
            <a:ext cx="2048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 from </a:t>
            </a:r>
            <a:r>
              <a:rPr lang="en-US" sz="900" dirty="0" err="1"/>
              <a:t>NOAA.gov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2817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9531-2E5D-B64D-9C64-74271567E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Events and Mission Contributors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190BA-85CE-DD4F-9102-4FD6C21E2B4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Critical Events - </a:t>
            </a:r>
            <a:r>
              <a:rPr lang="en-US" b="0" dirty="0"/>
              <a:t>can consist of any of the following types of events that are necessary for a successful mission:  </a:t>
            </a:r>
          </a:p>
          <a:p>
            <a:pPr lvl="1"/>
            <a:r>
              <a:rPr lang="en-US" b="0" dirty="0"/>
              <a:t>first time events, </a:t>
            </a:r>
          </a:p>
          <a:p>
            <a:pPr lvl="1"/>
            <a:r>
              <a:rPr lang="en-US" b="0" dirty="0"/>
              <a:t>critical reoccurring events (i.e., daily nominal operations), and </a:t>
            </a:r>
          </a:p>
          <a:p>
            <a:pPr lvl="1"/>
            <a:r>
              <a:rPr lang="en-US" b="0" dirty="0"/>
              <a:t>critical situations (i.e., transitions between events).</a:t>
            </a:r>
          </a:p>
          <a:p>
            <a:endParaRPr lang="en-US" dirty="0"/>
          </a:p>
          <a:p>
            <a:r>
              <a:rPr lang="en-US" dirty="0"/>
              <a:t>Critical Mission Contributors -  </a:t>
            </a:r>
            <a:r>
              <a:rPr lang="en-US" b="0" dirty="0"/>
              <a:t>All items (hardware and software) and conditions (initial conditions, dependencies/pre-requisites, sequence, timing, interactions) that have failure consequences leading to end of mission or severe mission degradation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51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F422-4AEE-407E-BD9C-01A4200A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&amp; Rescue Mission &amp; System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250D7FC-23A6-2B47-A9ED-7A885751C89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8600" y="1760220"/>
            <a:ext cx="3810000" cy="4114800"/>
          </a:xfrm>
        </p:spPr>
        <p:txBody>
          <a:bodyPr/>
          <a:lstStyle/>
          <a:p>
            <a:r>
              <a:rPr lang="en-US" sz="2000" dirty="0"/>
              <a:t>Notify (HELP!!!)</a:t>
            </a:r>
          </a:p>
          <a:p>
            <a:endParaRPr lang="en-US" sz="2000" dirty="0"/>
          </a:p>
          <a:p>
            <a:r>
              <a:rPr lang="en-US" sz="2000" dirty="0"/>
              <a:t>Detect</a:t>
            </a:r>
          </a:p>
          <a:p>
            <a:endParaRPr lang="en-US" sz="2000" dirty="0"/>
          </a:p>
          <a:p>
            <a:r>
              <a:rPr lang="en-US" sz="2000" dirty="0"/>
              <a:t>Respond (Let appropriate  organizations know)</a:t>
            </a:r>
          </a:p>
          <a:p>
            <a:endParaRPr lang="en-US" sz="2000" dirty="0"/>
          </a:p>
          <a:p>
            <a:r>
              <a:rPr lang="en-US" sz="2000" dirty="0"/>
              <a:t>Search</a:t>
            </a:r>
          </a:p>
          <a:p>
            <a:endParaRPr lang="en-US" sz="2000" dirty="0"/>
          </a:p>
          <a:p>
            <a:r>
              <a:rPr lang="en-US" sz="2000" dirty="0"/>
              <a:t>Rescue (THANK YOU!)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4E0B92A-1A8E-2F4C-BF88-08650D2DE89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79230" y="1768241"/>
            <a:ext cx="4178969" cy="4114800"/>
          </a:xfrm>
        </p:spPr>
        <p:txBody>
          <a:bodyPr/>
          <a:lstStyle/>
          <a:p>
            <a:r>
              <a:rPr lang="en-US" dirty="0"/>
              <a:t>Using the Operational View, identify the system elements associated with each mission phase:</a:t>
            </a:r>
          </a:p>
          <a:p>
            <a:endParaRPr lang="en-US" dirty="0"/>
          </a:p>
          <a:p>
            <a:r>
              <a:rPr lang="en-US" dirty="0"/>
              <a:t>PHASE  ___________________</a:t>
            </a:r>
          </a:p>
          <a:p>
            <a:endParaRPr lang="en-US" dirty="0"/>
          </a:p>
          <a:p>
            <a:r>
              <a:rPr lang="en-US" dirty="0"/>
              <a:t>SYSTEM ELEMENTS</a:t>
            </a:r>
          </a:p>
          <a:p>
            <a:pPr marL="633412" lvl="1" indent="-342900">
              <a:buFont typeface="+mj-lt"/>
              <a:buAutoNum type="arabicPeriod"/>
            </a:pPr>
            <a:r>
              <a:rPr lang="en-US" dirty="0"/>
              <a:t>_____________</a:t>
            </a:r>
          </a:p>
          <a:p>
            <a:pPr marL="633412" lvl="1" indent="-342900">
              <a:buFont typeface="+mj-lt"/>
              <a:buAutoNum type="arabicPeriod"/>
            </a:pPr>
            <a:r>
              <a:rPr lang="en-US" dirty="0"/>
              <a:t>_____________</a:t>
            </a:r>
          </a:p>
          <a:p>
            <a:pPr marL="633412" lvl="1" indent="-342900">
              <a:buFont typeface="+mj-lt"/>
              <a:buAutoNum type="arabicPeriod"/>
            </a:pPr>
            <a:r>
              <a:rPr lang="en-US" dirty="0"/>
              <a:t>_____________</a:t>
            </a:r>
          </a:p>
          <a:p>
            <a:pPr marL="633412" lvl="1" indent="-342900">
              <a:buFont typeface="+mj-lt"/>
              <a:buAutoNum type="arabicPeriod"/>
            </a:pPr>
            <a:r>
              <a:rPr lang="en-US" dirty="0"/>
              <a:t>_____________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C6F87C0-02EC-3945-B020-58AE14AA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Mission Objective: Rescue people in distress in a timely manner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3C8BF8-6233-4744-BFA5-DDA13304E3F4}"/>
              </a:ext>
            </a:extLst>
          </p:cNvPr>
          <p:cNvSpPr txBox="1"/>
          <p:nvPr/>
        </p:nvSpPr>
        <p:spPr>
          <a:xfrm>
            <a:off x="1233353" y="1343144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Mission Phases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AFEDDF-BB9D-5A41-AADB-43256012FC20}"/>
              </a:ext>
            </a:extLst>
          </p:cNvPr>
          <p:cNvSpPr txBox="1"/>
          <p:nvPr/>
        </p:nvSpPr>
        <p:spPr>
          <a:xfrm>
            <a:off x="5111933" y="1302180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System Elements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525BBD-BD15-A348-9F3D-2FF31D6784B6}"/>
              </a:ext>
            </a:extLst>
          </p:cNvPr>
          <p:cNvGrpSpPr/>
          <p:nvPr/>
        </p:nvGrpSpPr>
        <p:grpSpPr>
          <a:xfrm>
            <a:off x="7979483" y="5936732"/>
            <a:ext cx="957431" cy="610872"/>
            <a:chOff x="7196156" y="3419680"/>
            <a:chExt cx="957431" cy="61087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8996742-4515-7645-90FC-1B78E1DC2E23}"/>
                </a:ext>
              </a:extLst>
            </p:cNvPr>
            <p:cNvGrpSpPr/>
            <p:nvPr/>
          </p:nvGrpSpPr>
          <p:grpSpPr>
            <a:xfrm>
              <a:off x="7272170" y="3662979"/>
              <a:ext cx="828337" cy="367573"/>
              <a:chOff x="7272170" y="3662979"/>
              <a:chExt cx="828337" cy="36757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1049955-5182-E044-A725-5418DA04EEB1}"/>
                  </a:ext>
                </a:extLst>
              </p:cNvPr>
              <p:cNvSpPr/>
              <p:nvPr/>
            </p:nvSpPr>
            <p:spPr>
              <a:xfrm>
                <a:off x="7401261" y="3786692"/>
                <a:ext cx="634701" cy="118334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763A612-D02A-D04C-BB14-80FEB3037404}"/>
                  </a:ext>
                </a:extLst>
              </p:cNvPr>
              <p:cNvSpPr/>
              <p:nvPr/>
            </p:nvSpPr>
            <p:spPr>
              <a:xfrm>
                <a:off x="7971416" y="3664792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F2F7596-EF3D-A24F-A1F2-9C0B0DAC2C53}"/>
                  </a:ext>
                </a:extLst>
              </p:cNvPr>
              <p:cNvSpPr/>
              <p:nvPr/>
            </p:nvSpPr>
            <p:spPr>
              <a:xfrm>
                <a:off x="7272170" y="3662979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92BE45-AD6C-3640-A3DA-CE1D73A4458E}"/>
                </a:ext>
              </a:extLst>
            </p:cNvPr>
            <p:cNvSpPr txBox="1"/>
            <p:nvPr/>
          </p:nvSpPr>
          <p:spPr>
            <a:xfrm>
              <a:off x="7196156" y="3419680"/>
              <a:ext cx="957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Exercise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001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250D7FC-23A6-2B47-A9ED-7A885751C8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600" y="1197639"/>
            <a:ext cx="4490496" cy="2366552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Critical Events </a:t>
            </a:r>
            <a:r>
              <a:rPr lang="en-US" sz="2000" dirty="0"/>
              <a:t>per mission phase</a:t>
            </a:r>
          </a:p>
          <a:p>
            <a:r>
              <a:rPr lang="en-US" sz="2000" dirty="0"/>
              <a:t>Example:  Mission Phase DETECT</a:t>
            </a:r>
          </a:p>
          <a:p>
            <a:pPr lvl="1"/>
            <a:r>
              <a:rPr lang="en-US" sz="2000" dirty="0"/>
              <a:t>Receipt of User distress signal on satellite</a:t>
            </a:r>
          </a:p>
          <a:p>
            <a:pPr lvl="1"/>
            <a:r>
              <a:rPr lang="en-US" sz="2000" dirty="0"/>
              <a:t>Transmission of distress signal information to USMCC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646A6-94C1-6949-A133-5978BFC80D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800" dirty="0"/>
              <a:t>Notify (HELP!!!)</a:t>
            </a:r>
          </a:p>
          <a:p>
            <a:r>
              <a:rPr lang="en-US" sz="1800" dirty="0"/>
              <a:t>Detect</a:t>
            </a:r>
          </a:p>
          <a:p>
            <a:r>
              <a:rPr lang="en-US" sz="1800" dirty="0"/>
              <a:t>Respond</a:t>
            </a:r>
          </a:p>
          <a:p>
            <a:pPr lvl="1"/>
            <a:r>
              <a:rPr lang="en-US" sz="1800" dirty="0"/>
              <a:t>Communicate</a:t>
            </a:r>
          </a:p>
          <a:p>
            <a:pPr lvl="1"/>
            <a:r>
              <a:rPr lang="en-US" sz="1800" dirty="0"/>
              <a:t>Search</a:t>
            </a:r>
          </a:p>
          <a:p>
            <a:pPr lvl="1"/>
            <a:r>
              <a:rPr lang="en-US" sz="1800" dirty="0"/>
              <a:t>Rescue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F83147-C126-014A-B19D-F16C84F4F6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800" dirty="0"/>
              <a:t>Users (Hikers, Boaters, Off Roaders, Rafters)</a:t>
            </a:r>
          </a:p>
          <a:p>
            <a:r>
              <a:rPr lang="en-US" sz="1800" dirty="0"/>
              <a:t>Communication Assets</a:t>
            </a:r>
          </a:p>
          <a:p>
            <a:r>
              <a:rPr lang="en-US" sz="1800" dirty="0"/>
              <a:t>Detection Assets</a:t>
            </a:r>
          </a:p>
          <a:p>
            <a:r>
              <a:rPr lang="en-US" sz="1800" dirty="0"/>
              <a:t>Responder Assets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8F422-4AEE-407E-BD9C-01A4200A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&amp; Rescue Mission &amp;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A3B39-4EFF-C840-BD03-AC7D2D8A24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What are Critical Events and Contributors?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9628C-0581-8346-B1BE-676D3D4D6E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3C8BF8-6233-4744-BFA5-DDA13304E3F4}"/>
              </a:ext>
            </a:extLst>
          </p:cNvPr>
          <p:cNvSpPr txBox="1"/>
          <p:nvPr/>
        </p:nvSpPr>
        <p:spPr>
          <a:xfrm>
            <a:off x="1187633" y="5660361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Mission Phases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AFEDDF-BB9D-5A41-AADB-43256012FC20}"/>
              </a:ext>
            </a:extLst>
          </p:cNvPr>
          <p:cNvSpPr txBox="1"/>
          <p:nvPr/>
        </p:nvSpPr>
        <p:spPr>
          <a:xfrm>
            <a:off x="5697706" y="5591141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System Elements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7EBD73C2-54CC-884E-9C66-072EDC3EA0DC}"/>
              </a:ext>
            </a:extLst>
          </p:cNvPr>
          <p:cNvSpPr txBox="1">
            <a:spLocks/>
          </p:cNvSpPr>
          <p:nvPr/>
        </p:nvSpPr>
        <p:spPr>
          <a:xfrm>
            <a:off x="4572000" y="1191645"/>
            <a:ext cx="4490496" cy="2366552"/>
          </a:xfrm>
          <a:prstGeom prst="rect">
            <a:avLst/>
          </a:prstGeom>
        </p:spPr>
        <p:txBody>
          <a:bodyPr vert="horz"/>
          <a:lstStyle>
            <a:lvl1pPr marL="120650" indent="-109538" algn="l" defTabSz="45720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39725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65150" indent="-1127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62013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Mission Contributors </a:t>
            </a:r>
            <a:r>
              <a:rPr lang="en-US" sz="2000" dirty="0"/>
              <a:t>per mission phase</a:t>
            </a:r>
          </a:p>
          <a:p>
            <a:r>
              <a:rPr lang="en-US" sz="2000" dirty="0"/>
              <a:t>Example:  Mission Phase DETECT</a:t>
            </a:r>
          </a:p>
          <a:p>
            <a:pPr lvl="1"/>
            <a:r>
              <a:rPr lang="en-US" sz="2000" dirty="0"/>
              <a:t># of concurrent distress signals</a:t>
            </a:r>
          </a:p>
          <a:p>
            <a:pPr lvl="1"/>
            <a:r>
              <a:rPr lang="en-US" sz="2000" dirty="0"/>
              <a:t>Space weather event</a:t>
            </a:r>
          </a:p>
          <a:p>
            <a:pPr lvl="1"/>
            <a:r>
              <a:rPr lang="en-US" sz="2000" dirty="0"/>
              <a:t>Health of on-board receiver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5188FE-FD10-4F49-BA34-100FD4261DCB}"/>
              </a:ext>
            </a:extLst>
          </p:cNvPr>
          <p:cNvCxnSpPr/>
          <p:nvPr/>
        </p:nvCxnSpPr>
        <p:spPr>
          <a:xfrm>
            <a:off x="228598" y="3429000"/>
            <a:ext cx="869823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524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279428-105A-4065-AD70-8E33BD767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the Mission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B82264-47A5-4F72-B93F-16DA653495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Fill in at least one row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9FACD18-FB82-455F-AECA-B7396FE7E82A}"/>
              </a:ext>
            </a:extLst>
          </p:cNvPr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345280" y="2929488"/>
          <a:ext cx="8453440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688">
                  <a:extLst>
                    <a:ext uri="{9D8B030D-6E8A-4147-A177-3AD203B41FA5}">
                      <a16:colId xmlns:a16="http://schemas.microsoft.com/office/drawing/2014/main" val="3772518552"/>
                    </a:ext>
                  </a:extLst>
                </a:gridCol>
                <a:gridCol w="1690688">
                  <a:extLst>
                    <a:ext uri="{9D8B030D-6E8A-4147-A177-3AD203B41FA5}">
                      <a16:colId xmlns:a16="http://schemas.microsoft.com/office/drawing/2014/main" val="1026457660"/>
                    </a:ext>
                  </a:extLst>
                </a:gridCol>
                <a:gridCol w="1690688">
                  <a:extLst>
                    <a:ext uri="{9D8B030D-6E8A-4147-A177-3AD203B41FA5}">
                      <a16:colId xmlns:a16="http://schemas.microsoft.com/office/drawing/2014/main" val="463692350"/>
                    </a:ext>
                  </a:extLst>
                </a:gridCol>
                <a:gridCol w="1690688">
                  <a:extLst>
                    <a:ext uri="{9D8B030D-6E8A-4147-A177-3AD203B41FA5}">
                      <a16:colId xmlns:a16="http://schemas.microsoft.com/office/drawing/2014/main" val="356541948"/>
                    </a:ext>
                  </a:extLst>
                </a:gridCol>
                <a:gridCol w="1690688">
                  <a:extLst>
                    <a:ext uri="{9D8B030D-6E8A-4147-A177-3AD203B41FA5}">
                      <a16:colId xmlns:a16="http://schemas.microsoft.com/office/drawing/2014/main" val="807913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Mission Phase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Mission Critical Event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Mission Phase Objective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End-to-End Configuration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Critical Mission Contributors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76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423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55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86404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BDC9525-1833-EC41-A9F5-BE5BCF5903E2}"/>
              </a:ext>
            </a:extLst>
          </p:cNvPr>
          <p:cNvSpPr txBox="1"/>
          <p:nvPr/>
        </p:nvSpPr>
        <p:spPr>
          <a:xfrm>
            <a:off x="228599" y="1541028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mission success criteria: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657A95-369E-DE41-8859-B99E3849F5F9}"/>
              </a:ext>
            </a:extLst>
          </p:cNvPr>
          <p:cNvCxnSpPr/>
          <p:nvPr/>
        </p:nvCxnSpPr>
        <p:spPr>
          <a:xfrm>
            <a:off x="3946849" y="1819468"/>
            <a:ext cx="4488024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A44FC-1605-D649-BD35-B3C0918B9D72}"/>
              </a:ext>
            </a:extLst>
          </p:cNvPr>
          <p:cNvCxnSpPr>
            <a:cxnSpLocks/>
          </p:cNvCxnSpPr>
          <p:nvPr/>
        </p:nvCxnSpPr>
        <p:spPr>
          <a:xfrm>
            <a:off x="345280" y="2121158"/>
            <a:ext cx="8089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33A2A43-FD1C-564C-BE7E-7D0371681482}"/>
              </a:ext>
            </a:extLst>
          </p:cNvPr>
          <p:cNvSpPr txBox="1"/>
          <p:nvPr/>
        </p:nvSpPr>
        <p:spPr>
          <a:xfrm>
            <a:off x="228599" y="2157521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Mission phase success criteria: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99B16E-4316-0A47-AF5B-A47D573C9AB1}"/>
              </a:ext>
            </a:extLst>
          </p:cNvPr>
          <p:cNvCxnSpPr/>
          <p:nvPr/>
        </p:nvCxnSpPr>
        <p:spPr>
          <a:xfrm>
            <a:off x="3946849" y="2435961"/>
            <a:ext cx="4488024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14617A-FD7E-D94F-B6E3-5FC9B68AA187}"/>
              </a:ext>
            </a:extLst>
          </p:cNvPr>
          <p:cNvCxnSpPr>
            <a:cxnSpLocks/>
          </p:cNvCxnSpPr>
          <p:nvPr/>
        </p:nvCxnSpPr>
        <p:spPr>
          <a:xfrm>
            <a:off x="345280" y="2737651"/>
            <a:ext cx="8089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14D396-91EA-C44C-8C11-A2A0FA9B4521}"/>
              </a:ext>
            </a:extLst>
          </p:cNvPr>
          <p:cNvGrpSpPr/>
          <p:nvPr/>
        </p:nvGrpSpPr>
        <p:grpSpPr>
          <a:xfrm>
            <a:off x="7979483" y="5936732"/>
            <a:ext cx="957431" cy="610872"/>
            <a:chOff x="7196156" y="3419680"/>
            <a:chExt cx="957431" cy="6108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2834FC6-F211-4F49-B8F1-72891B1988FB}"/>
                </a:ext>
              </a:extLst>
            </p:cNvPr>
            <p:cNvGrpSpPr/>
            <p:nvPr/>
          </p:nvGrpSpPr>
          <p:grpSpPr>
            <a:xfrm>
              <a:off x="7272170" y="3662979"/>
              <a:ext cx="828337" cy="367573"/>
              <a:chOff x="7272170" y="3662979"/>
              <a:chExt cx="828337" cy="36757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F69D9D3-A957-9F41-80C3-5129E8210C0E}"/>
                  </a:ext>
                </a:extLst>
              </p:cNvPr>
              <p:cNvSpPr/>
              <p:nvPr/>
            </p:nvSpPr>
            <p:spPr>
              <a:xfrm>
                <a:off x="7401261" y="3786692"/>
                <a:ext cx="634701" cy="118334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4EDD367-CDD1-8C46-9608-37A3DC9A871A}"/>
                  </a:ext>
                </a:extLst>
              </p:cNvPr>
              <p:cNvSpPr/>
              <p:nvPr/>
            </p:nvSpPr>
            <p:spPr>
              <a:xfrm>
                <a:off x="7971416" y="3664792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4FA8F83-F18A-E248-9EBD-1A464DDDA0A2}"/>
                  </a:ext>
                </a:extLst>
              </p:cNvPr>
              <p:cNvSpPr/>
              <p:nvPr/>
            </p:nvSpPr>
            <p:spPr>
              <a:xfrm>
                <a:off x="7272170" y="3662979"/>
                <a:ext cx="129091" cy="36576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15B98A-71E2-614E-86CC-9AFA0691CCA6}"/>
                </a:ext>
              </a:extLst>
            </p:cNvPr>
            <p:cNvSpPr txBox="1"/>
            <p:nvPr/>
          </p:nvSpPr>
          <p:spPr>
            <a:xfrm>
              <a:off x="7196156" y="3419680"/>
              <a:ext cx="957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Exercise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3391214"/>
      </p:ext>
    </p:extLst>
  </p:cSld>
  <p:clrMapOvr>
    <a:masterClrMapping/>
  </p:clrMapOvr>
</p:sld>
</file>

<file path=ppt/theme/theme1.xml><?xml version="1.0" encoding="utf-8"?>
<a:theme xmlns:a="http://schemas.openxmlformats.org/drawingml/2006/main" name="1_Corporate Template">
  <a:themeElements>
    <a:clrScheme name="Aerospace New Colors">
      <a:dk1>
        <a:srgbClr val="000000"/>
      </a:dk1>
      <a:lt1>
        <a:sysClr val="window" lastClr="FFFFFF"/>
      </a:lt1>
      <a:dk2>
        <a:srgbClr val="6F6F70"/>
      </a:dk2>
      <a:lt2>
        <a:srgbClr val="2E008B"/>
      </a:lt2>
      <a:accent1>
        <a:srgbClr val="5E8AB4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4D65E"/>
      </a:accent6>
      <a:hlink>
        <a:srgbClr val="5E8AB4"/>
      </a:hlink>
      <a:folHlink>
        <a:srgbClr val="4F86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Master_2020 4-3" id="{256A9F7A-67BA-1B47-971B-1E6F57976416}" vid="{CEE8B450-24DF-B846-8F79-F27BC662B0A9}"/>
    </a:ext>
  </a:extLst>
</a:theme>
</file>

<file path=ppt/theme/theme2.xml><?xml version="1.0" encoding="utf-8"?>
<a:theme xmlns:a="http://schemas.openxmlformats.org/drawingml/2006/main" name="2_Corporate Template_Security Markings">
  <a:themeElements>
    <a:clrScheme name="Aerospace New Colors">
      <a:dk1>
        <a:srgbClr val="000000"/>
      </a:dk1>
      <a:lt1>
        <a:sysClr val="window" lastClr="FFFFFF"/>
      </a:lt1>
      <a:dk2>
        <a:srgbClr val="6F6F70"/>
      </a:dk2>
      <a:lt2>
        <a:srgbClr val="2E008B"/>
      </a:lt2>
      <a:accent1>
        <a:srgbClr val="5E8AB4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4D65E"/>
      </a:accent6>
      <a:hlink>
        <a:srgbClr val="5E8AB4"/>
      </a:hlink>
      <a:folHlink>
        <a:srgbClr val="4F86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Master_2020 4-3" id="{256A9F7A-67BA-1B47-971B-1E6F57976416}" vid="{3DBF08A6-9183-0045-BE20-72E099ADB970}"/>
    </a:ext>
  </a:extLst>
</a:theme>
</file>

<file path=ppt/theme/theme3.xml><?xml version="1.0" encoding="utf-8"?>
<a:theme xmlns:a="http://schemas.openxmlformats.org/drawingml/2006/main" name="3_Standard Title ">
  <a:themeElements>
    <a:clrScheme name="1">
      <a:dk1>
        <a:srgbClr val="000000"/>
      </a:dk1>
      <a:lt1>
        <a:srgbClr val="FFFFFF"/>
      </a:lt1>
      <a:dk2>
        <a:srgbClr val="6F6F6F"/>
      </a:dk2>
      <a:lt2>
        <a:srgbClr val="EEECE1"/>
      </a:lt2>
      <a:accent1>
        <a:srgbClr val="5E8AB3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3D65E"/>
      </a:accent6>
      <a:hlink>
        <a:srgbClr val="5E8AB3"/>
      </a:hlink>
      <a:folHlink>
        <a:srgbClr val="4F868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Master_2020 4-3" id="{256A9F7A-67BA-1B47-971B-1E6F57976416}" vid="{4C521999-C334-AB4A-8D1F-52E5E9D3CA8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erospace New Colors">
    <a:dk1>
      <a:srgbClr val="000000"/>
    </a:dk1>
    <a:lt1>
      <a:sysClr val="window" lastClr="FFFFFF"/>
    </a:lt1>
    <a:dk2>
      <a:srgbClr val="6F6F70"/>
    </a:dk2>
    <a:lt2>
      <a:srgbClr val="2E008B"/>
    </a:lt2>
    <a:accent1>
      <a:srgbClr val="5E8AB4"/>
    </a:accent1>
    <a:accent2>
      <a:srgbClr val="9B7793"/>
    </a:accent2>
    <a:accent3>
      <a:srgbClr val="FF8F1C"/>
    </a:accent3>
    <a:accent4>
      <a:srgbClr val="FFC72C"/>
    </a:accent4>
    <a:accent5>
      <a:srgbClr val="4F868E"/>
    </a:accent5>
    <a:accent6>
      <a:srgbClr val="A4D65E"/>
    </a:accent6>
    <a:hlink>
      <a:srgbClr val="5E8AB4"/>
    </a:hlink>
    <a:folHlink>
      <a:srgbClr val="4F868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0F18501010144BB62FB4FFF820D962" ma:contentTypeVersion="44" ma:contentTypeDescription="Create a new document." ma:contentTypeScope="" ma:versionID="aa47a34d045da3c405877ca4a13da0d3">
  <xsd:schema xmlns:xsd="http://www.w3.org/2001/XMLSchema" xmlns:xs="http://www.w3.org/2001/XMLSchema" xmlns:p="http://schemas.microsoft.com/office/2006/metadata/properties" xmlns:ns2="1b57da1d-7a00-4ff2-b8bb-a5e2684365e0" xmlns:ns3="1b61945e-ea42-4939-992c-499712c4dde6" xmlns:ns4="07843042-b45b-4c25-8cb3-4bb848912905" targetNamespace="http://schemas.microsoft.com/office/2006/metadata/properties" ma:root="true" ma:fieldsID="65ced913c9a4e39c5ec140bcf9dfcb1d" ns2:_="" ns3:_="" ns4:_="">
    <xsd:import namespace="1b57da1d-7a00-4ff2-b8bb-a5e2684365e0"/>
    <xsd:import namespace="1b61945e-ea42-4939-992c-499712c4dde6"/>
    <xsd:import namespace="07843042-b45b-4c25-8cb3-4bb84891290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7da1d-7a00-4ff2-b8bb-a5e2684365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1945e-ea42-4939-992c-499712c4dde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43042-b45b-4c25-8cb3-4bb8489129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b57da1d-7a00-4ff2-b8bb-a5e2684365e0">JWVUQENKDCZD-1869372240-170829</_dlc_DocId>
    <_dlc_DocIdUrl xmlns="1b57da1d-7a00-4ff2-b8bb-a5e2684365e0">
      <Url>https://aerospacecloud.sharepoint.com/sites/corpcom/_layouts/15/DocIdRedir.aspx?ID=JWVUQENKDCZD-1869372240-170829</Url>
      <Description>JWVUQENKDCZD-1869372240-170829</Description>
    </_dlc_DocIdUrl>
  </documentManagement>
</p:properties>
</file>

<file path=customXml/itemProps1.xml><?xml version="1.0" encoding="utf-8"?>
<ds:datastoreItem xmlns:ds="http://schemas.openxmlformats.org/officeDocument/2006/customXml" ds:itemID="{AE6941D5-9B70-4FCF-8431-FD2C00B4DF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BD14BE-EE1D-45F5-A725-BD6C9F4DB96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AEA0933-B78E-400E-87B4-48DBC82433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57da1d-7a00-4ff2-b8bb-a5e2684365e0"/>
    <ds:schemaRef ds:uri="1b61945e-ea42-4939-992c-499712c4dde6"/>
    <ds:schemaRef ds:uri="07843042-b45b-4c25-8cb3-4bb8489129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561B769-D194-4AE7-9D3D-107ABC3B3746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1b61945e-ea42-4939-992c-499712c4dde6"/>
    <ds:schemaRef ds:uri="http://www.w3.org/XML/1998/namespace"/>
    <ds:schemaRef ds:uri="http://purl.org/dc/terms/"/>
    <ds:schemaRef ds:uri="07843042-b45b-4c25-8cb3-4bb848912905"/>
    <ds:schemaRef ds:uri="http://schemas.microsoft.com/office/infopath/2007/PartnerControls"/>
    <ds:schemaRef ds:uri="1b57da1d-7a00-4ff2-b8bb-a5e2684365e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1_Corporate Template</Template>
  <TotalTime>3532</TotalTime>
  <Words>1583</Words>
  <Application>Microsoft Macintosh PowerPoint</Application>
  <PresentationFormat>On-screen Show (4:3)</PresentationFormat>
  <Paragraphs>342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1_Corporate Template</vt:lpstr>
      <vt:lpstr>2_Corporate Template_Security Markings</vt:lpstr>
      <vt:lpstr>3_Standard Title </vt:lpstr>
      <vt:lpstr>Exercises for the Test Like You Fly Process</vt:lpstr>
      <vt:lpstr>Mission &amp; System Characterization</vt:lpstr>
      <vt:lpstr>Characterizing the Mission</vt:lpstr>
      <vt:lpstr>Search and Rescue (SAR) Exercises</vt:lpstr>
      <vt:lpstr>Search &amp; Rescue High Level Operational View</vt:lpstr>
      <vt:lpstr>Critical Events and Mission Contributors</vt:lpstr>
      <vt:lpstr>Search &amp; Rescue Mission &amp; System</vt:lpstr>
      <vt:lpstr>Search &amp; Rescue Mission &amp; System</vt:lpstr>
      <vt:lpstr>Characterizing the Mission</vt:lpstr>
      <vt:lpstr>Mission Critical Fault Analysis</vt:lpstr>
      <vt:lpstr>First-Time and Mission-Critical Events</vt:lpstr>
      <vt:lpstr>Pre-Mortem: Mission Failures</vt:lpstr>
      <vt:lpstr>Mapping Mission to Test</vt:lpstr>
      <vt:lpstr>Process to Assist with Identifying Candidate Tests</vt:lpstr>
      <vt:lpstr>Candidate Operationally Realistic Tests</vt:lpstr>
      <vt:lpstr>Testability Assessment for Candidate LYF Tests</vt:lpstr>
      <vt:lpstr>Fault Informed Risk Management</vt:lpstr>
      <vt:lpstr>What’s the Risk?</vt:lpstr>
      <vt:lpstr>Fault Informed Risk Management</vt:lpstr>
      <vt:lpstr>Architecting an Operationally Realistic Test</vt:lpstr>
      <vt:lpstr>Instructions for Exercise: Architecting a LYF Test</vt:lpstr>
      <vt:lpstr>Architecting Operationally Realistic Tests</vt:lpstr>
      <vt:lpstr>Mission Characteristic Classes for Search &amp; Rescue</vt:lpstr>
      <vt:lpstr>Sample: High-Level LYF Test Exceptions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– 26 Point Arial</dc:title>
  <dc:subject/>
  <dc:creator>Julia D White</dc:creator>
  <cp:keywords/>
  <dc:description/>
  <cp:lastModifiedBy>Julia D White</cp:lastModifiedBy>
  <cp:revision>95</cp:revision>
  <cp:lastPrinted>2012-11-26T17:25:34Z</cp:lastPrinted>
  <dcterms:created xsi:type="dcterms:W3CDTF">2020-02-14T21:55:52Z</dcterms:created>
  <dcterms:modified xsi:type="dcterms:W3CDTF">2020-08-18T02:14:05Z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0x010100300F18501010144BB62FB4FFF820D962</vt:lpwstr>
  </property>
  <property fmtid="{D5CDD505-2E9C-101B-9397-08002B2CF9AE}" pid="3" name="_dlc_DocIdItemGuid">
    <vt:lpwstr>00ae24f0-3136-4ac7-b088-58fec3dce493</vt:lpwstr>
  </property>
</Properties>
</file>